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29" r:id="rId2"/>
    <p:sldId id="296" r:id="rId3"/>
    <p:sldId id="330" r:id="rId4"/>
    <p:sldId id="327" r:id="rId5"/>
    <p:sldId id="331" r:id="rId6"/>
    <p:sldId id="332" r:id="rId7"/>
    <p:sldId id="333" r:id="rId8"/>
    <p:sldId id="334" r:id="rId9"/>
    <p:sldId id="335" r:id="rId10"/>
    <p:sldId id="338" r:id="rId11"/>
    <p:sldId id="339" r:id="rId12"/>
    <p:sldId id="340" r:id="rId13"/>
    <p:sldId id="342" r:id="rId14"/>
    <p:sldId id="343" r:id="rId15"/>
    <p:sldId id="344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66CC"/>
    <a:srgbClr val="66CCFF"/>
    <a:srgbClr val="990000"/>
    <a:srgbClr val="FF9900"/>
    <a:srgbClr val="FFFF99"/>
    <a:srgbClr val="80808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50" autoAdjust="0"/>
    <p:restoredTop sz="94707" autoAdjust="0"/>
  </p:normalViewPr>
  <p:slideViewPr>
    <p:cSldViewPr>
      <p:cViewPr>
        <p:scale>
          <a:sx n="50" d="100"/>
          <a:sy n="50" d="100"/>
        </p:scale>
        <p:origin x="-1188" y="-17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35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7FA7747-78BC-48AE-A9AD-8169B15AC7BD}" type="datetimeFigureOut">
              <a:rPr lang="en-US"/>
              <a:pPr>
                <a:defRPr/>
              </a:pPr>
              <a:t>10/24/2011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D9C108F-44B2-43FC-BA8E-EAD32AE6C1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202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4496A3-70AE-4B4B-8170-B9119ACF5F85}" type="slidenum">
              <a:rPr lang="en-US"/>
              <a:pPr/>
              <a:t>6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BE4C1D-79F7-407C-BAD5-A9FDD3CCD217}" type="slidenum">
              <a:rPr lang="en-US"/>
              <a:pPr/>
              <a:t>7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CAD1A9-3F1E-4611-97B6-0A99A00CA9F4}" type="slidenum">
              <a:rPr lang="en-US"/>
              <a:pPr/>
              <a:t>11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307FD-E0D0-4AA0-A566-B7EF6EA0D402}" type="datetimeFigureOut">
              <a:rPr lang="en-US"/>
              <a:pPr>
                <a:defRPr/>
              </a:pPr>
              <a:t>10/24/2011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10BDE0-58F3-4CA1-82F0-D0DECD7A64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57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D3349-52F5-48CD-A246-E0F743B55AB4}" type="datetimeFigureOut">
              <a:rPr lang="en-US"/>
              <a:pPr>
                <a:defRPr/>
              </a:pPr>
              <a:t>10/24/2011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8F3FD-1141-4797-A084-0D120DD4D6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23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DB57B-6383-42EE-8896-5ABE6E30EC99}" type="datetimeFigureOut">
              <a:rPr lang="en-US"/>
              <a:pPr>
                <a:defRPr/>
              </a:pPr>
              <a:t>10/24/2011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0EFBFC-B285-4985-B7DD-7DCA2BF792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91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A02AC-55E6-450E-ABAC-1EA6A7083782}" type="datetimeFigureOut">
              <a:rPr lang="en-US"/>
              <a:pPr>
                <a:defRPr/>
              </a:pPr>
              <a:t>10/24/2011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3274E-CDBB-4861-8AB1-8B43C8419D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65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5EBE11-65B4-4656-9497-87FFF097F28E}" type="datetimeFigureOut">
              <a:rPr lang="en-US"/>
              <a:pPr>
                <a:defRPr/>
              </a:pPr>
              <a:t>10/24/2011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F8978-2DA0-45FE-A1BA-D46C22339F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8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1C1F48-C6ED-486C-B181-F100AA2124CD}" type="datetimeFigureOut">
              <a:rPr lang="en-US"/>
              <a:pPr>
                <a:defRPr/>
              </a:pPr>
              <a:t>10/24/2011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AF492-444B-4802-A963-B4878966B7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21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BBEB9-48C3-42D2-A9ED-58C7394EBE64}" type="datetimeFigureOut">
              <a:rPr lang="en-US"/>
              <a:pPr>
                <a:defRPr/>
              </a:pPr>
              <a:t>10/24/2011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B04B4F-8142-45D0-BBB1-01508E0BC4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53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BBDE7F-BA89-4752-8164-9EFF90C3B694}" type="datetimeFigureOut">
              <a:rPr lang="en-US"/>
              <a:pPr>
                <a:defRPr/>
              </a:pPr>
              <a:t>10/24/2011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4700B-9F48-47B1-92E1-C01784D98C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89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A063FD-5699-4C93-A91E-179F15A4479E}" type="datetimeFigureOut">
              <a:rPr lang="en-US"/>
              <a:pPr>
                <a:defRPr/>
              </a:pPr>
              <a:t>10/24/2011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96C7FF-7E77-4CD4-BCAB-2FFBD2887A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91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C8DAB-9BAE-4161-A0B1-D84536271AC8}" type="datetimeFigureOut">
              <a:rPr lang="en-US"/>
              <a:pPr>
                <a:defRPr/>
              </a:pPr>
              <a:t>10/24/2011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C36926-6ADE-4634-8A1F-61A7E9C461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16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FFFAE-B46B-4108-B3DA-7EEAA87700FC}" type="datetimeFigureOut">
              <a:rPr lang="en-US"/>
              <a:pPr>
                <a:defRPr/>
              </a:pPr>
              <a:t>10/24/2011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EE3E16-628E-4E93-A04E-B14596A5B5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9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3F76BC0-5AE3-4EFF-BA38-2415DC5F89CF}" type="datetimeFigureOut">
              <a:rPr lang="en-US"/>
              <a:pPr>
                <a:defRPr/>
              </a:pPr>
              <a:t>10/24/2011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5BA57B2-1725-4D72-AAB4-C6E49466D3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62"/>
          <p:cNvSpPr txBox="1">
            <a:spLocks noChangeArrowheads="1"/>
          </p:cNvSpPr>
          <p:nvPr/>
        </p:nvSpPr>
        <p:spPr bwMode="auto">
          <a:xfrm>
            <a:off x="2152650" y="1524000"/>
            <a:ext cx="434593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 b="1" dirty="0" smtClean="0">
                <a:latin typeface="Fujiyama2"/>
              </a:rPr>
              <a:t>Welcome to </a:t>
            </a:r>
            <a:r>
              <a:rPr lang="en-US" sz="2400" b="1" dirty="0" err="1" smtClean="0">
                <a:latin typeface="Fujiyama2"/>
              </a:rPr>
              <a:t>InVEST</a:t>
            </a:r>
            <a:r>
              <a:rPr lang="en-US" sz="2400" b="1" dirty="0" smtClean="0">
                <a:latin typeface="Fujiyama2"/>
              </a:rPr>
              <a:t> Training</a:t>
            </a:r>
          </a:p>
          <a:p>
            <a:pPr algn="ctr"/>
            <a:r>
              <a:rPr lang="en-US" sz="2400" b="1" dirty="0" smtClean="0">
                <a:latin typeface="Fujiyama2"/>
              </a:rPr>
              <a:t>October 21, 2011</a:t>
            </a:r>
            <a:endParaRPr lang="en-US" sz="2400" b="1" dirty="0">
              <a:latin typeface="Fujiyama2"/>
            </a:endParaRPr>
          </a:p>
        </p:txBody>
      </p:sp>
      <p:sp>
        <p:nvSpPr>
          <p:cNvPr id="6" name="Text Box 1062"/>
          <p:cNvSpPr txBox="1">
            <a:spLocks noChangeArrowheads="1"/>
          </p:cNvSpPr>
          <p:nvPr/>
        </p:nvSpPr>
        <p:spPr bwMode="auto">
          <a:xfrm>
            <a:off x="909456" y="2819400"/>
            <a:ext cx="683232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Fujiyama2"/>
              </a:rPr>
              <a:t>Heather </a:t>
            </a:r>
            <a:r>
              <a:rPr lang="en-US" sz="2400" dirty="0" err="1">
                <a:latin typeface="Fujiyama2"/>
              </a:rPr>
              <a:t>Tallis</a:t>
            </a:r>
            <a:r>
              <a:rPr lang="en-US" sz="2400" dirty="0">
                <a:latin typeface="Fujiyama2"/>
              </a:rPr>
              <a:t>, </a:t>
            </a:r>
            <a:r>
              <a:rPr lang="en-US" sz="2400" dirty="0" err="1">
                <a:latin typeface="Fujiyama2"/>
              </a:rPr>
              <a:t>NatCap</a:t>
            </a:r>
            <a:r>
              <a:rPr lang="en-US" sz="2400" dirty="0">
                <a:latin typeface="Fujiyama2"/>
              </a:rPr>
              <a:t> Lead Scientist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Fujiyama2"/>
              </a:rPr>
              <a:t>Greg </a:t>
            </a:r>
            <a:r>
              <a:rPr lang="en-US" sz="2400" dirty="0" err="1">
                <a:latin typeface="Fujiyama2"/>
              </a:rPr>
              <a:t>Guannel</a:t>
            </a:r>
            <a:r>
              <a:rPr lang="en-US" sz="2400" dirty="0">
                <a:latin typeface="Fujiyama2"/>
              </a:rPr>
              <a:t>, </a:t>
            </a:r>
            <a:r>
              <a:rPr lang="en-US" sz="2400" dirty="0" err="1">
                <a:latin typeface="Fujiyama2"/>
              </a:rPr>
              <a:t>NatCap</a:t>
            </a:r>
            <a:r>
              <a:rPr lang="en-US" sz="2400" dirty="0">
                <a:latin typeface="Fujiyama2"/>
              </a:rPr>
              <a:t> Coastal Engineer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Fujiyama2"/>
              </a:rPr>
              <a:t>Stacie </a:t>
            </a:r>
            <a:r>
              <a:rPr lang="en-US" sz="2400" dirty="0" err="1">
                <a:latin typeface="Fujiyama2"/>
              </a:rPr>
              <a:t>Wolny</a:t>
            </a:r>
            <a:r>
              <a:rPr lang="en-US" sz="2400" dirty="0">
                <a:latin typeface="Fujiyama2"/>
              </a:rPr>
              <a:t>, </a:t>
            </a:r>
            <a:r>
              <a:rPr lang="en-US" sz="2400" dirty="0" err="1">
                <a:latin typeface="Fujiyama2"/>
              </a:rPr>
              <a:t>NatCap</a:t>
            </a:r>
            <a:r>
              <a:rPr lang="en-US" sz="2400" dirty="0">
                <a:latin typeface="Fujiyama2"/>
              </a:rPr>
              <a:t> GIS analyst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Fujiyama2"/>
              </a:rPr>
              <a:t>James Douglass, </a:t>
            </a:r>
            <a:r>
              <a:rPr lang="en-US" sz="2400" dirty="0" err="1">
                <a:latin typeface="Fujiyama2"/>
              </a:rPr>
              <a:t>NatCap</a:t>
            </a:r>
            <a:r>
              <a:rPr lang="en-US" sz="2400" dirty="0">
                <a:latin typeface="Fujiyama2"/>
              </a:rPr>
              <a:t> Software Developer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Fujiyama2"/>
              </a:rPr>
              <a:t>Doug </a:t>
            </a:r>
            <a:r>
              <a:rPr lang="en-US" sz="2400" dirty="0" err="1">
                <a:latin typeface="Fujiyama2"/>
              </a:rPr>
              <a:t>Denu</a:t>
            </a:r>
            <a:r>
              <a:rPr lang="en-US" sz="2400" dirty="0">
                <a:latin typeface="Fujiyama2"/>
              </a:rPr>
              <a:t>, </a:t>
            </a:r>
            <a:r>
              <a:rPr lang="en-US" sz="2400" dirty="0" err="1">
                <a:latin typeface="Fujiyama2"/>
              </a:rPr>
              <a:t>NatCap</a:t>
            </a:r>
            <a:r>
              <a:rPr lang="en-US" sz="2400" dirty="0">
                <a:latin typeface="Fujiyama2"/>
              </a:rPr>
              <a:t>  Software </a:t>
            </a:r>
            <a:r>
              <a:rPr lang="en-US" sz="2400" dirty="0" smtClean="0">
                <a:latin typeface="Fujiyama2"/>
              </a:rPr>
              <a:t>Developer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Fujiyama2"/>
              </a:rPr>
              <a:t>Rich Sharp, </a:t>
            </a:r>
            <a:r>
              <a:rPr lang="en-US" sz="2400" dirty="0" err="1">
                <a:latin typeface="Fujiyama2"/>
              </a:rPr>
              <a:t>NatCap</a:t>
            </a:r>
            <a:r>
              <a:rPr lang="en-US" sz="2400" dirty="0">
                <a:latin typeface="Fujiyama2"/>
              </a:rPr>
              <a:t> Lead Software </a:t>
            </a:r>
            <a:r>
              <a:rPr lang="en-US" sz="2400" dirty="0" smtClean="0">
                <a:latin typeface="Fujiyama2"/>
              </a:rPr>
              <a:t>Developer</a:t>
            </a:r>
            <a:endParaRPr lang="en-US" sz="2400" dirty="0">
              <a:latin typeface="Fujiyama2"/>
            </a:endParaRPr>
          </a:p>
        </p:txBody>
      </p:sp>
      <p:pic>
        <p:nvPicPr>
          <p:cNvPr id="1026" name="Picture 2" descr="C:\Users\rpsharp\Desktop\bann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6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rpsharp\Desktop\logo_banner_092310_horiz_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73878"/>
            <a:ext cx="9144000" cy="88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94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-1"/>
            <a:ext cx="3053707" cy="2750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52400" y="1447800"/>
            <a:ext cx="8839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+mn-lt"/>
              </a:rPr>
              <a:t>Biodiversity: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Habitat Quality &amp; </a:t>
            </a:r>
            <a:r>
              <a:rPr lang="en-US" sz="2400" dirty="0" smtClean="0">
                <a:solidFill>
                  <a:schemeClr val="bg1"/>
                </a:solidFill>
                <a:latin typeface="+mn-lt"/>
              </a:rPr>
              <a:t>Rarity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+mn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+mn-lt"/>
              </a:rPr>
              <a:t>Carbon Storage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and </a:t>
            </a:r>
            <a:r>
              <a:rPr lang="en-US" sz="2400" dirty="0" smtClean="0">
                <a:solidFill>
                  <a:schemeClr val="bg1"/>
                </a:solidFill>
                <a:latin typeface="+mn-lt"/>
              </a:rPr>
              <a:t>Sequestration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+mn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+mn-lt"/>
              </a:rPr>
              <a:t>Reservoir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Hydropower </a:t>
            </a:r>
            <a:r>
              <a:rPr lang="en-US" sz="2400" dirty="0" smtClean="0">
                <a:solidFill>
                  <a:schemeClr val="bg1"/>
                </a:solidFill>
                <a:latin typeface="+mn-lt"/>
              </a:rPr>
              <a:t>Production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+mn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+mn-lt"/>
              </a:rPr>
              <a:t>Water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Purification: Nutrient </a:t>
            </a:r>
            <a:r>
              <a:rPr lang="en-US" sz="2400" dirty="0" smtClean="0">
                <a:solidFill>
                  <a:schemeClr val="bg1"/>
                </a:solidFill>
                <a:latin typeface="+mn-lt"/>
              </a:rPr>
              <a:t>Retention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+mn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+mn-lt"/>
              </a:rPr>
              <a:t>Sediment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Retention Model: Avoided dredging and water quality </a:t>
            </a:r>
            <a:r>
              <a:rPr lang="en-US" sz="2400" dirty="0" smtClean="0">
                <a:solidFill>
                  <a:schemeClr val="bg1"/>
                </a:solidFill>
                <a:latin typeface="+mn-lt"/>
              </a:rPr>
              <a:t>regulation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+mn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+mn-lt"/>
              </a:rPr>
              <a:t>Managed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Timber Production </a:t>
            </a:r>
            <a:r>
              <a:rPr lang="en-US" sz="2400" dirty="0" smtClean="0">
                <a:solidFill>
                  <a:schemeClr val="bg1"/>
                </a:solidFill>
                <a:latin typeface="+mn-lt"/>
              </a:rPr>
              <a:t>Model</a:t>
            </a:r>
            <a:br>
              <a:rPr lang="en-US" sz="2400" dirty="0" smtClean="0">
                <a:solidFill>
                  <a:schemeClr val="bg1"/>
                </a:solidFill>
                <a:latin typeface="+mn-lt"/>
              </a:rPr>
            </a:br>
            <a:endParaRPr lang="en-US" sz="2400" dirty="0" smtClean="0">
              <a:solidFill>
                <a:schemeClr val="bg1"/>
              </a:solidFill>
              <a:latin typeface="+mn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+mn-lt"/>
              </a:rPr>
              <a:t>Crop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Pollination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" y="471027"/>
            <a:ext cx="42453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+mn-lt"/>
              </a:rPr>
              <a:t>Terrestrial</a:t>
            </a:r>
            <a:r>
              <a:rPr lang="en-US" sz="4000" b="1" dirty="0">
                <a:solidFill>
                  <a:schemeClr val="bg1"/>
                </a:solidFill>
              </a:rPr>
              <a:t> </a:t>
            </a:r>
            <a:r>
              <a:rPr lang="en-US" sz="4000" b="1" dirty="0" smtClean="0">
                <a:solidFill>
                  <a:schemeClr val="bg1"/>
                </a:solidFill>
              </a:rPr>
              <a:t>Models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88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4" descr="true color earth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0" y="1600200"/>
            <a:ext cx="9144000" cy="4659313"/>
          </a:xfrm>
          <a:prstGeom prst="rect">
            <a:avLst/>
          </a:prstGeom>
          <a:noFill/>
          <a:ln w="4445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306179" name="Oval 3"/>
          <p:cNvSpPr>
            <a:spLocks noChangeArrowheads="1"/>
          </p:cNvSpPr>
          <p:nvPr/>
        </p:nvSpPr>
        <p:spPr bwMode="auto">
          <a:xfrm>
            <a:off x="6945313" y="2678113"/>
            <a:ext cx="750887" cy="762000"/>
          </a:xfrm>
          <a:prstGeom prst="ellips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n-ea"/>
            </a:endParaRP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7639050" y="3059113"/>
            <a:ext cx="1030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Calibri" pitchFamily="34" charset="0"/>
              </a:rPr>
              <a:t>China</a:t>
            </a:r>
          </a:p>
        </p:txBody>
      </p:sp>
      <p:sp>
        <p:nvSpPr>
          <p:cNvPr id="306182" name="Oval 6"/>
          <p:cNvSpPr>
            <a:spLocks noChangeArrowheads="1"/>
          </p:cNvSpPr>
          <p:nvPr/>
        </p:nvSpPr>
        <p:spPr bwMode="auto">
          <a:xfrm>
            <a:off x="5192713" y="3668713"/>
            <a:ext cx="522287" cy="533400"/>
          </a:xfrm>
          <a:prstGeom prst="ellips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n-ea"/>
            </a:endParaRPr>
          </a:p>
        </p:txBody>
      </p:sp>
      <p:sp>
        <p:nvSpPr>
          <p:cNvPr id="306183" name="Text Box 7"/>
          <p:cNvSpPr txBox="1">
            <a:spLocks noChangeArrowheads="1"/>
          </p:cNvSpPr>
          <p:nvPr/>
        </p:nvSpPr>
        <p:spPr bwMode="auto">
          <a:xfrm>
            <a:off x="5599113" y="4049713"/>
            <a:ext cx="12938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+mj-lt"/>
                <a:ea typeface="+mn-ea"/>
              </a:rPr>
              <a:t>Tanzania</a:t>
            </a:r>
          </a:p>
        </p:txBody>
      </p:sp>
      <p:sp>
        <p:nvSpPr>
          <p:cNvPr id="306185" name="Oval 9"/>
          <p:cNvSpPr>
            <a:spLocks noChangeArrowheads="1"/>
          </p:cNvSpPr>
          <p:nvPr/>
        </p:nvSpPr>
        <p:spPr bwMode="auto">
          <a:xfrm>
            <a:off x="1309688" y="2678113"/>
            <a:ext cx="411162" cy="331787"/>
          </a:xfrm>
          <a:prstGeom prst="ellips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n-ea"/>
            </a:endParaRPr>
          </a:p>
        </p:txBody>
      </p:sp>
      <p:sp>
        <p:nvSpPr>
          <p:cNvPr id="59400" name="Text Box 10"/>
          <p:cNvSpPr txBox="1">
            <a:spLocks noChangeArrowheads="1"/>
          </p:cNvSpPr>
          <p:nvPr/>
        </p:nvSpPr>
        <p:spPr bwMode="auto">
          <a:xfrm>
            <a:off x="-41275" y="2874963"/>
            <a:ext cx="2209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Calibri" pitchFamily="34" charset="0"/>
              </a:rPr>
              <a:t>West Coast</a:t>
            </a:r>
          </a:p>
        </p:txBody>
      </p:sp>
      <p:sp>
        <p:nvSpPr>
          <p:cNvPr id="306188" name="Oval 12"/>
          <p:cNvSpPr>
            <a:spLocks noChangeArrowheads="1"/>
          </p:cNvSpPr>
          <p:nvPr/>
        </p:nvSpPr>
        <p:spPr bwMode="auto">
          <a:xfrm>
            <a:off x="457200" y="3505200"/>
            <a:ext cx="427038" cy="457200"/>
          </a:xfrm>
          <a:prstGeom prst="ellips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n-ea"/>
            </a:endParaRPr>
          </a:p>
        </p:txBody>
      </p:sp>
      <p:sp>
        <p:nvSpPr>
          <p:cNvPr id="306189" name="Oval 13"/>
          <p:cNvSpPr>
            <a:spLocks noChangeArrowheads="1"/>
          </p:cNvSpPr>
          <p:nvPr/>
        </p:nvSpPr>
        <p:spPr bwMode="auto">
          <a:xfrm>
            <a:off x="2743200" y="3733800"/>
            <a:ext cx="685800" cy="696913"/>
          </a:xfrm>
          <a:prstGeom prst="ellips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n-ea"/>
            </a:endParaRPr>
          </a:p>
        </p:txBody>
      </p:sp>
      <p:sp>
        <p:nvSpPr>
          <p:cNvPr id="59403" name="Text Box 17"/>
          <p:cNvSpPr txBox="1">
            <a:spLocks noChangeArrowheads="1"/>
          </p:cNvSpPr>
          <p:nvPr/>
        </p:nvSpPr>
        <p:spPr bwMode="auto">
          <a:xfrm>
            <a:off x="7938" y="3827463"/>
            <a:ext cx="1233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Calibri" pitchFamily="34" charset="0"/>
              </a:rPr>
              <a:t>Hawai’i</a:t>
            </a:r>
          </a:p>
        </p:txBody>
      </p:sp>
      <p:sp>
        <p:nvSpPr>
          <p:cNvPr id="59404" name="Text Box 7"/>
          <p:cNvSpPr txBox="1">
            <a:spLocks noChangeArrowheads="1"/>
          </p:cNvSpPr>
          <p:nvPr/>
        </p:nvSpPr>
        <p:spPr bwMode="auto">
          <a:xfrm>
            <a:off x="3429000" y="4054475"/>
            <a:ext cx="1600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Calibri" pitchFamily="34" charset="0"/>
              </a:rPr>
              <a:t>Amazon Basin</a:t>
            </a:r>
          </a:p>
        </p:txBody>
      </p:sp>
      <p:sp>
        <p:nvSpPr>
          <p:cNvPr id="3" name="Oval 12"/>
          <p:cNvSpPr>
            <a:spLocks noChangeArrowheads="1"/>
          </p:cNvSpPr>
          <p:nvPr/>
        </p:nvSpPr>
        <p:spPr bwMode="auto">
          <a:xfrm>
            <a:off x="2544763" y="3581400"/>
            <a:ext cx="427037" cy="457200"/>
          </a:xfrm>
          <a:prstGeom prst="ellips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n-ea"/>
            </a:endParaRPr>
          </a:p>
        </p:txBody>
      </p:sp>
      <p:sp>
        <p:nvSpPr>
          <p:cNvPr id="59406" name="Text Box 17"/>
          <p:cNvSpPr txBox="1">
            <a:spLocks noChangeArrowheads="1"/>
          </p:cNvSpPr>
          <p:nvPr/>
        </p:nvSpPr>
        <p:spPr bwMode="auto">
          <a:xfrm>
            <a:off x="2819400" y="3314700"/>
            <a:ext cx="157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Calibri" pitchFamily="34" charset="0"/>
              </a:rPr>
              <a:t>Colombia</a:t>
            </a:r>
          </a:p>
        </p:txBody>
      </p:sp>
      <p:sp>
        <p:nvSpPr>
          <p:cNvPr id="5" name="Oval 12"/>
          <p:cNvSpPr>
            <a:spLocks noChangeArrowheads="1"/>
          </p:cNvSpPr>
          <p:nvPr/>
        </p:nvSpPr>
        <p:spPr bwMode="auto">
          <a:xfrm>
            <a:off x="2362200" y="3810000"/>
            <a:ext cx="427038" cy="457200"/>
          </a:xfrm>
          <a:prstGeom prst="ellips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n-ea"/>
            </a:endParaRPr>
          </a:p>
        </p:txBody>
      </p:sp>
      <p:sp>
        <p:nvSpPr>
          <p:cNvPr id="59408" name="Text Box 17"/>
          <p:cNvSpPr txBox="1">
            <a:spLocks noChangeArrowheads="1"/>
          </p:cNvSpPr>
          <p:nvPr/>
        </p:nvSpPr>
        <p:spPr bwMode="auto">
          <a:xfrm>
            <a:off x="1135063" y="3810000"/>
            <a:ext cx="140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Calibri" pitchFamily="34" charset="0"/>
              </a:rPr>
              <a:t>Ecuador</a:t>
            </a:r>
          </a:p>
        </p:txBody>
      </p:sp>
      <p:pic>
        <p:nvPicPr>
          <p:cNvPr id="59409" name="Picture 18" descr="logo_mtns"/>
          <p:cNvPicPr>
            <a:picLocks noChangeAspect="1" noChangeArrowheads="1"/>
          </p:cNvPicPr>
          <p:nvPr/>
        </p:nvPicPr>
        <p:blipFill>
          <a:blip r:embed="rId4" cstate="email">
            <a:lum bright="-20000"/>
          </a:blip>
          <a:srcRect/>
          <a:stretch>
            <a:fillRect/>
          </a:stretch>
        </p:blipFill>
        <p:spPr bwMode="auto">
          <a:xfrm>
            <a:off x="0" y="0"/>
            <a:ext cx="9145588" cy="102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410" name="Rectangle 19"/>
          <p:cNvSpPr>
            <a:spLocks noChangeArrowheads="1"/>
          </p:cNvSpPr>
          <p:nvPr/>
        </p:nvSpPr>
        <p:spPr bwMode="auto">
          <a:xfrm>
            <a:off x="153988" y="0"/>
            <a:ext cx="8991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/>
            <a:r>
              <a:rPr lang="en-US" sz="4000">
                <a:solidFill>
                  <a:schemeClr val="bg1"/>
                </a:solidFill>
                <a:latin typeface="Calibri" pitchFamily="34" charset="0"/>
              </a:rPr>
              <a:t>Applying InVEST</a:t>
            </a:r>
          </a:p>
        </p:txBody>
      </p:sp>
      <p:sp>
        <p:nvSpPr>
          <p:cNvPr id="19" name="Oval 6"/>
          <p:cNvSpPr>
            <a:spLocks noChangeArrowheads="1"/>
          </p:cNvSpPr>
          <p:nvPr/>
        </p:nvSpPr>
        <p:spPr bwMode="auto">
          <a:xfrm>
            <a:off x="4932363" y="3467100"/>
            <a:ext cx="520700" cy="533400"/>
          </a:xfrm>
          <a:prstGeom prst="ellips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n-ea"/>
            </a:endParaRP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4295775" y="3067050"/>
            <a:ext cx="11604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+mj-lt"/>
                <a:ea typeface="+mn-ea"/>
              </a:rPr>
              <a:t>Uganda</a:t>
            </a:r>
          </a:p>
        </p:txBody>
      </p:sp>
      <p:sp>
        <p:nvSpPr>
          <p:cNvPr id="21" name="Oval 6"/>
          <p:cNvSpPr>
            <a:spLocks noChangeArrowheads="1"/>
          </p:cNvSpPr>
          <p:nvPr/>
        </p:nvSpPr>
        <p:spPr bwMode="auto">
          <a:xfrm>
            <a:off x="6892925" y="3802063"/>
            <a:ext cx="1184275" cy="400050"/>
          </a:xfrm>
          <a:prstGeom prst="ellips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n-ea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7635875" y="4122738"/>
            <a:ext cx="14319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+mj-lt"/>
                <a:ea typeface="+mn-ea"/>
              </a:rPr>
              <a:t>Indonesia</a:t>
            </a:r>
          </a:p>
        </p:txBody>
      </p:sp>
      <p:sp>
        <p:nvSpPr>
          <p:cNvPr id="59415" name="Text Box 17"/>
          <p:cNvSpPr txBox="1">
            <a:spLocks noChangeArrowheads="1"/>
          </p:cNvSpPr>
          <p:nvPr/>
        </p:nvSpPr>
        <p:spPr bwMode="auto">
          <a:xfrm>
            <a:off x="2209800" y="2236788"/>
            <a:ext cx="15589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Calibri" pitchFamily="34" charset="0"/>
              </a:rPr>
              <a:t>Minnesota</a:t>
            </a:r>
          </a:p>
        </p:txBody>
      </p:sp>
      <p:sp>
        <p:nvSpPr>
          <p:cNvPr id="25" name="Oval 12"/>
          <p:cNvSpPr>
            <a:spLocks noChangeArrowheads="1"/>
          </p:cNvSpPr>
          <p:nvPr/>
        </p:nvSpPr>
        <p:spPr bwMode="auto">
          <a:xfrm>
            <a:off x="2697163" y="2663825"/>
            <a:ext cx="244475" cy="269875"/>
          </a:xfrm>
          <a:prstGeom prst="ellips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n-ea"/>
            </a:endParaRPr>
          </a:p>
        </p:txBody>
      </p:sp>
      <p:sp>
        <p:nvSpPr>
          <p:cNvPr id="59417" name="Text Box 17"/>
          <p:cNvSpPr txBox="1">
            <a:spLocks noChangeArrowheads="1"/>
          </p:cNvSpPr>
          <p:nvPr/>
        </p:nvSpPr>
        <p:spPr bwMode="auto">
          <a:xfrm>
            <a:off x="2930525" y="2563813"/>
            <a:ext cx="13985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Calibri" pitchFamily="34" charset="0"/>
              </a:rPr>
              <a:t>Delaware</a:t>
            </a:r>
          </a:p>
        </p:txBody>
      </p:sp>
      <p:sp>
        <p:nvSpPr>
          <p:cNvPr id="27" name="Oval 12"/>
          <p:cNvSpPr>
            <a:spLocks noChangeArrowheads="1"/>
          </p:cNvSpPr>
          <p:nvPr/>
        </p:nvSpPr>
        <p:spPr bwMode="auto">
          <a:xfrm>
            <a:off x="2060575" y="2609850"/>
            <a:ext cx="242888" cy="269875"/>
          </a:xfrm>
          <a:prstGeom prst="ellips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n-ea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0" y="1600200"/>
            <a:ext cx="9144000" cy="4659313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816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4" descr="true color earth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1371600"/>
            <a:ext cx="9144000" cy="465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1951038" y="2706688"/>
            <a:ext cx="457200" cy="457200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n-ea"/>
            </a:endParaRPr>
          </a:p>
        </p:txBody>
      </p:sp>
      <p:sp>
        <p:nvSpPr>
          <p:cNvPr id="11" name="Oval 6"/>
          <p:cNvSpPr>
            <a:spLocks noChangeArrowheads="1"/>
          </p:cNvSpPr>
          <p:nvPr/>
        </p:nvSpPr>
        <p:spPr bwMode="auto">
          <a:xfrm>
            <a:off x="990600" y="2068513"/>
            <a:ext cx="762000" cy="638175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n-ea"/>
            </a:endParaRPr>
          </a:p>
        </p:txBody>
      </p: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2286000" y="2362200"/>
            <a:ext cx="457200" cy="457200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n-ea"/>
            </a:endParaRPr>
          </a:p>
        </p:txBody>
      </p:sp>
      <p:sp>
        <p:nvSpPr>
          <p:cNvPr id="13" name="Oval 6"/>
          <p:cNvSpPr>
            <a:spLocks noChangeArrowheads="1"/>
          </p:cNvSpPr>
          <p:nvPr/>
        </p:nvSpPr>
        <p:spPr bwMode="auto">
          <a:xfrm>
            <a:off x="2103438" y="2859088"/>
            <a:ext cx="457200" cy="457200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defRPr/>
            </a:pPr>
            <a:endParaRPr lang="en-US" sz="3600" dirty="0">
              <a:solidFill>
                <a:schemeClr val="tx2"/>
              </a:solidFill>
              <a:latin typeface="+mj-lt"/>
              <a:ea typeface="+mn-ea"/>
            </a:endParaRPr>
          </a:p>
        </p:txBody>
      </p:sp>
      <p:sp>
        <p:nvSpPr>
          <p:cNvPr id="61447" name="Text Box 10"/>
          <p:cNvSpPr txBox="1">
            <a:spLocks noChangeArrowheads="1"/>
          </p:cNvSpPr>
          <p:nvPr/>
        </p:nvSpPr>
        <p:spPr bwMode="auto">
          <a:xfrm>
            <a:off x="152400" y="2105025"/>
            <a:ext cx="16002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WCVI</a:t>
            </a:r>
          </a:p>
          <a:p>
            <a:r>
              <a:rPr lang="en-US" sz="18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Puget Sound</a:t>
            </a:r>
          </a:p>
        </p:txBody>
      </p:sp>
      <p:sp>
        <p:nvSpPr>
          <p:cNvPr id="61448" name="Text Box 10"/>
          <p:cNvSpPr txBox="1">
            <a:spLocks noChangeArrowheads="1"/>
          </p:cNvSpPr>
          <p:nvPr/>
        </p:nvSpPr>
        <p:spPr bwMode="auto">
          <a:xfrm>
            <a:off x="2408238" y="2959100"/>
            <a:ext cx="946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Belize</a:t>
            </a:r>
          </a:p>
        </p:txBody>
      </p:sp>
      <p:sp>
        <p:nvSpPr>
          <p:cNvPr id="61449" name="Text Box 10"/>
          <p:cNvSpPr txBox="1">
            <a:spLocks noChangeArrowheads="1"/>
          </p:cNvSpPr>
          <p:nvPr/>
        </p:nvSpPr>
        <p:spPr bwMode="auto">
          <a:xfrm>
            <a:off x="2713038" y="2362200"/>
            <a:ext cx="1828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Chesapeake Bay</a:t>
            </a:r>
          </a:p>
        </p:txBody>
      </p:sp>
      <p:sp>
        <p:nvSpPr>
          <p:cNvPr id="61450" name="Text Box 10"/>
          <p:cNvSpPr txBox="1">
            <a:spLocks noChangeArrowheads="1"/>
          </p:cNvSpPr>
          <p:nvPr/>
        </p:nvSpPr>
        <p:spPr bwMode="auto">
          <a:xfrm>
            <a:off x="2713038" y="2732088"/>
            <a:ext cx="1828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Galveston Bay</a:t>
            </a:r>
          </a:p>
        </p:txBody>
      </p:sp>
      <p:pic>
        <p:nvPicPr>
          <p:cNvPr id="61451" name="Picture 18" descr="logo_mtns"/>
          <p:cNvPicPr>
            <a:picLocks noChangeAspect="1" noChangeArrowheads="1"/>
          </p:cNvPicPr>
          <p:nvPr/>
        </p:nvPicPr>
        <p:blipFill>
          <a:blip r:embed="rId3" cstate="email">
            <a:lum bright="-20000"/>
          </a:blip>
          <a:srcRect/>
          <a:stretch>
            <a:fillRect/>
          </a:stretch>
        </p:blipFill>
        <p:spPr bwMode="auto">
          <a:xfrm>
            <a:off x="0" y="0"/>
            <a:ext cx="9145588" cy="102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52" name="Rectangle 19"/>
          <p:cNvSpPr>
            <a:spLocks noChangeArrowheads="1"/>
          </p:cNvSpPr>
          <p:nvPr/>
        </p:nvSpPr>
        <p:spPr bwMode="auto">
          <a:xfrm>
            <a:off x="153988" y="0"/>
            <a:ext cx="8991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/>
            <a:r>
              <a:rPr lang="en-US" sz="4000">
                <a:solidFill>
                  <a:schemeClr val="bg1"/>
                </a:solidFill>
                <a:latin typeface="Calibri" pitchFamily="34" charset="0"/>
              </a:rPr>
              <a:t>Applying InVEST</a:t>
            </a:r>
          </a:p>
        </p:txBody>
      </p:sp>
    </p:spTree>
    <p:extLst>
      <p:ext uri="{BB962C8B-B14F-4D97-AF65-F5344CB8AC3E}">
        <p14:creationId xmlns:p14="http://schemas.microsoft.com/office/powerpoint/2010/main" val="341193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-1"/>
            <a:ext cx="3053707" cy="2750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52400" y="1447800"/>
            <a:ext cx="8839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+mn-lt"/>
              </a:rPr>
              <a:t>Toward more efficient and user friendly</a:t>
            </a:r>
            <a:br>
              <a:rPr lang="en-US" sz="2400" dirty="0" smtClean="0">
                <a:solidFill>
                  <a:schemeClr val="bg1"/>
                </a:solidFill>
                <a:latin typeface="+mn-lt"/>
              </a:rPr>
            </a:br>
            <a:r>
              <a:rPr lang="en-US" sz="2400" dirty="0" smtClean="0">
                <a:solidFill>
                  <a:schemeClr val="bg1"/>
                </a:solidFill>
                <a:latin typeface="+mn-lt"/>
              </a:rPr>
              <a:t>implementations.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+mn-lt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+mn-lt"/>
              </a:rPr>
              <a:t>A class of online tools (</a:t>
            </a:r>
            <a:r>
              <a:rPr lang="en-US" sz="2400" dirty="0" err="1" smtClean="0">
                <a:solidFill>
                  <a:schemeClr val="bg1"/>
                </a:solidFill>
                <a:latin typeface="+mn-lt"/>
              </a:rPr>
              <a:t>InSEAM</a:t>
            </a:r>
            <a:r>
              <a:rPr lang="en-US" sz="2400" dirty="0" smtClean="0">
                <a:solidFill>
                  <a:schemeClr val="bg1"/>
                </a:solidFill>
                <a:latin typeface="+mn-lt"/>
              </a:rPr>
              <a:t>)</a:t>
            </a:r>
            <a:br>
              <a:rPr lang="en-US" sz="2400" dirty="0" smtClean="0">
                <a:solidFill>
                  <a:schemeClr val="bg1"/>
                </a:solidFill>
                <a:latin typeface="+mn-lt"/>
              </a:rPr>
            </a:br>
            <a:endParaRPr lang="en-US" sz="2400" dirty="0" smtClean="0">
              <a:solidFill>
                <a:schemeClr val="bg1"/>
              </a:solidFill>
              <a:latin typeface="+mn-lt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+mn-lt"/>
              </a:rPr>
              <a:t>Automatic integration among </a:t>
            </a:r>
            <a:r>
              <a:rPr lang="en-US" sz="2400" dirty="0" err="1" smtClean="0">
                <a:solidFill>
                  <a:schemeClr val="bg1"/>
                </a:solidFill>
                <a:latin typeface="+mn-lt"/>
              </a:rPr>
              <a:t>InVEST</a:t>
            </a:r>
            <a:r>
              <a:rPr lang="en-US" sz="2400" dirty="0" smtClean="0">
                <a:solidFill>
                  <a:schemeClr val="bg1"/>
                </a:solidFill>
                <a:latin typeface="+mn-lt"/>
              </a:rPr>
              <a:t> tools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+mn-lt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+mn-lt"/>
              </a:rPr>
              <a:t>Tools to support science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" y="471027"/>
            <a:ext cx="37035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+mn-lt"/>
              </a:rPr>
              <a:t>Future of </a:t>
            </a:r>
            <a:r>
              <a:rPr lang="en-US" sz="4000" b="1" dirty="0" err="1" smtClean="0">
                <a:solidFill>
                  <a:schemeClr val="bg1"/>
                </a:solidFill>
                <a:latin typeface="+mn-lt"/>
              </a:rPr>
              <a:t>InVEST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27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-1"/>
            <a:ext cx="3053707" cy="2750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52400" y="1447800"/>
            <a:ext cx="8839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+mn-lt"/>
              </a:rPr>
              <a:t>Coastal Vulnerability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+mn-lt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+mn-lt"/>
              </a:rPr>
              <a:t>Carbon Storage and Sequestration</a:t>
            </a:r>
            <a:br>
              <a:rPr lang="en-US" sz="2400" dirty="0" smtClean="0">
                <a:solidFill>
                  <a:schemeClr val="bg1"/>
                </a:solidFill>
                <a:latin typeface="+mn-lt"/>
              </a:rPr>
            </a:br>
            <a:endParaRPr lang="en-US" sz="2400" dirty="0" smtClean="0">
              <a:solidFill>
                <a:schemeClr val="bg1"/>
              </a:solidFill>
              <a:latin typeface="+mn-lt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+mn-lt"/>
              </a:rPr>
              <a:t>Sediment Retention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" y="471027"/>
            <a:ext cx="58857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  <a:latin typeface="+mn-lt"/>
              </a:rPr>
              <a:t>InVEST</a:t>
            </a:r>
            <a:r>
              <a:rPr lang="en-US" sz="4000" b="1" dirty="0" smtClean="0">
                <a:solidFill>
                  <a:schemeClr val="bg1"/>
                </a:solidFill>
                <a:latin typeface="+mn-lt"/>
              </a:rPr>
              <a:t> Models We’ll Cover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72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127" y="-1"/>
            <a:ext cx="2368580" cy="2133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52400" y="1447800"/>
            <a:ext cx="8991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+mn-lt"/>
              </a:rPr>
              <a:t>Trainers are passing around USB drives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+mn-lt"/>
              </a:rPr>
              <a:t>Copy the ‘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InVEST21</a:t>
            </a:r>
            <a:r>
              <a:rPr lang="en-US" sz="2400" dirty="0" smtClean="0">
                <a:solidFill>
                  <a:schemeClr val="bg1"/>
                </a:solidFill>
                <a:latin typeface="+mn-lt"/>
              </a:rPr>
              <a:t>’ folder to your desktop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+mn-lt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+mn-lt"/>
              </a:rPr>
              <a:t>Install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InVEST_2.1_beta-Setup.exe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+mn-lt"/>
              </a:rPr>
              <a:t>Depending on your version of Arc (9.3 or 10) extract the </a:t>
            </a:r>
            <a:r>
              <a:rPr lang="en-US" sz="2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MarinePythonExt_Py</a:t>
            </a:r>
            <a:r>
              <a:rPr lang="en-US" sz="2400" dirty="0" smtClean="0">
                <a:solidFill>
                  <a:schemeClr val="bg1"/>
                </a:solidFill>
                <a:latin typeface="+mn-lt"/>
              </a:rPr>
              <a:t>… files.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+mn-lt"/>
              </a:rPr>
              <a:t>From that expansion install: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sz="2400" dirty="0" smtClean="0">
                <a:solidFill>
                  <a:schemeClr val="bg1"/>
                </a:solidFill>
                <a:latin typeface="+mn-lt"/>
              </a:rPr>
              <a:t>...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sz="2400" dirty="0" smtClean="0">
                <a:solidFill>
                  <a:schemeClr val="bg1"/>
                </a:solidFill>
                <a:latin typeface="+mn-lt"/>
              </a:rPr>
              <a:t>…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pywin32</a:t>
            </a:r>
            <a:r>
              <a:rPr lang="en-US" sz="2400" dirty="0" smtClean="0">
                <a:solidFill>
                  <a:schemeClr val="bg1"/>
                </a:solidFill>
                <a:latin typeface="+mn-lt"/>
              </a:rPr>
              <a:t>…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" y="471027"/>
            <a:ext cx="30412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+mn-lt"/>
              </a:rPr>
              <a:t>Install </a:t>
            </a:r>
            <a:r>
              <a:rPr lang="en-US" sz="4000" b="1" dirty="0" err="1" smtClean="0">
                <a:solidFill>
                  <a:schemeClr val="bg1"/>
                </a:solidFill>
                <a:latin typeface="+mn-lt"/>
              </a:rPr>
              <a:t>InVEST</a:t>
            </a:r>
            <a:endParaRPr lang="en-US" sz="4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rpsharp\Desktop\Homer-typ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351" y="4572000"/>
            <a:ext cx="3603356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23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62"/>
          <p:cNvSpPr txBox="1">
            <a:spLocks noChangeArrowheads="1"/>
          </p:cNvSpPr>
          <p:nvPr/>
        </p:nvSpPr>
        <p:spPr bwMode="auto">
          <a:xfrm>
            <a:off x="3292475" y="833438"/>
            <a:ext cx="28809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 b="1" dirty="0" smtClean="0">
                <a:latin typeface="Fujiyama2"/>
              </a:rPr>
              <a:t>What will happen?</a:t>
            </a:r>
            <a:endParaRPr lang="en-US" sz="2400" b="1" dirty="0">
              <a:latin typeface="Fujiyama2"/>
            </a:endParaRPr>
          </a:p>
        </p:txBody>
      </p:sp>
      <p:sp>
        <p:nvSpPr>
          <p:cNvPr id="6" name="Text Box 1062"/>
          <p:cNvSpPr txBox="1">
            <a:spLocks noChangeArrowheads="1"/>
          </p:cNvSpPr>
          <p:nvPr/>
        </p:nvSpPr>
        <p:spPr bwMode="auto">
          <a:xfrm>
            <a:off x="2755468" y="1676399"/>
            <a:ext cx="395492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Fujiyama2"/>
              </a:rPr>
              <a:t>Introductions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Fujiyama2"/>
              </a:rPr>
              <a:t>Review Agenda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Fujiyama2"/>
              </a:rPr>
              <a:t>Model Theory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Fujiyama2"/>
              </a:rPr>
              <a:t>Run the model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Fujiyama2"/>
              </a:rPr>
              <a:t>Occasionally take breaks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62"/>
          <p:cNvSpPr txBox="1">
            <a:spLocks noChangeArrowheads="1"/>
          </p:cNvSpPr>
          <p:nvPr/>
        </p:nvSpPr>
        <p:spPr bwMode="auto">
          <a:xfrm>
            <a:off x="1356199" y="809624"/>
            <a:ext cx="61943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 b="1" dirty="0" smtClean="0">
                <a:latin typeface="Fujiyama2"/>
              </a:rPr>
              <a:t>What should you get out of this session?</a:t>
            </a:r>
            <a:endParaRPr lang="en-US" sz="2400" b="1" dirty="0">
              <a:latin typeface="Fujiyama2"/>
            </a:endParaRPr>
          </a:p>
        </p:txBody>
      </p:sp>
      <p:sp>
        <p:nvSpPr>
          <p:cNvPr id="6" name="Text Box 1062"/>
          <p:cNvSpPr txBox="1">
            <a:spLocks noChangeArrowheads="1"/>
          </p:cNvSpPr>
          <p:nvPr/>
        </p:nvSpPr>
        <p:spPr bwMode="auto">
          <a:xfrm>
            <a:off x="1129044" y="1714498"/>
            <a:ext cx="6648635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Fujiyama2"/>
              </a:rPr>
              <a:t>Understand what </a:t>
            </a:r>
            <a:r>
              <a:rPr lang="en-US" sz="2400" dirty="0" err="1" smtClean="0">
                <a:latin typeface="Fujiyama2"/>
              </a:rPr>
              <a:t>NatCap</a:t>
            </a:r>
            <a:r>
              <a:rPr lang="en-US" sz="2400" dirty="0" smtClean="0">
                <a:latin typeface="Fujiyama2"/>
              </a:rPr>
              <a:t> does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Fujiyama2"/>
              </a:rPr>
              <a:t>Understand what </a:t>
            </a:r>
            <a:r>
              <a:rPr lang="en-US" sz="2400" dirty="0" err="1" smtClean="0">
                <a:latin typeface="Fujiyama2"/>
              </a:rPr>
              <a:t>InVEST</a:t>
            </a:r>
            <a:r>
              <a:rPr lang="en-US" sz="2400" dirty="0" smtClean="0">
                <a:latin typeface="Fujiyama2"/>
              </a:rPr>
              <a:t> can do and where its going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Fujiyama2"/>
              </a:rPr>
              <a:t>Get </a:t>
            </a:r>
            <a:r>
              <a:rPr lang="en-US" sz="2400" dirty="0" err="1" smtClean="0">
                <a:latin typeface="Fujiyama2"/>
              </a:rPr>
              <a:t>InVEST</a:t>
            </a:r>
            <a:r>
              <a:rPr lang="en-US" sz="2400" dirty="0" smtClean="0">
                <a:latin typeface="Fujiyama2"/>
              </a:rPr>
              <a:t> installed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Fujiyama2"/>
              </a:rPr>
              <a:t>Understand how to run </a:t>
            </a:r>
            <a:r>
              <a:rPr lang="en-US" sz="2400" dirty="0" err="1" smtClean="0">
                <a:latin typeface="Fujiyama2"/>
              </a:rPr>
              <a:t>InVEST</a:t>
            </a:r>
            <a:r>
              <a:rPr lang="en-US" sz="2400" dirty="0" smtClean="0">
                <a:latin typeface="Fujiyama2"/>
              </a:rPr>
              <a:t> models</a:t>
            </a:r>
          </a:p>
          <a:p>
            <a:pPr marL="108585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Fujiyama2"/>
              </a:rPr>
              <a:t>Avoid the headache of doing it yourself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Fujiyama2"/>
              </a:rPr>
              <a:t>Understand where to go for more information and support</a:t>
            </a:r>
          </a:p>
        </p:txBody>
      </p:sp>
    </p:spTree>
    <p:extLst>
      <p:ext uri="{BB962C8B-B14F-4D97-AF65-F5344CB8AC3E}">
        <p14:creationId xmlns:p14="http://schemas.microsoft.com/office/powerpoint/2010/main" val="269970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1062"/>
          <p:cNvSpPr txBox="1">
            <a:spLocks noChangeArrowheads="1"/>
          </p:cNvSpPr>
          <p:nvPr/>
        </p:nvSpPr>
        <p:spPr bwMode="auto">
          <a:xfrm>
            <a:off x="1007931" y="1447799"/>
            <a:ext cx="41168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2400" b="1" dirty="0" smtClean="0">
                <a:latin typeface="Fujiyama2"/>
              </a:rPr>
              <a:t>The Natural Capital Project</a:t>
            </a:r>
            <a:endParaRPr lang="en-US" b="1" dirty="0">
              <a:latin typeface="Fujiyama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2898" y="2111276"/>
            <a:ext cx="590690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Partnership between TNC, WWF, University of Minnesota, and Stanford University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dirty="0" smtClean="0">
              <a:latin typeface="Calibri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Co-founded by Gretchen Daily, </a:t>
            </a:r>
            <a:r>
              <a:rPr lang="en-US" sz="2400" dirty="0" smtClean="0">
                <a:latin typeface="Calibri" pitchFamily="34" charset="0"/>
              </a:rPr>
              <a:t>Peter </a:t>
            </a:r>
            <a:r>
              <a:rPr lang="en-US" sz="2400" dirty="0" err="1" smtClean="0">
                <a:latin typeface="Calibri" pitchFamily="34" charset="0"/>
              </a:rPr>
              <a:t>Kareiva</a:t>
            </a:r>
            <a:r>
              <a:rPr lang="en-US" sz="2400" dirty="0" smtClean="0">
                <a:latin typeface="Calibri" pitchFamily="34" charset="0"/>
              </a:rPr>
              <a:t>, Taylor </a:t>
            </a:r>
            <a:r>
              <a:rPr lang="en-US" sz="2400" dirty="0" smtClean="0">
                <a:latin typeface="Calibri" pitchFamily="34" charset="0"/>
              </a:rPr>
              <a:t>Ricketts</a:t>
            </a:r>
            <a:r>
              <a:rPr lang="en-US" sz="2400" dirty="0">
                <a:latin typeface="Calibri" pitchFamily="34" charset="0"/>
              </a:rPr>
              <a:t>, and Steve </a:t>
            </a:r>
            <a:r>
              <a:rPr lang="en-US" sz="2400" dirty="0" err="1" smtClean="0">
                <a:latin typeface="Calibri" pitchFamily="34" charset="0"/>
              </a:rPr>
              <a:t>Polasky</a:t>
            </a:r>
            <a:r>
              <a:rPr lang="en-US" sz="2400" dirty="0" smtClean="0">
                <a:latin typeface="Calibri" pitchFamily="34" charset="0"/>
              </a:rPr>
              <a:t>; </a:t>
            </a:r>
            <a:r>
              <a:rPr lang="en-US" sz="2400" dirty="0" smtClean="0">
                <a:latin typeface="Calibri" pitchFamily="34" charset="0"/>
              </a:rPr>
              <a:t>directed by Mary Ruckelshaus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dirty="0" smtClean="0">
              <a:latin typeface="Calibri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30+ researchers, postdocs, and support staff.</a:t>
            </a:r>
          </a:p>
        </p:txBody>
      </p:sp>
      <p:pic>
        <p:nvPicPr>
          <p:cNvPr id="6" name="Picture 2" descr="C:\Users\rpsharp\Desktop\bann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6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IMG_8827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6235700" y="1219200"/>
            <a:ext cx="2908300" cy="563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3885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1062"/>
          <p:cNvSpPr txBox="1">
            <a:spLocks noChangeArrowheads="1"/>
          </p:cNvSpPr>
          <p:nvPr/>
        </p:nvSpPr>
        <p:spPr bwMode="auto">
          <a:xfrm>
            <a:off x="1007931" y="1447799"/>
            <a:ext cx="41168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2400" b="1" dirty="0" smtClean="0">
                <a:latin typeface="Fujiyama2"/>
              </a:rPr>
              <a:t>The Natural Capital Project</a:t>
            </a:r>
            <a:endParaRPr lang="en-US" b="1" dirty="0">
              <a:latin typeface="Fujiyama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2898" y="2111276"/>
            <a:ext cx="590690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We </a:t>
            </a:r>
            <a:r>
              <a:rPr lang="en-US" sz="2400" dirty="0">
                <a:latin typeface="Calibri" pitchFamily="34" charset="0"/>
              </a:rPr>
              <a:t>want t</a:t>
            </a:r>
            <a:r>
              <a:rPr lang="en-US" sz="2400" dirty="0" smtClean="0">
                <a:latin typeface="Calibri" pitchFamily="34" charset="0"/>
              </a:rPr>
              <a:t>he </a:t>
            </a:r>
            <a:r>
              <a:rPr lang="en-US" sz="2400" dirty="0">
                <a:latin typeface="Calibri" pitchFamily="34" charset="0"/>
              </a:rPr>
              <a:t>goods and services from nature which are essential for human </a:t>
            </a:r>
            <a:r>
              <a:rPr lang="en-US" sz="2400" dirty="0" smtClean="0">
                <a:latin typeface="Calibri" pitchFamily="34" charset="0"/>
              </a:rPr>
              <a:t>life to be included in land use decision making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dirty="0" smtClean="0">
              <a:latin typeface="Calibri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+mn-lt"/>
              </a:rPr>
              <a:t>Aligning Economic Forces with </a:t>
            </a:r>
            <a:r>
              <a:rPr lang="en-US" sz="2400" dirty="0" smtClean="0">
                <a:solidFill>
                  <a:srgbClr val="FFFFFF"/>
                </a:solidFill>
                <a:latin typeface="+mn-lt"/>
              </a:rPr>
              <a:t>Conservation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FFFF"/>
                </a:solidFill>
                <a:latin typeface="+mn-lt"/>
              </a:rPr>
              <a:t>Develop new science methods and tools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FFFF"/>
                </a:solidFill>
                <a:latin typeface="+mn-lt"/>
              </a:rPr>
              <a:t>Apply new approaches to global demonstration sites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FFFF"/>
                </a:solidFill>
                <a:latin typeface="+mn-lt"/>
              </a:rPr>
              <a:t>Magnify impact through communication</a:t>
            </a:r>
            <a:endParaRPr lang="en-US" sz="2400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6" name="Picture 2" descr="C:\Users\rpsharp\Desktop\bann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6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IMG_8827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6235700" y="1219200"/>
            <a:ext cx="2908300" cy="563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7447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5" name="Picture 6" descr="Timber havesting machine 171Kb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3200400" y="1096963"/>
            <a:ext cx="3048000" cy="26368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0495" name="Rectangle 16"/>
          <p:cNvSpPr>
            <a:spLocks noGrp="1" noChangeArrowheads="1"/>
          </p:cNvSpPr>
          <p:nvPr>
            <p:ph type="title"/>
          </p:nvPr>
        </p:nvSpPr>
        <p:spPr>
          <a:xfrm>
            <a:off x="-152400" y="0"/>
            <a:ext cx="9067800" cy="914400"/>
          </a:xfrm>
          <a:noFill/>
        </p:spPr>
        <p:txBody>
          <a:bodyPr/>
          <a:lstStyle/>
          <a:p>
            <a:r>
              <a:rPr lang="en-US" sz="2800" dirty="0" smtClean="0">
                <a:solidFill>
                  <a:srgbClr val="FFFFFF"/>
                </a:solidFill>
                <a:latin typeface="Arial" pitchFamily="34" charset="0"/>
              </a:rPr>
              <a:t>What’s the economic impact of harvesting timber</a:t>
            </a:r>
          </a:p>
        </p:txBody>
      </p:sp>
      <p:sp>
        <p:nvSpPr>
          <p:cNvPr id="16" name="Rectangle 16"/>
          <p:cNvSpPr txBox="1">
            <a:spLocks noChangeArrowheads="1"/>
          </p:cNvSpPr>
          <p:nvPr/>
        </p:nvSpPr>
        <p:spPr bwMode="auto">
          <a:xfrm>
            <a:off x="0" y="4495800"/>
            <a:ext cx="9067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800" dirty="0" smtClean="0">
                <a:solidFill>
                  <a:srgbClr val="FFFFFF"/>
                </a:solidFill>
                <a:latin typeface="Arial" pitchFamily="34" charset="0"/>
              </a:rPr>
              <a:t>Value of the forest is more than the </a:t>
            </a:r>
          </a:p>
          <a:p>
            <a:r>
              <a:rPr lang="en-US" sz="2800" dirty="0" smtClean="0">
                <a:solidFill>
                  <a:srgbClr val="FFFFFF"/>
                </a:solidFill>
                <a:latin typeface="Arial" pitchFamily="34" charset="0"/>
              </a:rPr>
              <a:t>value of the harvested timber</a:t>
            </a:r>
          </a:p>
        </p:txBody>
      </p:sp>
    </p:spTree>
    <p:extLst>
      <p:ext uri="{BB962C8B-B14F-4D97-AF65-F5344CB8AC3E}">
        <p14:creationId xmlns:p14="http://schemas.microsoft.com/office/powerpoint/2010/main" val="319902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3" descr="IMG_6224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715000" y="5181600"/>
            <a:ext cx="1676400" cy="1443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2531" name="Picture 4" descr="P1010113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2209800" y="5257800"/>
            <a:ext cx="1676400" cy="1365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2532" name="Picture 5" descr="IMG_3151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7315200" y="3505200"/>
            <a:ext cx="1600200" cy="1477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2533" name="Picture 6" descr="Timber havesting machine 171Kb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3200400" y="1096963"/>
            <a:ext cx="3048000" cy="26368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2534" name="Picture 7" descr="hume%20dam%202"/>
          <p:cNvPicPr>
            <a:picLocks noChangeAspect="1" noChangeArrowheads="1"/>
          </p:cNvPicPr>
          <p:nvPr/>
        </p:nvPicPr>
        <p:blipFill>
          <a:blip r:embed="rId7" cstate="email"/>
          <a:srcRect/>
          <a:stretch>
            <a:fillRect/>
          </a:stretch>
        </p:blipFill>
        <p:spPr bwMode="auto">
          <a:xfrm>
            <a:off x="304800" y="3657600"/>
            <a:ext cx="1752600" cy="1435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22535" name="AutoShape 8"/>
          <p:cNvCxnSpPr>
            <a:cxnSpLocks noChangeShapeType="1"/>
          </p:cNvCxnSpPr>
          <p:nvPr/>
        </p:nvCxnSpPr>
        <p:spPr bwMode="auto">
          <a:xfrm rot="10800000" flipV="1">
            <a:off x="1181100" y="2416175"/>
            <a:ext cx="2019300" cy="1241425"/>
          </a:xfrm>
          <a:prstGeom prst="curvedConnector2">
            <a:avLst/>
          </a:prstGeom>
          <a:noFill/>
          <a:ln w="50800">
            <a:solidFill>
              <a:srgbClr val="FFFF99"/>
            </a:solidFill>
            <a:round/>
            <a:headEnd/>
            <a:tailEnd type="triangle" w="med" len="med"/>
          </a:ln>
        </p:spPr>
      </p:cxnSp>
      <p:cxnSp>
        <p:nvCxnSpPr>
          <p:cNvPr id="22536" name="AutoShape 9"/>
          <p:cNvCxnSpPr>
            <a:cxnSpLocks noChangeShapeType="1"/>
          </p:cNvCxnSpPr>
          <p:nvPr/>
        </p:nvCxnSpPr>
        <p:spPr bwMode="auto">
          <a:xfrm rot="5400000">
            <a:off x="3201987" y="4418013"/>
            <a:ext cx="2206625" cy="838200"/>
          </a:xfrm>
          <a:prstGeom prst="curvedConnector2">
            <a:avLst/>
          </a:prstGeom>
          <a:noFill/>
          <a:ln w="50800">
            <a:solidFill>
              <a:srgbClr val="FFFF99"/>
            </a:solidFill>
            <a:round/>
            <a:headEnd/>
            <a:tailEnd type="triangle" w="med" len="med"/>
          </a:ln>
        </p:spPr>
      </p:cxnSp>
      <p:cxnSp>
        <p:nvCxnSpPr>
          <p:cNvPr id="22537" name="AutoShape 10"/>
          <p:cNvCxnSpPr>
            <a:cxnSpLocks noChangeShapeType="1"/>
          </p:cNvCxnSpPr>
          <p:nvPr/>
        </p:nvCxnSpPr>
        <p:spPr bwMode="auto">
          <a:xfrm rot="16200000" flipH="1">
            <a:off x="4134643" y="4323557"/>
            <a:ext cx="2170113" cy="990600"/>
          </a:xfrm>
          <a:prstGeom prst="curvedConnector2">
            <a:avLst/>
          </a:prstGeom>
          <a:noFill/>
          <a:ln w="50800">
            <a:solidFill>
              <a:srgbClr val="FFFF99"/>
            </a:solidFill>
            <a:round/>
            <a:headEnd/>
            <a:tailEnd type="triangle" w="med" len="med"/>
          </a:ln>
        </p:spPr>
      </p:cxnSp>
      <p:cxnSp>
        <p:nvCxnSpPr>
          <p:cNvPr id="22538" name="AutoShape 11"/>
          <p:cNvCxnSpPr>
            <a:cxnSpLocks noChangeShapeType="1"/>
          </p:cNvCxnSpPr>
          <p:nvPr/>
        </p:nvCxnSpPr>
        <p:spPr bwMode="auto">
          <a:xfrm>
            <a:off x="6248400" y="2416175"/>
            <a:ext cx="1866900" cy="1089025"/>
          </a:xfrm>
          <a:prstGeom prst="curvedConnector2">
            <a:avLst/>
          </a:prstGeom>
          <a:noFill/>
          <a:ln w="50800">
            <a:solidFill>
              <a:srgbClr val="FFFF99"/>
            </a:solidFill>
            <a:round/>
            <a:headEnd/>
            <a:tailEnd type="triangle" w="med" len="med"/>
          </a:ln>
        </p:spPr>
      </p:cxnSp>
      <p:sp>
        <p:nvSpPr>
          <p:cNvPr id="22539" name="Text Box 12"/>
          <p:cNvSpPr txBox="1">
            <a:spLocks noChangeArrowheads="1"/>
          </p:cNvSpPr>
          <p:nvPr/>
        </p:nvSpPr>
        <p:spPr bwMode="auto">
          <a:xfrm>
            <a:off x="228600" y="19050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400" dirty="0">
                <a:solidFill>
                  <a:srgbClr val="FFFF99"/>
                </a:solidFill>
                <a:latin typeface="NaturaRoman" charset="0"/>
              </a:rPr>
              <a:t>$17 million loss</a:t>
            </a:r>
          </a:p>
        </p:txBody>
      </p:sp>
      <p:sp>
        <p:nvSpPr>
          <p:cNvPr id="22540" name="Text Box 13"/>
          <p:cNvSpPr txBox="1">
            <a:spLocks noChangeArrowheads="1"/>
          </p:cNvSpPr>
          <p:nvPr/>
        </p:nvSpPr>
        <p:spPr bwMode="auto">
          <a:xfrm>
            <a:off x="2133600" y="46482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  <a:latin typeface="NaturaRoman" charset="0"/>
              </a:rPr>
              <a:t>$1 million loss</a:t>
            </a:r>
          </a:p>
        </p:txBody>
      </p:sp>
      <p:sp>
        <p:nvSpPr>
          <p:cNvPr id="22541" name="Text Box 14"/>
          <p:cNvSpPr txBox="1">
            <a:spLocks noChangeArrowheads="1"/>
          </p:cNvSpPr>
          <p:nvPr/>
        </p:nvSpPr>
        <p:spPr bwMode="auto">
          <a:xfrm>
            <a:off x="5181600" y="46482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400">
                <a:solidFill>
                  <a:schemeClr val="bg1"/>
                </a:solidFill>
                <a:latin typeface="NaturaRoman" charset="0"/>
              </a:rPr>
              <a:t>$5 million gain</a:t>
            </a:r>
          </a:p>
        </p:txBody>
      </p:sp>
      <p:sp>
        <p:nvSpPr>
          <p:cNvPr id="22542" name="Text Box 15"/>
          <p:cNvSpPr txBox="1">
            <a:spLocks noChangeArrowheads="1"/>
          </p:cNvSpPr>
          <p:nvPr/>
        </p:nvSpPr>
        <p:spPr bwMode="auto">
          <a:xfrm>
            <a:off x="6705600" y="19050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  <a:latin typeface="NaturaRoman" charset="0"/>
              </a:rPr>
              <a:t>12 species lost</a:t>
            </a:r>
          </a:p>
        </p:txBody>
      </p:sp>
      <p:sp>
        <p:nvSpPr>
          <p:cNvPr id="22543" name="Rectangle 16"/>
          <p:cNvSpPr>
            <a:spLocks noGrp="1" noChangeArrowheads="1"/>
          </p:cNvSpPr>
          <p:nvPr>
            <p:ph type="title"/>
          </p:nvPr>
        </p:nvSpPr>
        <p:spPr>
          <a:xfrm>
            <a:off x="-228600" y="0"/>
            <a:ext cx="7239000" cy="914400"/>
          </a:xfrm>
          <a:noFill/>
        </p:spPr>
        <p:txBody>
          <a:bodyPr/>
          <a:lstStyle/>
          <a:p>
            <a:r>
              <a:rPr lang="en-US" smtClean="0">
                <a:solidFill>
                  <a:srgbClr val="FFFFFF"/>
                </a:solidFill>
                <a:latin typeface="Arial" pitchFamily="34" charset="0"/>
              </a:rPr>
              <a:t>Improved Decision-Making</a:t>
            </a:r>
          </a:p>
        </p:txBody>
      </p:sp>
    </p:spTree>
    <p:extLst>
      <p:ext uri="{BB962C8B-B14F-4D97-AF65-F5344CB8AC3E}">
        <p14:creationId xmlns:p14="http://schemas.microsoft.com/office/powerpoint/2010/main" val="323770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347" y="533400"/>
            <a:ext cx="3663306" cy="3299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4800" y="4297740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bg1"/>
                </a:solidFill>
              </a:rPr>
              <a:t>InVEST</a:t>
            </a:r>
            <a:r>
              <a:rPr lang="en-US" sz="3200" dirty="0" smtClean="0">
                <a:solidFill>
                  <a:schemeClr val="bg1"/>
                </a:solidFill>
              </a:rPr>
              <a:t> is a toolset </a:t>
            </a:r>
            <a:r>
              <a:rPr lang="en-US" sz="3200" dirty="0">
                <a:solidFill>
                  <a:schemeClr val="bg1"/>
                </a:solidFill>
              </a:rPr>
              <a:t>to </a:t>
            </a:r>
            <a:r>
              <a:rPr lang="en-US" sz="3200" dirty="0" smtClean="0">
                <a:solidFill>
                  <a:schemeClr val="bg1"/>
                </a:solidFill>
              </a:rPr>
              <a:t>quantify, map, </a:t>
            </a:r>
            <a:r>
              <a:rPr lang="en-US" sz="3200" dirty="0">
                <a:solidFill>
                  <a:schemeClr val="bg1"/>
                </a:solidFill>
              </a:rPr>
              <a:t>and </a:t>
            </a:r>
            <a:r>
              <a:rPr lang="en-US" sz="3200" dirty="0" smtClean="0">
                <a:solidFill>
                  <a:schemeClr val="bg1"/>
                </a:solidFill>
              </a:rPr>
              <a:t>value the </a:t>
            </a:r>
            <a:r>
              <a:rPr lang="en-US" sz="3200" dirty="0">
                <a:solidFill>
                  <a:schemeClr val="bg1"/>
                </a:solidFill>
              </a:rPr>
              <a:t>benefits provided by terrestrial, freshwater, </a:t>
            </a:r>
            <a:r>
              <a:rPr lang="en-US" sz="3200" dirty="0" smtClean="0">
                <a:solidFill>
                  <a:schemeClr val="bg1"/>
                </a:solidFill>
              </a:rPr>
              <a:t>and </a:t>
            </a:r>
            <a:r>
              <a:rPr lang="en-US" sz="3200" dirty="0">
                <a:solidFill>
                  <a:schemeClr val="bg1"/>
                </a:solidFill>
              </a:rPr>
              <a:t>marine systems</a:t>
            </a:r>
          </a:p>
        </p:txBody>
      </p:sp>
    </p:spTree>
    <p:extLst>
      <p:ext uri="{BB962C8B-B14F-4D97-AF65-F5344CB8AC3E}">
        <p14:creationId xmlns:p14="http://schemas.microsoft.com/office/powerpoint/2010/main" val="408749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0500" y="1483816"/>
            <a:ext cx="89535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+mn-lt"/>
              </a:rPr>
              <a:t>Wave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Energy </a:t>
            </a:r>
            <a:r>
              <a:rPr lang="en-US" sz="2400" dirty="0" smtClean="0">
                <a:solidFill>
                  <a:schemeClr val="bg1"/>
                </a:solidFill>
                <a:latin typeface="+mn-lt"/>
              </a:rPr>
              <a:t>Model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+mn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+mn-lt"/>
              </a:rPr>
              <a:t>Coastal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Vulnerability </a:t>
            </a:r>
            <a:r>
              <a:rPr lang="en-US" sz="2400" dirty="0" smtClean="0">
                <a:solidFill>
                  <a:schemeClr val="bg1"/>
                </a:solidFill>
                <a:latin typeface="+mn-lt"/>
              </a:rPr>
              <a:t>Model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+mn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+mn-lt"/>
              </a:rPr>
              <a:t>Marine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Fish </a:t>
            </a:r>
            <a:r>
              <a:rPr lang="en-US" sz="2400" dirty="0" smtClean="0">
                <a:solidFill>
                  <a:schemeClr val="bg1"/>
                </a:solidFill>
                <a:latin typeface="+mn-lt"/>
              </a:rPr>
              <a:t>Aquaculture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+mn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+mn-lt"/>
              </a:rPr>
              <a:t>Aesthetic Quality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+mn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+mn-lt"/>
              </a:rPr>
              <a:t>Overlap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Analysis Model: Fisheries and Recreation (Tier 0</a:t>
            </a:r>
            <a:r>
              <a:rPr lang="en-US" sz="2400" dirty="0" smtClean="0">
                <a:solidFill>
                  <a:schemeClr val="bg1"/>
                </a:solidFill>
                <a:latin typeface="+mn-lt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+mn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+mn-lt"/>
              </a:rPr>
              <a:t> Habitat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Risk </a:t>
            </a:r>
            <a:r>
              <a:rPr lang="en-US" sz="2400" dirty="0" smtClean="0">
                <a:solidFill>
                  <a:schemeClr val="bg1"/>
                </a:solidFill>
                <a:latin typeface="+mn-lt"/>
              </a:rPr>
              <a:t>Assessment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471027"/>
            <a:ext cx="37481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+mn-lt"/>
              </a:rPr>
              <a:t>Marine</a:t>
            </a:r>
            <a:r>
              <a:rPr lang="en-US" sz="4000" b="1" dirty="0" smtClean="0">
                <a:solidFill>
                  <a:schemeClr val="bg1"/>
                </a:solidFill>
              </a:rPr>
              <a:t> Models</a:t>
            </a:r>
            <a:endParaRPr lang="en-US" sz="4000" b="1" dirty="0">
              <a:solidFill>
                <a:schemeClr val="bg1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-1"/>
            <a:ext cx="3053707" cy="2750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396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ncer_waveenergy_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Spencer_waveenergy_v1</Template>
  <TotalTime>1240</TotalTime>
  <Words>416</Words>
  <Application>Microsoft Office PowerPoint</Application>
  <PresentationFormat>On-screen Show (4:3)</PresentationFormat>
  <Paragraphs>112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Spencer_waveenergy_v1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What’s the economic impact of harvesting timber</vt:lpstr>
      <vt:lpstr>Improved Decision-Making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rpsharp</dc:creator>
  <cp:lastModifiedBy>rpsharp</cp:lastModifiedBy>
  <cp:revision>37</cp:revision>
  <dcterms:created xsi:type="dcterms:W3CDTF">2011-10-18T17:01:22Z</dcterms:created>
  <dcterms:modified xsi:type="dcterms:W3CDTF">2011-10-24T19:48:31Z</dcterms:modified>
</cp:coreProperties>
</file>