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31" r:id="rId2"/>
    <p:sldId id="327" r:id="rId3"/>
    <p:sldId id="311" r:id="rId4"/>
    <p:sldId id="328" r:id="rId5"/>
    <p:sldId id="296" r:id="rId6"/>
    <p:sldId id="319" r:id="rId7"/>
    <p:sldId id="329" r:id="rId8"/>
    <p:sldId id="332" r:id="rId9"/>
    <p:sldId id="333" r:id="rId10"/>
    <p:sldId id="326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7C80"/>
    <a:srgbClr val="FF66CC"/>
    <a:srgbClr val="0066FF"/>
    <a:srgbClr val="0066CC"/>
    <a:srgbClr val="66CCFF"/>
    <a:srgbClr val="990000"/>
    <a:srgbClr val="FF9900"/>
    <a:srgbClr val="FFFF99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0" autoAdjust="0"/>
    <p:restoredTop sz="94707" autoAdjust="0"/>
  </p:normalViewPr>
  <p:slideViewPr>
    <p:cSldViewPr>
      <p:cViewPr>
        <p:scale>
          <a:sx n="50" d="100"/>
          <a:sy n="50" d="100"/>
        </p:scale>
        <p:origin x="-1158" y="-6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5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7FA7747-78BC-48AE-A9AD-8169B15AC7BD}" type="datetimeFigureOut">
              <a:rPr lang="en-US"/>
              <a:pPr>
                <a:defRPr/>
              </a:pPr>
              <a:t>10/21/2011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D9C108F-44B2-43FC-BA8E-EAD32AE6C1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202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307FD-E0D0-4AA0-A566-B7EF6EA0D402}" type="datetimeFigureOut">
              <a:rPr lang="en-US"/>
              <a:pPr>
                <a:defRPr/>
              </a:pPr>
              <a:t>10/21/2011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0BDE0-58F3-4CA1-82F0-D0DECD7A6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5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D3349-52F5-48CD-A246-E0F743B55AB4}" type="datetimeFigureOut">
              <a:rPr lang="en-US"/>
              <a:pPr>
                <a:defRPr/>
              </a:pPr>
              <a:t>10/21/2011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8F3FD-1141-4797-A084-0D120DD4D6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2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DB57B-6383-42EE-8896-5ABE6E30EC99}" type="datetimeFigureOut">
              <a:rPr lang="en-US"/>
              <a:pPr>
                <a:defRPr/>
              </a:pPr>
              <a:t>10/21/2011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EFBFC-B285-4985-B7DD-7DCA2BF792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91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A02AC-55E6-450E-ABAC-1EA6A7083782}" type="datetimeFigureOut">
              <a:rPr lang="en-US"/>
              <a:pPr>
                <a:defRPr/>
              </a:pPr>
              <a:t>10/21/2011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3274E-CDBB-4861-8AB1-8B43C8419D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65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EBE11-65B4-4656-9497-87FFF097F28E}" type="datetimeFigureOut">
              <a:rPr lang="en-US"/>
              <a:pPr>
                <a:defRPr/>
              </a:pPr>
              <a:t>10/21/2011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F8978-2DA0-45FE-A1BA-D46C22339F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C1F48-C6ED-486C-B181-F100AA2124CD}" type="datetimeFigureOut">
              <a:rPr lang="en-US"/>
              <a:pPr>
                <a:defRPr/>
              </a:pPr>
              <a:t>10/21/2011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AF492-444B-4802-A963-B4878966B7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2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BBEB9-48C3-42D2-A9ED-58C7394EBE64}" type="datetimeFigureOut">
              <a:rPr lang="en-US"/>
              <a:pPr>
                <a:defRPr/>
              </a:pPr>
              <a:t>10/21/2011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B04B4F-8142-45D0-BBB1-01508E0BC4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5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BDE7F-BA89-4752-8164-9EFF90C3B694}" type="datetimeFigureOut">
              <a:rPr lang="en-US"/>
              <a:pPr>
                <a:defRPr/>
              </a:pPr>
              <a:t>10/21/2011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4700B-9F48-47B1-92E1-C01784D98C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8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063FD-5699-4C93-A91E-179F15A4479E}" type="datetimeFigureOut">
              <a:rPr lang="en-US"/>
              <a:pPr>
                <a:defRPr/>
              </a:pPr>
              <a:t>10/21/2011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96C7FF-7E77-4CD4-BCAB-2FFBD2887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9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C8DAB-9BAE-4161-A0B1-D84536271AC8}" type="datetimeFigureOut">
              <a:rPr lang="en-US"/>
              <a:pPr>
                <a:defRPr/>
              </a:pPr>
              <a:t>10/21/2011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36926-6ADE-4634-8A1F-61A7E9C461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1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FFFAE-B46B-4108-B3DA-7EEAA87700FC}" type="datetimeFigureOut">
              <a:rPr lang="en-US"/>
              <a:pPr>
                <a:defRPr/>
              </a:pPr>
              <a:t>10/21/2011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E3E16-628E-4E93-A04E-B14596A5B5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9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3F76BC0-5AE3-4EFF-BA38-2415DC5F89CF}" type="datetimeFigureOut">
              <a:rPr lang="en-US"/>
              <a:pPr>
                <a:defRPr/>
              </a:pPr>
              <a:t>10/21/2011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5BA57B2-1725-4D72-AAB4-C6E49466D3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turalcapitalproject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62"/>
          <p:cNvSpPr txBox="1">
            <a:spLocks noChangeArrowheads="1"/>
          </p:cNvSpPr>
          <p:nvPr/>
        </p:nvSpPr>
        <p:spPr bwMode="auto">
          <a:xfrm>
            <a:off x="292623" y="479494"/>
            <a:ext cx="855875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 b="1" dirty="0" err="1" smtClean="0">
                <a:latin typeface="Fujiyama2"/>
              </a:rPr>
              <a:t>InVEST</a:t>
            </a:r>
            <a:r>
              <a:rPr lang="en-US" sz="4000" b="1" dirty="0" smtClean="0">
                <a:latin typeface="Fujiyama2"/>
              </a:rPr>
              <a:t> Sediment Retention Model</a:t>
            </a:r>
            <a:endParaRPr lang="en-US" sz="4000" b="1" dirty="0">
              <a:latin typeface="Fujiyama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21717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n-lt"/>
              </a:rPr>
              <a:t>Estimate the amount of </a:t>
            </a:r>
            <a:r>
              <a:rPr lang="en-US" sz="3200" dirty="0" err="1" smtClean="0">
                <a:latin typeface="+mn-lt"/>
              </a:rPr>
              <a:t>watershet</a:t>
            </a:r>
            <a:r>
              <a:rPr lang="en-US" sz="3200" dirty="0" smtClean="0">
                <a:latin typeface="+mn-lt"/>
              </a:rPr>
              <a:t> erosion and sedimentation and its economic impact on hydropower production and water quality</a:t>
            </a:r>
            <a:endParaRPr lang="en-US" sz="32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3725" y="4267199"/>
            <a:ext cx="287655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n-lt"/>
              </a:rPr>
              <a:t>Two Steps:</a:t>
            </a:r>
            <a:endParaRPr lang="en-US" sz="2400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+mn-lt"/>
              </a:rPr>
              <a:t>Biophysical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+mn-lt"/>
              </a:rPr>
              <a:t>Valuation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314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1062"/>
          <p:cNvSpPr txBox="1">
            <a:spLocks noChangeArrowheads="1"/>
          </p:cNvSpPr>
          <p:nvPr/>
        </p:nvSpPr>
        <p:spPr bwMode="auto">
          <a:xfrm>
            <a:off x="4461116" y="685800"/>
            <a:ext cx="9028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400" dirty="0" smtClean="0">
                <a:latin typeface="Fujiyama2"/>
              </a:rPr>
              <a:t>Do it!</a:t>
            </a:r>
            <a:endParaRPr lang="en-US" dirty="0">
              <a:latin typeface="Fujiyama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09355" y="1199615"/>
            <a:ext cx="61682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</a:rPr>
              <a:t>Run the Soil Loss tool first, then Valuation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</a:rPr>
              <a:t>I’ll do a dry run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</a:rPr>
              <a:t>Trainers will help you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</a:rPr>
              <a:t>Your neighbor will help you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</a:rPr>
              <a:t>Okay to be rowdy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237577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tx1">
                    <a:lumMod val="65000"/>
                  </a:schemeClr>
                </a:solidFill>
                <a:latin typeface="+mn-lt"/>
              </a:rPr>
              <a:t>Sediment retention model</a:t>
            </a:r>
            <a:endParaRPr lang="en-US" sz="1600" dirty="0">
              <a:solidFill>
                <a:schemeClr val="tx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2050" name="Picture 2" descr="C:\Users\rpsharp\Desktop\homer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531" y="3138607"/>
            <a:ext cx="4421979" cy="325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06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" y="579120"/>
            <a:ext cx="8534400" cy="533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Biophysical Inputs</a:t>
            </a:r>
            <a:endParaRPr lang="en-US" sz="32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78" name="TextBox 5"/>
          <p:cNvSpPr txBox="1">
            <a:spLocks noChangeArrowheads="1"/>
          </p:cNvSpPr>
          <p:nvPr/>
        </p:nvSpPr>
        <p:spPr bwMode="auto">
          <a:xfrm>
            <a:off x="1600200" y="1282700"/>
            <a:ext cx="3048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b="1" dirty="0" smtClean="0">
                <a:solidFill>
                  <a:srgbClr val="00B0F0"/>
                </a:solidFill>
              </a:rPr>
              <a:t>Land Use/Land Cover</a:t>
            </a:r>
            <a:endParaRPr lang="en-US" sz="2400" b="1" dirty="0">
              <a:solidFill>
                <a:srgbClr val="00B0F0"/>
              </a:solidFill>
            </a:endParaRPr>
          </a:p>
          <a:p>
            <a:r>
              <a:rPr lang="en-US" b="1" dirty="0" smtClean="0">
                <a:solidFill>
                  <a:srgbClr val="FFC000"/>
                </a:solidFill>
              </a:rPr>
              <a:t>Vegetation retention, land practice and management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080" name="TextBox 8"/>
          <p:cNvSpPr txBox="1">
            <a:spLocks noChangeArrowheads="1"/>
          </p:cNvSpPr>
          <p:nvPr/>
        </p:nvSpPr>
        <p:spPr bwMode="auto">
          <a:xfrm>
            <a:off x="1644650" y="2701925"/>
            <a:ext cx="2590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b="1" dirty="0" smtClean="0">
                <a:solidFill>
                  <a:srgbClr val="00B0F0"/>
                </a:solidFill>
              </a:rPr>
              <a:t>Slope</a:t>
            </a:r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 smtClean="0">
                <a:solidFill>
                  <a:srgbClr val="FFC000"/>
                </a:solidFill>
              </a:rPr>
              <a:t>Digital elevation model, slope threshold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089" name="TextBox 31"/>
          <p:cNvSpPr txBox="1">
            <a:spLocks noChangeArrowheads="1"/>
          </p:cNvSpPr>
          <p:nvPr/>
        </p:nvSpPr>
        <p:spPr bwMode="auto">
          <a:xfrm>
            <a:off x="0" y="0"/>
            <a:ext cx="41045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dirty="0" smtClean="0"/>
              <a:t>Sediment Retention Model</a:t>
            </a:r>
            <a:endParaRPr lang="en-US" sz="2800" dirty="0"/>
          </a:p>
        </p:txBody>
      </p:sp>
      <p:sp>
        <p:nvSpPr>
          <p:cNvPr id="3091" name="TextBox 37"/>
          <p:cNvSpPr txBox="1">
            <a:spLocks noChangeArrowheads="1"/>
          </p:cNvSpPr>
          <p:nvPr/>
        </p:nvSpPr>
        <p:spPr bwMode="auto">
          <a:xfrm>
            <a:off x="1644650" y="3965575"/>
            <a:ext cx="26987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b="1" dirty="0" err="1" smtClean="0">
                <a:solidFill>
                  <a:srgbClr val="00B0F0"/>
                </a:solidFill>
              </a:rPr>
              <a:t>Erosivity</a:t>
            </a:r>
            <a:endParaRPr lang="en-US" sz="2400" b="1" dirty="0" smtClean="0">
              <a:solidFill>
                <a:srgbClr val="00B0F0"/>
              </a:solidFill>
            </a:endParaRPr>
          </a:p>
          <a:p>
            <a:r>
              <a:rPr lang="en-US" b="1" dirty="0" smtClean="0">
                <a:solidFill>
                  <a:srgbClr val="FFC000"/>
                </a:solidFill>
              </a:rPr>
              <a:t>Based on intensity and kinetic energy of rainfall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1026" name="Picture 2" descr="C:\Users\rpsharp\Desktop\lul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5"/>
          <a:stretch/>
        </p:blipFill>
        <p:spPr bwMode="auto">
          <a:xfrm>
            <a:off x="349250" y="1310958"/>
            <a:ext cx="121920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37"/>
          <p:cNvSpPr txBox="1">
            <a:spLocks noChangeArrowheads="1"/>
          </p:cNvSpPr>
          <p:nvPr/>
        </p:nvSpPr>
        <p:spPr bwMode="auto">
          <a:xfrm>
            <a:off x="1689099" y="5253236"/>
            <a:ext cx="269875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b="1" dirty="0" err="1" smtClean="0">
                <a:solidFill>
                  <a:srgbClr val="00B0F0"/>
                </a:solidFill>
              </a:rPr>
              <a:t>Erodibility</a:t>
            </a:r>
            <a:endParaRPr lang="en-US" sz="2400" b="1" dirty="0" smtClean="0">
              <a:solidFill>
                <a:srgbClr val="00B0F0"/>
              </a:solidFill>
            </a:endParaRPr>
          </a:p>
          <a:p>
            <a:r>
              <a:rPr lang="en-US" b="1" dirty="0" smtClean="0">
                <a:solidFill>
                  <a:srgbClr val="FFC000"/>
                </a:solidFill>
              </a:rPr>
              <a:t>Soil detachment and transport potential due to rainfall 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1" name="TextBox 37"/>
          <p:cNvSpPr txBox="1">
            <a:spLocks noChangeArrowheads="1"/>
          </p:cNvSpPr>
          <p:nvPr/>
        </p:nvSpPr>
        <p:spPr bwMode="auto">
          <a:xfrm>
            <a:off x="6140450" y="2629235"/>
            <a:ext cx="269875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b="1" dirty="0" smtClean="0">
                <a:solidFill>
                  <a:srgbClr val="00B0F0"/>
                </a:solidFill>
              </a:rPr>
              <a:t>Watershed Areas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Main and sub for point of interest and water quality analysis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4" name="TextBox 37"/>
          <p:cNvSpPr txBox="1">
            <a:spLocks noChangeArrowheads="1"/>
          </p:cNvSpPr>
          <p:nvPr/>
        </p:nvSpPr>
        <p:spPr bwMode="auto">
          <a:xfrm>
            <a:off x="6048376" y="3997828"/>
            <a:ext cx="26987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b="1" dirty="0" smtClean="0">
                <a:solidFill>
                  <a:srgbClr val="00B0F0"/>
                </a:solidFill>
              </a:rPr>
              <a:t>Reservoir Features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Dead volume, lifetime of reservoir, allowed load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2" name="Picture 2" descr="C:\Users\rpsharp\Desktop\Heightma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01925"/>
            <a:ext cx="1263650" cy="10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rpsharp\Desktop\rai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4079706"/>
            <a:ext cx="1219200" cy="86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rpsharp\Desktop\erosio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79"/>
          <a:stretch/>
        </p:blipFill>
        <p:spPr bwMode="auto">
          <a:xfrm>
            <a:off x="349250" y="5291336"/>
            <a:ext cx="126365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rpsharp\Desktop\watershed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7" y="2701926"/>
            <a:ext cx="1263650" cy="101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rpsharp\Desktop\reservoi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7" y="4079705"/>
            <a:ext cx="1263650" cy="86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rpsharp\Desktop\stream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1311590"/>
            <a:ext cx="1260477" cy="98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37"/>
          <p:cNvSpPr txBox="1">
            <a:spLocks noChangeArrowheads="1"/>
          </p:cNvSpPr>
          <p:nvPr/>
        </p:nvSpPr>
        <p:spPr bwMode="auto">
          <a:xfrm>
            <a:off x="6048376" y="1311590"/>
            <a:ext cx="26987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b="1" dirty="0" smtClean="0">
                <a:solidFill>
                  <a:srgbClr val="00B0F0"/>
                </a:solidFill>
              </a:rPr>
              <a:t>Streams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Used to determine where sediment flows to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85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 bwMode="auto">
          <a:xfrm>
            <a:off x="304800" y="579120"/>
            <a:ext cx="8534400" cy="533400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eaLnBrk="0" hangingPunct="0">
              <a:defRPr/>
            </a:pPr>
            <a:r>
              <a:rPr lang="en-US" sz="3200" b="1" kern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Biophysical Outputs</a:t>
            </a:r>
            <a:endParaRPr lang="en-US" sz="3200" b="1" kern="0" dirty="0">
              <a:solidFill>
                <a:schemeClr val="bg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094" name="TextBox 16"/>
          <p:cNvSpPr txBox="1">
            <a:spLocks noChangeArrowheads="1"/>
          </p:cNvSpPr>
          <p:nvPr/>
        </p:nvSpPr>
        <p:spPr bwMode="auto">
          <a:xfrm>
            <a:off x="1936644" y="1295400"/>
            <a:ext cx="2591012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b="1" dirty="0" smtClean="0">
                <a:solidFill>
                  <a:srgbClr val="92D050"/>
                </a:solidFill>
              </a:rPr>
              <a:t>Potential Soil loss</a:t>
            </a:r>
          </a:p>
          <a:p>
            <a:r>
              <a:rPr lang="en-US" b="1" dirty="0" smtClean="0">
                <a:solidFill>
                  <a:srgbClr val="FFCCCC"/>
                </a:solidFill>
              </a:rPr>
              <a:t>Calculated from USLE per sub-watershed</a:t>
            </a:r>
            <a:endParaRPr lang="en-US" b="1" dirty="0">
              <a:solidFill>
                <a:srgbClr val="FFCCCC"/>
              </a:solidFill>
            </a:endParaRPr>
          </a:p>
          <a:p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089" name="TextBox 31"/>
          <p:cNvSpPr txBox="1">
            <a:spLocks noChangeArrowheads="1"/>
          </p:cNvSpPr>
          <p:nvPr/>
        </p:nvSpPr>
        <p:spPr bwMode="auto">
          <a:xfrm>
            <a:off x="0" y="0"/>
            <a:ext cx="41045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dirty="0" smtClean="0"/>
              <a:t>Sediment Retention Model</a:t>
            </a:r>
            <a:endParaRPr lang="en-US" sz="2800" dirty="0"/>
          </a:p>
        </p:txBody>
      </p:sp>
      <p:pic>
        <p:nvPicPr>
          <p:cNvPr id="2050" name="Picture 2" descr="C:\Users\rpsharp\Desktop\onlineus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81" y="1333500"/>
            <a:ext cx="1238462" cy="103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1936644" y="2624793"/>
            <a:ext cx="2787756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b="1" dirty="0" smtClean="0">
                <a:solidFill>
                  <a:srgbClr val="92D050"/>
                </a:solidFill>
              </a:rPr>
              <a:t>Sediment Exported</a:t>
            </a:r>
          </a:p>
          <a:p>
            <a:r>
              <a:rPr lang="en-US" b="1" dirty="0" smtClean="0">
                <a:solidFill>
                  <a:srgbClr val="FFCCCC"/>
                </a:solidFill>
              </a:rPr>
              <a:t>Calculated per sub-watershed</a:t>
            </a:r>
            <a:endParaRPr lang="en-US" b="1" dirty="0">
              <a:solidFill>
                <a:srgbClr val="FFCCCC"/>
              </a:solidFill>
            </a:endParaRPr>
          </a:p>
          <a:p>
            <a:endParaRPr lang="en-US" b="1" dirty="0">
              <a:solidFill>
                <a:srgbClr val="92D050"/>
              </a:solidFill>
            </a:endParaRPr>
          </a:p>
        </p:txBody>
      </p:sp>
      <p:pic>
        <p:nvPicPr>
          <p:cNvPr id="2051" name="Picture 3" descr="C:\Users\rpsharp\Desktop\soillo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81" y="2664261"/>
            <a:ext cx="1238462" cy="86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16"/>
          <p:cNvSpPr txBox="1">
            <a:spLocks noChangeArrowheads="1"/>
          </p:cNvSpPr>
          <p:nvPr/>
        </p:nvSpPr>
        <p:spPr bwMode="auto">
          <a:xfrm>
            <a:off x="1936644" y="3877987"/>
            <a:ext cx="2787756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b="1" dirty="0" smtClean="0">
                <a:solidFill>
                  <a:srgbClr val="92D050"/>
                </a:solidFill>
              </a:rPr>
              <a:t>Sediment Retained</a:t>
            </a:r>
          </a:p>
          <a:p>
            <a:r>
              <a:rPr lang="en-US" b="1" dirty="0" smtClean="0">
                <a:solidFill>
                  <a:srgbClr val="FFCCCC"/>
                </a:solidFill>
              </a:rPr>
              <a:t>Calculated per sub-watershed</a:t>
            </a:r>
            <a:endParaRPr lang="en-US" b="1" dirty="0">
              <a:solidFill>
                <a:srgbClr val="FFCCCC"/>
              </a:solidFill>
            </a:endParaRPr>
          </a:p>
          <a:p>
            <a:endParaRPr lang="en-US" b="1" dirty="0">
              <a:solidFill>
                <a:srgbClr val="92D050"/>
              </a:solidFill>
            </a:endParaRPr>
          </a:p>
        </p:txBody>
      </p:sp>
      <p:pic>
        <p:nvPicPr>
          <p:cNvPr id="2052" name="Picture 4" descr="C:\Users\rpsharp\Desktop\sed_retain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82" y="3917455"/>
            <a:ext cx="1238462" cy="83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Brace 1"/>
          <p:cNvSpPr/>
          <p:nvPr/>
        </p:nvSpPr>
        <p:spPr>
          <a:xfrm>
            <a:off x="4724400" y="2664261"/>
            <a:ext cx="457200" cy="228873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0" y="3623964"/>
            <a:ext cx="2033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  <a:latin typeface="+mj-lt"/>
              </a:rPr>
              <a:t>Used in valuation</a:t>
            </a:r>
            <a:endParaRPr lang="en-US" sz="2000" b="1" dirty="0">
              <a:solidFill>
                <a:srgbClr val="00B0F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" y="579120"/>
            <a:ext cx="4038600" cy="533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Valuation Inputs</a:t>
            </a:r>
            <a:endParaRPr lang="en-US" sz="32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4800600" y="579120"/>
            <a:ext cx="4038600" cy="533400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eaLnBrk="0" hangingPunct="0">
              <a:defRPr/>
            </a:pPr>
            <a:r>
              <a:rPr lang="en-US" sz="3200" b="1" kern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Valuation Outputs</a:t>
            </a:r>
            <a:endParaRPr lang="en-US" sz="3200" b="1" kern="0" dirty="0">
              <a:solidFill>
                <a:schemeClr val="bg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094" name="TextBox 16"/>
          <p:cNvSpPr txBox="1">
            <a:spLocks noChangeArrowheads="1"/>
          </p:cNvSpPr>
          <p:nvPr/>
        </p:nvSpPr>
        <p:spPr bwMode="auto">
          <a:xfrm>
            <a:off x="6324388" y="1295400"/>
            <a:ext cx="25910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b="1" dirty="0" smtClean="0">
                <a:solidFill>
                  <a:srgbClr val="92D050"/>
                </a:solidFill>
              </a:rPr>
              <a:t>Value of Sediment Removal for Dredging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092" name="TextBox 17"/>
          <p:cNvSpPr txBox="1">
            <a:spLocks noChangeArrowheads="1"/>
          </p:cNvSpPr>
          <p:nvPr/>
        </p:nvSpPr>
        <p:spPr bwMode="auto">
          <a:xfrm>
            <a:off x="6324187" y="2781185"/>
            <a:ext cx="2591214" cy="120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b="1" dirty="0">
                <a:solidFill>
                  <a:srgbClr val="92D050"/>
                </a:solidFill>
              </a:rPr>
              <a:t>Value of </a:t>
            </a:r>
            <a:r>
              <a:rPr lang="en-US" sz="2400" b="1" dirty="0" smtClean="0">
                <a:solidFill>
                  <a:srgbClr val="92D050"/>
                </a:solidFill>
              </a:rPr>
              <a:t>Sediment Removal for Water Quality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089" name="TextBox 31"/>
          <p:cNvSpPr txBox="1">
            <a:spLocks noChangeArrowheads="1"/>
          </p:cNvSpPr>
          <p:nvPr/>
        </p:nvSpPr>
        <p:spPr bwMode="auto">
          <a:xfrm>
            <a:off x="0" y="0"/>
            <a:ext cx="41045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dirty="0" smtClean="0"/>
              <a:t>Sediment Retention Model</a:t>
            </a:r>
            <a:endParaRPr lang="en-US" sz="2800" dirty="0"/>
          </a:p>
        </p:txBody>
      </p:sp>
      <p:sp>
        <p:nvSpPr>
          <p:cNvPr id="21" name="TextBox 37"/>
          <p:cNvSpPr txBox="1">
            <a:spLocks noChangeArrowheads="1"/>
          </p:cNvSpPr>
          <p:nvPr/>
        </p:nvSpPr>
        <p:spPr bwMode="auto">
          <a:xfrm>
            <a:off x="1736724" y="1219544"/>
            <a:ext cx="269875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b="1" dirty="0" smtClean="0">
                <a:solidFill>
                  <a:srgbClr val="00B0F0"/>
                </a:solidFill>
              </a:rPr>
              <a:t>Watershed Areas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Main and sub for point of interest and water quality analysis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22" name="Picture 5" descr="C:\Users\rpsharp\Desktop\watersh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292235"/>
            <a:ext cx="1263650" cy="101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16"/>
          <p:cNvSpPr txBox="1">
            <a:spLocks noChangeArrowheads="1"/>
          </p:cNvSpPr>
          <p:nvPr/>
        </p:nvSpPr>
        <p:spPr bwMode="auto">
          <a:xfrm>
            <a:off x="1704658" y="2624793"/>
            <a:ext cx="278775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b="1" dirty="0" smtClean="0">
                <a:solidFill>
                  <a:srgbClr val="00B0F0"/>
                </a:solidFill>
              </a:rPr>
              <a:t>Sediment Exported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From biophysical analysis</a:t>
            </a:r>
            <a:endParaRPr lang="en-US" b="1" dirty="0">
              <a:solidFill>
                <a:srgbClr val="FFC000"/>
              </a:solidFill>
            </a:endParaRPr>
          </a:p>
          <a:p>
            <a:endParaRPr lang="en-US" b="1" dirty="0">
              <a:solidFill>
                <a:srgbClr val="92D050"/>
              </a:solidFill>
            </a:endParaRPr>
          </a:p>
        </p:txBody>
      </p:sp>
      <p:pic>
        <p:nvPicPr>
          <p:cNvPr id="24" name="Picture 3" descr="C:\Users\rpsharp\Desktop\soillo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95" y="2664261"/>
            <a:ext cx="1238462" cy="86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16"/>
          <p:cNvSpPr txBox="1">
            <a:spLocks noChangeArrowheads="1"/>
          </p:cNvSpPr>
          <p:nvPr/>
        </p:nvSpPr>
        <p:spPr bwMode="auto">
          <a:xfrm>
            <a:off x="1704658" y="3877987"/>
            <a:ext cx="278775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b="1" dirty="0" smtClean="0">
                <a:solidFill>
                  <a:srgbClr val="00B0F0"/>
                </a:solidFill>
              </a:rPr>
              <a:t>Sediment Retained</a:t>
            </a:r>
          </a:p>
          <a:p>
            <a:r>
              <a:rPr lang="en-US" b="1" dirty="0">
                <a:solidFill>
                  <a:srgbClr val="FFC000"/>
                </a:solidFill>
              </a:rPr>
              <a:t>From biophysical analysis</a:t>
            </a:r>
          </a:p>
          <a:p>
            <a:endParaRPr lang="en-US" b="1" dirty="0">
              <a:solidFill>
                <a:srgbClr val="92D050"/>
              </a:solidFill>
            </a:endParaRPr>
          </a:p>
        </p:txBody>
      </p:sp>
      <p:pic>
        <p:nvPicPr>
          <p:cNvPr id="26" name="Picture 4" descr="C:\Users\rpsharp\Desktop\sed_retain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96" y="3917455"/>
            <a:ext cx="1238462" cy="83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rpsharp\Desktop\dred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17" y="5080337"/>
            <a:ext cx="123846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16"/>
          <p:cNvSpPr txBox="1">
            <a:spLocks noChangeArrowheads="1"/>
          </p:cNvSpPr>
          <p:nvPr/>
        </p:nvSpPr>
        <p:spPr bwMode="auto">
          <a:xfrm>
            <a:off x="1685608" y="5080337"/>
            <a:ext cx="278775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b="1" dirty="0" smtClean="0">
                <a:solidFill>
                  <a:srgbClr val="00B0F0"/>
                </a:solidFill>
              </a:rPr>
              <a:t>Sediment Valuation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Reservoir dredging costs</a:t>
            </a:r>
            <a:endParaRPr lang="en-US" b="1" dirty="0">
              <a:solidFill>
                <a:srgbClr val="FFC000"/>
              </a:solidFill>
            </a:endParaRPr>
          </a:p>
          <a:p>
            <a:endParaRPr lang="en-US" b="1" dirty="0">
              <a:solidFill>
                <a:srgbClr val="92D050"/>
              </a:solidFill>
            </a:endParaRPr>
          </a:p>
        </p:txBody>
      </p:sp>
      <p:pic>
        <p:nvPicPr>
          <p:cNvPr id="3075" name="Picture 3" descr="C:\Users\rpsharp\Desktop\dredging-071609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9" t="-248" r="18219" b="248"/>
          <a:stretch/>
        </p:blipFill>
        <p:spPr bwMode="auto">
          <a:xfrm>
            <a:off x="4937125" y="1292235"/>
            <a:ext cx="1295607" cy="127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rpsharp\Desktop\Brita-Fauce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24" y="2820934"/>
            <a:ext cx="1295607" cy="141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55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62"/>
          <p:cNvSpPr txBox="1">
            <a:spLocks noChangeArrowheads="1"/>
          </p:cNvSpPr>
          <p:nvPr/>
        </p:nvSpPr>
        <p:spPr bwMode="auto">
          <a:xfrm>
            <a:off x="2642466" y="833438"/>
            <a:ext cx="385907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600" b="1" dirty="0" smtClean="0">
                <a:latin typeface="+mn-lt"/>
              </a:rPr>
              <a:t>How Does it Work?</a:t>
            </a:r>
            <a:endParaRPr lang="en-US" sz="3600" b="1" dirty="0">
              <a:latin typeface="+mn-lt"/>
            </a:endParaRPr>
          </a:p>
        </p:txBody>
      </p:sp>
      <p:sp>
        <p:nvSpPr>
          <p:cNvPr id="6" name="Text Box 1062"/>
          <p:cNvSpPr txBox="1">
            <a:spLocks noChangeArrowheads="1"/>
          </p:cNvSpPr>
          <p:nvPr/>
        </p:nvSpPr>
        <p:spPr bwMode="auto">
          <a:xfrm>
            <a:off x="304801" y="1676399"/>
            <a:ext cx="85344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Use the universal soil loss equation to determine potential soil loss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A connectivity model determines how much soil reaches the stream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Different land cover and practice can retain sediment!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Details in the user’s guide</a:t>
            </a:r>
            <a:endParaRPr lang="en-US" sz="2400" dirty="0">
              <a:latin typeface="+mn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Follow me to </a:t>
            </a:r>
            <a:r>
              <a:rPr lang="en-US" sz="2400" dirty="0">
                <a:latin typeface="+mn-lt"/>
                <a:hlinkClick r:id="rId2"/>
              </a:rPr>
              <a:t>http://</a:t>
            </a:r>
            <a:r>
              <a:rPr lang="en-US" sz="2400" dirty="0" smtClean="0">
                <a:latin typeface="+mn-lt"/>
                <a:hlinkClick r:id="rId2"/>
              </a:rPr>
              <a:t>www.naturalcapitalproject.org</a:t>
            </a:r>
            <a:endParaRPr lang="en-US" sz="2400" dirty="0" smtClean="0">
              <a:latin typeface="+mn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Bookmark the user’s guide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237577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tx1">
                    <a:lumMod val="65000"/>
                  </a:schemeClr>
                </a:solidFill>
                <a:latin typeface="+mn-lt"/>
              </a:rPr>
              <a:t>Sediment retention model</a:t>
            </a:r>
            <a:endParaRPr lang="en-US" sz="1600" dirty="0">
              <a:solidFill>
                <a:schemeClr val="tx1">
                  <a:lumMod val="6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 Box 1062"/>
          <p:cNvSpPr txBox="1">
            <a:spLocks noChangeArrowheads="1"/>
          </p:cNvSpPr>
          <p:nvPr/>
        </p:nvSpPr>
        <p:spPr bwMode="auto">
          <a:xfrm>
            <a:off x="1676131" y="543609"/>
            <a:ext cx="550650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600" b="1" dirty="0" smtClean="0">
                <a:latin typeface="+mj-lt"/>
              </a:rPr>
              <a:t>Universal Soil Loss Equation</a:t>
            </a:r>
            <a:endParaRPr lang="en-US" sz="36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237577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tx1">
                    <a:lumMod val="65000"/>
                  </a:schemeClr>
                </a:solidFill>
                <a:latin typeface="+mn-lt"/>
              </a:rPr>
              <a:t>Sediment retention model</a:t>
            </a:r>
            <a:endParaRPr lang="en-US" sz="1600" dirty="0">
              <a:solidFill>
                <a:schemeClr val="tx1">
                  <a:lumMod val="65000"/>
                </a:schemeClr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93650" y="1219200"/>
                <a:ext cx="467147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/>
                        </a:rPr>
                        <m:t>𝐴</m:t>
                      </m:r>
                      <m:r>
                        <a:rPr lang="en-US" sz="4000" i="1" smtClean="0">
                          <a:latin typeface="Cambria Math"/>
                        </a:rPr>
                        <m:t>=</m:t>
                      </m:r>
                      <m:r>
                        <a:rPr lang="en-US" sz="4000" b="0" i="1" smtClean="0">
                          <a:latin typeface="Cambria Math"/>
                        </a:rPr>
                        <m:t>𝑅</m:t>
                      </m:r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𝐾</m:t>
                      </m:r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𝐿𝑆</m:t>
                      </m:r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𝑃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650" y="1219200"/>
                <a:ext cx="4671471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661242"/>
              </p:ext>
            </p:extLst>
          </p:nvPr>
        </p:nvGraphicFramePr>
        <p:xfrm>
          <a:off x="1447800" y="2270760"/>
          <a:ext cx="6013011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807"/>
                <a:gridCol w="4599204"/>
              </a:tblGrid>
              <a:tr h="42795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Variable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Description</a:t>
                      </a:r>
                      <a:endParaRPr lang="en-US" sz="2800" dirty="0"/>
                    </a:p>
                  </a:txBody>
                  <a:tcPr/>
                </a:tc>
              </a:tr>
              <a:tr h="32893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Long term average annual soil loss</a:t>
                      </a:r>
                      <a:endParaRPr lang="en-US" sz="2800" dirty="0"/>
                    </a:p>
                  </a:txBody>
                  <a:tcPr/>
                </a:tc>
              </a:tr>
              <a:tr h="32893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Rainfall </a:t>
                      </a:r>
                      <a:r>
                        <a:rPr lang="en-US" sz="2800" dirty="0" err="1" smtClean="0"/>
                        <a:t>erosivity</a:t>
                      </a:r>
                      <a:endParaRPr lang="en-US" sz="2800" dirty="0"/>
                    </a:p>
                  </a:txBody>
                  <a:tcPr/>
                </a:tc>
              </a:tr>
              <a:tr h="32893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K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Soil </a:t>
                      </a:r>
                      <a:r>
                        <a:rPr lang="en-US" sz="2800" dirty="0" err="1" smtClean="0"/>
                        <a:t>erodability</a:t>
                      </a:r>
                      <a:endParaRPr lang="en-US" sz="2800" dirty="0"/>
                    </a:p>
                  </a:txBody>
                  <a:tcPr/>
                </a:tc>
              </a:tr>
              <a:tr h="32893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“Slope Length” Factor</a:t>
                      </a:r>
                      <a:endParaRPr lang="en-US" sz="2800" dirty="0"/>
                    </a:p>
                  </a:txBody>
                  <a:tcPr/>
                </a:tc>
              </a:tr>
              <a:tr h="32893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Conservation Factor</a:t>
                      </a:r>
                      <a:endParaRPr lang="en-US" sz="2800" dirty="0"/>
                    </a:p>
                  </a:txBody>
                  <a:tcPr/>
                </a:tc>
              </a:tr>
              <a:tr h="32893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Practice</a:t>
                      </a:r>
                      <a:r>
                        <a:rPr lang="en-US" sz="2800" baseline="0" dirty="0" smtClean="0"/>
                        <a:t> Factor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 Box 1062"/>
          <p:cNvSpPr txBox="1">
            <a:spLocks noChangeArrowheads="1"/>
          </p:cNvSpPr>
          <p:nvPr/>
        </p:nvSpPr>
        <p:spPr bwMode="auto">
          <a:xfrm>
            <a:off x="2375779" y="543608"/>
            <a:ext cx="39356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600" b="1" dirty="0" smtClean="0">
                <a:latin typeface="+mj-lt"/>
              </a:rPr>
              <a:t>Connectivity Model</a:t>
            </a:r>
            <a:endParaRPr lang="en-US" sz="36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237577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tx1">
                    <a:lumMod val="65000"/>
                  </a:schemeClr>
                </a:solidFill>
                <a:latin typeface="+mn-lt"/>
              </a:rPr>
              <a:t>Sediment retention model</a:t>
            </a:r>
            <a:endParaRPr lang="en-US" sz="1600" dirty="0">
              <a:solidFill>
                <a:schemeClr val="tx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6" name="Right Arrow 5"/>
          <p:cNvSpPr>
            <a:spLocks noChangeArrowheads="1"/>
          </p:cNvSpPr>
          <p:nvPr/>
        </p:nvSpPr>
        <p:spPr bwMode="auto">
          <a:xfrm rot="8846536">
            <a:off x="4318129" y="1491158"/>
            <a:ext cx="836612" cy="498475"/>
          </a:xfrm>
          <a:prstGeom prst="rightArrow">
            <a:avLst>
              <a:gd name="adj1" fmla="val 50000"/>
              <a:gd name="adj2" fmla="val 49876"/>
            </a:avLst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676404" y="1783258"/>
            <a:ext cx="6605587" cy="3679825"/>
            <a:chOff x="160581" y="2382223"/>
            <a:chExt cx="6605969" cy="3680736"/>
          </a:xfrm>
        </p:grpSpPr>
        <p:sp>
          <p:nvSpPr>
            <p:cNvPr id="8" name="Cube 8"/>
            <p:cNvSpPr>
              <a:spLocks noChangeArrowheads="1"/>
            </p:cNvSpPr>
            <p:nvPr/>
          </p:nvSpPr>
          <p:spPr bwMode="auto">
            <a:xfrm rot="1081769">
              <a:off x="4405829" y="2382223"/>
              <a:ext cx="2360721" cy="1039708"/>
            </a:xfrm>
            <a:prstGeom prst="cube">
              <a:avLst>
                <a:gd name="adj" fmla="val 71491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" name="Cube 9"/>
            <p:cNvSpPr>
              <a:spLocks noChangeArrowheads="1"/>
            </p:cNvSpPr>
            <p:nvPr/>
          </p:nvSpPr>
          <p:spPr bwMode="auto">
            <a:xfrm rot="1068216">
              <a:off x="3361531" y="2809205"/>
              <a:ext cx="2424842" cy="1582381"/>
            </a:xfrm>
            <a:prstGeom prst="cube">
              <a:avLst>
                <a:gd name="adj" fmla="val 52477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" name="Cube 11"/>
            <p:cNvSpPr>
              <a:spLocks noChangeArrowheads="1"/>
            </p:cNvSpPr>
            <p:nvPr/>
          </p:nvSpPr>
          <p:spPr bwMode="auto">
            <a:xfrm rot="1081648">
              <a:off x="2299788" y="3345559"/>
              <a:ext cx="2482054" cy="1401357"/>
            </a:xfrm>
            <a:prstGeom prst="cube">
              <a:avLst>
                <a:gd name="adj" fmla="val 60755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" name="Cube 12"/>
            <p:cNvSpPr>
              <a:spLocks noChangeArrowheads="1"/>
            </p:cNvSpPr>
            <p:nvPr/>
          </p:nvSpPr>
          <p:spPr bwMode="auto">
            <a:xfrm rot="1091645">
              <a:off x="905012" y="3794614"/>
              <a:ext cx="2741751" cy="2057400"/>
            </a:xfrm>
            <a:prstGeom prst="cube">
              <a:avLst>
                <a:gd name="adj" fmla="val 54454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" name="Pentagon 13"/>
            <p:cNvSpPr>
              <a:spLocks noChangeArrowheads="1"/>
            </p:cNvSpPr>
            <p:nvPr/>
          </p:nvSpPr>
          <p:spPr bwMode="auto">
            <a:xfrm rot="1122141">
              <a:off x="160581" y="4965167"/>
              <a:ext cx="4534195" cy="1097792"/>
            </a:xfrm>
            <a:prstGeom prst="homePlate">
              <a:avLst>
                <a:gd name="adj" fmla="val 50003"/>
              </a:avLst>
            </a:pr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r>
                <a:rPr lang="en-US"/>
                <a:t>Stream</a:t>
              </a:r>
            </a:p>
          </p:txBody>
        </p:sp>
      </p:grpSp>
      <p:sp>
        <p:nvSpPr>
          <p:cNvPr id="13" name="Right Arrow 12"/>
          <p:cNvSpPr>
            <a:spLocks noChangeArrowheads="1"/>
          </p:cNvSpPr>
          <p:nvPr/>
        </p:nvSpPr>
        <p:spPr bwMode="auto">
          <a:xfrm rot="5153277">
            <a:off x="4053810" y="2214264"/>
            <a:ext cx="609600" cy="173038"/>
          </a:xfrm>
          <a:prstGeom prst="rightArrow">
            <a:avLst>
              <a:gd name="adj1" fmla="val 50000"/>
              <a:gd name="adj2" fmla="val 50071"/>
            </a:avLst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4" name="Left Arrow 13"/>
          <p:cNvSpPr>
            <a:spLocks noChangeArrowheads="1"/>
          </p:cNvSpPr>
          <p:nvPr/>
        </p:nvSpPr>
        <p:spPr bwMode="auto">
          <a:xfrm rot="19722774">
            <a:off x="3438654" y="2137270"/>
            <a:ext cx="644525" cy="287338"/>
          </a:xfrm>
          <a:prstGeom prst="leftArrow">
            <a:avLst>
              <a:gd name="adj1" fmla="val 50000"/>
              <a:gd name="adj2" fmla="val 50002"/>
            </a:avLst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5" name="Down Arrow 14"/>
          <p:cNvSpPr>
            <a:spLocks noChangeArrowheads="1"/>
          </p:cNvSpPr>
          <p:nvPr/>
        </p:nvSpPr>
        <p:spPr bwMode="auto">
          <a:xfrm>
            <a:off x="3411666" y="2524620"/>
            <a:ext cx="152400" cy="533400"/>
          </a:xfrm>
          <a:prstGeom prst="downArrow">
            <a:avLst>
              <a:gd name="adj1" fmla="val 50000"/>
              <a:gd name="adj2" fmla="val 50005"/>
            </a:avLst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" name="Left Arrow 15"/>
          <p:cNvSpPr>
            <a:spLocks noChangeArrowheads="1"/>
          </p:cNvSpPr>
          <p:nvPr/>
        </p:nvSpPr>
        <p:spPr bwMode="auto">
          <a:xfrm rot="19958203">
            <a:off x="2341691" y="2750045"/>
            <a:ext cx="685800" cy="152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7" name="Down Arrow 16"/>
          <p:cNvSpPr>
            <a:spLocks noChangeArrowheads="1"/>
          </p:cNvSpPr>
          <p:nvPr/>
        </p:nvSpPr>
        <p:spPr bwMode="auto">
          <a:xfrm>
            <a:off x="2268666" y="3058020"/>
            <a:ext cx="76200" cy="533400"/>
          </a:xfrm>
          <a:prstGeom prst="downArrow">
            <a:avLst>
              <a:gd name="adj1" fmla="val 50000"/>
              <a:gd name="adj2" fmla="val 50005"/>
            </a:avLst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8" name="Left Arrow 17"/>
          <p:cNvSpPr>
            <a:spLocks noChangeArrowheads="1"/>
          </p:cNvSpPr>
          <p:nvPr/>
        </p:nvSpPr>
        <p:spPr bwMode="auto">
          <a:xfrm rot="19799764">
            <a:off x="1095504" y="3516808"/>
            <a:ext cx="630237" cy="49212"/>
          </a:xfrm>
          <a:prstGeom prst="leftArrow">
            <a:avLst>
              <a:gd name="adj1" fmla="val 50000"/>
              <a:gd name="adj2" fmla="val 49033"/>
            </a:avLst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" name="TextBox 21"/>
          <p:cNvSpPr txBox="1">
            <a:spLocks noChangeArrowheads="1"/>
          </p:cNvSpPr>
          <p:nvPr/>
        </p:nvSpPr>
        <p:spPr bwMode="auto">
          <a:xfrm>
            <a:off x="5621466" y="1686420"/>
            <a:ext cx="228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Corn</a:t>
            </a:r>
          </a:p>
        </p:txBody>
      </p:sp>
      <p:sp>
        <p:nvSpPr>
          <p:cNvPr id="20" name="TextBox 22"/>
          <p:cNvSpPr txBox="1">
            <a:spLocks noChangeArrowheads="1"/>
          </p:cNvSpPr>
          <p:nvPr/>
        </p:nvSpPr>
        <p:spPr bwMode="auto">
          <a:xfrm>
            <a:off x="2421066" y="3439020"/>
            <a:ext cx="228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Forest</a:t>
            </a:r>
          </a:p>
        </p:txBody>
      </p:sp>
      <p:sp>
        <p:nvSpPr>
          <p:cNvPr id="21" name="TextBox 23"/>
          <p:cNvSpPr txBox="1">
            <a:spLocks noChangeArrowheads="1"/>
          </p:cNvSpPr>
          <p:nvPr/>
        </p:nvSpPr>
        <p:spPr bwMode="auto">
          <a:xfrm>
            <a:off x="4478466" y="2296020"/>
            <a:ext cx="228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Forest</a:t>
            </a:r>
          </a:p>
        </p:txBody>
      </p:sp>
      <p:sp>
        <p:nvSpPr>
          <p:cNvPr id="22" name="TextBox 24"/>
          <p:cNvSpPr txBox="1">
            <a:spLocks noChangeArrowheads="1"/>
          </p:cNvSpPr>
          <p:nvPr/>
        </p:nvSpPr>
        <p:spPr bwMode="auto">
          <a:xfrm>
            <a:off x="3564066" y="2829420"/>
            <a:ext cx="228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Corn</a:t>
            </a:r>
          </a:p>
        </p:txBody>
      </p:sp>
    </p:spTree>
    <p:extLst>
      <p:ext uri="{BB962C8B-B14F-4D97-AF65-F5344CB8AC3E}">
        <p14:creationId xmlns:p14="http://schemas.microsoft.com/office/powerpoint/2010/main" val="12443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62"/>
          <p:cNvSpPr txBox="1">
            <a:spLocks noChangeArrowheads="1"/>
          </p:cNvSpPr>
          <p:nvPr/>
        </p:nvSpPr>
        <p:spPr bwMode="auto">
          <a:xfrm>
            <a:off x="3791338" y="543608"/>
            <a:ext cx="156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600" b="1" dirty="0" smtClean="0">
                <a:latin typeface="+mj-lt"/>
              </a:rPr>
              <a:t>Results</a:t>
            </a:r>
            <a:endParaRPr lang="en-US" sz="3600" b="1" dirty="0">
              <a:latin typeface="+mj-lt"/>
            </a:endParaRPr>
          </a:p>
        </p:txBody>
      </p:sp>
      <p:sp>
        <p:nvSpPr>
          <p:cNvPr id="5" name="Text Box 1062"/>
          <p:cNvSpPr txBox="1">
            <a:spLocks noChangeArrowheads="1"/>
          </p:cNvSpPr>
          <p:nvPr/>
        </p:nvSpPr>
        <p:spPr bwMode="auto">
          <a:xfrm>
            <a:off x="1714500" y="1547516"/>
            <a:ext cx="5715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Amount of sediment that reaches streams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Economic impact of sedimentation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Dredgin</a:t>
            </a:r>
            <a:r>
              <a:rPr lang="en-US" sz="2400" dirty="0" smtClean="0">
                <a:latin typeface="+mn-lt"/>
              </a:rPr>
              <a:t>g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Water Quality</a:t>
            </a:r>
          </a:p>
        </p:txBody>
      </p:sp>
    </p:spTree>
    <p:extLst>
      <p:ext uri="{BB962C8B-B14F-4D97-AF65-F5344CB8AC3E}">
        <p14:creationId xmlns:p14="http://schemas.microsoft.com/office/powerpoint/2010/main" val="4017445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62"/>
          <p:cNvSpPr txBox="1">
            <a:spLocks noChangeArrowheads="1"/>
          </p:cNvSpPr>
          <p:nvPr/>
        </p:nvSpPr>
        <p:spPr bwMode="auto">
          <a:xfrm>
            <a:off x="2975537" y="543607"/>
            <a:ext cx="3192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600" b="1" dirty="0" smtClean="0">
                <a:latin typeface="+mj-lt"/>
              </a:rPr>
              <a:t>Future Features</a:t>
            </a:r>
            <a:endParaRPr lang="en-US" sz="3600" b="1" dirty="0">
              <a:latin typeface="+mj-lt"/>
            </a:endParaRPr>
          </a:p>
        </p:txBody>
      </p:sp>
      <p:sp>
        <p:nvSpPr>
          <p:cNvPr id="5" name="Text Box 1062"/>
          <p:cNvSpPr txBox="1">
            <a:spLocks noChangeArrowheads="1"/>
          </p:cNvSpPr>
          <p:nvPr/>
        </p:nvSpPr>
        <p:spPr bwMode="auto">
          <a:xfrm>
            <a:off x="1714500" y="1547516"/>
            <a:ext cx="5715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Account for dams in removal of downstream sediment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It’ll run faster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Look for this in </a:t>
            </a:r>
            <a:r>
              <a:rPr lang="en-US" sz="2400" dirty="0" err="1" smtClean="0">
                <a:latin typeface="+mn-lt"/>
              </a:rPr>
              <a:t>InVEST</a:t>
            </a:r>
            <a:r>
              <a:rPr lang="en-US" sz="2400" dirty="0" smtClean="0">
                <a:latin typeface="+mn-lt"/>
              </a:rPr>
              <a:t> 2.3 in the near future</a:t>
            </a:r>
            <a:endParaRPr lang="en-US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3685843"/>
      </p:ext>
    </p:extLst>
  </p:cSld>
  <p:clrMapOvr>
    <a:masterClrMapping/>
  </p:clrMapOvr>
</p:sld>
</file>

<file path=ppt/theme/theme1.xml><?xml version="1.0" encoding="utf-8"?>
<a:theme xmlns:a="http://schemas.openxmlformats.org/drawingml/2006/main" name="Spencer_waveenergy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Spencer_waveenergy_v1</Template>
  <TotalTime>632</TotalTime>
  <Words>351</Words>
  <Application>Microsoft Office PowerPoint</Application>
  <PresentationFormat>On-screen Show (4:3)</PresentationFormat>
  <Paragraphs>94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Spencer_waveenergy_v1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rpsharp</dc:creator>
  <cp:lastModifiedBy>rpsharp</cp:lastModifiedBy>
  <cp:revision>46</cp:revision>
  <dcterms:created xsi:type="dcterms:W3CDTF">2011-10-18T17:01:22Z</dcterms:created>
  <dcterms:modified xsi:type="dcterms:W3CDTF">2011-10-21T13:26:09Z</dcterms:modified>
</cp:coreProperties>
</file>