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9" r:id="rId2"/>
    <p:sldId id="311" r:id="rId3"/>
    <p:sldId id="296" r:id="rId4"/>
    <p:sldId id="319" r:id="rId5"/>
    <p:sldId id="323" r:id="rId6"/>
    <p:sldId id="325" r:id="rId7"/>
    <p:sldId id="324" r:id="rId8"/>
    <p:sldId id="292" r:id="rId9"/>
    <p:sldId id="327" r:id="rId10"/>
    <p:sldId id="330" r:id="rId11"/>
    <p:sldId id="32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CC"/>
    <a:srgbClr val="66CCFF"/>
    <a:srgbClr val="990000"/>
    <a:srgbClr val="FF9900"/>
    <a:srgbClr val="FFFF99"/>
    <a:srgbClr val="80808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707" autoAdjust="0"/>
  </p:normalViewPr>
  <p:slideViewPr>
    <p:cSldViewPr>
      <p:cViewPr>
        <p:scale>
          <a:sx n="50" d="100"/>
          <a:sy n="50" d="100"/>
        </p:scale>
        <p:origin x="-1158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7FA7747-78BC-48AE-A9AD-8169B15AC7BD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D9C108F-44B2-43FC-BA8E-EAD32AE6C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307FD-E0D0-4AA0-A566-B7EF6EA0D402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BDE0-58F3-4CA1-82F0-D0DECD7A6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3349-52F5-48CD-A246-E0F743B55AB4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F3FD-1141-4797-A084-0D120DD4D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DB57B-6383-42EE-8896-5ABE6E30EC99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FBFC-B285-4985-B7DD-7DCA2BF79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02AC-55E6-450E-ABAC-1EA6A7083782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3274E-CDBB-4861-8AB1-8B43C841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BE11-65B4-4656-9497-87FFF097F28E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8978-2DA0-45FE-A1BA-D46C22339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1F48-C6ED-486C-B181-F100AA2124CD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F492-444B-4802-A963-B4878966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BEB9-48C3-42D2-A9ED-58C7394EBE64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4B4F-8142-45D0-BBB1-01508E0BC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DE7F-BA89-4752-8164-9EFF90C3B694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700B-9F48-47B1-92E1-C01784D9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063FD-5699-4C93-A91E-179F15A4479E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6C7FF-7E77-4CD4-BCAB-2FFBD288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DAB-9BAE-4161-A0B1-D84536271AC8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6926-6ADE-4634-8A1F-61A7E9C46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FFAE-B46B-4108-B3DA-7EEAA87700FC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3E16-628E-4E93-A04E-B14596A5B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F76BC0-5AE3-4EFF-BA38-2415DC5F89CF}" type="datetimeFigureOut">
              <a:rPr lang="en-US"/>
              <a:pPr>
                <a:defRPr/>
              </a:pPr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A57B2-1725-4D72-AAB4-C6E49466D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uralcapital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1803453" y="833437"/>
            <a:ext cx="55370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b="1" dirty="0" err="1" smtClean="0">
                <a:latin typeface="Fujiyama2"/>
              </a:rPr>
              <a:t>InVEST</a:t>
            </a:r>
            <a:r>
              <a:rPr lang="en-US" sz="4000" b="1" dirty="0" smtClean="0">
                <a:latin typeface="Fujiyama2"/>
              </a:rPr>
              <a:t> Carbon Model</a:t>
            </a:r>
            <a:endParaRPr lang="en-US" sz="4000" b="1" dirty="0">
              <a:latin typeface="Fujiyama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1717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Estimate the amount and value of carbon stored, and sequestered on a landscape over time.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6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3657218" y="685800"/>
            <a:ext cx="2510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 smtClean="0">
                <a:latin typeface="Fujiyama2"/>
              </a:rPr>
              <a:t>Future Features</a:t>
            </a:r>
            <a:endParaRPr lang="en-US" b="1" dirty="0">
              <a:latin typeface="Fujiyama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568" y="1423750"/>
            <a:ext cx="8301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2" charset="0"/>
              </a:rPr>
              <a:t>Uncertainty module to handle variability in known values of carbon stocks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2" charset="0"/>
              </a:rPr>
              <a:t>It’ll run faster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2" charset="0"/>
              </a:rPr>
              <a:t>Coming soon in </a:t>
            </a:r>
            <a:r>
              <a:rPr lang="en-US" sz="2400" dirty="0" err="1" smtClean="0">
                <a:latin typeface="Calibri" pitchFamily="32" charset="0"/>
              </a:rPr>
              <a:t>InVEST</a:t>
            </a:r>
            <a:r>
              <a:rPr lang="en-US" sz="2400" dirty="0" smtClean="0">
                <a:latin typeface="Calibri" pitchFamily="32" charset="0"/>
              </a:rPr>
              <a:t> 2.2!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55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4427453" y="685800"/>
            <a:ext cx="9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 smtClean="0">
                <a:latin typeface="Fujiyama2"/>
              </a:rPr>
              <a:t>Do it!</a:t>
            </a:r>
            <a:endParaRPr lang="en-US" b="1" dirty="0">
              <a:latin typeface="Fujiyama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405" y="1337608"/>
            <a:ext cx="6168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Run the Carbon Model; I’ll do a dry run first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Trainers will help you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Your neighbor will help you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Okay to be rowdy</a:t>
            </a:r>
          </a:p>
        </p:txBody>
      </p:sp>
      <p:pic>
        <p:nvPicPr>
          <p:cNvPr id="6146" name="Picture 2" descr="C:\Users\rpsharp\Desktop\20050121_v_homer-simpso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57600"/>
            <a:ext cx="444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0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579120"/>
            <a:ext cx="40386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Inputs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1600200" y="1282700"/>
            <a:ext cx="2971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Land Use Land Cover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Carbon storage varies per land type and over time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1644650" y="2701925"/>
            <a:ext cx="25908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Carbon Pools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Amount of carbon per LULC type, hardwood products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800600" y="579120"/>
            <a:ext cx="4038600" cy="533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hangingPunct="0">
              <a:defRPr/>
            </a:pPr>
            <a:r>
              <a:rPr lang="en-US" sz="3200" b="1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Outputs</a:t>
            </a:r>
          </a:p>
        </p:txBody>
      </p:sp>
      <p:sp>
        <p:nvSpPr>
          <p:cNvPr id="3094" name="TextBox 16"/>
          <p:cNvSpPr txBox="1">
            <a:spLocks noChangeArrowheads="1"/>
          </p:cNvSpPr>
          <p:nvPr/>
        </p:nvSpPr>
        <p:spPr bwMode="auto">
          <a:xfrm>
            <a:off x="6324388" y="1295400"/>
            <a:ext cx="2591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92D050"/>
                </a:solidFill>
              </a:rPr>
              <a:t>Carbon Storage and Sequestration</a:t>
            </a:r>
            <a:endParaRPr lang="en-US" b="1" dirty="0">
              <a:solidFill>
                <a:srgbClr val="92D050"/>
              </a:solidFill>
            </a:endParaRPr>
          </a:p>
        </p:txBody>
      </p:sp>
      <p:grpSp>
        <p:nvGrpSpPr>
          <p:cNvPr id="3085" name="Group 34"/>
          <p:cNvGrpSpPr>
            <a:grpSpLocks/>
          </p:cNvGrpSpPr>
          <p:nvPr/>
        </p:nvGrpSpPr>
        <p:grpSpPr bwMode="auto">
          <a:xfrm>
            <a:off x="4937125" y="2749551"/>
            <a:ext cx="3978275" cy="1231963"/>
            <a:chOff x="4937760" y="2604890"/>
            <a:chExt cx="3977640" cy="1231828"/>
          </a:xfrm>
        </p:grpSpPr>
        <p:sp>
          <p:nvSpPr>
            <p:cNvPr id="3092" name="TextBox 17"/>
            <p:cNvSpPr txBox="1">
              <a:spLocks noChangeArrowheads="1"/>
            </p:cNvSpPr>
            <p:nvPr/>
          </p:nvSpPr>
          <p:spPr bwMode="auto">
            <a:xfrm>
              <a:off x="6324600" y="2636520"/>
              <a:ext cx="2590800" cy="12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 b="1" dirty="0">
                  <a:solidFill>
                    <a:srgbClr val="92D050"/>
                  </a:solidFill>
                </a:rPr>
                <a:t>Value of </a:t>
              </a:r>
              <a:r>
                <a:rPr lang="en-US" sz="2400" b="1" dirty="0" smtClean="0">
                  <a:solidFill>
                    <a:srgbClr val="92D050"/>
                  </a:solidFill>
                </a:rPr>
                <a:t>sequestered and stored carbon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pic>
          <p:nvPicPr>
            <p:cNvPr id="3093" name="Picture 12" descr="http://www.juddlegum.com/blog/wp-content/uploads/2009/02/mone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6" r="4546" b="36363"/>
            <a:stretch>
              <a:fillRect/>
            </a:stretch>
          </p:blipFill>
          <p:spPr bwMode="auto">
            <a:xfrm>
              <a:off x="4937760" y="2604890"/>
              <a:ext cx="1295400" cy="109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9" name="TextBox 31"/>
          <p:cNvSpPr txBox="1">
            <a:spLocks noChangeArrowheads="1"/>
          </p:cNvSpPr>
          <p:nvPr/>
        </p:nvSpPr>
        <p:spPr bwMode="auto">
          <a:xfrm>
            <a:off x="0" y="0"/>
            <a:ext cx="5160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/>
              <a:t>Carbon Storage and Sequestration</a:t>
            </a:r>
            <a:endParaRPr lang="en-US" sz="2800" dirty="0"/>
          </a:p>
        </p:txBody>
      </p:sp>
      <p:sp>
        <p:nvSpPr>
          <p:cNvPr id="3091" name="TextBox 37"/>
          <p:cNvSpPr txBox="1">
            <a:spLocks noChangeArrowheads="1"/>
          </p:cNvSpPr>
          <p:nvPr/>
        </p:nvSpPr>
        <p:spPr bwMode="auto">
          <a:xfrm>
            <a:off x="1644650" y="3965575"/>
            <a:ext cx="2590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</a:rPr>
              <a:t>Economic values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Price of carbon, price change, discount rate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rpsharp\Desktop\lul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 bwMode="auto">
          <a:xfrm>
            <a:off x="349250" y="1310958"/>
            <a:ext cx="12192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psharp\Desktop\plant-fig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1925"/>
            <a:ext cx="1263650" cy="11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psharp\Desktop\Social-cost-of-carbon-possibly-undervalued-research-group_295x2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052551"/>
            <a:ext cx="12636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psharp\Desktop\article-page-main_ehow_images_a06_sl_el_carbon-sequestration-soils-800x8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1310958"/>
            <a:ext cx="1238462" cy="121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3292475" y="833438"/>
            <a:ext cx="2981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How Does it Work?</a:t>
            </a:r>
            <a:endParaRPr lang="en-US" sz="2400" b="1" dirty="0">
              <a:latin typeface="Fujiyama2"/>
            </a:endParaRPr>
          </a:p>
        </p:txBody>
      </p:sp>
      <p:sp>
        <p:nvSpPr>
          <p:cNvPr id="6" name="Text Box 1062"/>
          <p:cNvSpPr txBox="1">
            <a:spLocks noChangeArrowheads="1"/>
          </p:cNvSpPr>
          <p:nvPr/>
        </p:nvSpPr>
        <p:spPr bwMode="auto">
          <a:xfrm>
            <a:off x="304800" y="1676399"/>
            <a:ext cx="70075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Details in the user’s guide</a:t>
            </a:r>
            <a:endParaRPr lang="en-US" sz="2400" dirty="0">
              <a:latin typeface="Fujiyama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Follow me to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www.naturalcapitalproject.org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Bookmark the user’s guide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" y="1524000"/>
            <a:ext cx="8768603" cy="498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 Box 1062"/>
          <p:cNvSpPr txBox="1">
            <a:spLocks noChangeArrowheads="1"/>
          </p:cNvSpPr>
          <p:nvPr/>
        </p:nvSpPr>
        <p:spPr bwMode="auto">
          <a:xfrm>
            <a:off x="2575273" y="833437"/>
            <a:ext cx="3584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smtClean="0">
                <a:latin typeface="Fujiyama2"/>
              </a:rPr>
              <a:t>Models 5 </a:t>
            </a:r>
            <a:r>
              <a:rPr lang="en-US" sz="2400" b="1" dirty="0" smtClean="0">
                <a:latin typeface="Fujiyama2"/>
              </a:rPr>
              <a:t>Carbon Pools</a:t>
            </a:r>
            <a:endParaRPr lang="en-US" sz="2400" b="1" dirty="0">
              <a:latin typeface="Fujiyama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62"/>
          <p:cNvSpPr txBox="1">
            <a:spLocks noChangeArrowheads="1"/>
          </p:cNvSpPr>
          <p:nvPr/>
        </p:nvSpPr>
        <p:spPr bwMode="auto">
          <a:xfrm>
            <a:off x="1524000" y="809626"/>
            <a:ext cx="5876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Carbon Pools: above, below, soil, dead</a:t>
            </a:r>
            <a:endParaRPr lang="en-US" sz="2400" b="1" dirty="0">
              <a:latin typeface="Fujiyama2"/>
            </a:endParaRPr>
          </a:p>
        </p:txBody>
      </p:sp>
      <p:pic>
        <p:nvPicPr>
          <p:cNvPr id="3074" name="Picture 2" descr="C:\Users\rpsharp\Desktop\carbonp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925"/>
            <a:ext cx="8382000" cy="49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62"/>
          <p:cNvSpPr txBox="1">
            <a:spLocks noChangeArrowheads="1"/>
          </p:cNvSpPr>
          <p:nvPr/>
        </p:nvSpPr>
        <p:spPr bwMode="auto">
          <a:xfrm>
            <a:off x="1945923" y="833438"/>
            <a:ext cx="5293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Carbon Pools: Hardwood Products</a:t>
            </a:r>
            <a:endParaRPr lang="en-US" sz="2400" b="1" dirty="0">
              <a:latin typeface="Fujiyama2"/>
            </a:endParaRPr>
          </a:p>
        </p:txBody>
      </p:sp>
      <p:pic>
        <p:nvPicPr>
          <p:cNvPr id="4098" name="Picture 2" descr="C:\Users\rpsharp\Desktop\hw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2" y="1533524"/>
            <a:ext cx="8441408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03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62"/>
          <p:cNvSpPr txBox="1">
            <a:spLocks noChangeArrowheads="1"/>
          </p:cNvSpPr>
          <p:nvPr/>
        </p:nvSpPr>
        <p:spPr bwMode="auto">
          <a:xfrm>
            <a:off x="3292475" y="833438"/>
            <a:ext cx="2661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Economic </a:t>
            </a:r>
            <a:r>
              <a:rPr lang="en-US" sz="2400" b="1" dirty="0">
                <a:latin typeface="Fujiyama2"/>
              </a:rPr>
              <a:t>I</a:t>
            </a:r>
            <a:r>
              <a:rPr lang="en-US" sz="2400" b="1" dirty="0" smtClean="0">
                <a:latin typeface="Fujiyama2"/>
              </a:rPr>
              <a:t>nputs</a:t>
            </a:r>
            <a:endParaRPr lang="en-US" sz="2400" b="1" dirty="0">
              <a:latin typeface="Fujiyama2"/>
            </a:endParaRPr>
          </a:p>
        </p:txBody>
      </p:sp>
      <p:pic>
        <p:nvPicPr>
          <p:cNvPr id="5122" name="Picture 2" descr="C:\Users\rpsharp\Desktop\carbon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1600200"/>
            <a:ext cx="6183313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4231084" y="685800"/>
            <a:ext cx="1362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 smtClean="0">
                <a:latin typeface="Fujiyama2"/>
              </a:rPr>
              <a:t>Outputs</a:t>
            </a:r>
            <a:endParaRPr lang="en-US" b="1" dirty="0">
              <a:latin typeface="Fujiyama2"/>
            </a:endParaRPr>
          </a:p>
        </p:txBody>
      </p:sp>
      <p:pic>
        <p:nvPicPr>
          <p:cNvPr id="17" name="Picture 16" descr="InVEST_carbon_storage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181" r="16716"/>
          <a:stretch>
            <a:fillRect/>
          </a:stretch>
        </p:blipFill>
        <p:spPr>
          <a:xfrm>
            <a:off x="5458088" y="1066800"/>
            <a:ext cx="3838312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3569" y="142375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Map of current carbon storage  (Mg/cell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Map of future carbon storage </a:t>
            </a:r>
          </a:p>
          <a:p>
            <a:pPr>
              <a:buNone/>
              <a:defRPr/>
            </a:pPr>
            <a:r>
              <a:rPr lang="en-US" sz="2400" dirty="0">
                <a:latin typeface="Calibri" pitchFamily="34" charset="0"/>
              </a:rPr>
              <a:t>	- If future land use </a:t>
            </a:r>
            <a:r>
              <a:rPr lang="en-US" sz="2400" dirty="0" smtClean="0">
                <a:latin typeface="Calibri" pitchFamily="34" charset="0"/>
              </a:rPr>
              <a:t>provided</a:t>
            </a: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Carbon sequestration map  </a:t>
            </a:r>
          </a:p>
          <a:p>
            <a:pPr lvl="1">
              <a:buNone/>
              <a:defRPr/>
            </a:pPr>
            <a:r>
              <a:rPr lang="en-US" sz="2400" dirty="0">
                <a:latin typeface="Calibri" pitchFamily="34" charset="0"/>
              </a:rPr>
              <a:t>= (future - present carbon storage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Map of economic value of carbon sequestered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2625264" y="685800"/>
            <a:ext cx="4574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 smtClean="0">
                <a:latin typeface="Fujiyama2"/>
              </a:rPr>
              <a:t>Strengths and/or Weaknesses</a:t>
            </a:r>
            <a:endParaRPr lang="en-US" b="1" dirty="0">
              <a:latin typeface="Fujiyama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568" y="1423750"/>
            <a:ext cx="83018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2" charset="0"/>
              </a:rPr>
              <a:t>Data requirements are simple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libri" pitchFamily="3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2" charset="0"/>
              </a:rPr>
              <a:t>Both biophysical and </a:t>
            </a:r>
            <a:r>
              <a:rPr lang="en-US" sz="2400" dirty="0">
                <a:latin typeface="Calibri" pitchFamily="32" charset="0"/>
              </a:rPr>
              <a:t>economic valuation modeling </a:t>
            </a:r>
            <a:r>
              <a:rPr lang="en-US" sz="2400" dirty="0" smtClean="0">
                <a:latin typeface="Calibri" pitchFamily="32" charset="0"/>
              </a:rPr>
              <a:t>possible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libri" pitchFamily="3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Simplified </a:t>
            </a:r>
            <a:r>
              <a:rPr lang="en-US" sz="2400" dirty="0">
                <a:latin typeface="Calibri" pitchFamily="34" charset="0"/>
              </a:rPr>
              <a:t>carbon </a:t>
            </a:r>
            <a:r>
              <a:rPr lang="en-US" sz="2400" dirty="0" smtClean="0">
                <a:latin typeface="Calibri" pitchFamily="34" charset="0"/>
              </a:rPr>
              <a:t>cycle; </a:t>
            </a:r>
            <a:r>
              <a:rPr lang="en-US" sz="2400" dirty="0">
                <a:latin typeface="Calibri" pitchFamily="34" charset="0"/>
              </a:rPr>
              <a:t>Carbon sequestration only occurs when land use changes over time or wood is harvested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Economic </a:t>
            </a:r>
            <a:r>
              <a:rPr lang="en-US" sz="2400" dirty="0">
                <a:latin typeface="Calibri" pitchFamily="34" charset="0"/>
              </a:rPr>
              <a:t>valuation assumes </a:t>
            </a:r>
            <a:r>
              <a:rPr lang="en-US" sz="2400" dirty="0" smtClean="0">
                <a:latin typeface="Calibri" pitchFamily="34" charset="0"/>
              </a:rPr>
              <a:t>a linear </a:t>
            </a:r>
            <a:r>
              <a:rPr lang="en-US" sz="2400" dirty="0">
                <a:latin typeface="Calibri" pitchFamily="34" charset="0"/>
              </a:rPr>
              <a:t>trend in </a:t>
            </a:r>
            <a:r>
              <a:rPr lang="en-US" sz="2400" dirty="0" smtClean="0">
                <a:latin typeface="Calibri" pitchFamily="34" charset="0"/>
              </a:rPr>
              <a:t>sequestration over </a:t>
            </a:r>
            <a:r>
              <a:rPr lang="en-US" sz="2400" dirty="0">
                <a:latin typeface="Calibri" pitchFamily="34" charset="0"/>
              </a:rPr>
              <a:t>time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Output is sensitive to accuracy of land </a:t>
            </a:r>
            <a:r>
              <a:rPr lang="en-US" sz="2400" dirty="0">
                <a:latin typeface="Calibri" pitchFamily="34" charset="0"/>
              </a:rPr>
              <a:t>use classes and carbon pool </a:t>
            </a:r>
            <a:r>
              <a:rPr lang="en-US" sz="2400" dirty="0" smtClean="0">
                <a:latin typeface="Calibri" pitchFamily="34" charset="0"/>
              </a:rPr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29984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Carbon storage and sequestration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8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ncer_waveenergy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Spencer_waveenergy_v1</Template>
  <TotalTime>169</TotalTime>
  <Words>270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Spencer_waveenergy_v1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rpsharp</dc:creator>
  <cp:lastModifiedBy>rpsharp</cp:lastModifiedBy>
  <cp:revision>18</cp:revision>
  <dcterms:created xsi:type="dcterms:W3CDTF">2011-10-18T17:01:22Z</dcterms:created>
  <dcterms:modified xsi:type="dcterms:W3CDTF">2011-10-21T13:26:23Z</dcterms:modified>
</cp:coreProperties>
</file>