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256" r:id="rId2"/>
    <p:sldId id="257" r:id="rId3"/>
    <p:sldId id="319" r:id="rId4"/>
    <p:sldId id="314" r:id="rId5"/>
    <p:sldId id="325" r:id="rId6"/>
    <p:sldId id="326" r:id="rId7"/>
    <p:sldId id="311" r:id="rId8"/>
    <p:sldId id="322" r:id="rId9"/>
    <p:sldId id="321" r:id="rId10"/>
    <p:sldId id="323" r:id="rId11"/>
    <p:sldId id="324" r:id="rId12"/>
    <p:sldId id="328" r:id="rId13"/>
    <p:sldId id="327" r:id="rId14"/>
    <p:sldId id="320" r:id="rId15"/>
    <p:sldId id="318" r:id="rId16"/>
    <p:sldId id="315" r:id="rId17"/>
    <p:sldId id="317" r:id="rId18"/>
    <p:sldId id="316" r:id="rId19"/>
    <p:sldId id="305" r:id="rId20"/>
    <p:sldId id="302" r:id="rId21"/>
    <p:sldId id="304" r:id="rId22"/>
    <p:sldId id="296" r:id="rId23"/>
    <p:sldId id="309" r:id="rId24"/>
    <p:sldId id="264" r:id="rId25"/>
    <p:sldId id="313" r:id="rId26"/>
    <p:sldId id="294" r:id="rId27"/>
    <p:sldId id="312" r:id="rId28"/>
    <p:sldId id="298" r:id="rId29"/>
    <p:sldId id="299" r:id="rId30"/>
    <p:sldId id="274" r:id="rId31"/>
    <p:sldId id="275" r:id="rId32"/>
    <p:sldId id="276" r:id="rId33"/>
    <p:sldId id="277" r:id="rId34"/>
    <p:sldId id="279" r:id="rId35"/>
    <p:sldId id="280" r:id="rId36"/>
    <p:sldId id="281" r:id="rId37"/>
    <p:sldId id="282" r:id="rId38"/>
    <p:sldId id="283" r:id="rId39"/>
    <p:sldId id="284" r:id="rId40"/>
    <p:sldId id="285" r:id="rId41"/>
    <p:sldId id="261" r:id="rId42"/>
    <p:sldId id="266" r:id="rId43"/>
    <p:sldId id="273" r:id="rId44"/>
    <p:sldId id="300" r:id="rId45"/>
    <p:sldId id="301" r:id="rId46"/>
    <p:sldId id="272" r:id="rId47"/>
    <p:sldId id="308" r:id="rId48"/>
    <p:sldId id="307" r:id="rId49"/>
    <p:sldId id="306" r:id="rId50"/>
    <p:sldId id="303" r:id="rId51"/>
    <p:sldId id="292" r:id="rId52"/>
    <p:sldId id="265" r:id="rId53"/>
    <p:sldId id="293" r:id="rId54"/>
    <p:sldId id="31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p:cViewPr varScale="1">
        <p:scale>
          <a:sx n="85" d="100"/>
          <a:sy n="85" d="100"/>
        </p:scale>
        <p:origin x="-1277"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15E0F5-710B-4553-98C6-2B53FE1845B7}" type="datetimeFigureOut">
              <a:rPr lang="en-US" smtClean="0"/>
              <a:t>07 Jan 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8E3794-278F-4695-BE36-35A8AB91BB9F}" type="slidenum">
              <a:rPr lang="en-US" smtClean="0"/>
              <a:t>‹#›</a:t>
            </a:fld>
            <a:endParaRPr lang="en-US"/>
          </a:p>
        </p:txBody>
      </p:sp>
    </p:spTree>
    <p:extLst>
      <p:ext uri="{BB962C8B-B14F-4D97-AF65-F5344CB8AC3E}">
        <p14:creationId xmlns:p14="http://schemas.microsoft.com/office/powerpoint/2010/main" val="275421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428D42-506F-463D-A1A2-5FA84F9E2D20}" type="slidenum">
              <a:rPr lang="en-US" smtClean="0"/>
              <a:t>30</a:t>
            </a:fld>
            <a:endParaRPr lang="en-US"/>
          </a:p>
        </p:txBody>
      </p:sp>
    </p:spTree>
    <p:extLst>
      <p:ext uri="{BB962C8B-B14F-4D97-AF65-F5344CB8AC3E}">
        <p14:creationId xmlns:p14="http://schemas.microsoft.com/office/powerpoint/2010/main" val="1767591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298C62-9623-4036-9E35-D92D6DDB2B7E}" type="datetime1">
              <a:rPr lang="en-US" smtClean="0"/>
              <a:t>07 Jan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BB65-0CA2-4982-AC27-7B118808EB58}" type="slidenum">
              <a:rPr lang="en-US" smtClean="0"/>
              <a:t>‹#›</a:t>
            </a:fld>
            <a:endParaRPr lang="en-US"/>
          </a:p>
        </p:txBody>
      </p:sp>
    </p:spTree>
    <p:extLst>
      <p:ext uri="{BB962C8B-B14F-4D97-AF65-F5344CB8AC3E}">
        <p14:creationId xmlns:p14="http://schemas.microsoft.com/office/powerpoint/2010/main" val="40441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CBA814-64FE-4822-AEBF-1C958DC8EC77}" type="datetime1">
              <a:rPr lang="en-US" smtClean="0"/>
              <a:t>07 Jan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BB65-0CA2-4982-AC27-7B118808EB58}" type="slidenum">
              <a:rPr lang="en-US" smtClean="0"/>
              <a:t>‹#›</a:t>
            </a:fld>
            <a:endParaRPr lang="en-US"/>
          </a:p>
        </p:txBody>
      </p:sp>
    </p:spTree>
    <p:extLst>
      <p:ext uri="{BB962C8B-B14F-4D97-AF65-F5344CB8AC3E}">
        <p14:creationId xmlns:p14="http://schemas.microsoft.com/office/powerpoint/2010/main" val="387754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85823F-3A6C-45E5-AE4B-81A4D1493FB0}" type="datetime1">
              <a:rPr lang="en-US" smtClean="0"/>
              <a:t>07 Jan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BB65-0CA2-4982-AC27-7B118808EB58}" type="slidenum">
              <a:rPr lang="en-US" smtClean="0"/>
              <a:t>‹#›</a:t>
            </a:fld>
            <a:endParaRPr lang="en-US"/>
          </a:p>
        </p:txBody>
      </p:sp>
    </p:spTree>
    <p:extLst>
      <p:ext uri="{BB962C8B-B14F-4D97-AF65-F5344CB8AC3E}">
        <p14:creationId xmlns:p14="http://schemas.microsoft.com/office/powerpoint/2010/main" val="1015433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7BB53-03A3-492A-88A1-8A1EA226AC5C}" type="datetime1">
              <a:rPr lang="en-US" smtClean="0"/>
              <a:t>07 Jan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BB65-0CA2-4982-AC27-7B118808EB58}" type="slidenum">
              <a:rPr lang="en-US" smtClean="0"/>
              <a:t>‹#›</a:t>
            </a:fld>
            <a:endParaRPr lang="en-US" dirty="0"/>
          </a:p>
        </p:txBody>
      </p:sp>
    </p:spTree>
    <p:extLst>
      <p:ext uri="{BB962C8B-B14F-4D97-AF65-F5344CB8AC3E}">
        <p14:creationId xmlns:p14="http://schemas.microsoft.com/office/powerpoint/2010/main" val="24403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56971A-CD9B-404F-B843-084ED3AEC338}" type="datetime1">
              <a:rPr lang="en-US" smtClean="0"/>
              <a:t>07 Jan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BB65-0CA2-4982-AC27-7B118808EB58}" type="slidenum">
              <a:rPr lang="en-US" smtClean="0"/>
              <a:t>‹#›</a:t>
            </a:fld>
            <a:endParaRPr lang="en-US"/>
          </a:p>
        </p:txBody>
      </p:sp>
    </p:spTree>
    <p:extLst>
      <p:ext uri="{BB962C8B-B14F-4D97-AF65-F5344CB8AC3E}">
        <p14:creationId xmlns:p14="http://schemas.microsoft.com/office/powerpoint/2010/main" val="29836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DCB170-F76B-4BDA-8633-54C010ED84B5}" type="datetime1">
              <a:rPr lang="en-US" smtClean="0"/>
              <a:t>07 Jan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7BB65-0CA2-4982-AC27-7B118808EB58}" type="slidenum">
              <a:rPr lang="en-US" smtClean="0"/>
              <a:t>‹#›</a:t>
            </a:fld>
            <a:endParaRPr lang="en-US"/>
          </a:p>
        </p:txBody>
      </p:sp>
    </p:spTree>
    <p:extLst>
      <p:ext uri="{BB962C8B-B14F-4D97-AF65-F5344CB8AC3E}">
        <p14:creationId xmlns:p14="http://schemas.microsoft.com/office/powerpoint/2010/main" val="2738720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1AD9EC-8EB9-47CE-8471-40B6DABFB6AD}" type="datetime1">
              <a:rPr lang="en-US" smtClean="0"/>
              <a:t>07 Jan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07BB65-0CA2-4982-AC27-7B118808EB58}" type="slidenum">
              <a:rPr lang="en-US" smtClean="0"/>
              <a:t>‹#›</a:t>
            </a:fld>
            <a:endParaRPr lang="en-US"/>
          </a:p>
        </p:txBody>
      </p:sp>
    </p:spTree>
    <p:extLst>
      <p:ext uri="{BB962C8B-B14F-4D97-AF65-F5344CB8AC3E}">
        <p14:creationId xmlns:p14="http://schemas.microsoft.com/office/powerpoint/2010/main" val="139953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7CAC67-1107-4BFF-A90A-B5A12D6DAE11}" type="datetime1">
              <a:rPr lang="en-US" smtClean="0"/>
              <a:t>07 Jan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07BB65-0CA2-4982-AC27-7B118808EB58}" type="slidenum">
              <a:rPr lang="en-US" smtClean="0"/>
              <a:t>‹#›</a:t>
            </a:fld>
            <a:endParaRPr lang="en-US"/>
          </a:p>
        </p:txBody>
      </p:sp>
    </p:spTree>
    <p:extLst>
      <p:ext uri="{BB962C8B-B14F-4D97-AF65-F5344CB8AC3E}">
        <p14:creationId xmlns:p14="http://schemas.microsoft.com/office/powerpoint/2010/main" val="195580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83084-11E9-482A-878E-61A70B6C1771}" type="datetime1">
              <a:rPr lang="en-US" smtClean="0"/>
              <a:t>07 Jan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07BB65-0CA2-4982-AC27-7B118808EB58}" type="slidenum">
              <a:rPr lang="en-US" smtClean="0"/>
              <a:t>‹#›</a:t>
            </a:fld>
            <a:endParaRPr lang="en-US"/>
          </a:p>
        </p:txBody>
      </p:sp>
    </p:spTree>
    <p:extLst>
      <p:ext uri="{BB962C8B-B14F-4D97-AF65-F5344CB8AC3E}">
        <p14:creationId xmlns:p14="http://schemas.microsoft.com/office/powerpoint/2010/main" val="313053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2A94E-E0C0-4E38-B48B-DE2944032689}" type="datetime1">
              <a:rPr lang="en-US" smtClean="0"/>
              <a:t>07 Jan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7BB65-0CA2-4982-AC27-7B118808EB58}" type="slidenum">
              <a:rPr lang="en-US" smtClean="0"/>
              <a:t>‹#›</a:t>
            </a:fld>
            <a:endParaRPr lang="en-US"/>
          </a:p>
        </p:txBody>
      </p:sp>
    </p:spTree>
    <p:extLst>
      <p:ext uri="{BB962C8B-B14F-4D97-AF65-F5344CB8AC3E}">
        <p14:creationId xmlns:p14="http://schemas.microsoft.com/office/powerpoint/2010/main" val="325058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21D4A9-6186-4412-B871-6D60D0A4B1EC}" type="datetime1">
              <a:rPr lang="en-US" smtClean="0"/>
              <a:t>07 Jan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7BB65-0CA2-4982-AC27-7B118808EB58}" type="slidenum">
              <a:rPr lang="en-US" smtClean="0"/>
              <a:t>‹#›</a:t>
            </a:fld>
            <a:endParaRPr lang="en-US"/>
          </a:p>
        </p:txBody>
      </p:sp>
    </p:spTree>
    <p:extLst>
      <p:ext uri="{BB962C8B-B14F-4D97-AF65-F5344CB8AC3E}">
        <p14:creationId xmlns:p14="http://schemas.microsoft.com/office/powerpoint/2010/main" val="275560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5F443-C0FD-4CFE-99BA-321DB3DC9BD2}" type="datetime1">
              <a:rPr lang="en-US" smtClean="0"/>
              <a:t>07 Jan 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7BB65-0CA2-4982-AC27-7B118808EB58}" type="slidenum">
              <a:rPr lang="en-US" smtClean="0"/>
              <a:t>‹#›</a:t>
            </a:fld>
            <a:endParaRPr lang="en-US" dirty="0"/>
          </a:p>
        </p:txBody>
      </p:sp>
    </p:spTree>
    <p:extLst>
      <p:ext uri="{BB962C8B-B14F-4D97-AF65-F5344CB8AC3E}">
        <p14:creationId xmlns:p14="http://schemas.microsoft.com/office/powerpoint/2010/main" val="3732121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5400" b="1" dirty="0" smtClean="0">
                <a:ln w="11430"/>
                <a:solidFill>
                  <a:srgbClr val="0070C0"/>
                </a:solidFill>
                <a:effectLst>
                  <a:outerShdw blurRad="50800" dist="39000" dir="5460000" algn="tl">
                    <a:srgbClr val="000000">
                      <a:alpha val="38000"/>
                    </a:srgbClr>
                  </a:outerShdw>
                </a:effectLst>
              </a:rPr>
              <a:t>Tellvoice Project Roadmap for ACC</a:t>
            </a:r>
            <a:br>
              <a:rPr lang="en-US" sz="5400" b="1" dirty="0" smtClean="0">
                <a:ln w="11430"/>
                <a:solidFill>
                  <a:srgbClr val="0070C0"/>
                </a:solidFill>
                <a:effectLst>
                  <a:outerShdw blurRad="50800" dist="39000" dir="5460000" algn="tl">
                    <a:srgbClr val="000000">
                      <a:alpha val="38000"/>
                    </a:srgbClr>
                  </a:outerShdw>
                </a:effectLst>
              </a:rPr>
            </a:br>
            <a:r>
              <a:rPr lang="en-US" sz="5400" b="1" dirty="0" smtClean="0">
                <a:ln w="11430"/>
                <a:solidFill>
                  <a:srgbClr val="0070C0"/>
                </a:solidFill>
                <a:effectLst>
                  <a:outerShdw blurRad="50800" dist="39000" dir="5460000" algn="tl">
                    <a:srgbClr val="000000">
                      <a:alpha val="38000"/>
                    </a:srgbClr>
                  </a:outerShdw>
                </a:effectLst>
              </a:rPr>
              <a:t>ACCTSR / ACC-SMM</a:t>
            </a:r>
            <a:endParaRPr lang="en-US" sz="5400" b="1" dirty="0">
              <a:ln w="11430"/>
              <a:solidFill>
                <a:srgbClr val="0070C0"/>
              </a:solidFill>
              <a:effectLst>
                <a:outerShdw blurRad="50800" dist="39000" dir="5460000" algn="tl">
                  <a:srgbClr val="000000">
                    <a:alpha val="38000"/>
                  </a:srgbClr>
                </a:outerShdw>
              </a:effectLst>
            </a:endParaRPr>
          </a:p>
        </p:txBody>
      </p:sp>
      <p:sp>
        <p:nvSpPr>
          <p:cNvPr id="3" name="Subtitle 2"/>
          <p:cNvSpPr>
            <a:spLocks noGrp="1"/>
          </p:cNvSpPr>
          <p:nvPr>
            <p:ph type="subTitle" idx="1"/>
          </p:nvPr>
        </p:nvSpPr>
        <p:spPr>
          <a:xfrm>
            <a:off x="1371600" y="4267200"/>
            <a:ext cx="6400800" cy="1752600"/>
          </a:xfrm>
        </p:spPr>
        <p:txBody>
          <a:bodyPr/>
          <a:lstStyle/>
          <a:p>
            <a:r>
              <a:rPr lang="en-US" dirty="0" smtClean="0">
                <a:solidFill>
                  <a:schemeClr val="tx1"/>
                </a:solidFill>
              </a:rPr>
              <a:t>Tellvoice Technology</a:t>
            </a:r>
          </a:p>
          <a:p>
            <a:r>
              <a:rPr lang="en-US" dirty="0" smtClean="0">
                <a:solidFill>
                  <a:schemeClr val="tx1"/>
                </a:solidFill>
              </a:rPr>
              <a:t>7 Jan 2016</a:t>
            </a:r>
            <a:endParaRPr lang="en-US" dirty="0">
              <a:solidFill>
                <a:schemeClr val="tx1"/>
              </a:solidFill>
            </a:endParaRPr>
          </a:p>
        </p:txBody>
      </p:sp>
      <p:sp>
        <p:nvSpPr>
          <p:cNvPr id="4" name="TextBox 3"/>
          <p:cNvSpPr txBox="1"/>
          <p:nvPr/>
        </p:nvSpPr>
        <p:spPr>
          <a:xfrm>
            <a:off x="76200" y="6488668"/>
            <a:ext cx="1643399" cy="276999"/>
          </a:xfrm>
          <a:prstGeom prst="rect">
            <a:avLst/>
          </a:prstGeom>
          <a:noFill/>
        </p:spPr>
        <p:txBody>
          <a:bodyPr wrap="none" rtlCol="0">
            <a:spAutoFit/>
          </a:bodyPr>
          <a:lstStyle/>
          <a:p>
            <a:r>
              <a:rPr lang="en-US" sz="1200" dirty="0" smtClean="0"/>
              <a:t>Rev 3.0 / 06JAN2016</a:t>
            </a:r>
            <a:endParaRPr lang="en-US" sz="1200" dirty="0"/>
          </a:p>
        </p:txBody>
      </p:sp>
    </p:spTree>
    <p:extLst>
      <p:ext uri="{BB962C8B-B14F-4D97-AF65-F5344CB8AC3E}">
        <p14:creationId xmlns:p14="http://schemas.microsoft.com/office/powerpoint/2010/main" val="1686847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608320"/>
          </a:xfrm>
        </p:spPr>
        <p:txBody>
          <a:bodyPr>
            <a:noAutofit/>
          </a:bodyPr>
          <a:lstStyle/>
          <a:p>
            <a:pPr marL="0" indent="0">
              <a:spcBef>
                <a:spcPts val="600"/>
              </a:spcBef>
              <a:spcAft>
                <a:spcPts val="600"/>
              </a:spcAft>
              <a:buNone/>
            </a:pPr>
            <a:r>
              <a:rPr lang="en-US" sz="2800" b="1" dirty="0" smtClean="0">
                <a:ea typeface="Tahoma" panose="020B0604030504040204" pitchFamily="34" charset="0"/>
                <a:cs typeface="Tahoma" panose="020B0604030504040204" pitchFamily="34" charset="0"/>
              </a:rPr>
              <a:t>Summary new features on Sentimental Analysis Engine (S-Sense) V.2</a:t>
            </a:r>
          </a:p>
          <a:p>
            <a:pPr>
              <a:spcBef>
                <a:spcPts val="600"/>
              </a:spcBef>
              <a:spcAft>
                <a:spcPts val="600"/>
              </a:spcAft>
            </a:pPr>
            <a:r>
              <a:rPr lang="th-TH" sz="2400" b="1" dirty="0" smtClean="0">
                <a:ea typeface="Tahoma" panose="020B0604030504040204" pitchFamily="34" charset="0"/>
                <a:cs typeface="Tahoma" panose="020B0604030504040204" pitchFamily="34" charset="0"/>
              </a:rPr>
              <a:t>สามารถวิเคราะห์ความเชื่อมโยงของชื่อสินค้ากับความคิดเห็นเชิงบวกลบ</a:t>
            </a:r>
            <a:r>
              <a:rPr lang="en-US" sz="2400" b="1" dirty="0" smtClean="0">
                <a:ea typeface="Tahoma" panose="020B0604030504040204" pitchFamily="34" charset="0"/>
                <a:cs typeface="Tahoma" panose="020B0604030504040204" pitchFamily="34" charset="0"/>
              </a:rPr>
              <a:t/>
            </a:r>
            <a:br>
              <a:rPr lang="en-US" sz="2400" b="1" dirty="0" smtClean="0">
                <a:ea typeface="Tahoma" panose="020B0604030504040204" pitchFamily="34" charset="0"/>
                <a:cs typeface="Tahoma" panose="020B0604030504040204" pitchFamily="34" charset="0"/>
              </a:rPr>
            </a:br>
            <a:r>
              <a:rPr lang="th-TH" sz="2400" dirty="0">
                <a:ea typeface="Tahoma" panose="020B0604030504040204" pitchFamily="34" charset="0"/>
                <a:cs typeface="Tahoma" panose="020B0604030504040204" pitchFamily="34" charset="0"/>
              </a:rPr>
              <a:t>ประโยคความคิดเห็น “สินค้า </a:t>
            </a:r>
            <a:r>
              <a:rPr lang="en-US" sz="2400" dirty="0">
                <a:ea typeface="Tahoma" panose="020B0604030504040204" pitchFamily="34" charset="0"/>
                <a:cs typeface="Tahoma" panose="020B0604030504040204" pitchFamily="34" charset="0"/>
              </a:rPr>
              <a:t>A </a:t>
            </a:r>
            <a:r>
              <a:rPr lang="th-TH" sz="2400" dirty="0">
                <a:ea typeface="Tahoma" panose="020B0604030504040204" pitchFamily="34" charset="0"/>
                <a:cs typeface="Tahoma" panose="020B0604030504040204" pitchFamily="34" charset="0"/>
              </a:rPr>
              <a:t>หน้าจอคมชัดและสีสันสดใส” ระบบจะวิเคราะห์ผลว่า “สินค้า </a:t>
            </a:r>
            <a:r>
              <a:rPr lang="en-US" sz="2400" dirty="0" smtClean="0">
                <a:ea typeface="Tahoma" panose="020B0604030504040204" pitchFamily="34" charset="0"/>
                <a:cs typeface="Tahoma" panose="020B0604030504040204" pitchFamily="34" charset="0"/>
              </a:rPr>
              <a:t>A </a:t>
            </a:r>
            <a:r>
              <a:rPr lang="th-TH" sz="2400" dirty="0" smtClean="0">
                <a:ea typeface="Tahoma" panose="020B0604030504040204" pitchFamily="34" charset="0"/>
                <a:cs typeface="Tahoma" panose="020B0604030504040204" pitchFamily="34" charset="0"/>
              </a:rPr>
              <a:t>ได้รับ</a:t>
            </a:r>
            <a:r>
              <a:rPr lang="th-TH" sz="2400" dirty="0">
                <a:ea typeface="Tahoma" panose="020B0604030504040204" pitchFamily="34" charset="0"/>
                <a:cs typeface="Tahoma" panose="020B0604030504040204" pitchFamily="34" charset="0"/>
              </a:rPr>
              <a:t>ความคิดเห็นเชิงบวกในเรื่องคุณสมบัติของหน้าจอ</a:t>
            </a:r>
            <a:r>
              <a:rPr lang="th-TH" sz="2400" dirty="0" smtClean="0">
                <a:ea typeface="Tahoma" panose="020B0604030504040204" pitchFamily="34" charset="0"/>
                <a:cs typeface="Tahoma" panose="020B0604030504040204" pitchFamily="34" charset="0"/>
              </a:rPr>
              <a:t>”</a:t>
            </a:r>
            <a:r>
              <a:rPr lang="en-US" sz="2400" dirty="0" smtClean="0">
                <a:ea typeface="Tahoma" panose="020B0604030504040204" pitchFamily="34" charset="0"/>
                <a:cs typeface="Tahoma" panose="020B0604030504040204" pitchFamily="34" charset="0"/>
              </a:rPr>
              <a:t/>
            </a:r>
            <a:br>
              <a:rPr lang="en-US" sz="2400" dirty="0" smtClean="0">
                <a:ea typeface="Tahoma" panose="020B0604030504040204" pitchFamily="34" charset="0"/>
                <a:cs typeface="Tahoma" panose="020B0604030504040204" pitchFamily="34" charset="0"/>
              </a:rPr>
            </a:br>
            <a:endParaRPr lang="th-TH" sz="2400" dirty="0" smtClean="0">
              <a:ea typeface="Tahoma" panose="020B0604030504040204" pitchFamily="34" charset="0"/>
              <a:cs typeface="Tahoma" panose="020B0604030504040204" pitchFamily="34" charset="0"/>
            </a:endParaRPr>
          </a:p>
          <a:p>
            <a:pPr>
              <a:spcBef>
                <a:spcPts val="600"/>
              </a:spcBef>
              <a:spcAft>
                <a:spcPts val="600"/>
              </a:spcAft>
            </a:pPr>
            <a:r>
              <a:rPr lang="th-TH" sz="2400" b="1" dirty="0" smtClean="0">
                <a:ea typeface="Tahoma" panose="020B0604030504040204" pitchFamily="34" charset="0"/>
                <a:cs typeface="Tahoma" panose="020B0604030504040204" pitchFamily="34" charset="0"/>
              </a:rPr>
              <a:t>สามารถวิเคราะห์โครงสร้างของกริยาวลีได้</a:t>
            </a:r>
            <a:r>
              <a:rPr lang="en-US" sz="2400" b="1" dirty="0" smtClean="0">
                <a:ea typeface="Tahoma" panose="020B0604030504040204" pitchFamily="34" charset="0"/>
                <a:cs typeface="Tahoma" panose="020B0604030504040204" pitchFamily="34" charset="0"/>
              </a:rPr>
              <a:t/>
            </a:r>
            <a:br>
              <a:rPr lang="en-US" sz="2400" b="1" dirty="0" smtClean="0">
                <a:ea typeface="Tahoma" panose="020B0604030504040204" pitchFamily="34" charset="0"/>
                <a:cs typeface="Tahoma" panose="020B0604030504040204" pitchFamily="34" charset="0"/>
              </a:rPr>
            </a:br>
            <a:r>
              <a:rPr lang="th-TH" sz="2400" dirty="0">
                <a:ea typeface="Tahoma" panose="020B0604030504040204" pitchFamily="34" charset="0"/>
                <a:cs typeface="Tahoma" panose="020B0604030504040204" pitchFamily="34" charset="0"/>
              </a:rPr>
              <a:t>การใช้กริยาวลีของคำว่า “อยากใช้</a:t>
            </a:r>
            <a:r>
              <a:rPr lang="th-TH" sz="2400" dirty="0" smtClean="0">
                <a:ea typeface="Tahoma" panose="020B0604030504040204" pitchFamily="34" charset="0"/>
                <a:cs typeface="Tahoma" panose="020B0604030504040204" pitchFamily="34" charset="0"/>
              </a:rPr>
              <a:t>”</a:t>
            </a:r>
            <a:r>
              <a:rPr lang="en-US" sz="2400" dirty="0">
                <a:ea typeface="Tahoma" panose="020B0604030504040204" pitchFamily="34" charset="0"/>
                <a:cs typeface="Tahoma" panose="020B0604030504040204" pitchFamily="34" charset="0"/>
              </a:rPr>
              <a:t/>
            </a:r>
            <a:br>
              <a:rPr lang="en-US" sz="2400" dirty="0">
                <a:ea typeface="Tahoma" panose="020B0604030504040204" pitchFamily="34" charset="0"/>
                <a:cs typeface="Tahoma" panose="020B0604030504040204" pitchFamily="34" charset="0"/>
              </a:rPr>
            </a:br>
            <a:r>
              <a:rPr lang="th-TH" sz="2400" dirty="0" smtClean="0">
                <a:ea typeface="Tahoma" panose="020B0604030504040204" pitchFamily="34" charset="0"/>
                <a:cs typeface="Tahoma" panose="020B0604030504040204" pitchFamily="34" charset="0"/>
              </a:rPr>
              <a:t>“</a:t>
            </a:r>
            <a:r>
              <a:rPr lang="th-TH" sz="2400" u="sng" dirty="0">
                <a:ea typeface="Tahoma" panose="020B0604030504040204" pitchFamily="34" charset="0"/>
                <a:cs typeface="Tahoma" panose="020B0604030504040204" pitchFamily="34" charset="0"/>
              </a:rPr>
              <a:t>อยากใช้</a:t>
            </a:r>
            <a:r>
              <a:rPr lang="th-TH" sz="2400" dirty="0">
                <a:ea typeface="Tahoma" panose="020B0604030504040204" pitchFamily="34" charset="0"/>
                <a:cs typeface="Tahoma" panose="020B0604030504040204" pitchFamily="34" charset="0"/>
              </a:rPr>
              <a:t> สินค้า </a:t>
            </a:r>
            <a:r>
              <a:rPr lang="en-US" sz="2400" dirty="0">
                <a:ea typeface="Tahoma" panose="020B0604030504040204" pitchFamily="34" charset="0"/>
                <a:cs typeface="Tahoma" panose="020B0604030504040204" pitchFamily="34" charset="0"/>
              </a:rPr>
              <a:t>A </a:t>
            </a:r>
            <a:r>
              <a:rPr lang="th-TH" sz="2400" dirty="0">
                <a:ea typeface="Tahoma" panose="020B0604030504040204" pitchFamily="34" charset="0"/>
                <a:cs typeface="Tahoma" panose="020B0604030504040204" pitchFamily="34" charset="0"/>
              </a:rPr>
              <a:t>จังเลย</a:t>
            </a:r>
            <a:r>
              <a:rPr lang="th-TH" sz="2400" dirty="0" smtClean="0">
                <a:ea typeface="Tahoma" panose="020B0604030504040204" pitchFamily="34" charset="0"/>
                <a:cs typeface="Tahoma" panose="020B0604030504040204" pitchFamily="34" charset="0"/>
              </a:rPr>
              <a:t>”</a:t>
            </a:r>
            <a:r>
              <a:rPr lang="en-US" sz="2400" dirty="0" smtClean="0">
                <a:ea typeface="Tahoma" panose="020B0604030504040204" pitchFamily="34" charset="0"/>
                <a:cs typeface="Tahoma" panose="020B0604030504040204" pitchFamily="34" charset="0"/>
              </a:rPr>
              <a:t> </a:t>
            </a:r>
            <a:r>
              <a:rPr lang="th-TH" sz="2400" dirty="0" smtClean="0">
                <a:ea typeface="Tahoma" panose="020B0604030504040204" pitchFamily="34" charset="0"/>
                <a:cs typeface="Tahoma" panose="020B0604030504040204" pitchFamily="34" charset="0"/>
              </a:rPr>
              <a:t>“</a:t>
            </a:r>
            <a:r>
              <a:rPr lang="th-TH" sz="2400" u="sng" dirty="0">
                <a:ea typeface="Tahoma" panose="020B0604030504040204" pitchFamily="34" charset="0"/>
                <a:cs typeface="Tahoma" panose="020B0604030504040204" pitchFamily="34" charset="0"/>
              </a:rPr>
              <a:t>อยาก</a:t>
            </a:r>
            <a:r>
              <a:rPr lang="th-TH" sz="2400" dirty="0">
                <a:ea typeface="Tahoma" panose="020B0604030504040204" pitchFamily="34" charset="0"/>
                <a:cs typeface="Tahoma" panose="020B0604030504040204" pitchFamily="34" charset="0"/>
              </a:rPr>
              <a:t>จะกลับไป</a:t>
            </a:r>
            <a:r>
              <a:rPr lang="th-TH" sz="2400" u="sng" dirty="0">
                <a:ea typeface="Tahoma" panose="020B0604030504040204" pitchFamily="34" charset="0"/>
                <a:cs typeface="Tahoma" panose="020B0604030504040204" pitchFamily="34" charset="0"/>
              </a:rPr>
              <a:t>ใช้</a:t>
            </a:r>
            <a:r>
              <a:rPr lang="th-TH" sz="2400" dirty="0">
                <a:ea typeface="Tahoma" panose="020B0604030504040204" pitchFamily="34" charset="0"/>
                <a:cs typeface="Tahoma" panose="020B0604030504040204" pitchFamily="34" charset="0"/>
              </a:rPr>
              <a:t> สินค้า </a:t>
            </a:r>
            <a:r>
              <a:rPr lang="en-US" sz="2400" dirty="0">
                <a:ea typeface="Tahoma" panose="020B0604030504040204" pitchFamily="34" charset="0"/>
                <a:cs typeface="Tahoma" panose="020B0604030504040204" pitchFamily="34" charset="0"/>
              </a:rPr>
              <a:t>A </a:t>
            </a:r>
            <a:r>
              <a:rPr lang="th-TH" sz="2400" dirty="0">
                <a:ea typeface="Tahoma" panose="020B0604030504040204" pitchFamily="34" charset="0"/>
                <a:cs typeface="Tahoma" panose="020B0604030504040204" pitchFamily="34" charset="0"/>
              </a:rPr>
              <a:t>อีก</a:t>
            </a:r>
            <a:r>
              <a:rPr lang="th-TH" sz="2400" dirty="0" smtClean="0">
                <a:ea typeface="Tahoma" panose="020B0604030504040204" pitchFamily="34" charset="0"/>
                <a:cs typeface="Tahoma" panose="020B0604030504040204" pitchFamily="34" charset="0"/>
              </a:rPr>
              <a:t>”</a:t>
            </a:r>
            <a:r>
              <a:rPr lang="en-US" sz="2400" dirty="0" smtClean="0">
                <a:ea typeface="Tahoma" panose="020B0604030504040204" pitchFamily="34" charset="0"/>
                <a:cs typeface="Tahoma" panose="020B0604030504040204" pitchFamily="34" charset="0"/>
              </a:rPr>
              <a:t/>
            </a:r>
            <a:br>
              <a:rPr lang="en-US" sz="2400" dirty="0" smtClean="0">
                <a:ea typeface="Tahoma" panose="020B0604030504040204" pitchFamily="34" charset="0"/>
                <a:cs typeface="Tahoma" panose="020B0604030504040204" pitchFamily="34" charset="0"/>
              </a:rPr>
            </a:br>
            <a:r>
              <a:rPr lang="th-TH" sz="2400" dirty="0" smtClean="0">
                <a:ea typeface="Tahoma" panose="020B0604030504040204" pitchFamily="34" charset="0"/>
                <a:cs typeface="Tahoma" panose="020B0604030504040204" pitchFamily="34" charset="0"/>
              </a:rPr>
              <a:t>ซึ่ง</a:t>
            </a:r>
            <a:r>
              <a:rPr lang="th-TH" sz="2400" dirty="0">
                <a:ea typeface="Tahoma" panose="020B0604030504040204" pitchFamily="34" charset="0"/>
                <a:cs typeface="Tahoma" panose="020B0604030504040204" pitchFamily="34" charset="0"/>
              </a:rPr>
              <a:t>ระบบสามารถให้ผลการวิเคราะห์ใช้กริยาวลีดังกล่าวเป็นเชิงบวกเหมือนกัน ทั้งใน</a:t>
            </a:r>
            <a:r>
              <a:rPr lang="th-TH" sz="2400" dirty="0" smtClean="0">
                <a:ea typeface="Tahoma" panose="020B0604030504040204" pitchFamily="34" charset="0"/>
                <a:cs typeface="Tahoma" panose="020B0604030504040204" pitchFamily="34" charset="0"/>
              </a:rPr>
              <a:t>กรณีคำกริยา</a:t>
            </a:r>
            <a:r>
              <a:rPr lang="th-TH" sz="2400" dirty="0">
                <a:ea typeface="Tahoma" panose="020B0604030504040204" pitchFamily="34" charset="0"/>
                <a:cs typeface="Tahoma" panose="020B0604030504040204" pitchFamily="34" charset="0"/>
              </a:rPr>
              <a:t>ที่อยู่ติดกันหรือแยกจาก</a:t>
            </a:r>
            <a:r>
              <a:rPr lang="th-TH" sz="2400" dirty="0" smtClean="0">
                <a:ea typeface="Tahoma" panose="020B0604030504040204" pitchFamily="34" charset="0"/>
                <a:cs typeface="Tahoma" panose="020B0604030504040204" pitchFamily="34" charset="0"/>
              </a:rPr>
              <a:t>กันได้</a:t>
            </a:r>
          </a:p>
        </p:txBody>
      </p:sp>
      <p:sp>
        <p:nvSpPr>
          <p:cNvPr id="4" name="Title 3"/>
          <p:cNvSpPr>
            <a:spLocks noGrp="1"/>
          </p:cNvSpPr>
          <p:nvPr>
            <p:ph type="title"/>
          </p:nvPr>
        </p:nvSpPr>
        <p:spPr>
          <a:xfrm>
            <a:off x="457200" y="152400"/>
            <a:ext cx="8229600" cy="1143000"/>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rgbClr val="0070C0"/>
                </a:solidFill>
                <a:effectLst>
                  <a:outerShdw blurRad="76200" dist="50800" dir="5400000" algn="tl" rotWithShape="0">
                    <a:srgbClr val="000000">
                      <a:alpha val="65000"/>
                    </a:srgbClr>
                  </a:outerShdw>
                </a:effectLst>
              </a:rPr>
              <a:t>Social Analytic Platform (3)</a:t>
            </a:r>
            <a:endParaRPr lang="en-US" b="1" spc="50" dirty="0">
              <a:ln w="11430"/>
              <a:solidFill>
                <a:srgbClr val="0070C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832540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608320"/>
          </a:xfrm>
        </p:spPr>
        <p:txBody>
          <a:bodyPr>
            <a:noAutofit/>
          </a:bodyPr>
          <a:lstStyle/>
          <a:p>
            <a:pPr marL="0" indent="0">
              <a:spcBef>
                <a:spcPts val="600"/>
              </a:spcBef>
              <a:spcAft>
                <a:spcPts val="600"/>
              </a:spcAft>
              <a:buNone/>
            </a:pPr>
            <a:r>
              <a:rPr lang="en-US" sz="2800" b="1" dirty="0" smtClean="0">
                <a:ea typeface="Tahoma" panose="020B0604030504040204" pitchFamily="34" charset="0"/>
                <a:cs typeface="Tahoma" panose="020B0604030504040204" pitchFamily="34" charset="0"/>
              </a:rPr>
              <a:t>Summary new features on Sentimental Analysis Engine (S-Sense) V.2</a:t>
            </a:r>
          </a:p>
          <a:p>
            <a:pPr>
              <a:spcBef>
                <a:spcPts val="600"/>
              </a:spcBef>
              <a:spcAft>
                <a:spcPts val="600"/>
              </a:spcAft>
            </a:pPr>
            <a:r>
              <a:rPr lang="th-TH" sz="2400" b="1" dirty="0" smtClean="0">
                <a:ea typeface="Tahoma" panose="020B0604030504040204" pitchFamily="34" charset="0"/>
                <a:cs typeface="Tahoma" panose="020B0604030504040204" pitchFamily="34" charset="0"/>
              </a:rPr>
              <a:t>สามารถวิเคราะห์คำกำหนดทิศทางที่มีผลต่อความเห็นได้</a:t>
            </a:r>
            <a:r>
              <a:rPr lang="en-US" sz="2400" b="1" dirty="0" smtClean="0">
                <a:ea typeface="Tahoma" panose="020B0604030504040204" pitchFamily="34" charset="0"/>
                <a:cs typeface="Tahoma" panose="020B0604030504040204" pitchFamily="34" charset="0"/>
              </a:rPr>
              <a:t> </a:t>
            </a:r>
            <a:r>
              <a:rPr lang="th-TH" sz="2400" b="1" dirty="0">
                <a:ea typeface="Tahoma" panose="020B0604030504040204" pitchFamily="34" charset="0"/>
                <a:cs typeface="Tahoma" panose="020B0604030504040204" pitchFamily="34" charset="0"/>
              </a:rPr>
              <a:t>เช่น คำว่า “ลดลง” “เพิ่มขึ้น” “น้อยกว่า</a:t>
            </a:r>
            <a:r>
              <a:rPr lang="th-TH" sz="2400" b="1" dirty="0" smtClean="0">
                <a:ea typeface="Tahoma" panose="020B0604030504040204" pitchFamily="34" charset="0"/>
                <a:cs typeface="Tahoma" panose="020B0604030504040204" pitchFamily="34" charset="0"/>
              </a:rPr>
              <a:t>”</a:t>
            </a:r>
            <a:r>
              <a:rPr lang="en-US" sz="2400" b="1" dirty="0" smtClean="0">
                <a:ea typeface="Tahoma" panose="020B0604030504040204" pitchFamily="34" charset="0"/>
                <a:cs typeface="Tahoma" panose="020B0604030504040204" pitchFamily="34" charset="0"/>
              </a:rPr>
              <a:t> </a:t>
            </a:r>
            <a:r>
              <a:rPr lang="th-TH" sz="2400" b="1" dirty="0" smtClean="0">
                <a:ea typeface="Tahoma" panose="020B0604030504040204" pitchFamily="34" charset="0"/>
                <a:cs typeface="Tahoma" panose="020B0604030504040204" pitchFamily="34" charset="0"/>
              </a:rPr>
              <a:t>เป็น</a:t>
            </a:r>
            <a:r>
              <a:rPr lang="th-TH" sz="2400" b="1" dirty="0">
                <a:ea typeface="Tahoma" panose="020B0604030504040204" pitchFamily="34" charset="0"/>
                <a:cs typeface="Tahoma" panose="020B0604030504040204" pitchFamily="34" charset="0"/>
              </a:rPr>
              <a:t>ต้น</a:t>
            </a:r>
            <a:r>
              <a:rPr lang="en-US" sz="2400" b="1" dirty="0" smtClean="0">
                <a:ea typeface="Tahoma" panose="020B0604030504040204" pitchFamily="34" charset="0"/>
                <a:cs typeface="Tahoma" panose="020B0604030504040204" pitchFamily="34" charset="0"/>
              </a:rPr>
              <a:t/>
            </a:r>
            <a:br>
              <a:rPr lang="en-US" sz="2400" b="1" dirty="0" smtClean="0">
                <a:ea typeface="Tahoma" panose="020B0604030504040204" pitchFamily="34" charset="0"/>
                <a:cs typeface="Tahoma" panose="020B0604030504040204" pitchFamily="34" charset="0"/>
              </a:rPr>
            </a:br>
            <a:r>
              <a:rPr lang="en-US" sz="2400" b="1" dirty="0" smtClean="0">
                <a:ea typeface="Tahoma" panose="020B0604030504040204" pitchFamily="34" charset="0"/>
                <a:cs typeface="Tahoma" panose="020B0604030504040204" pitchFamily="34" charset="0"/>
              </a:rPr>
              <a:t/>
            </a:r>
            <a:br>
              <a:rPr lang="en-US" sz="2400" b="1" dirty="0" smtClean="0">
                <a:ea typeface="Tahoma" panose="020B0604030504040204" pitchFamily="34" charset="0"/>
                <a:cs typeface="Tahoma" panose="020B0604030504040204" pitchFamily="34" charset="0"/>
              </a:rPr>
            </a:br>
            <a:r>
              <a:rPr lang="th-TH" sz="2400" dirty="0">
                <a:ea typeface="Tahoma" panose="020B0604030504040204" pitchFamily="34" charset="0"/>
                <a:cs typeface="Tahoma" panose="020B0604030504040204" pitchFamily="34" charset="0"/>
              </a:rPr>
              <a:t>“รถยนต์ยี่ห้อ </a:t>
            </a:r>
            <a:r>
              <a:rPr lang="en-US" sz="2400" dirty="0">
                <a:ea typeface="Tahoma" panose="020B0604030504040204" pitchFamily="34" charset="0"/>
                <a:cs typeface="Tahoma" panose="020B0604030504040204" pitchFamily="34" charset="0"/>
              </a:rPr>
              <a:t>A </a:t>
            </a:r>
            <a:r>
              <a:rPr lang="th-TH" sz="2400" u="sng" dirty="0">
                <a:ea typeface="Tahoma" panose="020B0604030504040204" pitchFamily="34" charset="0"/>
                <a:cs typeface="Tahoma" panose="020B0604030504040204" pitchFamily="34" charset="0"/>
              </a:rPr>
              <a:t>กินน้ำมันน้อยกว่า</a:t>
            </a:r>
            <a:r>
              <a:rPr lang="th-TH" sz="2400" dirty="0">
                <a:ea typeface="Tahoma" panose="020B0604030504040204" pitchFamily="34" charset="0"/>
                <a:cs typeface="Tahoma" panose="020B0604030504040204" pitchFamily="34" charset="0"/>
              </a:rPr>
              <a:t>ยี่ห้ออื่น</a:t>
            </a:r>
            <a:r>
              <a:rPr lang="th-TH" sz="2400" dirty="0" smtClean="0">
                <a:ea typeface="Tahoma" panose="020B0604030504040204" pitchFamily="34" charset="0"/>
                <a:cs typeface="Tahoma" panose="020B0604030504040204" pitchFamily="34" charset="0"/>
              </a:rPr>
              <a:t>”</a:t>
            </a:r>
            <a:r>
              <a:rPr lang="en-US" sz="2400" dirty="0" smtClean="0">
                <a:ea typeface="Tahoma" panose="020B0604030504040204" pitchFamily="34" charset="0"/>
                <a:cs typeface="Tahoma" panose="020B0604030504040204" pitchFamily="34" charset="0"/>
              </a:rPr>
              <a:t/>
            </a:r>
            <a:br>
              <a:rPr lang="en-US" sz="2400" dirty="0" smtClean="0">
                <a:ea typeface="Tahoma" panose="020B0604030504040204" pitchFamily="34" charset="0"/>
                <a:cs typeface="Tahoma" panose="020B0604030504040204" pitchFamily="34" charset="0"/>
              </a:rPr>
            </a:br>
            <a:r>
              <a:rPr lang="th-TH" sz="2400" dirty="0" smtClean="0">
                <a:ea typeface="Tahoma" panose="020B0604030504040204" pitchFamily="34" charset="0"/>
                <a:cs typeface="Tahoma" panose="020B0604030504040204" pitchFamily="34" charset="0"/>
              </a:rPr>
              <a:t>“</a:t>
            </a:r>
            <a:r>
              <a:rPr lang="th-TH" sz="2400" dirty="0">
                <a:ea typeface="Tahoma" panose="020B0604030504040204" pitchFamily="34" charset="0"/>
                <a:cs typeface="Tahoma" panose="020B0604030504040204" pitchFamily="34" charset="0"/>
              </a:rPr>
              <a:t>สินค้า </a:t>
            </a:r>
            <a:r>
              <a:rPr lang="en-US" sz="2400" dirty="0">
                <a:ea typeface="Tahoma" panose="020B0604030504040204" pitchFamily="34" charset="0"/>
                <a:cs typeface="Tahoma" panose="020B0604030504040204" pitchFamily="34" charset="0"/>
              </a:rPr>
              <a:t>B </a:t>
            </a:r>
            <a:r>
              <a:rPr lang="th-TH" sz="2400" u="sng" dirty="0">
                <a:ea typeface="Tahoma" panose="020B0604030504040204" pitchFamily="34" charset="0"/>
                <a:cs typeface="Tahoma" panose="020B0604030504040204" pitchFamily="34" charset="0"/>
              </a:rPr>
              <a:t>มีความจุของแบต ลดลง</a:t>
            </a:r>
            <a:r>
              <a:rPr lang="th-TH" sz="2400" dirty="0">
                <a:ea typeface="Tahoma" panose="020B0604030504040204" pitchFamily="34" charset="0"/>
                <a:cs typeface="Tahoma" panose="020B0604030504040204" pitchFamily="34" charset="0"/>
              </a:rPr>
              <a:t>กว่ารุ่นก่อน</a:t>
            </a:r>
            <a:r>
              <a:rPr lang="th-TH" sz="2400" dirty="0" smtClean="0">
                <a:ea typeface="Tahoma" panose="020B0604030504040204" pitchFamily="34" charset="0"/>
                <a:cs typeface="Tahoma" panose="020B0604030504040204" pitchFamily="34" charset="0"/>
              </a:rPr>
              <a:t>”</a:t>
            </a:r>
            <a:r>
              <a:rPr lang="en-US" sz="2400" dirty="0" smtClean="0">
                <a:ea typeface="Tahoma" panose="020B0604030504040204" pitchFamily="34" charset="0"/>
                <a:cs typeface="Tahoma" panose="020B0604030504040204" pitchFamily="34" charset="0"/>
              </a:rPr>
              <a:t/>
            </a:r>
            <a:br>
              <a:rPr lang="en-US" sz="2400" dirty="0" smtClean="0">
                <a:ea typeface="Tahoma" panose="020B0604030504040204" pitchFamily="34" charset="0"/>
                <a:cs typeface="Tahoma" panose="020B0604030504040204" pitchFamily="34" charset="0"/>
              </a:rPr>
            </a:br>
            <a:r>
              <a:rPr lang="en-US" sz="2400" dirty="0" smtClean="0">
                <a:ea typeface="Tahoma" panose="020B0604030504040204" pitchFamily="34" charset="0"/>
                <a:cs typeface="Tahoma" panose="020B0604030504040204" pitchFamily="34" charset="0"/>
              </a:rPr>
              <a:t/>
            </a:r>
            <a:br>
              <a:rPr lang="en-US" sz="2400" dirty="0" smtClean="0">
                <a:ea typeface="Tahoma" panose="020B0604030504040204" pitchFamily="34" charset="0"/>
                <a:cs typeface="Tahoma" panose="020B0604030504040204" pitchFamily="34" charset="0"/>
              </a:rPr>
            </a:br>
            <a:r>
              <a:rPr lang="th-TH" sz="2400" dirty="0" smtClean="0">
                <a:ea typeface="Tahoma" panose="020B0604030504040204" pitchFamily="34" charset="0"/>
                <a:cs typeface="Tahoma" panose="020B0604030504040204" pitchFamily="34" charset="0"/>
              </a:rPr>
              <a:t>ซึ่ง</a:t>
            </a:r>
            <a:r>
              <a:rPr lang="th-TH" sz="2400" dirty="0">
                <a:ea typeface="Tahoma" panose="020B0604030504040204" pitchFamily="34" charset="0"/>
                <a:cs typeface="Tahoma" panose="020B0604030504040204" pitchFamily="34" charset="0"/>
              </a:rPr>
              <a:t>ระบบสามารถวิเคราะห์ผลในประโยคแรกได้ว่า ยี่ห้อ </a:t>
            </a:r>
            <a:r>
              <a:rPr lang="en-US" sz="2400" dirty="0">
                <a:ea typeface="Tahoma" panose="020B0604030504040204" pitchFamily="34" charset="0"/>
                <a:cs typeface="Tahoma" panose="020B0604030504040204" pitchFamily="34" charset="0"/>
              </a:rPr>
              <a:t>A </a:t>
            </a:r>
            <a:r>
              <a:rPr lang="th-TH" sz="2400" dirty="0">
                <a:ea typeface="Tahoma" panose="020B0604030504040204" pitchFamily="34" charset="0"/>
                <a:cs typeface="Tahoma" panose="020B0604030504040204" pitchFamily="34" charset="0"/>
              </a:rPr>
              <a:t>ได้รับผลเชิงบวกในเรื่อง</a:t>
            </a:r>
            <a:r>
              <a:rPr lang="th-TH" sz="2400" dirty="0" smtClean="0">
                <a:ea typeface="Tahoma" panose="020B0604030504040204" pitchFamily="34" charset="0"/>
                <a:cs typeface="Tahoma" panose="020B0604030504040204" pitchFamily="34" charset="0"/>
              </a:rPr>
              <a:t>การ</a:t>
            </a:r>
            <a:r>
              <a:rPr lang="en-US" sz="2400" dirty="0" smtClean="0">
                <a:ea typeface="Tahoma" panose="020B0604030504040204" pitchFamily="34" charset="0"/>
                <a:cs typeface="Tahoma" panose="020B0604030504040204" pitchFamily="34" charset="0"/>
              </a:rPr>
              <a:t> </a:t>
            </a:r>
            <a:r>
              <a:rPr lang="th-TH" sz="2400" dirty="0" smtClean="0">
                <a:ea typeface="Tahoma" panose="020B0604030504040204" pitchFamily="34" charset="0"/>
                <a:cs typeface="Tahoma" panose="020B0604030504040204" pitchFamily="34" charset="0"/>
              </a:rPr>
              <a:t>“</a:t>
            </a:r>
            <a:r>
              <a:rPr lang="th-TH" sz="2400" dirty="0">
                <a:ea typeface="Tahoma" panose="020B0604030504040204" pitchFamily="34" charset="0"/>
                <a:cs typeface="Tahoma" panose="020B0604030504040204" pitchFamily="34" charset="0"/>
              </a:rPr>
              <a:t>กินน้ำมัน” และวิเคราะห์ผลในประโยคที่สองได้ว่า สินค้า </a:t>
            </a:r>
            <a:r>
              <a:rPr lang="en-US" sz="2400" dirty="0">
                <a:ea typeface="Tahoma" panose="020B0604030504040204" pitchFamily="34" charset="0"/>
                <a:cs typeface="Tahoma" panose="020B0604030504040204" pitchFamily="34" charset="0"/>
              </a:rPr>
              <a:t>B </a:t>
            </a:r>
            <a:r>
              <a:rPr lang="th-TH" sz="2400" dirty="0">
                <a:ea typeface="Tahoma" panose="020B0604030504040204" pitchFamily="34" charset="0"/>
                <a:cs typeface="Tahoma" panose="020B0604030504040204" pitchFamily="34" charset="0"/>
              </a:rPr>
              <a:t>ได้รับผลเชิงลบในเรื่อง “ความจุของแบต”</a:t>
            </a:r>
            <a:endParaRPr lang="en-US" sz="3200" dirty="0" smtClean="0">
              <a:ea typeface="Tahoma" panose="020B0604030504040204" pitchFamily="34" charset="0"/>
              <a:cs typeface="Tahoma" panose="020B0604030504040204" pitchFamily="34" charset="0"/>
            </a:endParaRPr>
          </a:p>
        </p:txBody>
      </p:sp>
      <p:sp>
        <p:nvSpPr>
          <p:cNvPr id="4" name="Title 3"/>
          <p:cNvSpPr>
            <a:spLocks noGrp="1"/>
          </p:cNvSpPr>
          <p:nvPr>
            <p:ph type="title"/>
          </p:nvPr>
        </p:nvSpPr>
        <p:spPr>
          <a:xfrm>
            <a:off x="457200" y="152400"/>
            <a:ext cx="8229600" cy="1143000"/>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rgbClr val="0070C0"/>
                </a:solidFill>
                <a:effectLst>
                  <a:outerShdw blurRad="76200" dist="50800" dir="5400000" algn="tl" rotWithShape="0">
                    <a:srgbClr val="000000">
                      <a:alpha val="65000"/>
                    </a:srgbClr>
                  </a:outerShdw>
                </a:effectLst>
              </a:rPr>
              <a:t>Social Analytic Platform (4)</a:t>
            </a:r>
            <a:endParaRPr lang="en-US" b="1" spc="50" dirty="0">
              <a:ln w="11430"/>
              <a:solidFill>
                <a:srgbClr val="0070C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483225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34440"/>
            <a:ext cx="8229600" cy="5394960"/>
          </a:xfrm>
        </p:spPr>
        <p:txBody>
          <a:bodyPr>
            <a:noAutofit/>
          </a:bodyPr>
          <a:lstStyle/>
          <a:p>
            <a:pPr marL="0" indent="0">
              <a:spcBef>
                <a:spcPts val="600"/>
              </a:spcBef>
              <a:spcAft>
                <a:spcPts val="600"/>
              </a:spcAft>
              <a:buNone/>
            </a:pPr>
            <a:r>
              <a:rPr lang="en-US" sz="2800" b="1" dirty="0" smtClean="0">
                <a:ea typeface="Tahoma" panose="020B0604030504040204" pitchFamily="34" charset="0"/>
                <a:cs typeface="Tahoma" panose="020B0604030504040204" pitchFamily="34" charset="0"/>
              </a:rPr>
              <a:t>To provide information about Agent for QA.</a:t>
            </a:r>
            <a:endParaRPr lang="en-US" sz="2800" b="1" dirty="0" smtClean="0">
              <a:ea typeface="Tahoma" panose="020B0604030504040204" pitchFamily="34" charset="0"/>
              <a:cs typeface="Tahoma" panose="020B0604030504040204" pitchFamily="34" charset="0"/>
            </a:endParaRPr>
          </a:p>
          <a:p>
            <a:pPr>
              <a:spcBef>
                <a:spcPts val="600"/>
              </a:spcBef>
              <a:spcAft>
                <a:spcPts val="600"/>
              </a:spcAft>
            </a:pPr>
            <a:r>
              <a:rPr lang="en-US" sz="2800" b="1" dirty="0" smtClean="0">
                <a:ea typeface="Tahoma" panose="020B0604030504040204" pitchFamily="34" charset="0"/>
                <a:cs typeface="Tahoma" panose="020B0604030504040204" pitchFamily="34" charset="0"/>
              </a:rPr>
              <a:t>Detailed analysis of each agent</a:t>
            </a:r>
          </a:p>
          <a:p>
            <a:pPr>
              <a:spcBef>
                <a:spcPts val="600"/>
              </a:spcBef>
              <a:spcAft>
                <a:spcPts val="600"/>
              </a:spcAft>
            </a:pPr>
            <a:r>
              <a:rPr lang="en-US" sz="2800" b="1" dirty="0" smtClean="0">
                <a:ea typeface="Tahoma" panose="020B0604030504040204" pitchFamily="34" charset="0"/>
                <a:cs typeface="Tahoma" panose="020B0604030504040204" pitchFamily="34" charset="0"/>
              </a:rPr>
              <a:t>Random pick-up cases for analysis</a:t>
            </a:r>
          </a:p>
          <a:p>
            <a:pPr>
              <a:spcBef>
                <a:spcPts val="600"/>
              </a:spcBef>
              <a:spcAft>
                <a:spcPts val="600"/>
              </a:spcAft>
            </a:pPr>
            <a:r>
              <a:rPr lang="en-US" sz="2800" b="1" dirty="0" smtClean="0">
                <a:ea typeface="Tahoma" panose="020B0604030504040204" pitchFamily="34" charset="0"/>
                <a:cs typeface="Tahoma" panose="020B0604030504040204" pitchFamily="34" charset="0"/>
              </a:rPr>
              <a:t>Compute handling time</a:t>
            </a:r>
          </a:p>
          <a:p>
            <a:pPr>
              <a:spcBef>
                <a:spcPts val="600"/>
              </a:spcBef>
              <a:spcAft>
                <a:spcPts val="600"/>
              </a:spcAft>
            </a:pPr>
            <a:r>
              <a:rPr lang="en-US" sz="2800" b="1" dirty="0" smtClean="0">
                <a:ea typeface="Tahoma" panose="020B0604030504040204" pitchFamily="34" charset="0"/>
                <a:cs typeface="Tahoma" panose="020B0604030504040204" pitchFamily="34" charset="0"/>
              </a:rPr>
              <a:t>For improving operational efficiency</a:t>
            </a:r>
            <a:endParaRPr lang="en-US" sz="2800" b="1" dirty="0" smtClean="0">
              <a:ea typeface="Tahoma" panose="020B0604030504040204" pitchFamily="34" charset="0"/>
              <a:cs typeface="Tahoma" panose="020B0604030504040204" pitchFamily="34" charset="0"/>
            </a:endParaRPr>
          </a:p>
          <a:p>
            <a:pPr>
              <a:spcBef>
                <a:spcPts val="600"/>
              </a:spcBef>
              <a:spcAft>
                <a:spcPts val="600"/>
              </a:spcAft>
            </a:pPr>
            <a:r>
              <a:rPr lang="en-US" sz="2800" b="1" dirty="0" smtClean="0">
                <a:ea typeface="Tahoma" panose="020B0604030504040204" pitchFamily="34" charset="0"/>
                <a:cs typeface="Tahoma" panose="020B0604030504040204" pitchFamily="34" charset="0"/>
              </a:rPr>
              <a:t>Customized Analysis Reports using BI Tool</a:t>
            </a:r>
          </a:p>
          <a:p>
            <a:pPr>
              <a:spcBef>
                <a:spcPts val="600"/>
              </a:spcBef>
              <a:spcAft>
                <a:spcPts val="600"/>
              </a:spcAft>
            </a:pPr>
            <a:endParaRPr lang="en-US" sz="2800" b="1" dirty="0" smtClean="0">
              <a:ea typeface="Tahoma" panose="020B0604030504040204" pitchFamily="34" charset="0"/>
              <a:cs typeface="Tahoma" panose="020B0604030504040204" pitchFamily="34" charset="0"/>
            </a:endParaRPr>
          </a:p>
          <a:p>
            <a:pPr>
              <a:spcBef>
                <a:spcPts val="600"/>
              </a:spcBef>
              <a:spcAft>
                <a:spcPts val="600"/>
              </a:spcAft>
            </a:pPr>
            <a:endParaRPr lang="en-US" sz="2800" b="1" dirty="0" smtClean="0">
              <a:ea typeface="Tahoma" panose="020B0604030504040204" pitchFamily="34" charset="0"/>
              <a:cs typeface="Tahoma" panose="020B0604030504040204" pitchFamily="34" charset="0"/>
            </a:endParaRPr>
          </a:p>
          <a:p>
            <a:pPr lvl="1">
              <a:spcBef>
                <a:spcPts val="600"/>
              </a:spcBef>
              <a:spcAft>
                <a:spcPts val="600"/>
              </a:spcAft>
            </a:pPr>
            <a:endParaRPr lang="en-US" sz="2400" b="1" dirty="0">
              <a:ea typeface="Tahoma" panose="020B0604030504040204" pitchFamily="34" charset="0"/>
              <a:cs typeface="Tahoma" panose="020B0604030504040204" pitchFamily="34" charset="0"/>
            </a:endParaRPr>
          </a:p>
        </p:txBody>
      </p:sp>
      <p:sp>
        <p:nvSpPr>
          <p:cNvPr id="4" name="Title 3"/>
          <p:cNvSpPr>
            <a:spLocks noGrp="1"/>
          </p:cNvSpPr>
          <p:nvPr>
            <p:ph type="title"/>
          </p:nvPr>
        </p:nvSpPr>
        <p:spPr>
          <a:xfrm>
            <a:off x="457200" y="228600"/>
            <a:ext cx="8229600" cy="1143000"/>
          </a:xfrm>
        </p:spPr>
        <p:txBody>
          <a:bodyPr anchor="t">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rgbClr val="0070C0"/>
                </a:solidFill>
                <a:effectLst>
                  <a:outerShdw blurRad="76200" dist="50800" dir="5400000" algn="tl" rotWithShape="0">
                    <a:srgbClr val="000000">
                      <a:alpha val="65000"/>
                    </a:srgbClr>
                  </a:outerShdw>
                </a:effectLst>
              </a:rPr>
              <a:t>SMM Agent Quality Assurance</a:t>
            </a:r>
            <a:endParaRPr lang="en-US" b="1" spc="50" dirty="0">
              <a:ln w="11430"/>
              <a:solidFill>
                <a:srgbClr val="0070C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362953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34440"/>
            <a:ext cx="8229600" cy="5394960"/>
          </a:xfrm>
        </p:spPr>
        <p:txBody>
          <a:bodyPr>
            <a:noAutofit/>
          </a:bodyPr>
          <a:lstStyle/>
          <a:p>
            <a:pPr marL="0" indent="0">
              <a:spcBef>
                <a:spcPts val="600"/>
              </a:spcBef>
              <a:spcAft>
                <a:spcPts val="600"/>
              </a:spcAft>
              <a:buNone/>
            </a:pPr>
            <a:r>
              <a:rPr lang="en-US" sz="2800" b="1" dirty="0" smtClean="0">
                <a:ea typeface="Tahoma" panose="020B0604030504040204" pitchFamily="34" charset="0"/>
                <a:cs typeface="Tahoma" panose="020B0604030504040204" pitchFamily="34" charset="0"/>
              </a:rPr>
              <a:t>Summary of features on Social Analytic Platform</a:t>
            </a:r>
          </a:p>
          <a:p>
            <a:pPr>
              <a:spcBef>
                <a:spcPts val="600"/>
              </a:spcBef>
              <a:spcAft>
                <a:spcPts val="600"/>
              </a:spcAft>
            </a:pPr>
            <a:r>
              <a:rPr lang="en-US" sz="2800" b="1" dirty="0" smtClean="0">
                <a:ea typeface="Tahoma" panose="020B0604030504040204" pitchFamily="34" charset="0"/>
                <a:cs typeface="Tahoma" panose="020B0604030504040204" pitchFamily="34" charset="0"/>
              </a:rPr>
              <a:t>Sentimental </a:t>
            </a:r>
            <a:r>
              <a:rPr lang="en-US" sz="2800" b="1" dirty="0">
                <a:ea typeface="Tahoma" panose="020B0604030504040204" pitchFamily="34" charset="0"/>
                <a:cs typeface="Tahoma" panose="020B0604030504040204" pitchFamily="34" charset="0"/>
              </a:rPr>
              <a:t>analysis of AIS customers</a:t>
            </a:r>
          </a:p>
          <a:p>
            <a:pPr>
              <a:spcBef>
                <a:spcPts val="600"/>
              </a:spcBef>
              <a:spcAft>
                <a:spcPts val="600"/>
              </a:spcAft>
            </a:pPr>
            <a:r>
              <a:rPr lang="en-US" sz="2800" b="1" dirty="0">
                <a:ea typeface="Tahoma" panose="020B0604030504040204" pitchFamily="34" charset="0"/>
                <a:cs typeface="Tahoma" panose="020B0604030504040204" pitchFamily="34" charset="0"/>
              </a:rPr>
              <a:t>Sentimental analysis of competitors</a:t>
            </a:r>
          </a:p>
          <a:p>
            <a:pPr>
              <a:spcBef>
                <a:spcPts val="600"/>
              </a:spcBef>
              <a:spcAft>
                <a:spcPts val="600"/>
              </a:spcAft>
            </a:pPr>
            <a:r>
              <a:rPr lang="en-US" sz="2800" b="1" dirty="0">
                <a:ea typeface="Tahoma" panose="020B0604030504040204" pitchFamily="34" charset="0"/>
                <a:cs typeface="Tahoma" panose="020B0604030504040204" pitchFamily="34" charset="0"/>
              </a:rPr>
              <a:t>Identify customer </a:t>
            </a:r>
            <a:r>
              <a:rPr lang="en-US" sz="2800" b="1" dirty="0" smtClean="0">
                <a:ea typeface="Tahoma" panose="020B0604030504040204" pitchFamily="34" charset="0"/>
                <a:cs typeface="Tahoma" panose="020B0604030504040204" pitchFamily="34" charset="0"/>
              </a:rPr>
              <a:t>intentions and sentiments</a:t>
            </a:r>
            <a:endParaRPr lang="en-US" sz="2800" b="1" dirty="0">
              <a:ea typeface="Tahoma" panose="020B0604030504040204" pitchFamily="34" charset="0"/>
              <a:cs typeface="Tahoma" panose="020B0604030504040204" pitchFamily="34" charset="0"/>
            </a:endParaRPr>
          </a:p>
          <a:p>
            <a:pPr>
              <a:spcBef>
                <a:spcPts val="600"/>
              </a:spcBef>
              <a:spcAft>
                <a:spcPts val="600"/>
              </a:spcAft>
            </a:pPr>
            <a:r>
              <a:rPr lang="en-US" sz="2800" b="1" dirty="0">
                <a:ea typeface="Tahoma" panose="020B0604030504040204" pitchFamily="34" charset="0"/>
                <a:cs typeface="Tahoma" panose="020B0604030504040204" pitchFamily="34" charset="0"/>
              </a:rPr>
              <a:t>Comparison of 2 products/services</a:t>
            </a:r>
          </a:p>
          <a:p>
            <a:pPr>
              <a:spcBef>
                <a:spcPts val="600"/>
              </a:spcBef>
              <a:spcAft>
                <a:spcPts val="600"/>
              </a:spcAft>
            </a:pPr>
            <a:r>
              <a:rPr lang="en-US" sz="2800" b="1" dirty="0">
                <a:ea typeface="Tahoma" panose="020B0604030504040204" pitchFamily="34" charset="0"/>
                <a:cs typeface="Tahoma" panose="020B0604030504040204" pitchFamily="34" charset="0"/>
              </a:rPr>
              <a:t>Cloud keyword </a:t>
            </a:r>
            <a:r>
              <a:rPr lang="en-US" sz="2800" b="1" dirty="0" smtClean="0">
                <a:ea typeface="Tahoma" panose="020B0604030504040204" pitchFamily="34" charset="0"/>
                <a:cs typeface="Tahoma" panose="020B0604030504040204" pitchFamily="34" charset="0"/>
              </a:rPr>
              <a:t>tag</a:t>
            </a:r>
          </a:p>
          <a:p>
            <a:pPr>
              <a:spcBef>
                <a:spcPts val="600"/>
              </a:spcBef>
              <a:spcAft>
                <a:spcPts val="600"/>
              </a:spcAft>
            </a:pPr>
            <a:r>
              <a:rPr lang="en-US" sz="2800" b="1" dirty="0" smtClean="0">
                <a:ea typeface="Tahoma" panose="020B0604030504040204" pitchFamily="34" charset="0"/>
                <a:cs typeface="Tahoma" panose="020B0604030504040204" pitchFamily="34" charset="0"/>
              </a:rPr>
              <a:t>Customized Analysis Reports using BI Tool</a:t>
            </a:r>
          </a:p>
          <a:p>
            <a:pPr>
              <a:spcBef>
                <a:spcPts val="600"/>
              </a:spcBef>
              <a:spcAft>
                <a:spcPts val="600"/>
              </a:spcAft>
            </a:pPr>
            <a:endParaRPr lang="en-US" sz="2800" b="1" dirty="0" smtClean="0">
              <a:ea typeface="Tahoma" panose="020B0604030504040204" pitchFamily="34" charset="0"/>
              <a:cs typeface="Tahoma" panose="020B0604030504040204" pitchFamily="34" charset="0"/>
            </a:endParaRPr>
          </a:p>
          <a:p>
            <a:pPr>
              <a:spcBef>
                <a:spcPts val="600"/>
              </a:spcBef>
              <a:spcAft>
                <a:spcPts val="600"/>
              </a:spcAft>
            </a:pPr>
            <a:endParaRPr lang="en-US" sz="2800" b="1" dirty="0" smtClean="0">
              <a:ea typeface="Tahoma" panose="020B0604030504040204" pitchFamily="34" charset="0"/>
              <a:cs typeface="Tahoma" panose="020B0604030504040204" pitchFamily="34" charset="0"/>
            </a:endParaRPr>
          </a:p>
          <a:p>
            <a:pPr lvl="1">
              <a:spcBef>
                <a:spcPts val="600"/>
              </a:spcBef>
              <a:spcAft>
                <a:spcPts val="600"/>
              </a:spcAft>
            </a:pPr>
            <a:endParaRPr lang="en-US" sz="2400" b="1" dirty="0">
              <a:ea typeface="Tahoma" panose="020B0604030504040204" pitchFamily="34" charset="0"/>
              <a:cs typeface="Tahoma" panose="020B0604030504040204" pitchFamily="34" charset="0"/>
            </a:endParaRPr>
          </a:p>
        </p:txBody>
      </p:sp>
      <p:sp>
        <p:nvSpPr>
          <p:cNvPr id="4" name="Title 3"/>
          <p:cNvSpPr>
            <a:spLocks noGrp="1"/>
          </p:cNvSpPr>
          <p:nvPr>
            <p:ph type="title"/>
          </p:nvPr>
        </p:nvSpPr>
        <p:spPr>
          <a:xfrm>
            <a:off x="457200" y="228600"/>
            <a:ext cx="8229600" cy="1143000"/>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rgbClr val="0070C0"/>
                </a:solidFill>
                <a:effectLst>
                  <a:outerShdw blurRad="76200" dist="50800" dir="5400000" algn="tl" rotWithShape="0">
                    <a:srgbClr val="000000">
                      <a:alpha val="65000"/>
                    </a:srgbClr>
                  </a:outerShdw>
                </a:effectLst>
              </a:rPr>
              <a:t>SMM Survey Platform</a:t>
            </a:r>
            <a:endParaRPr lang="en-US" b="1" spc="50" dirty="0">
              <a:ln w="11430"/>
              <a:solidFill>
                <a:srgbClr val="0070C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427483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chor="t">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rgbClr val="00B050"/>
                </a:solidFill>
                <a:effectLst>
                  <a:outerShdw blurRad="76200" dist="50800" dir="5400000" algn="tl" rotWithShape="0">
                    <a:srgbClr val="000000">
                      <a:alpha val="65000"/>
                    </a:srgbClr>
                  </a:outerShdw>
                </a:effectLst>
              </a:rPr>
              <a:t>Survey Statistical Report by Agent</a:t>
            </a:r>
            <a:endParaRPr lang="en-US" b="1" spc="50" dirty="0">
              <a:ln w="11430"/>
              <a:solidFill>
                <a:srgbClr val="00B050"/>
              </a:solidFill>
              <a:effectLst>
                <a:outerShdw blurRad="76200" dist="50800" dir="5400000" algn="tl" rotWithShape="0">
                  <a:srgbClr val="000000">
                    <a:alpha val="65000"/>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21" y="914400"/>
            <a:ext cx="8992759" cy="5852160"/>
          </a:xfrm>
        </p:spPr>
      </p:pic>
    </p:spTree>
    <p:extLst>
      <p:ext uri="{BB962C8B-B14F-4D97-AF65-F5344CB8AC3E}">
        <p14:creationId xmlns:p14="http://schemas.microsoft.com/office/powerpoint/2010/main" val="1763210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smtClean="0">
                <a:ln w="11430"/>
                <a:solidFill>
                  <a:srgbClr val="0070C0"/>
                </a:solidFill>
                <a:effectLst>
                  <a:outerShdw blurRad="76200" dist="50800" dir="5400000" algn="tl" rotWithShape="0">
                    <a:srgbClr val="000000">
                      <a:alpha val="65000"/>
                    </a:srgbClr>
                  </a:outerShdw>
                </a:effectLst>
              </a:rPr>
              <a:t>Update ACC SMM</a:t>
            </a:r>
            <a:endParaRPr lang="en-US" b="1" spc="50" dirty="0">
              <a:ln w="11430"/>
              <a:solidFill>
                <a:srgbClr val="0070C0"/>
              </a:soli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447800"/>
            <a:ext cx="8229600" cy="5181600"/>
          </a:xfrm>
        </p:spPr>
        <p:txBody>
          <a:bodyPr>
            <a:noAutofit/>
          </a:bodyPr>
          <a:lstStyle/>
          <a:p>
            <a:r>
              <a:rPr lang="en-US" sz="2800" b="1" dirty="0" smtClean="0">
                <a:solidFill>
                  <a:srgbClr val="0070C0"/>
                </a:solidFill>
              </a:rPr>
              <a:t>LINE and LINE@ accounts</a:t>
            </a:r>
          </a:p>
          <a:p>
            <a:r>
              <a:rPr lang="en-US" sz="2800" b="1" dirty="0" smtClean="0">
                <a:solidFill>
                  <a:srgbClr val="0070C0"/>
                </a:solidFill>
              </a:rPr>
              <a:t>Facebook Myanmar</a:t>
            </a:r>
          </a:p>
          <a:p>
            <a:r>
              <a:rPr lang="en-US" sz="2800" b="1" dirty="0" smtClean="0">
                <a:solidFill>
                  <a:srgbClr val="0070C0"/>
                </a:solidFill>
              </a:rPr>
              <a:t>Social Other Sites</a:t>
            </a:r>
          </a:p>
          <a:p>
            <a:r>
              <a:rPr lang="en-US" sz="2800" b="1" dirty="0" smtClean="0">
                <a:solidFill>
                  <a:srgbClr val="0070C0"/>
                </a:solidFill>
              </a:rPr>
              <a:t>Auto Survey</a:t>
            </a:r>
          </a:p>
          <a:p>
            <a:r>
              <a:rPr lang="en-US" sz="2800" b="1" dirty="0" smtClean="0">
                <a:solidFill>
                  <a:srgbClr val="0070C0"/>
                </a:solidFill>
              </a:rPr>
              <a:t>Pantip</a:t>
            </a:r>
          </a:p>
          <a:p>
            <a:r>
              <a:rPr lang="en-US" sz="2800" b="1" dirty="0" smtClean="0">
                <a:solidFill>
                  <a:srgbClr val="0070C0"/>
                </a:solidFill>
              </a:rPr>
              <a:t>Social Analytic—Q1/2016</a:t>
            </a:r>
          </a:p>
          <a:p>
            <a:r>
              <a:rPr lang="en-US" sz="2800" b="1" dirty="0" smtClean="0">
                <a:solidFill>
                  <a:srgbClr val="0070C0"/>
                </a:solidFill>
              </a:rPr>
              <a:t>QA Analysis</a:t>
            </a:r>
          </a:p>
          <a:p>
            <a:r>
              <a:rPr lang="en-US" sz="2800" b="1" dirty="0" smtClean="0">
                <a:solidFill>
                  <a:srgbClr val="0070C0"/>
                </a:solidFill>
              </a:rPr>
              <a:t>Integration with Other AIS Systems</a:t>
            </a:r>
          </a:p>
          <a:p>
            <a:r>
              <a:rPr lang="en-US" sz="2800" b="1" dirty="0" smtClean="0">
                <a:solidFill>
                  <a:srgbClr val="0070C0"/>
                </a:solidFill>
              </a:rPr>
              <a:t>Requests from MD-ACC</a:t>
            </a:r>
          </a:p>
        </p:txBody>
      </p:sp>
      <p:sp>
        <p:nvSpPr>
          <p:cNvPr id="4" name="Slide Number Placeholder 3"/>
          <p:cNvSpPr>
            <a:spLocks noGrp="1"/>
          </p:cNvSpPr>
          <p:nvPr>
            <p:ph type="sldNum" sz="quarter" idx="12"/>
          </p:nvPr>
        </p:nvSpPr>
        <p:spPr/>
        <p:txBody>
          <a:bodyPr/>
          <a:lstStyle/>
          <a:p>
            <a:fld id="{3007BB65-0CA2-4982-AC27-7B118808EB58}" type="slidenum">
              <a:rPr lang="en-US" smtClean="0"/>
              <a:t>15</a:t>
            </a:fld>
            <a:endParaRPr lang="en-US" dirty="0"/>
          </a:p>
        </p:txBody>
      </p:sp>
    </p:spTree>
    <p:extLst>
      <p:ext uri="{BB962C8B-B14F-4D97-AF65-F5344CB8AC3E}">
        <p14:creationId xmlns:p14="http://schemas.microsoft.com/office/powerpoint/2010/main" val="1976472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smtClean="0">
                <a:ln w="11430"/>
                <a:solidFill>
                  <a:srgbClr val="0070C0"/>
                </a:solidFill>
                <a:effectLst>
                  <a:outerShdw blurRad="76200" dist="50800" dir="5400000" algn="tl" rotWithShape="0">
                    <a:srgbClr val="000000">
                      <a:alpha val="65000"/>
                    </a:srgbClr>
                  </a:outerShdw>
                </a:effectLst>
              </a:rPr>
              <a:t>Requests from MD-ACC</a:t>
            </a:r>
            <a:endParaRPr lang="en-US" b="1" spc="50" dirty="0">
              <a:ln w="11430"/>
              <a:solidFill>
                <a:srgbClr val="0070C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p:txBody>
          <a:bodyPr/>
          <a:lstStyle/>
          <a:p>
            <a:fld id="{3007BB65-0CA2-4982-AC27-7B118808EB58}" type="slidenum">
              <a:rPr lang="en-US" smtClean="0"/>
              <a:t>16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19173394"/>
              </p:ext>
            </p:extLst>
          </p:nvPr>
        </p:nvGraphicFramePr>
        <p:xfrm>
          <a:off x="457200" y="1371600"/>
          <a:ext cx="8229600" cy="5029201"/>
        </p:xfrm>
        <a:graphic>
          <a:graphicData uri="http://schemas.openxmlformats.org/drawingml/2006/table">
            <a:tbl>
              <a:tblPr firstRow="1" firstCol="1" bandRow="1">
                <a:tableStyleId>{5C22544A-7EE6-4342-B048-85BDC9FD1C3A}</a:tableStyleId>
              </a:tblPr>
              <a:tblGrid>
                <a:gridCol w="3200400"/>
                <a:gridCol w="3200400"/>
                <a:gridCol w="1828800"/>
              </a:tblGrid>
              <a:tr h="611549">
                <a:tc>
                  <a:txBody>
                    <a:bodyPr/>
                    <a:lstStyle/>
                    <a:p>
                      <a:pPr marL="0" marR="0" algn="ctr">
                        <a:spcBef>
                          <a:spcPts val="0"/>
                        </a:spcBef>
                        <a:spcAft>
                          <a:spcPts val="0"/>
                        </a:spcAft>
                      </a:pPr>
                      <a:r>
                        <a:rPr lang="en-US" sz="1600" dirty="0">
                          <a:effectLst/>
                          <a:latin typeface="Tahoma" panose="020B0604030504040204" pitchFamily="34" charset="0"/>
                          <a:ea typeface="Tahoma" panose="020B0604030504040204" pitchFamily="34" charset="0"/>
                          <a:cs typeface="Tahoma" panose="020B0604030504040204" pitchFamily="34" charset="0"/>
                        </a:rPr>
                        <a:t>Requests (Web Chat)</a:t>
                      </a:r>
                    </a:p>
                  </a:txBody>
                  <a:tcPr marL="73025" marR="73025" marT="38100" marB="38100"/>
                </a:tc>
                <a:tc>
                  <a:txBody>
                    <a:bodyPr/>
                    <a:lstStyle/>
                    <a:p>
                      <a:pPr marL="0" marR="0" algn="ctr">
                        <a:spcBef>
                          <a:spcPts val="0"/>
                        </a:spcBef>
                        <a:spcAft>
                          <a:spcPts val="0"/>
                        </a:spcAft>
                      </a:pPr>
                      <a:r>
                        <a:rPr lang="en-US" sz="1600" dirty="0">
                          <a:effectLst/>
                          <a:latin typeface="Tahoma" panose="020B0604030504040204" pitchFamily="34" charset="0"/>
                          <a:ea typeface="Tahoma" panose="020B0604030504040204" pitchFamily="34" charset="0"/>
                          <a:cs typeface="Tahoma" panose="020B0604030504040204" pitchFamily="34" charset="0"/>
                        </a:rPr>
                        <a:t>Solutions</a:t>
                      </a:r>
                      <a:r>
                        <a:rPr lang="th-TH"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a:effectLst/>
                          <a:latin typeface="Tahoma" panose="020B0604030504040204" pitchFamily="34" charset="0"/>
                          <a:ea typeface="Tahoma" panose="020B0604030504040204" pitchFamily="34" charset="0"/>
                          <a:cs typeface="Tahoma" panose="020B0604030504040204" pitchFamily="34" charset="0"/>
                        </a:rPr>
                        <a:t>Review</a:t>
                      </a:r>
                    </a:p>
                  </a:txBody>
                  <a:tcPr marL="73025" marR="73025" marT="38100" marB="38100"/>
                </a:tc>
                <a:tc>
                  <a:txBody>
                    <a:bodyPr/>
                    <a:lstStyle/>
                    <a:p>
                      <a:pPr marL="0" marR="0" algn="ctr">
                        <a:spcBef>
                          <a:spcPts val="0"/>
                        </a:spcBef>
                        <a:spcAft>
                          <a:spcPts val="0"/>
                        </a:spcAft>
                      </a:pPr>
                      <a:r>
                        <a:rPr lang="en-US" sz="1600" dirty="0">
                          <a:effectLst/>
                          <a:latin typeface="Tahoma" panose="020B0604030504040204" pitchFamily="34" charset="0"/>
                          <a:ea typeface="Tahoma" panose="020B0604030504040204" pitchFamily="34" charset="0"/>
                          <a:cs typeface="Tahoma" panose="020B0604030504040204" pitchFamily="34" charset="0"/>
                        </a:rPr>
                        <a:t>Duration</a:t>
                      </a:r>
                    </a:p>
                  </a:txBody>
                  <a:tcPr marL="73025" marR="73025" marT="38100" marB="38100"/>
                </a:tc>
              </a:tr>
              <a:tr h="1104413">
                <a:tc>
                  <a:txBody>
                    <a:bodyPr/>
                    <a:lstStyle/>
                    <a:p>
                      <a:pPr marL="342900" marR="0" lvl="0" indent="-342900">
                        <a:spcBef>
                          <a:spcPts val="0"/>
                        </a:spcBef>
                        <a:spcAft>
                          <a:spcPts val="0"/>
                        </a:spcAft>
                        <a:buFont typeface="+mj-lt"/>
                        <a:buAutoNum type="arabicPeriod"/>
                      </a:pPr>
                      <a:r>
                        <a:rPr lang="th-TH" sz="1600" dirty="0">
                          <a:effectLst/>
                          <a:latin typeface="Tahoma" panose="020B0604030504040204" pitchFamily="34" charset="0"/>
                          <a:ea typeface="Tahoma" panose="020B0604030504040204" pitchFamily="34" charset="0"/>
                          <a:cs typeface="Tahoma" panose="020B0604030504040204" pitchFamily="34" charset="0"/>
                        </a:rPr>
                        <a:t>ปุ่ม </a:t>
                      </a:r>
                      <a:r>
                        <a:rPr lang="en-US" sz="1600" dirty="0">
                          <a:effectLst/>
                          <a:latin typeface="Tahoma" panose="020B0604030504040204" pitchFamily="34" charset="0"/>
                          <a:ea typeface="Tahoma" panose="020B0604030504040204" pitchFamily="34" charset="0"/>
                          <a:cs typeface="Tahoma" panose="020B0604030504040204" pitchFamily="34" charset="0"/>
                        </a:rPr>
                        <a:t>extend time (</a:t>
                      </a:r>
                      <a:r>
                        <a:rPr lang="th-TH" sz="1600" dirty="0">
                          <a:effectLst/>
                          <a:latin typeface="Tahoma" panose="020B0604030504040204" pitchFamily="34" charset="0"/>
                          <a:ea typeface="Tahoma" panose="020B0604030504040204" pitchFamily="34" charset="0"/>
                          <a:cs typeface="Tahoma" panose="020B0604030504040204" pitchFamily="34" charset="0"/>
                        </a:rPr>
                        <a:t>ต่อเวลาครั้งละ </a:t>
                      </a:r>
                      <a:r>
                        <a:rPr lang="en-US" sz="1600" dirty="0">
                          <a:effectLst/>
                          <a:latin typeface="Tahoma" panose="020B0604030504040204" pitchFamily="34" charset="0"/>
                          <a:ea typeface="Tahoma" panose="020B0604030504040204" pitchFamily="34" charset="0"/>
                          <a:cs typeface="Tahoma" panose="020B0604030504040204" pitchFamily="34" charset="0"/>
                        </a:rPr>
                        <a:t>5 </a:t>
                      </a:r>
                      <a:r>
                        <a:rPr lang="th-TH" sz="1600" dirty="0">
                          <a:effectLst/>
                          <a:latin typeface="Tahoma" panose="020B0604030504040204" pitchFamily="34" charset="0"/>
                          <a:ea typeface="Tahoma" panose="020B0604030504040204" pitchFamily="34" charset="0"/>
                          <a:cs typeface="Tahoma" panose="020B0604030504040204" pitchFamily="34" charset="0"/>
                        </a:rPr>
                        <a:t>นาที</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th-TH" sz="1600" dirty="0">
                          <a:effectLst/>
                          <a:latin typeface="Tahoma" panose="020B0604030504040204" pitchFamily="34" charset="0"/>
                          <a:ea typeface="Tahoma" panose="020B0604030504040204" pitchFamily="34" charset="0"/>
                          <a:cs typeface="Tahoma" panose="020B0604030504040204" pitchFamily="34" charset="0"/>
                        </a:rPr>
                        <a:t>โดยปุ่มอยู่ฝั่ง </a:t>
                      </a:r>
                      <a:r>
                        <a:rPr lang="en-US" sz="1600" dirty="0">
                          <a:effectLst/>
                          <a:latin typeface="Tahoma" panose="020B0604030504040204" pitchFamily="34" charset="0"/>
                          <a:ea typeface="Tahoma" panose="020B0604030504040204" pitchFamily="34" charset="0"/>
                          <a:cs typeface="Tahoma" panose="020B0604030504040204" pitchFamily="34" charset="0"/>
                        </a:rPr>
                        <a:t>agent</a:t>
                      </a:r>
                    </a:p>
                  </a:txBody>
                  <a:tcPr marL="73025" marR="73025" marT="38100" marB="38100"/>
                </a:tc>
                <a:tc>
                  <a:txBody>
                    <a:bodyPr/>
                    <a:lstStyle/>
                    <a:p>
                      <a:pPr marL="342900" marR="0" lvl="0" indent="-342900">
                        <a:spcBef>
                          <a:spcPts val="0"/>
                        </a:spcBef>
                        <a:spcAft>
                          <a:spcPts val="0"/>
                        </a:spcAft>
                        <a:buFont typeface="Symbol"/>
                        <a:buChar char=""/>
                      </a:pPr>
                      <a:r>
                        <a:rPr lang="th-TH" sz="1600">
                          <a:effectLst/>
                          <a:latin typeface="Tahoma" panose="020B0604030504040204" pitchFamily="34" charset="0"/>
                          <a:ea typeface="Tahoma" panose="020B0604030504040204" pitchFamily="34" charset="0"/>
                          <a:cs typeface="Tahoma" panose="020B0604030504040204" pitchFamily="34" charset="0"/>
                        </a:rPr>
                        <a:t>สามารถดำเนินการแก้ไขเพิ่มเติมได้</a:t>
                      </a:r>
                      <a:endParaRPr lang="en-US" sz="1600">
                        <a:effectLst/>
                        <a:latin typeface="Tahoma" panose="020B0604030504040204" pitchFamily="34" charset="0"/>
                        <a:ea typeface="Tahoma" panose="020B0604030504040204" pitchFamily="34" charset="0"/>
                        <a:cs typeface="Tahoma" panose="020B0604030504040204" pitchFamily="34" charset="0"/>
                      </a:endParaRPr>
                    </a:p>
                  </a:txBody>
                  <a:tcPr marL="73025" marR="73025" marT="38100" marB="38100"/>
                </a:tc>
                <a:tc>
                  <a:txBody>
                    <a:bodyPr/>
                    <a:lstStyle/>
                    <a:p>
                      <a:pPr marL="0" marR="0">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2 </a:t>
                      </a:r>
                      <a:r>
                        <a:rPr lang="th-TH" sz="1600">
                          <a:effectLst/>
                          <a:latin typeface="Tahoma" panose="020B0604030504040204" pitchFamily="34" charset="0"/>
                          <a:ea typeface="Tahoma" panose="020B0604030504040204" pitchFamily="34" charset="0"/>
                          <a:cs typeface="Tahoma" panose="020B0604030504040204" pitchFamily="34" charset="0"/>
                        </a:rPr>
                        <a:t>สัปดาห์ นับจากได้รับ </a:t>
                      </a:r>
                      <a:r>
                        <a:rPr lang="en-US" sz="1600">
                          <a:effectLst/>
                          <a:latin typeface="Tahoma" panose="020B0604030504040204" pitchFamily="34" charset="0"/>
                          <a:ea typeface="Tahoma" panose="020B0604030504040204" pitchFamily="34" charset="0"/>
                          <a:cs typeface="Tahoma" panose="020B0604030504040204" pitchFamily="34" charset="0"/>
                        </a:rPr>
                        <a:t>CR</a:t>
                      </a:r>
                    </a:p>
                  </a:txBody>
                  <a:tcPr marL="73025" marR="73025" marT="38100" marB="38100"/>
                </a:tc>
              </a:tr>
              <a:tr h="771005">
                <a:tc>
                  <a:txBody>
                    <a:bodyPr/>
                    <a:lstStyle/>
                    <a:p>
                      <a:pPr marL="342900" marR="0" lvl="0" indent="-342900">
                        <a:spcBef>
                          <a:spcPts val="0"/>
                        </a:spcBef>
                        <a:spcAft>
                          <a:spcPts val="0"/>
                        </a:spcAft>
                        <a:buFont typeface="+mj-lt"/>
                        <a:buAutoNum type="arabicPeriod" startAt="2"/>
                      </a:pPr>
                      <a:r>
                        <a:rPr lang="en-US" sz="1600" dirty="0">
                          <a:effectLst/>
                          <a:latin typeface="Tahoma" panose="020B0604030504040204" pitchFamily="34" charset="0"/>
                          <a:ea typeface="Tahoma" panose="020B0604030504040204" pitchFamily="34" charset="0"/>
                          <a:cs typeface="Tahoma" panose="020B0604030504040204" pitchFamily="34" charset="0"/>
                        </a:rPr>
                        <a:t>Auto message </a:t>
                      </a:r>
                      <a:r>
                        <a:rPr lang="th-TH" sz="1600" dirty="0">
                          <a:effectLst/>
                          <a:latin typeface="Tahoma" panose="020B0604030504040204" pitchFamily="34" charset="0"/>
                          <a:ea typeface="Tahoma" panose="020B0604030504040204" pitchFamily="34" charset="0"/>
                          <a:cs typeface="Tahoma" panose="020B0604030504040204" pitchFamily="34" charset="0"/>
                        </a:rPr>
                        <a:t>ของแต่ละ ปัญหา</a:t>
                      </a:r>
                      <a:endParaRPr lang="en-US" sz="1600" dirty="0">
                        <a:effectLst/>
                        <a:latin typeface="Tahoma" panose="020B0604030504040204" pitchFamily="34" charset="0"/>
                        <a:ea typeface="Tahoma" panose="020B0604030504040204" pitchFamily="34" charset="0"/>
                        <a:cs typeface="Tahoma" panose="020B0604030504040204" pitchFamily="34" charset="0"/>
                      </a:endParaRPr>
                    </a:p>
                  </a:txBody>
                  <a:tcPr marL="73025" marR="73025" marT="38100" marB="38100"/>
                </a:tc>
                <a:tc>
                  <a:txBody>
                    <a:bodyPr/>
                    <a:lstStyle/>
                    <a:p>
                      <a:pPr marL="342900" marR="0" lvl="0" indent="-342900">
                        <a:spcBef>
                          <a:spcPts val="0"/>
                        </a:spcBef>
                        <a:spcAft>
                          <a:spcPts val="0"/>
                        </a:spcAft>
                        <a:buFont typeface="Symbol"/>
                        <a:buChar char=""/>
                      </a:pPr>
                      <a:r>
                        <a:rPr lang="th-TH" sz="1600">
                          <a:effectLst/>
                          <a:latin typeface="Tahoma" panose="020B0604030504040204" pitchFamily="34" charset="0"/>
                          <a:ea typeface="Tahoma" panose="020B0604030504040204" pitchFamily="34" charset="0"/>
                          <a:cs typeface="Tahoma" panose="020B0604030504040204" pitchFamily="34" charset="0"/>
                        </a:rPr>
                        <a:t>ต้องการรายละเอียดความต้องการเพิ่มเติม</a:t>
                      </a:r>
                      <a:endParaRPr lang="en-US" sz="1600">
                        <a:effectLst/>
                        <a:latin typeface="Tahoma" panose="020B0604030504040204" pitchFamily="34" charset="0"/>
                        <a:ea typeface="Tahoma" panose="020B0604030504040204" pitchFamily="34" charset="0"/>
                        <a:cs typeface="Tahoma" panose="020B0604030504040204" pitchFamily="34" charset="0"/>
                      </a:endParaRPr>
                    </a:p>
                  </a:txBody>
                  <a:tcPr marL="73025" marR="73025" marT="38100" marB="38100"/>
                </a:tc>
                <a:tc>
                  <a:txBody>
                    <a:bodyPr/>
                    <a:lstStyle/>
                    <a:p>
                      <a:pPr marL="0" marR="0">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 </a:t>
                      </a:r>
                    </a:p>
                  </a:txBody>
                  <a:tcPr marL="73025" marR="73025" marT="38100" marB="38100"/>
                </a:tc>
              </a:tr>
              <a:tr h="1437821">
                <a:tc>
                  <a:txBody>
                    <a:bodyPr/>
                    <a:lstStyle/>
                    <a:p>
                      <a:pPr marL="342900" marR="0" lvl="0" indent="-342900">
                        <a:spcBef>
                          <a:spcPts val="0"/>
                        </a:spcBef>
                        <a:spcAft>
                          <a:spcPts val="0"/>
                        </a:spcAft>
                        <a:buFont typeface="+mj-lt"/>
                        <a:buAutoNum type="arabicPeriod" startAt="3"/>
                      </a:pPr>
                      <a:r>
                        <a:rPr lang="en-US" sz="1600" dirty="0">
                          <a:effectLst/>
                          <a:latin typeface="Tahoma" panose="020B0604030504040204" pitchFamily="34" charset="0"/>
                          <a:ea typeface="Tahoma" panose="020B0604030504040204" pitchFamily="34" charset="0"/>
                          <a:cs typeface="Tahoma" panose="020B0604030504040204" pitchFamily="34" charset="0"/>
                        </a:rPr>
                        <a:t>Enhance </a:t>
                      </a:r>
                      <a:r>
                        <a:rPr lang="th-TH" sz="1600" dirty="0">
                          <a:effectLst/>
                          <a:latin typeface="Tahoma" panose="020B0604030504040204" pitchFamily="34" charset="0"/>
                          <a:ea typeface="Tahoma" panose="020B0604030504040204" pitchFamily="34" charset="0"/>
                          <a:cs typeface="Tahoma" panose="020B0604030504040204" pitchFamily="34" charset="0"/>
                        </a:rPr>
                        <a:t>ต่อสายให้คุยกับ </a:t>
                      </a:r>
                      <a:r>
                        <a:rPr lang="en-US" sz="1600" dirty="0">
                          <a:effectLst/>
                          <a:latin typeface="Tahoma" panose="020B0604030504040204" pitchFamily="34" charset="0"/>
                          <a:ea typeface="Tahoma" panose="020B0604030504040204" pitchFamily="34" charset="0"/>
                          <a:cs typeface="Tahoma" panose="020B0604030504040204" pitchFamily="34" charset="0"/>
                        </a:rPr>
                        <a:t>agent </a:t>
                      </a:r>
                      <a:r>
                        <a:rPr lang="th-TH" sz="1600" dirty="0">
                          <a:effectLst/>
                          <a:latin typeface="Tahoma" panose="020B0604030504040204" pitchFamily="34" charset="0"/>
                          <a:ea typeface="Tahoma" panose="020B0604030504040204" pitchFamily="34" charset="0"/>
                          <a:cs typeface="Tahoma" panose="020B0604030504040204" pitchFamily="34" charset="0"/>
                        </a:rPr>
                        <a:t>ได้เลย</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th-TH" sz="1600" dirty="0">
                          <a:effectLst/>
                          <a:latin typeface="Tahoma" panose="020B0604030504040204" pitchFamily="34" charset="0"/>
                          <a:ea typeface="Tahoma" panose="020B0604030504040204" pitchFamily="34" charset="0"/>
                          <a:cs typeface="Tahoma" panose="020B0604030504040204" pitchFamily="34" charset="0"/>
                        </a:rPr>
                        <a:t>ต้องไปคุยเรื่อง </a:t>
                      </a:r>
                      <a:r>
                        <a:rPr lang="en-US" sz="1600" dirty="0">
                          <a:effectLst/>
                          <a:latin typeface="Tahoma" panose="020B0604030504040204" pitchFamily="34" charset="0"/>
                          <a:ea typeface="Tahoma" panose="020B0604030504040204" pitchFamily="34" charset="0"/>
                          <a:cs typeface="Tahoma" panose="020B0604030504040204" pitchFamily="34" charset="0"/>
                        </a:rPr>
                        <a:t>interface </a:t>
                      </a:r>
                      <a:r>
                        <a:rPr lang="th-TH" sz="1600" dirty="0">
                          <a:effectLst/>
                          <a:latin typeface="Tahoma" panose="020B0604030504040204" pitchFamily="34" charset="0"/>
                          <a:ea typeface="Tahoma" panose="020B0604030504040204" pitchFamily="34" charset="0"/>
                          <a:cs typeface="Tahoma" panose="020B0604030504040204" pitchFamily="34" charset="0"/>
                        </a:rPr>
                        <a:t>กับทีมไหนเพิ่มเติม</a:t>
                      </a:r>
                      <a:r>
                        <a:rPr lang="en-US" sz="1600" dirty="0">
                          <a:effectLst/>
                          <a:latin typeface="Tahoma" panose="020B0604030504040204" pitchFamily="34" charset="0"/>
                          <a:ea typeface="Tahoma" panose="020B0604030504040204" pitchFamily="34" charset="0"/>
                          <a:cs typeface="Tahoma" panose="020B0604030504040204" pitchFamily="34" charset="0"/>
                        </a:rPr>
                        <a:t>)</a:t>
                      </a:r>
                    </a:p>
                  </a:txBody>
                  <a:tcPr marL="73025" marR="73025" marT="38100" marB="38100"/>
                </a:tc>
                <a:tc>
                  <a:txBody>
                    <a:bodyPr/>
                    <a:lstStyle/>
                    <a:p>
                      <a:pPr marL="342900" marR="0" lvl="0" indent="-342900">
                        <a:spcBef>
                          <a:spcPts val="0"/>
                        </a:spcBef>
                        <a:spcAft>
                          <a:spcPts val="0"/>
                        </a:spcAft>
                        <a:buFont typeface="Symbol"/>
                        <a:buChar char=""/>
                      </a:pPr>
                      <a:r>
                        <a:rPr lang="th-TH" sz="1600">
                          <a:effectLst/>
                          <a:latin typeface="Tahoma" panose="020B0604030504040204" pitchFamily="34" charset="0"/>
                          <a:ea typeface="Tahoma" panose="020B0604030504040204" pitchFamily="34" charset="0"/>
                          <a:cs typeface="Tahoma" panose="020B0604030504040204" pitchFamily="34" charset="0"/>
                        </a:rPr>
                        <a:t>ต้องการรายละเอียดความต้องการเพิ่มเติม</a:t>
                      </a:r>
                      <a:endParaRPr lang="en-US" sz="160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spcBef>
                          <a:spcPts val="0"/>
                        </a:spcBef>
                        <a:spcAft>
                          <a:spcPts val="0"/>
                        </a:spcAft>
                        <a:buFont typeface="Symbol"/>
                        <a:buChar char=""/>
                      </a:pPr>
                      <a:r>
                        <a:rPr lang="th-TH" sz="1600">
                          <a:effectLst/>
                          <a:latin typeface="Tahoma" panose="020B0604030504040204" pitchFamily="34" charset="0"/>
                          <a:ea typeface="Tahoma" panose="020B0604030504040204" pitchFamily="34" charset="0"/>
                          <a:cs typeface="Tahoma" panose="020B0604030504040204" pitchFamily="34" charset="0"/>
                        </a:rPr>
                        <a:t>หารือกับทีมคุณพิเชษฐ์ เพื่อขอข้อมูล </a:t>
                      </a:r>
                      <a:r>
                        <a:rPr lang="en-US" sz="1600">
                          <a:effectLst/>
                          <a:latin typeface="Tahoma" panose="020B0604030504040204" pitchFamily="34" charset="0"/>
                          <a:ea typeface="Tahoma" panose="020B0604030504040204" pitchFamily="34" charset="0"/>
                          <a:cs typeface="Tahoma" panose="020B0604030504040204" pitchFamily="34" charset="0"/>
                        </a:rPr>
                        <a:t>Solution </a:t>
                      </a:r>
                      <a:r>
                        <a:rPr lang="th-TH" sz="1600">
                          <a:effectLst/>
                          <a:latin typeface="Tahoma" panose="020B0604030504040204" pitchFamily="34" charset="0"/>
                          <a:ea typeface="Tahoma" panose="020B0604030504040204" pitchFamily="34" charset="0"/>
                          <a:cs typeface="Tahoma" panose="020B0604030504040204" pitchFamily="34" charset="0"/>
                        </a:rPr>
                        <a:t>เพิ่มเติม</a:t>
                      </a:r>
                      <a:endParaRPr lang="en-US" sz="1600">
                        <a:effectLst/>
                        <a:latin typeface="Tahoma" panose="020B0604030504040204" pitchFamily="34" charset="0"/>
                        <a:ea typeface="Tahoma" panose="020B0604030504040204" pitchFamily="34" charset="0"/>
                        <a:cs typeface="Tahoma" panose="020B0604030504040204" pitchFamily="34" charset="0"/>
                      </a:endParaRPr>
                    </a:p>
                  </a:txBody>
                  <a:tcPr marL="73025" marR="73025" marT="38100" marB="38100"/>
                </a:tc>
                <a:tc>
                  <a:txBody>
                    <a:bodyPr/>
                    <a:lstStyle/>
                    <a:p>
                      <a:pPr marL="0" marR="0">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 </a:t>
                      </a:r>
                    </a:p>
                  </a:txBody>
                  <a:tcPr marL="73025" marR="73025" marT="38100" marB="38100"/>
                </a:tc>
              </a:tr>
              <a:tr h="1104413">
                <a:tc>
                  <a:txBody>
                    <a:bodyPr/>
                    <a:lstStyle/>
                    <a:p>
                      <a:pPr marL="342900" marR="0" lvl="0" indent="-342900">
                        <a:spcBef>
                          <a:spcPts val="0"/>
                        </a:spcBef>
                        <a:spcAft>
                          <a:spcPts val="0"/>
                        </a:spcAft>
                        <a:buFont typeface="+mj-lt"/>
                        <a:buAutoNum type="arabicPeriod" startAt="4"/>
                      </a:pPr>
                      <a:r>
                        <a:rPr lang="en-US" sz="1600" dirty="0">
                          <a:effectLst/>
                          <a:latin typeface="Tahoma" panose="020B0604030504040204" pitchFamily="34" charset="0"/>
                          <a:ea typeface="Tahoma" panose="020B0604030504040204" pitchFamily="34" charset="0"/>
                          <a:cs typeface="Tahoma" panose="020B0604030504040204" pitchFamily="34" charset="0"/>
                        </a:rPr>
                        <a:t>Self service </a:t>
                      </a:r>
                      <a:r>
                        <a:rPr lang="th-TH" sz="1600" dirty="0">
                          <a:effectLst/>
                          <a:latin typeface="Tahoma" panose="020B0604030504040204" pitchFamily="34" charset="0"/>
                          <a:ea typeface="Tahoma" panose="020B0604030504040204" pitchFamily="34" charset="0"/>
                          <a:cs typeface="Tahoma" panose="020B0604030504040204" pitchFamily="34" charset="0"/>
                        </a:rPr>
                        <a:t>ในมุมของ </a:t>
                      </a:r>
                      <a:r>
                        <a:rPr lang="en-US" sz="1600" dirty="0">
                          <a:effectLst/>
                          <a:latin typeface="Tahoma" panose="020B0604030504040204" pitchFamily="34" charset="0"/>
                          <a:ea typeface="Tahoma" panose="020B0604030504040204" pitchFamily="34" charset="0"/>
                          <a:cs typeface="Tahoma" panose="020B0604030504040204" pitchFamily="34" charset="0"/>
                        </a:rPr>
                        <a:t>auto message </a:t>
                      </a:r>
                      <a:r>
                        <a:rPr lang="th-TH" sz="1600" dirty="0">
                          <a:effectLst/>
                          <a:latin typeface="Tahoma" panose="020B0604030504040204" pitchFamily="34" charset="0"/>
                          <a:ea typeface="Tahoma" panose="020B0604030504040204" pitchFamily="34" charset="0"/>
                          <a:cs typeface="Tahoma" panose="020B0604030504040204" pitchFamily="34" charset="0"/>
                        </a:rPr>
                        <a:t>คล้ายๆ </a:t>
                      </a:r>
                      <a:r>
                        <a:rPr lang="en-US" sz="1600" dirty="0">
                          <a:effectLst/>
                          <a:latin typeface="Tahoma" panose="020B0604030504040204" pitchFamily="34" charset="0"/>
                          <a:ea typeface="Tahoma" panose="020B0604030504040204" pitchFamily="34" charset="0"/>
                          <a:cs typeface="Tahoma" panose="020B0604030504040204" pitchFamily="34" charset="0"/>
                        </a:rPr>
                        <a:t>ask </a:t>
                      </a:r>
                      <a:r>
                        <a:rPr lang="en-US" sz="1600" dirty="0" err="1">
                          <a:effectLst/>
                          <a:latin typeface="Tahoma" panose="020B0604030504040204" pitchFamily="34" charset="0"/>
                          <a:ea typeface="Tahoma" panose="020B0604030504040204" pitchFamily="34" charset="0"/>
                          <a:cs typeface="Tahoma" panose="020B0604030504040204" pitchFamily="34" charset="0"/>
                        </a:rPr>
                        <a:t>aunjai</a:t>
                      </a:r>
                      <a:endParaRPr lang="en-US" sz="1600" dirty="0">
                        <a:effectLst/>
                        <a:latin typeface="Tahoma" panose="020B0604030504040204" pitchFamily="34" charset="0"/>
                        <a:ea typeface="Tahoma" panose="020B0604030504040204" pitchFamily="34" charset="0"/>
                        <a:cs typeface="Tahoma" panose="020B0604030504040204" pitchFamily="34" charset="0"/>
                      </a:endParaRPr>
                    </a:p>
                  </a:txBody>
                  <a:tcPr marL="73025" marR="73025" marT="38100" marB="38100"/>
                </a:tc>
                <a:tc>
                  <a:txBody>
                    <a:bodyPr/>
                    <a:lstStyle/>
                    <a:p>
                      <a:pPr marL="342900" marR="0" lvl="0" indent="-342900">
                        <a:spcBef>
                          <a:spcPts val="0"/>
                        </a:spcBef>
                        <a:spcAft>
                          <a:spcPts val="0"/>
                        </a:spcAft>
                        <a:buFont typeface="Symbol"/>
                        <a:buChar char=""/>
                      </a:pPr>
                      <a:r>
                        <a:rPr lang="th-TH" sz="1600">
                          <a:effectLst/>
                          <a:latin typeface="Tahoma" panose="020B0604030504040204" pitchFamily="34" charset="0"/>
                          <a:ea typeface="Tahoma" panose="020B0604030504040204" pitchFamily="34" charset="0"/>
                          <a:cs typeface="Tahoma" panose="020B0604030504040204" pitchFamily="34" charset="0"/>
                        </a:rPr>
                        <a:t>ต้องการรายละเอียดความต้องการเพิ่มเติม</a:t>
                      </a:r>
                      <a:endParaRPr lang="en-US" sz="1600">
                        <a:effectLst/>
                        <a:latin typeface="Tahoma" panose="020B0604030504040204" pitchFamily="34" charset="0"/>
                        <a:ea typeface="Tahoma" panose="020B0604030504040204" pitchFamily="34" charset="0"/>
                        <a:cs typeface="Tahoma" panose="020B0604030504040204" pitchFamily="34" charset="0"/>
                      </a:endParaRPr>
                    </a:p>
                    <a:p>
                      <a:pPr marL="342900" marR="0" lvl="0" indent="-342900">
                        <a:spcBef>
                          <a:spcPts val="0"/>
                        </a:spcBef>
                        <a:spcAft>
                          <a:spcPts val="0"/>
                        </a:spcAft>
                        <a:buFont typeface="Symbol"/>
                        <a:buChar char=""/>
                      </a:pPr>
                      <a:r>
                        <a:rPr lang="th-TH" sz="1600">
                          <a:effectLst/>
                          <a:latin typeface="Tahoma" panose="020B0604030504040204" pitchFamily="34" charset="0"/>
                          <a:ea typeface="Tahoma" panose="020B0604030504040204" pitchFamily="34" charset="0"/>
                          <a:cs typeface="Tahoma" panose="020B0604030504040204" pitchFamily="34" charset="0"/>
                        </a:rPr>
                        <a:t>นัดหารือกับทีมงาน </a:t>
                      </a:r>
                      <a:r>
                        <a:rPr lang="en-US" sz="1600">
                          <a:effectLst/>
                          <a:latin typeface="Tahoma" panose="020B0604030504040204" pitchFamily="34" charset="0"/>
                          <a:ea typeface="Tahoma" panose="020B0604030504040204" pitchFamily="34" charset="0"/>
                          <a:cs typeface="Tahoma" panose="020B0604030504040204" pitchFamily="34" charset="0"/>
                        </a:rPr>
                        <a:t>Ask Aunjai</a:t>
                      </a:r>
                    </a:p>
                  </a:txBody>
                  <a:tcPr marL="73025" marR="73025" marT="38100" marB="38100"/>
                </a:tc>
                <a:tc>
                  <a:txBody>
                    <a:bodyPr/>
                    <a:lstStyle/>
                    <a:p>
                      <a:pPr marL="0" marR="0">
                        <a:spcBef>
                          <a:spcPts val="0"/>
                        </a:spcBef>
                        <a:spcAft>
                          <a:spcPts val="0"/>
                        </a:spcAft>
                      </a:pPr>
                      <a:r>
                        <a:rPr lang="en-US" sz="1600" dirty="0">
                          <a:effectLst/>
                          <a:latin typeface="Tahoma" panose="020B0604030504040204" pitchFamily="34" charset="0"/>
                          <a:ea typeface="Tahoma" panose="020B0604030504040204" pitchFamily="34" charset="0"/>
                          <a:cs typeface="Tahoma" panose="020B0604030504040204" pitchFamily="34" charset="0"/>
                        </a:rPr>
                        <a:t> </a:t>
                      </a:r>
                    </a:p>
                  </a:txBody>
                  <a:tcPr marL="73025" marR="73025" marT="38100" marB="38100"/>
                </a:tc>
              </a:tr>
            </a:tbl>
          </a:graphicData>
        </a:graphic>
      </p:graphicFrame>
    </p:spTree>
    <p:extLst>
      <p:ext uri="{BB962C8B-B14F-4D97-AF65-F5344CB8AC3E}">
        <p14:creationId xmlns:p14="http://schemas.microsoft.com/office/powerpoint/2010/main" val="1083262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857500"/>
            <a:ext cx="8229600" cy="1143000"/>
          </a:xfrm>
        </p:spPr>
        <p:txBody>
          <a:bodyPr>
            <a:noAutofit/>
            <a:scene3d>
              <a:camera prst="orthographicFront">
                <a:rot lat="0" lon="0" rev="0"/>
              </a:camera>
              <a:lightRig rig="contrasting" dir="t">
                <a:rot lat="0" lon="0" rev="4500000"/>
              </a:lightRig>
            </a:scene3d>
            <a:sp3d extrusionH="57150" contourW="6350" prstMaterial="metal">
              <a:bevelT w="127000" h="31750" prst="coolSlant"/>
              <a:contourClr>
                <a:schemeClr val="accent1">
                  <a:shade val="75000"/>
                </a:schemeClr>
              </a:contourClr>
            </a:sp3d>
          </a:bodyPr>
          <a:lstStyle/>
          <a:p>
            <a:r>
              <a:rPr lang="en-US" sz="8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panose="020B0604020202020204" pitchFamily="34" charset="0"/>
                <a:cs typeface="Arial" panose="020B0604020202020204" pitchFamily="34" charset="0"/>
              </a:rPr>
              <a:t>Thank you</a:t>
            </a:r>
            <a:endParaRPr lang="en-US" sz="8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3007BB65-0CA2-4982-AC27-7B118808EB58}" type="slidenum">
              <a:rPr lang="en-US" smtClean="0"/>
              <a:t>17</a:t>
            </a:fld>
            <a:endParaRPr lang="en-US"/>
          </a:p>
        </p:txBody>
      </p:sp>
    </p:spTree>
    <p:extLst>
      <p:ext uri="{BB962C8B-B14F-4D97-AF65-F5344CB8AC3E}">
        <p14:creationId xmlns:p14="http://schemas.microsoft.com/office/powerpoint/2010/main" val="2879645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857500"/>
            <a:ext cx="8229600" cy="1143000"/>
          </a:xfrm>
        </p:spPr>
        <p:txBody>
          <a:bodyPr>
            <a:noAutofit/>
          </a:bodyPr>
          <a:lstStyle/>
          <a:p>
            <a:r>
              <a:rPr lang="en-US" sz="7200" b="1" dirty="0" smtClean="0">
                <a:solidFill>
                  <a:srgbClr val="C00000"/>
                </a:solidFill>
                <a:latin typeface="Arial Black" panose="020B0A04020102020204" pitchFamily="34" charset="0"/>
              </a:rPr>
              <a:t>END OF SLIDE</a:t>
            </a:r>
            <a:endParaRPr lang="en-US" sz="7200" b="1" dirty="0">
              <a:solidFill>
                <a:srgbClr val="C00000"/>
              </a:solidFill>
              <a:latin typeface="Arial Black" panose="020B0A04020102020204" pitchFamily="34" charset="0"/>
            </a:endParaRPr>
          </a:p>
        </p:txBody>
      </p:sp>
      <p:sp>
        <p:nvSpPr>
          <p:cNvPr id="2" name="Slide Number Placeholder 1"/>
          <p:cNvSpPr>
            <a:spLocks noGrp="1"/>
          </p:cNvSpPr>
          <p:nvPr>
            <p:ph type="sldNum" sz="quarter" idx="12"/>
          </p:nvPr>
        </p:nvSpPr>
        <p:spPr/>
        <p:txBody>
          <a:bodyPr/>
          <a:lstStyle/>
          <a:p>
            <a:fld id="{3007BB65-0CA2-4982-AC27-7B118808EB58}" type="slidenum">
              <a:rPr lang="en-US" smtClean="0"/>
              <a:t>18</a:t>
            </a:fld>
            <a:endParaRPr lang="en-US"/>
          </a:p>
        </p:txBody>
      </p:sp>
    </p:spTree>
    <p:extLst>
      <p:ext uri="{BB962C8B-B14F-4D97-AF65-F5344CB8AC3E}">
        <p14:creationId xmlns:p14="http://schemas.microsoft.com/office/powerpoint/2010/main" val="2638098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0"/>
            <a:ext cx="91440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0070C0"/>
                </a:solidFill>
                <a:effectLst>
                  <a:outerShdw blurRad="76200" dist="50800" dir="5400000" algn="tl" rotWithShape="0">
                    <a:srgbClr val="000000">
                      <a:alpha val="65000"/>
                    </a:srgbClr>
                  </a:outerShdw>
                </a:effectLst>
              </a:rPr>
              <a:t>Overall Roadmap 2015-2016</a:t>
            </a:r>
            <a:endParaRPr lang="en-US" sz="3600" b="1" spc="50" dirty="0">
              <a:ln w="11430"/>
              <a:solidFill>
                <a:srgbClr val="0070C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a:xfrm>
            <a:off x="6553200" y="5974481"/>
            <a:ext cx="2133600" cy="365125"/>
          </a:xfrm>
        </p:spPr>
        <p:txBody>
          <a:bodyPr/>
          <a:lstStyle/>
          <a:p>
            <a:pPr>
              <a:defRPr/>
            </a:pPr>
            <a:fld id="{B92C3A9E-2198-4117-93AB-7F43E4BB6495}" type="slidenum">
              <a:rPr lang="en-US" smtClean="0"/>
              <a:pPr>
                <a:defRPr/>
              </a:pPr>
              <a:t>19</a:t>
            </a:fld>
            <a:endParaRPr lang="en-US"/>
          </a:p>
        </p:txBody>
      </p:sp>
      <p:graphicFrame>
        <p:nvGraphicFramePr>
          <p:cNvPr id="39" name="Table 38"/>
          <p:cNvGraphicFramePr>
            <a:graphicFrameLocks noGrp="1"/>
          </p:cNvGraphicFramePr>
          <p:nvPr>
            <p:extLst>
              <p:ext uri="{D42A27DB-BD31-4B8C-83A1-F6EECF244321}">
                <p14:modId xmlns:p14="http://schemas.microsoft.com/office/powerpoint/2010/main" val="1941216219"/>
              </p:ext>
            </p:extLst>
          </p:nvPr>
        </p:nvGraphicFramePr>
        <p:xfrm>
          <a:off x="91440" y="762000"/>
          <a:ext cx="8961120" cy="6035040"/>
        </p:xfrm>
        <a:graphic>
          <a:graphicData uri="http://schemas.openxmlformats.org/drawingml/2006/table">
            <a:tbl>
              <a:tblPr firstRow="1" bandRow="1">
                <a:tableStyleId>{69C7853C-536D-4A76-A0AE-DD22124D55A5}</a:tableStyleId>
              </a:tblPr>
              <a:tblGrid>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tblGrid>
              <a:tr h="274320">
                <a:tc gridSpan="8">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2015</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gridSpan="24">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2016</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r>
              <a:tr h="274320">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JAN</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FEB</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MAR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r>
                        <a:rPr lang="en-US" sz="1000" b="1" dirty="0" smtClean="0">
                          <a:latin typeface="Arial" panose="020B0604020202020204" pitchFamily="34" charset="0"/>
                          <a:cs typeface="Arial" panose="020B0604020202020204" pitchFamily="34" charset="0"/>
                        </a:rPr>
                        <a:t>APR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MAY</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JUN</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JUL</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AUG</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r>
              <a:tr h="548640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r>
            </a:tbl>
          </a:graphicData>
        </a:graphic>
      </p:graphicFrame>
      <p:grpSp>
        <p:nvGrpSpPr>
          <p:cNvPr id="3" name="Group 2"/>
          <p:cNvGrpSpPr/>
          <p:nvPr/>
        </p:nvGrpSpPr>
        <p:grpSpPr>
          <a:xfrm>
            <a:off x="85356" y="2280320"/>
            <a:ext cx="2695822" cy="823920"/>
            <a:chOff x="88066" y="1679012"/>
            <a:chExt cx="2695822" cy="823920"/>
          </a:xfrm>
        </p:grpSpPr>
        <p:sp>
          <p:nvSpPr>
            <p:cNvPr id="41" name="Pentagon 40"/>
            <p:cNvSpPr/>
            <p:nvPr/>
          </p:nvSpPr>
          <p:spPr bwMode="auto">
            <a:xfrm>
              <a:off x="88066" y="1679012"/>
              <a:ext cx="1664534" cy="454588"/>
            </a:xfrm>
            <a:prstGeom prst="homePlate">
              <a:avLst>
                <a:gd name="adj" fmla="val 23334"/>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Engagement Survey</a:t>
              </a:r>
            </a:p>
          </p:txBody>
        </p:sp>
        <p:sp>
          <p:nvSpPr>
            <p:cNvPr id="56" name="Flowchart: Decision 55"/>
            <p:cNvSpPr/>
            <p:nvPr/>
          </p:nvSpPr>
          <p:spPr bwMode="auto">
            <a:xfrm>
              <a:off x="1679110" y="1932587"/>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36" name="TextBox 35"/>
            <p:cNvSpPr txBox="1"/>
            <p:nvPr/>
          </p:nvSpPr>
          <p:spPr>
            <a:xfrm>
              <a:off x="1778485" y="1871218"/>
              <a:ext cx="100540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30NOV</a:t>
              </a:r>
              <a:endParaRPr lang="en-US" sz="1000" dirty="0">
                <a:latin typeface="Arial" panose="020B0604020202020204" pitchFamily="34" charset="0"/>
                <a:cs typeface="Arial" panose="020B0604020202020204" pitchFamily="34" charset="0"/>
              </a:endParaRPr>
            </a:p>
          </p:txBody>
        </p:sp>
        <p:sp>
          <p:nvSpPr>
            <p:cNvPr id="21" name="Flowchart: Decision 20"/>
            <p:cNvSpPr/>
            <p:nvPr/>
          </p:nvSpPr>
          <p:spPr bwMode="auto">
            <a:xfrm>
              <a:off x="1066250" y="1932587"/>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22" name="TextBox 21"/>
            <p:cNvSpPr txBox="1"/>
            <p:nvPr/>
          </p:nvSpPr>
          <p:spPr>
            <a:xfrm>
              <a:off x="152400" y="1871218"/>
              <a:ext cx="963725"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Ph 1 - 27OCT</a:t>
              </a:r>
              <a:endParaRPr lang="en-US" sz="1000" dirty="0">
                <a:latin typeface="Arial" panose="020B0604020202020204" pitchFamily="34" charset="0"/>
                <a:cs typeface="Arial" panose="020B0604020202020204" pitchFamily="34" charset="0"/>
              </a:endParaRPr>
            </a:p>
          </p:txBody>
        </p:sp>
        <p:sp>
          <p:nvSpPr>
            <p:cNvPr id="31" name="TextBox 30"/>
            <p:cNvSpPr txBox="1"/>
            <p:nvPr/>
          </p:nvSpPr>
          <p:spPr>
            <a:xfrm>
              <a:off x="89850" y="2133600"/>
              <a:ext cx="1545616" cy="369332"/>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Currently On-going Project</a:t>
              </a:r>
            </a:p>
            <a:p>
              <a:r>
                <a:rPr lang="en-US" sz="800" dirty="0" smtClean="0">
                  <a:latin typeface="Arial" panose="020B0604020202020204" pitchFamily="34" charset="0"/>
                  <a:cs typeface="Arial" panose="020B0604020202020204" pitchFamily="34" charset="0"/>
                </a:rPr>
                <a:t>Phase 1-2 Cost – </a:t>
              </a:r>
              <a:r>
                <a:rPr lang="en-US" sz="1000" b="1" dirty="0" smtClean="0">
                  <a:latin typeface="Arial" panose="020B0604020202020204" pitchFamily="34" charset="0"/>
                  <a:cs typeface="Arial" panose="020B0604020202020204" pitchFamily="34" charset="0"/>
                </a:rPr>
                <a:t>1 M Baht</a:t>
              </a:r>
              <a:endParaRPr lang="en-US" sz="1000" b="1" dirty="0">
                <a:latin typeface="Arial" panose="020B0604020202020204" pitchFamily="34" charset="0"/>
                <a:cs typeface="Arial" panose="020B0604020202020204" pitchFamily="34" charset="0"/>
              </a:endParaRPr>
            </a:p>
          </p:txBody>
        </p:sp>
      </p:grpSp>
      <p:grpSp>
        <p:nvGrpSpPr>
          <p:cNvPr id="5" name="Group 4"/>
          <p:cNvGrpSpPr/>
          <p:nvPr/>
        </p:nvGrpSpPr>
        <p:grpSpPr>
          <a:xfrm>
            <a:off x="85356" y="1447800"/>
            <a:ext cx="3933813" cy="807759"/>
            <a:chOff x="88066" y="3429000"/>
            <a:chExt cx="3933813" cy="807759"/>
          </a:xfrm>
        </p:grpSpPr>
        <p:sp>
          <p:nvSpPr>
            <p:cNvPr id="43" name="Pentagon 42"/>
            <p:cNvSpPr/>
            <p:nvPr/>
          </p:nvSpPr>
          <p:spPr bwMode="auto">
            <a:xfrm>
              <a:off x="2255520" y="3429000"/>
              <a:ext cx="1766359" cy="454588"/>
            </a:xfrm>
            <a:prstGeom prst="homePlate">
              <a:avLst>
                <a:gd name="adj" fmla="val 23334"/>
              </a:avLst>
            </a:prstGeom>
            <a:noFill/>
            <a:ln w="12700">
              <a:prstDash val="dash"/>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Customer Track</a:t>
              </a:r>
              <a:r>
                <a:rPr kumimoji="0" lang="en-US" sz="1000" b="1" i="0" u="none" strike="noStrike" kern="0" cap="none" spc="0" normalizeH="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 &amp; Trace</a:t>
              </a:r>
            </a:p>
            <a:p>
              <a:pPr marL="0" marR="0" lvl="0" indent="0" algn="r" defTabSz="914400" eaLnBrk="1" fontAlgn="auto" latinLnBrk="0" hangingPunct="1">
                <a:spcBef>
                  <a:spcPts val="0"/>
                </a:spcBef>
                <a:spcAft>
                  <a:spcPts val="0"/>
                </a:spcAft>
                <a:buClr>
                  <a:srgbClr val="CC9900"/>
                </a:buClr>
                <a:buSzTx/>
                <a:buFontTx/>
                <a:buNone/>
                <a:tabLst/>
                <a:defRPr/>
              </a:pPr>
              <a:r>
                <a:rPr lang="en-US" sz="1000" b="1" kern="0" baseline="0" dirty="0" smtClean="0">
                  <a:solidFill>
                    <a:srgbClr val="FF0000"/>
                  </a:solidFill>
                  <a:latin typeface="Arial" panose="020B0604020202020204" pitchFamily="34" charset="0"/>
                  <a:ea typeface="宋体" pitchFamily="2" charset="-122"/>
                  <a:cs typeface="Arial" panose="020B0604020202020204" pitchFamily="34" charset="0"/>
                </a:rPr>
                <a:t>Phase 3   </a:t>
              </a:r>
              <a:endPar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endParaRPr>
            </a:p>
          </p:txBody>
        </p:sp>
        <p:sp>
          <p:nvSpPr>
            <p:cNvPr id="26" name="Pentagon 25"/>
            <p:cNvSpPr/>
            <p:nvPr/>
          </p:nvSpPr>
          <p:spPr bwMode="auto">
            <a:xfrm>
              <a:off x="88066" y="3429000"/>
              <a:ext cx="2240280" cy="454588"/>
            </a:xfrm>
            <a:prstGeom prst="homePlate">
              <a:avLst>
                <a:gd name="adj" fmla="val 23334"/>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Customer Track</a:t>
              </a:r>
              <a:r>
                <a:rPr kumimoji="0" lang="en-US" sz="1000" b="1" i="0" u="none" strike="noStrike" kern="0" cap="none" spc="0" normalizeH="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 &amp; Trace</a:t>
              </a:r>
              <a:endPar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endParaRPr>
            </a:p>
          </p:txBody>
        </p:sp>
        <p:sp>
          <p:nvSpPr>
            <p:cNvPr id="27" name="Flowchart: Decision 26"/>
            <p:cNvSpPr/>
            <p:nvPr/>
          </p:nvSpPr>
          <p:spPr bwMode="auto">
            <a:xfrm>
              <a:off x="1981200" y="368257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28" name="TextBox 27"/>
            <p:cNvSpPr txBox="1"/>
            <p:nvPr/>
          </p:nvSpPr>
          <p:spPr>
            <a:xfrm>
              <a:off x="2080575" y="3621206"/>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15DEC</a:t>
              </a:r>
              <a:endParaRPr lang="en-US" sz="1000" dirty="0">
                <a:latin typeface="Arial" panose="020B0604020202020204" pitchFamily="34" charset="0"/>
                <a:cs typeface="Arial" panose="020B0604020202020204" pitchFamily="34" charset="0"/>
              </a:endParaRPr>
            </a:p>
          </p:txBody>
        </p:sp>
        <p:sp>
          <p:nvSpPr>
            <p:cNvPr id="29" name="Flowchart: Decision 28"/>
            <p:cNvSpPr/>
            <p:nvPr/>
          </p:nvSpPr>
          <p:spPr bwMode="auto">
            <a:xfrm>
              <a:off x="1066250" y="368257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30" name="TextBox 29"/>
            <p:cNvSpPr txBox="1"/>
            <p:nvPr/>
          </p:nvSpPr>
          <p:spPr>
            <a:xfrm>
              <a:off x="144384" y="3621206"/>
              <a:ext cx="971741"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Ph 1 - 19OCT</a:t>
              </a:r>
              <a:endParaRPr lang="en-US" sz="1000" dirty="0">
                <a:latin typeface="Arial" panose="020B0604020202020204" pitchFamily="34" charset="0"/>
                <a:cs typeface="Arial" panose="020B0604020202020204" pitchFamily="34" charset="0"/>
              </a:endParaRPr>
            </a:p>
          </p:txBody>
        </p:sp>
        <p:sp>
          <p:nvSpPr>
            <p:cNvPr id="33" name="TextBox 32"/>
            <p:cNvSpPr txBox="1"/>
            <p:nvPr/>
          </p:nvSpPr>
          <p:spPr>
            <a:xfrm>
              <a:off x="89850" y="3867427"/>
              <a:ext cx="1404552" cy="33855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Currently On-going Project</a:t>
              </a:r>
            </a:p>
            <a:p>
              <a:r>
                <a:rPr lang="en-US" sz="800" dirty="0" smtClean="0">
                  <a:latin typeface="Arial" panose="020B0604020202020204" pitchFamily="34" charset="0"/>
                  <a:cs typeface="Arial" panose="020B0604020202020204" pitchFamily="34" charset="0"/>
                </a:rPr>
                <a:t>Started in SEP’2015</a:t>
              </a:r>
              <a:endParaRPr lang="en-US" sz="800" dirty="0">
                <a:latin typeface="Arial" panose="020B0604020202020204" pitchFamily="34" charset="0"/>
                <a:cs typeface="Arial" panose="020B0604020202020204" pitchFamily="34" charset="0"/>
              </a:endParaRPr>
            </a:p>
          </p:txBody>
        </p:sp>
        <p:sp>
          <p:nvSpPr>
            <p:cNvPr id="82" name="TextBox 81"/>
            <p:cNvSpPr txBox="1"/>
            <p:nvPr/>
          </p:nvSpPr>
          <p:spPr>
            <a:xfrm>
              <a:off x="1490038" y="3867427"/>
              <a:ext cx="896399" cy="369332"/>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Phase 1-2 Cost</a:t>
              </a:r>
            </a:p>
            <a:p>
              <a:r>
                <a:rPr lang="en-US" sz="1000" b="1" dirty="0" smtClean="0">
                  <a:latin typeface="Arial" panose="020B0604020202020204" pitchFamily="34" charset="0"/>
                  <a:cs typeface="Arial" panose="020B0604020202020204" pitchFamily="34" charset="0"/>
                </a:rPr>
                <a:t>1.5 M Baht</a:t>
              </a:r>
              <a:endParaRPr lang="en-US" sz="1000" b="1" dirty="0">
                <a:latin typeface="Arial" panose="020B0604020202020204" pitchFamily="34" charset="0"/>
                <a:cs typeface="Arial" panose="020B0604020202020204" pitchFamily="34" charset="0"/>
              </a:endParaRPr>
            </a:p>
          </p:txBody>
        </p:sp>
      </p:grpSp>
      <p:grpSp>
        <p:nvGrpSpPr>
          <p:cNvPr id="40" name="Group 39"/>
          <p:cNvGrpSpPr/>
          <p:nvPr/>
        </p:nvGrpSpPr>
        <p:grpSpPr>
          <a:xfrm>
            <a:off x="646268" y="4419600"/>
            <a:ext cx="4187283" cy="979658"/>
            <a:chOff x="646268" y="1600200"/>
            <a:chExt cx="4187283" cy="979658"/>
          </a:xfrm>
        </p:grpSpPr>
        <p:sp>
          <p:nvSpPr>
            <p:cNvPr id="42" name="Pentagon 41"/>
            <p:cNvSpPr/>
            <p:nvPr/>
          </p:nvSpPr>
          <p:spPr bwMode="auto">
            <a:xfrm>
              <a:off x="1491692" y="1873449"/>
              <a:ext cx="2516591" cy="457200"/>
            </a:xfrm>
            <a:prstGeom prst="homePlate">
              <a:avLst>
                <a:gd name="adj" fmla="val 21942"/>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76200" rIns="36000" bIns="76200" numCol="1" rtlCol="0" anchor="ctr" anchorCtr="0" compatLnSpc="1">
              <a:prstTxWarp prst="textNoShape">
                <a:avLst/>
              </a:prstTxWarp>
            </a:bodyPr>
            <a:lstStyle/>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2</a:t>
              </a:r>
            </a:p>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Full Solution</a:t>
              </a:r>
            </a:p>
          </p:txBody>
        </p:sp>
        <p:sp>
          <p:nvSpPr>
            <p:cNvPr id="45" name="Pentagon 44"/>
            <p:cNvSpPr/>
            <p:nvPr/>
          </p:nvSpPr>
          <p:spPr bwMode="auto">
            <a:xfrm>
              <a:off x="646268" y="1876061"/>
              <a:ext cx="1188720" cy="457200"/>
            </a:xfrm>
            <a:prstGeom prst="homePlate">
              <a:avLst>
                <a:gd name="adj" fmla="val 23334"/>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p>
            <a:p>
              <a:pPr marL="0" marR="0" lvl="0" indent="0" algn="ctr" defTabSz="914400" eaLnBrk="1" fontAlgn="auto" latinLnBrk="0" hangingPunct="1">
                <a:spcBef>
                  <a:spcPts val="0"/>
                </a:spcBef>
                <a:spcAft>
                  <a:spcPts val="0"/>
                </a:spcAft>
                <a:buClr>
                  <a:srgbClr val="CC9900"/>
                </a:buClr>
                <a:buSzTx/>
                <a:buFontTx/>
                <a:buNone/>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Interim Solution</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55" name="Flowchart: Decision 54"/>
            <p:cNvSpPr/>
            <p:nvPr/>
          </p:nvSpPr>
          <p:spPr bwMode="auto">
            <a:xfrm>
              <a:off x="1605053" y="2210153"/>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57" name="TextBox 56"/>
            <p:cNvSpPr txBox="1"/>
            <p:nvPr/>
          </p:nvSpPr>
          <p:spPr>
            <a:xfrm>
              <a:off x="838200" y="2333637"/>
              <a:ext cx="100540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30NOV</a:t>
              </a:r>
              <a:endParaRPr lang="en-US" sz="1000" dirty="0">
                <a:latin typeface="Arial" panose="020B0604020202020204" pitchFamily="34" charset="0"/>
                <a:cs typeface="Arial" panose="020B0604020202020204" pitchFamily="34" charset="0"/>
              </a:endParaRPr>
            </a:p>
          </p:txBody>
        </p:sp>
        <p:sp>
          <p:nvSpPr>
            <p:cNvPr id="58" name="TextBox 57"/>
            <p:cNvSpPr txBox="1"/>
            <p:nvPr/>
          </p:nvSpPr>
          <p:spPr>
            <a:xfrm>
              <a:off x="663490" y="1600200"/>
              <a:ext cx="2929456"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SMM Corporate E-Mail and  Web Chat</a:t>
              </a:r>
              <a:endParaRPr lang="en-US" sz="1200" b="1" dirty="0">
                <a:solidFill>
                  <a:srgbClr val="FF0000"/>
                </a:solidFill>
                <a:latin typeface="Arial" panose="020B0604020202020204" pitchFamily="34" charset="0"/>
                <a:cs typeface="Arial" panose="020B0604020202020204" pitchFamily="34" charset="0"/>
              </a:endParaRPr>
            </a:p>
          </p:txBody>
        </p:sp>
        <p:sp>
          <p:nvSpPr>
            <p:cNvPr id="61" name="Flowchart: Decision 60"/>
            <p:cNvSpPr/>
            <p:nvPr/>
          </p:nvSpPr>
          <p:spPr bwMode="auto">
            <a:xfrm>
              <a:off x="3891053" y="2210153"/>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62" name="TextBox 61"/>
            <p:cNvSpPr txBox="1"/>
            <p:nvPr/>
          </p:nvSpPr>
          <p:spPr>
            <a:xfrm>
              <a:off x="3074250" y="2333637"/>
              <a:ext cx="1013419"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31MAR</a:t>
              </a:r>
              <a:endParaRPr lang="en-US" sz="1000" dirty="0">
                <a:latin typeface="Arial" panose="020B0604020202020204" pitchFamily="34" charset="0"/>
                <a:cs typeface="Arial" panose="020B0604020202020204" pitchFamily="34" charset="0"/>
              </a:endParaRPr>
            </a:p>
          </p:txBody>
        </p:sp>
        <p:sp>
          <p:nvSpPr>
            <p:cNvPr id="63" name="TextBox 62"/>
            <p:cNvSpPr txBox="1"/>
            <p:nvPr/>
          </p:nvSpPr>
          <p:spPr>
            <a:xfrm>
              <a:off x="3429000" y="1654637"/>
              <a:ext cx="1404551" cy="492443"/>
            </a:xfrm>
            <a:prstGeom prst="rect">
              <a:avLst/>
            </a:prstGeom>
            <a:noFill/>
          </p:spPr>
          <p:txBody>
            <a:bodyPr wrap="none" rtlCol="0">
              <a:spAutoFit/>
            </a:bodyPr>
            <a:lstStyle/>
            <a:p>
              <a:pPr algn="r"/>
              <a:r>
                <a:rPr lang="en-US" sz="800" dirty="0" smtClean="0">
                  <a:latin typeface="Arial" panose="020B0604020202020204" pitchFamily="34" charset="0"/>
                  <a:cs typeface="Arial" panose="020B0604020202020204" pitchFamily="34" charset="0"/>
                </a:rPr>
                <a:t>Currently On-going Project</a:t>
              </a:r>
            </a:p>
            <a:p>
              <a:pPr algn="r"/>
              <a:r>
                <a:rPr lang="en-US" sz="800" dirty="0" smtClean="0">
                  <a:latin typeface="Arial" panose="020B0604020202020204" pitchFamily="34" charset="0"/>
                  <a:cs typeface="Arial" panose="020B0604020202020204" pitchFamily="34" charset="0"/>
                </a:rPr>
                <a:t>Phase 1-2 Cost</a:t>
              </a:r>
            </a:p>
            <a:p>
              <a:pPr algn="r"/>
              <a:r>
                <a:rPr lang="en-US" sz="1000" b="1" dirty="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 M Baht</a:t>
              </a:r>
              <a:endParaRPr lang="en-US" sz="1000" b="1" dirty="0">
                <a:latin typeface="Arial" panose="020B0604020202020204" pitchFamily="34" charset="0"/>
                <a:cs typeface="Arial" panose="020B0604020202020204" pitchFamily="34" charset="0"/>
              </a:endParaRPr>
            </a:p>
          </p:txBody>
        </p:sp>
      </p:grpSp>
      <p:grpSp>
        <p:nvGrpSpPr>
          <p:cNvPr id="74" name="Group 73"/>
          <p:cNvGrpSpPr/>
          <p:nvPr/>
        </p:nvGrpSpPr>
        <p:grpSpPr>
          <a:xfrm>
            <a:off x="5562600" y="4603820"/>
            <a:ext cx="2991525" cy="1011320"/>
            <a:chOff x="5562600" y="1620798"/>
            <a:chExt cx="2991525" cy="1011320"/>
          </a:xfrm>
        </p:grpSpPr>
        <p:sp>
          <p:nvSpPr>
            <p:cNvPr id="75" name="Pentagon 74"/>
            <p:cNvSpPr/>
            <p:nvPr/>
          </p:nvSpPr>
          <p:spPr bwMode="auto">
            <a:xfrm>
              <a:off x="5689448" y="1928697"/>
              <a:ext cx="1131560" cy="45720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Survey Platform</a:t>
              </a:r>
              <a:r>
                <a:rPr kumimoji="0" lang="en-US" sz="1000" b="1" i="0" u="none" strike="noStrike" kern="0" cap="none" spc="0" normalizeH="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 Integration</a:t>
              </a:r>
            </a:p>
          </p:txBody>
        </p:sp>
        <p:sp>
          <p:nvSpPr>
            <p:cNvPr id="76" name="Flowchart: Decision 75"/>
            <p:cNvSpPr/>
            <p:nvPr/>
          </p:nvSpPr>
          <p:spPr bwMode="auto">
            <a:xfrm>
              <a:off x="6697812" y="2262413"/>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77" name="TextBox 76"/>
            <p:cNvSpPr txBox="1"/>
            <p:nvPr/>
          </p:nvSpPr>
          <p:spPr>
            <a:xfrm>
              <a:off x="5901731" y="2385897"/>
              <a:ext cx="1013419"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Prod – 31AUG</a:t>
              </a:r>
              <a:endParaRPr lang="en-US" sz="1000" dirty="0">
                <a:latin typeface="Arial" panose="020B0604020202020204" pitchFamily="34" charset="0"/>
                <a:cs typeface="Arial" panose="020B0604020202020204" pitchFamily="34" charset="0"/>
              </a:endParaRPr>
            </a:p>
          </p:txBody>
        </p:sp>
        <p:sp>
          <p:nvSpPr>
            <p:cNvPr id="78" name="TextBox 77"/>
            <p:cNvSpPr txBox="1"/>
            <p:nvPr/>
          </p:nvSpPr>
          <p:spPr>
            <a:xfrm>
              <a:off x="5562600" y="1620798"/>
              <a:ext cx="2991525"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TV SimplySurvey Platform Integration</a:t>
              </a:r>
              <a:endParaRPr lang="en-US" sz="1200" b="1" dirty="0">
                <a:solidFill>
                  <a:srgbClr val="FF0000"/>
                </a:solidFill>
                <a:latin typeface="Arial" panose="020B0604020202020204" pitchFamily="34" charset="0"/>
                <a:cs typeface="Arial" panose="020B0604020202020204" pitchFamily="34" charset="0"/>
              </a:endParaRPr>
            </a:p>
          </p:txBody>
        </p:sp>
        <p:sp>
          <p:nvSpPr>
            <p:cNvPr id="79" name="TextBox 78"/>
            <p:cNvSpPr txBox="1"/>
            <p:nvPr/>
          </p:nvSpPr>
          <p:spPr>
            <a:xfrm>
              <a:off x="6735910" y="1828800"/>
              <a:ext cx="1265090" cy="33855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Included with Phase 2</a:t>
              </a:r>
            </a:p>
            <a:p>
              <a:r>
                <a:rPr lang="en-US" sz="800" dirty="0" smtClean="0">
                  <a:latin typeface="Arial" panose="020B0604020202020204" pitchFamily="34" charset="0"/>
                  <a:cs typeface="Arial" panose="020B0604020202020204" pitchFamily="34" charset="0"/>
                </a:rPr>
                <a:t>  TV Survey Platform</a:t>
              </a:r>
              <a:endParaRPr lang="en-US" sz="800" dirty="0">
                <a:latin typeface="Arial" panose="020B0604020202020204" pitchFamily="34" charset="0"/>
                <a:cs typeface="Arial" panose="020B0604020202020204" pitchFamily="34" charset="0"/>
              </a:endParaRPr>
            </a:p>
          </p:txBody>
        </p:sp>
      </p:grpSp>
      <p:grpSp>
        <p:nvGrpSpPr>
          <p:cNvPr id="2" name="Group 1"/>
          <p:cNvGrpSpPr/>
          <p:nvPr/>
        </p:nvGrpSpPr>
        <p:grpSpPr>
          <a:xfrm>
            <a:off x="4018106" y="1905000"/>
            <a:ext cx="4008006" cy="1422283"/>
            <a:chOff x="4018106" y="1986880"/>
            <a:chExt cx="4008006" cy="1422283"/>
          </a:xfrm>
        </p:grpSpPr>
        <p:sp>
          <p:nvSpPr>
            <p:cNvPr id="46" name="Pentagon 45"/>
            <p:cNvSpPr/>
            <p:nvPr/>
          </p:nvSpPr>
          <p:spPr bwMode="auto">
            <a:xfrm>
              <a:off x="5943600" y="2260129"/>
              <a:ext cx="1981200" cy="914400"/>
            </a:xfrm>
            <a:prstGeom prst="homePlate">
              <a:avLst>
                <a:gd name="adj" fmla="val 21942"/>
              </a:avLst>
            </a:prstGeom>
            <a:gradFill>
              <a:gsLst>
                <a:gs pos="90000">
                  <a:schemeClr val="accent5">
                    <a:shade val="51000"/>
                    <a:satMod val="130000"/>
                  </a:schemeClr>
                </a:gs>
                <a:gs pos="20000">
                  <a:schemeClr val="accent5">
                    <a:shade val="93000"/>
                    <a:satMod val="130000"/>
                  </a:schemeClr>
                </a:gs>
                <a:gs pos="0">
                  <a:schemeClr val="accent5">
                    <a:shade val="94000"/>
                    <a:satMod val="135000"/>
                  </a:schemeClr>
                </a:gs>
              </a:gsLst>
            </a:gra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76200" rIns="36000" bIns="76200" numCol="1" rtlCol="0" anchor="ctr" anchorCtr="0" compatLnSpc="1">
              <a:prstTxWarp prst="textNoShape">
                <a:avLst/>
              </a:prstTxWarp>
            </a:bodyPr>
            <a:lstStyle/>
            <a:p>
              <a:pPr lvl="0" algn="ctr">
                <a:buClr>
                  <a:srgbClr val="CC9900"/>
                </a:buClr>
                <a:defRPr/>
              </a:pPr>
              <a:r>
                <a:rPr lang="en-US" sz="1000" b="1" kern="0" dirty="0">
                  <a:solidFill>
                    <a:prstClr val="black"/>
                  </a:solidFill>
                  <a:latin typeface="Arial" panose="020B0604020202020204" pitchFamily="34" charset="0"/>
                  <a:ea typeface="宋体" pitchFamily="2" charset="-122"/>
                  <a:cs typeface="Arial" panose="020B0604020202020204" pitchFamily="34" charset="0"/>
                </a:rPr>
                <a:t>Phase </a:t>
              </a:r>
              <a:r>
                <a:rPr lang="en-US" sz="1000" b="1" kern="0" dirty="0" smtClean="0">
                  <a:solidFill>
                    <a:prstClr val="black"/>
                  </a:solidFill>
                  <a:latin typeface="Arial" panose="020B0604020202020204" pitchFamily="34" charset="0"/>
                  <a:ea typeface="宋体" pitchFamily="2" charset="-122"/>
                  <a:cs typeface="Arial" panose="020B0604020202020204" pitchFamily="34" charset="0"/>
                </a:rPr>
                <a:t>2</a:t>
              </a:r>
              <a:endParaRPr lang="en-US" sz="1000" b="1" kern="0" dirty="0">
                <a:solidFill>
                  <a:prstClr val="black"/>
                </a:solidFill>
                <a:latin typeface="Arial" panose="020B0604020202020204" pitchFamily="34" charset="0"/>
                <a:ea typeface="宋体" pitchFamily="2" charset="-122"/>
                <a:cs typeface="Arial" panose="020B0604020202020204" pitchFamily="34" charset="0"/>
              </a:endParaRPr>
            </a:p>
            <a:p>
              <a:pPr marL="457200" lvl="0" indent="-114300">
                <a:buFont typeface="Arial" panose="020B0604020202020204" pitchFamily="34" charset="0"/>
                <a:buChar char="•"/>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Integration IVR Outbound</a:t>
              </a:r>
            </a:p>
            <a:p>
              <a:pPr marL="457200" lvl="0" indent="-114300">
                <a:buFont typeface="Arial" panose="020B0604020202020204" pitchFamily="34" charset="0"/>
                <a:buChar char="•"/>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Integration ACC-SMM</a:t>
              </a:r>
            </a:p>
            <a:p>
              <a:pPr marL="457200" lvl="0" indent="-114300">
                <a:buFont typeface="Arial" panose="020B0604020202020204" pitchFamily="34" charset="0"/>
                <a:buChar char="•"/>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Survey Analytic Report</a:t>
              </a:r>
              <a:endParaRPr lang="en-US" sz="1000" kern="0" dirty="0">
                <a:solidFill>
                  <a:prstClr val="black"/>
                </a:solidFill>
                <a:latin typeface="Arial" panose="020B0604020202020204" pitchFamily="34" charset="0"/>
                <a:ea typeface="宋体" pitchFamily="2" charset="-122"/>
                <a:cs typeface="Arial" panose="020B0604020202020204" pitchFamily="34" charset="0"/>
              </a:endParaRPr>
            </a:p>
          </p:txBody>
        </p:sp>
        <p:sp>
          <p:nvSpPr>
            <p:cNvPr id="47" name="Pentagon 46"/>
            <p:cNvSpPr/>
            <p:nvPr/>
          </p:nvSpPr>
          <p:spPr bwMode="auto">
            <a:xfrm>
              <a:off x="4018106" y="2262741"/>
              <a:ext cx="2230294" cy="914400"/>
            </a:xfrm>
            <a:prstGeom prst="homePlate">
              <a:avLst>
                <a:gd name="adj" fmla="val 23334"/>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p>
            <a:p>
              <a:pPr marL="2286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New Survey Engine</a:t>
              </a:r>
            </a:p>
            <a:p>
              <a:pPr marL="2286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Multiple Channels</a:t>
              </a:r>
            </a:p>
            <a:p>
              <a:pPr marL="228600" marR="0" lvl="0" indent="-114300" defTabSz="914400" eaLnBrk="1" fontAlgn="auto" latinLnBrk="0" hangingPunct="1">
                <a:spcBef>
                  <a:spcPts val="0"/>
                </a:spcBef>
                <a:spcAft>
                  <a:spcPts val="0"/>
                </a:spcAft>
                <a:buSzTx/>
                <a:buFont typeface="Arial" panose="020B0604020202020204" pitchFamily="34" charset="0"/>
                <a:buChar char="•"/>
                <a:tabLst/>
                <a:defRPr/>
              </a:pPr>
              <a:r>
                <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Reporting</a:t>
              </a:r>
            </a:p>
          </p:txBody>
        </p:sp>
        <p:sp>
          <p:nvSpPr>
            <p:cNvPr id="52" name="Flowchart: Decision 51"/>
            <p:cNvSpPr/>
            <p:nvPr/>
          </p:nvSpPr>
          <p:spPr bwMode="auto">
            <a:xfrm>
              <a:off x="6113300" y="3025879"/>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53" name="TextBox 52"/>
            <p:cNvSpPr txBox="1"/>
            <p:nvPr/>
          </p:nvSpPr>
          <p:spPr>
            <a:xfrm>
              <a:off x="5346447" y="3162942"/>
              <a:ext cx="95571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31JUL</a:t>
              </a:r>
              <a:endParaRPr lang="en-US" sz="1000" dirty="0">
                <a:latin typeface="Arial" panose="020B0604020202020204" pitchFamily="34" charset="0"/>
                <a:cs typeface="Arial" panose="020B0604020202020204" pitchFamily="34" charset="0"/>
              </a:endParaRPr>
            </a:p>
          </p:txBody>
        </p:sp>
        <p:sp>
          <p:nvSpPr>
            <p:cNvPr id="54" name="TextBox 53"/>
            <p:cNvSpPr txBox="1"/>
            <p:nvPr/>
          </p:nvSpPr>
          <p:spPr>
            <a:xfrm>
              <a:off x="4018106" y="1986880"/>
              <a:ext cx="2151551"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TV SimplySurvey Platform</a:t>
              </a:r>
              <a:endParaRPr lang="en-US" sz="1200" b="1" dirty="0">
                <a:solidFill>
                  <a:srgbClr val="FF0000"/>
                </a:solidFill>
                <a:latin typeface="Arial" panose="020B0604020202020204" pitchFamily="34" charset="0"/>
                <a:cs typeface="Arial" panose="020B0604020202020204" pitchFamily="34" charset="0"/>
              </a:endParaRPr>
            </a:p>
          </p:txBody>
        </p:sp>
        <p:sp>
          <p:nvSpPr>
            <p:cNvPr id="59" name="Flowchart: Decision 58"/>
            <p:cNvSpPr/>
            <p:nvPr/>
          </p:nvSpPr>
          <p:spPr bwMode="auto">
            <a:xfrm>
              <a:off x="7793974" y="3025879"/>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60" name="TextBox 59"/>
            <p:cNvSpPr txBox="1"/>
            <p:nvPr/>
          </p:nvSpPr>
          <p:spPr>
            <a:xfrm>
              <a:off x="7027121" y="3162942"/>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31OCT</a:t>
              </a:r>
              <a:endParaRPr lang="en-US" sz="1000" dirty="0">
                <a:latin typeface="Arial" panose="020B0604020202020204" pitchFamily="34" charset="0"/>
                <a:cs typeface="Arial" panose="020B0604020202020204" pitchFamily="34" charset="0"/>
              </a:endParaRPr>
            </a:p>
          </p:txBody>
        </p:sp>
        <p:sp>
          <p:nvSpPr>
            <p:cNvPr id="83" name="TextBox 82"/>
            <p:cNvSpPr txBox="1"/>
            <p:nvPr/>
          </p:nvSpPr>
          <p:spPr>
            <a:xfrm>
              <a:off x="6324845" y="2029662"/>
              <a:ext cx="1651414" cy="246221"/>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Phase 1-2 Cost – </a:t>
              </a:r>
              <a:r>
                <a:rPr lang="en-US" sz="1000" b="1" dirty="0" smtClean="0">
                  <a:latin typeface="Arial" panose="020B0604020202020204" pitchFamily="34" charset="0"/>
                  <a:cs typeface="Arial" panose="020B0604020202020204" pitchFamily="34" charset="0"/>
                </a:rPr>
                <a:t>8.2 M Baht</a:t>
              </a:r>
              <a:endParaRPr lang="en-US" sz="1000" b="1" dirty="0">
                <a:latin typeface="Arial" panose="020B0604020202020204" pitchFamily="34" charset="0"/>
                <a:cs typeface="Arial" panose="020B0604020202020204" pitchFamily="34" charset="0"/>
              </a:endParaRPr>
            </a:p>
          </p:txBody>
        </p:sp>
      </p:grpSp>
      <p:grpSp>
        <p:nvGrpSpPr>
          <p:cNvPr id="10" name="Group 9"/>
          <p:cNvGrpSpPr/>
          <p:nvPr/>
        </p:nvGrpSpPr>
        <p:grpSpPr>
          <a:xfrm>
            <a:off x="1219199" y="3048000"/>
            <a:ext cx="4724401" cy="1419999"/>
            <a:chOff x="1219199" y="3129880"/>
            <a:chExt cx="4724401" cy="1419999"/>
          </a:xfrm>
        </p:grpSpPr>
        <p:sp>
          <p:nvSpPr>
            <p:cNvPr id="51" name="Pentagon 50"/>
            <p:cNvSpPr/>
            <p:nvPr/>
          </p:nvSpPr>
          <p:spPr bwMode="auto">
            <a:xfrm>
              <a:off x="3037147" y="3403129"/>
              <a:ext cx="2103283" cy="914400"/>
            </a:xfrm>
            <a:prstGeom prst="homePlate">
              <a:avLst>
                <a:gd name="adj" fmla="val 21942"/>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76200" rIns="36000" bIns="76200" numCol="1" rtlCol="0" anchor="ctr" anchorCtr="0" compatLnSpc="1">
              <a:prstTxWarp prst="textNoShape">
                <a:avLst/>
              </a:prstTxWarp>
            </a:bodyPr>
            <a:lstStyle/>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2</a:t>
              </a:r>
            </a:p>
            <a:p>
              <a:pPr marL="228600" marR="0" lvl="0" algn="ctr" defTabSz="914400" eaLnBrk="1" fontAlgn="auto" latinLnBrk="0" hangingPunct="1">
                <a:spcBef>
                  <a:spcPts val="0"/>
                </a:spcBef>
                <a:spcAft>
                  <a:spcPts val="0"/>
                </a:spcAft>
                <a:buClr>
                  <a:srgbClr val="CC9900"/>
                </a:buClr>
                <a:buSzTx/>
                <a:buFontTx/>
                <a:buNone/>
                <a:tabLst>
                  <a:tab pos="228600" algn="l"/>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TV SimplyOutbound </a:t>
              </a:r>
            </a:p>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New</a:t>
              </a:r>
              <a:r>
                <a:rPr kumimoji="0" lang="en-US" sz="1000" i="0" u="none" strike="noStrike" kern="0" cap="none" spc="0" normalizeH="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 Framework</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Full Capacity Expansion</a:t>
              </a:r>
            </a:p>
          </p:txBody>
        </p:sp>
        <p:sp>
          <p:nvSpPr>
            <p:cNvPr id="18" name="Pentagon 17"/>
            <p:cNvSpPr/>
            <p:nvPr/>
          </p:nvSpPr>
          <p:spPr bwMode="auto">
            <a:xfrm>
              <a:off x="1219199" y="3405741"/>
              <a:ext cx="2222923" cy="914400"/>
            </a:xfrm>
            <a:prstGeom prst="homePlate">
              <a:avLst>
                <a:gd name="adj" fmla="val 23334"/>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p>
            <a:p>
              <a:pPr marL="0" marR="0" lvl="0" indent="0" algn="ctr" defTabSz="914400" eaLnBrk="1" fontAlgn="auto" latinLnBrk="0" hangingPunct="1">
                <a:spcBef>
                  <a:spcPts val="0"/>
                </a:spcBef>
                <a:spcAft>
                  <a:spcPts val="0"/>
                </a:spcAft>
                <a:buClr>
                  <a:srgbClr val="CC9900"/>
                </a:buClr>
                <a:buSzTx/>
                <a:buFontTx/>
                <a:buNone/>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New 120 Ports</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19" name="Flowchart: Decision 18"/>
            <p:cNvSpPr/>
            <p:nvPr/>
          </p:nvSpPr>
          <p:spPr bwMode="auto">
            <a:xfrm>
              <a:off x="3311296" y="4168879"/>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20" name="TextBox 19"/>
            <p:cNvSpPr txBox="1"/>
            <p:nvPr/>
          </p:nvSpPr>
          <p:spPr>
            <a:xfrm>
              <a:off x="2528651" y="4303658"/>
              <a:ext cx="976549"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26FEB</a:t>
              </a:r>
              <a:endParaRPr lang="en-US" sz="1000" dirty="0">
                <a:latin typeface="Arial" panose="020B0604020202020204" pitchFamily="34" charset="0"/>
                <a:cs typeface="Arial" panose="020B0604020202020204" pitchFamily="34" charset="0"/>
              </a:endParaRPr>
            </a:p>
          </p:txBody>
        </p:sp>
        <p:sp>
          <p:nvSpPr>
            <p:cNvPr id="23" name="TextBox 22"/>
            <p:cNvSpPr txBox="1"/>
            <p:nvPr/>
          </p:nvSpPr>
          <p:spPr>
            <a:xfrm>
              <a:off x="1219200" y="3129880"/>
              <a:ext cx="2728632"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IVR Outbound Capacity Expansion</a:t>
              </a:r>
              <a:endParaRPr lang="en-US" sz="1200" b="1" dirty="0">
                <a:solidFill>
                  <a:srgbClr val="FF0000"/>
                </a:solidFill>
                <a:latin typeface="Arial" panose="020B0604020202020204" pitchFamily="34" charset="0"/>
                <a:cs typeface="Arial" panose="020B0604020202020204" pitchFamily="34" charset="0"/>
              </a:endParaRPr>
            </a:p>
          </p:txBody>
        </p:sp>
        <p:sp>
          <p:nvSpPr>
            <p:cNvPr id="24" name="Flowchart: Decision 23"/>
            <p:cNvSpPr/>
            <p:nvPr/>
          </p:nvSpPr>
          <p:spPr bwMode="auto">
            <a:xfrm>
              <a:off x="5002427" y="4168879"/>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25" name="TextBox 24"/>
            <p:cNvSpPr txBox="1"/>
            <p:nvPr/>
          </p:nvSpPr>
          <p:spPr>
            <a:xfrm>
              <a:off x="4206397" y="4303658"/>
              <a:ext cx="1013419"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31MAY</a:t>
              </a:r>
              <a:endParaRPr lang="en-US" sz="1000" dirty="0">
                <a:latin typeface="Arial" panose="020B0604020202020204" pitchFamily="34" charset="0"/>
                <a:cs typeface="Arial" panose="020B0604020202020204" pitchFamily="34" charset="0"/>
              </a:endParaRPr>
            </a:p>
          </p:txBody>
        </p:sp>
        <p:sp>
          <p:nvSpPr>
            <p:cNvPr id="84" name="TextBox 83"/>
            <p:cNvSpPr txBox="1"/>
            <p:nvPr/>
          </p:nvSpPr>
          <p:spPr>
            <a:xfrm>
              <a:off x="5018347" y="3352800"/>
              <a:ext cx="925253" cy="369332"/>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Phase 1-2 Cost </a:t>
              </a:r>
            </a:p>
            <a:p>
              <a:r>
                <a:rPr lang="en-US" sz="1000" b="1" dirty="0" smtClean="0">
                  <a:latin typeface="Arial" panose="020B0604020202020204" pitchFamily="34" charset="0"/>
                  <a:cs typeface="Arial" panose="020B0604020202020204" pitchFamily="34" charset="0"/>
                </a:rPr>
                <a:t>7.2M Baht</a:t>
              </a:r>
              <a:endParaRPr lang="en-US" sz="1000" b="1" dirty="0">
                <a:latin typeface="Arial" panose="020B0604020202020204" pitchFamily="34" charset="0"/>
                <a:cs typeface="Arial" panose="020B0604020202020204" pitchFamily="34" charset="0"/>
              </a:endParaRPr>
            </a:p>
          </p:txBody>
        </p:sp>
      </p:grpSp>
      <p:grpSp>
        <p:nvGrpSpPr>
          <p:cNvPr id="7" name="Group 6"/>
          <p:cNvGrpSpPr/>
          <p:nvPr/>
        </p:nvGrpSpPr>
        <p:grpSpPr>
          <a:xfrm>
            <a:off x="2286000" y="5429442"/>
            <a:ext cx="3276600" cy="684179"/>
            <a:chOff x="630921" y="5957663"/>
            <a:chExt cx="3276600" cy="684179"/>
          </a:xfrm>
        </p:grpSpPr>
        <p:sp>
          <p:nvSpPr>
            <p:cNvPr id="65" name="Pentagon 64"/>
            <p:cNvSpPr/>
            <p:nvPr/>
          </p:nvSpPr>
          <p:spPr bwMode="auto">
            <a:xfrm>
              <a:off x="1794876" y="5972119"/>
              <a:ext cx="1147099" cy="54864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66" name="Flowchart: Decision 65"/>
            <p:cNvSpPr/>
            <p:nvPr/>
          </p:nvSpPr>
          <p:spPr bwMode="auto">
            <a:xfrm>
              <a:off x="2786095" y="6459017"/>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67" name="TextBox 66"/>
            <p:cNvSpPr txBox="1"/>
            <p:nvPr/>
          </p:nvSpPr>
          <p:spPr>
            <a:xfrm>
              <a:off x="2908530" y="6395621"/>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Prod – 29APR</a:t>
              </a:r>
              <a:endParaRPr lang="en-US" sz="1000" dirty="0">
                <a:latin typeface="Arial" panose="020B0604020202020204" pitchFamily="34" charset="0"/>
                <a:cs typeface="Arial" panose="020B0604020202020204" pitchFamily="34" charset="0"/>
              </a:endParaRPr>
            </a:p>
          </p:txBody>
        </p:sp>
        <p:sp>
          <p:nvSpPr>
            <p:cNvPr id="68" name="TextBox 67"/>
            <p:cNvSpPr txBox="1"/>
            <p:nvPr/>
          </p:nvSpPr>
          <p:spPr>
            <a:xfrm>
              <a:off x="707121" y="5963721"/>
              <a:ext cx="1095621" cy="461665"/>
            </a:xfrm>
            <a:prstGeom prst="rect">
              <a:avLst/>
            </a:prstGeom>
            <a:noFill/>
          </p:spPr>
          <p:txBody>
            <a:bodyPr wrap="none" rtlCol="0">
              <a:spAutoFit/>
            </a:bodyPr>
            <a:lstStyle/>
            <a:p>
              <a:pPr algn="r"/>
              <a:r>
                <a:rPr lang="en-US" sz="1200" b="1" dirty="0" smtClean="0">
                  <a:solidFill>
                    <a:srgbClr val="FF0000"/>
                  </a:solidFill>
                  <a:latin typeface="Arial" panose="020B0604020202020204" pitchFamily="34" charset="0"/>
                  <a:cs typeface="Arial" panose="020B0604020202020204" pitchFamily="34" charset="0"/>
                </a:rPr>
                <a:t>PANTIP New</a:t>
              </a:r>
            </a:p>
            <a:p>
              <a:pPr algn="r"/>
              <a:r>
                <a:rPr lang="en-US" sz="1200" b="1" dirty="0" smtClean="0">
                  <a:solidFill>
                    <a:srgbClr val="FF0000"/>
                  </a:solidFill>
                  <a:latin typeface="Arial" panose="020B0604020202020204" pitchFamily="34" charset="0"/>
                  <a:cs typeface="Arial" panose="020B0604020202020204" pitchFamily="34" charset="0"/>
                </a:rPr>
                <a:t>Web Service</a:t>
              </a:r>
              <a:endParaRPr lang="en-US" sz="1200" b="1" dirty="0">
                <a:solidFill>
                  <a:srgbClr val="FF0000"/>
                </a:solidFill>
                <a:latin typeface="Arial" panose="020B0604020202020204" pitchFamily="34" charset="0"/>
                <a:cs typeface="Arial" panose="020B0604020202020204" pitchFamily="34" charset="0"/>
              </a:endParaRPr>
            </a:p>
          </p:txBody>
        </p:sp>
        <p:sp>
          <p:nvSpPr>
            <p:cNvPr id="85" name="TextBox 84"/>
            <p:cNvSpPr txBox="1"/>
            <p:nvPr/>
          </p:nvSpPr>
          <p:spPr>
            <a:xfrm>
              <a:off x="630921" y="6378000"/>
              <a:ext cx="1151277" cy="246221"/>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Cost – </a:t>
              </a:r>
              <a:r>
                <a:rPr lang="en-US" sz="1000" b="1" dirty="0" smtClean="0">
                  <a:latin typeface="Arial" panose="020B0604020202020204" pitchFamily="34" charset="0"/>
                  <a:cs typeface="Arial" panose="020B0604020202020204" pitchFamily="34" charset="0"/>
                </a:rPr>
                <a:t>1.4 M Baht</a:t>
              </a:r>
              <a:endParaRPr lang="en-US" sz="1000" b="1" dirty="0">
                <a:latin typeface="Arial" panose="020B0604020202020204" pitchFamily="34" charset="0"/>
                <a:cs typeface="Arial" panose="020B0604020202020204" pitchFamily="34" charset="0"/>
              </a:endParaRPr>
            </a:p>
          </p:txBody>
        </p:sp>
        <p:sp>
          <p:nvSpPr>
            <p:cNvPr id="81" name="TextBox 80"/>
            <p:cNvSpPr txBox="1"/>
            <p:nvPr/>
          </p:nvSpPr>
          <p:spPr>
            <a:xfrm>
              <a:off x="1794876" y="5957663"/>
              <a:ext cx="1828800" cy="457200"/>
            </a:xfrm>
            <a:prstGeom prst="rect">
              <a:avLst/>
            </a:prstGeom>
            <a:noFill/>
          </p:spPr>
          <p:txBody>
            <a:bodyPr wrap="square" rtlCol="0">
              <a:spAutoFit/>
            </a:bodyPr>
            <a:lstStyle/>
            <a:p>
              <a:pPr lvl="0">
                <a:buClr>
                  <a:srgbClr val="CC9900"/>
                </a:buClr>
                <a:defRPr/>
              </a:pPr>
              <a:r>
                <a:rPr lang="en-US" sz="1000" b="1" kern="0" dirty="0">
                  <a:solidFill>
                    <a:prstClr val="black"/>
                  </a:solidFill>
                  <a:latin typeface="Arial" panose="020B0604020202020204" pitchFamily="34" charset="0"/>
                  <a:ea typeface="宋体" pitchFamily="2" charset="-122"/>
                  <a:cs typeface="Arial" panose="020B0604020202020204" pitchFamily="34" charset="0"/>
                </a:rPr>
                <a:t>PANTIP New Web Service</a:t>
              </a:r>
            </a:p>
            <a:p>
              <a:pPr marL="114300" lvl="0" indent="-114300">
                <a:buFont typeface="Arial" panose="020B0604020202020204" pitchFamily="34" charset="0"/>
                <a:buChar char="•"/>
                <a:defRPr/>
              </a:pPr>
              <a:r>
                <a:rPr lang="en-US" sz="1000" kern="0" dirty="0">
                  <a:solidFill>
                    <a:prstClr val="black"/>
                  </a:solidFill>
                  <a:latin typeface="Arial" panose="020B0604020202020204" pitchFamily="34" charset="0"/>
                  <a:ea typeface="宋体" pitchFamily="2" charset="-122"/>
                  <a:cs typeface="Arial" panose="020B0604020202020204" pitchFamily="34" charset="0"/>
                </a:rPr>
                <a:t>New WS Development</a:t>
              </a:r>
            </a:p>
            <a:p>
              <a:pPr marL="114300" lvl="0" indent="-114300">
                <a:buFont typeface="Arial" panose="020B0604020202020204" pitchFamily="34" charset="0"/>
                <a:buChar char="•"/>
                <a:defRPr/>
              </a:pPr>
              <a:r>
                <a:rPr lang="en-US" sz="1000" kern="0" dirty="0">
                  <a:solidFill>
                    <a:prstClr val="black"/>
                  </a:solidFill>
                  <a:latin typeface="Arial" panose="020B0604020202020204" pitchFamily="34" charset="0"/>
                  <a:ea typeface="宋体" pitchFamily="2" charset="-122"/>
                  <a:cs typeface="Arial" panose="020B0604020202020204" pitchFamily="34" charset="0"/>
                </a:rPr>
                <a:t>Integration </a:t>
              </a:r>
              <a:r>
                <a:rPr lang="en-US" sz="1000" kern="0" dirty="0" smtClean="0">
                  <a:solidFill>
                    <a:prstClr val="black"/>
                  </a:solidFill>
                  <a:latin typeface="Arial" panose="020B0604020202020204" pitchFamily="34" charset="0"/>
                  <a:ea typeface="宋体" pitchFamily="2" charset="-122"/>
                  <a:cs typeface="Arial" panose="020B0604020202020204" pitchFamily="34" charset="0"/>
                </a:rPr>
                <a:t>w/SMM</a:t>
              </a:r>
              <a:endParaRPr lang="en-US" sz="1000" dirty="0">
                <a:latin typeface="Arial" panose="020B0604020202020204" pitchFamily="34" charset="0"/>
                <a:cs typeface="Arial" panose="020B0604020202020204" pitchFamily="34" charset="0"/>
              </a:endParaRPr>
            </a:p>
          </p:txBody>
        </p:sp>
      </p:grpSp>
      <p:grpSp>
        <p:nvGrpSpPr>
          <p:cNvPr id="8" name="Group 7"/>
          <p:cNvGrpSpPr/>
          <p:nvPr/>
        </p:nvGrpSpPr>
        <p:grpSpPr>
          <a:xfrm>
            <a:off x="6705600" y="5629198"/>
            <a:ext cx="2209800" cy="1070722"/>
            <a:chOff x="6705600" y="5711078"/>
            <a:chExt cx="2209800" cy="1070722"/>
          </a:xfrm>
        </p:grpSpPr>
        <p:sp>
          <p:nvSpPr>
            <p:cNvPr id="70" name="Pentagon 69"/>
            <p:cNvSpPr/>
            <p:nvPr/>
          </p:nvSpPr>
          <p:spPr bwMode="auto">
            <a:xfrm>
              <a:off x="6803785" y="5986939"/>
              <a:ext cx="1691640" cy="54864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Social Analytic</a:t>
              </a:r>
            </a:p>
            <a:p>
              <a:pPr marL="2286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S-Sense Integration</a:t>
              </a:r>
            </a:p>
            <a:p>
              <a:pPr marL="2286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Analytical Tools</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71" name="Flowchart: Decision 70"/>
            <p:cNvSpPr/>
            <p:nvPr/>
          </p:nvSpPr>
          <p:spPr bwMode="auto">
            <a:xfrm>
              <a:off x="8364599" y="6412095"/>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72" name="TextBox 71"/>
            <p:cNvSpPr txBox="1"/>
            <p:nvPr/>
          </p:nvSpPr>
          <p:spPr>
            <a:xfrm>
              <a:off x="7901981" y="6535579"/>
              <a:ext cx="1013419"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Prod – 30NOV</a:t>
              </a:r>
              <a:endParaRPr lang="en-US" sz="1000" dirty="0">
                <a:latin typeface="Arial" panose="020B0604020202020204" pitchFamily="34" charset="0"/>
                <a:cs typeface="Arial" panose="020B0604020202020204" pitchFamily="34" charset="0"/>
              </a:endParaRPr>
            </a:p>
          </p:txBody>
        </p:sp>
        <p:sp>
          <p:nvSpPr>
            <p:cNvPr id="73" name="TextBox 72"/>
            <p:cNvSpPr txBox="1"/>
            <p:nvPr/>
          </p:nvSpPr>
          <p:spPr>
            <a:xfrm>
              <a:off x="6821008" y="5711078"/>
              <a:ext cx="1273810"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Social Analytic</a:t>
              </a:r>
              <a:endParaRPr lang="en-US" sz="1200" b="1" dirty="0">
                <a:solidFill>
                  <a:srgbClr val="FF0000"/>
                </a:solidFill>
                <a:latin typeface="Arial" panose="020B0604020202020204" pitchFamily="34" charset="0"/>
                <a:cs typeface="Arial" panose="020B0604020202020204" pitchFamily="34" charset="0"/>
              </a:endParaRPr>
            </a:p>
          </p:txBody>
        </p:sp>
        <p:sp>
          <p:nvSpPr>
            <p:cNvPr id="86" name="TextBox 85"/>
            <p:cNvSpPr txBox="1"/>
            <p:nvPr/>
          </p:nvSpPr>
          <p:spPr>
            <a:xfrm>
              <a:off x="6705600" y="6535579"/>
              <a:ext cx="1045479" cy="246221"/>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Cost – </a:t>
              </a:r>
              <a:r>
                <a:rPr lang="en-US" sz="1000" b="1" dirty="0" smtClean="0">
                  <a:latin typeface="Arial" panose="020B0604020202020204" pitchFamily="34" charset="0"/>
                  <a:cs typeface="Arial" panose="020B0604020202020204" pitchFamily="34" charset="0"/>
                </a:rPr>
                <a:t>4 M Baht</a:t>
              </a:r>
              <a:endParaRPr lang="en-US" sz="1000" b="1" dirty="0">
                <a:latin typeface="Arial" panose="020B0604020202020204" pitchFamily="34" charset="0"/>
                <a:cs typeface="Arial" panose="020B0604020202020204" pitchFamily="34" charset="0"/>
              </a:endParaRPr>
            </a:p>
          </p:txBody>
        </p:sp>
      </p:grpSp>
      <p:grpSp>
        <p:nvGrpSpPr>
          <p:cNvPr id="6" name="Group 5"/>
          <p:cNvGrpSpPr/>
          <p:nvPr/>
        </p:nvGrpSpPr>
        <p:grpSpPr>
          <a:xfrm>
            <a:off x="2463125" y="6172200"/>
            <a:ext cx="3099475" cy="609600"/>
            <a:chOff x="2463125" y="6172200"/>
            <a:chExt cx="3099475" cy="609600"/>
          </a:xfrm>
        </p:grpSpPr>
        <p:sp>
          <p:nvSpPr>
            <p:cNvPr id="92" name="Pentagon 91"/>
            <p:cNvSpPr/>
            <p:nvPr/>
          </p:nvSpPr>
          <p:spPr bwMode="auto">
            <a:xfrm>
              <a:off x="3449955" y="6220153"/>
              <a:ext cx="1147099" cy="36576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93" name="Flowchart: Decision 92"/>
            <p:cNvSpPr/>
            <p:nvPr/>
          </p:nvSpPr>
          <p:spPr bwMode="auto">
            <a:xfrm>
              <a:off x="4441174" y="6582116"/>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94" name="TextBox 93"/>
            <p:cNvSpPr txBox="1"/>
            <p:nvPr/>
          </p:nvSpPr>
          <p:spPr>
            <a:xfrm>
              <a:off x="4563609" y="6510754"/>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Prod – 29APR</a:t>
              </a:r>
              <a:endParaRPr lang="en-US" sz="1000" dirty="0">
                <a:latin typeface="Arial" panose="020B0604020202020204" pitchFamily="34" charset="0"/>
                <a:cs typeface="Arial" panose="020B0604020202020204" pitchFamily="34" charset="0"/>
              </a:endParaRPr>
            </a:p>
          </p:txBody>
        </p:sp>
        <p:sp>
          <p:nvSpPr>
            <p:cNvPr id="95" name="TextBox 94"/>
            <p:cNvSpPr txBox="1"/>
            <p:nvPr/>
          </p:nvSpPr>
          <p:spPr>
            <a:xfrm>
              <a:off x="2463125" y="6172200"/>
              <a:ext cx="994696" cy="461665"/>
            </a:xfrm>
            <a:prstGeom prst="rect">
              <a:avLst/>
            </a:prstGeom>
            <a:noFill/>
          </p:spPr>
          <p:txBody>
            <a:bodyPr wrap="none" rtlCol="0">
              <a:spAutoFit/>
            </a:bodyPr>
            <a:lstStyle/>
            <a:p>
              <a:pPr algn="r"/>
              <a:r>
                <a:rPr lang="en-US" sz="1200" b="1" dirty="0" smtClean="0">
                  <a:solidFill>
                    <a:srgbClr val="FF0000"/>
                  </a:solidFill>
                  <a:latin typeface="Arial" panose="020B0604020202020204" pitchFamily="34" charset="0"/>
                  <a:cs typeface="Arial" panose="020B0604020202020204" pitchFamily="34" charset="0"/>
                </a:rPr>
                <a:t>Web Board</a:t>
              </a:r>
            </a:p>
            <a:p>
              <a:pPr algn="r"/>
              <a:r>
                <a:rPr lang="en-US" sz="1200" b="1" dirty="0" smtClean="0">
                  <a:solidFill>
                    <a:srgbClr val="FF0000"/>
                  </a:solidFill>
                  <a:latin typeface="Arial" panose="020B0604020202020204" pitchFamily="34" charset="0"/>
                  <a:cs typeface="Arial" panose="020B0604020202020204" pitchFamily="34" charset="0"/>
                </a:rPr>
                <a:t>Channels</a:t>
              </a:r>
            </a:p>
          </p:txBody>
        </p:sp>
        <p:sp>
          <p:nvSpPr>
            <p:cNvPr id="97" name="TextBox 96"/>
            <p:cNvSpPr txBox="1"/>
            <p:nvPr/>
          </p:nvSpPr>
          <p:spPr>
            <a:xfrm>
              <a:off x="3449955" y="6205697"/>
              <a:ext cx="1968636" cy="400110"/>
            </a:xfrm>
            <a:prstGeom prst="rect">
              <a:avLst/>
            </a:prstGeom>
            <a:noFill/>
          </p:spPr>
          <p:txBody>
            <a:bodyPr wrap="square" rtlCol="0">
              <a:spAutoFit/>
            </a:bodyPr>
            <a:lstStyle/>
            <a:p>
              <a:pPr lvl="0">
                <a:buClr>
                  <a:srgbClr val="CC9900"/>
                </a:buClr>
                <a:defRPr/>
              </a:pPr>
              <a:r>
                <a:rPr lang="en-US" sz="1000" b="1" kern="0" dirty="0" smtClean="0">
                  <a:solidFill>
                    <a:prstClr val="black"/>
                  </a:solidFill>
                  <a:latin typeface="Arial" panose="020B0604020202020204" pitchFamily="34" charset="0"/>
                  <a:ea typeface="宋体" pitchFamily="2" charset="-122"/>
                  <a:cs typeface="Arial" panose="020B0604020202020204" pitchFamily="34" charset="0"/>
                </a:rPr>
                <a:t>Web Board Channels</a:t>
              </a:r>
              <a:endParaRPr lang="en-US" sz="1000" b="1" kern="0" dirty="0">
                <a:solidFill>
                  <a:prstClr val="black"/>
                </a:solidFill>
                <a:latin typeface="Arial" panose="020B0604020202020204" pitchFamily="34" charset="0"/>
                <a:ea typeface="宋体" pitchFamily="2" charset="-122"/>
                <a:cs typeface="Arial" panose="020B0604020202020204" pitchFamily="34" charset="0"/>
              </a:endParaRPr>
            </a:p>
            <a:p>
              <a:pPr marL="114300" lvl="0" indent="-114300">
                <a:buFont typeface="Arial" panose="020B0604020202020204" pitchFamily="34" charset="0"/>
                <a:buChar char="•"/>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Manager / Kapook</a:t>
              </a:r>
              <a:endParaRPr lang="en-US" sz="1000" dirty="0">
                <a:latin typeface="Arial" panose="020B0604020202020204" pitchFamily="34" charset="0"/>
                <a:cs typeface="Arial" panose="020B0604020202020204" pitchFamily="34" charset="0"/>
              </a:endParaRPr>
            </a:p>
          </p:txBody>
        </p:sp>
        <p:sp>
          <p:nvSpPr>
            <p:cNvPr id="98" name="TextBox 97"/>
            <p:cNvSpPr txBox="1"/>
            <p:nvPr/>
          </p:nvSpPr>
          <p:spPr>
            <a:xfrm>
              <a:off x="2743200" y="6566356"/>
              <a:ext cx="716863"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Cost – TBD</a:t>
              </a:r>
              <a:endParaRPr lang="en-US" sz="10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94822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rgbClr val="0070C0"/>
                </a:solidFill>
                <a:effectLst>
                  <a:outerShdw blurRad="76200" dist="50800" dir="5400000" algn="tl" rotWithShape="0">
                    <a:srgbClr val="000000">
                      <a:alpha val="65000"/>
                    </a:srgbClr>
                  </a:outerShdw>
                </a:effectLst>
              </a:rPr>
              <a:t>Agenda</a:t>
            </a:r>
            <a:endParaRPr lang="en-US" b="1" spc="50" dirty="0">
              <a:ln w="11430"/>
              <a:solidFill>
                <a:srgbClr val="0070C0"/>
              </a:soli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r>
              <a:rPr lang="en-US" b="1" dirty="0" smtClean="0"/>
              <a:t>Overall Project Roadmap 2015-2016</a:t>
            </a:r>
          </a:p>
          <a:p>
            <a:r>
              <a:rPr lang="en-US" b="1" dirty="0" smtClean="0"/>
              <a:t>ACC-SMM Roadmap 2015-2016</a:t>
            </a:r>
          </a:p>
        </p:txBody>
      </p:sp>
      <p:sp>
        <p:nvSpPr>
          <p:cNvPr id="4" name="Slide Number Placeholder 3"/>
          <p:cNvSpPr>
            <a:spLocks noGrp="1"/>
          </p:cNvSpPr>
          <p:nvPr>
            <p:ph type="sldNum" sz="quarter" idx="12"/>
          </p:nvPr>
        </p:nvSpPr>
        <p:spPr/>
        <p:txBody>
          <a:bodyPr/>
          <a:lstStyle/>
          <a:p>
            <a:fld id="{3007BB65-0CA2-4982-AC27-7B118808EB58}" type="slidenum">
              <a:rPr lang="en-US" smtClean="0"/>
              <a:t>2</a:t>
            </a:fld>
            <a:endParaRPr lang="en-US" dirty="0"/>
          </a:p>
        </p:txBody>
      </p:sp>
    </p:spTree>
    <p:extLst>
      <p:ext uri="{BB962C8B-B14F-4D97-AF65-F5344CB8AC3E}">
        <p14:creationId xmlns:p14="http://schemas.microsoft.com/office/powerpoint/2010/main" val="4213797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0"/>
            <a:ext cx="91440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0070C0"/>
                </a:solidFill>
                <a:effectLst>
                  <a:outerShdw blurRad="76200" dist="50800" dir="5400000" algn="tl" rotWithShape="0">
                    <a:srgbClr val="000000">
                      <a:alpha val="65000"/>
                    </a:srgbClr>
                  </a:outerShdw>
                </a:effectLst>
              </a:rPr>
              <a:t>ATSR Roadmap 2015-2016</a:t>
            </a:r>
            <a:endParaRPr lang="en-US" sz="3600" b="1" spc="50" dirty="0">
              <a:ln w="11430"/>
              <a:solidFill>
                <a:srgbClr val="0070C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a:xfrm>
            <a:off x="6553200" y="6140361"/>
            <a:ext cx="2133600" cy="365125"/>
          </a:xfrm>
        </p:spPr>
        <p:txBody>
          <a:bodyPr/>
          <a:lstStyle/>
          <a:p>
            <a:pPr>
              <a:defRPr/>
            </a:pPr>
            <a:fld id="{B92C3A9E-2198-4117-93AB-7F43E4BB6495}" type="slidenum">
              <a:rPr lang="en-US" smtClean="0"/>
              <a:pPr>
                <a:defRPr/>
              </a:pPr>
              <a:t>20</a:t>
            </a:fld>
            <a:endParaRPr lang="en-US"/>
          </a:p>
        </p:txBody>
      </p:sp>
      <p:cxnSp>
        <p:nvCxnSpPr>
          <p:cNvPr id="50" name="Straight Connector 49"/>
          <p:cNvCxnSpPr/>
          <p:nvPr/>
        </p:nvCxnSpPr>
        <p:spPr>
          <a:xfrm>
            <a:off x="4788024" y="5335145"/>
            <a:ext cx="0" cy="1149917"/>
          </a:xfrm>
          <a:prstGeom prst="line">
            <a:avLst/>
          </a:prstGeom>
          <a:noFill/>
          <a:ln w="9525" cap="flat" cmpd="sng" algn="ctr">
            <a:solidFill>
              <a:sysClr val="window" lastClr="FFFFFF">
                <a:lumMod val="75000"/>
              </a:sysClr>
            </a:solidFill>
            <a:prstDash val="sysDot"/>
          </a:ln>
          <a:effectLst/>
        </p:spPr>
      </p:cxnSp>
      <p:graphicFrame>
        <p:nvGraphicFramePr>
          <p:cNvPr id="40" name="Table 39"/>
          <p:cNvGraphicFramePr>
            <a:graphicFrameLocks noGrp="1"/>
          </p:cNvGraphicFramePr>
          <p:nvPr>
            <p:extLst>
              <p:ext uri="{D42A27DB-BD31-4B8C-83A1-F6EECF244321}">
                <p14:modId xmlns:p14="http://schemas.microsoft.com/office/powerpoint/2010/main" val="2056668327"/>
              </p:ext>
            </p:extLst>
          </p:nvPr>
        </p:nvGraphicFramePr>
        <p:xfrm>
          <a:off x="91440" y="762000"/>
          <a:ext cx="8961120" cy="3108960"/>
        </p:xfrm>
        <a:graphic>
          <a:graphicData uri="http://schemas.openxmlformats.org/drawingml/2006/table">
            <a:tbl>
              <a:tblPr firstRow="1" bandRow="1">
                <a:tableStyleId>{69C7853C-536D-4A76-A0AE-DD22124D55A5}</a:tableStyleId>
              </a:tblPr>
              <a:tblGrid>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tblGrid>
              <a:tr h="274320">
                <a:tc gridSpan="8">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2015</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gridSpan="24">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2016</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r>
              <a:tr h="274320">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JAN</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FEB</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MAR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r>
                        <a:rPr lang="en-US" sz="1000" b="1" dirty="0" smtClean="0">
                          <a:latin typeface="Arial" panose="020B0604020202020204" pitchFamily="34" charset="0"/>
                          <a:cs typeface="Arial" panose="020B0604020202020204" pitchFamily="34" charset="0"/>
                        </a:rPr>
                        <a:t>APR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MAY</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JUN</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JUL</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AUG</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r>
              <a:tr h="256032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r>
            </a:tbl>
          </a:graphicData>
        </a:graphic>
      </p:graphicFrame>
      <p:grpSp>
        <p:nvGrpSpPr>
          <p:cNvPr id="45" name="Group 44"/>
          <p:cNvGrpSpPr/>
          <p:nvPr/>
        </p:nvGrpSpPr>
        <p:grpSpPr>
          <a:xfrm>
            <a:off x="85356" y="2204120"/>
            <a:ext cx="2695822" cy="670032"/>
            <a:chOff x="88066" y="1679012"/>
            <a:chExt cx="2695822" cy="670032"/>
          </a:xfrm>
        </p:grpSpPr>
        <p:sp>
          <p:nvSpPr>
            <p:cNvPr id="55" name="Pentagon 54"/>
            <p:cNvSpPr/>
            <p:nvPr/>
          </p:nvSpPr>
          <p:spPr bwMode="auto">
            <a:xfrm>
              <a:off x="88066" y="1679012"/>
              <a:ext cx="1664534" cy="454588"/>
            </a:xfrm>
            <a:prstGeom prst="homePlate">
              <a:avLst>
                <a:gd name="adj" fmla="val 23334"/>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Engagement Survey</a:t>
              </a:r>
            </a:p>
          </p:txBody>
        </p:sp>
        <p:sp>
          <p:nvSpPr>
            <p:cNvPr id="57" name="Flowchart: Decision 56"/>
            <p:cNvSpPr/>
            <p:nvPr/>
          </p:nvSpPr>
          <p:spPr bwMode="auto">
            <a:xfrm>
              <a:off x="1679110" y="1968981"/>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58" name="TextBox 57"/>
            <p:cNvSpPr txBox="1"/>
            <p:nvPr/>
          </p:nvSpPr>
          <p:spPr>
            <a:xfrm>
              <a:off x="1778485" y="1907612"/>
              <a:ext cx="100540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30NOV</a:t>
              </a:r>
              <a:endParaRPr lang="en-US" sz="1000" dirty="0">
                <a:latin typeface="Arial" panose="020B0604020202020204" pitchFamily="34" charset="0"/>
                <a:cs typeface="Arial" panose="020B0604020202020204" pitchFamily="34" charset="0"/>
              </a:endParaRPr>
            </a:p>
          </p:txBody>
        </p:sp>
        <p:sp>
          <p:nvSpPr>
            <p:cNvPr id="61" name="Flowchart: Decision 60"/>
            <p:cNvSpPr/>
            <p:nvPr/>
          </p:nvSpPr>
          <p:spPr bwMode="auto">
            <a:xfrm>
              <a:off x="1066250" y="1968981"/>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62" name="TextBox 61"/>
            <p:cNvSpPr txBox="1"/>
            <p:nvPr/>
          </p:nvSpPr>
          <p:spPr>
            <a:xfrm>
              <a:off x="152400" y="1907612"/>
              <a:ext cx="963725"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Ph 1 - 27OCT</a:t>
              </a:r>
              <a:endParaRPr lang="en-US" sz="1000" dirty="0">
                <a:latin typeface="Arial" panose="020B0604020202020204" pitchFamily="34" charset="0"/>
                <a:cs typeface="Arial" panose="020B0604020202020204" pitchFamily="34" charset="0"/>
              </a:endParaRPr>
            </a:p>
          </p:txBody>
        </p:sp>
        <p:sp>
          <p:nvSpPr>
            <p:cNvPr id="63" name="TextBox 62"/>
            <p:cNvSpPr txBox="1"/>
            <p:nvPr/>
          </p:nvSpPr>
          <p:spPr>
            <a:xfrm>
              <a:off x="89850" y="2133600"/>
              <a:ext cx="1404552"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Currently On-going Project</a:t>
              </a:r>
            </a:p>
          </p:txBody>
        </p:sp>
      </p:grpSp>
      <p:grpSp>
        <p:nvGrpSpPr>
          <p:cNvPr id="64" name="Group 63"/>
          <p:cNvGrpSpPr/>
          <p:nvPr/>
        </p:nvGrpSpPr>
        <p:grpSpPr>
          <a:xfrm>
            <a:off x="85356" y="1371600"/>
            <a:ext cx="3933813" cy="807759"/>
            <a:chOff x="88066" y="3429000"/>
            <a:chExt cx="3933813" cy="807759"/>
          </a:xfrm>
        </p:grpSpPr>
        <p:sp>
          <p:nvSpPr>
            <p:cNvPr id="65" name="Pentagon 64"/>
            <p:cNvSpPr/>
            <p:nvPr/>
          </p:nvSpPr>
          <p:spPr bwMode="auto">
            <a:xfrm>
              <a:off x="2255520" y="3429000"/>
              <a:ext cx="1766359" cy="454588"/>
            </a:xfrm>
            <a:prstGeom prst="homePlate">
              <a:avLst>
                <a:gd name="adj" fmla="val 23334"/>
              </a:avLst>
            </a:prstGeom>
            <a:noFill/>
            <a:ln w="12700">
              <a:prstDash val="dash"/>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Customer Track</a:t>
              </a:r>
              <a:r>
                <a:rPr kumimoji="0" lang="en-US" sz="1000" b="1" i="0" u="none" strike="noStrike" kern="0" cap="none" spc="0" normalizeH="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 &amp; Trace</a:t>
              </a:r>
            </a:p>
            <a:p>
              <a:pPr marL="0" marR="0" lvl="0" indent="0" algn="r" defTabSz="914400" eaLnBrk="1" fontAlgn="auto" latinLnBrk="0" hangingPunct="1">
                <a:spcBef>
                  <a:spcPts val="0"/>
                </a:spcBef>
                <a:spcAft>
                  <a:spcPts val="0"/>
                </a:spcAft>
                <a:buClr>
                  <a:srgbClr val="CC9900"/>
                </a:buClr>
                <a:buSzTx/>
                <a:buFontTx/>
                <a:buNone/>
                <a:tabLst/>
                <a:defRPr/>
              </a:pPr>
              <a:r>
                <a:rPr lang="en-US" sz="1000" b="1" kern="0" baseline="0" dirty="0" smtClean="0">
                  <a:solidFill>
                    <a:srgbClr val="FF0000"/>
                  </a:solidFill>
                  <a:latin typeface="Arial" panose="020B0604020202020204" pitchFamily="34" charset="0"/>
                  <a:ea typeface="宋体" pitchFamily="2" charset="-122"/>
                  <a:cs typeface="Arial" panose="020B0604020202020204" pitchFamily="34" charset="0"/>
                </a:rPr>
                <a:t>Phase 3   </a:t>
              </a:r>
              <a:endPar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endParaRPr>
            </a:p>
          </p:txBody>
        </p:sp>
        <p:sp>
          <p:nvSpPr>
            <p:cNvPr id="66" name="Pentagon 65"/>
            <p:cNvSpPr/>
            <p:nvPr/>
          </p:nvSpPr>
          <p:spPr bwMode="auto">
            <a:xfrm>
              <a:off x="88066" y="3429000"/>
              <a:ext cx="2240280" cy="454588"/>
            </a:xfrm>
            <a:prstGeom prst="homePlate">
              <a:avLst>
                <a:gd name="adj" fmla="val 23334"/>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Customer Track</a:t>
              </a:r>
              <a:r>
                <a:rPr kumimoji="0" lang="en-US" sz="1000" b="1" i="0" u="none" strike="noStrike" kern="0" cap="none" spc="0" normalizeH="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 &amp; Trace</a:t>
              </a:r>
              <a:endPar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endParaRPr>
            </a:p>
          </p:txBody>
        </p:sp>
        <p:sp>
          <p:nvSpPr>
            <p:cNvPr id="67" name="Flowchart: Decision 66"/>
            <p:cNvSpPr/>
            <p:nvPr/>
          </p:nvSpPr>
          <p:spPr bwMode="auto">
            <a:xfrm>
              <a:off x="1981200" y="368257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68" name="TextBox 67"/>
            <p:cNvSpPr txBox="1"/>
            <p:nvPr/>
          </p:nvSpPr>
          <p:spPr>
            <a:xfrm>
              <a:off x="2080575" y="3621206"/>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15DEC</a:t>
              </a:r>
              <a:endParaRPr lang="en-US" sz="1000" dirty="0">
                <a:latin typeface="Arial" panose="020B0604020202020204" pitchFamily="34" charset="0"/>
                <a:cs typeface="Arial" panose="020B0604020202020204" pitchFamily="34" charset="0"/>
              </a:endParaRPr>
            </a:p>
          </p:txBody>
        </p:sp>
        <p:sp>
          <p:nvSpPr>
            <p:cNvPr id="69" name="Flowchart: Decision 68"/>
            <p:cNvSpPr/>
            <p:nvPr/>
          </p:nvSpPr>
          <p:spPr bwMode="auto">
            <a:xfrm>
              <a:off x="1066250" y="368257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70" name="TextBox 69"/>
            <p:cNvSpPr txBox="1"/>
            <p:nvPr/>
          </p:nvSpPr>
          <p:spPr>
            <a:xfrm>
              <a:off x="144384" y="3621206"/>
              <a:ext cx="971741"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Ph 1 - 19OCT</a:t>
              </a:r>
              <a:endParaRPr lang="en-US" sz="1000" dirty="0">
                <a:latin typeface="Arial" panose="020B0604020202020204" pitchFamily="34" charset="0"/>
                <a:cs typeface="Arial" panose="020B0604020202020204" pitchFamily="34" charset="0"/>
              </a:endParaRPr>
            </a:p>
          </p:txBody>
        </p:sp>
        <p:sp>
          <p:nvSpPr>
            <p:cNvPr id="71" name="TextBox 70"/>
            <p:cNvSpPr txBox="1"/>
            <p:nvPr/>
          </p:nvSpPr>
          <p:spPr>
            <a:xfrm>
              <a:off x="89850" y="3867427"/>
              <a:ext cx="1404552" cy="33855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Currently On-going Project</a:t>
              </a:r>
            </a:p>
            <a:p>
              <a:r>
                <a:rPr lang="en-US" sz="800" dirty="0" smtClean="0">
                  <a:latin typeface="Arial" panose="020B0604020202020204" pitchFamily="34" charset="0"/>
                  <a:cs typeface="Arial" panose="020B0604020202020204" pitchFamily="34" charset="0"/>
                </a:rPr>
                <a:t>Started in SEP’2015</a:t>
              </a:r>
              <a:endParaRPr lang="en-US" sz="800" dirty="0">
                <a:latin typeface="Arial" panose="020B0604020202020204" pitchFamily="34" charset="0"/>
                <a:cs typeface="Arial" panose="020B0604020202020204" pitchFamily="34" charset="0"/>
              </a:endParaRPr>
            </a:p>
          </p:txBody>
        </p:sp>
        <p:sp>
          <p:nvSpPr>
            <p:cNvPr id="72" name="TextBox 71"/>
            <p:cNvSpPr txBox="1"/>
            <p:nvPr/>
          </p:nvSpPr>
          <p:spPr>
            <a:xfrm>
              <a:off x="1490038" y="3867427"/>
              <a:ext cx="896399" cy="369332"/>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Phase 1-2 Cost</a:t>
              </a:r>
            </a:p>
            <a:p>
              <a:r>
                <a:rPr lang="en-US" sz="1000" b="1" dirty="0" smtClean="0">
                  <a:latin typeface="Arial" panose="020B0604020202020204" pitchFamily="34" charset="0"/>
                  <a:cs typeface="Arial" panose="020B0604020202020204" pitchFamily="34" charset="0"/>
                </a:rPr>
                <a:t>1.5M Baht</a:t>
              </a:r>
              <a:endParaRPr lang="en-US" sz="1000" b="1" dirty="0">
                <a:latin typeface="Arial" panose="020B0604020202020204" pitchFamily="34" charset="0"/>
                <a:cs typeface="Arial" panose="020B0604020202020204" pitchFamily="34" charset="0"/>
              </a:endParaRPr>
            </a:p>
          </p:txBody>
        </p:sp>
      </p:grpSp>
      <p:grpSp>
        <p:nvGrpSpPr>
          <p:cNvPr id="73" name="Group 72"/>
          <p:cNvGrpSpPr/>
          <p:nvPr/>
        </p:nvGrpSpPr>
        <p:grpSpPr>
          <a:xfrm>
            <a:off x="4018106" y="1834480"/>
            <a:ext cx="4008006" cy="984920"/>
            <a:chOff x="4018106" y="1986880"/>
            <a:chExt cx="4008006" cy="984920"/>
          </a:xfrm>
        </p:grpSpPr>
        <p:sp>
          <p:nvSpPr>
            <p:cNvPr id="74" name="Pentagon 73"/>
            <p:cNvSpPr/>
            <p:nvPr/>
          </p:nvSpPr>
          <p:spPr bwMode="auto">
            <a:xfrm>
              <a:off x="5943600" y="2260129"/>
              <a:ext cx="1981200" cy="457200"/>
            </a:xfrm>
            <a:prstGeom prst="homePlate">
              <a:avLst>
                <a:gd name="adj" fmla="val 21942"/>
              </a:avLst>
            </a:prstGeom>
            <a:gradFill>
              <a:gsLst>
                <a:gs pos="90000">
                  <a:schemeClr val="accent5">
                    <a:shade val="51000"/>
                    <a:satMod val="130000"/>
                  </a:schemeClr>
                </a:gs>
                <a:gs pos="20000">
                  <a:schemeClr val="accent5">
                    <a:shade val="93000"/>
                    <a:satMod val="130000"/>
                  </a:schemeClr>
                </a:gs>
                <a:gs pos="0">
                  <a:schemeClr val="accent5">
                    <a:shade val="94000"/>
                    <a:satMod val="135000"/>
                  </a:schemeClr>
                </a:gs>
              </a:gsLst>
            </a:gra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76200" rIns="36000" bIns="76200" numCol="1" rtlCol="0" anchor="ctr" anchorCtr="0" compatLnSpc="1">
              <a:prstTxWarp prst="textNoShape">
                <a:avLst/>
              </a:prstTxWarp>
            </a:bodyPr>
            <a:lstStyle/>
            <a:p>
              <a:pPr lvl="0" algn="ctr">
                <a:buClr>
                  <a:srgbClr val="CC9900"/>
                </a:buClr>
                <a:defRPr/>
              </a:pPr>
              <a:r>
                <a:rPr lang="en-US" sz="1000" b="1" kern="0" dirty="0">
                  <a:solidFill>
                    <a:prstClr val="black"/>
                  </a:solidFill>
                  <a:latin typeface="Arial" panose="020B0604020202020204" pitchFamily="34" charset="0"/>
                  <a:ea typeface="宋体" pitchFamily="2" charset="-122"/>
                  <a:cs typeface="Arial" panose="020B0604020202020204" pitchFamily="34" charset="0"/>
                </a:rPr>
                <a:t>Phase </a:t>
              </a:r>
              <a:r>
                <a:rPr lang="en-US" sz="1000" b="1" kern="0" dirty="0" smtClean="0">
                  <a:solidFill>
                    <a:prstClr val="black"/>
                  </a:solidFill>
                  <a:latin typeface="Arial" panose="020B0604020202020204" pitchFamily="34" charset="0"/>
                  <a:ea typeface="宋体" pitchFamily="2" charset="-122"/>
                  <a:cs typeface="Arial" panose="020B0604020202020204" pitchFamily="34" charset="0"/>
                </a:rPr>
                <a:t>2</a:t>
              </a:r>
              <a:endParaRPr lang="en-US" sz="1000" b="1" kern="0" dirty="0">
                <a:solidFill>
                  <a:prstClr val="black"/>
                </a:solidFill>
                <a:latin typeface="Arial" panose="020B0604020202020204" pitchFamily="34" charset="0"/>
                <a:ea typeface="宋体" pitchFamily="2" charset="-122"/>
                <a:cs typeface="Arial" panose="020B0604020202020204" pitchFamily="34" charset="0"/>
              </a:endParaRPr>
            </a:p>
          </p:txBody>
        </p:sp>
        <p:sp>
          <p:nvSpPr>
            <p:cNvPr id="75" name="Pentagon 74"/>
            <p:cNvSpPr/>
            <p:nvPr/>
          </p:nvSpPr>
          <p:spPr bwMode="auto">
            <a:xfrm>
              <a:off x="4018106" y="2262741"/>
              <a:ext cx="2230294" cy="457200"/>
            </a:xfrm>
            <a:prstGeom prst="homePlate">
              <a:avLst>
                <a:gd name="adj" fmla="val 23334"/>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76" name="Flowchart: Decision 75"/>
            <p:cNvSpPr/>
            <p:nvPr/>
          </p:nvSpPr>
          <p:spPr bwMode="auto">
            <a:xfrm>
              <a:off x="6113300" y="257839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77" name="TextBox 76"/>
            <p:cNvSpPr txBox="1"/>
            <p:nvPr/>
          </p:nvSpPr>
          <p:spPr>
            <a:xfrm>
              <a:off x="5346447" y="2725579"/>
              <a:ext cx="95571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31JUL</a:t>
              </a:r>
              <a:endParaRPr lang="en-US" sz="1000" dirty="0">
                <a:latin typeface="Arial" panose="020B0604020202020204" pitchFamily="34" charset="0"/>
                <a:cs typeface="Arial" panose="020B0604020202020204" pitchFamily="34" charset="0"/>
              </a:endParaRPr>
            </a:p>
          </p:txBody>
        </p:sp>
        <p:sp>
          <p:nvSpPr>
            <p:cNvPr id="78" name="TextBox 77"/>
            <p:cNvSpPr txBox="1"/>
            <p:nvPr/>
          </p:nvSpPr>
          <p:spPr>
            <a:xfrm>
              <a:off x="4018106" y="1986880"/>
              <a:ext cx="2108269"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TV </a:t>
              </a:r>
              <a:r>
                <a:rPr lang="en-US" sz="1200" b="1" dirty="0" err="1" smtClean="0">
                  <a:solidFill>
                    <a:srgbClr val="FF0000"/>
                  </a:solidFill>
                  <a:latin typeface="Arial" panose="020B0604020202020204" pitchFamily="34" charset="0"/>
                  <a:cs typeface="Arial" panose="020B0604020202020204" pitchFamily="34" charset="0"/>
                </a:rPr>
                <a:t>SimplySurvey</a:t>
              </a:r>
              <a:r>
                <a:rPr lang="en-US" sz="1200" b="1" dirty="0" smtClean="0">
                  <a:solidFill>
                    <a:srgbClr val="FF0000"/>
                  </a:solidFill>
                  <a:latin typeface="Arial" panose="020B0604020202020204" pitchFamily="34" charset="0"/>
                  <a:cs typeface="Arial" panose="020B0604020202020204" pitchFamily="34" charset="0"/>
                </a:rPr>
                <a:t> Platform</a:t>
              </a:r>
              <a:endParaRPr lang="en-US" sz="1200" b="1" dirty="0">
                <a:solidFill>
                  <a:srgbClr val="FF0000"/>
                </a:solidFill>
                <a:latin typeface="Arial" panose="020B0604020202020204" pitchFamily="34" charset="0"/>
                <a:cs typeface="Arial" panose="020B0604020202020204" pitchFamily="34" charset="0"/>
              </a:endParaRPr>
            </a:p>
          </p:txBody>
        </p:sp>
        <p:sp>
          <p:nvSpPr>
            <p:cNvPr id="79" name="Flowchart: Decision 78"/>
            <p:cNvSpPr/>
            <p:nvPr/>
          </p:nvSpPr>
          <p:spPr bwMode="auto">
            <a:xfrm>
              <a:off x="7793974" y="257839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80" name="TextBox 79"/>
            <p:cNvSpPr txBox="1"/>
            <p:nvPr/>
          </p:nvSpPr>
          <p:spPr>
            <a:xfrm>
              <a:off x="7027121" y="2725579"/>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31OCT</a:t>
              </a:r>
              <a:endParaRPr lang="en-US" sz="1000" dirty="0">
                <a:latin typeface="Arial" panose="020B0604020202020204" pitchFamily="34" charset="0"/>
                <a:cs typeface="Arial" panose="020B0604020202020204" pitchFamily="34" charset="0"/>
              </a:endParaRPr>
            </a:p>
          </p:txBody>
        </p:sp>
        <p:sp>
          <p:nvSpPr>
            <p:cNvPr id="81" name="TextBox 80"/>
            <p:cNvSpPr txBox="1"/>
            <p:nvPr/>
          </p:nvSpPr>
          <p:spPr>
            <a:xfrm>
              <a:off x="6324845" y="2029662"/>
              <a:ext cx="1616148" cy="246221"/>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Phase 1-2 Cost – </a:t>
              </a:r>
              <a:r>
                <a:rPr lang="en-US" sz="1000" b="1" dirty="0" smtClean="0">
                  <a:latin typeface="Arial" panose="020B0604020202020204" pitchFamily="34" charset="0"/>
                  <a:cs typeface="Arial" panose="020B0604020202020204" pitchFamily="34" charset="0"/>
                </a:rPr>
                <a:t>8.2M Baht</a:t>
              </a:r>
              <a:endParaRPr lang="en-US" sz="1000" b="1" dirty="0">
                <a:latin typeface="Arial" panose="020B0604020202020204" pitchFamily="34" charset="0"/>
                <a:cs typeface="Arial" panose="020B0604020202020204" pitchFamily="34" charset="0"/>
              </a:endParaRPr>
            </a:p>
          </p:txBody>
        </p:sp>
      </p:grpSp>
      <p:grpSp>
        <p:nvGrpSpPr>
          <p:cNvPr id="82" name="Group 81"/>
          <p:cNvGrpSpPr/>
          <p:nvPr/>
        </p:nvGrpSpPr>
        <p:grpSpPr>
          <a:xfrm>
            <a:off x="1219200" y="2835841"/>
            <a:ext cx="3990976" cy="982350"/>
            <a:chOff x="1219200" y="3124200"/>
            <a:chExt cx="3990976" cy="982350"/>
          </a:xfrm>
        </p:grpSpPr>
        <p:sp>
          <p:nvSpPr>
            <p:cNvPr id="83" name="Pentagon 82"/>
            <p:cNvSpPr/>
            <p:nvPr/>
          </p:nvSpPr>
          <p:spPr bwMode="auto">
            <a:xfrm>
              <a:off x="3029970" y="3403129"/>
              <a:ext cx="2103283" cy="457200"/>
            </a:xfrm>
            <a:prstGeom prst="homePlate">
              <a:avLst>
                <a:gd name="adj" fmla="val 21942"/>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76200" rIns="36000" bIns="76200" numCol="1" rtlCol="0" anchor="ctr" anchorCtr="0" compatLnSpc="1">
              <a:prstTxWarp prst="textNoShape">
                <a:avLst/>
              </a:prstTxWarp>
            </a:bodyPr>
            <a:lstStyle/>
            <a:p>
              <a:pPr marL="228600" marR="0" lvl="0" defTabSz="914400" eaLnBrk="1" fontAlgn="auto" latinLnBrk="0" hangingPunct="1">
                <a:spcBef>
                  <a:spcPts val="0"/>
                </a:spcBef>
                <a:spcAft>
                  <a:spcPts val="0"/>
                </a:spcAft>
                <a:buClr>
                  <a:srgbClr val="CC9900"/>
                </a:buClr>
                <a:buSzTx/>
                <a:buFontTx/>
                <a:buNone/>
                <a:tabLst>
                  <a:tab pos="228600" algn="l"/>
                </a:tabLst>
                <a:defRPr/>
              </a:pPr>
              <a:r>
                <a:rPr lang="en-US" sz="1000" b="1" kern="0" dirty="0">
                  <a:solidFill>
                    <a:prstClr val="black"/>
                  </a:solidFill>
                  <a:latin typeface="Arial" panose="020B0604020202020204" pitchFamily="34" charset="0"/>
                  <a:ea typeface="宋体" pitchFamily="2" charset="-122"/>
                  <a:cs typeface="Arial" panose="020B0604020202020204" pitchFamily="34" charset="0"/>
                </a:rPr>
                <a:t> </a:t>
              </a:r>
              <a:r>
                <a:rPr lang="en-US" sz="1000" b="1" kern="0" dirty="0" smtClean="0">
                  <a:solidFill>
                    <a:prstClr val="black"/>
                  </a:solidFill>
                  <a:latin typeface="Arial" panose="020B0604020202020204" pitchFamily="34" charset="0"/>
                  <a:ea typeface="宋体" pitchFamily="2" charset="-122"/>
                  <a:cs typeface="Arial" panose="020B0604020202020204" pitchFamily="34" charset="0"/>
                </a:rPr>
                <a:t>          </a:t>
              </a: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2</a:t>
              </a:r>
            </a:p>
          </p:txBody>
        </p:sp>
        <p:sp>
          <p:nvSpPr>
            <p:cNvPr id="84" name="Pentagon 83"/>
            <p:cNvSpPr/>
            <p:nvPr/>
          </p:nvSpPr>
          <p:spPr bwMode="auto">
            <a:xfrm>
              <a:off x="1219200" y="3405741"/>
              <a:ext cx="2209800" cy="457200"/>
            </a:xfrm>
            <a:prstGeom prst="homePlate">
              <a:avLst>
                <a:gd name="adj" fmla="val 23334"/>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p>
          </p:txBody>
        </p:sp>
        <p:sp>
          <p:nvSpPr>
            <p:cNvPr id="85" name="Flowchart: Decision 84"/>
            <p:cNvSpPr/>
            <p:nvPr/>
          </p:nvSpPr>
          <p:spPr bwMode="auto">
            <a:xfrm>
              <a:off x="3297327" y="3711679"/>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86" name="TextBox 85"/>
            <p:cNvSpPr txBox="1"/>
            <p:nvPr/>
          </p:nvSpPr>
          <p:spPr>
            <a:xfrm>
              <a:off x="2530474" y="3860329"/>
              <a:ext cx="976549"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26FEB</a:t>
              </a:r>
              <a:endParaRPr lang="en-US" sz="1000" dirty="0">
                <a:latin typeface="Arial" panose="020B0604020202020204" pitchFamily="34" charset="0"/>
                <a:cs typeface="Arial" panose="020B0604020202020204" pitchFamily="34" charset="0"/>
              </a:endParaRPr>
            </a:p>
          </p:txBody>
        </p:sp>
        <p:sp>
          <p:nvSpPr>
            <p:cNvPr id="87" name="TextBox 86"/>
            <p:cNvSpPr txBox="1"/>
            <p:nvPr/>
          </p:nvSpPr>
          <p:spPr>
            <a:xfrm>
              <a:off x="1219200" y="3124200"/>
              <a:ext cx="2728632"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IVR Outbound Capacity Expansion</a:t>
              </a:r>
              <a:endParaRPr lang="en-US" sz="1200" b="1" dirty="0">
                <a:solidFill>
                  <a:srgbClr val="FF0000"/>
                </a:solidFill>
                <a:latin typeface="Arial" panose="020B0604020202020204" pitchFamily="34" charset="0"/>
                <a:cs typeface="Arial" panose="020B0604020202020204" pitchFamily="34" charset="0"/>
              </a:endParaRPr>
            </a:p>
          </p:txBody>
        </p:sp>
        <p:sp>
          <p:nvSpPr>
            <p:cNvPr id="88" name="Flowchart: Decision 87"/>
            <p:cNvSpPr/>
            <p:nvPr/>
          </p:nvSpPr>
          <p:spPr bwMode="auto">
            <a:xfrm>
              <a:off x="5000539" y="3711679"/>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89" name="TextBox 88"/>
            <p:cNvSpPr txBox="1"/>
            <p:nvPr/>
          </p:nvSpPr>
          <p:spPr>
            <a:xfrm>
              <a:off x="4204773" y="3860329"/>
              <a:ext cx="100540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31MAY</a:t>
              </a:r>
              <a:endParaRPr lang="en-US" sz="1000" dirty="0">
                <a:latin typeface="Arial" panose="020B0604020202020204" pitchFamily="34" charset="0"/>
                <a:cs typeface="Arial" panose="020B0604020202020204" pitchFamily="34" charset="0"/>
              </a:endParaRPr>
            </a:p>
          </p:txBody>
        </p:sp>
        <p:sp>
          <p:nvSpPr>
            <p:cNvPr id="90" name="TextBox 89"/>
            <p:cNvSpPr txBox="1"/>
            <p:nvPr/>
          </p:nvSpPr>
          <p:spPr>
            <a:xfrm>
              <a:off x="2590800" y="3412559"/>
              <a:ext cx="805029" cy="369332"/>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Phase 1 Cost</a:t>
              </a:r>
            </a:p>
            <a:p>
              <a:r>
                <a:rPr lang="en-US" sz="1000" b="1" dirty="0" smtClean="0">
                  <a:latin typeface="Arial" panose="020B0604020202020204" pitchFamily="34" charset="0"/>
                  <a:cs typeface="Arial" panose="020B0604020202020204" pitchFamily="34" charset="0"/>
                </a:rPr>
                <a:t>1.9M Baht</a:t>
              </a:r>
              <a:endParaRPr lang="en-US" sz="1000" b="1" dirty="0">
                <a:latin typeface="Arial" panose="020B0604020202020204" pitchFamily="34" charset="0"/>
                <a:cs typeface="Arial" panose="020B0604020202020204" pitchFamily="34" charset="0"/>
              </a:endParaRPr>
            </a:p>
          </p:txBody>
        </p:sp>
        <p:sp>
          <p:nvSpPr>
            <p:cNvPr id="46" name="TextBox 45"/>
            <p:cNvSpPr txBox="1"/>
            <p:nvPr/>
          </p:nvSpPr>
          <p:spPr>
            <a:xfrm>
              <a:off x="4267200" y="3399461"/>
              <a:ext cx="805029" cy="369332"/>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Phase </a:t>
              </a:r>
              <a:r>
                <a:rPr lang="en-US" sz="800" dirty="0">
                  <a:latin typeface="Arial" panose="020B0604020202020204" pitchFamily="34" charset="0"/>
                  <a:cs typeface="Arial" panose="020B0604020202020204" pitchFamily="34" charset="0"/>
                </a:rPr>
                <a:t>2</a:t>
              </a:r>
              <a:r>
                <a:rPr lang="en-US" sz="800" dirty="0" smtClean="0">
                  <a:latin typeface="Arial" panose="020B0604020202020204" pitchFamily="34" charset="0"/>
                  <a:cs typeface="Arial" panose="020B0604020202020204" pitchFamily="34" charset="0"/>
                </a:rPr>
                <a:t> Cost</a:t>
              </a:r>
            </a:p>
            <a:p>
              <a:r>
                <a:rPr lang="en-US" sz="1000" b="1" dirty="0" smtClean="0">
                  <a:latin typeface="Arial" panose="020B0604020202020204" pitchFamily="34" charset="0"/>
                  <a:cs typeface="Arial" panose="020B0604020202020204" pitchFamily="34" charset="0"/>
                </a:rPr>
                <a:t>5.3M Baht</a:t>
              </a:r>
              <a:endParaRPr lang="en-US" sz="1000" b="1" dirty="0">
                <a:latin typeface="Arial" panose="020B0604020202020204" pitchFamily="34" charset="0"/>
                <a:cs typeface="Arial" panose="020B0604020202020204" pitchFamily="34" charset="0"/>
              </a:endParaRPr>
            </a:p>
          </p:txBody>
        </p:sp>
      </p:grpSp>
      <p:sp>
        <p:nvSpPr>
          <p:cNvPr id="91" name="TextBox 90"/>
          <p:cNvSpPr txBox="1"/>
          <p:nvPr/>
        </p:nvSpPr>
        <p:spPr>
          <a:xfrm>
            <a:off x="1694401" y="2139588"/>
            <a:ext cx="896399" cy="369332"/>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Phase 1-2 Cost</a:t>
            </a:r>
          </a:p>
          <a:p>
            <a:r>
              <a:rPr lang="en-US" sz="1000" b="1" dirty="0" smtClean="0">
                <a:latin typeface="Arial" panose="020B0604020202020204" pitchFamily="34" charset="0"/>
                <a:cs typeface="Arial" panose="020B0604020202020204" pitchFamily="34" charset="0"/>
              </a:rPr>
              <a:t>1M Baht</a:t>
            </a:r>
            <a:endParaRPr lang="en-US" sz="1000" b="1" dirty="0">
              <a:latin typeface="Arial" panose="020B0604020202020204" pitchFamily="34" charset="0"/>
              <a:cs typeface="Arial" panose="020B0604020202020204" pitchFamily="34" charset="0"/>
            </a:endParaRPr>
          </a:p>
        </p:txBody>
      </p:sp>
      <p:graphicFrame>
        <p:nvGraphicFramePr>
          <p:cNvPr id="47" name="Table 46"/>
          <p:cNvGraphicFramePr>
            <a:graphicFrameLocks noGrp="1"/>
          </p:cNvGraphicFramePr>
          <p:nvPr>
            <p:extLst>
              <p:ext uri="{D42A27DB-BD31-4B8C-83A1-F6EECF244321}">
                <p14:modId xmlns:p14="http://schemas.microsoft.com/office/powerpoint/2010/main" val="4074467931"/>
              </p:ext>
            </p:extLst>
          </p:nvPr>
        </p:nvGraphicFramePr>
        <p:xfrm>
          <a:off x="152400" y="4114800"/>
          <a:ext cx="3566160" cy="1132840"/>
        </p:xfrm>
        <a:graphic>
          <a:graphicData uri="http://schemas.openxmlformats.org/drawingml/2006/table">
            <a:tbl>
              <a:tblPr firstRow="1" bandRow="1">
                <a:tableStyleId>{69C7853C-536D-4A76-A0AE-DD22124D55A5}</a:tableStyleId>
              </a:tblPr>
              <a:tblGrid>
                <a:gridCol w="2362200"/>
                <a:gridCol w="1203960"/>
              </a:tblGrid>
              <a:tr h="370840">
                <a:tc>
                  <a:txBody>
                    <a:bodyPr/>
                    <a:lstStyle/>
                    <a:p>
                      <a:r>
                        <a:rPr lang="en-US" sz="1400" dirty="0" smtClean="0"/>
                        <a:t>Customer Track &amp; Trace</a:t>
                      </a:r>
                      <a:endParaRPr lang="en-US" sz="1800" dirty="0">
                        <a:solidFill>
                          <a:srgbClr val="C00000"/>
                        </a:solidFill>
                        <a:latin typeface="+mj-lt"/>
                      </a:endParaRPr>
                    </a:p>
                  </a:txBody>
                  <a:tcPr anchor="ctr"/>
                </a:tc>
                <a:tc>
                  <a:txBody>
                    <a:bodyPr/>
                    <a:lstStyle/>
                    <a:p>
                      <a:pPr algn="r"/>
                      <a:r>
                        <a:rPr lang="en-US" sz="1400" dirty="0" smtClean="0"/>
                        <a:t>2.5 M Baht</a:t>
                      </a:r>
                      <a:endParaRPr lang="en-US" sz="1400" dirty="0">
                        <a:latin typeface="+mj-lt"/>
                      </a:endParaRPr>
                    </a:p>
                  </a:txBody>
                  <a:tcPr anchor="ctr"/>
                </a:tc>
              </a:tr>
              <a:tr h="370840">
                <a:tc gridSpan="2">
                  <a:txBody>
                    <a:bodyPr/>
                    <a:lstStyle/>
                    <a:p>
                      <a:pPr marL="173038" lvl="0" indent="-173038">
                        <a:buFont typeface="Arial" panose="020B0604020202020204" pitchFamily="34" charset="0"/>
                        <a:buChar char="•"/>
                        <a:tabLst>
                          <a:tab pos="2398713" algn="l"/>
                        </a:tabLst>
                        <a:defRPr/>
                      </a:pPr>
                      <a:r>
                        <a:rPr kumimoji="0" lang="en-US" sz="1100" u="none" strike="noStrike" kern="0" cap="none" spc="0" normalizeH="0" baseline="0" noProof="0" dirty="0" smtClean="0">
                          <a:ln>
                            <a:noFill/>
                          </a:ln>
                          <a:effectLst/>
                          <a:uLnTx/>
                          <a:uFillTx/>
                        </a:rPr>
                        <a:t>Phase 1—Trouble Ticket (TT)	Go-Live 19OCT</a:t>
                      </a:r>
                    </a:p>
                    <a:p>
                      <a:pPr marL="173038" lvl="0" indent="-173038">
                        <a:buFont typeface="Arial" panose="020B0604020202020204" pitchFamily="34" charset="0"/>
                        <a:buChar char="•"/>
                        <a:tabLst>
                          <a:tab pos="2398713" algn="l"/>
                        </a:tabLst>
                        <a:defRPr/>
                      </a:pPr>
                      <a:r>
                        <a:rPr kumimoji="0" lang="en-US" sz="1100" u="none" strike="noStrike" kern="0" cap="none" spc="0" normalizeH="0" baseline="0" noProof="0" dirty="0" smtClean="0">
                          <a:ln>
                            <a:noFill/>
                          </a:ln>
                          <a:effectLst/>
                          <a:uLnTx/>
                          <a:uFillTx/>
                        </a:rPr>
                        <a:t>Phase 2—Service Request (SR)	Go-Live 15DEC</a:t>
                      </a:r>
                    </a:p>
                    <a:p>
                      <a:pPr marL="173038" lvl="0" indent="-173038">
                        <a:buFont typeface="Arial" panose="020B0604020202020204" pitchFamily="34" charset="0"/>
                        <a:buChar char="•"/>
                        <a:tabLst>
                          <a:tab pos="2289175" algn="l"/>
                        </a:tabLst>
                        <a:defRPr/>
                      </a:pPr>
                      <a:r>
                        <a:rPr kumimoji="0" lang="en-US" sz="1100" u="none" strike="noStrike" kern="0" cap="none" spc="0" normalizeH="0" baseline="0" noProof="0" dirty="0" smtClean="0">
                          <a:ln>
                            <a:noFill/>
                          </a:ln>
                          <a:effectLst/>
                          <a:uLnTx/>
                          <a:uFillTx/>
                        </a:rPr>
                        <a:t>Phase 3—Device Repair Tracking</a:t>
                      </a:r>
                    </a:p>
                    <a:p>
                      <a:pPr marL="0" lvl="0" indent="0">
                        <a:buFont typeface="Arial" panose="020B0604020202020204" pitchFamily="34" charset="0"/>
                        <a:buNone/>
                        <a:tabLst>
                          <a:tab pos="2289175" algn="l"/>
                        </a:tabLst>
                        <a:defRPr/>
                      </a:pPr>
                      <a:r>
                        <a:rPr kumimoji="0" lang="en-US" sz="1100" i="0" u="none" strike="noStrike" kern="0" cap="none" spc="0" normalizeH="0" baseline="0" noProof="0" dirty="0" smtClean="0">
                          <a:ln>
                            <a:noFill/>
                          </a:ln>
                          <a:effectLst/>
                          <a:uLnTx/>
                          <a:uFillTx/>
                          <a:latin typeface="+mn-lt"/>
                          <a:cs typeface="+mn-cs"/>
                        </a:rPr>
                        <a:t>(Phase 1-2 = 1.5M  /  Phase 3 = 1 M Baht)</a:t>
                      </a:r>
                      <a:endParaRPr kumimoji="0" lang="en-US" sz="1100" i="0" u="none" strike="noStrike" kern="0" cap="none" spc="0" normalizeH="0" noProof="0" dirty="0" smtClean="0">
                        <a:ln>
                          <a:noFill/>
                        </a:ln>
                        <a:effectLst/>
                        <a:uLnTx/>
                        <a:uFillTx/>
                        <a:latin typeface="+mn-lt"/>
                        <a:cs typeface="+mn-cs"/>
                      </a:endParaRPr>
                    </a:p>
                  </a:txBody>
                  <a:tcPr/>
                </a:tc>
                <a:tc hMerge="1">
                  <a:txBody>
                    <a:bodyPr/>
                    <a:lstStyle/>
                    <a:p>
                      <a:endParaRPr lang="en-US" sz="1600" dirty="0"/>
                    </a:p>
                  </a:txBody>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563017998"/>
              </p:ext>
            </p:extLst>
          </p:nvPr>
        </p:nvGraphicFramePr>
        <p:xfrm>
          <a:off x="152400" y="5435600"/>
          <a:ext cx="3566160" cy="965200"/>
        </p:xfrm>
        <a:graphic>
          <a:graphicData uri="http://schemas.openxmlformats.org/drawingml/2006/table">
            <a:tbl>
              <a:tblPr firstRow="1" bandRow="1">
                <a:tableStyleId>{69C7853C-536D-4A76-A0AE-DD22124D55A5}</a:tableStyleId>
              </a:tblPr>
              <a:tblGrid>
                <a:gridCol w="2506837"/>
                <a:gridCol w="1059323"/>
              </a:tblGrid>
              <a:tr h="370840">
                <a:tc>
                  <a:txBody>
                    <a:bodyPr/>
                    <a:lstStyle/>
                    <a:p>
                      <a:r>
                        <a:rPr lang="en-US" sz="1400" dirty="0" smtClean="0"/>
                        <a:t>Engagement</a:t>
                      </a:r>
                      <a:r>
                        <a:rPr lang="en-US" sz="1400" baseline="0" dirty="0" smtClean="0"/>
                        <a:t> Survey</a:t>
                      </a:r>
                      <a:endParaRPr lang="en-US" sz="1800" dirty="0">
                        <a:solidFill>
                          <a:srgbClr val="C00000"/>
                        </a:solidFill>
                        <a:latin typeface="+mj-lt"/>
                      </a:endParaRPr>
                    </a:p>
                  </a:txBody>
                  <a:tcPr anchor="ctr"/>
                </a:tc>
                <a:tc>
                  <a:txBody>
                    <a:bodyPr/>
                    <a:lstStyle/>
                    <a:p>
                      <a:pPr algn="r"/>
                      <a:r>
                        <a:rPr lang="en-US" sz="1400" dirty="0" smtClean="0"/>
                        <a:t>1 M Baht</a:t>
                      </a:r>
                      <a:endParaRPr lang="en-US" sz="1400" dirty="0">
                        <a:latin typeface="+mj-lt"/>
                      </a:endParaRPr>
                    </a:p>
                  </a:txBody>
                  <a:tcPr anchor="ctr"/>
                </a:tc>
              </a:tr>
              <a:tr h="370840">
                <a:tc gridSpan="2">
                  <a:txBody>
                    <a:bodyPr/>
                    <a:lstStyle/>
                    <a:p>
                      <a:pPr marL="173038" lvl="0" indent="-173038">
                        <a:buFont typeface="Arial" panose="020B0604020202020204" pitchFamily="34" charset="0"/>
                        <a:buChar char="•"/>
                        <a:tabLst>
                          <a:tab pos="2398713" algn="l"/>
                        </a:tabLst>
                        <a:defRPr/>
                      </a:pPr>
                      <a:r>
                        <a:rPr kumimoji="0" lang="en-US" sz="1100" i="0" u="none" strike="noStrike" kern="0" cap="none" spc="0" normalizeH="0" noProof="0" dirty="0" smtClean="0">
                          <a:ln>
                            <a:noFill/>
                          </a:ln>
                          <a:effectLst/>
                          <a:uLnTx/>
                          <a:uFillTx/>
                          <a:latin typeface="+mn-lt"/>
                          <a:cs typeface="+mn-cs"/>
                        </a:rPr>
                        <a:t>Enhanced ATSR Outbound Survey Features</a:t>
                      </a:r>
                    </a:p>
                    <a:p>
                      <a:pPr marL="173038" lvl="0" indent="-173038">
                        <a:buFont typeface="Arial" panose="020B0604020202020204" pitchFamily="34" charset="0"/>
                        <a:buChar char="•"/>
                        <a:tabLst>
                          <a:tab pos="2398713" algn="l"/>
                        </a:tabLst>
                        <a:defRPr/>
                      </a:pPr>
                      <a:r>
                        <a:rPr kumimoji="0" lang="en-US" sz="1100" i="0" u="none" strike="noStrike" kern="0" cap="none" spc="0" normalizeH="0" noProof="0" dirty="0" smtClean="0">
                          <a:ln>
                            <a:noFill/>
                          </a:ln>
                          <a:effectLst/>
                          <a:uLnTx/>
                          <a:uFillTx/>
                          <a:latin typeface="+mn-lt"/>
                          <a:cs typeface="+mn-cs"/>
                        </a:rPr>
                        <a:t>Complex condition question and answer</a:t>
                      </a:r>
                    </a:p>
                    <a:p>
                      <a:pPr marL="173038" lvl="0" indent="-173038">
                        <a:buFont typeface="Arial" panose="020B0604020202020204" pitchFamily="34" charset="0"/>
                        <a:buChar char="•"/>
                        <a:tabLst>
                          <a:tab pos="2398713" algn="l"/>
                        </a:tabLst>
                        <a:defRPr/>
                      </a:pPr>
                      <a:r>
                        <a:rPr kumimoji="0" lang="en-US" sz="1100" i="0" u="none" strike="noStrike" kern="0" cap="none" spc="0" normalizeH="0" noProof="0" dirty="0" smtClean="0">
                          <a:ln>
                            <a:noFill/>
                          </a:ln>
                          <a:effectLst/>
                          <a:uLnTx/>
                          <a:uFillTx/>
                          <a:latin typeface="+mn-lt"/>
                          <a:cs typeface="+mn-cs"/>
                        </a:rPr>
                        <a:t>Category of customer’s response</a:t>
                      </a:r>
                    </a:p>
                  </a:txBody>
                  <a:tcPr/>
                </a:tc>
                <a:tc hMerge="1">
                  <a:txBody>
                    <a:bodyPr/>
                    <a:lstStyle/>
                    <a:p>
                      <a:endParaRPr lang="en-US" sz="1600" dirty="0"/>
                    </a:p>
                  </a:txBody>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2938155606"/>
              </p:ext>
            </p:extLst>
          </p:nvPr>
        </p:nvGraphicFramePr>
        <p:xfrm>
          <a:off x="3947832" y="5313680"/>
          <a:ext cx="5120640" cy="1468120"/>
        </p:xfrm>
        <a:graphic>
          <a:graphicData uri="http://schemas.openxmlformats.org/drawingml/2006/table">
            <a:tbl>
              <a:tblPr firstRow="1" bandRow="1">
                <a:tableStyleId>{35758FB7-9AC5-4552-8A53-C91805E547FA}</a:tableStyleId>
              </a:tblPr>
              <a:tblGrid>
                <a:gridCol w="1396538"/>
                <a:gridCol w="2501327"/>
                <a:gridCol w="1222775"/>
              </a:tblGrid>
              <a:tr h="370840">
                <a:tc gridSpan="2">
                  <a:txBody>
                    <a:bodyPr/>
                    <a:lstStyle/>
                    <a:p>
                      <a:r>
                        <a:rPr lang="en-US" sz="1400" dirty="0" smtClean="0"/>
                        <a:t>IVR Outbound Capacity Expansion</a:t>
                      </a:r>
                      <a:endParaRPr lang="en-US" sz="1800" dirty="0">
                        <a:solidFill>
                          <a:srgbClr val="C00000"/>
                        </a:solidFill>
                        <a:latin typeface="+mj-lt"/>
                      </a:endParaRPr>
                    </a:p>
                  </a:txBody>
                  <a:tcPr anchor="ctr"/>
                </a:tc>
                <a:tc hMerge="1">
                  <a:txBody>
                    <a:bodyPr/>
                    <a:lstStyle/>
                    <a:p>
                      <a:endParaRPr lang="en-US"/>
                    </a:p>
                  </a:txBody>
                  <a:tcPr/>
                </a:tc>
                <a:tc>
                  <a:txBody>
                    <a:bodyPr/>
                    <a:lstStyle/>
                    <a:p>
                      <a:pPr algn="r"/>
                      <a:r>
                        <a:rPr lang="en-US" sz="1400" dirty="0" smtClean="0"/>
                        <a:t>7.2 M Baht</a:t>
                      </a:r>
                      <a:endParaRPr lang="en-US" sz="1400" dirty="0">
                        <a:latin typeface="+mj-lt"/>
                      </a:endParaRPr>
                    </a:p>
                  </a:txBody>
                  <a:tcPr anchor="ctr"/>
                </a:tc>
              </a:tr>
              <a:tr h="370840">
                <a:tc>
                  <a:txBody>
                    <a:bodyPr/>
                    <a:lstStyle/>
                    <a:p>
                      <a:pPr marL="0" lvl="0" indent="0">
                        <a:buFont typeface="Arial" panose="020B0604020202020204" pitchFamily="34" charset="0"/>
                        <a:buNone/>
                        <a:tabLst>
                          <a:tab pos="2398713" algn="l"/>
                        </a:tabLst>
                        <a:defRPr/>
                      </a:pPr>
                      <a:r>
                        <a:rPr kumimoji="0" lang="en-US" sz="1100" i="0" u="sng" strike="noStrike" kern="0" cap="none" spc="0" normalizeH="0" noProof="0" dirty="0" smtClean="0">
                          <a:ln>
                            <a:noFill/>
                          </a:ln>
                          <a:effectLst/>
                          <a:uLnTx/>
                          <a:uFillTx/>
                          <a:latin typeface="+mn-lt"/>
                          <a:cs typeface="+mn-cs"/>
                        </a:rPr>
                        <a:t>Phase 1</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New additional 120 ports (4 E1) with new server</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Interim solution using exist. IVR</a:t>
                      </a:r>
                    </a:p>
                  </a:txBody>
                  <a:tcPr>
                    <a:lnR w="12700" cap="flat" cmpd="sng" algn="ctr">
                      <a:noFill/>
                      <a:prstDash val="solid"/>
                      <a:round/>
                      <a:headEnd type="none" w="med" len="med"/>
                      <a:tailEnd type="none" w="med" len="med"/>
                    </a:lnR>
                  </a:tcPr>
                </a:tc>
                <a:tc gridSpan="2">
                  <a:txBody>
                    <a:bodyPr/>
                    <a:lstStyle/>
                    <a:p>
                      <a:pPr marL="0" lvl="0" indent="0">
                        <a:buFont typeface="Arial" panose="020B0604020202020204" pitchFamily="34" charset="0"/>
                        <a:buNone/>
                        <a:tabLst>
                          <a:tab pos="2398713" algn="l"/>
                        </a:tabLst>
                        <a:defRPr/>
                      </a:pPr>
                      <a:r>
                        <a:rPr kumimoji="0" lang="en-US" sz="1100" i="0" u="sng" strike="noStrike" kern="0" cap="none" spc="0" normalizeH="0" baseline="0" noProof="0" dirty="0" smtClean="0">
                          <a:ln>
                            <a:noFill/>
                          </a:ln>
                          <a:effectLst/>
                          <a:uLnTx/>
                          <a:uFillTx/>
                          <a:latin typeface="+mn-lt"/>
                          <a:cs typeface="+mn-cs"/>
                        </a:rPr>
                        <a:t>Phase 2</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New servers expansion</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New system architecture support additional capacity</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New framework to support TV SimplySurvey platform</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Enhanced features</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Reporting tools for TV SimplyOutbound</a:t>
                      </a:r>
                    </a:p>
                  </a:txBody>
                  <a:tcPr>
                    <a:lnL w="12700" cap="flat" cmpd="sng" algn="ctr">
                      <a:noFill/>
                      <a:prstDash val="solid"/>
                      <a:round/>
                      <a:headEnd type="none" w="med" len="med"/>
                      <a:tailEnd type="none" w="med" len="med"/>
                    </a:lnL>
                  </a:tcPr>
                </a:tc>
                <a:tc hMerge="1">
                  <a:txBody>
                    <a:bodyPr/>
                    <a:lstStyle/>
                    <a:p>
                      <a:endParaRPr lang="en-US" sz="1600" dirty="0"/>
                    </a:p>
                  </a:txBody>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1930171315"/>
              </p:ext>
            </p:extLst>
          </p:nvPr>
        </p:nvGraphicFramePr>
        <p:xfrm>
          <a:off x="5227320" y="3048000"/>
          <a:ext cx="3840480" cy="2133600"/>
        </p:xfrm>
        <a:graphic>
          <a:graphicData uri="http://schemas.openxmlformats.org/drawingml/2006/table">
            <a:tbl>
              <a:tblPr firstRow="1" bandRow="1">
                <a:tableStyleId>{35758FB7-9AC5-4552-8A53-C91805E547FA}</a:tableStyleId>
              </a:tblPr>
              <a:tblGrid>
                <a:gridCol w="2185639"/>
                <a:gridCol w="390293"/>
                <a:gridCol w="1264548"/>
              </a:tblGrid>
              <a:tr h="370840">
                <a:tc gridSpan="2">
                  <a:txBody>
                    <a:bodyPr/>
                    <a:lstStyle/>
                    <a:p>
                      <a:r>
                        <a:rPr lang="en-US" sz="1400" dirty="0" smtClean="0"/>
                        <a:t>TV </a:t>
                      </a:r>
                      <a:r>
                        <a:rPr lang="en-US" sz="1400" dirty="0" err="1" smtClean="0"/>
                        <a:t>SimplySurvey</a:t>
                      </a:r>
                      <a:r>
                        <a:rPr lang="en-US" sz="1400" dirty="0" smtClean="0"/>
                        <a:t> Platform</a:t>
                      </a:r>
                      <a:endParaRPr lang="en-US" sz="1800" dirty="0">
                        <a:solidFill>
                          <a:srgbClr val="C00000"/>
                        </a:solidFill>
                        <a:latin typeface="+mj-lt"/>
                      </a:endParaRPr>
                    </a:p>
                  </a:txBody>
                  <a:tcPr anchor="ctr"/>
                </a:tc>
                <a:tc hMerge="1">
                  <a:txBody>
                    <a:bodyPr/>
                    <a:lstStyle/>
                    <a:p>
                      <a:endParaRPr lang="en-US"/>
                    </a:p>
                  </a:txBody>
                  <a:tcPr/>
                </a:tc>
                <a:tc>
                  <a:txBody>
                    <a:bodyPr/>
                    <a:lstStyle/>
                    <a:p>
                      <a:pPr algn="r"/>
                      <a:r>
                        <a:rPr lang="en-US" sz="1400" dirty="0" smtClean="0"/>
                        <a:t>8.2 M Baht</a:t>
                      </a:r>
                      <a:endParaRPr lang="en-US" sz="1400" dirty="0">
                        <a:latin typeface="+mj-lt"/>
                      </a:endParaRPr>
                    </a:p>
                  </a:txBody>
                  <a:tcPr anchor="ctr"/>
                </a:tc>
              </a:tr>
              <a:tr h="1762760">
                <a:tc>
                  <a:txBody>
                    <a:bodyPr/>
                    <a:lstStyle/>
                    <a:p>
                      <a:pPr marL="0" lvl="0" indent="0">
                        <a:buFont typeface="Arial" panose="020B0604020202020204" pitchFamily="34" charset="0"/>
                        <a:buNone/>
                        <a:tabLst>
                          <a:tab pos="2398713" algn="l"/>
                        </a:tabLst>
                        <a:defRPr/>
                      </a:pPr>
                      <a:r>
                        <a:rPr kumimoji="0" lang="en-US" sz="1100" i="0" u="sng" strike="noStrike" kern="0" cap="none" spc="0" normalizeH="0" noProof="0" dirty="0" smtClean="0">
                          <a:ln>
                            <a:noFill/>
                          </a:ln>
                          <a:effectLst/>
                          <a:uLnTx/>
                          <a:uFillTx/>
                          <a:latin typeface="+mn-lt"/>
                          <a:cs typeface="+mn-cs"/>
                        </a:rPr>
                        <a:t>Phase 1</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TV Simply survey engine</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Survey template design</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Survey to various channels—IVR, Web, SMS, e-mail, Social channels (FB/TW)</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Survey analysis</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Reporting tools for survey</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Sentimental analysis</a:t>
                      </a:r>
                    </a:p>
                  </a:txBody>
                  <a:tcPr>
                    <a:lnR w="12700" cap="flat" cmpd="sng" algn="ctr">
                      <a:noFill/>
                      <a:prstDash val="solid"/>
                      <a:round/>
                      <a:headEnd type="none" w="med" len="med"/>
                      <a:tailEnd type="none" w="med" len="med"/>
                    </a:lnR>
                  </a:tcPr>
                </a:tc>
                <a:tc gridSpan="2">
                  <a:txBody>
                    <a:bodyPr/>
                    <a:lstStyle/>
                    <a:p>
                      <a:pPr marL="0" lvl="0" indent="0">
                        <a:buFont typeface="Arial" panose="020B0604020202020204" pitchFamily="34" charset="0"/>
                        <a:buNone/>
                        <a:tabLst>
                          <a:tab pos="2398713" algn="l"/>
                        </a:tabLst>
                        <a:defRPr/>
                      </a:pPr>
                      <a:r>
                        <a:rPr kumimoji="0" lang="en-US" sz="1100" i="0" u="sng" strike="noStrike" kern="0" cap="none" spc="0" normalizeH="0" baseline="0" noProof="0" dirty="0" smtClean="0">
                          <a:ln>
                            <a:noFill/>
                          </a:ln>
                          <a:effectLst/>
                          <a:uLnTx/>
                          <a:uFillTx/>
                          <a:latin typeface="+mn-lt"/>
                          <a:cs typeface="+mn-cs"/>
                        </a:rPr>
                        <a:t>Phase 2</a:t>
                      </a:r>
                    </a:p>
                    <a:p>
                      <a:pPr marL="171450" indent="-171450" fontAlgn="auto">
                        <a:spcBef>
                          <a:spcPts val="0"/>
                        </a:spcBef>
                        <a:spcAft>
                          <a:spcPts val="0"/>
                        </a:spcAft>
                        <a:buFont typeface="Arial" panose="020B0604020202020204" pitchFamily="34" charset="0"/>
                        <a:buChar char="•"/>
                        <a:defRPr/>
                      </a:pPr>
                      <a:r>
                        <a:rPr lang="en-US" sz="1100" kern="0" dirty="0" smtClean="0">
                          <a:solidFill>
                            <a:prstClr val="black"/>
                          </a:solidFill>
                          <a:latin typeface="+mn-lt"/>
                          <a:ea typeface="+mn-ea"/>
                          <a:cs typeface="+mn-cs"/>
                        </a:rPr>
                        <a:t>Integrate with ATSR Outbound new framework</a:t>
                      </a:r>
                    </a:p>
                    <a:p>
                      <a:pPr marL="171450" indent="-171450" fontAlgn="auto">
                        <a:spcBef>
                          <a:spcPts val="0"/>
                        </a:spcBef>
                        <a:spcAft>
                          <a:spcPts val="0"/>
                        </a:spcAft>
                        <a:buFont typeface="Arial" panose="020B0604020202020204" pitchFamily="34" charset="0"/>
                        <a:buChar char="•"/>
                        <a:defRPr/>
                      </a:pPr>
                      <a:r>
                        <a:rPr lang="en-US" sz="1100" kern="0" dirty="0" smtClean="0">
                          <a:solidFill>
                            <a:prstClr val="black"/>
                          </a:solidFill>
                          <a:latin typeface="+mn-lt"/>
                          <a:ea typeface="+mn-ea"/>
                          <a:cs typeface="+mn-cs"/>
                        </a:rPr>
                        <a:t>Integrate with NICE recording to trace back to customer and agent conversation</a:t>
                      </a:r>
                    </a:p>
                  </a:txBody>
                  <a:tcPr>
                    <a:lnL w="12700" cap="flat" cmpd="sng" algn="ctr">
                      <a:noFill/>
                      <a:prstDash val="solid"/>
                      <a:round/>
                      <a:headEnd type="none" w="med" len="med"/>
                      <a:tailEnd type="none" w="med" len="med"/>
                    </a:lnL>
                  </a:tcPr>
                </a:tc>
                <a:tc hMerge="1">
                  <a:txBody>
                    <a:bodyPr/>
                    <a:lstStyle/>
                    <a:p>
                      <a:endParaRPr lang="en-US" sz="1600" dirty="0"/>
                    </a:p>
                  </a:txBody>
                  <a:tcPr/>
                </a:tc>
              </a:tr>
            </a:tbl>
          </a:graphicData>
        </a:graphic>
      </p:graphicFrame>
    </p:spTree>
    <p:extLst>
      <p:ext uri="{BB962C8B-B14F-4D97-AF65-F5344CB8AC3E}">
        <p14:creationId xmlns:p14="http://schemas.microsoft.com/office/powerpoint/2010/main" val="13631625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0"/>
            <a:ext cx="91440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0070C0"/>
                </a:solidFill>
                <a:effectLst>
                  <a:outerShdw blurRad="76200" dist="50800" dir="5400000" algn="tl" rotWithShape="0">
                    <a:srgbClr val="000000">
                      <a:alpha val="65000"/>
                    </a:srgbClr>
                  </a:outerShdw>
                </a:effectLst>
              </a:rPr>
              <a:t>ACC-SMM Roadmap 2015-2016</a:t>
            </a:r>
            <a:endParaRPr lang="en-US" sz="3600" b="1" spc="50" dirty="0">
              <a:ln w="11430"/>
              <a:solidFill>
                <a:srgbClr val="0070C0"/>
              </a:solidFill>
              <a:effectLst>
                <a:outerShdw blurRad="76200" dist="50800" dir="5400000" algn="tl" rotWithShape="0">
                  <a:srgbClr val="000000">
                    <a:alpha val="65000"/>
                  </a:srgbClr>
                </a:outerShdw>
              </a:effectLst>
            </a:endParaRPr>
          </a:p>
        </p:txBody>
      </p:sp>
      <p:graphicFrame>
        <p:nvGraphicFramePr>
          <p:cNvPr id="34" name="Table 33"/>
          <p:cNvGraphicFramePr>
            <a:graphicFrameLocks noGrp="1"/>
          </p:cNvGraphicFramePr>
          <p:nvPr>
            <p:extLst>
              <p:ext uri="{D42A27DB-BD31-4B8C-83A1-F6EECF244321}">
                <p14:modId xmlns:p14="http://schemas.microsoft.com/office/powerpoint/2010/main" val="718600828"/>
              </p:ext>
            </p:extLst>
          </p:nvPr>
        </p:nvGraphicFramePr>
        <p:xfrm>
          <a:off x="91440" y="762000"/>
          <a:ext cx="8961120" cy="2926080"/>
        </p:xfrm>
        <a:graphic>
          <a:graphicData uri="http://schemas.openxmlformats.org/drawingml/2006/table">
            <a:tbl>
              <a:tblPr firstRow="1" bandRow="1">
                <a:tableStyleId>{69C7853C-536D-4A76-A0AE-DD22124D55A5}</a:tableStyleId>
              </a:tblPr>
              <a:tblGrid>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tblGrid>
              <a:tr h="274320">
                <a:tc gridSpan="8">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2015</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gridSpan="24">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2016</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r>
              <a:tr h="274320">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JAN</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FEB</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MAR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r>
                        <a:rPr lang="en-US" sz="1000" b="1" dirty="0" smtClean="0">
                          <a:latin typeface="Arial" panose="020B0604020202020204" pitchFamily="34" charset="0"/>
                          <a:cs typeface="Arial" panose="020B0604020202020204" pitchFamily="34" charset="0"/>
                        </a:rPr>
                        <a:t>APR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MAY</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JUN</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JUL</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AUG</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r>
              <a:tr h="23774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202514578"/>
              </p:ext>
            </p:extLst>
          </p:nvPr>
        </p:nvGraphicFramePr>
        <p:xfrm>
          <a:off x="331273" y="3916058"/>
          <a:ext cx="4389120" cy="1559560"/>
        </p:xfrm>
        <a:graphic>
          <a:graphicData uri="http://schemas.openxmlformats.org/drawingml/2006/table">
            <a:tbl>
              <a:tblPr firstRow="1" bandRow="1">
                <a:tableStyleId>{08FB837D-C827-4EFA-A057-4D05807E0F7C}</a:tableStyleId>
              </a:tblPr>
              <a:tblGrid>
                <a:gridCol w="3383280"/>
                <a:gridCol w="1005840"/>
              </a:tblGrid>
              <a:tr h="370840">
                <a:tc>
                  <a:txBody>
                    <a:bodyPr/>
                    <a:lstStyle/>
                    <a:p>
                      <a:r>
                        <a:rPr lang="en-US" sz="1400" dirty="0" smtClean="0"/>
                        <a:t>SMM Corporate E-Mail and Web Chat</a:t>
                      </a:r>
                      <a:endParaRPr lang="en-US" sz="1800" dirty="0">
                        <a:solidFill>
                          <a:srgbClr val="C00000"/>
                        </a:solidFill>
                        <a:latin typeface="+mj-lt"/>
                      </a:endParaRPr>
                    </a:p>
                  </a:txBody>
                  <a:tcPr anchor="ctr"/>
                </a:tc>
                <a:tc>
                  <a:txBody>
                    <a:bodyPr/>
                    <a:lstStyle/>
                    <a:p>
                      <a:pPr algn="r"/>
                      <a:r>
                        <a:rPr lang="en-US" sz="1400" dirty="0" smtClean="0"/>
                        <a:t>2 M Baht</a:t>
                      </a:r>
                      <a:endParaRPr lang="en-US" sz="1400" dirty="0">
                        <a:latin typeface="+mj-lt"/>
                      </a:endParaRPr>
                    </a:p>
                  </a:txBody>
                  <a:tcPr anchor="ctr"/>
                </a:tc>
              </a:tr>
              <a:tr h="370840">
                <a:tc gridSpan="2">
                  <a:txBody>
                    <a:bodyPr/>
                    <a:lstStyle/>
                    <a:p>
                      <a:pPr marL="0" marR="0" lvl="1"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u="sng" strike="noStrike" kern="0" cap="none" spc="0" normalizeH="0" noProof="0" dirty="0" smtClean="0">
                          <a:ln>
                            <a:noFill/>
                          </a:ln>
                          <a:effectLst/>
                          <a:uLnTx/>
                          <a:uFillTx/>
                        </a:rPr>
                        <a:t>Phase 1</a:t>
                      </a:r>
                    </a:p>
                    <a:p>
                      <a:pPr marL="173038" lvl="0" indent="-173038">
                        <a:buFont typeface="Arial" panose="020B0604020202020204" pitchFamily="34" charset="0"/>
                        <a:buChar char="•"/>
                        <a:defRPr/>
                      </a:pPr>
                      <a:r>
                        <a:rPr kumimoji="0" lang="en-US" sz="1100" u="none" strike="noStrike" kern="0" cap="none" spc="0" normalizeH="0" baseline="0" noProof="0" dirty="0" smtClean="0">
                          <a:ln>
                            <a:noFill/>
                          </a:ln>
                          <a:effectLst/>
                          <a:uLnTx/>
                          <a:uFillTx/>
                        </a:rPr>
                        <a:t>Interim</a:t>
                      </a:r>
                      <a:r>
                        <a:rPr kumimoji="0" lang="en-US" sz="1100" u="none" strike="noStrike" kern="0" cap="none" spc="0" normalizeH="0" noProof="0" dirty="0" smtClean="0">
                          <a:ln>
                            <a:noFill/>
                          </a:ln>
                          <a:effectLst/>
                          <a:uLnTx/>
                          <a:uFillTx/>
                        </a:rPr>
                        <a:t> solution with separated domain</a:t>
                      </a:r>
                    </a:p>
                    <a:p>
                      <a:pPr marL="173038" lvl="0" indent="-173038">
                        <a:buFont typeface="Arial" panose="020B0604020202020204" pitchFamily="34" charset="0"/>
                        <a:buChar char="•"/>
                        <a:defRPr/>
                      </a:pPr>
                      <a:r>
                        <a:rPr kumimoji="0" lang="en-US" sz="1100" u="none" strike="noStrike" kern="0" cap="none" spc="0" normalizeH="0" noProof="0" dirty="0" smtClean="0">
                          <a:ln>
                            <a:noFill/>
                          </a:ln>
                          <a:effectLst/>
                          <a:uLnTx/>
                          <a:uFillTx/>
                        </a:rPr>
                        <a:t>Partial features for corporate e-mail</a:t>
                      </a:r>
                      <a:endParaRPr kumimoji="0" lang="en-US" sz="1100" i="0" u="none" strike="noStrike" kern="0" cap="none" spc="0" normalizeH="0" noProof="0" dirty="0" smtClean="0">
                        <a:ln>
                          <a:noFill/>
                        </a:ln>
                        <a:effectLst/>
                        <a:uLnTx/>
                        <a:uFillTx/>
                        <a:latin typeface="+mn-lt"/>
                        <a:cs typeface="+mn-cs"/>
                      </a:endParaRPr>
                    </a:p>
                  </a:txBody>
                  <a:tcPr/>
                </a:tc>
                <a:tc hMerge="1">
                  <a:txBody>
                    <a:bodyPr/>
                    <a:lstStyle/>
                    <a:p>
                      <a:endParaRPr lang="en-US" sz="1600" dirty="0"/>
                    </a:p>
                  </a:txBody>
                  <a:tcPr/>
                </a:tc>
              </a:tr>
              <a:tr h="370840">
                <a:tc gridSpan="2">
                  <a:txBody>
                    <a:bodyPr/>
                    <a:lstStyle/>
                    <a:p>
                      <a:pPr marL="0" lvl="1" indent="0">
                        <a:buNone/>
                        <a:defRPr/>
                      </a:pPr>
                      <a:r>
                        <a:rPr lang="en-US" sz="1100" u="sng" kern="0" dirty="0" smtClean="0"/>
                        <a:t>Phase 2</a:t>
                      </a:r>
                      <a:endParaRPr lang="en-US" sz="1100" u="sng" kern="0" baseline="0" dirty="0" smtClean="0"/>
                    </a:p>
                    <a:p>
                      <a:pPr marL="173038" lvl="0" indent="-173038">
                        <a:buFont typeface="Arial" panose="020B0604020202020204" pitchFamily="34" charset="0"/>
                        <a:buChar char="•"/>
                        <a:defRPr/>
                      </a:pPr>
                      <a:r>
                        <a:rPr lang="en-US" sz="1100" kern="0" baseline="0" dirty="0" smtClean="0"/>
                        <a:t>Complete</a:t>
                      </a:r>
                      <a:r>
                        <a:rPr lang="en-US" sz="1100" kern="0" dirty="0" smtClean="0"/>
                        <a:t> solution within single SMM platform</a:t>
                      </a:r>
                    </a:p>
                    <a:p>
                      <a:pPr marL="173038" lvl="0" indent="-173038">
                        <a:buFont typeface="Arial" panose="020B0604020202020204" pitchFamily="34" charset="0"/>
                        <a:buChar char="•"/>
                        <a:defRPr/>
                      </a:pPr>
                      <a:r>
                        <a:rPr kumimoji="0" lang="en-US" sz="1100" u="none" strike="noStrike" kern="0" cap="none" spc="0" normalizeH="0" baseline="0" noProof="0" dirty="0" smtClean="0">
                          <a:ln>
                            <a:noFill/>
                          </a:ln>
                          <a:effectLst/>
                          <a:uLnTx/>
                          <a:uFillTx/>
                        </a:rPr>
                        <a:t>Complete enhanced corporate e-mail features</a:t>
                      </a:r>
                      <a:endParaRPr kumimoji="0" lang="en-US" sz="1100" i="0" u="none" strike="noStrike" kern="0" cap="none" spc="0" normalizeH="0" baseline="0" noProof="0" dirty="0" smtClean="0">
                        <a:ln>
                          <a:noFill/>
                        </a:ln>
                        <a:effectLst/>
                        <a:uLnTx/>
                        <a:uFillTx/>
                        <a:latin typeface="+mn-lt"/>
                        <a:cs typeface="+mn-cs"/>
                      </a:endParaRPr>
                    </a:p>
                  </a:txBody>
                  <a:tcPr/>
                </a:tc>
                <a:tc hMerge="1">
                  <a:txBody>
                    <a:bodyPr/>
                    <a:lstStyle/>
                    <a:p>
                      <a:endParaRPr lang="en-US" sz="1600"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286498058"/>
              </p:ext>
            </p:extLst>
          </p:nvPr>
        </p:nvGraphicFramePr>
        <p:xfrm>
          <a:off x="331273" y="5791200"/>
          <a:ext cx="4393127" cy="797560"/>
        </p:xfrm>
        <a:graphic>
          <a:graphicData uri="http://schemas.openxmlformats.org/drawingml/2006/table">
            <a:tbl>
              <a:tblPr firstRow="1" bandRow="1">
                <a:tableStyleId>{08FB837D-C827-4EFA-A057-4D05807E0F7C}</a:tableStyleId>
              </a:tblPr>
              <a:tblGrid>
                <a:gridCol w="3021527"/>
                <a:gridCol w="1371600"/>
              </a:tblGrid>
              <a:tr h="370840">
                <a:tc>
                  <a:txBody>
                    <a:bodyPr/>
                    <a:lstStyle/>
                    <a:p>
                      <a:r>
                        <a:rPr lang="en-US" sz="1400" dirty="0" smtClean="0"/>
                        <a:t>PANTIP</a:t>
                      </a:r>
                      <a:r>
                        <a:rPr lang="en-US" sz="1400" baseline="0" dirty="0" smtClean="0"/>
                        <a:t> New Web Service</a:t>
                      </a:r>
                      <a:endParaRPr lang="en-US" sz="1800" dirty="0">
                        <a:solidFill>
                          <a:srgbClr val="C00000"/>
                        </a:solidFill>
                        <a:latin typeface="+mj-lt"/>
                      </a:endParaRPr>
                    </a:p>
                  </a:txBody>
                  <a:tcPr anchor="ctr"/>
                </a:tc>
                <a:tc>
                  <a:txBody>
                    <a:bodyPr/>
                    <a:lstStyle/>
                    <a:p>
                      <a:pPr algn="r"/>
                      <a:r>
                        <a:rPr lang="en-US" sz="1400" dirty="0" smtClean="0"/>
                        <a:t>1.4 M Baht</a:t>
                      </a:r>
                      <a:endParaRPr lang="en-US" sz="1400" dirty="0">
                        <a:latin typeface="+mj-lt"/>
                      </a:endParaRPr>
                    </a:p>
                  </a:txBody>
                  <a:tcPr anchor="ctr"/>
                </a:tc>
              </a:tr>
              <a:tr h="370840">
                <a:tc gridSpan="2">
                  <a:txBody>
                    <a:bodyPr/>
                    <a:lstStyle/>
                    <a:p>
                      <a:pPr marL="173038" lvl="0" indent="-173038">
                        <a:buFont typeface="Arial" panose="020B0604020202020204" pitchFamily="34" charset="0"/>
                        <a:buChar char="•"/>
                        <a:defRPr/>
                      </a:pPr>
                      <a:r>
                        <a:rPr kumimoji="0" lang="en-US" sz="1100" u="none" strike="noStrike" kern="0" cap="none" spc="0" normalizeH="0" baseline="0" noProof="0" dirty="0" smtClean="0">
                          <a:ln>
                            <a:noFill/>
                          </a:ln>
                          <a:effectLst/>
                          <a:uLnTx/>
                          <a:uFillTx/>
                        </a:rPr>
                        <a:t>New PANTIP API implementation in SMM</a:t>
                      </a:r>
                    </a:p>
                    <a:p>
                      <a:pPr marL="173038" lvl="0" indent="-173038">
                        <a:buFont typeface="Arial" panose="020B0604020202020204" pitchFamily="34" charset="0"/>
                        <a:buChar char="•"/>
                        <a:defRPr/>
                      </a:pPr>
                      <a:r>
                        <a:rPr kumimoji="0" lang="en-US" sz="1100" u="none" strike="noStrike" kern="0" cap="none" spc="0" normalizeH="0" baseline="0" noProof="0" dirty="0" smtClean="0">
                          <a:ln>
                            <a:noFill/>
                          </a:ln>
                          <a:effectLst/>
                          <a:uLnTx/>
                          <a:uFillTx/>
                        </a:rPr>
                        <a:t>Include 12-month service fee for Pantip</a:t>
                      </a:r>
                    </a:p>
                  </a:txBody>
                  <a:tcPr/>
                </a:tc>
                <a:tc hMerge="1">
                  <a:txBody>
                    <a:bodyPr/>
                    <a:lstStyle/>
                    <a:p>
                      <a:endParaRPr lang="en-US" sz="1600"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3353826416"/>
              </p:ext>
            </p:extLst>
          </p:nvPr>
        </p:nvGraphicFramePr>
        <p:xfrm>
          <a:off x="4953000" y="3916058"/>
          <a:ext cx="3840480" cy="965200"/>
        </p:xfrm>
        <a:graphic>
          <a:graphicData uri="http://schemas.openxmlformats.org/drawingml/2006/table">
            <a:tbl>
              <a:tblPr firstRow="1" bandRow="1">
                <a:tableStyleId>{08FB837D-C827-4EFA-A057-4D05807E0F7C}</a:tableStyleId>
              </a:tblPr>
              <a:tblGrid>
                <a:gridCol w="3429000"/>
                <a:gridCol w="411480"/>
              </a:tblGrid>
              <a:tr h="370840">
                <a:tc>
                  <a:txBody>
                    <a:bodyPr/>
                    <a:lstStyle/>
                    <a:p>
                      <a:r>
                        <a:rPr lang="en-US" sz="1400" dirty="0" smtClean="0"/>
                        <a:t>TV </a:t>
                      </a:r>
                      <a:r>
                        <a:rPr lang="en-US" sz="1400" dirty="0" err="1" smtClean="0"/>
                        <a:t>SimplySurvey</a:t>
                      </a:r>
                      <a:r>
                        <a:rPr lang="en-US" sz="1400" baseline="0" dirty="0" smtClean="0"/>
                        <a:t> Platform Integration</a:t>
                      </a:r>
                      <a:endParaRPr lang="en-US" sz="1800" dirty="0">
                        <a:solidFill>
                          <a:srgbClr val="C00000"/>
                        </a:solidFill>
                        <a:latin typeface="+mj-lt"/>
                      </a:endParaRPr>
                    </a:p>
                  </a:txBody>
                  <a:tcPr anchor="ctr"/>
                </a:tc>
                <a:tc>
                  <a:txBody>
                    <a:bodyPr/>
                    <a:lstStyle/>
                    <a:p>
                      <a:pPr algn="r"/>
                      <a:endParaRPr lang="en-US" sz="1400" dirty="0">
                        <a:latin typeface="+mj-lt"/>
                      </a:endParaRPr>
                    </a:p>
                  </a:txBody>
                  <a:tcPr anchor="ctr"/>
                </a:tc>
              </a:tr>
              <a:tr h="370840">
                <a:tc gridSpan="2">
                  <a:txBody>
                    <a:bodyPr/>
                    <a:lstStyle/>
                    <a:p>
                      <a:pPr marL="0" marR="0" lvl="1"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u="sng" strike="noStrike" kern="0" cap="none" spc="0" normalizeH="0" noProof="0" dirty="0" smtClean="0">
                          <a:ln>
                            <a:noFill/>
                          </a:ln>
                          <a:effectLst/>
                          <a:uLnTx/>
                          <a:uFillTx/>
                        </a:rPr>
                        <a:t>Phase 2 of TV </a:t>
                      </a:r>
                      <a:r>
                        <a:rPr kumimoji="0" lang="en-US" sz="1100" u="sng" strike="noStrike" kern="0" cap="none" spc="0" normalizeH="0" noProof="0" dirty="0" err="1" smtClean="0">
                          <a:ln>
                            <a:noFill/>
                          </a:ln>
                          <a:effectLst/>
                          <a:uLnTx/>
                          <a:uFillTx/>
                        </a:rPr>
                        <a:t>SImplySurvey</a:t>
                      </a:r>
                      <a:r>
                        <a:rPr kumimoji="0" lang="en-US" sz="1100" u="sng" strike="noStrike" kern="0" cap="none" spc="0" normalizeH="0" noProof="0" dirty="0" smtClean="0">
                          <a:ln>
                            <a:noFill/>
                          </a:ln>
                          <a:effectLst/>
                          <a:uLnTx/>
                          <a:uFillTx/>
                        </a:rPr>
                        <a:t> Platform</a:t>
                      </a:r>
                    </a:p>
                    <a:p>
                      <a:pPr marL="173038" lvl="0" indent="-173038">
                        <a:buFont typeface="Arial" panose="020B0604020202020204" pitchFamily="34" charset="0"/>
                        <a:buChar char="•"/>
                        <a:defRPr/>
                      </a:pPr>
                      <a:r>
                        <a:rPr kumimoji="0" lang="en-US" sz="1100" u="none" strike="noStrike" kern="0" cap="none" spc="0" normalizeH="0" baseline="0" noProof="0" dirty="0" smtClean="0">
                          <a:ln>
                            <a:noFill/>
                          </a:ln>
                          <a:effectLst/>
                          <a:uLnTx/>
                          <a:uFillTx/>
                        </a:rPr>
                        <a:t>Integration with SMM with TV </a:t>
                      </a:r>
                      <a:r>
                        <a:rPr kumimoji="0" lang="en-US" sz="1100" u="none" strike="noStrike" kern="0" cap="none" spc="0" normalizeH="0" baseline="0" noProof="0" dirty="0" err="1" smtClean="0">
                          <a:ln>
                            <a:noFill/>
                          </a:ln>
                          <a:effectLst/>
                          <a:uLnTx/>
                          <a:uFillTx/>
                        </a:rPr>
                        <a:t>SimplySurvey</a:t>
                      </a:r>
                      <a:r>
                        <a:rPr kumimoji="0" lang="en-US" sz="1100" u="none" strike="noStrike" kern="0" cap="none" spc="0" normalizeH="0" baseline="0" noProof="0" dirty="0" smtClean="0">
                          <a:ln>
                            <a:noFill/>
                          </a:ln>
                          <a:effectLst/>
                          <a:uLnTx/>
                          <a:uFillTx/>
                        </a:rPr>
                        <a:t> Platform</a:t>
                      </a:r>
                    </a:p>
                    <a:p>
                      <a:pPr marL="173038" lvl="0" indent="-173038">
                        <a:buFont typeface="Arial" panose="020B0604020202020204" pitchFamily="34" charset="0"/>
                        <a:buChar char="•"/>
                        <a:defRPr/>
                      </a:pPr>
                      <a:r>
                        <a:rPr kumimoji="0" lang="en-US" sz="1100" i="0" u="none" strike="noStrike" kern="0" cap="none" spc="0" normalizeH="0" baseline="0" noProof="0" dirty="0" smtClean="0">
                          <a:ln>
                            <a:noFill/>
                          </a:ln>
                          <a:effectLst/>
                          <a:uLnTx/>
                          <a:uFillTx/>
                          <a:latin typeface="+mn-lt"/>
                          <a:cs typeface="+mn-cs"/>
                        </a:rPr>
                        <a:t>Cost included with the other project</a:t>
                      </a:r>
                      <a:endParaRPr kumimoji="0" lang="en-US" sz="1100" i="0" u="none" strike="noStrike" kern="0" cap="none" spc="0" normalizeH="0" noProof="0" dirty="0" smtClean="0">
                        <a:ln>
                          <a:noFill/>
                        </a:ln>
                        <a:effectLst/>
                        <a:uLnTx/>
                        <a:uFillTx/>
                        <a:latin typeface="+mn-lt"/>
                        <a:cs typeface="+mn-cs"/>
                      </a:endParaRPr>
                    </a:p>
                  </a:txBody>
                  <a:tcPr/>
                </a:tc>
                <a:tc hMerge="1">
                  <a:txBody>
                    <a:bodyPr/>
                    <a:lstStyle/>
                    <a:p>
                      <a:endParaRPr lang="en-US" sz="1600" dirty="0"/>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1353292557"/>
              </p:ext>
            </p:extLst>
          </p:nvPr>
        </p:nvGraphicFramePr>
        <p:xfrm>
          <a:off x="4953000" y="5085080"/>
          <a:ext cx="3840480" cy="1468120"/>
        </p:xfrm>
        <a:graphic>
          <a:graphicData uri="http://schemas.openxmlformats.org/drawingml/2006/table">
            <a:tbl>
              <a:tblPr firstRow="1" bandRow="1">
                <a:tableStyleId>{08FB837D-C827-4EFA-A057-4D05807E0F7C}</a:tableStyleId>
              </a:tblPr>
              <a:tblGrid>
                <a:gridCol w="2830633"/>
                <a:gridCol w="1009847"/>
              </a:tblGrid>
              <a:tr h="370840">
                <a:tc>
                  <a:txBody>
                    <a:bodyPr/>
                    <a:lstStyle/>
                    <a:p>
                      <a:r>
                        <a:rPr lang="en-US" sz="1400" dirty="0" smtClean="0"/>
                        <a:t>Social Analytic</a:t>
                      </a:r>
                      <a:endParaRPr lang="en-US" sz="1800" dirty="0">
                        <a:solidFill>
                          <a:srgbClr val="C00000"/>
                        </a:solidFill>
                        <a:latin typeface="+mj-lt"/>
                      </a:endParaRPr>
                    </a:p>
                  </a:txBody>
                  <a:tcPr anchor="ctr"/>
                </a:tc>
                <a:tc>
                  <a:txBody>
                    <a:bodyPr/>
                    <a:lstStyle/>
                    <a:p>
                      <a:pPr algn="r"/>
                      <a:r>
                        <a:rPr lang="en-US" sz="1400" dirty="0" smtClean="0"/>
                        <a:t>4 M Baht</a:t>
                      </a:r>
                      <a:endParaRPr lang="en-US" sz="1400" dirty="0">
                        <a:latin typeface="+mj-lt"/>
                      </a:endParaRPr>
                    </a:p>
                  </a:txBody>
                  <a:tcPr anchor="ctr"/>
                </a:tc>
              </a:tr>
              <a:tr h="370840">
                <a:tc gridSpan="2">
                  <a:txBody>
                    <a:bodyPr/>
                    <a:lstStyle/>
                    <a:p>
                      <a:pPr marL="171450" indent="-171450" fontAlgn="auto">
                        <a:spcBef>
                          <a:spcPts val="0"/>
                        </a:spcBef>
                        <a:spcAft>
                          <a:spcPts val="0"/>
                        </a:spcAft>
                        <a:buFont typeface="Arial" panose="020B0604020202020204" pitchFamily="34" charset="0"/>
                        <a:buChar char="•"/>
                        <a:defRPr/>
                      </a:pPr>
                      <a:r>
                        <a:rPr lang="en-US" sz="1100" kern="0" dirty="0" smtClean="0"/>
                        <a:t>Integrate to TV survey platform</a:t>
                      </a:r>
                    </a:p>
                    <a:p>
                      <a:pPr marL="171450" indent="-171450" fontAlgn="auto">
                        <a:spcBef>
                          <a:spcPts val="0"/>
                        </a:spcBef>
                        <a:spcAft>
                          <a:spcPts val="0"/>
                        </a:spcAft>
                        <a:buFont typeface="Arial" panose="020B0604020202020204" pitchFamily="34" charset="0"/>
                        <a:buChar char="•"/>
                        <a:defRPr/>
                      </a:pPr>
                      <a:r>
                        <a:rPr lang="en-US" sz="1100" kern="0" dirty="0" smtClean="0"/>
                        <a:t>Sentimental analysis of AIS customers</a:t>
                      </a:r>
                    </a:p>
                    <a:p>
                      <a:pPr marL="171450" indent="-171450" fontAlgn="auto">
                        <a:spcBef>
                          <a:spcPts val="0"/>
                        </a:spcBef>
                        <a:spcAft>
                          <a:spcPts val="0"/>
                        </a:spcAft>
                        <a:buFont typeface="Arial" panose="020B0604020202020204" pitchFamily="34" charset="0"/>
                        <a:buChar char="•"/>
                        <a:defRPr/>
                      </a:pPr>
                      <a:r>
                        <a:rPr lang="en-US" sz="1100" kern="0" dirty="0" smtClean="0"/>
                        <a:t>Sentimental analysis of competitors</a:t>
                      </a:r>
                    </a:p>
                    <a:p>
                      <a:pPr marL="171450" indent="-171450" fontAlgn="auto">
                        <a:spcBef>
                          <a:spcPts val="0"/>
                        </a:spcBef>
                        <a:spcAft>
                          <a:spcPts val="0"/>
                        </a:spcAft>
                        <a:buFont typeface="Arial" panose="020B0604020202020204" pitchFamily="34" charset="0"/>
                        <a:buChar char="•"/>
                        <a:defRPr/>
                      </a:pPr>
                      <a:r>
                        <a:rPr lang="en-US" sz="1100" kern="0" dirty="0" smtClean="0"/>
                        <a:t>Identify customer intention, sentiment</a:t>
                      </a:r>
                    </a:p>
                    <a:p>
                      <a:pPr marL="171450" indent="-171450" fontAlgn="auto">
                        <a:spcBef>
                          <a:spcPts val="0"/>
                        </a:spcBef>
                        <a:spcAft>
                          <a:spcPts val="0"/>
                        </a:spcAft>
                        <a:buFont typeface="Arial" panose="020B0604020202020204" pitchFamily="34" charset="0"/>
                        <a:buChar char="•"/>
                        <a:defRPr/>
                      </a:pPr>
                      <a:r>
                        <a:rPr lang="en-US" sz="1100" kern="0" dirty="0" smtClean="0"/>
                        <a:t>Comparison of 2 products/services</a:t>
                      </a:r>
                    </a:p>
                    <a:p>
                      <a:pPr marL="171450" indent="-171450" fontAlgn="auto">
                        <a:spcBef>
                          <a:spcPts val="0"/>
                        </a:spcBef>
                        <a:spcAft>
                          <a:spcPts val="0"/>
                        </a:spcAft>
                        <a:buFont typeface="Arial" panose="020B0604020202020204" pitchFamily="34" charset="0"/>
                        <a:buChar char="•"/>
                        <a:defRPr/>
                      </a:pPr>
                      <a:r>
                        <a:rPr lang="en-US" sz="1100" kern="0" dirty="0" smtClean="0"/>
                        <a:t>Cloud keyword tag</a:t>
                      </a:r>
                      <a:endParaRPr lang="en-US" sz="1100" kern="0" dirty="0" smtClean="0">
                        <a:solidFill>
                          <a:prstClr val="black"/>
                        </a:solidFill>
                      </a:endParaRPr>
                    </a:p>
                  </a:txBody>
                  <a:tcPr/>
                </a:tc>
                <a:tc hMerge="1">
                  <a:txBody>
                    <a:bodyPr/>
                    <a:lstStyle/>
                    <a:p>
                      <a:endParaRPr lang="en-US" sz="1600" dirty="0"/>
                    </a:p>
                  </a:txBody>
                  <a:tcPr/>
                </a:tc>
              </a:tr>
            </a:tbl>
          </a:graphicData>
        </a:graphic>
      </p:graphicFrame>
      <p:sp>
        <p:nvSpPr>
          <p:cNvPr id="49" name="Slide Number Placeholder 3"/>
          <p:cNvSpPr>
            <a:spLocks noGrp="1"/>
          </p:cNvSpPr>
          <p:nvPr>
            <p:ph type="sldNum" sz="quarter" idx="12"/>
          </p:nvPr>
        </p:nvSpPr>
        <p:spPr>
          <a:xfrm>
            <a:off x="6553200" y="2875106"/>
            <a:ext cx="2133600" cy="365125"/>
          </a:xfrm>
        </p:spPr>
        <p:txBody>
          <a:bodyPr/>
          <a:lstStyle/>
          <a:p>
            <a:pPr>
              <a:defRPr/>
            </a:pPr>
            <a:fld id="{B92C3A9E-2198-4117-93AB-7F43E4BB6495}" type="slidenum">
              <a:rPr lang="en-US" smtClean="0"/>
              <a:pPr>
                <a:defRPr/>
              </a:pPr>
              <a:t>21</a:t>
            </a:fld>
            <a:endParaRPr lang="en-US"/>
          </a:p>
        </p:txBody>
      </p:sp>
      <p:grpSp>
        <p:nvGrpSpPr>
          <p:cNvPr id="51" name="Group 50"/>
          <p:cNvGrpSpPr/>
          <p:nvPr/>
        </p:nvGrpSpPr>
        <p:grpSpPr>
          <a:xfrm>
            <a:off x="646268" y="1320225"/>
            <a:ext cx="4187283" cy="979658"/>
            <a:chOff x="646268" y="1600200"/>
            <a:chExt cx="4187283" cy="979658"/>
          </a:xfrm>
        </p:grpSpPr>
        <p:sp>
          <p:nvSpPr>
            <p:cNvPr id="52" name="Pentagon 51"/>
            <p:cNvSpPr/>
            <p:nvPr/>
          </p:nvSpPr>
          <p:spPr bwMode="auto">
            <a:xfrm>
              <a:off x="1491692" y="1873449"/>
              <a:ext cx="2516591" cy="457200"/>
            </a:xfrm>
            <a:prstGeom prst="homePlate">
              <a:avLst>
                <a:gd name="adj" fmla="val 21942"/>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76200" rIns="36000" bIns="76200" numCol="1" rtlCol="0" anchor="ctr" anchorCtr="0" compatLnSpc="1">
              <a:prstTxWarp prst="textNoShape">
                <a:avLst/>
              </a:prstTxWarp>
            </a:bodyPr>
            <a:lstStyle/>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2</a:t>
              </a:r>
            </a:p>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Full Solution</a:t>
              </a:r>
            </a:p>
          </p:txBody>
        </p:sp>
        <p:sp>
          <p:nvSpPr>
            <p:cNvPr id="53" name="Pentagon 52"/>
            <p:cNvSpPr/>
            <p:nvPr/>
          </p:nvSpPr>
          <p:spPr bwMode="auto">
            <a:xfrm>
              <a:off x="646268" y="1876061"/>
              <a:ext cx="1188720" cy="457200"/>
            </a:xfrm>
            <a:prstGeom prst="homePlate">
              <a:avLst>
                <a:gd name="adj" fmla="val 23334"/>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p>
            <a:p>
              <a:pPr marL="0" marR="0" lvl="0" indent="0" algn="ctr" defTabSz="914400" eaLnBrk="1" fontAlgn="auto" latinLnBrk="0" hangingPunct="1">
                <a:spcBef>
                  <a:spcPts val="0"/>
                </a:spcBef>
                <a:spcAft>
                  <a:spcPts val="0"/>
                </a:spcAft>
                <a:buClr>
                  <a:srgbClr val="CC9900"/>
                </a:buClr>
                <a:buSzTx/>
                <a:buFontTx/>
                <a:buNone/>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Interim Solution</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54" name="Flowchart: Decision 53"/>
            <p:cNvSpPr/>
            <p:nvPr/>
          </p:nvSpPr>
          <p:spPr bwMode="auto">
            <a:xfrm>
              <a:off x="1605053" y="2210153"/>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55" name="TextBox 54"/>
            <p:cNvSpPr txBox="1"/>
            <p:nvPr/>
          </p:nvSpPr>
          <p:spPr>
            <a:xfrm>
              <a:off x="838200" y="2333637"/>
              <a:ext cx="100540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30NOV</a:t>
              </a:r>
              <a:endParaRPr lang="en-US" sz="1000" dirty="0">
                <a:latin typeface="Arial" panose="020B0604020202020204" pitchFamily="34" charset="0"/>
                <a:cs typeface="Arial" panose="020B0604020202020204" pitchFamily="34" charset="0"/>
              </a:endParaRPr>
            </a:p>
          </p:txBody>
        </p:sp>
        <p:sp>
          <p:nvSpPr>
            <p:cNvPr id="56" name="TextBox 55"/>
            <p:cNvSpPr txBox="1"/>
            <p:nvPr/>
          </p:nvSpPr>
          <p:spPr>
            <a:xfrm>
              <a:off x="663490" y="1600200"/>
              <a:ext cx="2929456"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SMM Corporate E-Mail and  Web Chat</a:t>
              </a:r>
              <a:endParaRPr lang="en-US" sz="1200" b="1" dirty="0">
                <a:solidFill>
                  <a:srgbClr val="FF0000"/>
                </a:solidFill>
                <a:latin typeface="Arial" panose="020B0604020202020204" pitchFamily="34" charset="0"/>
                <a:cs typeface="Arial" panose="020B0604020202020204" pitchFamily="34" charset="0"/>
              </a:endParaRPr>
            </a:p>
          </p:txBody>
        </p:sp>
        <p:sp>
          <p:nvSpPr>
            <p:cNvPr id="57" name="Flowchart: Decision 56"/>
            <p:cNvSpPr/>
            <p:nvPr/>
          </p:nvSpPr>
          <p:spPr bwMode="auto">
            <a:xfrm>
              <a:off x="3891053" y="2210153"/>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58" name="TextBox 57"/>
            <p:cNvSpPr txBox="1"/>
            <p:nvPr/>
          </p:nvSpPr>
          <p:spPr>
            <a:xfrm>
              <a:off x="3074250" y="2333637"/>
              <a:ext cx="1013419"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31MAR</a:t>
              </a:r>
              <a:endParaRPr lang="en-US" sz="1000" dirty="0">
                <a:latin typeface="Arial" panose="020B0604020202020204" pitchFamily="34" charset="0"/>
                <a:cs typeface="Arial" panose="020B0604020202020204" pitchFamily="34" charset="0"/>
              </a:endParaRPr>
            </a:p>
          </p:txBody>
        </p:sp>
        <p:sp>
          <p:nvSpPr>
            <p:cNvPr id="59" name="TextBox 58"/>
            <p:cNvSpPr txBox="1"/>
            <p:nvPr/>
          </p:nvSpPr>
          <p:spPr>
            <a:xfrm>
              <a:off x="3429000" y="1654637"/>
              <a:ext cx="1404551" cy="492443"/>
            </a:xfrm>
            <a:prstGeom prst="rect">
              <a:avLst/>
            </a:prstGeom>
            <a:noFill/>
          </p:spPr>
          <p:txBody>
            <a:bodyPr wrap="none" rtlCol="0">
              <a:spAutoFit/>
            </a:bodyPr>
            <a:lstStyle/>
            <a:p>
              <a:pPr algn="r"/>
              <a:r>
                <a:rPr lang="en-US" sz="800" dirty="0" smtClean="0">
                  <a:latin typeface="Arial" panose="020B0604020202020204" pitchFamily="34" charset="0"/>
                  <a:cs typeface="Arial" panose="020B0604020202020204" pitchFamily="34" charset="0"/>
                </a:rPr>
                <a:t>Currently On-going Project</a:t>
              </a:r>
            </a:p>
            <a:p>
              <a:pPr algn="r"/>
              <a:r>
                <a:rPr lang="en-US" sz="800" dirty="0" smtClean="0">
                  <a:latin typeface="Arial" panose="020B0604020202020204" pitchFamily="34" charset="0"/>
                  <a:cs typeface="Arial" panose="020B0604020202020204" pitchFamily="34" charset="0"/>
                </a:rPr>
                <a:t>Phase 1-2 Cost</a:t>
              </a:r>
            </a:p>
            <a:p>
              <a:pPr algn="r"/>
              <a:r>
                <a:rPr lang="en-US" sz="1000" b="1" dirty="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 M Baht</a:t>
              </a:r>
              <a:endParaRPr lang="en-US" sz="1000" b="1" dirty="0">
                <a:latin typeface="Arial" panose="020B0604020202020204" pitchFamily="34" charset="0"/>
                <a:cs typeface="Arial" panose="020B0604020202020204" pitchFamily="34" charset="0"/>
              </a:endParaRPr>
            </a:p>
          </p:txBody>
        </p:sp>
      </p:grpSp>
      <p:grpSp>
        <p:nvGrpSpPr>
          <p:cNvPr id="60" name="Group 59"/>
          <p:cNvGrpSpPr/>
          <p:nvPr/>
        </p:nvGrpSpPr>
        <p:grpSpPr>
          <a:xfrm>
            <a:off x="5562600" y="1504445"/>
            <a:ext cx="2991525" cy="1011320"/>
            <a:chOff x="5562600" y="1620798"/>
            <a:chExt cx="2991525" cy="1011320"/>
          </a:xfrm>
        </p:grpSpPr>
        <p:sp>
          <p:nvSpPr>
            <p:cNvPr id="61" name="Pentagon 60"/>
            <p:cNvSpPr/>
            <p:nvPr/>
          </p:nvSpPr>
          <p:spPr bwMode="auto">
            <a:xfrm>
              <a:off x="5689448" y="1928697"/>
              <a:ext cx="1131560" cy="45720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Survey Platform</a:t>
              </a:r>
              <a:r>
                <a:rPr kumimoji="0" lang="en-US" sz="1000" b="1" i="0" u="none" strike="noStrike" kern="0" cap="none" spc="0" normalizeH="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 Integration</a:t>
              </a:r>
            </a:p>
          </p:txBody>
        </p:sp>
        <p:sp>
          <p:nvSpPr>
            <p:cNvPr id="62" name="Flowchart: Decision 61"/>
            <p:cNvSpPr/>
            <p:nvPr/>
          </p:nvSpPr>
          <p:spPr bwMode="auto">
            <a:xfrm>
              <a:off x="6697812" y="2262413"/>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63" name="TextBox 62"/>
            <p:cNvSpPr txBox="1"/>
            <p:nvPr/>
          </p:nvSpPr>
          <p:spPr>
            <a:xfrm>
              <a:off x="5901731" y="2385897"/>
              <a:ext cx="1013419"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Prod – 31AUG</a:t>
              </a:r>
              <a:endParaRPr lang="en-US" sz="1000" dirty="0">
                <a:latin typeface="Arial" panose="020B0604020202020204" pitchFamily="34" charset="0"/>
                <a:cs typeface="Arial" panose="020B0604020202020204" pitchFamily="34" charset="0"/>
              </a:endParaRPr>
            </a:p>
          </p:txBody>
        </p:sp>
        <p:sp>
          <p:nvSpPr>
            <p:cNvPr id="64" name="TextBox 63"/>
            <p:cNvSpPr txBox="1"/>
            <p:nvPr/>
          </p:nvSpPr>
          <p:spPr>
            <a:xfrm>
              <a:off x="5562600" y="1620798"/>
              <a:ext cx="2991525"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TV SimplySurvey Platform Integration</a:t>
              </a:r>
              <a:endParaRPr lang="en-US" sz="1200" b="1" dirty="0">
                <a:solidFill>
                  <a:srgbClr val="FF0000"/>
                </a:solidFill>
                <a:latin typeface="Arial" panose="020B0604020202020204" pitchFamily="34" charset="0"/>
                <a:cs typeface="Arial" panose="020B0604020202020204" pitchFamily="34" charset="0"/>
              </a:endParaRPr>
            </a:p>
          </p:txBody>
        </p:sp>
        <p:sp>
          <p:nvSpPr>
            <p:cNvPr id="65" name="TextBox 64"/>
            <p:cNvSpPr txBox="1"/>
            <p:nvPr/>
          </p:nvSpPr>
          <p:spPr>
            <a:xfrm>
              <a:off x="6735910" y="1828800"/>
              <a:ext cx="1265090" cy="33855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Included with Phase 2</a:t>
              </a:r>
            </a:p>
            <a:p>
              <a:r>
                <a:rPr lang="en-US" sz="800" dirty="0" smtClean="0">
                  <a:latin typeface="Arial" panose="020B0604020202020204" pitchFamily="34" charset="0"/>
                  <a:cs typeface="Arial" panose="020B0604020202020204" pitchFamily="34" charset="0"/>
                </a:rPr>
                <a:t>  TV Survey Platform</a:t>
              </a:r>
              <a:endParaRPr lang="en-US" sz="800" dirty="0">
                <a:latin typeface="Arial" panose="020B0604020202020204" pitchFamily="34" charset="0"/>
                <a:cs typeface="Arial" panose="020B0604020202020204" pitchFamily="34" charset="0"/>
              </a:endParaRPr>
            </a:p>
          </p:txBody>
        </p:sp>
      </p:grpSp>
      <p:grpSp>
        <p:nvGrpSpPr>
          <p:cNvPr id="66" name="Group 65"/>
          <p:cNvGrpSpPr/>
          <p:nvPr/>
        </p:nvGrpSpPr>
        <p:grpSpPr>
          <a:xfrm>
            <a:off x="2286000" y="2330067"/>
            <a:ext cx="3276600" cy="684179"/>
            <a:chOff x="630921" y="5957663"/>
            <a:chExt cx="3276600" cy="684179"/>
          </a:xfrm>
        </p:grpSpPr>
        <p:sp>
          <p:nvSpPr>
            <p:cNvPr id="67" name="Pentagon 66"/>
            <p:cNvSpPr/>
            <p:nvPr/>
          </p:nvSpPr>
          <p:spPr bwMode="auto">
            <a:xfrm>
              <a:off x="1794876" y="5972119"/>
              <a:ext cx="1147099" cy="54864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68" name="Flowchart: Decision 67"/>
            <p:cNvSpPr/>
            <p:nvPr/>
          </p:nvSpPr>
          <p:spPr bwMode="auto">
            <a:xfrm>
              <a:off x="2786095" y="6459017"/>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69" name="TextBox 68"/>
            <p:cNvSpPr txBox="1"/>
            <p:nvPr/>
          </p:nvSpPr>
          <p:spPr>
            <a:xfrm>
              <a:off x="2908530" y="6395621"/>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Prod – 29APR</a:t>
              </a:r>
              <a:endParaRPr lang="en-US" sz="1000" dirty="0">
                <a:latin typeface="Arial" panose="020B0604020202020204" pitchFamily="34" charset="0"/>
                <a:cs typeface="Arial" panose="020B0604020202020204" pitchFamily="34" charset="0"/>
              </a:endParaRPr>
            </a:p>
          </p:txBody>
        </p:sp>
        <p:sp>
          <p:nvSpPr>
            <p:cNvPr id="70" name="TextBox 69"/>
            <p:cNvSpPr txBox="1"/>
            <p:nvPr/>
          </p:nvSpPr>
          <p:spPr>
            <a:xfrm>
              <a:off x="707121" y="5963721"/>
              <a:ext cx="1095621" cy="461665"/>
            </a:xfrm>
            <a:prstGeom prst="rect">
              <a:avLst/>
            </a:prstGeom>
            <a:noFill/>
          </p:spPr>
          <p:txBody>
            <a:bodyPr wrap="none" rtlCol="0">
              <a:spAutoFit/>
            </a:bodyPr>
            <a:lstStyle/>
            <a:p>
              <a:pPr algn="r"/>
              <a:r>
                <a:rPr lang="en-US" sz="1200" b="1" dirty="0" smtClean="0">
                  <a:solidFill>
                    <a:srgbClr val="FF0000"/>
                  </a:solidFill>
                  <a:latin typeface="Arial" panose="020B0604020202020204" pitchFamily="34" charset="0"/>
                  <a:cs typeface="Arial" panose="020B0604020202020204" pitchFamily="34" charset="0"/>
                </a:rPr>
                <a:t>PANTIP New</a:t>
              </a:r>
            </a:p>
            <a:p>
              <a:pPr algn="r"/>
              <a:r>
                <a:rPr lang="en-US" sz="1200" b="1" dirty="0" smtClean="0">
                  <a:solidFill>
                    <a:srgbClr val="FF0000"/>
                  </a:solidFill>
                  <a:latin typeface="Arial" panose="020B0604020202020204" pitchFamily="34" charset="0"/>
                  <a:cs typeface="Arial" panose="020B0604020202020204" pitchFamily="34" charset="0"/>
                </a:rPr>
                <a:t>Web Service</a:t>
              </a:r>
              <a:endParaRPr lang="en-US" sz="1200" b="1" dirty="0">
                <a:solidFill>
                  <a:srgbClr val="FF0000"/>
                </a:solidFill>
                <a:latin typeface="Arial" panose="020B0604020202020204" pitchFamily="34" charset="0"/>
                <a:cs typeface="Arial" panose="020B0604020202020204" pitchFamily="34" charset="0"/>
              </a:endParaRPr>
            </a:p>
          </p:txBody>
        </p:sp>
        <p:sp>
          <p:nvSpPr>
            <p:cNvPr id="71" name="TextBox 70"/>
            <p:cNvSpPr txBox="1"/>
            <p:nvPr/>
          </p:nvSpPr>
          <p:spPr>
            <a:xfrm>
              <a:off x="630921" y="6378000"/>
              <a:ext cx="1151277" cy="246221"/>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Cost – </a:t>
              </a:r>
              <a:r>
                <a:rPr lang="en-US" sz="1000" b="1" dirty="0" smtClean="0">
                  <a:latin typeface="Arial" panose="020B0604020202020204" pitchFamily="34" charset="0"/>
                  <a:cs typeface="Arial" panose="020B0604020202020204" pitchFamily="34" charset="0"/>
                </a:rPr>
                <a:t>1.4 M Baht</a:t>
              </a:r>
              <a:endParaRPr lang="en-US" sz="1000" b="1" dirty="0">
                <a:latin typeface="Arial" panose="020B0604020202020204" pitchFamily="34" charset="0"/>
                <a:cs typeface="Arial" panose="020B0604020202020204" pitchFamily="34" charset="0"/>
              </a:endParaRPr>
            </a:p>
          </p:txBody>
        </p:sp>
        <p:sp>
          <p:nvSpPr>
            <p:cNvPr id="72" name="TextBox 71"/>
            <p:cNvSpPr txBox="1"/>
            <p:nvPr/>
          </p:nvSpPr>
          <p:spPr>
            <a:xfrm>
              <a:off x="1794876" y="5957663"/>
              <a:ext cx="1828800" cy="457200"/>
            </a:xfrm>
            <a:prstGeom prst="rect">
              <a:avLst/>
            </a:prstGeom>
            <a:noFill/>
          </p:spPr>
          <p:txBody>
            <a:bodyPr wrap="square" rtlCol="0">
              <a:spAutoFit/>
            </a:bodyPr>
            <a:lstStyle/>
            <a:p>
              <a:pPr lvl="0">
                <a:buClr>
                  <a:srgbClr val="CC9900"/>
                </a:buClr>
                <a:defRPr/>
              </a:pPr>
              <a:r>
                <a:rPr lang="en-US" sz="1000" b="1" kern="0" dirty="0">
                  <a:solidFill>
                    <a:prstClr val="black"/>
                  </a:solidFill>
                  <a:latin typeface="Arial" panose="020B0604020202020204" pitchFamily="34" charset="0"/>
                  <a:ea typeface="宋体" pitchFamily="2" charset="-122"/>
                  <a:cs typeface="Arial" panose="020B0604020202020204" pitchFamily="34" charset="0"/>
                </a:rPr>
                <a:t>PANTIP New Web Service</a:t>
              </a:r>
            </a:p>
            <a:p>
              <a:pPr marL="114300" lvl="0" indent="-114300">
                <a:buFont typeface="Arial" panose="020B0604020202020204" pitchFamily="34" charset="0"/>
                <a:buChar char="•"/>
                <a:defRPr/>
              </a:pPr>
              <a:r>
                <a:rPr lang="en-US" sz="1000" kern="0" dirty="0">
                  <a:solidFill>
                    <a:prstClr val="black"/>
                  </a:solidFill>
                  <a:latin typeface="Arial" panose="020B0604020202020204" pitchFamily="34" charset="0"/>
                  <a:ea typeface="宋体" pitchFamily="2" charset="-122"/>
                  <a:cs typeface="Arial" panose="020B0604020202020204" pitchFamily="34" charset="0"/>
                </a:rPr>
                <a:t>New WS Development</a:t>
              </a:r>
            </a:p>
            <a:p>
              <a:pPr marL="114300" lvl="0" indent="-114300">
                <a:buFont typeface="Arial" panose="020B0604020202020204" pitchFamily="34" charset="0"/>
                <a:buChar char="•"/>
                <a:defRPr/>
              </a:pPr>
              <a:r>
                <a:rPr lang="en-US" sz="1000" kern="0" dirty="0">
                  <a:solidFill>
                    <a:prstClr val="black"/>
                  </a:solidFill>
                  <a:latin typeface="Arial" panose="020B0604020202020204" pitchFamily="34" charset="0"/>
                  <a:ea typeface="宋体" pitchFamily="2" charset="-122"/>
                  <a:cs typeface="Arial" panose="020B0604020202020204" pitchFamily="34" charset="0"/>
                </a:rPr>
                <a:t>Integration </a:t>
              </a:r>
              <a:r>
                <a:rPr lang="en-US" sz="1000" kern="0" dirty="0" smtClean="0">
                  <a:solidFill>
                    <a:prstClr val="black"/>
                  </a:solidFill>
                  <a:latin typeface="Arial" panose="020B0604020202020204" pitchFamily="34" charset="0"/>
                  <a:ea typeface="宋体" pitchFamily="2" charset="-122"/>
                  <a:cs typeface="Arial" panose="020B0604020202020204" pitchFamily="34" charset="0"/>
                </a:rPr>
                <a:t>w/SMM</a:t>
              </a:r>
              <a:endParaRPr lang="en-US" sz="1000" dirty="0">
                <a:latin typeface="Arial" panose="020B0604020202020204" pitchFamily="34" charset="0"/>
                <a:cs typeface="Arial" panose="020B0604020202020204" pitchFamily="34" charset="0"/>
              </a:endParaRPr>
            </a:p>
          </p:txBody>
        </p:sp>
      </p:grpSp>
      <p:grpSp>
        <p:nvGrpSpPr>
          <p:cNvPr id="73" name="Group 72"/>
          <p:cNvGrpSpPr/>
          <p:nvPr/>
        </p:nvGrpSpPr>
        <p:grpSpPr>
          <a:xfrm>
            <a:off x="6705600" y="2529823"/>
            <a:ext cx="2209800" cy="1070722"/>
            <a:chOff x="6705600" y="5711078"/>
            <a:chExt cx="2209800" cy="1070722"/>
          </a:xfrm>
        </p:grpSpPr>
        <p:sp>
          <p:nvSpPr>
            <p:cNvPr id="74" name="Pentagon 73"/>
            <p:cNvSpPr/>
            <p:nvPr/>
          </p:nvSpPr>
          <p:spPr bwMode="auto">
            <a:xfrm>
              <a:off x="6803785" y="5986939"/>
              <a:ext cx="1691640" cy="54864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Social Analytic</a:t>
              </a:r>
            </a:p>
            <a:p>
              <a:pPr marL="2286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S-Sense Integration</a:t>
              </a:r>
            </a:p>
            <a:p>
              <a:pPr marL="2286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Analytical Tools</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75" name="Flowchart: Decision 74"/>
            <p:cNvSpPr/>
            <p:nvPr/>
          </p:nvSpPr>
          <p:spPr bwMode="auto">
            <a:xfrm>
              <a:off x="8364599" y="6412095"/>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76" name="TextBox 75"/>
            <p:cNvSpPr txBox="1"/>
            <p:nvPr/>
          </p:nvSpPr>
          <p:spPr>
            <a:xfrm>
              <a:off x="7901981" y="6535579"/>
              <a:ext cx="1013419"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Prod – 30NOV</a:t>
              </a:r>
              <a:endParaRPr lang="en-US" sz="1000" dirty="0">
                <a:latin typeface="Arial" panose="020B0604020202020204" pitchFamily="34" charset="0"/>
                <a:cs typeface="Arial" panose="020B0604020202020204" pitchFamily="34" charset="0"/>
              </a:endParaRPr>
            </a:p>
          </p:txBody>
        </p:sp>
        <p:sp>
          <p:nvSpPr>
            <p:cNvPr id="77" name="TextBox 76"/>
            <p:cNvSpPr txBox="1"/>
            <p:nvPr/>
          </p:nvSpPr>
          <p:spPr>
            <a:xfrm>
              <a:off x="6821008" y="5711078"/>
              <a:ext cx="1273810"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Social Analytic</a:t>
              </a:r>
              <a:endParaRPr lang="en-US" sz="1200" b="1" dirty="0">
                <a:solidFill>
                  <a:srgbClr val="FF0000"/>
                </a:solidFill>
                <a:latin typeface="Arial" panose="020B0604020202020204" pitchFamily="34" charset="0"/>
                <a:cs typeface="Arial" panose="020B0604020202020204" pitchFamily="34" charset="0"/>
              </a:endParaRPr>
            </a:p>
          </p:txBody>
        </p:sp>
        <p:sp>
          <p:nvSpPr>
            <p:cNvPr id="78" name="TextBox 77"/>
            <p:cNvSpPr txBox="1"/>
            <p:nvPr/>
          </p:nvSpPr>
          <p:spPr>
            <a:xfrm>
              <a:off x="6705600" y="6535579"/>
              <a:ext cx="1045479" cy="246221"/>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Cost – </a:t>
              </a:r>
              <a:r>
                <a:rPr lang="en-US" sz="1000" b="1" dirty="0" smtClean="0">
                  <a:latin typeface="Arial" panose="020B0604020202020204" pitchFamily="34" charset="0"/>
                  <a:cs typeface="Arial" panose="020B0604020202020204" pitchFamily="34" charset="0"/>
                </a:rPr>
                <a:t>4 M Baht</a:t>
              </a:r>
              <a:endParaRPr lang="en-US" sz="1000" b="1" dirty="0">
                <a:latin typeface="Arial" panose="020B0604020202020204" pitchFamily="34" charset="0"/>
                <a:cs typeface="Arial" panose="020B0604020202020204" pitchFamily="34" charset="0"/>
              </a:endParaRPr>
            </a:p>
          </p:txBody>
        </p:sp>
      </p:grpSp>
      <p:grpSp>
        <p:nvGrpSpPr>
          <p:cNvPr id="91" name="Group 90"/>
          <p:cNvGrpSpPr/>
          <p:nvPr/>
        </p:nvGrpSpPr>
        <p:grpSpPr>
          <a:xfrm>
            <a:off x="2463125" y="3048000"/>
            <a:ext cx="3099475" cy="609600"/>
            <a:chOff x="2463125" y="6172200"/>
            <a:chExt cx="3099475" cy="609600"/>
          </a:xfrm>
        </p:grpSpPr>
        <p:sp>
          <p:nvSpPr>
            <p:cNvPr id="92" name="Pentagon 91"/>
            <p:cNvSpPr/>
            <p:nvPr/>
          </p:nvSpPr>
          <p:spPr bwMode="auto">
            <a:xfrm>
              <a:off x="3449955" y="6220153"/>
              <a:ext cx="1147099" cy="36576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93" name="Flowchart: Decision 92"/>
            <p:cNvSpPr/>
            <p:nvPr/>
          </p:nvSpPr>
          <p:spPr bwMode="auto">
            <a:xfrm>
              <a:off x="4441174" y="6582116"/>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94" name="TextBox 93"/>
            <p:cNvSpPr txBox="1"/>
            <p:nvPr/>
          </p:nvSpPr>
          <p:spPr>
            <a:xfrm>
              <a:off x="4563609" y="6510754"/>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Prod – 29APR</a:t>
              </a:r>
              <a:endParaRPr lang="en-US" sz="1000" dirty="0">
                <a:latin typeface="Arial" panose="020B0604020202020204" pitchFamily="34" charset="0"/>
                <a:cs typeface="Arial" panose="020B0604020202020204" pitchFamily="34" charset="0"/>
              </a:endParaRPr>
            </a:p>
          </p:txBody>
        </p:sp>
        <p:sp>
          <p:nvSpPr>
            <p:cNvPr id="95" name="TextBox 94"/>
            <p:cNvSpPr txBox="1"/>
            <p:nvPr/>
          </p:nvSpPr>
          <p:spPr>
            <a:xfrm>
              <a:off x="2463125" y="6172200"/>
              <a:ext cx="994696" cy="461665"/>
            </a:xfrm>
            <a:prstGeom prst="rect">
              <a:avLst/>
            </a:prstGeom>
            <a:noFill/>
          </p:spPr>
          <p:txBody>
            <a:bodyPr wrap="none" rtlCol="0">
              <a:spAutoFit/>
            </a:bodyPr>
            <a:lstStyle/>
            <a:p>
              <a:pPr algn="r"/>
              <a:r>
                <a:rPr lang="en-US" sz="1200" b="1" dirty="0" smtClean="0">
                  <a:solidFill>
                    <a:srgbClr val="FF0000"/>
                  </a:solidFill>
                  <a:latin typeface="Arial" panose="020B0604020202020204" pitchFamily="34" charset="0"/>
                  <a:cs typeface="Arial" panose="020B0604020202020204" pitchFamily="34" charset="0"/>
                </a:rPr>
                <a:t>Web Board</a:t>
              </a:r>
            </a:p>
            <a:p>
              <a:pPr algn="r"/>
              <a:r>
                <a:rPr lang="en-US" sz="1200" b="1" dirty="0" smtClean="0">
                  <a:solidFill>
                    <a:srgbClr val="FF0000"/>
                  </a:solidFill>
                  <a:latin typeface="Arial" panose="020B0604020202020204" pitchFamily="34" charset="0"/>
                  <a:cs typeface="Arial" panose="020B0604020202020204" pitchFamily="34" charset="0"/>
                </a:rPr>
                <a:t>Channels</a:t>
              </a:r>
            </a:p>
          </p:txBody>
        </p:sp>
        <p:sp>
          <p:nvSpPr>
            <p:cNvPr id="96" name="TextBox 95"/>
            <p:cNvSpPr txBox="1"/>
            <p:nvPr/>
          </p:nvSpPr>
          <p:spPr>
            <a:xfrm>
              <a:off x="3449955" y="6205697"/>
              <a:ext cx="1968636" cy="400110"/>
            </a:xfrm>
            <a:prstGeom prst="rect">
              <a:avLst/>
            </a:prstGeom>
            <a:noFill/>
          </p:spPr>
          <p:txBody>
            <a:bodyPr wrap="square" rtlCol="0">
              <a:spAutoFit/>
            </a:bodyPr>
            <a:lstStyle/>
            <a:p>
              <a:pPr lvl="0">
                <a:buClr>
                  <a:srgbClr val="CC9900"/>
                </a:buClr>
                <a:defRPr/>
              </a:pPr>
              <a:r>
                <a:rPr lang="en-US" sz="1000" b="1" kern="0" dirty="0" smtClean="0">
                  <a:solidFill>
                    <a:prstClr val="black"/>
                  </a:solidFill>
                  <a:latin typeface="Arial" panose="020B0604020202020204" pitchFamily="34" charset="0"/>
                  <a:ea typeface="宋体" pitchFamily="2" charset="-122"/>
                  <a:cs typeface="Arial" panose="020B0604020202020204" pitchFamily="34" charset="0"/>
                </a:rPr>
                <a:t>Web Board Channels</a:t>
              </a:r>
              <a:endParaRPr lang="en-US" sz="1000" b="1" kern="0" dirty="0">
                <a:solidFill>
                  <a:prstClr val="black"/>
                </a:solidFill>
                <a:latin typeface="Arial" panose="020B0604020202020204" pitchFamily="34" charset="0"/>
                <a:ea typeface="宋体" pitchFamily="2" charset="-122"/>
                <a:cs typeface="Arial" panose="020B0604020202020204" pitchFamily="34" charset="0"/>
              </a:endParaRPr>
            </a:p>
            <a:p>
              <a:pPr marL="114300" lvl="0" indent="-114300">
                <a:buFont typeface="Arial" panose="020B0604020202020204" pitchFamily="34" charset="0"/>
                <a:buChar char="•"/>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Manager / Kapook</a:t>
              </a:r>
              <a:endParaRPr lang="en-US" sz="1000" dirty="0">
                <a:latin typeface="Arial" panose="020B0604020202020204" pitchFamily="34" charset="0"/>
                <a:cs typeface="Arial" panose="020B0604020202020204" pitchFamily="34" charset="0"/>
              </a:endParaRPr>
            </a:p>
          </p:txBody>
        </p:sp>
        <p:sp>
          <p:nvSpPr>
            <p:cNvPr id="97" name="TextBox 96"/>
            <p:cNvSpPr txBox="1"/>
            <p:nvPr/>
          </p:nvSpPr>
          <p:spPr>
            <a:xfrm>
              <a:off x="2743200" y="6566356"/>
              <a:ext cx="716863"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Cost – TBD</a:t>
              </a:r>
              <a:endParaRPr lang="en-US" sz="10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546380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rgbClr val="00B050"/>
                </a:solidFill>
                <a:effectLst>
                  <a:outerShdw blurRad="76200" dist="50800" dir="5400000" algn="tl" rotWithShape="0">
                    <a:srgbClr val="000000">
                      <a:alpha val="65000"/>
                    </a:srgbClr>
                  </a:outerShdw>
                </a:effectLst>
              </a:rPr>
              <a:t>Summary Projects 2015-2016</a:t>
            </a:r>
            <a:endParaRPr lang="en-US" b="1" spc="50" dirty="0">
              <a:ln w="11430"/>
              <a:solidFill>
                <a:srgbClr val="00B05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p:txBody>
          <a:bodyPr/>
          <a:lstStyle/>
          <a:p>
            <a:fld id="{3007BB65-0CA2-4982-AC27-7B118808EB58}" type="slidenum">
              <a:rPr lang="en-US" smtClean="0"/>
              <a:t>22</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32903678"/>
              </p:ext>
            </p:extLst>
          </p:nvPr>
        </p:nvGraphicFramePr>
        <p:xfrm>
          <a:off x="152400" y="838200"/>
          <a:ext cx="8869680" cy="5933440"/>
        </p:xfrm>
        <a:graphic>
          <a:graphicData uri="http://schemas.openxmlformats.org/drawingml/2006/table">
            <a:tbl>
              <a:tblPr firstRow="1" bandRow="1">
                <a:tableStyleId>{F5AB1C69-6EDB-4FF4-983F-18BD219EF322}</a:tableStyleId>
              </a:tblPr>
              <a:tblGrid>
                <a:gridCol w="457200"/>
                <a:gridCol w="4114800"/>
                <a:gridCol w="731520"/>
                <a:gridCol w="1463040"/>
                <a:gridCol w="2103120"/>
              </a:tblGrid>
              <a:tr h="370840">
                <a:tc>
                  <a:txBody>
                    <a:bodyPr/>
                    <a:lstStyle/>
                    <a:p>
                      <a:pPr algn="ctr"/>
                      <a:r>
                        <a:rPr lang="en-US" sz="1600" dirty="0" smtClean="0"/>
                        <a:t>No</a:t>
                      </a:r>
                      <a:endParaRPr lang="en-US" sz="1600" dirty="0"/>
                    </a:p>
                  </a:txBody>
                  <a:tcPr anchor="ctr"/>
                </a:tc>
                <a:tc>
                  <a:txBody>
                    <a:bodyPr/>
                    <a:lstStyle/>
                    <a:p>
                      <a:pPr algn="ctr"/>
                      <a:r>
                        <a:rPr lang="en-US" sz="1600" dirty="0" smtClean="0"/>
                        <a:t>Project</a:t>
                      </a:r>
                      <a:endParaRPr lang="en-US" sz="1600" dirty="0"/>
                    </a:p>
                  </a:txBody>
                  <a:tcPr anchor="ctr"/>
                </a:tc>
                <a:tc>
                  <a:txBody>
                    <a:bodyPr/>
                    <a:lstStyle/>
                    <a:p>
                      <a:pPr algn="ctr"/>
                      <a:r>
                        <a:rPr lang="en-US" sz="1600" dirty="0" smtClean="0"/>
                        <a:t>Cost</a:t>
                      </a:r>
                      <a:endParaRPr lang="en-US" sz="1600" dirty="0"/>
                    </a:p>
                  </a:txBody>
                  <a:tcPr anchor="ctr"/>
                </a:tc>
                <a:tc>
                  <a:txBody>
                    <a:bodyPr/>
                    <a:lstStyle/>
                    <a:p>
                      <a:pPr algn="ctr"/>
                      <a:r>
                        <a:rPr lang="en-US" sz="1600" dirty="0" smtClean="0"/>
                        <a:t>Target</a:t>
                      </a:r>
                      <a:endParaRPr lang="en-US" sz="1600" dirty="0"/>
                    </a:p>
                  </a:txBody>
                  <a:tcPr anchor="ctr"/>
                </a:tc>
                <a:tc>
                  <a:txBody>
                    <a:bodyPr/>
                    <a:lstStyle/>
                    <a:p>
                      <a:pPr algn="ctr"/>
                      <a:r>
                        <a:rPr lang="en-US" sz="1600" dirty="0" smtClean="0"/>
                        <a:t>Status</a:t>
                      </a:r>
                      <a:endParaRPr lang="en-US" sz="1600" dirty="0"/>
                    </a:p>
                  </a:txBody>
                  <a:tcPr anchor="ctr"/>
                </a:tc>
              </a:tr>
              <a:tr h="370840">
                <a:tc>
                  <a:txBody>
                    <a:bodyPr/>
                    <a:lstStyle/>
                    <a:p>
                      <a:pPr algn="ctr"/>
                      <a:r>
                        <a:rPr lang="en-US" sz="1600" b="1" dirty="0" smtClean="0"/>
                        <a:t>1</a:t>
                      </a:r>
                      <a:endParaRPr lang="en-US" sz="1600" b="1" dirty="0"/>
                    </a:p>
                  </a:txBody>
                  <a:tcPr anchor="ctr"/>
                </a:tc>
                <a:tc>
                  <a:txBody>
                    <a:bodyPr/>
                    <a:lstStyle/>
                    <a:p>
                      <a:r>
                        <a:rPr lang="en-US" sz="1600" b="1" dirty="0" smtClean="0"/>
                        <a:t>(CR) ATSR ACC Contact Analytic</a:t>
                      </a:r>
                    </a:p>
                  </a:txBody>
                  <a:tcPr anchor="ctr"/>
                </a:tc>
                <a:tc>
                  <a:txBody>
                    <a:bodyPr/>
                    <a:lstStyle/>
                    <a:p>
                      <a:pPr algn="ctr"/>
                      <a:endParaRPr lang="en-US" sz="1600" b="1" dirty="0" smtClean="0"/>
                    </a:p>
                  </a:txBody>
                  <a:tcPr anchor="ctr"/>
                </a:tc>
                <a:tc>
                  <a:txBody>
                    <a:bodyPr/>
                    <a:lstStyle/>
                    <a:p>
                      <a:pPr algn="ctr"/>
                      <a:r>
                        <a:rPr lang="en-US" sz="1600" b="1" dirty="0" smtClean="0"/>
                        <a:t>31 May 2015</a:t>
                      </a:r>
                      <a:endParaRPr lang="en-US" sz="1600" b="1" dirty="0"/>
                    </a:p>
                  </a:txBody>
                  <a:tcPr anchor="ctr"/>
                </a:tc>
                <a:tc>
                  <a:txBody>
                    <a:bodyPr/>
                    <a:lstStyle/>
                    <a:p>
                      <a:r>
                        <a:rPr lang="en-US" sz="1400" b="1" dirty="0" smtClean="0"/>
                        <a:t>Completed on Prod.</a:t>
                      </a:r>
                      <a:endParaRPr lang="en-US" sz="1400" b="1" dirty="0"/>
                    </a:p>
                  </a:txBody>
                  <a:tcPr anchor="ctr"/>
                </a:tc>
              </a:tr>
              <a:tr h="370840">
                <a:tc>
                  <a:txBody>
                    <a:bodyPr/>
                    <a:lstStyle/>
                    <a:p>
                      <a:pPr algn="ctr"/>
                      <a:r>
                        <a:rPr lang="en-US" sz="1600" b="1" dirty="0" smtClean="0"/>
                        <a:t>2</a:t>
                      </a:r>
                      <a:endParaRPr lang="en-US" sz="1600" b="1" dirty="0"/>
                    </a:p>
                  </a:txBody>
                  <a:tcPr anchor="ctr"/>
                </a:tc>
                <a:tc>
                  <a:txBody>
                    <a:bodyPr/>
                    <a:lstStyle/>
                    <a:p>
                      <a:r>
                        <a:rPr lang="en-US" sz="1600" b="1" dirty="0" smtClean="0"/>
                        <a:t>(CR) ATSR ACC Privilege Loyalty Survey</a:t>
                      </a:r>
                    </a:p>
                  </a:txBody>
                  <a:tcPr anchor="ctr"/>
                </a:tc>
                <a:tc>
                  <a:txBody>
                    <a:bodyPr/>
                    <a:lstStyle/>
                    <a:p>
                      <a:pPr algn="ctr"/>
                      <a:endParaRPr lang="en-US" sz="1600" b="1" dirty="0" smtClean="0"/>
                    </a:p>
                  </a:txBody>
                  <a:tcPr anchor="ctr"/>
                </a:tc>
                <a:tc>
                  <a:txBody>
                    <a:bodyPr/>
                    <a:lstStyle/>
                    <a:p>
                      <a:pPr algn="ctr"/>
                      <a:r>
                        <a:rPr lang="en-US" sz="1600" b="1" dirty="0" smtClean="0"/>
                        <a:t>22 Oct </a:t>
                      </a:r>
                      <a:r>
                        <a:rPr lang="en-US" sz="1600" b="1" baseline="0" dirty="0" smtClean="0"/>
                        <a:t>2015</a:t>
                      </a:r>
                      <a:endParaRPr lang="en-US" sz="1600" b="1" dirty="0"/>
                    </a:p>
                  </a:txBody>
                  <a:tcPr anchor="ctr"/>
                </a:tc>
                <a:tc>
                  <a:txBody>
                    <a:bodyPr/>
                    <a:lstStyle/>
                    <a:p>
                      <a:r>
                        <a:rPr lang="en-US" sz="1400" b="1" dirty="0" smtClean="0"/>
                        <a:t>Completed on Prod.</a:t>
                      </a:r>
                      <a:endParaRPr lang="en-US" sz="1400" b="1" dirty="0"/>
                    </a:p>
                  </a:txBody>
                  <a:tcPr anchor="ctr"/>
                </a:tc>
              </a:tr>
              <a:tr h="370840">
                <a:tc>
                  <a:txBody>
                    <a:bodyPr/>
                    <a:lstStyle/>
                    <a:p>
                      <a:pPr algn="ctr"/>
                      <a:r>
                        <a:rPr lang="en-US" sz="1600" b="1" dirty="0" smtClean="0"/>
                        <a:t>3</a:t>
                      </a:r>
                      <a:endParaRPr lang="en-US" sz="1600" b="1" dirty="0"/>
                    </a:p>
                  </a:txBody>
                  <a:tcPr anchor="ctr"/>
                </a:tc>
                <a:tc>
                  <a:txBody>
                    <a:bodyPr/>
                    <a:lstStyle/>
                    <a:p>
                      <a:r>
                        <a:rPr lang="en-US" sz="1600" b="1" dirty="0" smtClean="0"/>
                        <a:t>ACC Customer Track &amp; Trace</a:t>
                      </a:r>
                    </a:p>
                  </a:txBody>
                  <a:tcPr anchor="ctr"/>
                </a:tc>
                <a:tc>
                  <a:txBody>
                    <a:bodyPr/>
                    <a:lstStyle/>
                    <a:p>
                      <a:pPr algn="ctr"/>
                      <a:r>
                        <a:rPr lang="en-US" sz="1600" b="1" dirty="0" smtClean="0"/>
                        <a:t>2.5 M</a:t>
                      </a:r>
                    </a:p>
                  </a:txBody>
                  <a:tcPr anchor="ctr"/>
                </a:tc>
                <a:tc>
                  <a:txBody>
                    <a:bodyPr/>
                    <a:lstStyle/>
                    <a:p>
                      <a:pPr algn="ctr"/>
                      <a:endParaRPr lang="en-US" sz="1600" b="1" dirty="0"/>
                    </a:p>
                  </a:txBody>
                  <a:tcPr anchor="ctr"/>
                </a:tc>
                <a:tc>
                  <a:txBody>
                    <a:bodyPr/>
                    <a:lstStyle/>
                    <a:p>
                      <a:endParaRPr lang="en-US" sz="1400" b="1" dirty="0" smtClean="0"/>
                    </a:p>
                  </a:txBody>
                  <a:tcPr anchor="ctr"/>
                </a:tc>
              </a:tr>
              <a:tr h="370840">
                <a:tc>
                  <a:txBody>
                    <a:bodyPr/>
                    <a:lstStyle/>
                    <a:p>
                      <a:pPr algn="ct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3.1  Phase 1—TT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1.5 M</a:t>
                      </a:r>
                    </a:p>
                  </a:txBody>
                  <a:tcPr anchor="ctr"/>
                </a:tc>
                <a:tc>
                  <a:txBody>
                    <a:bodyPr/>
                    <a:lstStyle/>
                    <a:p>
                      <a:pPr algn="ctr"/>
                      <a:r>
                        <a:rPr lang="en-US" sz="1600" dirty="0" smtClean="0"/>
                        <a:t>19 Oct </a:t>
                      </a:r>
                      <a:r>
                        <a:rPr lang="en-US" sz="1600" baseline="0" dirty="0" smtClean="0"/>
                        <a:t>2015</a:t>
                      </a:r>
                      <a:endParaRPr lang="en-US" sz="1600" dirty="0"/>
                    </a:p>
                  </a:txBody>
                  <a:tcPr anchor="ctr"/>
                </a:tc>
                <a:tc>
                  <a:txBody>
                    <a:bodyPr/>
                    <a:lstStyle/>
                    <a:p>
                      <a:r>
                        <a:rPr lang="en-US" sz="1400" dirty="0" smtClean="0"/>
                        <a:t>Completed on Prod.</a:t>
                      </a:r>
                      <a:endParaRPr lang="en-US" sz="1400" dirty="0"/>
                    </a:p>
                  </a:txBody>
                  <a:tcPr anchor="ctr"/>
                </a:tc>
              </a:tr>
              <a:tr h="370840">
                <a:tc>
                  <a:txBody>
                    <a:bodyPr/>
                    <a:lstStyle/>
                    <a:p>
                      <a:pPr algn="ct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3.2  Phase 2—SR</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smtClean="0"/>
                    </a:p>
                  </a:txBody>
                  <a:tcPr anchor="ctr"/>
                </a:tc>
                <a:tc>
                  <a:txBody>
                    <a:bodyPr/>
                    <a:lstStyle/>
                    <a:p>
                      <a:pPr algn="ctr"/>
                      <a:r>
                        <a:rPr lang="en-US" sz="1600" dirty="0" smtClean="0"/>
                        <a:t>15</a:t>
                      </a:r>
                      <a:r>
                        <a:rPr lang="en-US" sz="1600" baseline="0" dirty="0" smtClean="0"/>
                        <a:t> Dec </a:t>
                      </a:r>
                      <a:r>
                        <a:rPr lang="en-US" sz="1600" dirty="0" smtClean="0"/>
                        <a:t>2015</a:t>
                      </a:r>
                      <a:endParaRPr lang="en-US" sz="1600" dirty="0"/>
                    </a:p>
                  </a:txBody>
                  <a:tcPr anchor="ctr"/>
                </a:tc>
                <a:tc>
                  <a:txBody>
                    <a:bodyPr/>
                    <a:lstStyle/>
                    <a:p>
                      <a:r>
                        <a:rPr lang="en-US" sz="1400" dirty="0" smtClean="0"/>
                        <a:t>Completed on Prod.</a:t>
                      </a:r>
                      <a:endParaRPr lang="en-US" sz="1400" dirty="0"/>
                    </a:p>
                  </a:txBody>
                  <a:tcPr anchor="ctr"/>
                </a:tc>
              </a:tr>
              <a:tr h="370840">
                <a:tc>
                  <a:txBody>
                    <a:bodyPr/>
                    <a:lstStyle/>
                    <a:p>
                      <a:pPr algn="ct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3.3  Phase</a:t>
                      </a:r>
                      <a:r>
                        <a:rPr lang="en-US" sz="1600" baseline="0" dirty="0" smtClean="0"/>
                        <a:t> 3</a:t>
                      </a:r>
                      <a:r>
                        <a:rPr lang="en-US" sz="1600" dirty="0" smtClean="0"/>
                        <a:t>—Device</a:t>
                      </a:r>
                      <a:r>
                        <a:rPr lang="en-US" sz="1600" baseline="0" dirty="0" smtClean="0"/>
                        <a:t> Repair Tracking</a:t>
                      </a:r>
                      <a:endParaRPr lang="en-US" sz="1600" dirty="0" smtClean="0"/>
                    </a:p>
                  </a:txBody>
                  <a:tcPr anchor="ctr"/>
                </a:tc>
                <a:tc>
                  <a:txBody>
                    <a:bodyPr/>
                    <a:lstStyle/>
                    <a:p>
                      <a:pPr algn="ctr"/>
                      <a:r>
                        <a:rPr lang="en-US" sz="1600" dirty="0" smtClean="0"/>
                        <a:t>1</a:t>
                      </a:r>
                      <a:r>
                        <a:rPr lang="en-US" sz="1600" baseline="0" dirty="0" smtClean="0"/>
                        <a:t> M</a:t>
                      </a:r>
                      <a:endParaRPr lang="en-US" sz="1600" dirty="0" smtClean="0"/>
                    </a:p>
                  </a:txBody>
                  <a:tcPr anchor="ctr"/>
                </a:tc>
                <a:tc>
                  <a:txBody>
                    <a:bodyPr/>
                    <a:lstStyle/>
                    <a:p>
                      <a:pPr algn="ctr"/>
                      <a:r>
                        <a:rPr lang="en-US" sz="1600" dirty="0" smtClean="0"/>
                        <a:t>31</a:t>
                      </a:r>
                      <a:r>
                        <a:rPr lang="en-US" sz="1600" baseline="0" dirty="0" smtClean="0"/>
                        <a:t> Mar 2015</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(Tentative)</a:t>
                      </a:r>
                    </a:p>
                  </a:txBody>
                  <a:tcPr anchor="ctr"/>
                </a:tc>
              </a:tr>
              <a:tr h="370840">
                <a:tc>
                  <a:txBody>
                    <a:bodyPr/>
                    <a:lstStyle/>
                    <a:p>
                      <a:pPr algn="ctr"/>
                      <a:r>
                        <a:rPr lang="en-US" sz="1600" b="1" dirty="0" smtClean="0"/>
                        <a:t>4</a:t>
                      </a:r>
                      <a:endParaRPr lang="en-US" sz="1600" b="1" dirty="0"/>
                    </a:p>
                  </a:txBody>
                  <a:tcPr anchor="ctr"/>
                </a:tc>
                <a:tc>
                  <a:txBody>
                    <a:bodyPr/>
                    <a:lstStyle/>
                    <a:p>
                      <a:r>
                        <a:rPr lang="en-US" sz="1600" b="1" dirty="0" smtClean="0"/>
                        <a:t>ATSR ACC Engagement Survey</a:t>
                      </a:r>
                    </a:p>
                  </a:txBody>
                  <a:tcPr anchor="ctr"/>
                </a:tc>
                <a:tc>
                  <a:txBody>
                    <a:bodyPr/>
                    <a:lstStyle/>
                    <a:p>
                      <a:pPr algn="ctr"/>
                      <a:r>
                        <a:rPr lang="en-US" sz="1600" b="1" dirty="0" smtClean="0"/>
                        <a:t>1 M</a:t>
                      </a:r>
                    </a:p>
                  </a:txBody>
                  <a:tcPr anchor="ctr"/>
                </a:tc>
                <a:tc>
                  <a:txBody>
                    <a:bodyPr/>
                    <a:lstStyle/>
                    <a:p>
                      <a:pPr algn="ctr"/>
                      <a:endParaRPr lang="en-US" sz="1600" b="1" dirty="0"/>
                    </a:p>
                  </a:txBody>
                  <a:tcPr anchor="ctr"/>
                </a:tc>
                <a:tc>
                  <a:txBody>
                    <a:bodyPr/>
                    <a:lstStyle/>
                    <a:p>
                      <a:endParaRPr lang="en-US" sz="1400" b="1" dirty="0"/>
                    </a:p>
                  </a:txBody>
                  <a:tcPr anchor="ctr"/>
                </a:tc>
              </a:tr>
              <a:tr h="370840">
                <a:tc>
                  <a:txBody>
                    <a:bodyPr/>
                    <a:lstStyle/>
                    <a:p>
                      <a:pPr algn="ctr"/>
                      <a:endParaRPr lang="en-US" sz="1600" dirty="0"/>
                    </a:p>
                  </a:txBody>
                  <a:tcPr anchor="ctr"/>
                </a:tc>
                <a:tc>
                  <a:txBody>
                    <a:bodyPr/>
                    <a:lstStyle/>
                    <a:p>
                      <a:r>
                        <a:rPr lang="en-US" sz="1600" dirty="0" smtClean="0"/>
                        <a:t>4.1  Phase 1</a:t>
                      </a:r>
                      <a:endParaRPr lang="en-US" sz="1600" dirty="0"/>
                    </a:p>
                  </a:txBody>
                  <a:tcPr anchor="ctr"/>
                </a:tc>
                <a:tc>
                  <a:txBody>
                    <a:bodyPr/>
                    <a:lstStyle/>
                    <a:p>
                      <a:pPr algn="ctr"/>
                      <a:endParaRPr lang="en-US" sz="1600" dirty="0"/>
                    </a:p>
                  </a:txBody>
                  <a:tcPr anchor="ctr"/>
                </a:tc>
                <a:tc>
                  <a:txBody>
                    <a:bodyPr/>
                    <a:lstStyle/>
                    <a:p>
                      <a:pPr algn="ctr"/>
                      <a:r>
                        <a:rPr lang="en-US" sz="1600" dirty="0" smtClean="0"/>
                        <a:t>27 Oct 2015</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Completed on Prod.</a:t>
                      </a:r>
                    </a:p>
                  </a:txBody>
                  <a:tcPr anchor="ctr"/>
                </a:tc>
              </a:tr>
              <a:tr h="370840">
                <a:tc>
                  <a:txBody>
                    <a:bodyPr/>
                    <a:lstStyle/>
                    <a:p>
                      <a:pPr algn="ctr"/>
                      <a:endParaRPr lang="en-US" sz="1600" dirty="0"/>
                    </a:p>
                  </a:txBody>
                  <a:tcPr anchor="ctr"/>
                </a:tc>
                <a:tc>
                  <a:txBody>
                    <a:bodyPr/>
                    <a:lstStyle/>
                    <a:p>
                      <a:r>
                        <a:rPr lang="en-US" sz="1600" dirty="0" smtClean="0"/>
                        <a:t>4.2  Phase 2</a:t>
                      </a:r>
                      <a:endParaRPr lang="en-US" sz="1600" dirty="0"/>
                    </a:p>
                  </a:txBody>
                  <a:tcPr anchor="ctr"/>
                </a:tc>
                <a:tc>
                  <a:txBody>
                    <a:bodyPr/>
                    <a:lstStyle/>
                    <a:p>
                      <a:pPr algn="ctr"/>
                      <a:endParaRPr lang="en-US" sz="1600" dirty="0"/>
                    </a:p>
                  </a:txBody>
                  <a:tcPr anchor="ctr"/>
                </a:tc>
                <a:tc>
                  <a:txBody>
                    <a:bodyPr/>
                    <a:lstStyle/>
                    <a:p>
                      <a:pPr algn="ctr"/>
                      <a:r>
                        <a:rPr lang="en-US" sz="1600" dirty="0" smtClean="0"/>
                        <a:t>29 Jan 2016</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Ongoing Development</a:t>
                      </a:r>
                      <a:endParaRPr lang="en-US" sz="1400" dirty="0" smtClean="0"/>
                    </a:p>
                  </a:txBody>
                  <a:tcPr anchor="ctr"/>
                </a:tc>
              </a:tr>
              <a:tr h="370840">
                <a:tc>
                  <a:txBody>
                    <a:bodyPr/>
                    <a:lstStyle/>
                    <a:p>
                      <a:pPr algn="ctr"/>
                      <a:r>
                        <a:rPr lang="en-US" sz="1600" b="1" dirty="0" smtClean="0"/>
                        <a:t>5</a:t>
                      </a:r>
                      <a:endParaRPr lang="en-US" sz="1600" b="1" dirty="0"/>
                    </a:p>
                  </a:txBody>
                  <a:tcPr anchor="ctr"/>
                </a:tc>
                <a:tc>
                  <a:txBody>
                    <a:bodyPr/>
                    <a:lstStyle/>
                    <a:p>
                      <a:r>
                        <a:rPr lang="en-US" sz="1600" b="1" dirty="0" smtClean="0"/>
                        <a:t>IVR Outbound</a:t>
                      </a:r>
                      <a:r>
                        <a:rPr lang="en-US" sz="1600" b="1" baseline="0" dirty="0" smtClean="0"/>
                        <a:t> Capacity Expansion</a:t>
                      </a:r>
                      <a:endParaRPr lang="en-US" sz="1600" b="1" dirty="0"/>
                    </a:p>
                  </a:txBody>
                  <a:tcPr anchor="ctr"/>
                </a:tc>
                <a:tc>
                  <a:txBody>
                    <a:bodyPr/>
                    <a:lstStyle/>
                    <a:p>
                      <a:pPr algn="ctr"/>
                      <a:r>
                        <a:rPr lang="en-US" sz="1600" b="1" dirty="0" smtClean="0"/>
                        <a:t>7.</a:t>
                      </a:r>
                      <a:r>
                        <a:rPr lang="en-US" sz="1600" b="1" baseline="0" dirty="0" smtClean="0"/>
                        <a:t>2</a:t>
                      </a:r>
                      <a:r>
                        <a:rPr lang="en-US" sz="1600" b="1" dirty="0" smtClean="0"/>
                        <a:t> M</a:t>
                      </a:r>
                      <a:endParaRPr lang="en-US" sz="1600" b="1" dirty="0"/>
                    </a:p>
                  </a:txBody>
                  <a:tcPr anchor="ctr"/>
                </a:tc>
                <a:tc>
                  <a:txBody>
                    <a:bodyPr/>
                    <a:lstStyle/>
                    <a:p>
                      <a:pPr algn="ctr"/>
                      <a:endParaRPr lang="en-US" sz="1600" b="1" dirty="0"/>
                    </a:p>
                  </a:txBody>
                  <a:tcPr anchor="ctr"/>
                </a:tc>
                <a:tc>
                  <a:txBody>
                    <a:bodyPr/>
                    <a:lstStyle/>
                    <a:p>
                      <a:endParaRPr lang="en-US" sz="1400" b="1" dirty="0"/>
                    </a:p>
                  </a:txBody>
                  <a:tcPr anchor="ctr"/>
                </a:tc>
              </a:tr>
              <a:tr h="370840">
                <a:tc>
                  <a:txBody>
                    <a:bodyPr/>
                    <a:lstStyle/>
                    <a:p>
                      <a:pPr algn="ctr"/>
                      <a:endParaRPr lang="en-US" sz="1600" dirty="0"/>
                    </a:p>
                  </a:txBody>
                  <a:tcPr anchor="ctr"/>
                </a:tc>
                <a:tc>
                  <a:txBody>
                    <a:bodyPr/>
                    <a:lstStyle/>
                    <a:p>
                      <a:r>
                        <a:rPr lang="en-US" sz="1600" dirty="0" smtClean="0"/>
                        <a:t>5.1  Phase 1</a:t>
                      </a:r>
                      <a:endParaRPr lang="en-US" sz="1600" dirty="0"/>
                    </a:p>
                  </a:txBody>
                  <a:tcPr anchor="ctr"/>
                </a:tc>
                <a:tc>
                  <a:txBody>
                    <a:bodyPr/>
                    <a:lstStyle/>
                    <a:p>
                      <a:pPr algn="ctr"/>
                      <a:r>
                        <a:rPr lang="en-US" sz="1600" dirty="0" smtClean="0"/>
                        <a:t>1.9</a:t>
                      </a:r>
                      <a:r>
                        <a:rPr lang="en-US" sz="1600" baseline="0" dirty="0" smtClean="0"/>
                        <a:t> M</a:t>
                      </a:r>
                      <a:endParaRPr lang="en-US" sz="1600" dirty="0"/>
                    </a:p>
                  </a:txBody>
                  <a:tcPr anchor="ctr"/>
                </a:tc>
                <a:tc>
                  <a:txBody>
                    <a:bodyPr/>
                    <a:lstStyle/>
                    <a:p>
                      <a:pPr algn="ctr"/>
                      <a:r>
                        <a:rPr lang="en-US" sz="1600" dirty="0" smtClean="0"/>
                        <a:t>28 Feb 2016</a:t>
                      </a:r>
                      <a:endParaRPr lang="en-US" sz="1600" dirty="0"/>
                    </a:p>
                  </a:txBody>
                  <a:tcPr anchor="ctr"/>
                </a:tc>
                <a:tc>
                  <a:txBody>
                    <a:bodyPr/>
                    <a:lstStyle/>
                    <a:p>
                      <a:r>
                        <a:rPr lang="en-US" sz="1400" dirty="0" smtClean="0"/>
                        <a:t>* Subject to approval</a:t>
                      </a:r>
                      <a:endParaRPr lang="en-US" sz="1400" dirty="0"/>
                    </a:p>
                  </a:txBody>
                  <a:tcPr anchor="ctr"/>
                </a:tc>
              </a:tr>
              <a:tr h="370840">
                <a:tc>
                  <a:txBody>
                    <a:bodyPr/>
                    <a:lstStyle/>
                    <a:p>
                      <a:pPr algn="ctr"/>
                      <a:endParaRPr lang="en-US" sz="1600" dirty="0"/>
                    </a:p>
                  </a:txBody>
                  <a:tcPr anchor="ctr"/>
                </a:tc>
                <a:tc>
                  <a:txBody>
                    <a:bodyPr/>
                    <a:lstStyle/>
                    <a:p>
                      <a:r>
                        <a:rPr lang="en-US" sz="1600" dirty="0" smtClean="0"/>
                        <a:t>5.2  Phase 2</a:t>
                      </a:r>
                      <a:endParaRPr lang="en-US" sz="1600" dirty="0"/>
                    </a:p>
                  </a:txBody>
                  <a:tcPr anchor="ctr"/>
                </a:tc>
                <a:tc>
                  <a:txBody>
                    <a:bodyPr/>
                    <a:lstStyle/>
                    <a:p>
                      <a:pPr algn="ctr"/>
                      <a:r>
                        <a:rPr lang="en-US" sz="1600" dirty="0" smtClean="0"/>
                        <a:t>5.3 M</a:t>
                      </a:r>
                      <a:endParaRPr lang="en-US" sz="1600" dirty="0"/>
                    </a:p>
                  </a:txBody>
                  <a:tcPr anchor="ctr"/>
                </a:tc>
                <a:tc>
                  <a:txBody>
                    <a:bodyPr/>
                    <a:lstStyle/>
                    <a:p>
                      <a:pPr algn="ctr"/>
                      <a:r>
                        <a:rPr lang="en-US" sz="1600" dirty="0" smtClean="0"/>
                        <a:t>31 May 2016</a:t>
                      </a:r>
                      <a:endParaRPr lang="en-US" sz="1600" dirty="0"/>
                    </a:p>
                  </a:txBody>
                  <a:tcPr anchor="ctr"/>
                </a:tc>
                <a:tc>
                  <a:txBody>
                    <a:bodyPr/>
                    <a:lstStyle/>
                    <a:p>
                      <a:r>
                        <a:rPr lang="en-US" sz="1400" dirty="0" smtClean="0"/>
                        <a:t>(Tentative)</a:t>
                      </a:r>
                      <a:endParaRPr lang="en-US" sz="1400" dirty="0"/>
                    </a:p>
                  </a:txBody>
                  <a:tcPr anchor="ctr"/>
                </a:tc>
              </a:tr>
              <a:tr h="370840">
                <a:tc>
                  <a:txBody>
                    <a:bodyPr/>
                    <a:lstStyle/>
                    <a:p>
                      <a:pPr algn="ctr"/>
                      <a:r>
                        <a:rPr lang="en-US" sz="1600" b="1" dirty="0" smtClean="0"/>
                        <a:t>6</a:t>
                      </a:r>
                      <a:endParaRPr lang="en-US" sz="1600" b="1" dirty="0"/>
                    </a:p>
                  </a:txBody>
                  <a:tcPr anchor="ctr"/>
                </a:tc>
                <a:tc>
                  <a:txBody>
                    <a:bodyPr/>
                    <a:lstStyle/>
                    <a:p>
                      <a:r>
                        <a:rPr lang="en-US" sz="1600" b="1" dirty="0" smtClean="0"/>
                        <a:t>TV SimplySocial Platform</a:t>
                      </a:r>
                      <a:endParaRPr lang="en-US" sz="1600" b="1" dirty="0"/>
                    </a:p>
                  </a:txBody>
                  <a:tcPr anchor="ctr"/>
                </a:tc>
                <a:tc>
                  <a:txBody>
                    <a:bodyPr/>
                    <a:lstStyle/>
                    <a:p>
                      <a:pPr algn="ctr"/>
                      <a:r>
                        <a:rPr lang="en-US" sz="1600" b="1" dirty="0" smtClean="0"/>
                        <a:t>8.2 M</a:t>
                      </a:r>
                      <a:endParaRPr lang="en-US" sz="1600" b="1" dirty="0"/>
                    </a:p>
                  </a:txBody>
                  <a:tcPr anchor="ctr"/>
                </a:tc>
                <a:tc>
                  <a:txBody>
                    <a:bodyPr/>
                    <a:lstStyle/>
                    <a:p>
                      <a:pPr algn="ctr"/>
                      <a:endParaRPr lang="en-US" sz="1600" b="1" dirty="0"/>
                    </a:p>
                  </a:txBody>
                  <a:tcPr anchor="ctr"/>
                </a:tc>
                <a:tc>
                  <a:txBody>
                    <a:bodyPr/>
                    <a:lstStyle/>
                    <a:p>
                      <a:endParaRPr lang="en-US" sz="1400" b="1" dirty="0"/>
                    </a:p>
                  </a:txBody>
                  <a:tcPr anchor="ctr"/>
                </a:tc>
              </a:tr>
              <a:tr h="370840">
                <a:tc>
                  <a:txBody>
                    <a:bodyPr/>
                    <a:lstStyle/>
                    <a:p>
                      <a:pPr algn="ctr"/>
                      <a:endParaRPr lang="en-US" sz="1600" dirty="0"/>
                    </a:p>
                  </a:txBody>
                  <a:tcPr anchor="ctr"/>
                </a:tc>
                <a:tc>
                  <a:txBody>
                    <a:bodyPr/>
                    <a:lstStyle/>
                    <a:p>
                      <a:r>
                        <a:rPr lang="en-US" sz="1600" dirty="0" smtClean="0"/>
                        <a:t>6.1  Phase 1</a:t>
                      </a:r>
                      <a:endParaRPr lang="en-US" sz="1600" dirty="0"/>
                    </a:p>
                  </a:txBody>
                  <a:tcPr anchor="ctr"/>
                </a:tc>
                <a:tc>
                  <a:txBody>
                    <a:bodyPr/>
                    <a:lstStyle/>
                    <a:p>
                      <a:pPr algn="ctr"/>
                      <a:r>
                        <a:rPr lang="en-US" sz="1600" dirty="0" smtClean="0"/>
                        <a:t>4.7 M</a:t>
                      </a:r>
                      <a:endParaRPr lang="en-US" sz="1600" dirty="0"/>
                    </a:p>
                  </a:txBody>
                  <a:tcPr anchor="ctr"/>
                </a:tc>
                <a:tc>
                  <a:txBody>
                    <a:bodyPr/>
                    <a:lstStyle/>
                    <a:p>
                      <a:pPr algn="ctr"/>
                      <a:r>
                        <a:rPr lang="en-US" sz="1600" dirty="0" smtClean="0"/>
                        <a:t>31 Jul</a:t>
                      </a:r>
                      <a:r>
                        <a:rPr lang="en-US" sz="1600" baseline="0" dirty="0" smtClean="0"/>
                        <a:t> 2016</a:t>
                      </a:r>
                      <a:endParaRPr lang="en-US" sz="1600" dirty="0"/>
                    </a:p>
                  </a:txBody>
                  <a:tcPr anchor="ctr"/>
                </a:tc>
                <a:tc>
                  <a:txBody>
                    <a:bodyPr/>
                    <a:lstStyle/>
                    <a:p>
                      <a:r>
                        <a:rPr lang="en-US" sz="1400" dirty="0" smtClean="0"/>
                        <a:t>(Tentative)</a:t>
                      </a:r>
                      <a:endParaRPr lang="en-US" sz="1400" dirty="0"/>
                    </a:p>
                  </a:txBody>
                  <a:tcPr anchor="ctr"/>
                </a:tc>
              </a:tr>
              <a:tr h="370840">
                <a:tc>
                  <a:txBody>
                    <a:bodyPr/>
                    <a:lstStyle/>
                    <a:p>
                      <a:pPr algn="ctr"/>
                      <a:endParaRPr lang="en-US" sz="1600" dirty="0"/>
                    </a:p>
                  </a:txBody>
                  <a:tcPr anchor="ctr"/>
                </a:tc>
                <a:tc>
                  <a:txBody>
                    <a:bodyPr/>
                    <a:lstStyle/>
                    <a:p>
                      <a:r>
                        <a:rPr lang="en-US" sz="1600" dirty="0" smtClean="0"/>
                        <a:t>6.2  Phase 2</a:t>
                      </a:r>
                      <a:endParaRPr lang="en-US" sz="1600" dirty="0"/>
                    </a:p>
                  </a:txBody>
                  <a:tcPr anchor="ctr"/>
                </a:tc>
                <a:tc>
                  <a:txBody>
                    <a:bodyPr/>
                    <a:lstStyle/>
                    <a:p>
                      <a:pPr algn="ctr"/>
                      <a:r>
                        <a:rPr lang="en-US" sz="1600" dirty="0" smtClean="0"/>
                        <a:t>3.5</a:t>
                      </a:r>
                      <a:r>
                        <a:rPr lang="en-US" sz="1600" baseline="0" dirty="0" smtClean="0"/>
                        <a:t> M</a:t>
                      </a:r>
                      <a:endParaRPr lang="en-US" sz="1600" dirty="0"/>
                    </a:p>
                  </a:txBody>
                  <a:tcPr anchor="ctr"/>
                </a:tc>
                <a:tc>
                  <a:txBody>
                    <a:bodyPr/>
                    <a:lstStyle/>
                    <a:p>
                      <a:pPr algn="ctr"/>
                      <a:r>
                        <a:rPr lang="en-US" sz="1600" dirty="0" smtClean="0"/>
                        <a:t>31 Oct</a:t>
                      </a:r>
                      <a:r>
                        <a:rPr lang="en-US" sz="1600" baseline="0" dirty="0" smtClean="0"/>
                        <a:t> 2016</a:t>
                      </a:r>
                      <a:endParaRPr lang="en-US" sz="1600" dirty="0"/>
                    </a:p>
                  </a:txBody>
                  <a:tcPr anchor="ctr"/>
                </a:tc>
                <a:tc>
                  <a:txBody>
                    <a:bodyPr/>
                    <a:lstStyle/>
                    <a:p>
                      <a:r>
                        <a:rPr lang="en-US" sz="1400" dirty="0" smtClean="0"/>
                        <a:t>(Tentative)</a:t>
                      </a:r>
                      <a:endParaRPr lang="en-US" sz="1400" dirty="0"/>
                    </a:p>
                  </a:txBody>
                  <a:tcPr anchor="ctr"/>
                </a:tc>
              </a:tr>
            </a:tbl>
          </a:graphicData>
        </a:graphic>
      </p:graphicFrame>
    </p:spTree>
    <p:extLst>
      <p:ext uri="{BB962C8B-B14F-4D97-AF65-F5344CB8AC3E}">
        <p14:creationId xmlns:p14="http://schemas.microsoft.com/office/powerpoint/2010/main" val="3005575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chemeClr val="accent6">
                    <a:lumMod val="75000"/>
                  </a:schemeClr>
                </a:solidFill>
                <a:effectLst>
                  <a:outerShdw blurRad="76200" dist="50800" dir="5400000" algn="tl" rotWithShape="0">
                    <a:srgbClr val="000000">
                      <a:alpha val="65000"/>
                    </a:srgbClr>
                  </a:outerShdw>
                </a:effectLst>
              </a:rPr>
              <a:t>Summary ACC-SMM Projects</a:t>
            </a:r>
            <a:endParaRPr lang="en-US" b="1" spc="50" dirty="0">
              <a:ln w="11430"/>
              <a:solidFill>
                <a:schemeClr val="accent6">
                  <a:lumMod val="75000"/>
                </a:schemeClr>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p:txBody>
          <a:bodyPr/>
          <a:lstStyle/>
          <a:p>
            <a:fld id="{3007BB65-0CA2-4982-AC27-7B118808EB58}" type="slidenum">
              <a:rPr lang="en-US" smtClean="0"/>
              <a:t>23</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68802127"/>
              </p:ext>
            </p:extLst>
          </p:nvPr>
        </p:nvGraphicFramePr>
        <p:xfrm>
          <a:off x="137160" y="1143000"/>
          <a:ext cx="8869680" cy="2595880"/>
        </p:xfrm>
        <a:graphic>
          <a:graphicData uri="http://schemas.openxmlformats.org/drawingml/2006/table">
            <a:tbl>
              <a:tblPr firstRow="1" bandRow="1">
                <a:tableStyleId>{93296810-A885-4BE3-A3E7-6D5BEEA58F35}</a:tableStyleId>
              </a:tblPr>
              <a:tblGrid>
                <a:gridCol w="457200"/>
                <a:gridCol w="3931920"/>
                <a:gridCol w="731520"/>
                <a:gridCol w="1463040"/>
                <a:gridCol w="2286000"/>
              </a:tblGrid>
              <a:tr h="370840">
                <a:tc>
                  <a:txBody>
                    <a:bodyPr/>
                    <a:lstStyle/>
                    <a:p>
                      <a:pPr algn="ctr"/>
                      <a:r>
                        <a:rPr lang="en-US" sz="1600" dirty="0" smtClean="0"/>
                        <a:t>No</a:t>
                      </a:r>
                      <a:endParaRPr lang="en-US" sz="1600" dirty="0"/>
                    </a:p>
                  </a:txBody>
                  <a:tcPr anchor="ctr"/>
                </a:tc>
                <a:tc>
                  <a:txBody>
                    <a:bodyPr/>
                    <a:lstStyle/>
                    <a:p>
                      <a:pPr algn="ctr"/>
                      <a:r>
                        <a:rPr lang="en-US" sz="1600" dirty="0" smtClean="0"/>
                        <a:t>Project</a:t>
                      </a:r>
                      <a:endParaRPr lang="en-US" sz="1600" dirty="0"/>
                    </a:p>
                  </a:txBody>
                  <a:tcPr anchor="ctr"/>
                </a:tc>
                <a:tc>
                  <a:txBody>
                    <a:bodyPr/>
                    <a:lstStyle/>
                    <a:p>
                      <a:pPr algn="ctr"/>
                      <a:r>
                        <a:rPr lang="en-US" sz="1600" dirty="0" smtClean="0"/>
                        <a:t>Cost</a:t>
                      </a:r>
                      <a:endParaRPr lang="en-US" sz="1600" dirty="0"/>
                    </a:p>
                  </a:txBody>
                  <a:tcPr anchor="ctr"/>
                </a:tc>
                <a:tc>
                  <a:txBody>
                    <a:bodyPr/>
                    <a:lstStyle/>
                    <a:p>
                      <a:pPr algn="ctr"/>
                      <a:r>
                        <a:rPr lang="en-US" sz="1600" dirty="0" smtClean="0"/>
                        <a:t>Target</a:t>
                      </a:r>
                      <a:endParaRPr lang="en-US" sz="1600" dirty="0"/>
                    </a:p>
                  </a:txBody>
                  <a:tcPr anchor="ctr"/>
                </a:tc>
                <a:tc>
                  <a:txBody>
                    <a:bodyPr/>
                    <a:lstStyle/>
                    <a:p>
                      <a:pPr algn="ctr"/>
                      <a:r>
                        <a:rPr lang="en-US" sz="1600" dirty="0" smtClean="0"/>
                        <a:t>Status</a:t>
                      </a:r>
                      <a:endParaRPr lang="en-US" sz="1600" dirty="0"/>
                    </a:p>
                  </a:txBody>
                  <a:tcPr anchor="ctr"/>
                </a:tc>
              </a:tr>
              <a:tr h="370840">
                <a:tc>
                  <a:txBody>
                    <a:bodyPr/>
                    <a:lstStyle/>
                    <a:p>
                      <a:pPr algn="ctr"/>
                      <a:r>
                        <a:rPr lang="en-US" sz="1600" dirty="0" smtClean="0"/>
                        <a:t>1</a:t>
                      </a:r>
                      <a:endParaRPr lang="en-US" sz="1600" dirty="0"/>
                    </a:p>
                  </a:txBody>
                  <a:tcPr anchor="ctr"/>
                </a:tc>
                <a:tc>
                  <a:txBody>
                    <a:bodyPr/>
                    <a:lstStyle/>
                    <a:p>
                      <a:r>
                        <a:rPr lang="en-US" sz="1600" dirty="0" smtClean="0"/>
                        <a:t>SMM Corporate E-Mail and Web Chat</a:t>
                      </a:r>
                    </a:p>
                  </a:txBody>
                  <a:tcPr anchor="ctr"/>
                </a:tc>
                <a:tc>
                  <a:txBody>
                    <a:bodyPr/>
                    <a:lstStyle/>
                    <a:p>
                      <a:pPr algn="ctr"/>
                      <a:r>
                        <a:rPr lang="en-US" sz="1600" dirty="0" smtClean="0"/>
                        <a:t>2</a:t>
                      </a:r>
                      <a:r>
                        <a:rPr lang="en-US" sz="1600" baseline="0" dirty="0" smtClean="0"/>
                        <a:t> </a:t>
                      </a:r>
                      <a:r>
                        <a:rPr lang="en-US" sz="1600" dirty="0" smtClean="0"/>
                        <a:t>M</a:t>
                      </a:r>
                    </a:p>
                  </a:txBody>
                  <a:tcPr anchor="ctr"/>
                </a:tc>
                <a:tc>
                  <a:txBody>
                    <a:bodyPr/>
                    <a:lstStyle/>
                    <a:p>
                      <a:pPr algn="ctr"/>
                      <a:endParaRPr lang="en-US" sz="1600" dirty="0"/>
                    </a:p>
                  </a:txBody>
                  <a:tcPr anchor="ctr"/>
                </a:tc>
                <a:tc>
                  <a:txBody>
                    <a:bodyPr/>
                    <a:lstStyle/>
                    <a:p>
                      <a:endParaRPr lang="en-US" sz="1400" dirty="0"/>
                    </a:p>
                  </a:txBody>
                  <a:tcPr anchor="ctr"/>
                </a:tc>
              </a:tr>
              <a:tr h="370840">
                <a:tc>
                  <a:txBody>
                    <a:bodyPr/>
                    <a:lstStyle/>
                    <a:p>
                      <a:pPr algn="ctr"/>
                      <a:endParaRPr lang="en-US" sz="1600" dirty="0"/>
                    </a:p>
                  </a:txBody>
                  <a:tcPr anchor="ctr"/>
                </a:tc>
                <a:tc>
                  <a:txBody>
                    <a:bodyPr/>
                    <a:lstStyle/>
                    <a:p>
                      <a:r>
                        <a:rPr lang="en-US" sz="1600" dirty="0" smtClean="0"/>
                        <a:t>1.1  Phase 1 Interim</a:t>
                      </a:r>
                      <a:r>
                        <a:rPr lang="en-US" sz="1600" baseline="0" dirty="0" smtClean="0"/>
                        <a:t> Solutions</a:t>
                      </a:r>
                      <a:endParaRPr lang="en-US" sz="1600" dirty="0"/>
                    </a:p>
                  </a:txBody>
                  <a:tcPr anchor="ctr"/>
                </a:tc>
                <a:tc>
                  <a:txBody>
                    <a:bodyPr/>
                    <a:lstStyle/>
                    <a:p>
                      <a:pPr algn="ctr"/>
                      <a:endParaRPr lang="en-US" sz="1600" dirty="0"/>
                    </a:p>
                  </a:txBody>
                  <a:tcPr anchor="ctr"/>
                </a:tc>
                <a:tc>
                  <a:txBody>
                    <a:bodyPr/>
                    <a:lstStyle/>
                    <a:p>
                      <a:pPr algn="ctr"/>
                      <a:r>
                        <a:rPr lang="en-US" sz="1600" dirty="0" smtClean="0"/>
                        <a:t>30</a:t>
                      </a:r>
                      <a:r>
                        <a:rPr lang="en-US" sz="1600" baseline="0" dirty="0" smtClean="0"/>
                        <a:t> Nov</a:t>
                      </a:r>
                      <a:r>
                        <a:rPr lang="en-US" sz="1600" dirty="0" smtClean="0"/>
                        <a:t> 2015</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Ongoing Development</a:t>
                      </a:r>
                      <a:endParaRPr lang="en-US" sz="1400" dirty="0" smtClean="0"/>
                    </a:p>
                  </a:txBody>
                  <a:tcPr anchor="ctr"/>
                </a:tc>
              </a:tr>
              <a:tr h="370840">
                <a:tc>
                  <a:txBody>
                    <a:bodyPr/>
                    <a:lstStyle/>
                    <a:p>
                      <a:pPr algn="ctr"/>
                      <a:endParaRPr lang="en-US" sz="1600" dirty="0"/>
                    </a:p>
                  </a:txBody>
                  <a:tcPr anchor="ctr"/>
                </a:tc>
                <a:tc>
                  <a:txBody>
                    <a:bodyPr/>
                    <a:lstStyle/>
                    <a:p>
                      <a:r>
                        <a:rPr lang="en-US" sz="1600" dirty="0" smtClean="0"/>
                        <a:t>1.2  Phase 2</a:t>
                      </a:r>
                      <a:endParaRPr lang="en-US" sz="1600" dirty="0"/>
                    </a:p>
                  </a:txBody>
                  <a:tcPr anchor="ctr"/>
                </a:tc>
                <a:tc>
                  <a:txBody>
                    <a:bodyPr/>
                    <a:lstStyle/>
                    <a:p>
                      <a:pPr algn="ctr"/>
                      <a:endParaRPr lang="en-US" sz="1600" dirty="0"/>
                    </a:p>
                  </a:txBody>
                  <a:tcPr anchor="ctr"/>
                </a:tc>
                <a:tc>
                  <a:txBody>
                    <a:bodyPr/>
                    <a:lstStyle/>
                    <a:p>
                      <a:pPr algn="ctr"/>
                      <a:r>
                        <a:rPr lang="en-US" sz="1600" dirty="0" smtClean="0"/>
                        <a:t>31 Mar 2016</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(Tentative)</a:t>
                      </a:r>
                    </a:p>
                  </a:txBody>
                  <a:tcPr anchor="ctr"/>
                </a:tc>
              </a:tr>
              <a:tr h="370840">
                <a:tc>
                  <a:txBody>
                    <a:bodyPr/>
                    <a:lstStyle/>
                    <a:p>
                      <a:pPr algn="ctr"/>
                      <a:r>
                        <a:rPr lang="en-US" sz="1600" dirty="0" smtClean="0"/>
                        <a:t>2</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PANTIP New Web Service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1.4 M</a:t>
                      </a:r>
                    </a:p>
                  </a:txBody>
                  <a:tcPr anchor="ctr"/>
                </a:tc>
                <a:tc>
                  <a:txBody>
                    <a:bodyPr/>
                    <a:lstStyle/>
                    <a:p>
                      <a:pPr algn="ctr"/>
                      <a:r>
                        <a:rPr lang="en-US" sz="1600" dirty="0" smtClean="0"/>
                        <a:t>31 Mar 2016</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(Tentative)</a:t>
                      </a:r>
                    </a:p>
                  </a:txBody>
                  <a:tcPr anchor="ctr"/>
                </a:tc>
              </a:tr>
              <a:tr h="370840">
                <a:tc>
                  <a:txBody>
                    <a:bodyPr/>
                    <a:lstStyle/>
                    <a:p>
                      <a:pPr algn="ctr"/>
                      <a:r>
                        <a:rPr lang="en-US" sz="1600" dirty="0" smtClean="0"/>
                        <a:t>3</a:t>
                      </a:r>
                      <a:endParaRPr lang="en-US" sz="1600" dirty="0"/>
                    </a:p>
                  </a:txBody>
                  <a:tcPr anchor="ctr"/>
                </a:tc>
                <a:tc>
                  <a:txBody>
                    <a:bodyPr/>
                    <a:lstStyle/>
                    <a:p>
                      <a:r>
                        <a:rPr lang="en-US" sz="1600" dirty="0" smtClean="0"/>
                        <a:t>Survey Platform Integration</a:t>
                      </a:r>
                    </a:p>
                  </a:txBody>
                  <a:tcPr anchor="ctr"/>
                </a:tc>
                <a:tc>
                  <a:txBody>
                    <a:bodyPr/>
                    <a:lstStyle/>
                    <a:p>
                      <a:pPr algn="ctr"/>
                      <a:endParaRPr lang="en-US" sz="1600" dirty="0" smtClean="0"/>
                    </a:p>
                  </a:txBody>
                  <a:tcPr anchor="ctr"/>
                </a:tc>
                <a:tc>
                  <a:txBody>
                    <a:bodyPr/>
                    <a:lstStyle/>
                    <a:p>
                      <a:pPr algn="ctr"/>
                      <a:r>
                        <a:rPr lang="en-US" sz="1600" dirty="0" smtClean="0"/>
                        <a:t>31 Aug 2016</a:t>
                      </a:r>
                      <a:endParaRPr 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(Tentative)</a:t>
                      </a:r>
                    </a:p>
                  </a:txBody>
                  <a:tcPr anchor="ctr"/>
                </a:tc>
              </a:tr>
              <a:tr h="370840">
                <a:tc>
                  <a:txBody>
                    <a:bodyPr/>
                    <a:lstStyle/>
                    <a:p>
                      <a:pPr algn="ctr"/>
                      <a:r>
                        <a:rPr lang="en-US" sz="1600" dirty="0" smtClean="0"/>
                        <a:t>4</a:t>
                      </a:r>
                      <a:endParaRPr lang="en-US" sz="1600" dirty="0"/>
                    </a:p>
                  </a:txBody>
                  <a:tcPr anchor="ctr"/>
                </a:tc>
                <a:tc>
                  <a:txBody>
                    <a:bodyPr/>
                    <a:lstStyle/>
                    <a:p>
                      <a:r>
                        <a:rPr lang="en-US" sz="1600" dirty="0" smtClean="0"/>
                        <a:t>Social Analytic</a:t>
                      </a:r>
                      <a:endParaRPr lang="en-US" sz="1600" dirty="0"/>
                    </a:p>
                  </a:txBody>
                  <a:tcPr anchor="ctr"/>
                </a:tc>
                <a:tc>
                  <a:txBody>
                    <a:bodyPr/>
                    <a:lstStyle/>
                    <a:p>
                      <a:pPr algn="ctr"/>
                      <a:r>
                        <a:rPr lang="en-US" sz="1600" dirty="0" smtClean="0"/>
                        <a:t>4 M</a:t>
                      </a:r>
                      <a:endParaRPr lang="en-US" sz="1600" dirty="0"/>
                    </a:p>
                  </a:txBody>
                  <a:tcPr anchor="ctr"/>
                </a:tc>
                <a:tc>
                  <a:txBody>
                    <a:bodyPr/>
                    <a:lstStyle/>
                    <a:p>
                      <a:pPr algn="ctr"/>
                      <a:r>
                        <a:rPr lang="en-US" sz="1600" dirty="0" smtClean="0"/>
                        <a:t>30 Nov 2016</a:t>
                      </a:r>
                      <a:endParaRPr lang="en-US" sz="1600" dirty="0"/>
                    </a:p>
                  </a:txBody>
                  <a:tcPr anchor="ctr"/>
                </a:tc>
                <a:tc>
                  <a:txBody>
                    <a:bodyPr/>
                    <a:lstStyle/>
                    <a:p>
                      <a:r>
                        <a:rPr lang="en-US" sz="1400" dirty="0" smtClean="0"/>
                        <a:t>(Tentative)</a:t>
                      </a:r>
                      <a:endParaRPr lang="en-US" sz="1400" dirty="0"/>
                    </a:p>
                  </a:txBody>
                  <a:tcPr anchor="ctr"/>
                </a:tc>
              </a:tr>
            </a:tbl>
          </a:graphicData>
        </a:graphic>
      </p:graphicFrame>
    </p:spTree>
    <p:extLst>
      <p:ext uri="{BB962C8B-B14F-4D97-AF65-F5344CB8AC3E}">
        <p14:creationId xmlns:p14="http://schemas.microsoft.com/office/powerpoint/2010/main" val="922725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rgbClr val="0070C0"/>
                </a:solidFill>
                <a:effectLst>
                  <a:outerShdw blurRad="76200" dist="50800" dir="5400000" algn="tl" rotWithShape="0">
                    <a:srgbClr val="000000">
                      <a:alpha val="65000"/>
                    </a:srgbClr>
                  </a:outerShdw>
                </a:effectLst>
              </a:rPr>
              <a:t>ATSR Outbound</a:t>
            </a:r>
            <a:br>
              <a:rPr lang="en-US" b="1" spc="50" dirty="0" smtClean="0">
                <a:ln w="11430"/>
                <a:solidFill>
                  <a:srgbClr val="0070C0"/>
                </a:solidFill>
                <a:effectLst>
                  <a:outerShdw blurRad="76200" dist="50800" dir="5400000" algn="tl" rotWithShape="0">
                    <a:srgbClr val="000000">
                      <a:alpha val="65000"/>
                    </a:srgbClr>
                  </a:outerShdw>
                </a:effectLst>
              </a:rPr>
            </a:br>
            <a:r>
              <a:rPr lang="en-US" b="1" spc="50" dirty="0" smtClean="0">
                <a:ln w="11430"/>
                <a:solidFill>
                  <a:srgbClr val="0070C0"/>
                </a:solidFill>
                <a:effectLst>
                  <a:outerShdw blurRad="76200" dist="50800" dir="5400000" algn="tl" rotWithShape="0">
                    <a:srgbClr val="000000">
                      <a:alpha val="65000"/>
                    </a:srgbClr>
                  </a:outerShdw>
                </a:effectLst>
              </a:rPr>
              <a:t>Existing Architecture</a:t>
            </a:r>
            <a:endParaRPr lang="en-US" b="1" spc="50" dirty="0">
              <a:ln w="11430"/>
              <a:solidFill>
                <a:srgbClr val="0070C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p:txBody>
          <a:bodyPr/>
          <a:lstStyle/>
          <a:p>
            <a:fld id="{3007BB65-0CA2-4982-AC27-7B118808EB58}" type="slidenum">
              <a:rPr lang="en-US" smtClean="0"/>
              <a:t>24</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 y="1828800"/>
            <a:ext cx="8961120" cy="4785775"/>
          </a:xfrm>
          <a:prstGeom prst="rect">
            <a:avLst/>
          </a:prstGeom>
        </p:spPr>
      </p:pic>
      <p:sp>
        <p:nvSpPr>
          <p:cNvPr id="10" name="Content Placeholder 2"/>
          <p:cNvSpPr>
            <a:spLocks noGrp="1"/>
          </p:cNvSpPr>
          <p:nvPr>
            <p:ph idx="1"/>
          </p:nvPr>
        </p:nvSpPr>
        <p:spPr>
          <a:xfrm>
            <a:off x="228600" y="4800600"/>
            <a:ext cx="8229600" cy="1981200"/>
          </a:xfrm>
        </p:spPr>
        <p:txBody>
          <a:bodyPr>
            <a:normAutofit/>
          </a:bodyPr>
          <a:lstStyle/>
          <a:p>
            <a:pPr marL="228600" indent="-228600">
              <a:buFont typeface="Wingdings" panose="05000000000000000000" pitchFamily="2" charset="2"/>
              <a:buChar char="§"/>
            </a:pPr>
            <a:r>
              <a:rPr lang="en-US" sz="1800" b="1" dirty="0" smtClean="0">
                <a:solidFill>
                  <a:srgbClr val="00B050"/>
                </a:solidFill>
              </a:rPr>
              <a:t>Current Capacity 10 E1 (300 ports)</a:t>
            </a:r>
          </a:p>
          <a:p>
            <a:pPr marL="228600" indent="-228600">
              <a:buFont typeface="Wingdings" panose="05000000000000000000" pitchFamily="2" charset="2"/>
              <a:buChar char="§"/>
            </a:pPr>
            <a:r>
              <a:rPr lang="en-US" sz="1800" b="1" dirty="0" smtClean="0">
                <a:solidFill>
                  <a:srgbClr val="00B050"/>
                </a:solidFill>
              </a:rPr>
              <a:t>IVR1 = 6 E1 (180)</a:t>
            </a:r>
          </a:p>
          <a:p>
            <a:pPr marL="228600" indent="-228600">
              <a:buFont typeface="Wingdings" panose="05000000000000000000" pitchFamily="2" charset="2"/>
              <a:buChar char="§"/>
            </a:pPr>
            <a:r>
              <a:rPr lang="en-US" sz="1800" b="1" dirty="0" smtClean="0">
                <a:solidFill>
                  <a:srgbClr val="00B050"/>
                </a:solidFill>
              </a:rPr>
              <a:t>IVR2 = 4 E1 (120)</a:t>
            </a:r>
          </a:p>
          <a:p>
            <a:pPr marL="228600" indent="-228600">
              <a:buFont typeface="Wingdings" panose="05000000000000000000" pitchFamily="2" charset="2"/>
              <a:buChar char="§"/>
            </a:pPr>
            <a:r>
              <a:rPr lang="en-US" sz="1800" b="1" dirty="0" smtClean="0">
                <a:solidFill>
                  <a:srgbClr val="00B050"/>
                </a:solidFill>
              </a:rPr>
              <a:t>Daily capacity at </a:t>
            </a:r>
            <a:r>
              <a:rPr lang="en-US" sz="1800" b="1" dirty="0">
                <a:solidFill>
                  <a:srgbClr val="00B050"/>
                </a:solidFill>
              </a:rPr>
              <a:t>9</a:t>
            </a:r>
            <a:r>
              <a:rPr lang="en-US" sz="1800" b="1" dirty="0" smtClean="0">
                <a:solidFill>
                  <a:srgbClr val="00B050"/>
                </a:solidFill>
              </a:rPr>
              <a:t>,000 calls/hour or</a:t>
            </a:r>
            <a:br>
              <a:rPr lang="en-US" sz="1800" b="1" dirty="0" smtClean="0">
                <a:solidFill>
                  <a:srgbClr val="00B050"/>
                </a:solidFill>
              </a:rPr>
            </a:br>
            <a:r>
              <a:rPr lang="en-US" sz="1800" b="1" dirty="0" smtClean="0">
                <a:solidFill>
                  <a:srgbClr val="00B050"/>
                </a:solidFill>
              </a:rPr>
              <a:t>at 90,000 calls/day at 10 peak-hours/day</a:t>
            </a:r>
            <a:endParaRPr lang="en-US" sz="1800" b="1" dirty="0">
              <a:solidFill>
                <a:srgbClr val="00B050"/>
              </a:solidFill>
            </a:endParaRPr>
          </a:p>
        </p:txBody>
      </p:sp>
    </p:spTree>
    <p:extLst>
      <p:ext uri="{BB962C8B-B14F-4D97-AF65-F5344CB8AC3E}">
        <p14:creationId xmlns:p14="http://schemas.microsoft.com/office/powerpoint/2010/main" val="174334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 y="1202016"/>
            <a:ext cx="8961120" cy="5503584"/>
          </a:xfrm>
          <a:prstGeom prst="rect">
            <a:avLst/>
          </a:prstGeom>
        </p:spPr>
      </p:pic>
      <p:sp>
        <p:nvSpPr>
          <p:cNvPr id="2" name="Title 1"/>
          <p:cNvSpPr>
            <a:spLocks noGrp="1"/>
          </p:cNvSpPr>
          <p:nvPr>
            <p:ph type="title"/>
          </p:nvPr>
        </p:nvSpPr>
        <p:spPr/>
        <p:txBody>
          <a:bodyPr anchor="t">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rgbClr val="0070C0"/>
                </a:solidFill>
                <a:effectLst>
                  <a:outerShdw blurRad="76200" dist="50800" dir="5400000" algn="tl" rotWithShape="0">
                    <a:srgbClr val="000000">
                      <a:alpha val="65000"/>
                    </a:srgbClr>
                  </a:outerShdw>
                </a:effectLst>
              </a:rPr>
              <a:t>IVR Outbound New Architecture</a:t>
            </a:r>
            <a:endParaRPr lang="en-US" b="1" spc="50" dirty="0">
              <a:ln w="11430"/>
              <a:solidFill>
                <a:srgbClr val="0070C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p:txBody>
          <a:bodyPr/>
          <a:lstStyle/>
          <a:p>
            <a:fld id="{3007BB65-0CA2-4982-AC27-7B118808EB58}" type="slidenum">
              <a:rPr lang="en-US" smtClean="0"/>
              <a:t>25</a:t>
            </a:fld>
            <a:endParaRPr lang="en-US" dirty="0"/>
          </a:p>
        </p:txBody>
      </p:sp>
      <p:sp>
        <p:nvSpPr>
          <p:cNvPr id="10" name="Content Placeholder 2"/>
          <p:cNvSpPr>
            <a:spLocks noGrp="1"/>
          </p:cNvSpPr>
          <p:nvPr>
            <p:ph idx="1"/>
          </p:nvPr>
        </p:nvSpPr>
        <p:spPr>
          <a:xfrm>
            <a:off x="228600" y="4968240"/>
            <a:ext cx="8229600" cy="1737360"/>
          </a:xfrm>
        </p:spPr>
        <p:txBody>
          <a:bodyPr>
            <a:normAutofit/>
          </a:bodyPr>
          <a:lstStyle/>
          <a:p>
            <a:pPr marL="228600" indent="-228600">
              <a:buFont typeface="Wingdings" panose="05000000000000000000" pitchFamily="2" charset="2"/>
              <a:buChar char="§"/>
            </a:pPr>
            <a:r>
              <a:rPr lang="en-US" sz="1800" b="1" dirty="0" smtClean="0">
                <a:solidFill>
                  <a:srgbClr val="00B050"/>
                </a:solidFill>
              </a:rPr>
              <a:t>Current Capacity 14 E1 (420 ports)</a:t>
            </a:r>
          </a:p>
          <a:p>
            <a:pPr marL="228600" indent="-228600">
              <a:buFont typeface="Wingdings" panose="05000000000000000000" pitchFamily="2" charset="2"/>
              <a:buChar char="§"/>
            </a:pPr>
            <a:r>
              <a:rPr lang="en-US" sz="1800" b="1" dirty="0" smtClean="0">
                <a:solidFill>
                  <a:srgbClr val="00B050"/>
                </a:solidFill>
              </a:rPr>
              <a:t>IVR1 = 6 E1 (180)  /  IVR2 = 4 E1 (120)</a:t>
            </a:r>
          </a:p>
          <a:p>
            <a:pPr marL="228600" indent="-228600">
              <a:buFont typeface="Wingdings" panose="05000000000000000000" pitchFamily="2" charset="2"/>
              <a:buChar char="§"/>
            </a:pPr>
            <a:r>
              <a:rPr lang="en-US" sz="1800" b="1" dirty="0" smtClean="0">
                <a:solidFill>
                  <a:srgbClr val="00B050"/>
                </a:solidFill>
              </a:rPr>
              <a:t>IVR3 = 4 E1 (120) – NEW</a:t>
            </a:r>
          </a:p>
          <a:p>
            <a:pPr marL="228600" indent="-228600">
              <a:buFont typeface="Wingdings" panose="05000000000000000000" pitchFamily="2" charset="2"/>
              <a:buChar char="§"/>
            </a:pPr>
            <a:r>
              <a:rPr lang="en-US" sz="1800" b="1" dirty="0" smtClean="0">
                <a:solidFill>
                  <a:srgbClr val="00B050"/>
                </a:solidFill>
              </a:rPr>
              <a:t>Daily capacity at 12,600 calls/hour or</a:t>
            </a:r>
            <a:br>
              <a:rPr lang="en-US" sz="1800" b="1" dirty="0" smtClean="0">
                <a:solidFill>
                  <a:srgbClr val="00B050"/>
                </a:solidFill>
              </a:rPr>
            </a:br>
            <a:r>
              <a:rPr lang="en-US" sz="1800" b="1" dirty="0" smtClean="0">
                <a:solidFill>
                  <a:srgbClr val="00B050"/>
                </a:solidFill>
              </a:rPr>
              <a:t>at 126,000 calls/day at 10 peak-hours/day</a:t>
            </a:r>
            <a:endParaRPr lang="en-US" sz="1800" b="1" dirty="0">
              <a:solidFill>
                <a:srgbClr val="00B050"/>
              </a:solidFill>
            </a:endParaRPr>
          </a:p>
        </p:txBody>
      </p:sp>
    </p:spTree>
    <p:extLst>
      <p:ext uri="{BB962C8B-B14F-4D97-AF65-F5344CB8AC3E}">
        <p14:creationId xmlns:p14="http://schemas.microsoft.com/office/powerpoint/2010/main" val="3886140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spc="50" dirty="0" smtClean="0">
                <a:ln w="11430"/>
                <a:solidFill>
                  <a:srgbClr val="0070C0"/>
                </a:solidFill>
                <a:effectLst>
                  <a:outerShdw blurRad="76200" dist="50800" dir="5400000" algn="tl" rotWithShape="0">
                    <a:srgbClr val="000000">
                      <a:alpha val="65000"/>
                    </a:srgbClr>
                  </a:outerShdw>
                </a:effectLst>
              </a:rPr>
              <a:t>ATSR Outbound Enhancement</a:t>
            </a:r>
            <a:endParaRPr lang="en-US" sz="3200" b="1" spc="50" dirty="0">
              <a:ln w="11430"/>
              <a:solidFill>
                <a:srgbClr val="0070C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p:txBody>
          <a:bodyPr/>
          <a:lstStyle/>
          <a:p>
            <a:fld id="{3007BB65-0CA2-4982-AC27-7B118808EB58}" type="slidenum">
              <a:rPr lang="en-US" smtClean="0"/>
              <a:t>26</a:t>
            </a:fld>
            <a:endParaRPr lang="en-US" dirty="0"/>
          </a:p>
        </p:txBody>
      </p:sp>
      <p:sp>
        <p:nvSpPr>
          <p:cNvPr id="27" name="Rounded Rectangle 26"/>
          <p:cNvSpPr/>
          <p:nvPr/>
        </p:nvSpPr>
        <p:spPr>
          <a:xfrm>
            <a:off x="152400" y="1005840"/>
            <a:ext cx="1188720" cy="173736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1200" b="1" dirty="0" smtClean="0">
                <a:solidFill>
                  <a:schemeClr val="tx1"/>
                </a:solidFill>
              </a:rPr>
              <a:t>10 Types</a:t>
            </a:r>
          </a:p>
          <a:p>
            <a:r>
              <a:rPr lang="en-US" sz="1200" b="1" dirty="0" smtClean="0">
                <a:solidFill>
                  <a:schemeClr val="tx1"/>
                </a:solidFill>
              </a:rPr>
              <a:t>Lists</a:t>
            </a:r>
          </a:p>
          <a:p>
            <a:pPr marL="174625" indent="-174625">
              <a:buFont typeface="Arial" panose="020B0604020202020204" pitchFamily="34" charset="0"/>
              <a:buChar char="•"/>
            </a:pPr>
            <a:r>
              <a:rPr lang="en-US" sz="1200" b="1" dirty="0" smtClean="0">
                <a:solidFill>
                  <a:schemeClr val="tx1"/>
                </a:solidFill>
              </a:rPr>
              <a:t>Siebel</a:t>
            </a:r>
          </a:p>
          <a:p>
            <a:pPr marL="174625" indent="-174625">
              <a:buFont typeface="Arial" panose="020B0604020202020204" pitchFamily="34" charset="0"/>
              <a:buChar char="•"/>
            </a:pPr>
            <a:r>
              <a:rPr lang="en-US" sz="1200" b="1" dirty="0" smtClean="0">
                <a:solidFill>
                  <a:schemeClr val="tx1"/>
                </a:solidFill>
              </a:rPr>
              <a:t>PDS</a:t>
            </a:r>
          </a:p>
          <a:p>
            <a:pPr marL="174625" indent="-174625">
              <a:buFont typeface="Arial" panose="020B0604020202020204" pitchFamily="34" charset="0"/>
              <a:buChar char="•"/>
            </a:pPr>
            <a:r>
              <a:rPr lang="en-US" sz="1200" b="1" dirty="0" smtClean="0">
                <a:solidFill>
                  <a:schemeClr val="tx1"/>
                </a:solidFill>
              </a:rPr>
              <a:t>QIS</a:t>
            </a:r>
          </a:p>
          <a:p>
            <a:pPr marL="174625" indent="-174625">
              <a:buFont typeface="Arial" panose="020B0604020202020204" pitchFamily="34" charset="0"/>
              <a:buChar char="•"/>
            </a:pPr>
            <a:r>
              <a:rPr lang="en-US" sz="1200" b="1" dirty="0" err="1" smtClean="0">
                <a:solidFill>
                  <a:schemeClr val="tx1"/>
                </a:solidFill>
              </a:rPr>
              <a:t>Qmatic</a:t>
            </a:r>
            <a:endParaRPr lang="en-US" sz="1200" b="1" dirty="0" smtClean="0">
              <a:solidFill>
                <a:schemeClr val="tx1"/>
              </a:solidFill>
            </a:endParaRPr>
          </a:p>
          <a:p>
            <a:pPr marL="174625" indent="-174625">
              <a:buFont typeface="Arial" panose="020B0604020202020204" pitchFamily="34" charset="0"/>
              <a:buChar char="•"/>
            </a:pPr>
            <a:r>
              <a:rPr lang="en-US" sz="1200" b="1" dirty="0" smtClean="0">
                <a:solidFill>
                  <a:schemeClr val="tx1"/>
                </a:solidFill>
              </a:rPr>
              <a:t>Manual</a:t>
            </a:r>
          </a:p>
          <a:p>
            <a:pPr marL="174625" indent="-174625">
              <a:buFont typeface="Arial" panose="020B0604020202020204" pitchFamily="34" charset="0"/>
              <a:buChar char="•"/>
            </a:pPr>
            <a:r>
              <a:rPr lang="en-US" sz="1200" b="1" dirty="0" smtClean="0">
                <a:solidFill>
                  <a:schemeClr val="tx1"/>
                </a:solidFill>
              </a:rPr>
              <a:t>AIS Shop</a:t>
            </a:r>
          </a:p>
          <a:p>
            <a:pPr marL="174625" indent="-174625">
              <a:buFont typeface="Arial" panose="020B0604020202020204" pitchFamily="34" charset="0"/>
              <a:buChar char="•"/>
            </a:pPr>
            <a:r>
              <a:rPr lang="en-US" sz="1200" b="1" dirty="0" err="1" smtClean="0">
                <a:solidFill>
                  <a:schemeClr val="tx1"/>
                </a:solidFill>
              </a:rPr>
              <a:t>Telewiz</a:t>
            </a:r>
            <a:endParaRPr lang="en-US" sz="1200" b="1" dirty="0" smtClean="0">
              <a:solidFill>
                <a:schemeClr val="tx1"/>
              </a:solidFill>
            </a:endParaRPr>
          </a:p>
        </p:txBody>
      </p:sp>
      <p:sp>
        <p:nvSpPr>
          <p:cNvPr id="37" name="Rounded Rectangle 36"/>
          <p:cNvSpPr/>
          <p:nvPr/>
        </p:nvSpPr>
        <p:spPr>
          <a:xfrm>
            <a:off x="7740832" y="5040627"/>
            <a:ext cx="1097280" cy="16459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tx1"/>
                </a:solidFill>
              </a:rPr>
              <a:t>Web</a:t>
            </a:r>
          </a:p>
          <a:p>
            <a:pPr algn="ctr"/>
            <a:r>
              <a:rPr lang="en-US" sz="1200" b="1" dirty="0" smtClean="0">
                <a:solidFill>
                  <a:schemeClr val="tx1"/>
                </a:solidFill>
              </a:rPr>
              <a:t>Facebook</a:t>
            </a:r>
          </a:p>
          <a:p>
            <a:pPr algn="ctr"/>
            <a:r>
              <a:rPr lang="en-US" sz="1200" b="1" dirty="0" smtClean="0">
                <a:solidFill>
                  <a:schemeClr val="tx1"/>
                </a:solidFill>
              </a:rPr>
              <a:t>Twitter</a:t>
            </a:r>
          </a:p>
          <a:p>
            <a:pPr algn="ctr"/>
            <a:r>
              <a:rPr lang="en-US" sz="1200" b="1" dirty="0" smtClean="0">
                <a:solidFill>
                  <a:schemeClr val="tx1"/>
                </a:solidFill>
              </a:rPr>
              <a:t>Pantip</a:t>
            </a:r>
          </a:p>
          <a:p>
            <a:pPr algn="ctr"/>
            <a:r>
              <a:rPr lang="en-US" sz="1200" b="1" dirty="0" smtClean="0">
                <a:solidFill>
                  <a:schemeClr val="tx1"/>
                </a:solidFill>
              </a:rPr>
              <a:t>E-Mail</a:t>
            </a:r>
          </a:p>
          <a:p>
            <a:pPr algn="ctr"/>
            <a:r>
              <a:rPr lang="en-US" sz="1200" b="1" dirty="0" smtClean="0">
                <a:solidFill>
                  <a:schemeClr val="tx1"/>
                </a:solidFill>
              </a:rPr>
              <a:t>Web Chat</a:t>
            </a:r>
          </a:p>
          <a:p>
            <a:pPr algn="ctr"/>
            <a:r>
              <a:rPr lang="en-US" sz="1200" b="1" dirty="0" smtClean="0">
                <a:solidFill>
                  <a:schemeClr val="tx1"/>
                </a:solidFill>
              </a:rPr>
              <a:t>Web Board</a:t>
            </a:r>
            <a:endParaRPr lang="en-US" sz="1200" b="1" dirty="0">
              <a:solidFill>
                <a:schemeClr val="tx1"/>
              </a:solidFill>
            </a:endParaRPr>
          </a:p>
        </p:txBody>
      </p:sp>
      <p:grpSp>
        <p:nvGrpSpPr>
          <p:cNvPr id="15" name="Group 14"/>
          <p:cNvGrpSpPr/>
          <p:nvPr/>
        </p:nvGrpSpPr>
        <p:grpSpPr>
          <a:xfrm>
            <a:off x="1630680" y="1005840"/>
            <a:ext cx="5760720" cy="1737360"/>
            <a:chOff x="1722120" y="304800"/>
            <a:chExt cx="5669280" cy="1737360"/>
          </a:xfrm>
        </p:grpSpPr>
        <p:sp>
          <p:nvSpPr>
            <p:cNvPr id="30" name="Rounded Rectangle 29"/>
            <p:cNvSpPr/>
            <p:nvPr/>
          </p:nvSpPr>
          <p:spPr>
            <a:xfrm>
              <a:off x="1722120" y="304800"/>
              <a:ext cx="5669280" cy="17373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n-US" sz="1400" b="1" dirty="0" smtClean="0">
                  <a:solidFill>
                    <a:schemeClr val="tx1"/>
                  </a:solidFill>
                </a:rPr>
                <a:t>ATSR Outbound System</a:t>
              </a:r>
              <a:endParaRPr lang="en-US" sz="1400" b="1" dirty="0">
                <a:solidFill>
                  <a:schemeClr val="tx1"/>
                </a:solidFill>
              </a:endParaRPr>
            </a:p>
          </p:txBody>
        </p:sp>
        <p:sp>
          <p:nvSpPr>
            <p:cNvPr id="3" name="Rounded Rectangle 2"/>
            <p:cNvSpPr/>
            <p:nvPr/>
          </p:nvSpPr>
          <p:spPr>
            <a:xfrm>
              <a:off x="1920240" y="739140"/>
              <a:ext cx="1280160" cy="10972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solidFill>
                    <a:schemeClr val="tx1"/>
                  </a:solidFill>
                </a:rPr>
                <a:t>List</a:t>
              </a:r>
            </a:p>
            <a:p>
              <a:pPr algn="ctr"/>
              <a:r>
                <a:rPr lang="en-US" sz="1200" b="1" dirty="0" smtClean="0">
                  <a:solidFill>
                    <a:schemeClr val="tx1"/>
                  </a:solidFill>
                </a:rPr>
                <a:t>Management</a:t>
              </a:r>
              <a:endParaRPr lang="en-US" sz="1200" b="1" dirty="0">
                <a:solidFill>
                  <a:schemeClr val="tx1"/>
                </a:solidFill>
              </a:endParaRPr>
            </a:p>
          </p:txBody>
        </p:sp>
        <p:sp>
          <p:nvSpPr>
            <p:cNvPr id="31" name="Rounded Rectangle 30"/>
            <p:cNvSpPr/>
            <p:nvPr/>
          </p:nvSpPr>
          <p:spPr>
            <a:xfrm>
              <a:off x="3320143" y="739140"/>
              <a:ext cx="2834640" cy="10972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200" b="1" dirty="0" smtClean="0">
                  <a:solidFill>
                    <a:schemeClr val="tx1"/>
                  </a:solidFill>
                </a:rPr>
                <a:t>Call Management</a:t>
              </a:r>
              <a:endParaRPr lang="en-US" sz="1200" b="1" dirty="0">
                <a:solidFill>
                  <a:schemeClr val="tx1"/>
                </a:solidFill>
              </a:endParaRPr>
            </a:p>
          </p:txBody>
        </p:sp>
        <p:sp>
          <p:nvSpPr>
            <p:cNvPr id="32" name="Rounded Rectangle 31"/>
            <p:cNvSpPr/>
            <p:nvPr/>
          </p:nvSpPr>
          <p:spPr>
            <a:xfrm>
              <a:off x="3445329" y="1135379"/>
              <a:ext cx="1188720" cy="5486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200" b="1" dirty="0" smtClean="0">
                  <a:solidFill>
                    <a:schemeClr val="tx1"/>
                  </a:solidFill>
                </a:rPr>
                <a:t>Survey</a:t>
              </a:r>
            </a:p>
            <a:p>
              <a:pPr algn="ctr"/>
              <a:r>
                <a:rPr lang="en-US" sz="1200" b="1" dirty="0" smtClean="0">
                  <a:solidFill>
                    <a:schemeClr val="tx1"/>
                  </a:solidFill>
                </a:rPr>
                <a:t>Management</a:t>
              </a:r>
              <a:endParaRPr lang="en-US" sz="1200" b="1" dirty="0">
                <a:solidFill>
                  <a:schemeClr val="tx1"/>
                </a:solidFill>
              </a:endParaRPr>
            </a:p>
          </p:txBody>
        </p:sp>
        <p:sp>
          <p:nvSpPr>
            <p:cNvPr id="33" name="Rounded Rectangle 32"/>
            <p:cNvSpPr/>
            <p:nvPr/>
          </p:nvSpPr>
          <p:spPr>
            <a:xfrm>
              <a:off x="4783183" y="1135379"/>
              <a:ext cx="1188720" cy="5486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solidFill>
                    <a:schemeClr val="tx1"/>
                  </a:solidFill>
                </a:rPr>
                <a:t>Reporting</a:t>
              </a:r>
              <a:endParaRPr lang="en-US" sz="1200" b="1" dirty="0">
                <a:solidFill>
                  <a:schemeClr val="tx1"/>
                </a:solidFill>
              </a:endParaRPr>
            </a:p>
          </p:txBody>
        </p:sp>
        <p:sp>
          <p:nvSpPr>
            <p:cNvPr id="34" name="Rounded Rectangle 33"/>
            <p:cNvSpPr/>
            <p:nvPr/>
          </p:nvSpPr>
          <p:spPr>
            <a:xfrm>
              <a:off x="6248400" y="739140"/>
              <a:ext cx="914400" cy="10972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solidFill>
                    <a:schemeClr val="tx1"/>
                  </a:solidFill>
                </a:rPr>
                <a:t>IVR</a:t>
              </a:r>
            </a:p>
            <a:p>
              <a:pPr algn="ctr"/>
              <a:r>
                <a:rPr lang="en-US" sz="1200" b="1" dirty="0" smtClean="0">
                  <a:solidFill>
                    <a:schemeClr val="tx1"/>
                  </a:solidFill>
                </a:rPr>
                <a:t>Systems</a:t>
              </a:r>
              <a:endParaRPr lang="en-US" sz="1200" b="1" dirty="0">
                <a:solidFill>
                  <a:schemeClr val="tx1"/>
                </a:solidFill>
              </a:endParaRPr>
            </a:p>
          </p:txBody>
        </p:sp>
      </p:grpSp>
      <p:sp>
        <p:nvSpPr>
          <p:cNvPr id="42" name="Rounded Rectangle 41"/>
          <p:cNvSpPr/>
          <p:nvPr/>
        </p:nvSpPr>
        <p:spPr>
          <a:xfrm>
            <a:off x="7741920" y="1470659"/>
            <a:ext cx="1097280" cy="457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tx1"/>
                </a:solidFill>
              </a:rPr>
              <a:t>Agents</a:t>
            </a:r>
          </a:p>
        </p:txBody>
      </p:sp>
      <p:cxnSp>
        <p:nvCxnSpPr>
          <p:cNvPr id="43" name="Straight Arrow Connector 42"/>
          <p:cNvCxnSpPr>
            <a:endCxn id="42" idx="1"/>
          </p:cNvCxnSpPr>
          <p:nvPr/>
        </p:nvCxnSpPr>
        <p:spPr>
          <a:xfrm>
            <a:off x="7162800" y="1699259"/>
            <a:ext cx="579120" cy="0"/>
          </a:xfrm>
          <a:prstGeom prst="straightConnector1">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7741920" y="2080260"/>
            <a:ext cx="1097280" cy="457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tx1"/>
                </a:solidFill>
              </a:rPr>
              <a:t>Customers</a:t>
            </a:r>
          </a:p>
        </p:txBody>
      </p:sp>
      <p:cxnSp>
        <p:nvCxnSpPr>
          <p:cNvPr id="49" name="Straight Arrow Connector 48"/>
          <p:cNvCxnSpPr>
            <a:endCxn id="48" idx="1"/>
          </p:cNvCxnSpPr>
          <p:nvPr/>
        </p:nvCxnSpPr>
        <p:spPr>
          <a:xfrm>
            <a:off x="7162800" y="2308860"/>
            <a:ext cx="579120" cy="0"/>
          </a:xfrm>
          <a:prstGeom prst="straightConnector1">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3" idx="1"/>
          </p:cNvCxnSpPr>
          <p:nvPr/>
        </p:nvCxnSpPr>
        <p:spPr>
          <a:xfrm>
            <a:off x="1341120" y="1988820"/>
            <a:ext cx="490875" cy="0"/>
          </a:xfrm>
          <a:prstGeom prst="straightConnector1">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52400" y="609600"/>
            <a:ext cx="3800977" cy="369332"/>
          </a:xfrm>
          <a:prstGeom prst="rect">
            <a:avLst/>
          </a:prstGeom>
          <a:noFill/>
        </p:spPr>
        <p:txBody>
          <a:bodyPr wrap="none" rtlCol="0">
            <a:spAutoFit/>
          </a:bodyPr>
          <a:lstStyle/>
          <a:p>
            <a:r>
              <a:rPr lang="en-US" b="1" dirty="0" smtClean="0"/>
              <a:t>Existing ATSR Outbound System</a:t>
            </a:r>
            <a:endParaRPr lang="en-US" b="1" dirty="0"/>
          </a:p>
        </p:txBody>
      </p:sp>
      <p:sp>
        <p:nvSpPr>
          <p:cNvPr id="57" name="Rounded Rectangle 56"/>
          <p:cNvSpPr/>
          <p:nvPr/>
        </p:nvSpPr>
        <p:spPr>
          <a:xfrm>
            <a:off x="7741920" y="873441"/>
            <a:ext cx="1097280" cy="457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tx1"/>
                </a:solidFill>
              </a:rPr>
              <a:t>SMS GW</a:t>
            </a:r>
          </a:p>
        </p:txBody>
      </p:sp>
      <p:cxnSp>
        <p:nvCxnSpPr>
          <p:cNvPr id="59" name="Straight Arrow Connector 58"/>
          <p:cNvCxnSpPr>
            <a:endCxn id="57" idx="1"/>
          </p:cNvCxnSpPr>
          <p:nvPr/>
        </p:nvCxnSpPr>
        <p:spPr>
          <a:xfrm flipV="1">
            <a:off x="5896791" y="1102041"/>
            <a:ext cx="1845129" cy="338140"/>
          </a:xfrm>
          <a:prstGeom prst="bentConnector3">
            <a:avLst>
              <a:gd name="adj1" fmla="val -383"/>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152400" y="3784959"/>
            <a:ext cx="1188720" cy="19452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1200" b="1" dirty="0">
                <a:solidFill>
                  <a:schemeClr val="tx1"/>
                </a:solidFill>
              </a:rPr>
              <a:t>10 Types</a:t>
            </a:r>
          </a:p>
          <a:p>
            <a:r>
              <a:rPr lang="en-US" sz="1200" b="1" dirty="0">
                <a:solidFill>
                  <a:schemeClr val="tx1"/>
                </a:solidFill>
              </a:rPr>
              <a:t>Lists</a:t>
            </a:r>
          </a:p>
          <a:p>
            <a:pPr marL="174625" indent="-174625">
              <a:buFont typeface="Arial" panose="020B0604020202020204" pitchFamily="34" charset="0"/>
              <a:buChar char="•"/>
            </a:pPr>
            <a:r>
              <a:rPr lang="en-US" sz="1200" b="1" dirty="0">
                <a:solidFill>
                  <a:schemeClr val="tx1"/>
                </a:solidFill>
              </a:rPr>
              <a:t>Siebel</a:t>
            </a:r>
          </a:p>
          <a:p>
            <a:pPr marL="174625" indent="-174625">
              <a:buFont typeface="Arial" panose="020B0604020202020204" pitchFamily="34" charset="0"/>
              <a:buChar char="•"/>
            </a:pPr>
            <a:r>
              <a:rPr lang="en-US" sz="1200" b="1" dirty="0">
                <a:solidFill>
                  <a:schemeClr val="tx1"/>
                </a:solidFill>
              </a:rPr>
              <a:t>PDS</a:t>
            </a:r>
          </a:p>
          <a:p>
            <a:pPr marL="174625" indent="-174625">
              <a:buFont typeface="Arial" panose="020B0604020202020204" pitchFamily="34" charset="0"/>
              <a:buChar char="•"/>
            </a:pPr>
            <a:r>
              <a:rPr lang="en-US" sz="1200" b="1" dirty="0">
                <a:solidFill>
                  <a:schemeClr val="tx1"/>
                </a:solidFill>
              </a:rPr>
              <a:t>QIS</a:t>
            </a:r>
          </a:p>
          <a:p>
            <a:pPr marL="174625" indent="-174625">
              <a:buFont typeface="Arial" panose="020B0604020202020204" pitchFamily="34" charset="0"/>
              <a:buChar char="•"/>
            </a:pPr>
            <a:r>
              <a:rPr lang="en-US" sz="1200" b="1" dirty="0" err="1">
                <a:solidFill>
                  <a:schemeClr val="tx1"/>
                </a:solidFill>
              </a:rPr>
              <a:t>Qmatic</a:t>
            </a:r>
            <a:endParaRPr lang="en-US" sz="1200" b="1" dirty="0">
              <a:solidFill>
                <a:schemeClr val="tx1"/>
              </a:solidFill>
            </a:endParaRPr>
          </a:p>
          <a:p>
            <a:pPr marL="174625" indent="-174625">
              <a:buFont typeface="Arial" panose="020B0604020202020204" pitchFamily="34" charset="0"/>
              <a:buChar char="•"/>
            </a:pPr>
            <a:r>
              <a:rPr lang="en-US" sz="1200" b="1" dirty="0">
                <a:solidFill>
                  <a:schemeClr val="tx1"/>
                </a:solidFill>
              </a:rPr>
              <a:t>Manual</a:t>
            </a:r>
          </a:p>
          <a:p>
            <a:pPr marL="174625" indent="-174625">
              <a:buFont typeface="Arial" panose="020B0604020202020204" pitchFamily="34" charset="0"/>
              <a:buChar char="•"/>
            </a:pPr>
            <a:r>
              <a:rPr lang="en-US" sz="1200" b="1" dirty="0">
                <a:solidFill>
                  <a:schemeClr val="tx1"/>
                </a:solidFill>
              </a:rPr>
              <a:t>AIS Shop</a:t>
            </a:r>
          </a:p>
          <a:p>
            <a:pPr marL="174625" indent="-174625">
              <a:buFont typeface="Arial" panose="020B0604020202020204" pitchFamily="34" charset="0"/>
              <a:buChar char="•"/>
            </a:pPr>
            <a:r>
              <a:rPr lang="en-US" sz="1200" b="1" dirty="0" err="1">
                <a:solidFill>
                  <a:schemeClr val="tx1"/>
                </a:solidFill>
              </a:rPr>
              <a:t>Telewiz</a:t>
            </a:r>
            <a:endParaRPr lang="en-US" sz="1200" b="1" dirty="0">
              <a:solidFill>
                <a:schemeClr val="tx1"/>
              </a:solidFill>
            </a:endParaRPr>
          </a:p>
        </p:txBody>
      </p:sp>
      <p:sp>
        <p:nvSpPr>
          <p:cNvPr id="70" name="Rounded Rectangle 69"/>
          <p:cNvSpPr/>
          <p:nvPr/>
        </p:nvSpPr>
        <p:spPr>
          <a:xfrm>
            <a:off x="1645920" y="3350617"/>
            <a:ext cx="5760720" cy="2562504"/>
          </a:xfrm>
          <a:prstGeom prst="roundRect">
            <a:avLst>
              <a:gd name="adj" fmla="val 9530"/>
            </a:avLst>
          </a:prstGeom>
        </p:spPr>
        <p:style>
          <a:lnRef idx="0">
            <a:schemeClr val="accent5"/>
          </a:lnRef>
          <a:fillRef idx="3">
            <a:schemeClr val="accent5"/>
          </a:fillRef>
          <a:effectRef idx="3">
            <a:schemeClr val="accent5"/>
          </a:effectRef>
          <a:fontRef idx="minor">
            <a:schemeClr val="lt1"/>
          </a:fontRef>
        </p:style>
        <p:txBody>
          <a:bodyPr tIns="38100" rtlCol="0" anchor="t"/>
          <a:lstStyle/>
          <a:p>
            <a:pPr algn="ctr"/>
            <a:r>
              <a:rPr lang="en-US" sz="1400" b="1" dirty="0" smtClean="0">
                <a:solidFill>
                  <a:schemeClr val="tx1"/>
                </a:solidFill>
              </a:rPr>
              <a:t>ATSR Outbound System</a:t>
            </a:r>
            <a:endParaRPr lang="en-US" sz="1400" b="1" dirty="0">
              <a:solidFill>
                <a:schemeClr val="tx1"/>
              </a:solidFill>
            </a:endParaRPr>
          </a:p>
        </p:txBody>
      </p:sp>
      <p:sp>
        <p:nvSpPr>
          <p:cNvPr id="71" name="Rounded Rectangle 70"/>
          <p:cNvSpPr/>
          <p:nvPr/>
        </p:nvSpPr>
        <p:spPr>
          <a:xfrm>
            <a:off x="1844040" y="3784960"/>
            <a:ext cx="1188720" cy="194528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smtClean="0">
                <a:solidFill>
                  <a:schemeClr val="tx1"/>
                </a:solidFill>
              </a:rPr>
              <a:t>List</a:t>
            </a:r>
          </a:p>
          <a:p>
            <a:pPr algn="ctr"/>
            <a:r>
              <a:rPr lang="en-US" sz="1000" b="1" dirty="0" smtClean="0">
                <a:solidFill>
                  <a:schemeClr val="tx1"/>
                </a:solidFill>
              </a:rPr>
              <a:t>Management</a:t>
            </a:r>
            <a:endParaRPr lang="en-US" sz="1000" b="1" dirty="0">
              <a:solidFill>
                <a:schemeClr val="tx1"/>
              </a:solidFill>
            </a:endParaRPr>
          </a:p>
        </p:txBody>
      </p:sp>
      <p:sp>
        <p:nvSpPr>
          <p:cNvPr id="72" name="Rounded Rectangle 71"/>
          <p:cNvSpPr/>
          <p:nvPr/>
        </p:nvSpPr>
        <p:spPr>
          <a:xfrm>
            <a:off x="3132803" y="3784958"/>
            <a:ext cx="2978437" cy="13030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solidFill>
                  <a:schemeClr val="tx1"/>
                </a:solidFill>
              </a:rPr>
              <a:t>Call Management</a:t>
            </a:r>
            <a:endParaRPr lang="en-US" sz="1200" b="1" dirty="0">
              <a:solidFill>
                <a:schemeClr val="tx1"/>
              </a:solidFill>
            </a:endParaRPr>
          </a:p>
        </p:txBody>
      </p:sp>
      <p:sp>
        <p:nvSpPr>
          <p:cNvPr id="73" name="Rounded Rectangle 72"/>
          <p:cNvSpPr/>
          <p:nvPr/>
        </p:nvSpPr>
        <p:spPr>
          <a:xfrm>
            <a:off x="4206240" y="5181601"/>
            <a:ext cx="914400" cy="5486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smtClean="0">
                <a:solidFill>
                  <a:schemeClr val="tx1"/>
                </a:solidFill>
              </a:rPr>
              <a:t>Survey</a:t>
            </a:r>
          </a:p>
          <a:p>
            <a:pPr algn="ctr"/>
            <a:r>
              <a:rPr lang="en-US" sz="1000" b="1" dirty="0" smtClean="0">
                <a:solidFill>
                  <a:schemeClr val="tx1"/>
                </a:solidFill>
              </a:rPr>
              <a:t>Engine</a:t>
            </a:r>
            <a:endParaRPr lang="en-US" sz="1000" b="1" dirty="0">
              <a:solidFill>
                <a:schemeClr val="tx1"/>
              </a:solidFill>
            </a:endParaRPr>
          </a:p>
        </p:txBody>
      </p:sp>
      <p:sp>
        <p:nvSpPr>
          <p:cNvPr id="75" name="Rounded Rectangle 74"/>
          <p:cNvSpPr/>
          <p:nvPr/>
        </p:nvSpPr>
        <p:spPr>
          <a:xfrm>
            <a:off x="6172200" y="3784959"/>
            <a:ext cx="914400" cy="13030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solidFill>
                  <a:schemeClr val="tx1"/>
                </a:solidFill>
              </a:rPr>
              <a:t>IVR</a:t>
            </a:r>
          </a:p>
          <a:p>
            <a:pPr algn="ctr"/>
            <a:r>
              <a:rPr lang="en-US" sz="1200" b="1" dirty="0" smtClean="0">
                <a:solidFill>
                  <a:schemeClr val="tx1"/>
                </a:solidFill>
              </a:rPr>
              <a:t>Systems</a:t>
            </a:r>
            <a:endParaRPr lang="en-US" sz="1200" b="1" dirty="0">
              <a:solidFill>
                <a:schemeClr val="tx1"/>
              </a:solidFill>
            </a:endParaRPr>
          </a:p>
        </p:txBody>
      </p:sp>
      <p:sp>
        <p:nvSpPr>
          <p:cNvPr id="76" name="Rounded Rectangle 75"/>
          <p:cNvSpPr/>
          <p:nvPr/>
        </p:nvSpPr>
        <p:spPr>
          <a:xfrm>
            <a:off x="7740832" y="3815438"/>
            <a:ext cx="1097280" cy="457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tx1"/>
                </a:solidFill>
              </a:rPr>
              <a:t>Agents</a:t>
            </a:r>
          </a:p>
        </p:txBody>
      </p:sp>
      <p:cxnSp>
        <p:nvCxnSpPr>
          <p:cNvPr id="77" name="Straight Arrow Connector 76"/>
          <p:cNvCxnSpPr>
            <a:endCxn id="76" idx="1"/>
          </p:cNvCxnSpPr>
          <p:nvPr/>
        </p:nvCxnSpPr>
        <p:spPr>
          <a:xfrm>
            <a:off x="7086600" y="4044038"/>
            <a:ext cx="654232" cy="0"/>
          </a:xfrm>
          <a:prstGeom prst="straightConnector1">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7740832" y="4425039"/>
            <a:ext cx="1097280" cy="457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tx1"/>
                </a:solidFill>
              </a:rPr>
              <a:t>Customers</a:t>
            </a:r>
          </a:p>
        </p:txBody>
      </p:sp>
      <p:cxnSp>
        <p:nvCxnSpPr>
          <p:cNvPr id="79" name="Straight Arrow Connector 78"/>
          <p:cNvCxnSpPr>
            <a:endCxn id="78" idx="1"/>
          </p:cNvCxnSpPr>
          <p:nvPr/>
        </p:nvCxnSpPr>
        <p:spPr>
          <a:xfrm>
            <a:off x="7087694" y="4653639"/>
            <a:ext cx="653138" cy="0"/>
          </a:xfrm>
          <a:prstGeom prst="straightConnector1">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8" idx="3"/>
            <a:endCxn id="71" idx="1"/>
          </p:cNvCxnSpPr>
          <p:nvPr/>
        </p:nvCxnSpPr>
        <p:spPr>
          <a:xfrm>
            <a:off x="1341120" y="4757600"/>
            <a:ext cx="502920" cy="0"/>
          </a:xfrm>
          <a:prstGeom prst="straightConnector1">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52400" y="2954379"/>
            <a:ext cx="4955139" cy="369332"/>
          </a:xfrm>
          <a:prstGeom prst="rect">
            <a:avLst/>
          </a:prstGeom>
          <a:noFill/>
        </p:spPr>
        <p:txBody>
          <a:bodyPr wrap="none" rtlCol="0">
            <a:spAutoFit/>
          </a:bodyPr>
          <a:lstStyle/>
          <a:p>
            <a:r>
              <a:rPr lang="en-US" b="1" dirty="0" smtClean="0">
                <a:solidFill>
                  <a:srgbClr val="FF0000"/>
                </a:solidFill>
              </a:rPr>
              <a:t>New ATSR Outbound System Enhancement</a:t>
            </a:r>
            <a:endParaRPr lang="en-US" b="1" dirty="0">
              <a:solidFill>
                <a:srgbClr val="FF0000"/>
              </a:solidFill>
            </a:endParaRPr>
          </a:p>
        </p:txBody>
      </p:sp>
      <p:sp>
        <p:nvSpPr>
          <p:cNvPr id="82" name="Rounded Rectangle 81"/>
          <p:cNvSpPr/>
          <p:nvPr/>
        </p:nvSpPr>
        <p:spPr>
          <a:xfrm>
            <a:off x="7740832" y="3218220"/>
            <a:ext cx="1097280" cy="457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tx1"/>
                </a:solidFill>
              </a:rPr>
              <a:t>SMS GW</a:t>
            </a:r>
          </a:p>
        </p:txBody>
      </p:sp>
      <p:cxnSp>
        <p:nvCxnSpPr>
          <p:cNvPr id="83" name="Straight Arrow Connector 58"/>
          <p:cNvCxnSpPr/>
          <p:nvPr/>
        </p:nvCxnSpPr>
        <p:spPr>
          <a:xfrm flipV="1">
            <a:off x="5895703" y="3446820"/>
            <a:ext cx="1845129" cy="338139"/>
          </a:xfrm>
          <a:prstGeom prst="bentConnector3">
            <a:avLst>
              <a:gd name="adj1" fmla="val -74"/>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37160" y="2895600"/>
            <a:ext cx="8869680"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5196840" y="5181600"/>
            <a:ext cx="914400" cy="5486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smtClean="0">
                <a:solidFill>
                  <a:schemeClr val="tx1"/>
                </a:solidFill>
              </a:rPr>
              <a:t>Analysis and Reporting</a:t>
            </a:r>
            <a:endParaRPr lang="en-US" sz="1000" b="1" dirty="0">
              <a:solidFill>
                <a:schemeClr val="tx1"/>
              </a:solidFill>
            </a:endParaRPr>
          </a:p>
        </p:txBody>
      </p:sp>
      <p:sp>
        <p:nvSpPr>
          <p:cNvPr id="87" name="Rounded Rectangle 86"/>
          <p:cNvSpPr/>
          <p:nvPr/>
        </p:nvSpPr>
        <p:spPr>
          <a:xfrm>
            <a:off x="3124200" y="5181600"/>
            <a:ext cx="1005840" cy="5486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smtClean="0">
                <a:solidFill>
                  <a:schemeClr val="tx1"/>
                </a:solidFill>
              </a:rPr>
              <a:t>Sentimental</a:t>
            </a:r>
            <a:r>
              <a:rPr lang="en-US" sz="1000" b="1" dirty="0">
                <a:solidFill>
                  <a:schemeClr val="tx1"/>
                </a:solidFill>
              </a:rPr>
              <a:t> </a:t>
            </a:r>
            <a:r>
              <a:rPr lang="en-US" sz="1000" b="1" dirty="0" smtClean="0">
                <a:solidFill>
                  <a:schemeClr val="tx1"/>
                </a:solidFill>
              </a:rPr>
              <a:t>Analysis Engine</a:t>
            </a:r>
          </a:p>
        </p:txBody>
      </p:sp>
      <p:sp>
        <p:nvSpPr>
          <p:cNvPr id="88" name="Rounded Rectangle 87"/>
          <p:cNvSpPr/>
          <p:nvPr/>
        </p:nvSpPr>
        <p:spPr>
          <a:xfrm>
            <a:off x="6172200" y="5181600"/>
            <a:ext cx="914400" cy="5486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smtClean="0">
                <a:solidFill>
                  <a:schemeClr val="tx1"/>
                </a:solidFill>
              </a:rPr>
              <a:t>Speech-to-</a:t>
            </a:r>
          </a:p>
          <a:p>
            <a:pPr algn="ctr"/>
            <a:r>
              <a:rPr lang="en-US" sz="1000" b="1" dirty="0" smtClean="0">
                <a:solidFill>
                  <a:schemeClr val="tx1"/>
                </a:solidFill>
              </a:rPr>
              <a:t>Text Engine</a:t>
            </a:r>
            <a:endParaRPr lang="en-US" sz="1000" b="1" dirty="0">
              <a:solidFill>
                <a:schemeClr val="tx1"/>
              </a:solidFill>
            </a:endParaRPr>
          </a:p>
        </p:txBody>
      </p:sp>
      <p:sp>
        <p:nvSpPr>
          <p:cNvPr id="95" name="Rounded Rectangle 94"/>
          <p:cNvSpPr/>
          <p:nvPr/>
        </p:nvSpPr>
        <p:spPr>
          <a:xfrm>
            <a:off x="1844040" y="6137907"/>
            <a:ext cx="5243654" cy="5486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b="1" dirty="0" smtClean="0">
                <a:solidFill>
                  <a:schemeClr val="tx1"/>
                </a:solidFill>
              </a:rPr>
              <a:t>ACC Social Media Monitoring System (ACC-SMM)</a:t>
            </a:r>
          </a:p>
        </p:txBody>
      </p:sp>
      <p:cxnSp>
        <p:nvCxnSpPr>
          <p:cNvPr id="105" name="Straight Arrow Connector 104"/>
          <p:cNvCxnSpPr>
            <a:endCxn id="71" idx="2"/>
          </p:cNvCxnSpPr>
          <p:nvPr/>
        </p:nvCxnSpPr>
        <p:spPr>
          <a:xfrm flipV="1">
            <a:off x="2435216" y="5730240"/>
            <a:ext cx="3184" cy="407668"/>
          </a:xfrm>
          <a:prstGeom prst="straightConnector1">
            <a:avLst/>
          </a:prstGeom>
          <a:ln w="76200">
            <a:solidFill>
              <a:srgbClr val="7030A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endCxn id="73" idx="2"/>
          </p:cNvCxnSpPr>
          <p:nvPr/>
        </p:nvCxnSpPr>
        <p:spPr>
          <a:xfrm flipV="1">
            <a:off x="4663440" y="5730241"/>
            <a:ext cx="0" cy="407666"/>
          </a:xfrm>
          <a:prstGeom prst="straightConnector1">
            <a:avLst/>
          </a:prstGeom>
          <a:ln w="76200">
            <a:solidFill>
              <a:srgbClr val="7030A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5654040" y="5730241"/>
            <a:ext cx="0" cy="407666"/>
          </a:xfrm>
          <a:prstGeom prst="straightConnector1">
            <a:avLst/>
          </a:prstGeom>
          <a:ln w="76200">
            <a:solidFill>
              <a:srgbClr val="7030A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5" idx="3"/>
          </p:cNvCxnSpPr>
          <p:nvPr/>
        </p:nvCxnSpPr>
        <p:spPr>
          <a:xfrm>
            <a:off x="7087694" y="6412227"/>
            <a:ext cx="653138" cy="0"/>
          </a:xfrm>
          <a:prstGeom prst="straightConnector1">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87" idx="2"/>
          </p:cNvCxnSpPr>
          <p:nvPr/>
        </p:nvCxnSpPr>
        <p:spPr>
          <a:xfrm flipV="1">
            <a:off x="3627120" y="5730240"/>
            <a:ext cx="0" cy="407666"/>
          </a:xfrm>
          <a:prstGeom prst="straightConnector1">
            <a:avLst/>
          </a:prstGeom>
          <a:ln w="76200">
            <a:solidFill>
              <a:srgbClr val="7030A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899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857500"/>
            <a:ext cx="8229600" cy="1143000"/>
          </a:xfrm>
        </p:spPr>
        <p:txBody>
          <a:bodyPr>
            <a:noAutofit/>
          </a:bodyPr>
          <a:lstStyle/>
          <a:p>
            <a:r>
              <a:rPr lang="en-US" sz="7200" b="1" dirty="0" smtClean="0">
                <a:solidFill>
                  <a:srgbClr val="C00000"/>
                </a:solidFill>
                <a:latin typeface="Arial Black" panose="020B0A04020102020204" pitchFamily="34" charset="0"/>
              </a:rPr>
              <a:t>END OF SLIDE</a:t>
            </a:r>
            <a:endParaRPr lang="en-US" sz="7200" b="1" dirty="0">
              <a:solidFill>
                <a:srgbClr val="C00000"/>
              </a:solidFill>
              <a:latin typeface="Arial Black" panose="020B0A04020102020204" pitchFamily="34" charset="0"/>
            </a:endParaRPr>
          </a:p>
        </p:txBody>
      </p:sp>
      <p:sp>
        <p:nvSpPr>
          <p:cNvPr id="2" name="Slide Number Placeholder 1"/>
          <p:cNvSpPr>
            <a:spLocks noGrp="1"/>
          </p:cNvSpPr>
          <p:nvPr>
            <p:ph type="sldNum" sz="quarter" idx="12"/>
          </p:nvPr>
        </p:nvSpPr>
        <p:spPr/>
        <p:txBody>
          <a:bodyPr/>
          <a:lstStyle/>
          <a:p>
            <a:fld id="{3007BB65-0CA2-4982-AC27-7B118808EB58}" type="slidenum">
              <a:rPr lang="en-US" smtClean="0"/>
              <a:t>27</a:t>
            </a:fld>
            <a:endParaRPr lang="en-US"/>
          </a:p>
        </p:txBody>
      </p:sp>
    </p:spTree>
    <p:extLst>
      <p:ext uri="{BB962C8B-B14F-4D97-AF65-F5344CB8AC3E}">
        <p14:creationId xmlns:p14="http://schemas.microsoft.com/office/powerpoint/2010/main" val="3810660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smtClean="0">
                <a:ln w="11430"/>
                <a:solidFill>
                  <a:srgbClr val="0070C0"/>
                </a:solidFill>
                <a:effectLst>
                  <a:outerShdw blurRad="76200" dist="50800" dir="5400000" algn="tl" rotWithShape="0">
                    <a:srgbClr val="000000">
                      <a:alpha val="65000"/>
                    </a:srgbClr>
                  </a:outerShdw>
                </a:effectLst>
              </a:rPr>
              <a:t>ATSR Outbound Enhancement Feature</a:t>
            </a:r>
            <a:endParaRPr lang="en-US" b="1" spc="50" dirty="0">
              <a:ln w="11430"/>
              <a:solidFill>
                <a:srgbClr val="0070C0"/>
              </a:soli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447800"/>
            <a:ext cx="8229600" cy="5181600"/>
          </a:xfrm>
        </p:spPr>
        <p:txBody>
          <a:bodyPr>
            <a:normAutofit/>
          </a:bodyPr>
          <a:lstStyle/>
          <a:p>
            <a:r>
              <a:rPr lang="en-US" b="1" dirty="0" smtClean="0"/>
              <a:t>Capacity expansion</a:t>
            </a:r>
          </a:p>
          <a:p>
            <a:r>
              <a:rPr lang="en-US" b="1" dirty="0" smtClean="0"/>
              <a:t>Survey engine</a:t>
            </a:r>
          </a:p>
          <a:p>
            <a:r>
              <a:rPr lang="en-US" b="1" dirty="0" smtClean="0"/>
              <a:t>Survey to various channels—IVR, Web, SMS, e-Mail, Social Channels (FB/TW)</a:t>
            </a:r>
          </a:p>
          <a:p>
            <a:r>
              <a:rPr lang="en-US" b="1" dirty="0" smtClean="0"/>
              <a:t>Survey analysis</a:t>
            </a:r>
          </a:p>
          <a:p>
            <a:r>
              <a:rPr lang="en-US" b="1" dirty="0" smtClean="0"/>
              <a:t>Reporting</a:t>
            </a:r>
          </a:p>
          <a:p>
            <a:r>
              <a:rPr lang="en-US" b="1" dirty="0" smtClean="0"/>
              <a:t>Sentimental Analysis</a:t>
            </a:r>
          </a:p>
          <a:p>
            <a:r>
              <a:rPr lang="en-US" b="1" dirty="0" smtClean="0"/>
              <a:t>Speech-to-Text Transcription</a:t>
            </a:r>
          </a:p>
          <a:p>
            <a:endParaRPr lang="en-US" b="1" dirty="0"/>
          </a:p>
        </p:txBody>
      </p:sp>
      <p:sp>
        <p:nvSpPr>
          <p:cNvPr id="4" name="Slide Number Placeholder 3"/>
          <p:cNvSpPr>
            <a:spLocks noGrp="1"/>
          </p:cNvSpPr>
          <p:nvPr>
            <p:ph type="sldNum" sz="quarter" idx="12"/>
          </p:nvPr>
        </p:nvSpPr>
        <p:spPr/>
        <p:txBody>
          <a:bodyPr/>
          <a:lstStyle/>
          <a:p>
            <a:fld id="{3007BB65-0CA2-4982-AC27-7B118808EB58}" type="slidenum">
              <a:rPr lang="en-US" smtClean="0"/>
              <a:t>28</a:t>
            </a:fld>
            <a:endParaRPr lang="en-US" dirty="0"/>
          </a:p>
        </p:txBody>
      </p:sp>
    </p:spTree>
    <p:extLst>
      <p:ext uri="{BB962C8B-B14F-4D97-AF65-F5344CB8AC3E}">
        <p14:creationId xmlns:p14="http://schemas.microsoft.com/office/powerpoint/2010/main" val="2026037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50" dirty="0">
                <a:ln w="11430"/>
                <a:solidFill>
                  <a:srgbClr val="0070C0"/>
                </a:solidFill>
                <a:effectLst>
                  <a:outerShdw blurRad="76200" dist="50800" dir="5400000" algn="tl" rotWithShape="0">
                    <a:srgbClr val="000000">
                      <a:alpha val="65000"/>
                    </a:srgbClr>
                  </a:outerShdw>
                </a:effectLst>
              </a:rPr>
              <a:t>ATSR Outbound </a:t>
            </a:r>
            <a:r>
              <a:rPr lang="en-US" b="1" spc="50" dirty="0" smtClean="0">
                <a:ln w="11430"/>
                <a:solidFill>
                  <a:srgbClr val="0070C0"/>
                </a:solidFill>
                <a:effectLst>
                  <a:outerShdw blurRad="76200" dist="50800" dir="5400000" algn="tl" rotWithShape="0">
                    <a:srgbClr val="000000">
                      <a:alpha val="65000"/>
                    </a:srgbClr>
                  </a:outerShdw>
                </a:effectLst>
              </a:rPr>
              <a:t/>
            </a:r>
            <a:br>
              <a:rPr lang="en-US" b="1" spc="50" dirty="0" smtClean="0">
                <a:ln w="11430"/>
                <a:solidFill>
                  <a:srgbClr val="0070C0"/>
                </a:solidFill>
                <a:effectLst>
                  <a:outerShdw blurRad="76200" dist="50800" dir="5400000" algn="tl" rotWithShape="0">
                    <a:srgbClr val="000000">
                      <a:alpha val="65000"/>
                    </a:srgbClr>
                  </a:outerShdw>
                </a:effectLst>
              </a:rPr>
            </a:br>
            <a:r>
              <a:rPr lang="en-US" b="1" spc="50" dirty="0" smtClean="0">
                <a:ln w="11430"/>
                <a:solidFill>
                  <a:srgbClr val="0070C0"/>
                </a:solidFill>
                <a:effectLst>
                  <a:outerShdw blurRad="76200" dist="50800" dir="5400000" algn="tl" rotWithShape="0">
                    <a:srgbClr val="000000">
                      <a:alpha val="65000"/>
                    </a:srgbClr>
                  </a:outerShdw>
                </a:effectLst>
              </a:rPr>
              <a:t>Enhancement Product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60328439"/>
              </p:ext>
            </p:extLst>
          </p:nvPr>
        </p:nvGraphicFramePr>
        <p:xfrm>
          <a:off x="457200" y="1600200"/>
          <a:ext cx="8229600" cy="2225040"/>
        </p:xfrm>
        <a:graphic>
          <a:graphicData uri="http://schemas.openxmlformats.org/drawingml/2006/table">
            <a:tbl>
              <a:tblPr firstRow="1" bandRow="1">
                <a:tableStyleId>{5C22544A-7EE6-4342-B048-85BDC9FD1C3A}</a:tableStyleId>
              </a:tblPr>
              <a:tblGrid>
                <a:gridCol w="609600"/>
                <a:gridCol w="3581400"/>
                <a:gridCol w="4038600"/>
              </a:tblGrid>
              <a:tr h="370840">
                <a:tc>
                  <a:txBody>
                    <a:bodyPr/>
                    <a:lstStyle/>
                    <a:p>
                      <a:r>
                        <a:rPr lang="en-US" dirty="0" smtClean="0"/>
                        <a:t>No.</a:t>
                      </a:r>
                      <a:endParaRPr lang="en-US" dirty="0"/>
                    </a:p>
                  </a:txBody>
                  <a:tcPr/>
                </a:tc>
                <a:tc>
                  <a:txBody>
                    <a:bodyPr/>
                    <a:lstStyle/>
                    <a:p>
                      <a:r>
                        <a:rPr lang="en-US" dirty="0" smtClean="0"/>
                        <a:t>Feature</a:t>
                      </a:r>
                      <a:endParaRPr lang="en-US" dirty="0"/>
                    </a:p>
                  </a:txBody>
                  <a:tcPr/>
                </a:tc>
                <a:tc>
                  <a:txBody>
                    <a:bodyPr/>
                    <a:lstStyle/>
                    <a:p>
                      <a:r>
                        <a:rPr lang="en-US" dirty="0" smtClean="0"/>
                        <a:t>Product</a:t>
                      </a:r>
                      <a:endParaRPr lang="en-US" dirty="0"/>
                    </a:p>
                  </a:txBody>
                  <a:tcPr/>
                </a:tc>
              </a:tr>
              <a:tr h="370840">
                <a:tc>
                  <a:txBody>
                    <a:bodyPr/>
                    <a:lstStyle/>
                    <a:p>
                      <a:r>
                        <a:rPr lang="en-US" dirty="0" smtClean="0"/>
                        <a:t>1</a:t>
                      </a:r>
                      <a:endParaRPr lang="en-US" dirty="0"/>
                    </a:p>
                  </a:txBody>
                  <a:tcPr/>
                </a:tc>
                <a:tc>
                  <a:txBody>
                    <a:bodyPr/>
                    <a:lstStyle/>
                    <a:p>
                      <a:r>
                        <a:rPr lang="en-US" dirty="0" smtClean="0"/>
                        <a:t>Survey engine</a:t>
                      </a:r>
                    </a:p>
                  </a:txBody>
                  <a:tcPr/>
                </a:tc>
                <a:tc>
                  <a:txBody>
                    <a:bodyPr/>
                    <a:lstStyle/>
                    <a:p>
                      <a:r>
                        <a:rPr lang="en-US" dirty="0" err="1" smtClean="0"/>
                        <a:t>Tellvoice</a:t>
                      </a:r>
                      <a:r>
                        <a:rPr lang="en-US" dirty="0" smtClean="0"/>
                        <a:t> customize</a:t>
                      </a:r>
                      <a:endParaRPr lang="en-US" dirty="0"/>
                    </a:p>
                  </a:txBody>
                  <a:tcPr/>
                </a:tc>
              </a:tr>
              <a:tr h="370840">
                <a:tc>
                  <a:txBody>
                    <a:bodyPr/>
                    <a:lstStyle/>
                    <a:p>
                      <a:r>
                        <a:rPr lang="en-US" dirty="0" smtClean="0"/>
                        <a:t>2</a:t>
                      </a:r>
                      <a:endParaRPr lang="en-US" dirty="0"/>
                    </a:p>
                  </a:txBody>
                  <a:tcPr/>
                </a:tc>
                <a:tc>
                  <a:txBody>
                    <a:bodyPr/>
                    <a:lstStyle/>
                    <a:p>
                      <a:r>
                        <a:rPr lang="en-US" dirty="0" smtClean="0"/>
                        <a:t>Survey analysis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Tellvoice</a:t>
                      </a:r>
                      <a:r>
                        <a:rPr lang="en-US" dirty="0" smtClean="0"/>
                        <a:t> customize</a:t>
                      </a:r>
                    </a:p>
                  </a:txBody>
                  <a:tcPr/>
                </a:tc>
              </a:tr>
              <a:tr h="370840">
                <a:tc>
                  <a:txBody>
                    <a:bodyPr/>
                    <a:lstStyle/>
                    <a:p>
                      <a:r>
                        <a:rPr lang="en-US" dirty="0" smtClean="0"/>
                        <a:t>3</a:t>
                      </a:r>
                      <a:endParaRPr lang="en-US" dirty="0"/>
                    </a:p>
                  </a:txBody>
                  <a:tcPr/>
                </a:tc>
                <a:tc>
                  <a:txBody>
                    <a:bodyPr/>
                    <a:lstStyle/>
                    <a:p>
                      <a:r>
                        <a:rPr lang="en-US" dirty="0" smtClean="0"/>
                        <a:t>Reporting</a:t>
                      </a:r>
                    </a:p>
                  </a:txBody>
                  <a:tcPr/>
                </a:tc>
                <a:tc>
                  <a:txBody>
                    <a:bodyPr/>
                    <a:lstStyle/>
                    <a:p>
                      <a:r>
                        <a:rPr lang="en-US" dirty="0" err="1" smtClean="0"/>
                        <a:t>Jaspersoft</a:t>
                      </a:r>
                      <a:endParaRPr lang="en-US" dirty="0"/>
                    </a:p>
                  </a:txBody>
                  <a:tcPr/>
                </a:tc>
              </a:tr>
              <a:tr h="370840">
                <a:tc>
                  <a:txBody>
                    <a:bodyPr/>
                    <a:lstStyle/>
                    <a:p>
                      <a:r>
                        <a:rPr lang="en-US" dirty="0" smtClean="0"/>
                        <a:t>4</a:t>
                      </a:r>
                      <a:endParaRPr lang="en-US" dirty="0"/>
                    </a:p>
                  </a:txBody>
                  <a:tcPr/>
                </a:tc>
                <a:tc>
                  <a:txBody>
                    <a:bodyPr/>
                    <a:lstStyle/>
                    <a:p>
                      <a:r>
                        <a:rPr lang="en-US" dirty="0" smtClean="0"/>
                        <a:t>Sentimental Analysis</a:t>
                      </a:r>
                      <a:endParaRPr lang="en-US" dirty="0"/>
                    </a:p>
                  </a:txBody>
                  <a:tcPr/>
                </a:tc>
                <a:tc>
                  <a:txBody>
                    <a:bodyPr/>
                    <a:lstStyle/>
                    <a:p>
                      <a:r>
                        <a:rPr lang="en-US" dirty="0" smtClean="0"/>
                        <a:t>NECTEC S-Sense</a:t>
                      </a:r>
                      <a:endParaRPr lang="en-US" dirty="0"/>
                    </a:p>
                  </a:txBody>
                  <a:tcPr/>
                </a:tc>
              </a:tr>
              <a:tr h="370840">
                <a:tc>
                  <a:txBody>
                    <a:bodyPr/>
                    <a:lstStyle/>
                    <a:p>
                      <a:r>
                        <a:rPr lang="en-US" dirty="0" smtClean="0"/>
                        <a:t>5</a:t>
                      </a:r>
                      <a:endParaRPr lang="en-US" dirty="0"/>
                    </a:p>
                  </a:txBody>
                  <a:tcPr/>
                </a:tc>
                <a:tc>
                  <a:txBody>
                    <a:bodyPr/>
                    <a:lstStyle/>
                    <a:p>
                      <a:r>
                        <a:rPr lang="en-US" dirty="0" smtClean="0"/>
                        <a:t>Speech-to-Text Transcription</a:t>
                      </a:r>
                    </a:p>
                  </a:txBody>
                  <a:tcPr/>
                </a:tc>
                <a:tc>
                  <a:txBody>
                    <a:bodyPr/>
                    <a:lstStyle/>
                    <a:p>
                      <a:r>
                        <a:rPr lang="en-US" dirty="0" smtClean="0"/>
                        <a:t>NECTEC PARTY</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3007BB65-0CA2-4982-AC27-7B118808EB58}" type="slidenum">
              <a:rPr lang="en-US" smtClean="0"/>
              <a:t>29</a:t>
            </a:fld>
            <a:endParaRPr lang="en-US" dirty="0"/>
          </a:p>
        </p:txBody>
      </p:sp>
    </p:spTree>
    <p:extLst>
      <p:ext uri="{BB962C8B-B14F-4D97-AF65-F5344CB8AC3E}">
        <p14:creationId xmlns:p14="http://schemas.microsoft.com/office/powerpoint/2010/main" val="629937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0"/>
            <a:ext cx="91440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0070C0"/>
                </a:solidFill>
                <a:effectLst>
                  <a:outerShdw blurRad="76200" dist="50800" dir="5400000" algn="tl" rotWithShape="0">
                    <a:srgbClr val="000000">
                      <a:alpha val="65000"/>
                    </a:srgbClr>
                  </a:outerShdw>
                </a:effectLst>
              </a:rPr>
              <a:t>ACC-SMM Roadmap 2015-2016</a:t>
            </a:r>
            <a:endParaRPr lang="en-US" sz="3600" b="1" spc="50" dirty="0">
              <a:ln w="11430"/>
              <a:solidFill>
                <a:srgbClr val="0070C0"/>
              </a:solidFill>
              <a:effectLst>
                <a:outerShdw blurRad="76200" dist="50800" dir="5400000" algn="tl" rotWithShape="0">
                  <a:srgbClr val="000000">
                    <a:alpha val="65000"/>
                  </a:srgbClr>
                </a:outerShdw>
              </a:effectLst>
            </a:endParaRPr>
          </a:p>
        </p:txBody>
      </p:sp>
      <p:graphicFrame>
        <p:nvGraphicFramePr>
          <p:cNvPr id="34" name="Table 33"/>
          <p:cNvGraphicFramePr>
            <a:graphicFrameLocks noGrp="1"/>
          </p:cNvGraphicFramePr>
          <p:nvPr>
            <p:extLst>
              <p:ext uri="{D42A27DB-BD31-4B8C-83A1-F6EECF244321}">
                <p14:modId xmlns:p14="http://schemas.microsoft.com/office/powerpoint/2010/main" val="1565184889"/>
              </p:ext>
            </p:extLst>
          </p:nvPr>
        </p:nvGraphicFramePr>
        <p:xfrm>
          <a:off x="91440" y="762000"/>
          <a:ext cx="8961120" cy="6035040"/>
        </p:xfrm>
        <a:graphic>
          <a:graphicData uri="http://schemas.openxmlformats.org/drawingml/2006/table">
            <a:tbl>
              <a:tblPr firstRow="1" bandRow="1">
                <a:tableStyleId>{69C7853C-536D-4A76-A0AE-DD22124D55A5}</a:tableStyleId>
              </a:tblPr>
              <a:tblGrid>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tblGrid>
              <a:tr h="274320">
                <a:tc gridSpan="8">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2015</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gridSpan="24">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2016</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r>
              <a:tr h="274320">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JAN</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FEB</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MAR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APR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r>
                        <a:rPr lang="en-US" sz="1000" b="1" dirty="0" smtClean="0">
                          <a:latin typeface="Arial" panose="020B0604020202020204" pitchFamily="34" charset="0"/>
                          <a:cs typeface="Arial" panose="020B0604020202020204" pitchFamily="34" charset="0"/>
                        </a:rPr>
                        <a:t>MAY</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r>
                        <a:rPr lang="en-US" sz="1000" b="1" dirty="0" smtClean="0">
                          <a:latin typeface="Arial" panose="020B0604020202020204" pitchFamily="34" charset="0"/>
                          <a:cs typeface="Arial" panose="020B0604020202020204" pitchFamily="34" charset="0"/>
                        </a:rPr>
                        <a:t>JUN</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r>
                        <a:rPr lang="en-US" sz="1000" b="1" dirty="0" smtClean="0">
                          <a:latin typeface="Arial" panose="020B0604020202020204" pitchFamily="34" charset="0"/>
                          <a:cs typeface="Arial" panose="020B0604020202020204" pitchFamily="34" charset="0"/>
                        </a:rPr>
                        <a:t>JUL</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p>
                      <a:pPr algn="ctr"/>
                      <a:r>
                        <a:rPr lang="en-US" sz="1000" b="1" dirty="0" smtClean="0">
                          <a:latin typeface="Arial" panose="020B0604020202020204" pitchFamily="34" charset="0"/>
                          <a:cs typeface="Arial" panose="020B0604020202020204" pitchFamily="34" charset="0"/>
                        </a:rPr>
                        <a:t>AUG</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r>
              <a:tr h="28346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r>
              <a:tr h="2651760">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tc>
                  <a:txBody>
                    <a:bodyPr/>
                    <a:lstStyle/>
                    <a:p>
                      <a:endParaRPr lang="en-US" sz="10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122048229"/>
              </p:ext>
            </p:extLst>
          </p:nvPr>
        </p:nvGraphicFramePr>
        <p:xfrm>
          <a:off x="9525000" y="2057400"/>
          <a:ext cx="4389120" cy="1559560"/>
        </p:xfrm>
        <a:graphic>
          <a:graphicData uri="http://schemas.openxmlformats.org/drawingml/2006/table">
            <a:tbl>
              <a:tblPr firstRow="1" bandRow="1">
                <a:tableStyleId>{08FB837D-C827-4EFA-A057-4D05807E0F7C}</a:tableStyleId>
              </a:tblPr>
              <a:tblGrid>
                <a:gridCol w="3383280"/>
                <a:gridCol w="1005840"/>
              </a:tblGrid>
              <a:tr h="370840">
                <a:tc>
                  <a:txBody>
                    <a:bodyPr/>
                    <a:lstStyle/>
                    <a:p>
                      <a:r>
                        <a:rPr lang="en-US" sz="1400" dirty="0" smtClean="0"/>
                        <a:t>SMM Corporate E-Mail and Web Chat</a:t>
                      </a:r>
                      <a:endParaRPr lang="en-US" sz="1800" dirty="0">
                        <a:solidFill>
                          <a:srgbClr val="C00000"/>
                        </a:solidFill>
                        <a:latin typeface="+mj-lt"/>
                      </a:endParaRPr>
                    </a:p>
                  </a:txBody>
                  <a:tcPr anchor="ctr"/>
                </a:tc>
                <a:tc>
                  <a:txBody>
                    <a:bodyPr/>
                    <a:lstStyle/>
                    <a:p>
                      <a:pPr algn="r"/>
                      <a:endParaRPr lang="en-US" sz="1400" dirty="0">
                        <a:latin typeface="+mj-lt"/>
                      </a:endParaRPr>
                    </a:p>
                  </a:txBody>
                  <a:tcPr anchor="ctr"/>
                </a:tc>
              </a:tr>
              <a:tr h="370840">
                <a:tc gridSpan="2">
                  <a:txBody>
                    <a:bodyPr/>
                    <a:lstStyle/>
                    <a:p>
                      <a:pPr marL="0" marR="0" lvl="1"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u="sng" strike="noStrike" kern="0" cap="none" spc="0" normalizeH="0" noProof="0" dirty="0" smtClean="0">
                          <a:ln>
                            <a:noFill/>
                          </a:ln>
                          <a:effectLst/>
                          <a:uLnTx/>
                          <a:uFillTx/>
                        </a:rPr>
                        <a:t>Phase 1</a:t>
                      </a:r>
                    </a:p>
                    <a:p>
                      <a:pPr marL="173038" lvl="0" indent="-173038">
                        <a:buFont typeface="Arial" panose="020B0604020202020204" pitchFamily="34" charset="0"/>
                        <a:buChar char="•"/>
                        <a:defRPr/>
                      </a:pPr>
                      <a:r>
                        <a:rPr kumimoji="0" lang="en-US" sz="1100" u="none" strike="noStrike" kern="0" cap="none" spc="0" normalizeH="0" baseline="0" noProof="0" dirty="0" smtClean="0">
                          <a:ln>
                            <a:noFill/>
                          </a:ln>
                          <a:effectLst/>
                          <a:uLnTx/>
                          <a:uFillTx/>
                        </a:rPr>
                        <a:t>Interim</a:t>
                      </a:r>
                      <a:r>
                        <a:rPr kumimoji="0" lang="en-US" sz="1100" u="none" strike="noStrike" kern="0" cap="none" spc="0" normalizeH="0" noProof="0" dirty="0" smtClean="0">
                          <a:ln>
                            <a:noFill/>
                          </a:ln>
                          <a:effectLst/>
                          <a:uLnTx/>
                          <a:uFillTx/>
                        </a:rPr>
                        <a:t> solution with separated domain</a:t>
                      </a:r>
                    </a:p>
                    <a:p>
                      <a:pPr marL="173038" lvl="0" indent="-173038">
                        <a:buFont typeface="Arial" panose="020B0604020202020204" pitchFamily="34" charset="0"/>
                        <a:buChar char="•"/>
                        <a:defRPr/>
                      </a:pPr>
                      <a:r>
                        <a:rPr kumimoji="0" lang="en-US" sz="1100" u="none" strike="noStrike" kern="0" cap="none" spc="0" normalizeH="0" noProof="0" dirty="0" smtClean="0">
                          <a:ln>
                            <a:noFill/>
                          </a:ln>
                          <a:effectLst/>
                          <a:uLnTx/>
                          <a:uFillTx/>
                        </a:rPr>
                        <a:t>Partial features for corporate e-mail</a:t>
                      </a:r>
                      <a:endParaRPr kumimoji="0" lang="en-US" sz="1100" i="0" u="none" strike="noStrike" kern="0" cap="none" spc="0" normalizeH="0" noProof="0" dirty="0" smtClean="0">
                        <a:ln>
                          <a:noFill/>
                        </a:ln>
                        <a:effectLst/>
                        <a:uLnTx/>
                        <a:uFillTx/>
                        <a:latin typeface="+mn-lt"/>
                        <a:cs typeface="+mn-cs"/>
                      </a:endParaRPr>
                    </a:p>
                  </a:txBody>
                  <a:tcPr/>
                </a:tc>
                <a:tc hMerge="1">
                  <a:txBody>
                    <a:bodyPr/>
                    <a:lstStyle/>
                    <a:p>
                      <a:endParaRPr lang="en-US" sz="1600" dirty="0"/>
                    </a:p>
                  </a:txBody>
                  <a:tcPr/>
                </a:tc>
              </a:tr>
              <a:tr h="370840">
                <a:tc gridSpan="2">
                  <a:txBody>
                    <a:bodyPr/>
                    <a:lstStyle/>
                    <a:p>
                      <a:pPr marL="0" lvl="1" indent="0">
                        <a:buNone/>
                        <a:defRPr/>
                      </a:pPr>
                      <a:r>
                        <a:rPr lang="en-US" sz="1100" u="sng" kern="0" dirty="0" smtClean="0"/>
                        <a:t>Phase 2</a:t>
                      </a:r>
                      <a:endParaRPr lang="en-US" sz="1100" u="sng" kern="0" baseline="0" dirty="0" smtClean="0"/>
                    </a:p>
                    <a:p>
                      <a:pPr marL="173038" lvl="0" indent="-173038">
                        <a:buFont typeface="Arial" panose="020B0604020202020204" pitchFamily="34" charset="0"/>
                        <a:buChar char="•"/>
                        <a:defRPr/>
                      </a:pPr>
                      <a:r>
                        <a:rPr lang="en-US" sz="1100" kern="0" baseline="0" dirty="0" smtClean="0"/>
                        <a:t>Complete</a:t>
                      </a:r>
                      <a:r>
                        <a:rPr lang="en-US" sz="1100" kern="0" dirty="0" smtClean="0"/>
                        <a:t> solution within single SMM platform</a:t>
                      </a:r>
                    </a:p>
                    <a:p>
                      <a:pPr marL="173038" lvl="0" indent="-173038">
                        <a:buFont typeface="Arial" panose="020B0604020202020204" pitchFamily="34" charset="0"/>
                        <a:buChar char="•"/>
                        <a:defRPr/>
                      </a:pPr>
                      <a:r>
                        <a:rPr kumimoji="0" lang="en-US" sz="1100" u="none" strike="noStrike" kern="0" cap="none" spc="0" normalizeH="0" baseline="0" noProof="0" dirty="0" smtClean="0">
                          <a:ln>
                            <a:noFill/>
                          </a:ln>
                          <a:effectLst/>
                          <a:uLnTx/>
                          <a:uFillTx/>
                        </a:rPr>
                        <a:t>Complete enhanced corporate e-mail features</a:t>
                      </a:r>
                      <a:endParaRPr kumimoji="0" lang="en-US" sz="1100" i="0" u="none" strike="noStrike" kern="0" cap="none" spc="0" normalizeH="0" baseline="0" noProof="0" dirty="0" smtClean="0">
                        <a:ln>
                          <a:noFill/>
                        </a:ln>
                        <a:effectLst/>
                        <a:uLnTx/>
                        <a:uFillTx/>
                        <a:latin typeface="+mn-lt"/>
                        <a:cs typeface="+mn-cs"/>
                      </a:endParaRPr>
                    </a:p>
                  </a:txBody>
                  <a:tcPr/>
                </a:tc>
                <a:tc hMerge="1">
                  <a:txBody>
                    <a:bodyPr/>
                    <a:lstStyle/>
                    <a:p>
                      <a:endParaRPr lang="en-US" sz="1600"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451629182"/>
              </p:ext>
            </p:extLst>
          </p:nvPr>
        </p:nvGraphicFramePr>
        <p:xfrm>
          <a:off x="9525000" y="3932542"/>
          <a:ext cx="4393127" cy="797560"/>
        </p:xfrm>
        <a:graphic>
          <a:graphicData uri="http://schemas.openxmlformats.org/drawingml/2006/table">
            <a:tbl>
              <a:tblPr firstRow="1" bandRow="1">
                <a:tableStyleId>{08FB837D-C827-4EFA-A057-4D05807E0F7C}</a:tableStyleId>
              </a:tblPr>
              <a:tblGrid>
                <a:gridCol w="3021527"/>
                <a:gridCol w="1371600"/>
              </a:tblGrid>
              <a:tr h="370840">
                <a:tc>
                  <a:txBody>
                    <a:bodyPr/>
                    <a:lstStyle/>
                    <a:p>
                      <a:r>
                        <a:rPr lang="en-US" sz="1400" dirty="0" smtClean="0"/>
                        <a:t>PANTIP</a:t>
                      </a:r>
                      <a:r>
                        <a:rPr lang="en-US" sz="1400" baseline="0" dirty="0" smtClean="0"/>
                        <a:t> New Web Service</a:t>
                      </a:r>
                      <a:endParaRPr lang="en-US" sz="1800" dirty="0">
                        <a:solidFill>
                          <a:srgbClr val="C00000"/>
                        </a:solidFill>
                        <a:latin typeface="+mj-lt"/>
                      </a:endParaRPr>
                    </a:p>
                  </a:txBody>
                  <a:tcPr anchor="ctr"/>
                </a:tc>
                <a:tc>
                  <a:txBody>
                    <a:bodyPr/>
                    <a:lstStyle/>
                    <a:p>
                      <a:pPr algn="r"/>
                      <a:endParaRPr lang="en-US" sz="1400" dirty="0">
                        <a:latin typeface="+mj-lt"/>
                      </a:endParaRPr>
                    </a:p>
                  </a:txBody>
                  <a:tcPr anchor="ctr"/>
                </a:tc>
              </a:tr>
              <a:tr h="370840">
                <a:tc gridSpan="2">
                  <a:txBody>
                    <a:bodyPr/>
                    <a:lstStyle/>
                    <a:p>
                      <a:pPr marL="173038" lvl="0" indent="-173038">
                        <a:buFont typeface="Arial" panose="020B0604020202020204" pitchFamily="34" charset="0"/>
                        <a:buChar char="•"/>
                        <a:defRPr/>
                      </a:pPr>
                      <a:r>
                        <a:rPr kumimoji="0" lang="en-US" sz="1100" u="none" strike="noStrike" kern="0" cap="none" spc="0" normalizeH="0" baseline="0" noProof="0" dirty="0" smtClean="0">
                          <a:ln>
                            <a:noFill/>
                          </a:ln>
                          <a:effectLst/>
                          <a:uLnTx/>
                          <a:uFillTx/>
                        </a:rPr>
                        <a:t>New PANTIP API implementation in SMM</a:t>
                      </a:r>
                    </a:p>
                    <a:p>
                      <a:pPr marL="173038" lvl="0" indent="-173038">
                        <a:buFont typeface="Arial" panose="020B0604020202020204" pitchFamily="34" charset="0"/>
                        <a:buChar char="•"/>
                        <a:defRPr/>
                      </a:pPr>
                      <a:r>
                        <a:rPr kumimoji="0" lang="en-US" sz="1100" u="none" strike="noStrike" kern="0" cap="none" spc="0" normalizeH="0" baseline="0" noProof="0" dirty="0" smtClean="0">
                          <a:ln>
                            <a:noFill/>
                          </a:ln>
                          <a:effectLst/>
                          <a:uLnTx/>
                          <a:uFillTx/>
                        </a:rPr>
                        <a:t>Include 12-month service fee for Pantip</a:t>
                      </a:r>
                    </a:p>
                  </a:txBody>
                  <a:tcPr/>
                </a:tc>
                <a:tc hMerge="1">
                  <a:txBody>
                    <a:bodyPr/>
                    <a:lstStyle/>
                    <a:p>
                      <a:endParaRPr lang="en-US" sz="1600" dirty="0"/>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3616235677"/>
              </p:ext>
            </p:extLst>
          </p:nvPr>
        </p:nvGraphicFramePr>
        <p:xfrm>
          <a:off x="9525000" y="5029200"/>
          <a:ext cx="3840480" cy="1468120"/>
        </p:xfrm>
        <a:graphic>
          <a:graphicData uri="http://schemas.openxmlformats.org/drawingml/2006/table">
            <a:tbl>
              <a:tblPr firstRow="1" bandRow="1">
                <a:tableStyleId>{08FB837D-C827-4EFA-A057-4D05807E0F7C}</a:tableStyleId>
              </a:tblPr>
              <a:tblGrid>
                <a:gridCol w="2830633"/>
                <a:gridCol w="1009847"/>
              </a:tblGrid>
              <a:tr h="370840">
                <a:tc>
                  <a:txBody>
                    <a:bodyPr/>
                    <a:lstStyle/>
                    <a:p>
                      <a:r>
                        <a:rPr lang="en-US" sz="1400" dirty="0" smtClean="0"/>
                        <a:t>Social Analytic</a:t>
                      </a:r>
                      <a:endParaRPr lang="en-US" sz="1800" dirty="0">
                        <a:solidFill>
                          <a:srgbClr val="C00000"/>
                        </a:solidFill>
                        <a:latin typeface="+mj-lt"/>
                      </a:endParaRPr>
                    </a:p>
                  </a:txBody>
                  <a:tcPr anchor="ctr"/>
                </a:tc>
                <a:tc>
                  <a:txBody>
                    <a:bodyPr/>
                    <a:lstStyle/>
                    <a:p>
                      <a:pPr algn="r"/>
                      <a:endParaRPr lang="en-US" sz="1400" dirty="0">
                        <a:latin typeface="+mj-lt"/>
                      </a:endParaRPr>
                    </a:p>
                  </a:txBody>
                  <a:tcPr anchor="ctr"/>
                </a:tc>
              </a:tr>
              <a:tr h="370840">
                <a:tc gridSpan="2">
                  <a:txBody>
                    <a:bodyPr/>
                    <a:lstStyle/>
                    <a:p>
                      <a:pPr marL="171450" indent="-171450" fontAlgn="auto">
                        <a:spcBef>
                          <a:spcPts val="0"/>
                        </a:spcBef>
                        <a:spcAft>
                          <a:spcPts val="0"/>
                        </a:spcAft>
                        <a:buFont typeface="Arial" panose="020B0604020202020204" pitchFamily="34" charset="0"/>
                        <a:buChar char="•"/>
                        <a:defRPr/>
                      </a:pPr>
                      <a:r>
                        <a:rPr lang="en-US" sz="1100" kern="0" dirty="0" smtClean="0"/>
                        <a:t>Integrate to TV survey platform</a:t>
                      </a:r>
                    </a:p>
                    <a:p>
                      <a:pPr marL="171450" indent="-171450" fontAlgn="auto">
                        <a:spcBef>
                          <a:spcPts val="0"/>
                        </a:spcBef>
                        <a:spcAft>
                          <a:spcPts val="0"/>
                        </a:spcAft>
                        <a:buFont typeface="Arial" panose="020B0604020202020204" pitchFamily="34" charset="0"/>
                        <a:buChar char="•"/>
                        <a:defRPr/>
                      </a:pPr>
                      <a:r>
                        <a:rPr lang="en-US" sz="1100" kern="0" dirty="0" smtClean="0"/>
                        <a:t>Sentimental analysis of AIS customers</a:t>
                      </a:r>
                    </a:p>
                    <a:p>
                      <a:pPr marL="171450" indent="-171450" fontAlgn="auto">
                        <a:spcBef>
                          <a:spcPts val="0"/>
                        </a:spcBef>
                        <a:spcAft>
                          <a:spcPts val="0"/>
                        </a:spcAft>
                        <a:buFont typeface="Arial" panose="020B0604020202020204" pitchFamily="34" charset="0"/>
                        <a:buChar char="•"/>
                        <a:defRPr/>
                      </a:pPr>
                      <a:r>
                        <a:rPr lang="en-US" sz="1100" kern="0" dirty="0" smtClean="0"/>
                        <a:t>Sentimental analysis of competitors</a:t>
                      </a:r>
                    </a:p>
                    <a:p>
                      <a:pPr marL="171450" indent="-171450" fontAlgn="auto">
                        <a:spcBef>
                          <a:spcPts val="0"/>
                        </a:spcBef>
                        <a:spcAft>
                          <a:spcPts val="0"/>
                        </a:spcAft>
                        <a:buFont typeface="Arial" panose="020B0604020202020204" pitchFamily="34" charset="0"/>
                        <a:buChar char="•"/>
                        <a:defRPr/>
                      </a:pPr>
                      <a:r>
                        <a:rPr lang="en-US" sz="1100" kern="0" dirty="0" smtClean="0"/>
                        <a:t>Identify customer intention, sentiment</a:t>
                      </a:r>
                    </a:p>
                    <a:p>
                      <a:pPr marL="171450" indent="-171450" fontAlgn="auto">
                        <a:spcBef>
                          <a:spcPts val="0"/>
                        </a:spcBef>
                        <a:spcAft>
                          <a:spcPts val="0"/>
                        </a:spcAft>
                        <a:buFont typeface="Arial" panose="020B0604020202020204" pitchFamily="34" charset="0"/>
                        <a:buChar char="•"/>
                        <a:defRPr/>
                      </a:pPr>
                      <a:r>
                        <a:rPr lang="en-US" sz="1100" kern="0" dirty="0" smtClean="0"/>
                        <a:t>Comparison of 2 products/services</a:t>
                      </a:r>
                    </a:p>
                    <a:p>
                      <a:pPr marL="171450" indent="-171450" fontAlgn="auto">
                        <a:spcBef>
                          <a:spcPts val="0"/>
                        </a:spcBef>
                        <a:spcAft>
                          <a:spcPts val="0"/>
                        </a:spcAft>
                        <a:buFont typeface="Arial" panose="020B0604020202020204" pitchFamily="34" charset="0"/>
                        <a:buChar char="•"/>
                        <a:defRPr/>
                      </a:pPr>
                      <a:r>
                        <a:rPr lang="en-US" sz="1100" kern="0" dirty="0" smtClean="0"/>
                        <a:t>Cloud keyword tag</a:t>
                      </a:r>
                      <a:endParaRPr lang="en-US" sz="1100" kern="0" dirty="0" smtClean="0">
                        <a:solidFill>
                          <a:prstClr val="black"/>
                        </a:solidFill>
                      </a:endParaRPr>
                    </a:p>
                  </a:txBody>
                  <a:tcPr/>
                </a:tc>
                <a:tc hMerge="1">
                  <a:txBody>
                    <a:bodyPr/>
                    <a:lstStyle/>
                    <a:p>
                      <a:endParaRPr lang="en-US" sz="1600" dirty="0"/>
                    </a:p>
                  </a:txBody>
                  <a:tcPr/>
                </a:tc>
              </a:tr>
            </a:tbl>
          </a:graphicData>
        </a:graphic>
      </p:graphicFrame>
      <p:sp>
        <p:nvSpPr>
          <p:cNvPr id="49" name="Slide Number Placeholder 3"/>
          <p:cNvSpPr>
            <a:spLocks noGrp="1"/>
          </p:cNvSpPr>
          <p:nvPr>
            <p:ph type="sldNum" sz="quarter" idx="12"/>
          </p:nvPr>
        </p:nvSpPr>
        <p:spPr>
          <a:xfrm>
            <a:off x="6553200" y="5745881"/>
            <a:ext cx="2133600" cy="365125"/>
          </a:xfrm>
        </p:spPr>
        <p:txBody>
          <a:bodyPr/>
          <a:lstStyle/>
          <a:p>
            <a:pPr>
              <a:defRPr/>
            </a:pPr>
            <a:fld id="{B92C3A9E-2198-4117-93AB-7F43E4BB6495}" type="slidenum">
              <a:rPr lang="en-US" smtClean="0"/>
              <a:pPr>
                <a:defRPr/>
              </a:pPr>
              <a:t>3</a:t>
            </a:fld>
            <a:endParaRPr lang="en-US"/>
          </a:p>
        </p:txBody>
      </p:sp>
      <p:grpSp>
        <p:nvGrpSpPr>
          <p:cNvPr id="51" name="Group 50"/>
          <p:cNvGrpSpPr/>
          <p:nvPr/>
        </p:nvGrpSpPr>
        <p:grpSpPr>
          <a:xfrm>
            <a:off x="646267" y="4191000"/>
            <a:ext cx="4187284" cy="979658"/>
            <a:chOff x="646267" y="1600200"/>
            <a:chExt cx="4187284" cy="979658"/>
          </a:xfrm>
        </p:grpSpPr>
        <p:sp>
          <p:nvSpPr>
            <p:cNvPr id="52" name="Pentagon 51"/>
            <p:cNvSpPr/>
            <p:nvPr/>
          </p:nvSpPr>
          <p:spPr bwMode="auto">
            <a:xfrm>
              <a:off x="1752600" y="1873449"/>
              <a:ext cx="2255683" cy="457200"/>
            </a:xfrm>
            <a:prstGeom prst="homePlate">
              <a:avLst>
                <a:gd name="adj" fmla="val 21942"/>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76200" rIns="36000" bIns="76200" numCol="1" rtlCol="0" anchor="ctr" anchorCtr="0" compatLnSpc="1">
              <a:prstTxWarp prst="textNoShape">
                <a:avLst/>
              </a:prstTxWarp>
            </a:bodyPr>
            <a:lstStyle/>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2</a:t>
              </a:r>
            </a:p>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Full Solution</a:t>
              </a:r>
            </a:p>
          </p:txBody>
        </p:sp>
        <p:sp>
          <p:nvSpPr>
            <p:cNvPr id="53" name="Pentagon 52"/>
            <p:cNvSpPr/>
            <p:nvPr/>
          </p:nvSpPr>
          <p:spPr bwMode="auto">
            <a:xfrm>
              <a:off x="646267" y="1876061"/>
              <a:ext cx="1400345" cy="457200"/>
            </a:xfrm>
            <a:prstGeom prst="homePlate">
              <a:avLst>
                <a:gd name="adj" fmla="val 23334"/>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p>
            <a:p>
              <a:pPr marL="0" marR="0" lvl="0" indent="0" algn="ctr" defTabSz="914400" eaLnBrk="1" fontAlgn="auto" latinLnBrk="0" hangingPunct="1">
                <a:spcBef>
                  <a:spcPts val="0"/>
                </a:spcBef>
                <a:spcAft>
                  <a:spcPts val="0"/>
                </a:spcAft>
                <a:buClr>
                  <a:srgbClr val="CC9900"/>
                </a:buClr>
                <a:buSzTx/>
                <a:buFontTx/>
                <a:buNone/>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Interim Solution</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54" name="Oval 53"/>
            <p:cNvSpPr/>
            <p:nvPr/>
          </p:nvSpPr>
          <p:spPr bwMode="auto">
            <a:xfrm>
              <a:off x="1981200" y="2210153"/>
              <a:ext cx="130826" cy="123484"/>
            </a:xfrm>
            <a:prstGeom prst="ellipse">
              <a:avLst/>
            </a:prstGeom>
            <a:solidFill>
              <a:srgbClr val="FFFF00"/>
            </a:solidFill>
            <a:ln w="6350">
              <a:solidFill>
                <a:schemeClr val="tx1"/>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55" name="TextBox 54"/>
            <p:cNvSpPr txBox="1"/>
            <p:nvPr/>
          </p:nvSpPr>
          <p:spPr>
            <a:xfrm>
              <a:off x="1356797" y="2333637"/>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15DEC</a:t>
              </a:r>
              <a:endParaRPr lang="en-US" sz="1000" dirty="0">
                <a:latin typeface="Arial" panose="020B0604020202020204" pitchFamily="34" charset="0"/>
                <a:cs typeface="Arial" panose="020B0604020202020204" pitchFamily="34" charset="0"/>
              </a:endParaRPr>
            </a:p>
          </p:txBody>
        </p:sp>
        <p:sp>
          <p:nvSpPr>
            <p:cNvPr id="56" name="TextBox 55"/>
            <p:cNvSpPr txBox="1"/>
            <p:nvPr/>
          </p:nvSpPr>
          <p:spPr>
            <a:xfrm>
              <a:off x="663490" y="1600200"/>
              <a:ext cx="2929456"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SMM Corporate E-Mail and  Web Chat</a:t>
              </a:r>
              <a:endParaRPr lang="en-US" sz="1200" b="1" dirty="0">
                <a:solidFill>
                  <a:srgbClr val="FF0000"/>
                </a:solidFill>
                <a:latin typeface="Arial" panose="020B0604020202020204" pitchFamily="34" charset="0"/>
                <a:cs typeface="Arial" panose="020B0604020202020204" pitchFamily="34" charset="0"/>
              </a:endParaRPr>
            </a:p>
          </p:txBody>
        </p:sp>
        <p:sp>
          <p:nvSpPr>
            <p:cNvPr id="57" name="Flowchart: Decision 56"/>
            <p:cNvSpPr/>
            <p:nvPr/>
          </p:nvSpPr>
          <p:spPr bwMode="auto">
            <a:xfrm>
              <a:off x="3891053" y="2210153"/>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58" name="TextBox 57"/>
            <p:cNvSpPr txBox="1"/>
            <p:nvPr/>
          </p:nvSpPr>
          <p:spPr>
            <a:xfrm>
              <a:off x="3074250" y="2333637"/>
              <a:ext cx="1013419"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31MAR</a:t>
              </a:r>
              <a:endParaRPr lang="en-US" sz="1000" dirty="0">
                <a:latin typeface="Arial" panose="020B0604020202020204" pitchFamily="34" charset="0"/>
                <a:cs typeface="Arial" panose="020B0604020202020204" pitchFamily="34" charset="0"/>
              </a:endParaRPr>
            </a:p>
          </p:txBody>
        </p:sp>
        <p:sp>
          <p:nvSpPr>
            <p:cNvPr id="59" name="TextBox 58"/>
            <p:cNvSpPr txBox="1"/>
            <p:nvPr/>
          </p:nvSpPr>
          <p:spPr>
            <a:xfrm>
              <a:off x="3874635" y="1654637"/>
              <a:ext cx="958916" cy="33855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Currently</a:t>
              </a:r>
            </a:p>
            <a:p>
              <a:r>
                <a:rPr lang="en-US" sz="800" dirty="0" smtClean="0">
                  <a:latin typeface="Arial" panose="020B0604020202020204" pitchFamily="34" charset="0"/>
                  <a:cs typeface="Arial" panose="020B0604020202020204" pitchFamily="34" charset="0"/>
                </a:rPr>
                <a:t>On-going Project</a:t>
              </a:r>
            </a:p>
          </p:txBody>
        </p:sp>
      </p:grpSp>
      <p:grpSp>
        <p:nvGrpSpPr>
          <p:cNvPr id="60" name="Group 59"/>
          <p:cNvGrpSpPr/>
          <p:nvPr/>
        </p:nvGrpSpPr>
        <p:grpSpPr>
          <a:xfrm>
            <a:off x="6248816" y="5029200"/>
            <a:ext cx="2437984" cy="965359"/>
            <a:chOff x="5671067" y="1666759"/>
            <a:chExt cx="2437984" cy="965359"/>
          </a:xfrm>
        </p:grpSpPr>
        <p:sp>
          <p:nvSpPr>
            <p:cNvPr id="61" name="Pentagon 60"/>
            <p:cNvSpPr/>
            <p:nvPr/>
          </p:nvSpPr>
          <p:spPr bwMode="auto">
            <a:xfrm>
              <a:off x="5671067" y="1928697"/>
              <a:ext cx="2250134" cy="457200"/>
            </a:xfrm>
            <a:prstGeom prst="homePlate">
              <a:avLst>
                <a:gd name="adj" fmla="val 2333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Survey Platform</a:t>
              </a:r>
              <a:r>
                <a:rPr kumimoji="0" lang="en-US" sz="1000" b="1" i="0" u="none" strike="noStrike" kern="0" cap="none" spc="0" normalizeH="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 Integration</a:t>
              </a:r>
            </a:p>
          </p:txBody>
        </p:sp>
        <p:sp>
          <p:nvSpPr>
            <p:cNvPr id="62" name="Flowchart: Decision 61"/>
            <p:cNvSpPr/>
            <p:nvPr/>
          </p:nvSpPr>
          <p:spPr bwMode="auto">
            <a:xfrm>
              <a:off x="7790375" y="2262413"/>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63" name="TextBox 62"/>
            <p:cNvSpPr txBox="1"/>
            <p:nvPr/>
          </p:nvSpPr>
          <p:spPr>
            <a:xfrm>
              <a:off x="6994294" y="2385897"/>
              <a:ext cx="1013419"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Prod – </a:t>
              </a:r>
              <a:r>
                <a:rPr lang="en-US" sz="1000" dirty="0" smtClean="0">
                  <a:latin typeface="Arial" panose="020B0604020202020204" pitchFamily="34" charset="0"/>
                  <a:cs typeface="Arial" panose="020B0604020202020204" pitchFamily="34" charset="0"/>
                </a:rPr>
                <a:t>25NOV</a:t>
              </a:r>
              <a:endParaRPr lang="en-US" sz="1000" dirty="0">
                <a:latin typeface="Arial" panose="020B0604020202020204" pitchFamily="34" charset="0"/>
                <a:cs typeface="Arial" panose="020B0604020202020204" pitchFamily="34" charset="0"/>
              </a:endParaRPr>
            </a:p>
          </p:txBody>
        </p:sp>
        <p:sp>
          <p:nvSpPr>
            <p:cNvPr id="64" name="TextBox 63"/>
            <p:cNvSpPr txBox="1"/>
            <p:nvPr/>
          </p:nvSpPr>
          <p:spPr>
            <a:xfrm>
              <a:off x="6292528" y="1666759"/>
              <a:ext cx="1816523" cy="276999"/>
            </a:xfrm>
            <a:prstGeom prst="rect">
              <a:avLst/>
            </a:prstGeom>
            <a:noFill/>
          </p:spPr>
          <p:txBody>
            <a:bodyPr wrap="none" rtlCol="0">
              <a:spAutoFit/>
            </a:bodyPr>
            <a:lstStyle/>
            <a:p>
              <a:r>
                <a:rPr lang="en-US" sz="1200" b="1" dirty="0" smtClean="0">
                  <a:solidFill>
                    <a:srgbClr val="0000FF"/>
                  </a:solidFill>
                  <a:latin typeface="Arial" panose="020B0604020202020204" pitchFamily="34" charset="0"/>
                  <a:cs typeface="Arial" panose="020B0604020202020204" pitchFamily="34" charset="0"/>
                </a:rPr>
                <a:t>SMM Survey Platform</a:t>
              </a:r>
              <a:endParaRPr lang="en-US" sz="1200" b="1" dirty="0">
                <a:solidFill>
                  <a:srgbClr val="0000FF"/>
                </a:solidFill>
                <a:latin typeface="Arial" panose="020B0604020202020204" pitchFamily="34" charset="0"/>
                <a:cs typeface="Arial" panose="020B0604020202020204" pitchFamily="34" charset="0"/>
              </a:endParaRPr>
            </a:p>
          </p:txBody>
        </p:sp>
      </p:grpSp>
      <p:grpSp>
        <p:nvGrpSpPr>
          <p:cNvPr id="66" name="Group 65"/>
          <p:cNvGrpSpPr/>
          <p:nvPr/>
        </p:nvGrpSpPr>
        <p:grpSpPr>
          <a:xfrm>
            <a:off x="5046499" y="5867400"/>
            <a:ext cx="2192501" cy="914400"/>
            <a:chOff x="1699739" y="5727442"/>
            <a:chExt cx="2192501" cy="914400"/>
          </a:xfrm>
        </p:grpSpPr>
        <p:sp>
          <p:nvSpPr>
            <p:cNvPr id="67" name="Pentagon 66"/>
            <p:cNvSpPr/>
            <p:nvPr/>
          </p:nvSpPr>
          <p:spPr bwMode="auto">
            <a:xfrm>
              <a:off x="1794876" y="5972119"/>
              <a:ext cx="1147099" cy="548640"/>
            </a:xfrm>
            <a:prstGeom prst="homePlate">
              <a:avLst>
                <a:gd name="adj" fmla="val 23334"/>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68" name="Flowchart: Decision 67"/>
            <p:cNvSpPr/>
            <p:nvPr/>
          </p:nvSpPr>
          <p:spPr bwMode="auto">
            <a:xfrm>
              <a:off x="2786095" y="6459017"/>
              <a:ext cx="130826" cy="123484"/>
            </a:xfrm>
            <a:prstGeom prst="flowChartDecision">
              <a:avLst/>
            </a:prstGeom>
            <a:solidFill>
              <a:schemeClr val="bg1">
                <a:lumMod val="50000"/>
              </a:schemeClr>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69" name="TextBox 68"/>
            <p:cNvSpPr txBox="1"/>
            <p:nvPr/>
          </p:nvSpPr>
          <p:spPr>
            <a:xfrm>
              <a:off x="2908530" y="6395621"/>
              <a:ext cx="96372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Prod – 29JUL</a:t>
              </a:r>
              <a:endParaRPr lang="en-US" sz="1000" dirty="0">
                <a:latin typeface="Arial" panose="020B0604020202020204" pitchFamily="34" charset="0"/>
                <a:cs typeface="Arial" panose="020B0604020202020204" pitchFamily="34" charset="0"/>
              </a:endParaRPr>
            </a:p>
          </p:txBody>
        </p:sp>
        <p:sp>
          <p:nvSpPr>
            <p:cNvPr id="70" name="TextBox 69"/>
            <p:cNvSpPr txBox="1"/>
            <p:nvPr/>
          </p:nvSpPr>
          <p:spPr>
            <a:xfrm>
              <a:off x="1699739" y="5727442"/>
              <a:ext cx="1502334" cy="276999"/>
            </a:xfrm>
            <a:prstGeom prst="rect">
              <a:avLst/>
            </a:prstGeom>
            <a:noFill/>
          </p:spPr>
          <p:txBody>
            <a:bodyPr wrap="none" rtlCol="0">
              <a:spAutoFit/>
            </a:bodyPr>
            <a:lstStyle/>
            <a:p>
              <a:r>
                <a:rPr lang="en-US" sz="1200" b="1" dirty="0" smtClean="0">
                  <a:latin typeface="Arial" panose="020B0604020202020204" pitchFamily="34" charset="0"/>
                  <a:cs typeface="Arial" panose="020B0604020202020204" pitchFamily="34" charset="0"/>
                </a:rPr>
                <a:t>Social Other Sites</a:t>
              </a:r>
              <a:endParaRPr lang="en-US" sz="1200" b="1" dirty="0">
                <a:latin typeface="Arial" panose="020B0604020202020204" pitchFamily="34" charset="0"/>
                <a:cs typeface="Arial" panose="020B0604020202020204" pitchFamily="34" charset="0"/>
              </a:endParaRPr>
            </a:p>
          </p:txBody>
        </p:sp>
        <p:sp>
          <p:nvSpPr>
            <p:cNvPr id="72" name="TextBox 71"/>
            <p:cNvSpPr txBox="1"/>
            <p:nvPr/>
          </p:nvSpPr>
          <p:spPr>
            <a:xfrm>
              <a:off x="1814861" y="5957663"/>
              <a:ext cx="2077379" cy="553998"/>
            </a:xfrm>
            <a:prstGeom prst="rect">
              <a:avLst/>
            </a:prstGeom>
            <a:noFill/>
          </p:spPr>
          <p:txBody>
            <a:bodyPr wrap="square" rtlCol="0">
              <a:spAutoFit/>
            </a:bodyPr>
            <a:lstStyle/>
            <a:p>
              <a:pPr lvl="0">
                <a:buClr>
                  <a:srgbClr val="CC9900"/>
                </a:buClr>
                <a:defRPr/>
              </a:pPr>
              <a:r>
                <a:rPr lang="en-US" sz="1000" b="1" kern="0" dirty="0" smtClean="0">
                  <a:solidFill>
                    <a:prstClr val="black"/>
                  </a:solidFill>
                  <a:latin typeface="Arial" panose="020B0604020202020204" pitchFamily="34" charset="0"/>
                  <a:ea typeface="宋体" pitchFamily="2" charset="-122"/>
                  <a:cs typeface="Arial" panose="020B0604020202020204" pitchFamily="34" charset="0"/>
                </a:rPr>
                <a:t>Social Other Sites</a:t>
              </a:r>
              <a:endParaRPr lang="en-US" sz="1000" b="1" kern="0" dirty="0">
                <a:solidFill>
                  <a:prstClr val="black"/>
                </a:solidFill>
                <a:latin typeface="Arial" panose="020B0604020202020204" pitchFamily="34" charset="0"/>
                <a:ea typeface="宋体" pitchFamily="2" charset="-122"/>
                <a:cs typeface="Arial" panose="020B0604020202020204" pitchFamily="34" charset="0"/>
              </a:endParaRPr>
            </a:p>
            <a:p>
              <a:pPr marL="114300" lvl="0" indent="-114300">
                <a:buFont typeface="Arial" panose="020B0604020202020204" pitchFamily="34" charset="0"/>
                <a:buChar char="•"/>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Pantip New </a:t>
              </a:r>
              <a:r>
                <a:rPr lang="en-US" sz="1000" kern="0" dirty="0">
                  <a:solidFill>
                    <a:prstClr val="black"/>
                  </a:solidFill>
                  <a:latin typeface="Arial" panose="020B0604020202020204" pitchFamily="34" charset="0"/>
                  <a:ea typeface="宋体" pitchFamily="2" charset="-122"/>
                  <a:cs typeface="Arial" panose="020B0604020202020204" pitchFamily="34" charset="0"/>
                </a:rPr>
                <a:t>WS Development</a:t>
              </a:r>
            </a:p>
            <a:p>
              <a:pPr marL="114300" lvl="0" indent="-114300">
                <a:buFont typeface="Arial" panose="020B0604020202020204" pitchFamily="34" charset="0"/>
                <a:buChar char="•"/>
                <a:defRPr/>
              </a:pPr>
              <a:r>
                <a:rPr lang="en-US" sz="1000" kern="0" dirty="0">
                  <a:solidFill>
                    <a:prstClr val="black"/>
                  </a:solidFill>
                  <a:latin typeface="Arial" panose="020B0604020202020204" pitchFamily="34" charset="0"/>
                  <a:ea typeface="宋体" pitchFamily="2" charset="-122"/>
                  <a:cs typeface="Arial" panose="020B0604020202020204" pitchFamily="34" charset="0"/>
                </a:rPr>
                <a:t>Integration </a:t>
              </a:r>
              <a:r>
                <a:rPr lang="en-US" sz="1000" kern="0" dirty="0" smtClean="0">
                  <a:solidFill>
                    <a:prstClr val="black"/>
                  </a:solidFill>
                  <a:latin typeface="Arial" panose="020B0604020202020204" pitchFamily="34" charset="0"/>
                  <a:ea typeface="宋体" pitchFamily="2" charset="-122"/>
                  <a:cs typeface="Arial" panose="020B0604020202020204" pitchFamily="34" charset="0"/>
                </a:rPr>
                <a:t>w/SMM</a:t>
              </a:r>
              <a:endParaRPr lang="en-US" sz="1000" dirty="0">
                <a:latin typeface="Arial" panose="020B0604020202020204" pitchFamily="34" charset="0"/>
                <a:cs typeface="Arial" panose="020B0604020202020204" pitchFamily="34" charset="0"/>
              </a:endParaRPr>
            </a:p>
          </p:txBody>
        </p:sp>
      </p:grpSp>
      <p:grpSp>
        <p:nvGrpSpPr>
          <p:cNvPr id="73" name="Group 72"/>
          <p:cNvGrpSpPr/>
          <p:nvPr/>
        </p:nvGrpSpPr>
        <p:grpSpPr>
          <a:xfrm>
            <a:off x="1621790" y="5224939"/>
            <a:ext cx="3582629" cy="794861"/>
            <a:chOff x="5539499" y="5986939"/>
            <a:chExt cx="3582629" cy="794861"/>
          </a:xfrm>
        </p:grpSpPr>
        <p:sp>
          <p:nvSpPr>
            <p:cNvPr id="74" name="Pentagon 73"/>
            <p:cNvSpPr/>
            <p:nvPr/>
          </p:nvSpPr>
          <p:spPr bwMode="auto">
            <a:xfrm>
              <a:off x="6803784" y="5986939"/>
              <a:ext cx="2242067" cy="54864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Social Analytic</a:t>
              </a:r>
            </a:p>
            <a:p>
              <a:pPr marL="2286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S-Sense Integration</a:t>
              </a:r>
            </a:p>
            <a:p>
              <a:pPr marL="2286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Analytical Tools</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75" name="Flowchart: Decision 74"/>
            <p:cNvSpPr/>
            <p:nvPr/>
          </p:nvSpPr>
          <p:spPr bwMode="auto">
            <a:xfrm>
              <a:off x="8897999" y="6412095"/>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76" name="TextBox 75"/>
            <p:cNvSpPr txBox="1"/>
            <p:nvPr/>
          </p:nvSpPr>
          <p:spPr>
            <a:xfrm>
              <a:off x="8116725" y="6535579"/>
              <a:ext cx="1005403"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Ph 2 – 27MAY</a:t>
              </a:r>
              <a:endParaRPr lang="en-US" sz="1000" dirty="0">
                <a:latin typeface="Arial" panose="020B0604020202020204" pitchFamily="34" charset="0"/>
                <a:cs typeface="Arial" panose="020B0604020202020204" pitchFamily="34" charset="0"/>
              </a:endParaRPr>
            </a:p>
          </p:txBody>
        </p:sp>
        <p:sp>
          <p:nvSpPr>
            <p:cNvPr id="77" name="TextBox 76"/>
            <p:cNvSpPr txBox="1"/>
            <p:nvPr/>
          </p:nvSpPr>
          <p:spPr>
            <a:xfrm>
              <a:off x="5539499" y="5988077"/>
              <a:ext cx="1273810" cy="461665"/>
            </a:xfrm>
            <a:prstGeom prst="rect">
              <a:avLst/>
            </a:prstGeom>
            <a:noFill/>
          </p:spPr>
          <p:txBody>
            <a:bodyPr wrap="none" rtlCol="0">
              <a:spAutoFit/>
            </a:bodyPr>
            <a:lstStyle/>
            <a:p>
              <a:pPr algn="r"/>
              <a:r>
                <a:rPr lang="en-US" sz="1200" b="1" dirty="0" smtClean="0">
                  <a:solidFill>
                    <a:srgbClr val="FF0000"/>
                  </a:solidFill>
                  <a:latin typeface="Arial" panose="020B0604020202020204" pitchFamily="34" charset="0"/>
                  <a:cs typeface="Arial" panose="020B0604020202020204" pitchFamily="34" charset="0"/>
                </a:rPr>
                <a:t>Social Analytic</a:t>
              </a:r>
            </a:p>
            <a:p>
              <a:pPr algn="r"/>
              <a:r>
                <a:rPr lang="en-US" sz="1200" b="1" dirty="0" smtClean="0">
                  <a:solidFill>
                    <a:srgbClr val="FF0000"/>
                  </a:solidFill>
                  <a:latin typeface="Arial" panose="020B0604020202020204" pitchFamily="34" charset="0"/>
                  <a:cs typeface="Arial" panose="020B0604020202020204" pitchFamily="34" charset="0"/>
                </a:rPr>
                <a:t>Platform</a:t>
              </a:r>
              <a:endParaRPr lang="en-US" sz="1200" b="1" dirty="0">
                <a:solidFill>
                  <a:srgbClr val="FF0000"/>
                </a:solidFill>
                <a:latin typeface="Arial" panose="020B0604020202020204" pitchFamily="34" charset="0"/>
                <a:cs typeface="Arial" panose="020B0604020202020204" pitchFamily="34" charset="0"/>
              </a:endParaRPr>
            </a:p>
          </p:txBody>
        </p:sp>
        <p:sp>
          <p:nvSpPr>
            <p:cNvPr id="120" name="Flowchart: Decision 119"/>
            <p:cNvSpPr/>
            <p:nvPr/>
          </p:nvSpPr>
          <p:spPr bwMode="auto">
            <a:xfrm>
              <a:off x="7832148" y="6412095"/>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121" name="TextBox 120"/>
            <p:cNvSpPr txBox="1"/>
            <p:nvPr/>
          </p:nvSpPr>
          <p:spPr>
            <a:xfrm>
              <a:off x="7042858" y="6535579"/>
              <a:ext cx="1013419"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Ph 1 – 31MAR</a:t>
              </a:r>
              <a:endParaRPr lang="en-US" sz="1000" dirty="0">
                <a:latin typeface="Arial" panose="020B0604020202020204" pitchFamily="34" charset="0"/>
                <a:cs typeface="Arial" panose="020B0604020202020204" pitchFamily="34" charset="0"/>
              </a:endParaRPr>
            </a:p>
          </p:txBody>
        </p:sp>
      </p:grpSp>
      <p:sp>
        <p:nvSpPr>
          <p:cNvPr id="44" name="TextBox 43"/>
          <p:cNvSpPr txBox="1"/>
          <p:nvPr/>
        </p:nvSpPr>
        <p:spPr>
          <a:xfrm>
            <a:off x="149671" y="6120825"/>
            <a:ext cx="2613151" cy="584775"/>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INFRASTRUCTURE</a:t>
            </a:r>
          </a:p>
          <a:p>
            <a:r>
              <a:rPr lang="en-US" sz="1600" b="1" dirty="0" smtClean="0">
                <a:latin typeface="Arial" panose="020B0604020202020204" pitchFamily="34" charset="0"/>
                <a:cs typeface="Arial" panose="020B0604020202020204" pitchFamily="34" charset="0"/>
              </a:rPr>
              <a:t>IMPLEMENTATION PLAN</a:t>
            </a:r>
            <a:endParaRPr lang="en-US" sz="1600" b="1" dirty="0">
              <a:latin typeface="Arial" panose="020B0604020202020204" pitchFamily="34" charset="0"/>
              <a:cs typeface="Arial" panose="020B0604020202020204" pitchFamily="34" charset="0"/>
            </a:endParaRPr>
          </a:p>
        </p:txBody>
      </p:sp>
      <p:sp>
        <p:nvSpPr>
          <p:cNvPr id="45" name="TextBox 44"/>
          <p:cNvSpPr txBox="1"/>
          <p:nvPr/>
        </p:nvSpPr>
        <p:spPr>
          <a:xfrm>
            <a:off x="149671" y="1371600"/>
            <a:ext cx="2809872"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SERVICE ROLL-OUT PLAN</a:t>
            </a:r>
            <a:endParaRPr lang="en-US" sz="1600" b="1" dirty="0">
              <a:latin typeface="Arial" panose="020B0604020202020204" pitchFamily="34" charset="0"/>
              <a:cs typeface="Arial" panose="020B0604020202020204" pitchFamily="34" charset="0"/>
            </a:endParaRPr>
          </a:p>
        </p:txBody>
      </p:sp>
      <p:grpSp>
        <p:nvGrpSpPr>
          <p:cNvPr id="81" name="Group 80"/>
          <p:cNvGrpSpPr/>
          <p:nvPr/>
        </p:nvGrpSpPr>
        <p:grpSpPr>
          <a:xfrm>
            <a:off x="1636200" y="2380103"/>
            <a:ext cx="3628813" cy="432284"/>
            <a:chOff x="1636200" y="1752042"/>
            <a:chExt cx="3628813" cy="432284"/>
          </a:xfrm>
        </p:grpSpPr>
        <p:sp>
          <p:nvSpPr>
            <p:cNvPr id="82" name="Rectangle 81"/>
            <p:cNvSpPr/>
            <p:nvPr/>
          </p:nvSpPr>
          <p:spPr bwMode="auto">
            <a:xfrm>
              <a:off x="2895600" y="1828800"/>
              <a:ext cx="130826" cy="123484"/>
            </a:xfrm>
            <a:prstGeom prst="rect">
              <a:avLst/>
            </a:prstGeom>
            <a:solidFill>
              <a:srgbClr val="00B0F0"/>
            </a:solidFill>
            <a:ln w="6350">
              <a:solidFill>
                <a:schemeClr val="tx1"/>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84" name="TextBox 83"/>
            <p:cNvSpPr txBox="1"/>
            <p:nvPr/>
          </p:nvSpPr>
          <p:spPr>
            <a:xfrm>
              <a:off x="1636200" y="1752042"/>
              <a:ext cx="1273810" cy="276999"/>
            </a:xfrm>
            <a:prstGeom prst="rect">
              <a:avLst/>
            </a:prstGeom>
            <a:noFill/>
          </p:spPr>
          <p:txBody>
            <a:bodyPr wrap="none" rtlCol="0">
              <a:spAutoFit/>
            </a:bodyPr>
            <a:lstStyle/>
            <a:p>
              <a:pPr algn="r"/>
              <a:r>
                <a:rPr lang="en-US" sz="1200" b="1" dirty="0" smtClean="0">
                  <a:solidFill>
                    <a:srgbClr val="FF0000"/>
                  </a:solidFill>
                  <a:latin typeface="Arial" panose="020B0604020202020204" pitchFamily="34" charset="0"/>
                  <a:cs typeface="Arial" panose="020B0604020202020204" pitchFamily="34" charset="0"/>
                </a:rPr>
                <a:t>Social Analytic</a:t>
              </a:r>
              <a:endParaRPr lang="en-US" sz="1200" b="1" dirty="0">
                <a:solidFill>
                  <a:srgbClr val="FF0000"/>
                </a:solidFill>
                <a:latin typeface="Arial" panose="020B0604020202020204" pitchFamily="34" charset="0"/>
                <a:cs typeface="Arial" panose="020B0604020202020204" pitchFamily="34" charset="0"/>
              </a:endParaRPr>
            </a:p>
          </p:txBody>
        </p:sp>
        <p:sp>
          <p:nvSpPr>
            <p:cNvPr id="85" name="Flowchart: Decision 84"/>
            <p:cNvSpPr/>
            <p:nvPr/>
          </p:nvSpPr>
          <p:spPr bwMode="auto">
            <a:xfrm>
              <a:off x="3891380" y="1828800"/>
              <a:ext cx="130826" cy="123484"/>
            </a:xfrm>
            <a:prstGeom prst="flowChartDecision">
              <a:avLst/>
            </a:prstGeom>
            <a:solidFill>
              <a:srgbClr val="00B0F0"/>
            </a:solidFill>
            <a:ln w="6350">
              <a:solidFill>
                <a:schemeClr val="tx1"/>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cxnSp>
          <p:nvCxnSpPr>
            <p:cNvPr id="86" name="Straight Arrow Connector 85"/>
            <p:cNvCxnSpPr>
              <a:stCxn id="82" idx="3"/>
              <a:endCxn id="85" idx="1"/>
            </p:cNvCxnSpPr>
            <p:nvPr/>
          </p:nvCxnSpPr>
          <p:spPr>
            <a:xfrm>
              <a:off x="3026426" y="1890542"/>
              <a:ext cx="864954" cy="0"/>
            </a:xfrm>
            <a:prstGeom prst="straightConnector1">
              <a:avLst/>
            </a:prstGeom>
            <a:ln w="19050">
              <a:solidFill>
                <a:schemeClr val="tx1"/>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259610" y="1938105"/>
              <a:ext cx="1005403"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Ph 2 – 27MAY</a:t>
              </a:r>
              <a:endParaRPr lang="en-US" sz="1000" dirty="0">
                <a:latin typeface="Arial" panose="020B0604020202020204" pitchFamily="34" charset="0"/>
                <a:cs typeface="Arial" panose="020B0604020202020204" pitchFamily="34" charset="0"/>
              </a:endParaRPr>
            </a:p>
          </p:txBody>
        </p:sp>
        <p:sp>
          <p:nvSpPr>
            <p:cNvPr id="88" name="Flowchart: Decision 87"/>
            <p:cNvSpPr/>
            <p:nvPr/>
          </p:nvSpPr>
          <p:spPr bwMode="auto">
            <a:xfrm>
              <a:off x="4997691" y="1828800"/>
              <a:ext cx="130826" cy="123484"/>
            </a:xfrm>
            <a:prstGeom prst="flowChartDecision">
              <a:avLst/>
            </a:prstGeom>
            <a:solidFill>
              <a:srgbClr val="00B0F0"/>
            </a:solidFill>
            <a:ln w="6350">
              <a:solidFill>
                <a:schemeClr val="tx1"/>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cxnSp>
          <p:nvCxnSpPr>
            <p:cNvPr id="89" name="Straight Arrow Connector 88"/>
            <p:cNvCxnSpPr>
              <a:stCxn id="85" idx="3"/>
              <a:endCxn id="88" idx="1"/>
            </p:cNvCxnSpPr>
            <p:nvPr/>
          </p:nvCxnSpPr>
          <p:spPr>
            <a:xfrm>
              <a:off x="4022206" y="1890542"/>
              <a:ext cx="975485" cy="0"/>
            </a:xfrm>
            <a:prstGeom prst="straightConnector1">
              <a:avLst/>
            </a:prstGeom>
            <a:ln w="19050">
              <a:solidFill>
                <a:schemeClr val="tx1"/>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086235" y="1938105"/>
              <a:ext cx="1013419"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Ph 1 – 31MAR</a:t>
              </a:r>
              <a:endParaRPr lang="en-US" sz="1000" dirty="0">
                <a:latin typeface="Arial" panose="020B0604020202020204" pitchFamily="34" charset="0"/>
                <a:cs typeface="Arial" panose="020B0604020202020204" pitchFamily="34" charset="0"/>
              </a:endParaRPr>
            </a:p>
          </p:txBody>
        </p:sp>
      </p:grpSp>
      <p:grpSp>
        <p:nvGrpSpPr>
          <p:cNvPr id="98" name="Group 97"/>
          <p:cNvGrpSpPr/>
          <p:nvPr/>
        </p:nvGrpSpPr>
        <p:grpSpPr>
          <a:xfrm>
            <a:off x="4159191" y="2946046"/>
            <a:ext cx="2317809" cy="461665"/>
            <a:chOff x="1926648" y="1748690"/>
            <a:chExt cx="2317809" cy="461665"/>
          </a:xfrm>
        </p:grpSpPr>
        <p:sp>
          <p:nvSpPr>
            <p:cNvPr id="99" name="Rectangle 98"/>
            <p:cNvSpPr/>
            <p:nvPr/>
          </p:nvSpPr>
          <p:spPr bwMode="auto">
            <a:xfrm>
              <a:off x="2895600" y="1828800"/>
              <a:ext cx="130826" cy="123484"/>
            </a:xfrm>
            <a:prstGeom prst="rect">
              <a:avLst/>
            </a:prstGeom>
            <a:solidFill>
              <a:schemeClr val="bg1">
                <a:lumMod val="50000"/>
              </a:schemeClr>
            </a:solidFill>
            <a:ln w="6350">
              <a:solidFill>
                <a:schemeClr val="bg1">
                  <a:lumMod val="50000"/>
                </a:schemeClr>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100" name="TextBox 99"/>
            <p:cNvSpPr txBox="1"/>
            <p:nvPr/>
          </p:nvSpPr>
          <p:spPr>
            <a:xfrm>
              <a:off x="1926648" y="1748690"/>
              <a:ext cx="1005403" cy="461665"/>
            </a:xfrm>
            <a:prstGeom prst="rect">
              <a:avLst/>
            </a:prstGeom>
            <a:noFill/>
          </p:spPr>
          <p:txBody>
            <a:bodyPr wrap="none" rtlCol="0">
              <a:spAutoFit/>
            </a:bodyPr>
            <a:lstStyle/>
            <a:p>
              <a:pPr algn="r"/>
              <a:r>
                <a:rPr lang="en-US" sz="1200" b="1" dirty="0" smtClean="0">
                  <a:latin typeface="Arial" panose="020B0604020202020204" pitchFamily="34" charset="0"/>
                  <a:cs typeface="Arial" panose="020B0604020202020204" pitchFamily="34" charset="0"/>
                </a:rPr>
                <a:t>Social</a:t>
              </a:r>
            </a:p>
            <a:p>
              <a:pPr algn="r"/>
              <a:r>
                <a:rPr lang="en-US" sz="1200" b="1" dirty="0" smtClean="0">
                  <a:latin typeface="Arial" panose="020B0604020202020204" pitchFamily="34" charset="0"/>
                  <a:cs typeface="Arial" panose="020B0604020202020204" pitchFamily="34" charset="0"/>
                </a:rPr>
                <a:t>Other Sites</a:t>
              </a:r>
              <a:endParaRPr lang="en-US" sz="1200" b="1" dirty="0">
                <a:latin typeface="Arial" panose="020B0604020202020204" pitchFamily="34" charset="0"/>
                <a:cs typeface="Arial" panose="020B0604020202020204" pitchFamily="34" charset="0"/>
              </a:endParaRPr>
            </a:p>
          </p:txBody>
        </p:sp>
        <p:sp>
          <p:nvSpPr>
            <p:cNvPr id="101" name="Flowchart: Decision 100"/>
            <p:cNvSpPr/>
            <p:nvPr/>
          </p:nvSpPr>
          <p:spPr bwMode="auto">
            <a:xfrm>
              <a:off x="3891380" y="1828800"/>
              <a:ext cx="130826" cy="123484"/>
            </a:xfrm>
            <a:prstGeom prst="flowChartDecision">
              <a:avLst/>
            </a:prstGeom>
            <a:solidFill>
              <a:schemeClr val="bg1">
                <a:lumMod val="50000"/>
              </a:schemeClr>
            </a:solidFill>
            <a:ln w="6350">
              <a:solidFill>
                <a:schemeClr val="bg1">
                  <a:lumMod val="50000"/>
                </a:schemeClr>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cxnSp>
          <p:nvCxnSpPr>
            <p:cNvPr id="102" name="Straight Arrow Connector 101"/>
            <p:cNvCxnSpPr>
              <a:stCxn id="99" idx="3"/>
              <a:endCxn id="101" idx="1"/>
            </p:cNvCxnSpPr>
            <p:nvPr/>
          </p:nvCxnSpPr>
          <p:spPr>
            <a:xfrm>
              <a:off x="3026426" y="1890542"/>
              <a:ext cx="864954" cy="0"/>
            </a:xfrm>
            <a:prstGeom prst="straightConnector1">
              <a:avLst/>
            </a:prstGeom>
            <a:ln w="19050">
              <a:solidFill>
                <a:schemeClr val="bg1">
                  <a:lumMod val="50000"/>
                </a:schemeClr>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280731" y="1938105"/>
              <a:ext cx="96372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Prod – 29JUL</a:t>
              </a:r>
              <a:endParaRPr lang="en-US" sz="1000" dirty="0">
                <a:latin typeface="Arial" panose="020B0604020202020204" pitchFamily="34" charset="0"/>
                <a:cs typeface="Arial" panose="020B0604020202020204" pitchFamily="34" charset="0"/>
              </a:endParaRPr>
            </a:p>
          </p:txBody>
        </p:sp>
      </p:grpSp>
      <p:grpSp>
        <p:nvGrpSpPr>
          <p:cNvPr id="14" name="Group 13"/>
          <p:cNvGrpSpPr/>
          <p:nvPr/>
        </p:nvGrpSpPr>
        <p:grpSpPr>
          <a:xfrm>
            <a:off x="279005" y="1710154"/>
            <a:ext cx="4521595" cy="646331"/>
            <a:chOff x="279005" y="1710154"/>
            <a:chExt cx="4521595" cy="646331"/>
          </a:xfrm>
        </p:grpSpPr>
        <p:sp>
          <p:nvSpPr>
            <p:cNvPr id="46" name="Oval 45"/>
            <p:cNvSpPr/>
            <p:nvPr/>
          </p:nvSpPr>
          <p:spPr bwMode="auto">
            <a:xfrm>
              <a:off x="1981199" y="1828800"/>
              <a:ext cx="130826" cy="123484"/>
            </a:xfrm>
            <a:prstGeom prst="ellipse">
              <a:avLst/>
            </a:prstGeom>
            <a:solidFill>
              <a:srgbClr val="FFFF00"/>
            </a:solidFill>
            <a:ln w="6350">
              <a:solidFill>
                <a:schemeClr val="tx1"/>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47" name="TextBox 46"/>
            <p:cNvSpPr txBox="1"/>
            <p:nvPr/>
          </p:nvSpPr>
          <p:spPr>
            <a:xfrm>
              <a:off x="1524000" y="1938105"/>
              <a:ext cx="998991"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Ph 1 – 15DEC</a:t>
              </a:r>
            </a:p>
            <a:p>
              <a:pPr algn="ctr"/>
              <a:r>
                <a:rPr lang="en-US" sz="1000" dirty="0" smtClean="0">
                  <a:latin typeface="Arial" panose="020B0604020202020204" pitchFamily="34" charset="0"/>
                  <a:cs typeface="Arial" panose="020B0604020202020204" pitchFamily="34" charset="0"/>
                </a:rPr>
                <a:t>(Completed)</a:t>
              </a:r>
              <a:endParaRPr lang="en-US" sz="1000" dirty="0">
                <a:latin typeface="Arial" panose="020B0604020202020204" pitchFamily="34" charset="0"/>
                <a:cs typeface="Arial" panose="020B0604020202020204" pitchFamily="34" charset="0"/>
              </a:endParaRPr>
            </a:p>
          </p:txBody>
        </p:sp>
        <p:sp>
          <p:nvSpPr>
            <p:cNvPr id="48" name="TextBox 47"/>
            <p:cNvSpPr txBox="1"/>
            <p:nvPr/>
          </p:nvSpPr>
          <p:spPr>
            <a:xfrm>
              <a:off x="279005" y="1710154"/>
              <a:ext cx="1321195" cy="646331"/>
            </a:xfrm>
            <a:prstGeom prst="rect">
              <a:avLst/>
            </a:prstGeom>
            <a:noFill/>
          </p:spPr>
          <p:txBody>
            <a:bodyPr wrap="none" rtlCol="0">
              <a:spAutoFit/>
            </a:bodyPr>
            <a:lstStyle/>
            <a:p>
              <a:pPr algn="r"/>
              <a:r>
                <a:rPr lang="en-US" sz="1200" b="1" dirty="0" smtClean="0">
                  <a:solidFill>
                    <a:srgbClr val="FF0000"/>
                  </a:solidFill>
                  <a:latin typeface="Arial" panose="020B0604020202020204" pitchFamily="34" charset="0"/>
                  <a:cs typeface="Arial" panose="020B0604020202020204" pitchFamily="34" charset="0"/>
                </a:rPr>
                <a:t>SMM Corporate</a:t>
              </a:r>
            </a:p>
            <a:p>
              <a:pPr algn="r"/>
              <a:r>
                <a:rPr lang="en-US" sz="1200" b="1" dirty="0" smtClean="0">
                  <a:solidFill>
                    <a:srgbClr val="FF0000"/>
                  </a:solidFill>
                  <a:latin typeface="Arial" panose="020B0604020202020204" pitchFamily="34" charset="0"/>
                  <a:cs typeface="Arial" panose="020B0604020202020204" pitchFamily="34" charset="0"/>
                </a:rPr>
                <a:t>E-Mail and</a:t>
              </a:r>
            </a:p>
            <a:p>
              <a:pPr algn="r"/>
              <a:r>
                <a:rPr lang="en-US" sz="1200" b="1" dirty="0" smtClean="0">
                  <a:solidFill>
                    <a:srgbClr val="FF0000"/>
                  </a:solidFill>
                  <a:latin typeface="Arial" panose="020B0604020202020204" pitchFamily="34" charset="0"/>
                  <a:cs typeface="Arial" panose="020B0604020202020204" pitchFamily="34" charset="0"/>
                </a:rPr>
                <a:t>Web Chat</a:t>
              </a:r>
              <a:endParaRPr lang="en-US" sz="1200" b="1" dirty="0">
                <a:solidFill>
                  <a:srgbClr val="FF0000"/>
                </a:solidFill>
                <a:latin typeface="Arial" panose="020B0604020202020204" pitchFamily="34" charset="0"/>
                <a:cs typeface="Arial" panose="020B0604020202020204" pitchFamily="34" charset="0"/>
              </a:endParaRPr>
            </a:p>
          </p:txBody>
        </p:sp>
        <p:sp>
          <p:nvSpPr>
            <p:cNvPr id="50" name="Flowchart: Decision 49"/>
            <p:cNvSpPr/>
            <p:nvPr/>
          </p:nvSpPr>
          <p:spPr bwMode="auto">
            <a:xfrm>
              <a:off x="4441174" y="1828800"/>
              <a:ext cx="130826" cy="123484"/>
            </a:xfrm>
            <a:prstGeom prst="flowChartDecision">
              <a:avLst/>
            </a:prstGeom>
            <a:solidFill>
              <a:srgbClr val="00B0F0"/>
            </a:solidFill>
            <a:ln w="6350">
              <a:solidFill>
                <a:schemeClr val="tx1"/>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cxnSp>
          <p:nvCxnSpPr>
            <p:cNvPr id="4" name="Straight Arrow Connector 3"/>
            <p:cNvCxnSpPr>
              <a:stCxn id="46" idx="6"/>
              <a:endCxn id="50" idx="1"/>
            </p:cNvCxnSpPr>
            <p:nvPr/>
          </p:nvCxnSpPr>
          <p:spPr>
            <a:xfrm>
              <a:off x="2112025" y="1890542"/>
              <a:ext cx="2329149" cy="0"/>
            </a:xfrm>
            <a:prstGeom prst="straightConnector1">
              <a:avLst/>
            </a:prstGeom>
            <a:ln w="19050">
              <a:solidFill>
                <a:schemeClr val="tx1"/>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809623" y="1938105"/>
              <a:ext cx="990977"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Ph 2 – 29APR</a:t>
              </a:r>
              <a:endParaRPr lang="en-US" sz="1000" dirty="0">
                <a:latin typeface="Arial" panose="020B0604020202020204" pitchFamily="34" charset="0"/>
                <a:cs typeface="Arial" panose="020B0604020202020204" pitchFamily="34" charset="0"/>
              </a:endParaRPr>
            </a:p>
          </p:txBody>
        </p:sp>
        <p:sp>
          <p:nvSpPr>
            <p:cNvPr id="107" name="Rectangle 106"/>
            <p:cNvSpPr/>
            <p:nvPr/>
          </p:nvSpPr>
          <p:spPr bwMode="auto">
            <a:xfrm>
              <a:off x="2612374" y="1828800"/>
              <a:ext cx="130826" cy="123484"/>
            </a:xfrm>
            <a:prstGeom prst="rect">
              <a:avLst/>
            </a:prstGeom>
            <a:solidFill>
              <a:srgbClr val="00B0F0"/>
            </a:solidFill>
            <a:ln w="6350">
              <a:solidFill>
                <a:schemeClr val="tx1"/>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grpSp>
      <p:grpSp>
        <p:nvGrpSpPr>
          <p:cNvPr id="108" name="Group 107"/>
          <p:cNvGrpSpPr/>
          <p:nvPr/>
        </p:nvGrpSpPr>
        <p:grpSpPr>
          <a:xfrm>
            <a:off x="1555519" y="2949398"/>
            <a:ext cx="2135537" cy="432284"/>
            <a:chOff x="1557009" y="1752042"/>
            <a:chExt cx="2135537" cy="432284"/>
          </a:xfrm>
        </p:grpSpPr>
        <p:sp>
          <p:nvSpPr>
            <p:cNvPr id="109" name="Rectangle 108"/>
            <p:cNvSpPr/>
            <p:nvPr/>
          </p:nvSpPr>
          <p:spPr bwMode="auto">
            <a:xfrm>
              <a:off x="2613864" y="1828800"/>
              <a:ext cx="130826" cy="123484"/>
            </a:xfrm>
            <a:prstGeom prst="rect">
              <a:avLst/>
            </a:prstGeom>
            <a:solidFill>
              <a:srgbClr val="00B0F0"/>
            </a:solidFill>
            <a:ln w="6350">
              <a:solidFill>
                <a:schemeClr val="tx1"/>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110" name="TextBox 109"/>
            <p:cNvSpPr txBox="1"/>
            <p:nvPr/>
          </p:nvSpPr>
          <p:spPr>
            <a:xfrm>
              <a:off x="1557009" y="1752042"/>
              <a:ext cx="1090363" cy="276999"/>
            </a:xfrm>
            <a:prstGeom prst="rect">
              <a:avLst/>
            </a:prstGeom>
            <a:noFill/>
          </p:spPr>
          <p:txBody>
            <a:bodyPr wrap="none" rtlCol="0">
              <a:spAutoFit/>
            </a:bodyPr>
            <a:lstStyle/>
            <a:p>
              <a:pPr algn="r"/>
              <a:r>
                <a:rPr lang="en-US" sz="1200" b="1" dirty="0" smtClean="0">
                  <a:solidFill>
                    <a:srgbClr val="FF0000"/>
                  </a:solidFill>
                  <a:latin typeface="Arial" panose="020B0604020202020204" pitchFamily="34" charset="0"/>
                  <a:cs typeface="Arial" panose="020B0604020202020204" pitchFamily="34" charset="0"/>
                </a:rPr>
                <a:t>Auto Survey</a:t>
              </a:r>
              <a:endParaRPr lang="en-US" sz="1200" b="1" dirty="0">
                <a:solidFill>
                  <a:srgbClr val="FF0000"/>
                </a:solidFill>
                <a:latin typeface="Arial" panose="020B0604020202020204" pitchFamily="34" charset="0"/>
                <a:cs typeface="Arial" panose="020B0604020202020204" pitchFamily="34" charset="0"/>
              </a:endParaRPr>
            </a:p>
          </p:txBody>
        </p:sp>
        <p:sp>
          <p:nvSpPr>
            <p:cNvPr id="111" name="Flowchart: Decision 110"/>
            <p:cNvSpPr/>
            <p:nvPr/>
          </p:nvSpPr>
          <p:spPr bwMode="auto">
            <a:xfrm>
              <a:off x="3329051" y="1828800"/>
              <a:ext cx="130826" cy="123484"/>
            </a:xfrm>
            <a:prstGeom prst="flowChartDecision">
              <a:avLst/>
            </a:prstGeom>
            <a:solidFill>
              <a:srgbClr val="00B0F0"/>
            </a:solidFill>
            <a:ln w="6350">
              <a:solidFill>
                <a:schemeClr val="tx1"/>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cxnSp>
          <p:nvCxnSpPr>
            <p:cNvPr id="112" name="Straight Arrow Connector 111"/>
            <p:cNvCxnSpPr>
              <a:stCxn id="109" idx="3"/>
              <a:endCxn id="111" idx="1"/>
            </p:cNvCxnSpPr>
            <p:nvPr/>
          </p:nvCxnSpPr>
          <p:spPr>
            <a:xfrm>
              <a:off x="2744690" y="1890542"/>
              <a:ext cx="584361" cy="0"/>
            </a:xfrm>
            <a:prstGeom prst="straightConnector1">
              <a:avLst/>
            </a:prstGeom>
            <a:ln w="19050">
              <a:solidFill>
                <a:schemeClr val="tx1"/>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2707982" y="1938105"/>
              <a:ext cx="98456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Prod – 26FEB</a:t>
              </a:r>
              <a:endParaRPr lang="en-US" sz="1000" dirty="0">
                <a:latin typeface="Arial" panose="020B0604020202020204" pitchFamily="34" charset="0"/>
                <a:cs typeface="Arial" panose="020B0604020202020204" pitchFamily="34" charset="0"/>
              </a:endParaRPr>
            </a:p>
          </p:txBody>
        </p:sp>
      </p:grpSp>
      <p:grpSp>
        <p:nvGrpSpPr>
          <p:cNvPr id="114" name="Group 113"/>
          <p:cNvGrpSpPr/>
          <p:nvPr/>
        </p:nvGrpSpPr>
        <p:grpSpPr>
          <a:xfrm>
            <a:off x="1026528" y="3453916"/>
            <a:ext cx="2664528" cy="432284"/>
            <a:chOff x="1028018" y="1752042"/>
            <a:chExt cx="2664528" cy="432284"/>
          </a:xfrm>
        </p:grpSpPr>
        <p:sp>
          <p:nvSpPr>
            <p:cNvPr id="115" name="Rectangle 114"/>
            <p:cNvSpPr/>
            <p:nvPr/>
          </p:nvSpPr>
          <p:spPr bwMode="auto">
            <a:xfrm>
              <a:off x="2613864" y="1828800"/>
              <a:ext cx="130826" cy="123484"/>
            </a:xfrm>
            <a:prstGeom prst="rect">
              <a:avLst/>
            </a:prstGeom>
            <a:solidFill>
              <a:srgbClr val="00B0F0"/>
            </a:solidFill>
            <a:ln w="6350">
              <a:solidFill>
                <a:schemeClr val="tx1"/>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116" name="TextBox 115"/>
            <p:cNvSpPr txBox="1"/>
            <p:nvPr/>
          </p:nvSpPr>
          <p:spPr>
            <a:xfrm>
              <a:off x="1028018" y="1752042"/>
              <a:ext cx="1619354" cy="276999"/>
            </a:xfrm>
            <a:prstGeom prst="rect">
              <a:avLst/>
            </a:prstGeom>
            <a:noFill/>
          </p:spPr>
          <p:txBody>
            <a:bodyPr wrap="none" rtlCol="0">
              <a:spAutoFit/>
            </a:bodyPr>
            <a:lstStyle/>
            <a:p>
              <a:pPr algn="r"/>
              <a:r>
                <a:rPr lang="en-US" sz="1200" b="1" dirty="0" smtClean="0">
                  <a:solidFill>
                    <a:srgbClr val="FF0000"/>
                  </a:solidFill>
                  <a:latin typeface="Arial" panose="020B0604020202020204" pitchFamily="34" charset="0"/>
                  <a:cs typeface="Arial" panose="020B0604020202020204" pitchFamily="34" charset="0"/>
                </a:rPr>
                <a:t>Facebook Myanmar</a:t>
              </a:r>
              <a:endParaRPr lang="en-US" sz="1200" b="1" dirty="0">
                <a:solidFill>
                  <a:srgbClr val="FF0000"/>
                </a:solidFill>
                <a:latin typeface="Arial" panose="020B0604020202020204" pitchFamily="34" charset="0"/>
                <a:cs typeface="Arial" panose="020B0604020202020204" pitchFamily="34" charset="0"/>
              </a:endParaRPr>
            </a:p>
          </p:txBody>
        </p:sp>
        <p:sp>
          <p:nvSpPr>
            <p:cNvPr id="117" name="Flowchart: Decision 116"/>
            <p:cNvSpPr/>
            <p:nvPr/>
          </p:nvSpPr>
          <p:spPr bwMode="auto">
            <a:xfrm>
              <a:off x="3329051" y="1828800"/>
              <a:ext cx="130826" cy="123484"/>
            </a:xfrm>
            <a:prstGeom prst="flowChartDecision">
              <a:avLst/>
            </a:prstGeom>
            <a:solidFill>
              <a:srgbClr val="00B0F0"/>
            </a:solidFill>
            <a:ln w="6350">
              <a:solidFill>
                <a:schemeClr val="tx1"/>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cxnSp>
          <p:nvCxnSpPr>
            <p:cNvPr id="118" name="Straight Arrow Connector 117"/>
            <p:cNvCxnSpPr>
              <a:stCxn id="115" idx="3"/>
              <a:endCxn id="117" idx="1"/>
            </p:cNvCxnSpPr>
            <p:nvPr/>
          </p:nvCxnSpPr>
          <p:spPr>
            <a:xfrm>
              <a:off x="2744690" y="1890542"/>
              <a:ext cx="584361" cy="0"/>
            </a:xfrm>
            <a:prstGeom prst="straightConnector1">
              <a:avLst/>
            </a:prstGeom>
            <a:ln w="19050">
              <a:solidFill>
                <a:schemeClr val="tx1"/>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2707982" y="1938105"/>
              <a:ext cx="98456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Prod – 26FEB</a:t>
              </a:r>
              <a:endParaRPr lang="en-US" sz="1000" dirty="0">
                <a:latin typeface="Arial" panose="020B0604020202020204" pitchFamily="34" charset="0"/>
                <a:cs typeface="Arial" panose="020B0604020202020204" pitchFamily="34" charset="0"/>
              </a:endParaRPr>
            </a:p>
          </p:txBody>
        </p:sp>
      </p:grpSp>
      <p:grpSp>
        <p:nvGrpSpPr>
          <p:cNvPr id="122" name="Group 121"/>
          <p:cNvGrpSpPr/>
          <p:nvPr/>
        </p:nvGrpSpPr>
        <p:grpSpPr>
          <a:xfrm>
            <a:off x="4144117" y="3453916"/>
            <a:ext cx="2323870" cy="646331"/>
            <a:chOff x="1630042" y="1752042"/>
            <a:chExt cx="2323870" cy="646331"/>
          </a:xfrm>
        </p:grpSpPr>
        <p:sp>
          <p:nvSpPr>
            <p:cNvPr id="123" name="Rectangle 122"/>
            <p:cNvSpPr/>
            <p:nvPr/>
          </p:nvSpPr>
          <p:spPr bwMode="auto">
            <a:xfrm>
              <a:off x="2613864" y="1828800"/>
              <a:ext cx="130826" cy="123484"/>
            </a:xfrm>
            <a:prstGeom prst="rect">
              <a:avLst/>
            </a:prstGeom>
            <a:solidFill>
              <a:srgbClr val="00B0F0"/>
            </a:solidFill>
            <a:ln w="6350">
              <a:solidFill>
                <a:schemeClr val="tx1"/>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124" name="TextBox 123"/>
            <p:cNvSpPr txBox="1"/>
            <p:nvPr/>
          </p:nvSpPr>
          <p:spPr>
            <a:xfrm>
              <a:off x="1630042" y="1752042"/>
              <a:ext cx="1017330" cy="646331"/>
            </a:xfrm>
            <a:prstGeom prst="rect">
              <a:avLst/>
            </a:prstGeom>
            <a:noFill/>
          </p:spPr>
          <p:txBody>
            <a:bodyPr wrap="none" rtlCol="0">
              <a:spAutoFit/>
            </a:bodyPr>
            <a:lstStyle/>
            <a:p>
              <a:pPr algn="r"/>
              <a:r>
                <a:rPr lang="en-US" sz="1200" b="1" dirty="0" smtClean="0">
                  <a:solidFill>
                    <a:srgbClr val="0000FF"/>
                  </a:solidFill>
                  <a:latin typeface="Arial" panose="020B0604020202020204" pitchFamily="34" charset="0"/>
                  <a:cs typeface="Arial" panose="020B0604020202020204" pitchFamily="34" charset="0"/>
                </a:rPr>
                <a:t>SMM Agent</a:t>
              </a:r>
            </a:p>
            <a:p>
              <a:pPr algn="r"/>
              <a:r>
                <a:rPr lang="en-US" sz="1200" b="1" dirty="0" smtClean="0">
                  <a:solidFill>
                    <a:srgbClr val="0000FF"/>
                  </a:solidFill>
                  <a:latin typeface="Arial" panose="020B0604020202020204" pitchFamily="34" charset="0"/>
                  <a:cs typeface="Arial" panose="020B0604020202020204" pitchFamily="34" charset="0"/>
                </a:rPr>
                <a:t>Quality</a:t>
              </a:r>
            </a:p>
            <a:p>
              <a:pPr algn="r"/>
              <a:r>
                <a:rPr lang="en-US" sz="1200" b="1" dirty="0" smtClean="0">
                  <a:solidFill>
                    <a:srgbClr val="0000FF"/>
                  </a:solidFill>
                  <a:latin typeface="Arial" panose="020B0604020202020204" pitchFamily="34" charset="0"/>
                  <a:cs typeface="Arial" panose="020B0604020202020204" pitchFamily="34" charset="0"/>
                </a:rPr>
                <a:t>Assurance</a:t>
              </a:r>
              <a:endParaRPr lang="en-US" sz="1200" b="1" dirty="0">
                <a:solidFill>
                  <a:srgbClr val="0000FF"/>
                </a:solidFill>
                <a:latin typeface="Arial" panose="020B0604020202020204" pitchFamily="34" charset="0"/>
                <a:cs typeface="Arial" panose="020B0604020202020204" pitchFamily="34" charset="0"/>
              </a:endParaRPr>
            </a:p>
          </p:txBody>
        </p:sp>
        <p:sp>
          <p:nvSpPr>
            <p:cNvPr id="125" name="Flowchart: Decision 124"/>
            <p:cNvSpPr/>
            <p:nvPr/>
          </p:nvSpPr>
          <p:spPr bwMode="auto">
            <a:xfrm>
              <a:off x="3600836" y="1828800"/>
              <a:ext cx="130826" cy="123484"/>
            </a:xfrm>
            <a:prstGeom prst="flowChartDecision">
              <a:avLst/>
            </a:prstGeom>
            <a:solidFill>
              <a:srgbClr val="00B0F0"/>
            </a:solidFill>
            <a:ln w="6350">
              <a:solidFill>
                <a:schemeClr val="tx1"/>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cxnSp>
          <p:nvCxnSpPr>
            <p:cNvPr id="126" name="Straight Arrow Connector 125"/>
            <p:cNvCxnSpPr>
              <a:stCxn id="123" idx="3"/>
              <a:endCxn id="125" idx="1"/>
            </p:cNvCxnSpPr>
            <p:nvPr/>
          </p:nvCxnSpPr>
          <p:spPr>
            <a:xfrm>
              <a:off x="2744690" y="1890542"/>
              <a:ext cx="856146" cy="0"/>
            </a:xfrm>
            <a:prstGeom prst="straightConnector1">
              <a:avLst/>
            </a:prstGeom>
            <a:ln w="19050">
              <a:solidFill>
                <a:schemeClr val="tx1"/>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2990186" y="1938105"/>
              <a:ext cx="96372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Prod – 29JUL</a:t>
              </a:r>
              <a:endParaRPr lang="en-US" sz="1000" dirty="0">
                <a:latin typeface="Arial" panose="020B0604020202020204" pitchFamily="34" charset="0"/>
                <a:cs typeface="Arial" panose="020B0604020202020204" pitchFamily="34" charset="0"/>
              </a:endParaRPr>
            </a:p>
          </p:txBody>
        </p:sp>
      </p:grpSp>
      <p:grpSp>
        <p:nvGrpSpPr>
          <p:cNvPr id="134" name="Group 133"/>
          <p:cNvGrpSpPr/>
          <p:nvPr/>
        </p:nvGrpSpPr>
        <p:grpSpPr>
          <a:xfrm>
            <a:off x="5046499" y="4191000"/>
            <a:ext cx="2404633" cy="1084421"/>
            <a:chOff x="1699739" y="5727442"/>
            <a:chExt cx="2404633" cy="1084421"/>
          </a:xfrm>
        </p:grpSpPr>
        <p:sp>
          <p:nvSpPr>
            <p:cNvPr id="135" name="Pentagon 134"/>
            <p:cNvSpPr/>
            <p:nvPr/>
          </p:nvSpPr>
          <p:spPr bwMode="auto">
            <a:xfrm>
              <a:off x="1794876" y="5972119"/>
              <a:ext cx="1147099" cy="548640"/>
            </a:xfrm>
            <a:prstGeom prst="homePlate">
              <a:avLst>
                <a:gd name="adj" fmla="val 2333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136" name="Flowchart: Decision 135"/>
            <p:cNvSpPr/>
            <p:nvPr/>
          </p:nvSpPr>
          <p:spPr bwMode="auto">
            <a:xfrm>
              <a:off x="2786095" y="6459017"/>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137" name="TextBox 136"/>
            <p:cNvSpPr txBox="1"/>
            <p:nvPr/>
          </p:nvSpPr>
          <p:spPr>
            <a:xfrm>
              <a:off x="2090315" y="6565642"/>
              <a:ext cx="96372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Prod – 29JUL</a:t>
              </a:r>
              <a:endParaRPr lang="en-US" sz="1000" dirty="0">
                <a:latin typeface="Arial" panose="020B0604020202020204" pitchFamily="34" charset="0"/>
                <a:cs typeface="Arial" panose="020B0604020202020204" pitchFamily="34" charset="0"/>
              </a:endParaRPr>
            </a:p>
          </p:txBody>
        </p:sp>
        <p:sp>
          <p:nvSpPr>
            <p:cNvPr id="138" name="TextBox 137"/>
            <p:cNvSpPr txBox="1"/>
            <p:nvPr/>
          </p:nvSpPr>
          <p:spPr>
            <a:xfrm>
              <a:off x="1699739" y="5727442"/>
              <a:ext cx="2404633" cy="276999"/>
            </a:xfrm>
            <a:prstGeom prst="rect">
              <a:avLst/>
            </a:prstGeom>
            <a:noFill/>
          </p:spPr>
          <p:txBody>
            <a:bodyPr wrap="none" rtlCol="0">
              <a:spAutoFit/>
            </a:bodyPr>
            <a:lstStyle/>
            <a:p>
              <a:r>
                <a:rPr lang="en-US" sz="1200" b="1" dirty="0" smtClean="0">
                  <a:solidFill>
                    <a:srgbClr val="0000FF"/>
                  </a:solidFill>
                  <a:latin typeface="Arial" panose="020B0604020202020204" pitchFamily="34" charset="0"/>
                  <a:cs typeface="Arial" panose="020B0604020202020204" pitchFamily="34" charset="0"/>
                </a:rPr>
                <a:t>SMM Agent Quality Assurance</a:t>
              </a:r>
              <a:endParaRPr lang="en-US" sz="1200" b="1" dirty="0">
                <a:solidFill>
                  <a:srgbClr val="0000FF"/>
                </a:solidFill>
                <a:latin typeface="Arial" panose="020B0604020202020204" pitchFamily="34" charset="0"/>
                <a:cs typeface="Arial" panose="020B0604020202020204" pitchFamily="34" charset="0"/>
              </a:endParaRPr>
            </a:p>
          </p:txBody>
        </p:sp>
        <p:sp>
          <p:nvSpPr>
            <p:cNvPr id="139" name="TextBox 138"/>
            <p:cNvSpPr txBox="1"/>
            <p:nvPr/>
          </p:nvSpPr>
          <p:spPr>
            <a:xfrm>
              <a:off x="1814861" y="5957663"/>
              <a:ext cx="2077379" cy="553998"/>
            </a:xfrm>
            <a:prstGeom prst="rect">
              <a:avLst/>
            </a:prstGeom>
            <a:noFill/>
          </p:spPr>
          <p:txBody>
            <a:bodyPr wrap="square" rtlCol="0">
              <a:spAutoFit/>
            </a:bodyPr>
            <a:lstStyle/>
            <a:p>
              <a:pPr lvl="0">
                <a:buClr>
                  <a:srgbClr val="CC9900"/>
                </a:buClr>
                <a:defRPr/>
              </a:pPr>
              <a:r>
                <a:rPr lang="en-US" sz="1000" b="1" kern="0" dirty="0" smtClean="0">
                  <a:solidFill>
                    <a:prstClr val="black"/>
                  </a:solidFill>
                  <a:latin typeface="Arial" panose="020B0604020202020204" pitchFamily="34" charset="0"/>
                  <a:ea typeface="宋体" pitchFamily="2" charset="-122"/>
                  <a:cs typeface="Arial" panose="020B0604020202020204" pitchFamily="34" charset="0"/>
                </a:rPr>
                <a:t>SMM Agent QA</a:t>
              </a:r>
              <a:endParaRPr lang="en-US" sz="1000" b="1" kern="0" dirty="0">
                <a:solidFill>
                  <a:prstClr val="black"/>
                </a:solidFill>
                <a:latin typeface="Arial" panose="020B0604020202020204" pitchFamily="34" charset="0"/>
                <a:ea typeface="宋体" pitchFamily="2" charset="-122"/>
                <a:cs typeface="Arial" panose="020B0604020202020204" pitchFamily="34" charset="0"/>
              </a:endParaRPr>
            </a:p>
            <a:p>
              <a:pPr marL="114300" lvl="0" indent="-114300">
                <a:buFont typeface="Arial" panose="020B0604020202020204" pitchFamily="34" charset="0"/>
                <a:buChar char="•"/>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Provide information for QA</a:t>
              </a:r>
            </a:p>
            <a:p>
              <a:pPr marL="114300" lvl="0" indent="-114300">
                <a:buFont typeface="Arial" panose="020B0604020202020204" pitchFamily="34" charset="0"/>
                <a:buChar char="•"/>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To improve operation efficiency</a:t>
              </a:r>
              <a:endParaRPr lang="en-US" sz="1000" dirty="0">
                <a:latin typeface="Arial" panose="020B0604020202020204" pitchFamily="34" charset="0"/>
                <a:cs typeface="Arial" panose="020B0604020202020204" pitchFamily="34" charset="0"/>
              </a:endParaRPr>
            </a:p>
          </p:txBody>
        </p:sp>
      </p:grpSp>
      <p:grpSp>
        <p:nvGrpSpPr>
          <p:cNvPr id="140" name="Group 139"/>
          <p:cNvGrpSpPr/>
          <p:nvPr/>
        </p:nvGrpSpPr>
        <p:grpSpPr>
          <a:xfrm>
            <a:off x="6172200" y="2133600"/>
            <a:ext cx="2768047" cy="691840"/>
            <a:chOff x="2544595" y="1492486"/>
            <a:chExt cx="2768047" cy="691840"/>
          </a:xfrm>
        </p:grpSpPr>
        <p:sp>
          <p:nvSpPr>
            <p:cNvPr id="141" name="Rectangle 140"/>
            <p:cNvSpPr/>
            <p:nvPr/>
          </p:nvSpPr>
          <p:spPr bwMode="auto">
            <a:xfrm>
              <a:off x="2613864" y="1828800"/>
              <a:ext cx="130826" cy="123484"/>
            </a:xfrm>
            <a:prstGeom prst="rect">
              <a:avLst/>
            </a:prstGeom>
            <a:solidFill>
              <a:srgbClr val="00B0F0"/>
            </a:solidFill>
            <a:ln w="6350">
              <a:solidFill>
                <a:schemeClr val="tx1"/>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142" name="TextBox 141"/>
            <p:cNvSpPr txBox="1"/>
            <p:nvPr/>
          </p:nvSpPr>
          <p:spPr>
            <a:xfrm>
              <a:off x="2544595" y="1492486"/>
              <a:ext cx="1765227" cy="276999"/>
            </a:xfrm>
            <a:prstGeom prst="rect">
              <a:avLst/>
            </a:prstGeom>
            <a:noFill/>
          </p:spPr>
          <p:txBody>
            <a:bodyPr wrap="none" rtlCol="0">
              <a:spAutoFit/>
            </a:bodyPr>
            <a:lstStyle/>
            <a:p>
              <a:r>
                <a:rPr lang="en-US" sz="1200" b="1" dirty="0" smtClean="0">
                  <a:solidFill>
                    <a:srgbClr val="0000FF"/>
                  </a:solidFill>
                  <a:latin typeface="Arial" panose="020B0604020202020204" pitchFamily="34" charset="0"/>
                  <a:cs typeface="Arial" panose="020B0604020202020204" pitchFamily="34" charset="0"/>
                </a:rPr>
                <a:t>SMM Survey Platform</a:t>
              </a:r>
              <a:endParaRPr lang="en-US" sz="1200" b="1" dirty="0">
                <a:solidFill>
                  <a:srgbClr val="0000FF"/>
                </a:solidFill>
                <a:latin typeface="Arial" panose="020B0604020202020204" pitchFamily="34" charset="0"/>
                <a:cs typeface="Arial" panose="020B0604020202020204" pitchFamily="34" charset="0"/>
              </a:endParaRPr>
            </a:p>
          </p:txBody>
        </p:sp>
        <p:sp>
          <p:nvSpPr>
            <p:cNvPr id="143" name="Flowchart: Decision 142"/>
            <p:cNvSpPr/>
            <p:nvPr/>
          </p:nvSpPr>
          <p:spPr bwMode="auto">
            <a:xfrm>
              <a:off x="4742237" y="1828800"/>
              <a:ext cx="130826" cy="123484"/>
            </a:xfrm>
            <a:prstGeom prst="flowChartDecision">
              <a:avLst/>
            </a:prstGeom>
            <a:solidFill>
              <a:srgbClr val="00B0F0"/>
            </a:solidFill>
            <a:ln w="6350">
              <a:solidFill>
                <a:schemeClr val="tx1"/>
              </a:solid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cxnSp>
          <p:nvCxnSpPr>
            <p:cNvPr id="144" name="Straight Arrow Connector 143"/>
            <p:cNvCxnSpPr>
              <a:stCxn id="141" idx="3"/>
              <a:endCxn id="143" idx="1"/>
            </p:cNvCxnSpPr>
            <p:nvPr/>
          </p:nvCxnSpPr>
          <p:spPr>
            <a:xfrm>
              <a:off x="2744690" y="1890542"/>
              <a:ext cx="1997547" cy="0"/>
            </a:xfrm>
            <a:prstGeom prst="straightConnector1">
              <a:avLst/>
            </a:prstGeom>
            <a:ln w="19050">
              <a:solidFill>
                <a:schemeClr val="tx1"/>
              </a:solidFill>
              <a:prstDash val="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4299223" y="1938105"/>
              <a:ext cx="1013419"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Prod – 25NOV</a:t>
              </a:r>
              <a:endParaRPr lang="en-US" sz="1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8985614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ATSR Outbound Functionalities</a:t>
            </a:r>
            <a:br>
              <a:rPr lang="en-US" dirty="0" smtClean="0"/>
            </a:br>
            <a:r>
              <a:rPr lang="en-US" b="1" dirty="0" smtClean="0">
                <a:solidFill>
                  <a:srgbClr val="0070C0"/>
                </a:solidFill>
              </a:rPr>
              <a:t>List Management</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Imported File List</a:t>
            </a:r>
          </a:p>
          <a:p>
            <a:r>
              <a:rPr lang="en-US" dirty="0" smtClean="0"/>
              <a:t>Filter Rule</a:t>
            </a:r>
          </a:p>
          <a:p>
            <a:r>
              <a:rPr lang="en-US" dirty="0" smtClean="0"/>
              <a:t>Import File Action</a:t>
            </a:r>
            <a:endParaRPr lang="en-US" dirty="0"/>
          </a:p>
        </p:txBody>
      </p:sp>
    </p:spTree>
    <p:extLst>
      <p:ext uri="{BB962C8B-B14F-4D97-AF65-F5344CB8AC3E}">
        <p14:creationId xmlns:p14="http://schemas.microsoft.com/office/powerpoint/2010/main" val="674391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Imported File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51476"/>
            <a:ext cx="8229600" cy="4423410"/>
          </a:xfrm>
        </p:spPr>
      </p:pic>
    </p:spTree>
    <p:extLst>
      <p:ext uri="{BB962C8B-B14F-4D97-AF65-F5344CB8AC3E}">
        <p14:creationId xmlns:p14="http://schemas.microsoft.com/office/powerpoint/2010/main" val="1653165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Rule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752600"/>
            <a:ext cx="8662954" cy="4020063"/>
          </a:xfrm>
        </p:spPr>
      </p:pic>
    </p:spTree>
    <p:extLst>
      <p:ext uri="{BB962C8B-B14F-4D97-AF65-F5344CB8AC3E}">
        <p14:creationId xmlns:p14="http://schemas.microsoft.com/office/powerpoint/2010/main" val="648264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Imported File Action</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3035" y="1600200"/>
            <a:ext cx="7657929" cy="4525963"/>
          </a:xfrm>
        </p:spPr>
      </p:pic>
    </p:spTree>
    <p:extLst>
      <p:ext uri="{BB962C8B-B14F-4D97-AF65-F5344CB8AC3E}">
        <p14:creationId xmlns:p14="http://schemas.microsoft.com/office/powerpoint/2010/main" val="2041066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ATSR Outbound Job Management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27281"/>
            <a:ext cx="8229600" cy="3871800"/>
          </a:xfrm>
        </p:spPr>
      </p:pic>
    </p:spTree>
    <p:extLst>
      <p:ext uri="{BB962C8B-B14F-4D97-AF65-F5344CB8AC3E}">
        <p14:creationId xmlns:p14="http://schemas.microsoft.com/office/powerpoint/2010/main" val="618299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Question Setting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1870" y="1600200"/>
            <a:ext cx="5195730" cy="5111816"/>
          </a:xfrm>
        </p:spPr>
      </p:pic>
    </p:spTree>
    <p:extLst>
      <p:ext uri="{BB962C8B-B14F-4D97-AF65-F5344CB8AC3E}">
        <p14:creationId xmlns:p14="http://schemas.microsoft.com/office/powerpoint/2010/main" val="498748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Validity Period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495" y="1600200"/>
            <a:ext cx="6403009" cy="4525963"/>
          </a:xfrm>
        </p:spPr>
      </p:pic>
    </p:spTree>
    <p:extLst>
      <p:ext uri="{BB962C8B-B14F-4D97-AF65-F5344CB8AC3E}">
        <p14:creationId xmlns:p14="http://schemas.microsoft.com/office/powerpoint/2010/main" val="4169555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IVR Survey Job Overview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686365"/>
            <a:ext cx="8229600" cy="2353633"/>
          </a:xfrm>
        </p:spPr>
      </p:pic>
    </p:spTree>
    <p:extLst>
      <p:ext uri="{BB962C8B-B14F-4D97-AF65-F5344CB8AC3E}">
        <p14:creationId xmlns:p14="http://schemas.microsoft.com/office/powerpoint/2010/main" val="3155455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IVR Call History Report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46" y="2362200"/>
            <a:ext cx="8996197" cy="2766241"/>
          </a:xfrm>
        </p:spPr>
      </p:pic>
    </p:spTree>
    <p:extLst>
      <p:ext uri="{BB962C8B-B14F-4D97-AF65-F5344CB8AC3E}">
        <p14:creationId xmlns:p14="http://schemas.microsoft.com/office/powerpoint/2010/main" val="2218800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Survey Statistical Report by Agent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135832"/>
            <a:ext cx="8077200" cy="5256346"/>
          </a:xfrm>
        </p:spPr>
      </p:pic>
    </p:spTree>
    <p:extLst>
      <p:ext uri="{BB962C8B-B14F-4D97-AF65-F5344CB8AC3E}">
        <p14:creationId xmlns:p14="http://schemas.microsoft.com/office/powerpoint/2010/main" val="1066753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smtClean="0">
                <a:ln w="11430"/>
                <a:solidFill>
                  <a:srgbClr val="0070C0"/>
                </a:solidFill>
                <a:effectLst>
                  <a:outerShdw blurRad="76200" dist="50800" dir="5400000" algn="tl" rotWithShape="0">
                    <a:srgbClr val="000000">
                      <a:alpha val="65000"/>
                    </a:srgbClr>
                  </a:outerShdw>
                </a:effectLst>
              </a:rPr>
              <a:t>Update ACC SMM</a:t>
            </a:r>
            <a:endParaRPr lang="en-US" b="1" spc="50" dirty="0">
              <a:ln w="11430"/>
              <a:solidFill>
                <a:srgbClr val="0070C0"/>
              </a:soli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447800"/>
            <a:ext cx="8229600" cy="5334000"/>
          </a:xfrm>
        </p:spPr>
        <p:txBody>
          <a:bodyPr>
            <a:noAutofit/>
          </a:bodyPr>
          <a:lstStyle/>
          <a:p>
            <a:r>
              <a:rPr lang="en-US" sz="2800" b="1" dirty="0" smtClean="0">
                <a:solidFill>
                  <a:srgbClr val="0070C0"/>
                </a:solidFill>
              </a:rPr>
              <a:t>LINE and LINE@ accounts</a:t>
            </a:r>
          </a:p>
          <a:p>
            <a:r>
              <a:rPr lang="en-US" sz="2800" b="1" dirty="0">
                <a:solidFill>
                  <a:srgbClr val="0070C0"/>
                </a:solidFill>
              </a:rPr>
              <a:t>Auto Survey</a:t>
            </a:r>
          </a:p>
          <a:p>
            <a:r>
              <a:rPr lang="en-US" sz="2800" b="1" dirty="0" smtClean="0">
                <a:solidFill>
                  <a:srgbClr val="0070C0"/>
                </a:solidFill>
              </a:rPr>
              <a:t>Facebook </a:t>
            </a:r>
            <a:r>
              <a:rPr lang="en-US" sz="2800" b="1" dirty="0" smtClean="0">
                <a:solidFill>
                  <a:srgbClr val="0070C0"/>
                </a:solidFill>
              </a:rPr>
              <a:t>Myanmar</a:t>
            </a:r>
          </a:p>
          <a:p>
            <a:r>
              <a:rPr lang="en-US" sz="2800" b="1" dirty="0" smtClean="0">
                <a:solidFill>
                  <a:srgbClr val="0070C0"/>
                </a:solidFill>
              </a:rPr>
              <a:t>Pantip and Social </a:t>
            </a:r>
            <a:r>
              <a:rPr lang="en-US" sz="2800" b="1" dirty="0" smtClean="0">
                <a:solidFill>
                  <a:srgbClr val="0070C0"/>
                </a:solidFill>
              </a:rPr>
              <a:t>Other Sites</a:t>
            </a:r>
          </a:p>
          <a:p>
            <a:r>
              <a:rPr lang="en-US" sz="2800" b="1" dirty="0" smtClean="0">
                <a:solidFill>
                  <a:srgbClr val="0070C0"/>
                </a:solidFill>
              </a:rPr>
              <a:t>Social </a:t>
            </a:r>
            <a:r>
              <a:rPr lang="en-US" sz="2800" b="1" dirty="0" smtClean="0">
                <a:solidFill>
                  <a:srgbClr val="0070C0"/>
                </a:solidFill>
              </a:rPr>
              <a:t>Analytic—Q1/2016</a:t>
            </a:r>
          </a:p>
          <a:p>
            <a:r>
              <a:rPr lang="en-US" sz="2800" b="1" dirty="0" smtClean="0">
                <a:solidFill>
                  <a:srgbClr val="0070C0"/>
                </a:solidFill>
              </a:rPr>
              <a:t>QA Analysis</a:t>
            </a:r>
          </a:p>
          <a:p>
            <a:r>
              <a:rPr lang="en-US" sz="2800" b="1" dirty="0" smtClean="0">
                <a:solidFill>
                  <a:srgbClr val="0070C0"/>
                </a:solidFill>
              </a:rPr>
              <a:t>Integration with Other AIS </a:t>
            </a:r>
            <a:r>
              <a:rPr lang="en-US" sz="2800" b="1" dirty="0" smtClean="0">
                <a:solidFill>
                  <a:srgbClr val="0070C0"/>
                </a:solidFill>
              </a:rPr>
              <a:t>Systems</a:t>
            </a:r>
          </a:p>
          <a:p>
            <a:pPr lvl="1"/>
            <a:r>
              <a:rPr lang="en-US" sz="2400" b="1" dirty="0" smtClean="0">
                <a:solidFill>
                  <a:srgbClr val="0070C0"/>
                </a:solidFill>
              </a:rPr>
              <a:t>Workforce </a:t>
            </a:r>
            <a:r>
              <a:rPr lang="en-US" sz="2400" b="1" dirty="0">
                <a:solidFill>
                  <a:srgbClr val="0070C0"/>
                </a:solidFill>
              </a:rPr>
              <a:t>management</a:t>
            </a:r>
          </a:p>
          <a:p>
            <a:pPr lvl="1"/>
            <a:r>
              <a:rPr lang="en-US" sz="2400" b="1" dirty="0" smtClean="0">
                <a:solidFill>
                  <a:srgbClr val="0070C0"/>
                </a:solidFill>
              </a:rPr>
              <a:t>Siebel</a:t>
            </a:r>
          </a:p>
          <a:p>
            <a:pPr lvl="1"/>
            <a:r>
              <a:rPr lang="en-US" sz="2400" b="1" dirty="0" smtClean="0">
                <a:solidFill>
                  <a:srgbClr val="0070C0"/>
                </a:solidFill>
              </a:rPr>
              <a:t>SFF</a:t>
            </a:r>
          </a:p>
          <a:p>
            <a:pPr lvl="1"/>
            <a:r>
              <a:rPr lang="en-US" sz="2400" b="1" dirty="0" err="1" smtClean="0">
                <a:solidFill>
                  <a:srgbClr val="0070C0"/>
                </a:solidFill>
              </a:rPr>
              <a:t>SuperScreen</a:t>
            </a:r>
            <a:endParaRPr lang="en-US" sz="2400" b="1" dirty="0" smtClean="0">
              <a:solidFill>
                <a:srgbClr val="0070C0"/>
              </a:solidFill>
            </a:endParaRPr>
          </a:p>
        </p:txBody>
      </p:sp>
      <p:sp>
        <p:nvSpPr>
          <p:cNvPr id="4" name="Slide Number Placeholder 3"/>
          <p:cNvSpPr>
            <a:spLocks noGrp="1"/>
          </p:cNvSpPr>
          <p:nvPr>
            <p:ph type="sldNum" sz="quarter" idx="12"/>
          </p:nvPr>
        </p:nvSpPr>
        <p:spPr/>
        <p:txBody>
          <a:bodyPr/>
          <a:lstStyle/>
          <a:p>
            <a:fld id="{3007BB65-0CA2-4982-AC27-7B118808EB58}" type="slidenum">
              <a:rPr lang="en-US" smtClean="0"/>
              <a:t>4</a:t>
            </a:fld>
            <a:endParaRPr lang="en-US" dirty="0"/>
          </a:p>
        </p:txBody>
      </p:sp>
    </p:spTree>
    <p:extLst>
      <p:ext uri="{BB962C8B-B14F-4D97-AF65-F5344CB8AC3E}">
        <p14:creationId xmlns:p14="http://schemas.microsoft.com/office/powerpoint/2010/main" val="1223706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Summary 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80561"/>
            <a:ext cx="8229600" cy="3965240"/>
          </a:xfrm>
        </p:spPr>
      </p:pic>
    </p:spTree>
    <p:extLst>
      <p:ext uri="{BB962C8B-B14F-4D97-AF65-F5344CB8AC3E}">
        <p14:creationId xmlns:p14="http://schemas.microsoft.com/office/powerpoint/2010/main" val="1923329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smtClean="0">
                <a:ln w="11430"/>
                <a:solidFill>
                  <a:srgbClr val="0070C0"/>
                </a:solidFill>
                <a:effectLst>
                  <a:outerShdw blurRad="76200" dist="50800" dir="5400000" algn="tl" rotWithShape="0">
                    <a:srgbClr val="000000">
                      <a:alpha val="65000"/>
                    </a:srgbClr>
                  </a:outerShdw>
                </a:effectLst>
              </a:rPr>
              <a:t>Solutions for</a:t>
            </a:r>
            <a:br>
              <a:rPr lang="en-US" b="1" spc="50" dirty="0" smtClean="0">
                <a:ln w="11430"/>
                <a:solidFill>
                  <a:srgbClr val="0070C0"/>
                </a:solidFill>
                <a:effectLst>
                  <a:outerShdw blurRad="76200" dist="50800" dir="5400000" algn="tl" rotWithShape="0">
                    <a:srgbClr val="000000">
                      <a:alpha val="65000"/>
                    </a:srgbClr>
                  </a:outerShdw>
                </a:effectLst>
              </a:rPr>
            </a:br>
            <a:r>
              <a:rPr lang="en-US" b="1" spc="50" dirty="0" smtClean="0">
                <a:ln w="11430"/>
                <a:solidFill>
                  <a:srgbClr val="0070C0"/>
                </a:solidFill>
                <a:effectLst>
                  <a:outerShdw blurRad="76200" dist="50800" dir="5400000" algn="tl" rotWithShape="0">
                    <a:srgbClr val="000000">
                      <a:alpha val="65000"/>
                    </a:srgbClr>
                  </a:outerShdw>
                </a:effectLst>
              </a:rPr>
              <a:t>ATSR Outbound Enhancement</a:t>
            </a:r>
            <a:endParaRPr lang="en-US" b="1" spc="50" dirty="0">
              <a:ln w="11430"/>
              <a:solidFill>
                <a:srgbClr val="0070C0"/>
              </a:soli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447800"/>
            <a:ext cx="8229600" cy="5181600"/>
          </a:xfrm>
        </p:spPr>
        <p:txBody>
          <a:bodyPr>
            <a:normAutofit fontScale="92500" lnSpcReduction="10000"/>
          </a:bodyPr>
          <a:lstStyle/>
          <a:p>
            <a:pPr marL="0" indent="0">
              <a:buNone/>
            </a:pPr>
            <a:r>
              <a:rPr lang="en-US" b="1" dirty="0" smtClean="0"/>
              <a:t>Enhanced feature on existing ATSR Outbound system</a:t>
            </a:r>
          </a:p>
          <a:p>
            <a:r>
              <a:rPr lang="en-US" b="1" dirty="0" smtClean="0"/>
              <a:t>Capacity expansion</a:t>
            </a:r>
          </a:p>
          <a:p>
            <a:r>
              <a:rPr lang="en-US" b="1" dirty="0" smtClean="0"/>
              <a:t>Survey engine</a:t>
            </a:r>
          </a:p>
          <a:p>
            <a:r>
              <a:rPr lang="en-US" b="1" dirty="0" smtClean="0"/>
              <a:t>Survey to various channels—IVR, Web, SMS, e-Mail, Social Channels (FB/TW)</a:t>
            </a:r>
          </a:p>
          <a:p>
            <a:r>
              <a:rPr lang="en-US" b="1" dirty="0" smtClean="0"/>
              <a:t>Survey analysis</a:t>
            </a:r>
          </a:p>
          <a:p>
            <a:r>
              <a:rPr lang="en-US" b="1" dirty="0" smtClean="0"/>
              <a:t>Reporting</a:t>
            </a:r>
          </a:p>
          <a:p>
            <a:r>
              <a:rPr lang="en-US" b="1" dirty="0" smtClean="0"/>
              <a:t>Sentimental Analysis</a:t>
            </a:r>
          </a:p>
          <a:p>
            <a:r>
              <a:rPr lang="en-US" b="1" dirty="0" smtClean="0"/>
              <a:t>Speech-to-Text Transcription</a:t>
            </a:r>
          </a:p>
          <a:p>
            <a:endParaRPr lang="en-US" b="1" dirty="0"/>
          </a:p>
        </p:txBody>
      </p:sp>
      <p:sp>
        <p:nvSpPr>
          <p:cNvPr id="4" name="Slide Number Placeholder 3"/>
          <p:cNvSpPr>
            <a:spLocks noGrp="1"/>
          </p:cNvSpPr>
          <p:nvPr>
            <p:ph type="sldNum" sz="quarter" idx="12"/>
          </p:nvPr>
        </p:nvSpPr>
        <p:spPr/>
        <p:txBody>
          <a:bodyPr/>
          <a:lstStyle/>
          <a:p>
            <a:fld id="{3007BB65-0CA2-4982-AC27-7B118808EB58}" type="slidenum">
              <a:rPr lang="en-US" smtClean="0"/>
              <a:t>41</a:t>
            </a:fld>
            <a:endParaRPr lang="en-US" dirty="0"/>
          </a:p>
        </p:txBody>
      </p:sp>
    </p:spTree>
    <p:extLst>
      <p:ext uri="{BB962C8B-B14F-4D97-AF65-F5344CB8AC3E}">
        <p14:creationId xmlns:p14="http://schemas.microsoft.com/office/powerpoint/2010/main" val="35578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spc="50" dirty="0" smtClean="0">
                <a:ln w="11430"/>
                <a:solidFill>
                  <a:srgbClr val="0070C0"/>
                </a:solidFill>
                <a:effectLst>
                  <a:outerShdw blurRad="76200" dist="50800" dir="5400000" algn="tl" rotWithShape="0">
                    <a:srgbClr val="000000">
                      <a:alpha val="65000"/>
                    </a:srgbClr>
                  </a:outerShdw>
                </a:effectLst>
              </a:rPr>
              <a:t>ATSR Outbound Enhancement</a:t>
            </a:r>
            <a:endParaRPr lang="en-US" sz="3200" b="1" spc="50" dirty="0">
              <a:ln w="11430"/>
              <a:solidFill>
                <a:srgbClr val="0070C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p:txBody>
          <a:bodyPr/>
          <a:lstStyle/>
          <a:p>
            <a:fld id="{3007BB65-0CA2-4982-AC27-7B118808EB58}" type="slidenum">
              <a:rPr lang="en-US" smtClean="0"/>
              <a:t>42</a:t>
            </a:fld>
            <a:endParaRPr lang="en-US" dirty="0"/>
          </a:p>
        </p:txBody>
      </p:sp>
      <p:sp>
        <p:nvSpPr>
          <p:cNvPr id="27" name="Rounded Rectangle 26"/>
          <p:cNvSpPr/>
          <p:nvPr/>
        </p:nvSpPr>
        <p:spPr>
          <a:xfrm>
            <a:off x="152400" y="1005840"/>
            <a:ext cx="1188720" cy="173736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1200" b="1" dirty="0" smtClean="0">
                <a:solidFill>
                  <a:schemeClr val="tx1"/>
                </a:solidFill>
              </a:rPr>
              <a:t>10 Types</a:t>
            </a:r>
          </a:p>
          <a:p>
            <a:r>
              <a:rPr lang="en-US" sz="1200" b="1" dirty="0" smtClean="0">
                <a:solidFill>
                  <a:schemeClr val="tx1"/>
                </a:solidFill>
              </a:rPr>
              <a:t>Lists</a:t>
            </a:r>
          </a:p>
          <a:p>
            <a:pPr marL="174625" indent="-174625">
              <a:buFont typeface="Arial" panose="020B0604020202020204" pitchFamily="34" charset="0"/>
              <a:buChar char="•"/>
            </a:pPr>
            <a:r>
              <a:rPr lang="en-US" sz="1200" b="1" dirty="0" smtClean="0">
                <a:solidFill>
                  <a:schemeClr val="tx1"/>
                </a:solidFill>
              </a:rPr>
              <a:t>Siebel</a:t>
            </a:r>
          </a:p>
          <a:p>
            <a:pPr marL="174625" indent="-174625">
              <a:buFont typeface="Arial" panose="020B0604020202020204" pitchFamily="34" charset="0"/>
              <a:buChar char="•"/>
            </a:pPr>
            <a:r>
              <a:rPr lang="en-US" sz="1200" b="1" dirty="0" smtClean="0">
                <a:solidFill>
                  <a:schemeClr val="tx1"/>
                </a:solidFill>
              </a:rPr>
              <a:t>PDS</a:t>
            </a:r>
          </a:p>
          <a:p>
            <a:pPr marL="174625" indent="-174625">
              <a:buFont typeface="Arial" panose="020B0604020202020204" pitchFamily="34" charset="0"/>
              <a:buChar char="•"/>
            </a:pPr>
            <a:r>
              <a:rPr lang="en-US" sz="1200" b="1" dirty="0" smtClean="0">
                <a:solidFill>
                  <a:schemeClr val="tx1"/>
                </a:solidFill>
              </a:rPr>
              <a:t>QIS</a:t>
            </a:r>
          </a:p>
          <a:p>
            <a:pPr marL="174625" indent="-174625">
              <a:buFont typeface="Arial" panose="020B0604020202020204" pitchFamily="34" charset="0"/>
              <a:buChar char="•"/>
            </a:pPr>
            <a:r>
              <a:rPr lang="en-US" sz="1200" b="1" dirty="0" err="1" smtClean="0">
                <a:solidFill>
                  <a:schemeClr val="tx1"/>
                </a:solidFill>
              </a:rPr>
              <a:t>Qmatic</a:t>
            </a:r>
            <a:endParaRPr lang="en-US" sz="1200" b="1" dirty="0" smtClean="0">
              <a:solidFill>
                <a:schemeClr val="tx1"/>
              </a:solidFill>
            </a:endParaRPr>
          </a:p>
          <a:p>
            <a:pPr marL="174625" indent="-174625">
              <a:buFont typeface="Arial" panose="020B0604020202020204" pitchFamily="34" charset="0"/>
              <a:buChar char="•"/>
            </a:pPr>
            <a:r>
              <a:rPr lang="en-US" sz="1200" b="1" dirty="0" smtClean="0">
                <a:solidFill>
                  <a:schemeClr val="tx1"/>
                </a:solidFill>
              </a:rPr>
              <a:t>Manual</a:t>
            </a:r>
          </a:p>
          <a:p>
            <a:pPr marL="174625" indent="-174625">
              <a:buFont typeface="Arial" panose="020B0604020202020204" pitchFamily="34" charset="0"/>
              <a:buChar char="•"/>
            </a:pPr>
            <a:r>
              <a:rPr lang="en-US" sz="1200" b="1" dirty="0" smtClean="0">
                <a:solidFill>
                  <a:schemeClr val="tx1"/>
                </a:solidFill>
              </a:rPr>
              <a:t>AIS Shop</a:t>
            </a:r>
          </a:p>
          <a:p>
            <a:pPr marL="174625" indent="-174625">
              <a:buFont typeface="Arial" panose="020B0604020202020204" pitchFamily="34" charset="0"/>
              <a:buChar char="•"/>
            </a:pPr>
            <a:r>
              <a:rPr lang="en-US" sz="1200" b="1" dirty="0" err="1" smtClean="0">
                <a:solidFill>
                  <a:schemeClr val="tx1"/>
                </a:solidFill>
              </a:rPr>
              <a:t>Telewiz</a:t>
            </a:r>
            <a:endParaRPr lang="en-US" sz="1200" b="1" dirty="0" smtClean="0">
              <a:solidFill>
                <a:schemeClr val="tx1"/>
              </a:solidFill>
            </a:endParaRPr>
          </a:p>
        </p:txBody>
      </p:sp>
      <p:sp>
        <p:nvSpPr>
          <p:cNvPr id="37" name="Rounded Rectangle 36"/>
          <p:cNvSpPr/>
          <p:nvPr/>
        </p:nvSpPr>
        <p:spPr>
          <a:xfrm>
            <a:off x="7740832" y="5040627"/>
            <a:ext cx="1097280" cy="16459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tx1"/>
                </a:solidFill>
              </a:rPr>
              <a:t>Web</a:t>
            </a:r>
          </a:p>
          <a:p>
            <a:pPr algn="ctr"/>
            <a:r>
              <a:rPr lang="en-US" sz="1200" b="1" dirty="0" smtClean="0">
                <a:solidFill>
                  <a:schemeClr val="tx1"/>
                </a:solidFill>
              </a:rPr>
              <a:t>Facebook</a:t>
            </a:r>
          </a:p>
          <a:p>
            <a:pPr algn="ctr"/>
            <a:r>
              <a:rPr lang="en-US" sz="1200" b="1" dirty="0" smtClean="0">
                <a:solidFill>
                  <a:schemeClr val="tx1"/>
                </a:solidFill>
              </a:rPr>
              <a:t>Twitter</a:t>
            </a:r>
          </a:p>
          <a:p>
            <a:pPr algn="ctr"/>
            <a:r>
              <a:rPr lang="en-US" sz="1200" b="1" dirty="0" smtClean="0">
                <a:solidFill>
                  <a:schemeClr val="tx1"/>
                </a:solidFill>
              </a:rPr>
              <a:t>Pantip</a:t>
            </a:r>
          </a:p>
          <a:p>
            <a:pPr algn="ctr"/>
            <a:r>
              <a:rPr lang="en-US" sz="1200" b="1" dirty="0" smtClean="0">
                <a:solidFill>
                  <a:schemeClr val="tx1"/>
                </a:solidFill>
              </a:rPr>
              <a:t>E-Mail</a:t>
            </a:r>
          </a:p>
          <a:p>
            <a:pPr algn="ctr"/>
            <a:r>
              <a:rPr lang="en-US" sz="1200" b="1" dirty="0" smtClean="0">
                <a:solidFill>
                  <a:schemeClr val="tx1"/>
                </a:solidFill>
              </a:rPr>
              <a:t>Web Chat</a:t>
            </a:r>
          </a:p>
          <a:p>
            <a:pPr algn="ctr"/>
            <a:r>
              <a:rPr lang="en-US" sz="1200" b="1" dirty="0" smtClean="0">
                <a:solidFill>
                  <a:schemeClr val="tx1"/>
                </a:solidFill>
              </a:rPr>
              <a:t>Web Board</a:t>
            </a:r>
            <a:endParaRPr lang="en-US" sz="1200" b="1" dirty="0">
              <a:solidFill>
                <a:schemeClr val="tx1"/>
              </a:solidFill>
            </a:endParaRPr>
          </a:p>
        </p:txBody>
      </p:sp>
      <p:grpSp>
        <p:nvGrpSpPr>
          <p:cNvPr id="15" name="Group 14"/>
          <p:cNvGrpSpPr/>
          <p:nvPr/>
        </p:nvGrpSpPr>
        <p:grpSpPr>
          <a:xfrm>
            <a:off x="1630680" y="1005840"/>
            <a:ext cx="5760720" cy="1737360"/>
            <a:chOff x="1722120" y="304800"/>
            <a:chExt cx="5669280" cy="1737360"/>
          </a:xfrm>
        </p:grpSpPr>
        <p:sp>
          <p:nvSpPr>
            <p:cNvPr id="30" name="Rounded Rectangle 29"/>
            <p:cNvSpPr/>
            <p:nvPr/>
          </p:nvSpPr>
          <p:spPr>
            <a:xfrm>
              <a:off x="1722120" y="304800"/>
              <a:ext cx="5669280" cy="17373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n-US" sz="1400" b="1" dirty="0" smtClean="0">
                  <a:solidFill>
                    <a:schemeClr val="tx1"/>
                  </a:solidFill>
                </a:rPr>
                <a:t>ATSR Outbound System</a:t>
              </a:r>
              <a:endParaRPr lang="en-US" sz="1400" b="1" dirty="0">
                <a:solidFill>
                  <a:schemeClr val="tx1"/>
                </a:solidFill>
              </a:endParaRPr>
            </a:p>
          </p:txBody>
        </p:sp>
        <p:sp>
          <p:nvSpPr>
            <p:cNvPr id="3" name="Rounded Rectangle 2"/>
            <p:cNvSpPr/>
            <p:nvPr/>
          </p:nvSpPr>
          <p:spPr>
            <a:xfrm>
              <a:off x="1920240" y="739140"/>
              <a:ext cx="1280160" cy="10972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solidFill>
                    <a:schemeClr val="tx1"/>
                  </a:solidFill>
                </a:rPr>
                <a:t>List</a:t>
              </a:r>
            </a:p>
            <a:p>
              <a:pPr algn="ctr"/>
              <a:r>
                <a:rPr lang="en-US" sz="1200" b="1" dirty="0" smtClean="0">
                  <a:solidFill>
                    <a:schemeClr val="tx1"/>
                  </a:solidFill>
                </a:rPr>
                <a:t>Management</a:t>
              </a:r>
              <a:endParaRPr lang="en-US" sz="1200" b="1" dirty="0">
                <a:solidFill>
                  <a:schemeClr val="tx1"/>
                </a:solidFill>
              </a:endParaRPr>
            </a:p>
          </p:txBody>
        </p:sp>
        <p:sp>
          <p:nvSpPr>
            <p:cNvPr id="31" name="Rounded Rectangle 30"/>
            <p:cNvSpPr/>
            <p:nvPr/>
          </p:nvSpPr>
          <p:spPr>
            <a:xfrm>
              <a:off x="3320143" y="739140"/>
              <a:ext cx="2834640" cy="10972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200" b="1" dirty="0" smtClean="0">
                  <a:solidFill>
                    <a:schemeClr val="tx1"/>
                  </a:solidFill>
                </a:rPr>
                <a:t>Call Management</a:t>
              </a:r>
              <a:endParaRPr lang="en-US" sz="1200" b="1" dirty="0">
                <a:solidFill>
                  <a:schemeClr val="tx1"/>
                </a:solidFill>
              </a:endParaRPr>
            </a:p>
          </p:txBody>
        </p:sp>
        <p:sp>
          <p:nvSpPr>
            <p:cNvPr id="32" name="Rounded Rectangle 31"/>
            <p:cNvSpPr/>
            <p:nvPr/>
          </p:nvSpPr>
          <p:spPr>
            <a:xfrm>
              <a:off x="3445329" y="1135379"/>
              <a:ext cx="1188720" cy="5486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200" b="1" dirty="0" smtClean="0">
                  <a:solidFill>
                    <a:schemeClr val="tx1"/>
                  </a:solidFill>
                </a:rPr>
                <a:t>Survey</a:t>
              </a:r>
            </a:p>
            <a:p>
              <a:pPr algn="ctr"/>
              <a:r>
                <a:rPr lang="en-US" sz="1200" b="1" dirty="0" smtClean="0">
                  <a:solidFill>
                    <a:schemeClr val="tx1"/>
                  </a:solidFill>
                </a:rPr>
                <a:t>Management</a:t>
              </a:r>
              <a:endParaRPr lang="en-US" sz="1200" b="1" dirty="0">
                <a:solidFill>
                  <a:schemeClr val="tx1"/>
                </a:solidFill>
              </a:endParaRPr>
            </a:p>
          </p:txBody>
        </p:sp>
        <p:sp>
          <p:nvSpPr>
            <p:cNvPr id="33" name="Rounded Rectangle 32"/>
            <p:cNvSpPr/>
            <p:nvPr/>
          </p:nvSpPr>
          <p:spPr>
            <a:xfrm>
              <a:off x="4783183" y="1135379"/>
              <a:ext cx="1188720" cy="5486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solidFill>
                    <a:schemeClr val="tx1"/>
                  </a:solidFill>
                </a:rPr>
                <a:t>Reporting</a:t>
              </a:r>
              <a:endParaRPr lang="en-US" sz="1200" b="1" dirty="0">
                <a:solidFill>
                  <a:schemeClr val="tx1"/>
                </a:solidFill>
              </a:endParaRPr>
            </a:p>
          </p:txBody>
        </p:sp>
        <p:sp>
          <p:nvSpPr>
            <p:cNvPr id="34" name="Rounded Rectangle 33"/>
            <p:cNvSpPr/>
            <p:nvPr/>
          </p:nvSpPr>
          <p:spPr>
            <a:xfrm>
              <a:off x="6248400" y="739140"/>
              <a:ext cx="914400" cy="10972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solidFill>
                    <a:schemeClr val="tx1"/>
                  </a:solidFill>
                </a:rPr>
                <a:t>IVR</a:t>
              </a:r>
            </a:p>
            <a:p>
              <a:pPr algn="ctr"/>
              <a:r>
                <a:rPr lang="en-US" sz="1200" b="1" dirty="0" smtClean="0">
                  <a:solidFill>
                    <a:schemeClr val="tx1"/>
                  </a:solidFill>
                </a:rPr>
                <a:t>Systems</a:t>
              </a:r>
              <a:endParaRPr lang="en-US" sz="1200" b="1" dirty="0">
                <a:solidFill>
                  <a:schemeClr val="tx1"/>
                </a:solidFill>
              </a:endParaRPr>
            </a:p>
          </p:txBody>
        </p:sp>
      </p:grpSp>
      <p:sp>
        <p:nvSpPr>
          <p:cNvPr id="42" name="Rounded Rectangle 41"/>
          <p:cNvSpPr/>
          <p:nvPr/>
        </p:nvSpPr>
        <p:spPr>
          <a:xfrm>
            <a:off x="7741920" y="1470659"/>
            <a:ext cx="1097280" cy="457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tx1"/>
                </a:solidFill>
              </a:rPr>
              <a:t>Agents</a:t>
            </a:r>
          </a:p>
        </p:txBody>
      </p:sp>
      <p:cxnSp>
        <p:nvCxnSpPr>
          <p:cNvPr id="43" name="Straight Arrow Connector 42"/>
          <p:cNvCxnSpPr>
            <a:endCxn id="42" idx="1"/>
          </p:cNvCxnSpPr>
          <p:nvPr/>
        </p:nvCxnSpPr>
        <p:spPr>
          <a:xfrm>
            <a:off x="7162800" y="1699259"/>
            <a:ext cx="579120" cy="0"/>
          </a:xfrm>
          <a:prstGeom prst="straightConnector1">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7741920" y="2080260"/>
            <a:ext cx="1097280" cy="457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tx1"/>
                </a:solidFill>
              </a:rPr>
              <a:t>Customers</a:t>
            </a:r>
          </a:p>
        </p:txBody>
      </p:sp>
      <p:cxnSp>
        <p:nvCxnSpPr>
          <p:cNvPr id="49" name="Straight Arrow Connector 48"/>
          <p:cNvCxnSpPr>
            <a:endCxn id="48" idx="1"/>
          </p:cNvCxnSpPr>
          <p:nvPr/>
        </p:nvCxnSpPr>
        <p:spPr>
          <a:xfrm>
            <a:off x="7162800" y="2308860"/>
            <a:ext cx="579120" cy="0"/>
          </a:xfrm>
          <a:prstGeom prst="straightConnector1">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3" idx="1"/>
          </p:cNvCxnSpPr>
          <p:nvPr/>
        </p:nvCxnSpPr>
        <p:spPr>
          <a:xfrm>
            <a:off x="1341120" y="1988820"/>
            <a:ext cx="490875" cy="0"/>
          </a:xfrm>
          <a:prstGeom prst="straightConnector1">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52400" y="609600"/>
            <a:ext cx="3800977" cy="369332"/>
          </a:xfrm>
          <a:prstGeom prst="rect">
            <a:avLst/>
          </a:prstGeom>
          <a:noFill/>
        </p:spPr>
        <p:txBody>
          <a:bodyPr wrap="none" rtlCol="0">
            <a:spAutoFit/>
          </a:bodyPr>
          <a:lstStyle/>
          <a:p>
            <a:r>
              <a:rPr lang="en-US" b="1" dirty="0" smtClean="0"/>
              <a:t>Existing ATSR Outbound System</a:t>
            </a:r>
            <a:endParaRPr lang="en-US" b="1" dirty="0"/>
          </a:p>
        </p:txBody>
      </p:sp>
      <p:sp>
        <p:nvSpPr>
          <p:cNvPr id="57" name="Rounded Rectangle 56"/>
          <p:cNvSpPr/>
          <p:nvPr/>
        </p:nvSpPr>
        <p:spPr>
          <a:xfrm>
            <a:off x="7741920" y="873441"/>
            <a:ext cx="1097280" cy="457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tx1"/>
                </a:solidFill>
              </a:rPr>
              <a:t>SMS GW</a:t>
            </a:r>
          </a:p>
        </p:txBody>
      </p:sp>
      <p:cxnSp>
        <p:nvCxnSpPr>
          <p:cNvPr id="59" name="Straight Arrow Connector 58"/>
          <p:cNvCxnSpPr>
            <a:endCxn id="57" idx="1"/>
          </p:cNvCxnSpPr>
          <p:nvPr/>
        </p:nvCxnSpPr>
        <p:spPr>
          <a:xfrm flipV="1">
            <a:off x="5896791" y="1102041"/>
            <a:ext cx="1845129" cy="338140"/>
          </a:xfrm>
          <a:prstGeom prst="bentConnector3">
            <a:avLst>
              <a:gd name="adj1" fmla="val -383"/>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152400" y="3784959"/>
            <a:ext cx="1188720" cy="194528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1200" b="1" dirty="0">
                <a:solidFill>
                  <a:schemeClr val="tx1"/>
                </a:solidFill>
              </a:rPr>
              <a:t>10 Types</a:t>
            </a:r>
          </a:p>
          <a:p>
            <a:r>
              <a:rPr lang="en-US" sz="1200" b="1" dirty="0">
                <a:solidFill>
                  <a:schemeClr val="tx1"/>
                </a:solidFill>
              </a:rPr>
              <a:t>Lists</a:t>
            </a:r>
          </a:p>
          <a:p>
            <a:pPr marL="174625" indent="-174625">
              <a:buFont typeface="Arial" panose="020B0604020202020204" pitchFamily="34" charset="0"/>
              <a:buChar char="•"/>
            </a:pPr>
            <a:r>
              <a:rPr lang="en-US" sz="1200" b="1" dirty="0">
                <a:solidFill>
                  <a:schemeClr val="tx1"/>
                </a:solidFill>
              </a:rPr>
              <a:t>Siebel</a:t>
            </a:r>
          </a:p>
          <a:p>
            <a:pPr marL="174625" indent="-174625">
              <a:buFont typeface="Arial" panose="020B0604020202020204" pitchFamily="34" charset="0"/>
              <a:buChar char="•"/>
            </a:pPr>
            <a:r>
              <a:rPr lang="en-US" sz="1200" b="1" dirty="0">
                <a:solidFill>
                  <a:schemeClr val="tx1"/>
                </a:solidFill>
              </a:rPr>
              <a:t>PDS</a:t>
            </a:r>
          </a:p>
          <a:p>
            <a:pPr marL="174625" indent="-174625">
              <a:buFont typeface="Arial" panose="020B0604020202020204" pitchFamily="34" charset="0"/>
              <a:buChar char="•"/>
            </a:pPr>
            <a:r>
              <a:rPr lang="en-US" sz="1200" b="1" dirty="0">
                <a:solidFill>
                  <a:schemeClr val="tx1"/>
                </a:solidFill>
              </a:rPr>
              <a:t>QIS</a:t>
            </a:r>
          </a:p>
          <a:p>
            <a:pPr marL="174625" indent="-174625">
              <a:buFont typeface="Arial" panose="020B0604020202020204" pitchFamily="34" charset="0"/>
              <a:buChar char="•"/>
            </a:pPr>
            <a:r>
              <a:rPr lang="en-US" sz="1200" b="1" dirty="0" err="1">
                <a:solidFill>
                  <a:schemeClr val="tx1"/>
                </a:solidFill>
              </a:rPr>
              <a:t>Qmatic</a:t>
            </a:r>
            <a:endParaRPr lang="en-US" sz="1200" b="1" dirty="0">
              <a:solidFill>
                <a:schemeClr val="tx1"/>
              </a:solidFill>
            </a:endParaRPr>
          </a:p>
          <a:p>
            <a:pPr marL="174625" indent="-174625">
              <a:buFont typeface="Arial" panose="020B0604020202020204" pitchFamily="34" charset="0"/>
              <a:buChar char="•"/>
            </a:pPr>
            <a:r>
              <a:rPr lang="en-US" sz="1200" b="1" dirty="0">
                <a:solidFill>
                  <a:schemeClr val="tx1"/>
                </a:solidFill>
              </a:rPr>
              <a:t>Manual</a:t>
            </a:r>
          </a:p>
          <a:p>
            <a:pPr marL="174625" indent="-174625">
              <a:buFont typeface="Arial" panose="020B0604020202020204" pitchFamily="34" charset="0"/>
              <a:buChar char="•"/>
            </a:pPr>
            <a:r>
              <a:rPr lang="en-US" sz="1200" b="1" dirty="0">
                <a:solidFill>
                  <a:schemeClr val="tx1"/>
                </a:solidFill>
              </a:rPr>
              <a:t>AIS Shop</a:t>
            </a:r>
          </a:p>
          <a:p>
            <a:pPr marL="174625" indent="-174625">
              <a:buFont typeface="Arial" panose="020B0604020202020204" pitchFamily="34" charset="0"/>
              <a:buChar char="•"/>
            </a:pPr>
            <a:r>
              <a:rPr lang="en-US" sz="1200" b="1" dirty="0" err="1">
                <a:solidFill>
                  <a:schemeClr val="tx1"/>
                </a:solidFill>
              </a:rPr>
              <a:t>Telewiz</a:t>
            </a:r>
            <a:endParaRPr lang="en-US" sz="1200" b="1" dirty="0">
              <a:solidFill>
                <a:schemeClr val="tx1"/>
              </a:solidFill>
            </a:endParaRPr>
          </a:p>
        </p:txBody>
      </p:sp>
      <p:sp>
        <p:nvSpPr>
          <p:cNvPr id="70" name="Rounded Rectangle 69"/>
          <p:cNvSpPr/>
          <p:nvPr/>
        </p:nvSpPr>
        <p:spPr>
          <a:xfrm>
            <a:off x="1645920" y="3350617"/>
            <a:ext cx="5760720" cy="2562504"/>
          </a:xfrm>
          <a:prstGeom prst="roundRect">
            <a:avLst>
              <a:gd name="adj" fmla="val 9530"/>
            </a:avLst>
          </a:prstGeom>
        </p:spPr>
        <p:style>
          <a:lnRef idx="0">
            <a:schemeClr val="accent5"/>
          </a:lnRef>
          <a:fillRef idx="3">
            <a:schemeClr val="accent5"/>
          </a:fillRef>
          <a:effectRef idx="3">
            <a:schemeClr val="accent5"/>
          </a:effectRef>
          <a:fontRef idx="minor">
            <a:schemeClr val="lt1"/>
          </a:fontRef>
        </p:style>
        <p:txBody>
          <a:bodyPr tIns="38100" rtlCol="0" anchor="t"/>
          <a:lstStyle/>
          <a:p>
            <a:pPr algn="ctr"/>
            <a:r>
              <a:rPr lang="en-US" sz="1400" b="1" dirty="0" smtClean="0">
                <a:solidFill>
                  <a:schemeClr val="tx1"/>
                </a:solidFill>
              </a:rPr>
              <a:t>ATSR Outbound System</a:t>
            </a:r>
            <a:endParaRPr lang="en-US" sz="1400" b="1" dirty="0">
              <a:solidFill>
                <a:schemeClr val="tx1"/>
              </a:solidFill>
            </a:endParaRPr>
          </a:p>
        </p:txBody>
      </p:sp>
      <p:sp>
        <p:nvSpPr>
          <p:cNvPr id="71" name="Rounded Rectangle 70"/>
          <p:cNvSpPr/>
          <p:nvPr/>
        </p:nvSpPr>
        <p:spPr>
          <a:xfrm>
            <a:off x="1844040" y="3784960"/>
            <a:ext cx="1188720" cy="194528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smtClean="0">
                <a:solidFill>
                  <a:schemeClr val="tx1"/>
                </a:solidFill>
              </a:rPr>
              <a:t>List</a:t>
            </a:r>
          </a:p>
          <a:p>
            <a:pPr algn="ctr"/>
            <a:r>
              <a:rPr lang="en-US" sz="1000" b="1" dirty="0" smtClean="0">
                <a:solidFill>
                  <a:schemeClr val="tx1"/>
                </a:solidFill>
              </a:rPr>
              <a:t>Management</a:t>
            </a:r>
            <a:endParaRPr lang="en-US" sz="1000" b="1" dirty="0">
              <a:solidFill>
                <a:schemeClr val="tx1"/>
              </a:solidFill>
            </a:endParaRPr>
          </a:p>
        </p:txBody>
      </p:sp>
      <p:sp>
        <p:nvSpPr>
          <p:cNvPr id="72" name="Rounded Rectangle 71"/>
          <p:cNvSpPr/>
          <p:nvPr/>
        </p:nvSpPr>
        <p:spPr>
          <a:xfrm>
            <a:off x="3132803" y="3784958"/>
            <a:ext cx="2978437" cy="13030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solidFill>
                  <a:schemeClr val="tx1"/>
                </a:solidFill>
              </a:rPr>
              <a:t>Call Management</a:t>
            </a:r>
            <a:endParaRPr lang="en-US" sz="1200" b="1" dirty="0">
              <a:solidFill>
                <a:schemeClr val="tx1"/>
              </a:solidFill>
            </a:endParaRPr>
          </a:p>
        </p:txBody>
      </p:sp>
      <p:sp>
        <p:nvSpPr>
          <p:cNvPr id="73" name="Rounded Rectangle 72"/>
          <p:cNvSpPr/>
          <p:nvPr/>
        </p:nvSpPr>
        <p:spPr>
          <a:xfrm>
            <a:off x="4206240" y="5181601"/>
            <a:ext cx="914400" cy="5486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smtClean="0">
                <a:solidFill>
                  <a:schemeClr val="tx1"/>
                </a:solidFill>
              </a:rPr>
              <a:t>Survey</a:t>
            </a:r>
          </a:p>
          <a:p>
            <a:pPr algn="ctr"/>
            <a:r>
              <a:rPr lang="en-US" sz="1000" b="1" dirty="0" smtClean="0">
                <a:solidFill>
                  <a:schemeClr val="tx1"/>
                </a:solidFill>
              </a:rPr>
              <a:t>Engine</a:t>
            </a:r>
            <a:endParaRPr lang="en-US" sz="1000" b="1" dirty="0">
              <a:solidFill>
                <a:schemeClr val="tx1"/>
              </a:solidFill>
            </a:endParaRPr>
          </a:p>
        </p:txBody>
      </p:sp>
      <p:sp>
        <p:nvSpPr>
          <p:cNvPr id="75" name="Rounded Rectangle 74"/>
          <p:cNvSpPr/>
          <p:nvPr/>
        </p:nvSpPr>
        <p:spPr>
          <a:xfrm>
            <a:off x="6172200" y="3784959"/>
            <a:ext cx="914400" cy="13030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smtClean="0">
                <a:solidFill>
                  <a:schemeClr val="tx1"/>
                </a:solidFill>
              </a:rPr>
              <a:t>IVR</a:t>
            </a:r>
          </a:p>
          <a:p>
            <a:pPr algn="ctr"/>
            <a:r>
              <a:rPr lang="en-US" sz="1200" b="1" dirty="0" smtClean="0">
                <a:solidFill>
                  <a:schemeClr val="tx1"/>
                </a:solidFill>
              </a:rPr>
              <a:t>Systems</a:t>
            </a:r>
            <a:endParaRPr lang="en-US" sz="1200" b="1" dirty="0">
              <a:solidFill>
                <a:schemeClr val="tx1"/>
              </a:solidFill>
            </a:endParaRPr>
          </a:p>
        </p:txBody>
      </p:sp>
      <p:sp>
        <p:nvSpPr>
          <p:cNvPr id="76" name="Rounded Rectangle 75"/>
          <p:cNvSpPr/>
          <p:nvPr/>
        </p:nvSpPr>
        <p:spPr>
          <a:xfrm>
            <a:off x="7740832" y="3815438"/>
            <a:ext cx="1097280" cy="457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tx1"/>
                </a:solidFill>
              </a:rPr>
              <a:t>Agents</a:t>
            </a:r>
          </a:p>
        </p:txBody>
      </p:sp>
      <p:cxnSp>
        <p:nvCxnSpPr>
          <p:cNvPr id="77" name="Straight Arrow Connector 76"/>
          <p:cNvCxnSpPr>
            <a:endCxn id="76" idx="1"/>
          </p:cNvCxnSpPr>
          <p:nvPr/>
        </p:nvCxnSpPr>
        <p:spPr>
          <a:xfrm>
            <a:off x="7086600" y="4044038"/>
            <a:ext cx="654232" cy="0"/>
          </a:xfrm>
          <a:prstGeom prst="straightConnector1">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7740832" y="4425039"/>
            <a:ext cx="1097280" cy="457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tx1"/>
                </a:solidFill>
              </a:rPr>
              <a:t>Customers</a:t>
            </a:r>
          </a:p>
        </p:txBody>
      </p:sp>
      <p:cxnSp>
        <p:nvCxnSpPr>
          <p:cNvPr id="79" name="Straight Arrow Connector 78"/>
          <p:cNvCxnSpPr>
            <a:endCxn id="78" idx="1"/>
          </p:cNvCxnSpPr>
          <p:nvPr/>
        </p:nvCxnSpPr>
        <p:spPr>
          <a:xfrm>
            <a:off x="7087694" y="4653639"/>
            <a:ext cx="653138" cy="0"/>
          </a:xfrm>
          <a:prstGeom prst="straightConnector1">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8" idx="3"/>
            <a:endCxn id="71" idx="1"/>
          </p:cNvCxnSpPr>
          <p:nvPr/>
        </p:nvCxnSpPr>
        <p:spPr>
          <a:xfrm>
            <a:off x="1341120" y="4757600"/>
            <a:ext cx="502920" cy="0"/>
          </a:xfrm>
          <a:prstGeom prst="straightConnector1">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52400" y="2954379"/>
            <a:ext cx="4955139" cy="369332"/>
          </a:xfrm>
          <a:prstGeom prst="rect">
            <a:avLst/>
          </a:prstGeom>
          <a:noFill/>
        </p:spPr>
        <p:txBody>
          <a:bodyPr wrap="none" rtlCol="0">
            <a:spAutoFit/>
          </a:bodyPr>
          <a:lstStyle/>
          <a:p>
            <a:r>
              <a:rPr lang="en-US" b="1" dirty="0" smtClean="0">
                <a:solidFill>
                  <a:srgbClr val="FF0000"/>
                </a:solidFill>
              </a:rPr>
              <a:t>New ATSR Outbound System Enhancement</a:t>
            </a:r>
            <a:endParaRPr lang="en-US" b="1" dirty="0">
              <a:solidFill>
                <a:srgbClr val="FF0000"/>
              </a:solidFill>
            </a:endParaRPr>
          </a:p>
        </p:txBody>
      </p:sp>
      <p:sp>
        <p:nvSpPr>
          <p:cNvPr id="82" name="Rounded Rectangle 81"/>
          <p:cNvSpPr/>
          <p:nvPr/>
        </p:nvSpPr>
        <p:spPr>
          <a:xfrm>
            <a:off x="7740832" y="3218220"/>
            <a:ext cx="1097280" cy="4572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b="1" dirty="0" smtClean="0">
                <a:solidFill>
                  <a:schemeClr val="tx1"/>
                </a:solidFill>
              </a:rPr>
              <a:t>SMS GW</a:t>
            </a:r>
          </a:p>
        </p:txBody>
      </p:sp>
      <p:cxnSp>
        <p:nvCxnSpPr>
          <p:cNvPr id="83" name="Straight Arrow Connector 58"/>
          <p:cNvCxnSpPr/>
          <p:nvPr/>
        </p:nvCxnSpPr>
        <p:spPr>
          <a:xfrm flipV="1">
            <a:off x="5895703" y="3446820"/>
            <a:ext cx="1845129" cy="338139"/>
          </a:xfrm>
          <a:prstGeom prst="bentConnector3">
            <a:avLst>
              <a:gd name="adj1" fmla="val -74"/>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37160" y="2895600"/>
            <a:ext cx="8869680"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6" name="Rounded Rectangle 85"/>
          <p:cNvSpPr/>
          <p:nvPr/>
        </p:nvSpPr>
        <p:spPr>
          <a:xfrm>
            <a:off x="5196840" y="5181600"/>
            <a:ext cx="914400" cy="5486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smtClean="0">
                <a:solidFill>
                  <a:schemeClr val="tx1"/>
                </a:solidFill>
              </a:rPr>
              <a:t>Analysis and Reporting</a:t>
            </a:r>
            <a:endParaRPr lang="en-US" sz="1000" b="1" dirty="0">
              <a:solidFill>
                <a:schemeClr val="tx1"/>
              </a:solidFill>
            </a:endParaRPr>
          </a:p>
        </p:txBody>
      </p:sp>
      <p:sp>
        <p:nvSpPr>
          <p:cNvPr id="87" name="Rounded Rectangle 86"/>
          <p:cNvSpPr/>
          <p:nvPr/>
        </p:nvSpPr>
        <p:spPr>
          <a:xfrm>
            <a:off x="3124200" y="5181600"/>
            <a:ext cx="1005840" cy="5486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smtClean="0">
                <a:solidFill>
                  <a:schemeClr val="tx1"/>
                </a:solidFill>
              </a:rPr>
              <a:t>Sentimental</a:t>
            </a:r>
            <a:r>
              <a:rPr lang="en-US" sz="1000" b="1" dirty="0">
                <a:solidFill>
                  <a:schemeClr val="tx1"/>
                </a:solidFill>
              </a:rPr>
              <a:t> </a:t>
            </a:r>
            <a:r>
              <a:rPr lang="en-US" sz="1000" b="1" dirty="0" smtClean="0">
                <a:solidFill>
                  <a:schemeClr val="tx1"/>
                </a:solidFill>
              </a:rPr>
              <a:t>Analysis Engine</a:t>
            </a:r>
          </a:p>
        </p:txBody>
      </p:sp>
      <p:sp>
        <p:nvSpPr>
          <p:cNvPr id="88" name="Rounded Rectangle 87"/>
          <p:cNvSpPr/>
          <p:nvPr/>
        </p:nvSpPr>
        <p:spPr>
          <a:xfrm>
            <a:off x="6172200" y="5181600"/>
            <a:ext cx="914400" cy="54864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smtClean="0">
                <a:solidFill>
                  <a:schemeClr val="tx1"/>
                </a:solidFill>
              </a:rPr>
              <a:t>Speech-to-</a:t>
            </a:r>
          </a:p>
          <a:p>
            <a:pPr algn="ctr"/>
            <a:r>
              <a:rPr lang="en-US" sz="1000" b="1" dirty="0" smtClean="0">
                <a:solidFill>
                  <a:schemeClr val="tx1"/>
                </a:solidFill>
              </a:rPr>
              <a:t>Text Engine</a:t>
            </a:r>
            <a:endParaRPr lang="en-US" sz="1000" b="1" dirty="0">
              <a:solidFill>
                <a:schemeClr val="tx1"/>
              </a:solidFill>
            </a:endParaRPr>
          </a:p>
        </p:txBody>
      </p:sp>
      <p:sp>
        <p:nvSpPr>
          <p:cNvPr id="95" name="Rounded Rectangle 94"/>
          <p:cNvSpPr/>
          <p:nvPr/>
        </p:nvSpPr>
        <p:spPr>
          <a:xfrm>
            <a:off x="1844040" y="6137907"/>
            <a:ext cx="5243654" cy="5486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b="1" dirty="0" smtClean="0">
                <a:solidFill>
                  <a:schemeClr val="tx1"/>
                </a:solidFill>
              </a:rPr>
              <a:t>ACC Social Media Monitoring System (ACC-SMM)</a:t>
            </a:r>
          </a:p>
        </p:txBody>
      </p:sp>
      <p:cxnSp>
        <p:nvCxnSpPr>
          <p:cNvPr id="105" name="Straight Arrow Connector 104"/>
          <p:cNvCxnSpPr>
            <a:endCxn id="71" idx="2"/>
          </p:cNvCxnSpPr>
          <p:nvPr/>
        </p:nvCxnSpPr>
        <p:spPr>
          <a:xfrm flipV="1">
            <a:off x="2435216" y="5730240"/>
            <a:ext cx="3184" cy="407668"/>
          </a:xfrm>
          <a:prstGeom prst="straightConnector1">
            <a:avLst/>
          </a:prstGeom>
          <a:ln w="76200">
            <a:solidFill>
              <a:srgbClr val="7030A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endCxn id="73" idx="2"/>
          </p:cNvCxnSpPr>
          <p:nvPr/>
        </p:nvCxnSpPr>
        <p:spPr>
          <a:xfrm flipV="1">
            <a:off x="4663440" y="5730241"/>
            <a:ext cx="0" cy="407666"/>
          </a:xfrm>
          <a:prstGeom prst="straightConnector1">
            <a:avLst/>
          </a:prstGeom>
          <a:ln w="76200">
            <a:solidFill>
              <a:srgbClr val="7030A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5654040" y="5730241"/>
            <a:ext cx="0" cy="407666"/>
          </a:xfrm>
          <a:prstGeom prst="straightConnector1">
            <a:avLst/>
          </a:prstGeom>
          <a:ln w="76200">
            <a:solidFill>
              <a:srgbClr val="7030A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5" idx="3"/>
          </p:cNvCxnSpPr>
          <p:nvPr/>
        </p:nvCxnSpPr>
        <p:spPr>
          <a:xfrm>
            <a:off x="7087694" y="6412227"/>
            <a:ext cx="653138" cy="0"/>
          </a:xfrm>
          <a:prstGeom prst="straightConnector1">
            <a:avLst/>
          </a:prstGeom>
          <a:ln w="76200">
            <a:solidFill>
              <a:schemeClr val="accent3">
                <a:lumMod val="7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87" idx="2"/>
          </p:cNvCxnSpPr>
          <p:nvPr/>
        </p:nvCxnSpPr>
        <p:spPr>
          <a:xfrm flipV="1">
            <a:off x="3627120" y="5730240"/>
            <a:ext cx="0" cy="407666"/>
          </a:xfrm>
          <a:prstGeom prst="straightConnector1">
            <a:avLst/>
          </a:prstGeom>
          <a:ln w="76200">
            <a:solidFill>
              <a:srgbClr val="7030A0"/>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80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0"/>
            <a:ext cx="8229600" cy="1143000"/>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000" b="1" spc="50" dirty="0" smtClean="0">
                <a:ln w="11430"/>
                <a:solidFill>
                  <a:srgbClr val="00B050"/>
                </a:solidFill>
                <a:effectLst>
                  <a:outerShdw blurRad="76200" dist="50800" dir="5400000" algn="tl" rotWithShape="0">
                    <a:srgbClr val="000000">
                      <a:alpha val="65000"/>
                    </a:srgbClr>
                  </a:outerShdw>
                </a:effectLst>
              </a:rPr>
              <a:t>ATSR Outbound Plan</a:t>
            </a:r>
            <a:endParaRPr lang="en-US" sz="4000" b="1" spc="50" dirty="0">
              <a:ln w="11430"/>
              <a:solidFill>
                <a:srgbClr val="00B05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a:xfrm>
            <a:off x="6553200" y="6140361"/>
            <a:ext cx="2133600" cy="365125"/>
          </a:xfrm>
        </p:spPr>
        <p:txBody>
          <a:bodyPr/>
          <a:lstStyle/>
          <a:p>
            <a:pPr>
              <a:defRPr/>
            </a:pPr>
            <a:fld id="{B92C3A9E-2198-4117-93AB-7F43E4BB6495}" type="slidenum">
              <a:rPr lang="en-US" smtClean="0"/>
              <a:pPr>
                <a:defRPr/>
              </a:pPr>
              <a:t>43</a:t>
            </a:fld>
            <a:endParaRPr lang="en-US"/>
          </a:p>
        </p:txBody>
      </p:sp>
      <p:graphicFrame>
        <p:nvGraphicFramePr>
          <p:cNvPr id="39" name="Table 38"/>
          <p:cNvGraphicFramePr>
            <a:graphicFrameLocks noGrp="1"/>
          </p:cNvGraphicFramePr>
          <p:nvPr>
            <p:extLst>
              <p:ext uri="{D42A27DB-BD31-4B8C-83A1-F6EECF244321}">
                <p14:modId xmlns:p14="http://schemas.microsoft.com/office/powerpoint/2010/main" val="1241964397"/>
              </p:ext>
            </p:extLst>
          </p:nvPr>
        </p:nvGraphicFramePr>
        <p:xfrm>
          <a:off x="719352" y="908720"/>
          <a:ext cx="8229600" cy="2926080"/>
        </p:xfrm>
        <a:graphic>
          <a:graphicData uri="http://schemas.openxmlformats.org/drawingml/2006/table">
            <a:tbl>
              <a:tblPr firstRow="1" bandRow="1"/>
              <a:tblGrid>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gridCol w="411480"/>
              </a:tblGrid>
              <a:tr h="241241">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0" dirty="0" smtClean="0">
                          <a:latin typeface="Arial" panose="020B0604020202020204" pitchFamily="34" charset="0"/>
                          <a:cs typeface="Arial" panose="020B0604020202020204" pitchFamily="34" charset="0"/>
                        </a:rPr>
                        <a:t>M1</a:t>
                      </a: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0" dirty="0" smtClean="0">
                          <a:latin typeface="Arial" panose="020B0604020202020204" pitchFamily="34" charset="0"/>
                          <a:cs typeface="Arial" panose="020B0604020202020204" pitchFamily="34" charset="0"/>
                        </a:rPr>
                        <a:t>M2</a:t>
                      </a: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0" dirty="0" smtClean="0">
                          <a:latin typeface="Arial" panose="020B0604020202020204" pitchFamily="34" charset="0"/>
                          <a:cs typeface="Arial" panose="020B0604020202020204" pitchFamily="34" charset="0"/>
                        </a:rPr>
                        <a:t>M3</a:t>
                      </a: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0" dirty="0" smtClean="0">
                          <a:latin typeface="Arial" panose="020B0604020202020204" pitchFamily="34" charset="0"/>
                          <a:cs typeface="Arial" panose="020B0604020202020204" pitchFamily="34" charset="0"/>
                        </a:rPr>
                        <a:t>M4</a:t>
                      </a: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0" dirty="0" smtClean="0">
                          <a:latin typeface="Arial" panose="020B0604020202020204" pitchFamily="34" charset="0"/>
                          <a:cs typeface="Arial" panose="020B0604020202020204" pitchFamily="34" charset="0"/>
                        </a:rPr>
                        <a:t>M5</a:t>
                      </a: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r>
                        <a:rPr lang="en-US" sz="1000" b="0" dirty="0" smtClean="0">
                          <a:latin typeface="Arial" panose="020B0604020202020204" pitchFamily="34" charset="0"/>
                          <a:cs typeface="Arial" panose="020B0604020202020204" pitchFamily="34" charset="0"/>
                        </a:rPr>
                        <a:t>M6</a:t>
                      </a:r>
                      <a:endParaRPr lang="en-US" sz="1000" b="0" dirty="0">
                        <a:latin typeface="Arial" panose="020B0604020202020204" pitchFamily="34" charset="0"/>
                        <a:cs typeface="Arial" panose="020B0604020202020204" pitchFamily="34" charset="0"/>
                      </a:endParaRPr>
                    </a:p>
                  </a:txBody>
                  <a:tcPr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0" dirty="0" smtClean="0">
                          <a:latin typeface="Arial" panose="020B0604020202020204" pitchFamily="34" charset="0"/>
                          <a:cs typeface="Arial" panose="020B0604020202020204" pitchFamily="34" charset="0"/>
                        </a:rPr>
                        <a:t>M7</a:t>
                      </a:r>
                      <a:endParaRPr lang="en-US" sz="1000" b="0" dirty="0">
                        <a:latin typeface="Arial" panose="020B0604020202020204" pitchFamily="34" charset="0"/>
                        <a:cs typeface="Arial" panose="020B0604020202020204" pitchFamily="34" charset="0"/>
                      </a:endParaRPr>
                    </a:p>
                  </a:txBody>
                  <a:tcPr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r>
                        <a:rPr lang="en-US" sz="1000" b="0" dirty="0" smtClean="0">
                          <a:latin typeface="Arial" panose="020B0604020202020204" pitchFamily="34" charset="0"/>
                          <a:cs typeface="Arial" panose="020B0604020202020204" pitchFamily="34" charset="0"/>
                        </a:rPr>
                        <a:t>M8</a:t>
                      </a:r>
                      <a:endParaRPr lang="en-US" sz="1000" b="0" dirty="0">
                        <a:latin typeface="Arial" panose="020B0604020202020204" pitchFamily="34" charset="0"/>
                        <a:cs typeface="Arial" panose="020B0604020202020204" pitchFamily="34" charset="0"/>
                      </a:endParaRPr>
                    </a:p>
                  </a:txBody>
                  <a:tcPr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r>
                        <a:rPr lang="en-US" sz="1000" b="0" dirty="0" smtClean="0">
                          <a:latin typeface="Arial" panose="020B0604020202020204" pitchFamily="34" charset="0"/>
                          <a:cs typeface="Arial" panose="020B0604020202020204" pitchFamily="34" charset="0"/>
                        </a:rPr>
                        <a:t>M9</a:t>
                      </a:r>
                      <a:endParaRPr lang="en-US" sz="1000" b="0" dirty="0">
                        <a:latin typeface="Arial" panose="020B0604020202020204" pitchFamily="34" charset="0"/>
                        <a:cs typeface="Arial" panose="020B0604020202020204" pitchFamily="34" charset="0"/>
                      </a:endParaRPr>
                    </a:p>
                  </a:txBody>
                  <a:tcPr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gridSpan="2">
                  <a:txBody>
                    <a:bodyPr/>
                    <a:lstStyle/>
                    <a:p>
                      <a:pPr algn="ctr">
                        <a:lnSpc>
                          <a:spcPts val="900"/>
                        </a:lnSpc>
                      </a:pPr>
                      <a:r>
                        <a:rPr lang="en-US" sz="1000" b="0" dirty="0" smtClean="0">
                          <a:solidFill>
                            <a:schemeClr val="bg1"/>
                          </a:solidFill>
                          <a:latin typeface="Arial" panose="020B0604020202020204" pitchFamily="34" charset="0"/>
                          <a:cs typeface="Arial" panose="020B0604020202020204" pitchFamily="34" charset="0"/>
                        </a:rPr>
                        <a:t>M10</a:t>
                      </a:r>
                      <a:endParaRPr lang="en-US" sz="1000" b="0" dirty="0">
                        <a:solidFill>
                          <a:schemeClr val="bg1"/>
                        </a:solidFill>
                        <a:latin typeface="Arial" panose="020B0604020202020204" pitchFamily="34" charset="0"/>
                        <a:cs typeface="Arial" panose="020B0604020202020204" pitchFamily="34" charset="0"/>
                      </a:endParaRPr>
                    </a:p>
                  </a:txBody>
                  <a:tcPr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r>
              <a:tr h="392017">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0" dirty="0" smtClean="0">
                          <a:latin typeface="Arial" panose="020B0604020202020204" pitchFamily="34" charset="0"/>
                          <a:cs typeface="Arial" panose="020B0604020202020204" pitchFamily="34" charset="0"/>
                        </a:rPr>
                        <a:t>Jul</a:t>
                      </a:r>
                    </a:p>
                    <a:p>
                      <a:pPr algn="ctr"/>
                      <a:r>
                        <a:rPr lang="en-US" sz="1000" b="0" dirty="0" smtClean="0">
                          <a:latin typeface="Arial" panose="020B0604020202020204" pitchFamily="34" charset="0"/>
                          <a:cs typeface="Arial" panose="020B0604020202020204" pitchFamily="34" charset="0"/>
                        </a:rPr>
                        <a:t>15</a:t>
                      </a: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0" dirty="0" smtClean="0">
                          <a:latin typeface="Arial" panose="020B0604020202020204" pitchFamily="34" charset="0"/>
                          <a:cs typeface="Arial" panose="020B0604020202020204" pitchFamily="34" charset="0"/>
                        </a:rPr>
                        <a:t>Aug</a:t>
                      </a:r>
                    </a:p>
                    <a:p>
                      <a:pPr algn="ctr"/>
                      <a:r>
                        <a:rPr lang="en-US" sz="1000" b="0" dirty="0" smtClean="0">
                          <a:latin typeface="Arial" panose="020B0604020202020204" pitchFamily="34" charset="0"/>
                          <a:cs typeface="Arial" panose="020B0604020202020204" pitchFamily="34" charset="0"/>
                        </a:rPr>
                        <a:t>15</a:t>
                      </a: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0" dirty="0" smtClean="0">
                          <a:latin typeface="Arial" panose="020B0604020202020204" pitchFamily="34" charset="0"/>
                          <a:cs typeface="Arial" panose="020B0604020202020204" pitchFamily="34" charset="0"/>
                        </a:rPr>
                        <a:t>Sep</a:t>
                      </a:r>
                    </a:p>
                    <a:p>
                      <a:pPr algn="ctr"/>
                      <a:r>
                        <a:rPr lang="en-US" sz="1000" b="0" dirty="0" smtClean="0">
                          <a:latin typeface="Arial" panose="020B0604020202020204" pitchFamily="34" charset="0"/>
                          <a:cs typeface="Arial" panose="020B0604020202020204" pitchFamily="34" charset="0"/>
                        </a:rPr>
                        <a:t>15</a:t>
                      </a: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0" dirty="0" smtClean="0">
                          <a:latin typeface="Arial" panose="020B0604020202020204" pitchFamily="34" charset="0"/>
                          <a:cs typeface="Arial" panose="020B0604020202020204" pitchFamily="34" charset="0"/>
                        </a:rPr>
                        <a:t>Oct</a:t>
                      </a:r>
                    </a:p>
                    <a:p>
                      <a:pPr algn="ctr"/>
                      <a:r>
                        <a:rPr lang="en-US" sz="1000" b="0" dirty="0" smtClean="0">
                          <a:latin typeface="Arial" panose="020B0604020202020204" pitchFamily="34" charset="0"/>
                          <a:cs typeface="Arial" panose="020B0604020202020204" pitchFamily="34" charset="0"/>
                        </a:rPr>
                        <a:t>15</a:t>
                      </a: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0" dirty="0" smtClean="0">
                          <a:latin typeface="Arial" panose="020B0604020202020204" pitchFamily="34" charset="0"/>
                          <a:cs typeface="Arial" panose="020B0604020202020204" pitchFamily="34" charset="0"/>
                        </a:rPr>
                        <a:t>Nov</a:t>
                      </a:r>
                    </a:p>
                    <a:p>
                      <a:pPr algn="ctr"/>
                      <a:r>
                        <a:rPr lang="en-US" sz="1000" b="0" dirty="0" smtClean="0">
                          <a:latin typeface="Arial" panose="020B0604020202020204" pitchFamily="34" charset="0"/>
                          <a:cs typeface="Arial" panose="020B0604020202020204" pitchFamily="34" charset="0"/>
                        </a:rPr>
                        <a:t>15</a:t>
                      </a: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0" dirty="0" smtClean="0">
                          <a:latin typeface="Arial" panose="020B0604020202020204" pitchFamily="34" charset="0"/>
                          <a:cs typeface="Arial" panose="020B0604020202020204" pitchFamily="34" charset="0"/>
                        </a:rPr>
                        <a:t>Dec</a:t>
                      </a:r>
                    </a:p>
                    <a:p>
                      <a:pPr algn="ctr"/>
                      <a:r>
                        <a:rPr lang="en-US" sz="1000" b="0" dirty="0" smtClean="0">
                          <a:latin typeface="Arial" panose="020B0604020202020204" pitchFamily="34" charset="0"/>
                          <a:cs typeface="Arial" panose="020B0604020202020204" pitchFamily="34" charset="0"/>
                        </a:rPr>
                        <a:t>15</a:t>
                      </a: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0" dirty="0" smtClean="0">
                          <a:latin typeface="Arial" panose="020B0604020202020204" pitchFamily="34" charset="0"/>
                          <a:cs typeface="Arial" panose="020B0604020202020204" pitchFamily="34" charset="0"/>
                        </a:rPr>
                        <a:t>Jan</a:t>
                      </a:r>
                    </a:p>
                    <a:p>
                      <a:pPr algn="ctr"/>
                      <a:r>
                        <a:rPr lang="en-US" sz="1000" b="0" dirty="0" smtClean="0">
                          <a:latin typeface="Arial" panose="020B0604020202020204" pitchFamily="34" charset="0"/>
                          <a:cs typeface="Arial" panose="020B0604020202020204" pitchFamily="34" charset="0"/>
                        </a:rPr>
                        <a:t>16</a:t>
                      </a: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r>
                        <a:rPr lang="en-US" sz="1000" b="0" dirty="0" smtClean="0">
                          <a:latin typeface="Arial" panose="020B0604020202020204" pitchFamily="34" charset="0"/>
                          <a:cs typeface="Arial" panose="020B0604020202020204" pitchFamily="34" charset="0"/>
                        </a:rPr>
                        <a:t>Feb</a:t>
                      </a:r>
                    </a:p>
                    <a:p>
                      <a:pPr algn="ctr">
                        <a:lnSpc>
                          <a:spcPts val="900"/>
                        </a:lnSpc>
                      </a:pPr>
                      <a:r>
                        <a:rPr lang="en-US" sz="1000" b="0" dirty="0" smtClean="0">
                          <a:latin typeface="Arial" panose="020B0604020202020204" pitchFamily="34" charset="0"/>
                          <a:cs typeface="Arial" panose="020B0604020202020204" pitchFamily="34" charset="0"/>
                        </a:rPr>
                        <a:t>16</a:t>
                      </a: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r>
                        <a:rPr lang="en-US" sz="1000" b="0" dirty="0" smtClean="0">
                          <a:latin typeface="Arial" panose="020B0604020202020204" pitchFamily="34" charset="0"/>
                          <a:cs typeface="Arial" panose="020B0604020202020204" pitchFamily="34" charset="0"/>
                        </a:rPr>
                        <a:t>Mar</a:t>
                      </a:r>
                    </a:p>
                    <a:p>
                      <a:pPr algn="ctr">
                        <a:lnSpc>
                          <a:spcPts val="900"/>
                        </a:lnSpc>
                      </a:pPr>
                      <a:r>
                        <a:rPr lang="en-US" sz="1000" b="0" dirty="0" smtClean="0">
                          <a:latin typeface="Arial" panose="020B0604020202020204" pitchFamily="34" charset="0"/>
                          <a:cs typeface="Arial" panose="020B0604020202020204" pitchFamily="34" charset="0"/>
                        </a:rPr>
                        <a:t>16</a:t>
                      </a: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0" dirty="0" smtClean="0">
                          <a:latin typeface="Arial" panose="020B0604020202020204" pitchFamily="34" charset="0"/>
                          <a:cs typeface="Arial" panose="020B0604020202020204" pitchFamily="34" charset="0"/>
                        </a:rPr>
                        <a:t>Apr</a:t>
                      </a:r>
                    </a:p>
                    <a:p>
                      <a:pPr algn="ctr">
                        <a:lnSpc>
                          <a:spcPts val="900"/>
                        </a:lnSpc>
                      </a:pPr>
                      <a:r>
                        <a:rPr lang="en-US" sz="1000" b="0" dirty="0" smtClean="0">
                          <a:latin typeface="Arial" panose="020B0604020202020204" pitchFamily="34" charset="0"/>
                          <a:cs typeface="Arial" panose="020B0604020202020204" pitchFamily="34" charset="0"/>
                        </a:rPr>
                        <a:t>16</a:t>
                      </a: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r>
              <a:tr h="228600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mpd="sng">
                      <a:solidFill>
                        <a:sysClr val="window" lastClr="FFFFFF"/>
                      </a:solidFill>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mpd="sng">
                      <a:solidFill>
                        <a:sysClr val="window" lastClr="FFFFFF"/>
                      </a:solidFill>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mpd="sng">
                      <a:solidFill>
                        <a:sysClr val="window" lastClr="FFFFFF"/>
                      </a:solidFill>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mpd="sng">
                      <a:solidFill>
                        <a:sysClr val="window" lastClr="FFFFFF"/>
                      </a:solidFill>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mpd="sng">
                      <a:solidFill>
                        <a:sysClr val="window" lastClr="FFFFFF"/>
                      </a:solidFill>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mpd="sng">
                      <a:solidFill>
                        <a:sysClr val="window" lastClr="FFFFFF"/>
                      </a:solidFill>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mpd="sng">
                      <a:solidFill>
                        <a:sysClr val="window" lastClr="FFFFFF"/>
                      </a:solidFill>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mpd="sng">
                      <a:solidFill>
                        <a:sysClr val="window" lastClr="FFFFFF"/>
                      </a:solidFill>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mpd="sng">
                      <a:solidFill>
                        <a:sysClr val="window" lastClr="FFFFFF"/>
                      </a:solidFill>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mpd="sng">
                      <a:solidFill>
                        <a:sysClr val="window" lastClr="FFFFFF"/>
                      </a:solidFill>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mpd="sng">
                      <a:solidFill>
                        <a:sysClr val="window" lastClr="FFFFFF"/>
                      </a:solidFill>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mpd="sng">
                      <a:solidFill>
                        <a:sysClr val="window" lastClr="FFFFFF"/>
                      </a:solidFill>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mpd="sng">
                      <a:solidFill>
                        <a:sysClr val="window" lastClr="FFFFFF"/>
                      </a:solidFill>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mpd="sng">
                      <a:solidFill>
                        <a:sysClr val="window" lastClr="FFFFFF"/>
                      </a:solidFill>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0" dirty="0">
                        <a:latin typeface="Arial" panose="020B0604020202020204" pitchFamily="34" charset="0"/>
                        <a:cs typeface="Arial" panose="020B0604020202020204" pitchFamily="34" charset="0"/>
                      </a:endParaRPr>
                    </a:p>
                  </a:txBody>
                  <a:tcPr>
                    <a:lnL w="6350" cap="flat" cmpd="sng" algn="ctr">
                      <a:solidFill>
                        <a:prstClr val="white">
                          <a:lumMod val="85000"/>
                        </a:prstClr>
                      </a:solidFill>
                      <a:prstDash val="solid"/>
                      <a:round/>
                      <a:headEnd type="none" w="med" len="med"/>
                      <a:tailEnd type="none" w="med" len="med"/>
                    </a:lnL>
                    <a:lnR w="6350" cap="flat" cmpd="sng" algn="ctr">
                      <a:solidFill>
                        <a:prstClr val="white">
                          <a:lumMod val="85000"/>
                        </a:prst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1" name="Pentagon 40"/>
          <p:cNvSpPr/>
          <p:nvPr/>
        </p:nvSpPr>
        <p:spPr bwMode="auto">
          <a:xfrm>
            <a:off x="1554480" y="1595519"/>
            <a:ext cx="1664534" cy="454588"/>
          </a:xfrm>
          <a:prstGeom prst="homePlate">
            <a:avLst>
              <a:gd name="adj" fmla="val 23334"/>
            </a:avLst>
          </a:prstGeom>
          <a:solidFill>
            <a:sysClr val="window" lastClr="FFFFFF">
              <a:lumMod val="95000"/>
            </a:sysClr>
          </a:solidFill>
          <a:ln w="12700" cap="flat" cmpd="sng" algn="ctr">
            <a:solidFill>
              <a:schemeClr val="tx1"/>
            </a:solidFill>
            <a:prstDash val="solid"/>
            <a:headEnd type="none" w="med" len="med"/>
            <a:tailEnd type="none" w="med" len="med"/>
          </a:ln>
          <a:effectLst/>
        </p:spPr>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200" b="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Interactive Survey Questions</a:t>
            </a:r>
          </a:p>
        </p:txBody>
      </p:sp>
      <p:sp>
        <p:nvSpPr>
          <p:cNvPr id="42" name="TextBox 41"/>
          <p:cNvSpPr txBox="1"/>
          <p:nvPr/>
        </p:nvSpPr>
        <p:spPr bwMode="auto">
          <a:xfrm>
            <a:off x="-14158" y="1760856"/>
            <a:ext cx="640080" cy="115737"/>
          </a:xfrm>
          <a:prstGeom prst="rect">
            <a:avLst/>
          </a:prstGeom>
          <a:noFill/>
        </p:spPr>
        <p:txBody>
          <a:bodyPr wrap="square" lIns="0" tIns="0" rIns="0" bIns="0" rtlCol="0" anchor="ctr">
            <a:spAutoFit/>
          </a:bodyPr>
          <a:lstStyle>
            <a:defPPr>
              <a:defRPr lang="de-DE"/>
            </a:defPPr>
            <a:lvl1pPr>
              <a:spcBef>
                <a:spcPts val="0"/>
              </a:spcBef>
              <a:spcAft>
                <a:spcPts val="300"/>
              </a:spcAft>
              <a:defRPr sz="1000" b="1"/>
            </a:lvl1pPr>
          </a:lstStyle>
          <a:p>
            <a:pPr algn="r" fontAlgn="auto">
              <a:lnSpc>
                <a:spcPts val="900"/>
              </a:lnSpc>
              <a:spcAft>
                <a:spcPts val="0"/>
              </a:spcAft>
            </a:pPr>
            <a:r>
              <a:rPr lang="en-US" dirty="0" smtClean="0">
                <a:solidFill>
                  <a:prstClr val="black"/>
                </a:solidFill>
                <a:latin typeface="Arial" panose="020B0604020202020204" pitchFamily="34" charset="0"/>
                <a:cs typeface="Arial" panose="020B0604020202020204" pitchFamily="34" charset="0"/>
              </a:rPr>
              <a:t>Phase 1</a:t>
            </a:r>
            <a:endParaRPr lang="en-US" dirty="0">
              <a:solidFill>
                <a:prstClr val="black"/>
              </a:solidFill>
              <a:latin typeface="Arial" panose="020B0604020202020204" pitchFamily="34" charset="0"/>
              <a:cs typeface="Arial" panose="020B0604020202020204" pitchFamily="34" charset="0"/>
            </a:endParaRPr>
          </a:p>
        </p:txBody>
      </p:sp>
      <p:sp>
        <p:nvSpPr>
          <p:cNvPr id="45" name="TextBox 44"/>
          <p:cNvSpPr txBox="1"/>
          <p:nvPr/>
        </p:nvSpPr>
        <p:spPr bwMode="auto">
          <a:xfrm>
            <a:off x="-1" y="2303907"/>
            <a:ext cx="640080" cy="268986"/>
          </a:xfrm>
          <a:prstGeom prst="rect">
            <a:avLst/>
          </a:prstGeom>
          <a:noFill/>
        </p:spPr>
        <p:txBody>
          <a:bodyPr wrap="square" lIns="0" tIns="0" rIns="0" bIns="0" rtlCol="0" anchor="ctr">
            <a:noAutofit/>
          </a:bodyPr>
          <a:lstStyle>
            <a:defPPr>
              <a:defRPr lang="en-US"/>
            </a:defPPr>
            <a:lvl1pPr algn="r">
              <a:lnSpc>
                <a:spcPts val="900"/>
              </a:lnSpc>
              <a:spcBef>
                <a:spcPts val="0"/>
              </a:spcBef>
              <a:spcAft>
                <a:spcPts val="0"/>
              </a:spcAft>
              <a:defRPr sz="1000" b="1">
                <a:latin typeface="Calibri" panose="020F0502020204030204" pitchFamily="34" charset="0"/>
              </a:defRPr>
            </a:lvl1pPr>
          </a:lstStyle>
          <a:p>
            <a:pPr marL="0" marR="0" lvl="0" indent="0" algn="r" defTabSz="914400" eaLnBrk="1" fontAlgn="auto" latinLnBrk="0" hangingPunct="1">
              <a:lnSpc>
                <a:spcPts val="900"/>
              </a:lnSpc>
              <a:spcBef>
                <a:spcPts val="0"/>
              </a:spcBef>
              <a:spcAft>
                <a:spcPts val="0"/>
              </a:spcAft>
              <a:buClrTx/>
              <a:buSzTx/>
              <a:buFontTx/>
              <a:buNone/>
              <a:tabLst/>
              <a:defRPr/>
            </a:pPr>
            <a:r>
              <a:rPr kumimoji="0" lang="en-US" sz="1000" b="1" i="0" u="none" strike="noStrike" kern="0" cap="none" spc="0" normalizeH="0" baseline="0" noProof="0" dirty="0" smtClean="0">
                <a:ln>
                  <a:noFill/>
                </a:ln>
                <a:effectLst/>
                <a:uLnTx/>
                <a:uFillTx/>
                <a:latin typeface="Arial" panose="020B0604020202020204" pitchFamily="34" charset="0"/>
                <a:cs typeface="Arial" panose="020B0604020202020204" pitchFamily="34" charset="0"/>
              </a:rPr>
              <a:t>Phase</a:t>
            </a:r>
            <a:r>
              <a:rPr kumimoji="0" lang="en-US" sz="1000" b="1" i="0" u="none" strike="noStrike" kern="0" cap="none" spc="0" normalizeH="0" noProof="0" dirty="0" smtClean="0">
                <a:ln>
                  <a:noFill/>
                </a:ln>
                <a:effectLst/>
                <a:uLnTx/>
                <a:uFillTx/>
                <a:latin typeface="Arial" panose="020B0604020202020204" pitchFamily="34" charset="0"/>
                <a:cs typeface="Arial" panose="020B0604020202020204" pitchFamily="34" charset="0"/>
              </a:rPr>
              <a:t> 2</a:t>
            </a:r>
            <a:endParaRPr kumimoji="0" lang="en-US" sz="1000" b="1" i="0" u="none" strike="noStrike" kern="0" cap="none" spc="0" normalizeH="0" baseline="0" noProof="0" dirty="0" smtClean="0">
              <a:ln>
                <a:noFill/>
              </a:ln>
              <a:effectLst/>
              <a:uLnTx/>
              <a:uFillTx/>
              <a:latin typeface="Arial" panose="020B0604020202020204" pitchFamily="34" charset="0"/>
              <a:cs typeface="Arial" panose="020B0604020202020204" pitchFamily="34" charset="0"/>
            </a:endParaRPr>
          </a:p>
        </p:txBody>
      </p:sp>
      <p:sp>
        <p:nvSpPr>
          <p:cNvPr id="48" name="TextBox 47"/>
          <p:cNvSpPr txBox="1"/>
          <p:nvPr/>
        </p:nvSpPr>
        <p:spPr>
          <a:xfrm>
            <a:off x="745725" y="3962400"/>
            <a:ext cx="4352276" cy="1604847"/>
          </a:xfrm>
          <a:prstGeom prst="rect">
            <a:avLst/>
          </a:prstGeom>
          <a:noFill/>
        </p:spPr>
        <p:txBody>
          <a:bodyPr wrap="square" rtlCol="0">
            <a:noAutofit/>
          </a:bodyPr>
          <a:lstStyle>
            <a:defPPr>
              <a:defRPr lang="en-US"/>
            </a:defPPr>
            <a:lvl1pPr>
              <a:defRPr sz="1100" b="1">
                <a:latin typeface="Calibri" panose="020F0502020204030204" pitchFamily="34" charset="0"/>
              </a:defRPr>
            </a:lvl1pPr>
            <a:lvl2pPr marL="628650" lvl="1" indent="-171450">
              <a:buFont typeface="Arial" panose="020B0604020202020204" pitchFamily="34" charset="0"/>
              <a:buChar char="•"/>
              <a:defRPr sz="1100">
                <a:latin typeface="Calibri" panose="020F0502020204030204" pitchFamily="34" charset="0"/>
              </a:defRPr>
            </a:lvl2pPr>
          </a:lstStyle>
          <a:p>
            <a:pPr marL="0" marR="0" lvl="1"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dirty="0" smtClean="0">
                <a:ln>
                  <a:noFill/>
                </a:ln>
                <a:solidFill>
                  <a:srgbClr val="00B050"/>
                </a:solidFill>
                <a:effectLst/>
                <a:uLnTx/>
                <a:uFillTx/>
                <a:latin typeface="+mj-lt"/>
                <a:cs typeface="+mn-cs"/>
              </a:rPr>
              <a:t>Phase 1 Interactive Survey Questions</a:t>
            </a:r>
          </a:p>
          <a:p>
            <a:pPr marL="17145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smtClean="0">
                <a:solidFill>
                  <a:prstClr val="black"/>
                </a:solidFill>
                <a:latin typeface="+mj-lt"/>
              </a:rPr>
              <a:t>Application enhancement to support</a:t>
            </a:r>
            <a:br>
              <a:rPr lang="en-US" sz="1200" kern="0" dirty="0" smtClean="0">
                <a:solidFill>
                  <a:prstClr val="black"/>
                </a:solidFill>
                <a:latin typeface="+mj-lt"/>
              </a:rPr>
            </a:br>
            <a:r>
              <a:rPr lang="en-US" sz="1200" kern="0" dirty="0" smtClean="0">
                <a:solidFill>
                  <a:prstClr val="black"/>
                </a:solidFill>
                <a:latin typeface="+mj-lt"/>
              </a:rPr>
              <a:t>interactive survey questions design</a:t>
            </a:r>
            <a:endParaRPr kumimoji="0" lang="en-US" sz="1200" b="0" i="0" u="none" strike="noStrike" kern="0" cap="none" spc="0" normalizeH="0" baseline="0" noProof="0" dirty="0">
              <a:ln>
                <a:noFill/>
              </a:ln>
              <a:solidFill>
                <a:prstClr val="black"/>
              </a:solidFill>
              <a:effectLst/>
              <a:uLnTx/>
              <a:uFillTx/>
              <a:latin typeface="+mj-lt"/>
              <a:cs typeface="+mn-cs"/>
            </a:endParaRPr>
          </a:p>
        </p:txBody>
      </p:sp>
      <p:sp>
        <p:nvSpPr>
          <p:cNvPr id="49" name="TextBox 48"/>
          <p:cNvSpPr txBox="1"/>
          <p:nvPr/>
        </p:nvSpPr>
        <p:spPr>
          <a:xfrm>
            <a:off x="4901423" y="3962401"/>
            <a:ext cx="3980300" cy="1604848"/>
          </a:xfrm>
          <a:prstGeom prst="rect">
            <a:avLst/>
          </a:prstGeom>
          <a:noFill/>
        </p:spPr>
        <p:txBody>
          <a:bodyPr wrap="square" rtlCol="0">
            <a:noAutofit/>
          </a:bodyPr>
          <a:lstStyle/>
          <a:p>
            <a:pPr marL="0" lvl="1" indent="0" fontAlgn="auto">
              <a:spcBef>
                <a:spcPts val="0"/>
              </a:spcBef>
              <a:spcAft>
                <a:spcPts val="0"/>
              </a:spcAft>
              <a:buNone/>
              <a:defRPr/>
            </a:pPr>
            <a:r>
              <a:rPr lang="en-US" sz="1200" b="1" kern="0" dirty="0" smtClean="0">
                <a:solidFill>
                  <a:srgbClr val="00B050"/>
                </a:solidFill>
                <a:latin typeface="+mj-lt"/>
              </a:rPr>
              <a:t>Phase </a:t>
            </a:r>
            <a:r>
              <a:rPr lang="en-US" sz="1200" b="1" kern="0" dirty="0">
                <a:solidFill>
                  <a:srgbClr val="00B050"/>
                </a:solidFill>
                <a:latin typeface="+mj-lt"/>
              </a:rPr>
              <a:t>2</a:t>
            </a:r>
            <a:r>
              <a:rPr lang="en-US" sz="1200" b="1" kern="0" dirty="0" smtClean="0">
                <a:solidFill>
                  <a:srgbClr val="00B050"/>
                </a:solidFill>
                <a:latin typeface="+mj-lt"/>
              </a:rPr>
              <a:t> </a:t>
            </a:r>
            <a:r>
              <a:rPr lang="en-US" sz="1200" b="1" kern="0" dirty="0">
                <a:solidFill>
                  <a:srgbClr val="00B050"/>
                </a:solidFill>
                <a:latin typeface="+mj-lt"/>
              </a:rPr>
              <a:t>Key Outcomes &amp; </a:t>
            </a:r>
            <a:r>
              <a:rPr lang="en-US" sz="1200" b="1" kern="0" dirty="0" smtClean="0">
                <a:solidFill>
                  <a:srgbClr val="00B050"/>
                </a:solidFill>
                <a:latin typeface="+mj-lt"/>
              </a:rPr>
              <a:t>Scope</a:t>
            </a:r>
          </a:p>
          <a:p>
            <a:pPr marL="171450" indent="-171450" fontAlgn="auto">
              <a:spcBef>
                <a:spcPts val="0"/>
              </a:spcBef>
              <a:spcAft>
                <a:spcPts val="0"/>
              </a:spcAft>
              <a:buFont typeface="Arial" panose="020B0604020202020204" pitchFamily="34" charset="0"/>
              <a:buChar char="•"/>
              <a:defRPr/>
            </a:pPr>
            <a:r>
              <a:rPr lang="en-US" sz="1200" kern="0" dirty="0" smtClean="0">
                <a:solidFill>
                  <a:prstClr val="black"/>
                </a:solidFill>
                <a:latin typeface="+mj-lt"/>
              </a:rPr>
              <a:t>Capacity expansion</a:t>
            </a:r>
          </a:p>
          <a:p>
            <a:pPr marL="171450" indent="-171450" fontAlgn="auto">
              <a:spcBef>
                <a:spcPts val="0"/>
              </a:spcBef>
              <a:spcAft>
                <a:spcPts val="0"/>
              </a:spcAft>
              <a:buFont typeface="Arial" panose="020B0604020202020204" pitchFamily="34" charset="0"/>
              <a:buChar char="•"/>
              <a:defRPr/>
            </a:pPr>
            <a:r>
              <a:rPr lang="en-US" sz="1200" kern="0" dirty="0" smtClean="0">
                <a:solidFill>
                  <a:prstClr val="black"/>
                </a:solidFill>
                <a:latin typeface="+mj-lt"/>
              </a:rPr>
              <a:t>Survey </a:t>
            </a:r>
            <a:r>
              <a:rPr lang="en-US" sz="1200" kern="0" dirty="0">
                <a:solidFill>
                  <a:prstClr val="black"/>
                </a:solidFill>
                <a:latin typeface="+mj-lt"/>
              </a:rPr>
              <a:t>engine</a:t>
            </a:r>
          </a:p>
          <a:p>
            <a:pPr marL="171450" indent="-171450" fontAlgn="auto">
              <a:spcBef>
                <a:spcPts val="0"/>
              </a:spcBef>
              <a:spcAft>
                <a:spcPts val="0"/>
              </a:spcAft>
              <a:buFont typeface="Arial" panose="020B0604020202020204" pitchFamily="34" charset="0"/>
              <a:buChar char="•"/>
              <a:defRPr/>
            </a:pPr>
            <a:r>
              <a:rPr lang="en-US" sz="1200" kern="0" dirty="0">
                <a:solidFill>
                  <a:prstClr val="black"/>
                </a:solidFill>
                <a:latin typeface="+mj-lt"/>
              </a:rPr>
              <a:t>Survey to various channels—IVR, Web, SMS, e-Mail, Social Channels (FB/TW)</a:t>
            </a:r>
          </a:p>
          <a:p>
            <a:pPr marL="171450" indent="-171450" fontAlgn="auto">
              <a:spcBef>
                <a:spcPts val="0"/>
              </a:spcBef>
              <a:spcAft>
                <a:spcPts val="0"/>
              </a:spcAft>
              <a:buFont typeface="Arial" panose="020B0604020202020204" pitchFamily="34" charset="0"/>
              <a:buChar char="•"/>
              <a:defRPr/>
            </a:pPr>
            <a:r>
              <a:rPr lang="en-US" sz="1200" kern="0" dirty="0">
                <a:solidFill>
                  <a:prstClr val="black"/>
                </a:solidFill>
                <a:latin typeface="+mj-lt"/>
              </a:rPr>
              <a:t>Survey analysis</a:t>
            </a:r>
          </a:p>
          <a:p>
            <a:pPr marL="171450" indent="-171450" fontAlgn="auto">
              <a:spcBef>
                <a:spcPts val="0"/>
              </a:spcBef>
              <a:spcAft>
                <a:spcPts val="0"/>
              </a:spcAft>
              <a:buFont typeface="Arial" panose="020B0604020202020204" pitchFamily="34" charset="0"/>
              <a:buChar char="•"/>
              <a:defRPr/>
            </a:pPr>
            <a:r>
              <a:rPr lang="en-US" sz="1200" kern="0" dirty="0">
                <a:solidFill>
                  <a:prstClr val="black"/>
                </a:solidFill>
                <a:latin typeface="+mj-lt"/>
              </a:rPr>
              <a:t>Reporting</a:t>
            </a:r>
          </a:p>
          <a:p>
            <a:pPr marL="171450" indent="-171450" fontAlgn="auto">
              <a:spcBef>
                <a:spcPts val="0"/>
              </a:spcBef>
              <a:spcAft>
                <a:spcPts val="0"/>
              </a:spcAft>
              <a:buFont typeface="Arial" panose="020B0604020202020204" pitchFamily="34" charset="0"/>
              <a:buChar char="•"/>
              <a:defRPr/>
            </a:pPr>
            <a:r>
              <a:rPr lang="en-US" sz="1200" kern="0" dirty="0">
                <a:solidFill>
                  <a:prstClr val="black"/>
                </a:solidFill>
                <a:latin typeface="+mj-lt"/>
              </a:rPr>
              <a:t>Sentimental Analysis</a:t>
            </a:r>
          </a:p>
          <a:p>
            <a:pPr marL="171450" indent="-171450" fontAlgn="auto">
              <a:spcBef>
                <a:spcPts val="0"/>
              </a:spcBef>
              <a:spcAft>
                <a:spcPts val="0"/>
              </a:spcAft>
              <a:buFont typeface="Arial" panose="020B0604020202020204" pitchFamily="34" charset="0"/>
              <a:buChar char="•"/>
              <a:defRPr/>
            </a:pPr>
            <a:r>
              <a:rPr lang="en-US" sz="1200" kern="0" dirty="0">
                <a:solidFill>
                  <a:prstClr val="black"/>
                </a:solidFill>
                <a:latin typeface="+mj-lt"/>
              </a:rPr>
              <a:t>Speech-to-Text Transcription</a:t>
            </a:r>
          </a:p>
        </p:txBody>
      </p:sp>
      <p:cxnSp>
        <p:nvCxnSpPr>
          <p:cNvPr id="50" name="Straight Connector 49"/>
          <p:cNvCxnSpPr/>
          <p:nvPr/>
        </p:nvCxnSpPr>
        <p:spPr>
          <a:xfrm>
            <a:off x="4788024" y="5335145"/>
            <a:ext cx="0" cy="1149917"/>
          </a:xfrm>
          <a:prstGeom prst="line">
            <a:avLst/>
          </a:prstGeom>
          <a:noFill/>
          <a:ln w="9525" cap="flat" cmpd="sng" algn="ctr">
            <a:solidFill>
              <a:sysClr val="window" lastClr="FFFFFF">
                <a:lumMod val="75000"/>
              </a:sysClr>
            </a:solidFill>
            <a:prstDash val="sysDot"/>
          </a:ln>
          <a:effectLst/>
        </p:spPr>
      </p:cxnSp>
      <p:sp>
        <p:nvSpPr>
          <p:cNvPr id="51" name="Pentagon 50"/>
          <p:cNvSpPr/>
          <p:nvPr/>
        </p:nvSpPr>
        <p:spPr bwMode="auto">
          <a:xfrm>
            <a:off x="3194466" y="2209800"/>
            <a:ext cx="4922761" cy="457200"/>
          </a:xfrm>
          <a:prstGeom prst="homePlate">
            <a:avLst>
              <a:gd name="adj" fmla="val 21942"/>
            </a:avLst>
          </a:prstGeom>
          <a:solidFill>
            <a:sysClr val="window" lastClr="FFFFFF">
              <a:lumMod val="85000"/>
            </a:sysClr>
          </a:solidFill>
          <a:ln w="12700" cap="flat" cmpd="sng" algn="ctr">
            <a:solidFill>
              <a:schemeClr val="tx1"/>
            </a:solidFill>
            <a:prstDash val="solid"/>
            <a:headEnd type="none" w="med" len="med"/>
            <a:tailEnd type="none" w="med" len="med"/>
          </a:ln>
          <a:effectLst/>
        </p:spPr>
        <p:txBody>
          <a:bodyPr vert="horz" wrap="square" lIns="36000" tIns="76200" rIns="36000" bIns="76200" numCol="1" rtlCol="0" anchor="t" anchorCtr="0" compatLnSpc="1">
            <a:prstTxWarp prst="textNoShape">
              <a:avLst/>
            </a:prstTxWarp>
          </a:bodyPr>
          <a:lstStyle/>
          <a:p>
            <a:pPr marL="0" marR="0" lvl="0" indent="0" algn="ctr" defTabSz="914400" eaLnBrk="1" fontAlgn="auto" latinLnBrk="0" hangingPunct="1">
              <a:lnSpc>
                <a:spcPct val="80000"/>
              </a:lnSpc>
              <a:spcBef>
                <a:spcPts val="0"/>
              </a:spcBef>
              <a:spcAft>
                <a:spcPts val="0"/>
              </a:spcAft>
              <a:buClr>
                <a:srgbClr val="CC9900"/>
              </a:buClr>
              <a:buSzTx/>
              <a:buFontTx/>
              <a:buNone/>
              <a:tabLst/>
              <a:defRPr/>
            </a:pPr>
            <a:r>
              <a:rPr kumimoji="0" lang="en-US" sz="1200" b="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2 – Enhancement Features</a:t>
            </a:r>
            <a:endParaRPr kumimoji="0" lang="el-GR" sz="1200" b="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56" name="Flowchart: Decision 55"/>
          <p:cNvSpPr/>
          <p:nvPr/>
        </p:nvSpPr>
        <p:spPr bwMode="auto">
          <a:xfrm>
            <a:off x="3080977" y="1874900"/>
            <a:ext cx="130826" cy="123484"/>
          </a:xfrm>
          <a:prstGeom prst="flowChartDecision">
            <a:avLst/>
          </a:prstGeom>
          <a:solidFill>
            <a:srgbClr val="C00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36" name="TextBox 35"/>
          <p:cNvSpPr txBox="1"/>
          <p:nvPr/>
        </p:nvSpPr>
        <p:spPr>
          <a:xfrm>
            <a:off x="3180352" y="1817213"/>
            <a:ext cx="12041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Prod. Deploy 28/9</a:t>
            </a:r>
            <a:endParaRPr lang="en-US" sz="1000" dirty="0">
              <a:latin typeface="Arial" panose="020B0604020202020204" pitchFamily="34" charset="0"/>
              <a:cs typeface="Arial" panose="020B0604020202020204" pitchFamily="34" charset="0"/>
            </a:endParaRPr>
          </a:p>
        </p:txBody>
      </p:sp>
      <p:sp>
        <p:nvSpPr>
          <p:cNvPr id="74" name="Flowchart: Decision 73"/>
          <p:cNvSpPr/>
          <p:nvPr/>
        </p:nvSpPr>
        <p:spPr bwMode="auto">
          <a:xfrm>
            <a:off x="6318623" y="2493667"/>
            <a:ext cx="130826" cy="123484"/>
          </a:xfrm>
          <a:prstGeom prst="flowChartDecision">
            <a:avLst/>
          </a:prstGeom>
          <a:solidFill>
            <a:srgbClr val="C00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75" name="TextBox 74"/>
          <p:cNvSpPr txBox="1"/>
          <p:nvPr/>
        </p:nvSpPr>
        <p:spPr>
          <a:xfrm>
            <a:off x="6248400" y="2647890"/>
            <a:ext cx="922047"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Prod. Deploy</a:t>
            </a:r>
          </a:p>
          <a:p>
            <a:r>
              <a:rPr lang="en-US" sz="1000" dirty="0" smtClean="0">
                <a:latin typeface="Arial" panose="020B0604020202020204" pitchFamily="34" charset="0"/>
                <a:cs typeface="Arial" panose="020B0604020202020204" pitchFamily="34" charset="0"/>
              </a:rPr>
              <a:t>29/1</a:t>
            </a:r>
            <a:endParaRPr lang="en-US" sz="1000" dirty="0">
              <a:latin typeface="Arial" panose="020B0604020202020204" pitchFamily="34" charset="0"/>
              <a:cs typeface="Arial" panose="020B0604020202020204" pitchFamily="34" charset="0"/>
            </a:endParaRPr>
          </a:p>
        </p:txBody>
      </p:sp>
      <p:sp>
        <p:nvSpPr>
          <p:cNvPr id="34" name="Flowchart: Decision 33"/>
          <p:cNvSpPr/>
          <p:nvPr/>
        </p:nvSpPr>
        <p:spPr bwMode="auto">
          <a:xfrm>
            <a:off x="7986402" y="2493667"/>
            <a:ext cx="130826" cy="123484"/>
          </a:xfrm>
          <a:prstGeom prst="flowChartDecision">
            <a:avLst/>
          </a:prstGeom>
          <a:solidFill>
            <a:srgbClr val="C00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37" name="TextBox 36"/>
          <p:cNvSpPr txBox="1"/>
          <p:nvPr/>
        </p:nvSpPr>
        <p:spPr>
          <a:xfrm>
            <a:off x="7917153" y="2647890"/>
            <a:ext cx="922047"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Prod. Deploy</a:t>
            </a:r>
          </a:p>
          <a:p>
            <a:r>
              <a:rPr lang="en-US" sz="1000" dirty="0" smtClean="0">
                <a:latin typeface="Arial" panose="020B0604020202020204" pitchFamily="34" charset="0"/>
                <a:cs typeface="Arial" panose="020B0604020202020204" pitchFamily="34" charset="0"/>
              </a:rPr>
              <a:t>25/3</a:t>
            </a:r>
            <a:endParaRPr lang="en-US" sz="1000" dirty="0">
              <a:latin typeface="Arial" panose="020B0604020202020204" pitchFamily="34" charset="0"/>
              <a:cs typeface="Arial" panose="020B0604020202020204" pitchFamily="34" charset="0"/>
            </a:endParaRPr>
          </a:p>
        </p:txBody>
      </p:sp>
      <p:sp>
        <p:nvSpPr>
          <p:cNvPr id="18" name="Pentagon 17"/>
          <p:cNvSpPr/>
          <p:nvPr/>
        </p:nvSpPr>
        <p:spPr bwMode="auto">
          <a:xfrm>
            <a:off x="2362200" y="2209800"/>
            <a:ext cx="1664534" cy="454588"/>
          </a:xfrm>
          <a:prstGeom prst="homePlate">
            <a:avLst>
              <a:gd name="adj" fmla="val 23334"/>
            </a:avLst>
          </a:prstGeom>
          <a:solidFill>
            <a:sysClr val="window" lastClr="FFFFFF">
              <a:lumMod val="95000"/>
            </a:sysClr>
          </a:solidFill>
          <a:ln w="12700" cap="flat" cmpd="sng" algn="ctr">
            <a:solidFill>
              <a:schemeClr val="tx1"/>
            </a:solidFill>
            <a:prstDash val="solid"/>
            <a:headEnd type="none" w="med" len="med"/>
            <a:tailEnd type="none" w="med" len="med"/>
          </a:ln>
          <a:effectLst/>
        </p:spPr>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200" b="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2</a:t>
            </a:r>
          </a:p>
          <a:p>
            <a:pPr marL="0" marR="0" lvl="0" indent="0" algn="ctr" defTabSz="914400" eaLnBrk="1" fontAlgn="auto" latinLnBrk="0" hangingPunct="1">
              <a:spcBef>
                <a:spcPts val="0"/>
              </a:spcBef>
              <a:spcAft>
                <a:spcPts val="0"/>
              </a:spcAft>
              <a:buClr>
                <a:srgbClr val="CC9900"/>
              </a:buClr>
              <a:buSzTx/>
              <a:buFontTx/>
              <a:buNone/>
              <a:tabLst/>
              <a:defRPr/>
            </a:pPr>
            <a:r>
              <a:rPr lang="en-US" sz="1200" kern="0" dirty="0" smtClean="0">
                <a:solidFill>
                  <a:prstClr val="black"/>
                </a:solidFill>
                <a:latin typeface="Arial" panose="020B0604020202020204" pitchFamily="34" charset="0"/>
                <a:ea typeface="宋体" pitchFamily="2" charset="-122"/>
                <a:cs typeface="Arial" panose="020B0604020202020204" pitchFamily="34" charset="0"/>
              </a:rPr>
              <a:t>Capacity Expansion</a:t>
            </a:r>
            <a:endParaRPr kumimoji="0" lang="en-US" sz="1200" b="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19" name="Flowchart: Decision 18"/>
          <p:cNvSpPr/>
          <p:nvPr/>
        </p:nvSpPr>
        <p:spPr bwMode="auto">
          <a:xfrm>
            <a:off x="3888697" y="2489181"/>
            <a:ext cx="130826" cy="123484"/>
          </a:xfrm>
          <a:prstGeom prst="flowChartDecision">
            <a:avLst/>
          </a:prstGeom>
          <a:solidFill>
            <a:srgbClr val="C00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20" name="TextBox 19"/>
          <p:cNvSpPr txBox="1"/>
          <p:nvPr/>
        </p:nvSpPr>
        <p:spPr>
          <a:xfrm>
            <a:off x="3810000" y="2647890"/>
            <a:ext cx="922047"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Prod. Deploy</a:t>
            </a:r>
          </a:p>
          <a:p>
            <a:r>
              <a:rPr lang="en-US" sz="1000" dirty="0" smtClean="0">
                <a:latin typeface="Arial" panose="020B0604020202020204" pitchFamily="34" charset="0"/>
                <a:cs typeface="Arial" panose="020B0604020202020204" pitchFamily="34" charset="0"/>
              </a:rPr>
              <a:t>30/10</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8947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sz="3600" b="1" spc="50" dirty="0" smtClean="0">
                <a:ln w="11430"/>
                <a:solidFill>
                  <a:srgbClr val="0070C0"/>
                </a:solidFill>
                <a:effectLst>
                  <a:outerShdw blurRad="76200" dist="50800" dir="5400000" algn="tl" rotWithShape="0">
                    <a:srgbClr val="000000">
                      <a:alpha val="65000"/>
                    </a:srgbClr>
                  </a:outerShdw>
                </a:effectLst>
              </a:rPr>
              <a:t>ATSR Projects</a:t>
            </a:r>
            <a:endParaRPr lang="en-US" sz="3600" b="1" spc="50" dirty="0">
              <a:ln w="11430"/>
              <a:solidFill>
                <a:srgbClr val="0070C0"/>
              </a:solidFill>
              <a:effectLst>
                <a:outerShdw blurRad="76200" dist="50800" dir="5400000" algn="tl" rotWithShape="0">
                  <a:srgbClr val="000000">
                    <a:alpha val="65000"/>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42121282"/>
              </p:ext>
            </p:extLst>
          </p:nvPr>
        </p:nvGraphicFramePr>
        <p:xfrm>
          <a:off x="137160" y="990600"/>
          <a:ext cx="8869680" cy="5601120"/>
        </p:xfrm>
        <a:graphic>
          <a:graphicData uri="http://schemas.openxmlformats.org/drawingml/2006/table">
            <a:tbl>
              <a:tblPr firstRow="1" bandRow="1">
                <a:tableStyleId>{5C22544A-7EE6-4342-B048-85BDC9FD1C3A}</a:tableStyleId>
              </a:tblPr>
              <a:tblGrid>
                <a:gridCol w="5212080"/>
                <a:gridCol w="3657600"/>
              </a:tblGrid>
              <a:tr h="483192">
                <a:tc>
                  <a:txBody>
                    <a:bodyPr/>
                    <a:lstStyle/>
                    <a:p>
                      <a:pPr algn="ctr"/>
                      <a:r>
                        <a:rPr lang="en-US" dirty="0" smtClean="0"/>
                        <a:t>Projects</a:t>
                      </a:r>
                      <a:endParaRPr lang="en-US" dirty="0"/>
                    </a:p>
                  </a:txBody>
                  <a:tcPr anchor="ctr"/>
                </a:tc>
                <a:tc>
                  <a:txBody>
                    <a:bodyPr/>
                    <a:lstStyle/>
                    <a:p>
                      <a:pPr algn="ctr"/>
                      <a:r>
                        <a:rPr lang="en-US" dirty="0" smtClean="0"/>
                        <a:t>Planned Target</a:t>
                      </a:r>
                      <a:endParaRPr lang="en-US" dirty="0"/>
                    </a:p>
                  </a:txBody>
                  <a:tcPr anchor="ctr"/>
                </a:tc>
              </a:tr>
              <a:tr h="964608">
                <a:tc>
                  <a:txBody>
                    <a:bodyPr/>
                    <a:lstStyle/>
                    <a:p>
                      <a:pPr marL="342900" indent="-342900">
                        <a:buFont typeface="+mj-lt"/>
                        <a:buAutoNum type="arabicPeriod"/>
                      </a:pPr>
                      <a:r>
                        <a:rPr lang="en-US" dirty="0" smtClean="0"/>
                        <a:t>Engagement Survey</a:t>
                      </a:r>
                    </a:p>
                  </a:txBody>
                  <a:tcPr/>
                </a:tc>
                <a:tc>
                  <a:txBody>
                    <a:bodyPr/>
                    <a:lstStyle/>
                    <a:p>
                      <a:r>
                        <a:rPr lang="en-US" dirty="0" smtClean="0"/>
                        <a:t>SEP</a:t>
                      </a:r>
                      <a:r>
                        <a:rPr lang="en-US" baseline="0" dirty="0" smtClean="0"/>
                        <a:t> 2015 – NOV 2015</a:t>
                      </a:r>
                    </a:p>
                    <a:p>
                      <a:pPr marL="285750" indent="-285750">
                        <a:buFont typeface="Arial" panose="020B0604020202020204" pitchFamily="34" charset="0"/>
                        <a:buChar char="•"/>
                      </a:pPr>
                      <a:r>
                        <a:rPr lang="en-US" baseline="0" dirty="0" smtClean="0"/>
                        <a:t>Phase 1 Deployment 27 OCT</a:t>
                      </a:r>
                    </a:p>
                    <a:p>
                      <a:pPr marL="285750" indent="-285750">
                        <a:buFont typeface="Arial" panose="020B0604020202020204" pitchFamily="34" charset="0"/>
                        <a:buChar char="•"/>
                      </a:pPr>
                      <a:r>
                        <a:rPr lang="en-US" baseline="0" dirty="0" smtClean="0"/>
                        <a:t>Phase 2 Deployment 15 NOV</a:t>
                      </a:r>
                      <a:endParaRPr lang="en-US" dirty="0"/>
                    </a:p>
                  </a:txBody>
                  <a:tcPr/>
                </a:tc>
              </a:tr>
              <a:tr h="483192">
                <a:tc>
                  <a:txBody>
                    <a:bodyPr/>
                    <a:lstStyle/>
                    <a:p>
                      <a:pPr marL="342900" indent="-342900">
                        <a:buFont typeface="+mj-lt"/>
                        <a:buAutoNum type="arabicPeriod" startAt="2"/>
                      </a:pPr>
                      <a:r>
                        <a:rPr lang="en-US" baseline="0" dirty="0" smtClean="0"/>
                        <a:t> </a:t>
                      </a:r>
                      <a:r>
                        <a:rPr lang="en-US" strike="sngStrike" baseline="0" dirty="0" smtClean="0"/>
                        <a:t>ATSR</a:t>
                      </a:r>
                      <a:r>
                        <a:rPr lang="en-US" baseline="0" dirty="0" smtClean="0"/>
                        <a:t> Outbound Capacity Expansion</a:t>
                      </a:r>
                      <a:endParaRPr lang="en-US" dirty="0"/>
                    </a:p>
                  </a:txBody>
                  <a:tcPr/>
                </a:tc>
                <a:tc>
                  <a:txBody>
                    <a:bodyPr/>
                    <a:lstStyle/>
                    <a:p>
                      <a:r>
                        <a:rPr lang="en-US" dirty="0" smtClean="0"/>
                        <a:t>* Proposed by Tellvoice</a:t>
                      </a:r>
                      <a:endParaRPr lang="en-US" dirty="0"/>
                    </a:p>
                  </a:txBody>
                  <a:tcPr/>
                </a:tc>
              </a:tr>
              <a:tr h="483192">
                <a:tc>
                  <a:txBody>
                    <a:bodyPr/>
                    <a:lstStyle/>
                    <a:p>
                      <a:pPr marL="342900" indent="-342900">
                        <a:buFont typeface="+mj-lt"/>
                        <a:buAutoNum type="arabicPeriod" startAt="3"/>
                      </a:pPr>
                      <a:r>
                        <a:rPr lang="en-US" baseline="0" dirty="0" smtClean="0"/>
                        <a:t>New ATSR Outbound Survey Framework</a:t>
                      </a:r>
                      <a:endParaRPr lang="en-US" dirty="0"/>
                    </a:p>
                  </a:txBody>
                  <a:tcPr/>
                </a:tc>
                <a:tc>
                  <a:txBody>
                    <a:bodyPr/>
                    <a:lstStyle/>
                    <a:p>
                      <a:r>
                        <a:rPr lang="en-US" dirty="0" smtClean="0"/>
                        <a:t>* May be combined</a:t>
                      </a:r>
                      <a:r>
                        <a:rPr lang="en-US" baseline="0" dirty="0" smtClean="0"/>
                        <a:t> with Item 4</a:t>
                      </a:r>
                      <a:endParaRPr lang="en-US" dirty="0"/>
                    </a:p>
                  </a:txBody>
                  <a:tcPr/>
                </a:tc>
              </a:tr>
              <a:tr h="483192">
                <a:tc>
                  <a:txBody>
                    <a:bodyPr/>
                    <a:lstStyle/>
                    <a:p>
                      <a:pPr marL="342900" indent="-342900">
                        <a:buFont typeface="+mj-lt"/>
                        <a:buAutoNum type="arabicPeriod" startAt="4"/>
                      </a:pPr>
                      <a:r>
                        <a:rPr lang="en-US" baseline="0" dirty="0" smtClean="0"/>
                        <a:t>New Survey Platform</a:t>
                      </a:r>
                    </a:p>
                    <a:p>
                      <a:pPr marL="800100" lvl="1" indent="-342900">
                        <a:buFont typeface="Arial" panose="020B0604020202020204" pitchFamily="34" charset="0"/>
                        <a:buChar char="•"/>
                      </a:pPr>
                      <a:r>
                        <a:rPr lang="en-US" dirty="0" smtClean="0"/>
                        <a:t>Multiple Channels—Voice,</a:t>
                      </a:r>
                      <a:r>
                        <a:rPr lang="en-US" baseline="0" dirty="0" smtClean="0"/>
                        <a:t> SMS, e-Mail, Web Chat, Facebook</a:t>
                      </a:r>
                    </a:p>
                    <a:p>
                      <a:pPr marL="800100" lvl="1" indent="-342900">
                        <a:buFont typeface="Arial" panose="020B0604020202020204" pitchFamily="34" charset="0"/>
                        <a:buChar char="•"/>
                      </a:pPr>
                      <a:r>
                        <a:rPr lang="en-US" baseline="0" dirty="0" smtClean="0"/>
                        <a:t>Reporting—Dashboard and Reports</a:t>
                      </a:r>
                    </a:p>
                    <a:p>
                      <a:pPr marL="800100" lvl="1" indent="-342900">
                        <a:buFont typeface="Arial" panose="020B0604020202020204" pitchFamily="34" charset="0"/>
                        <a:buChar char="•"/>
                      </a:pPr>
                      <a:r>
                        <a:rPr lang="en-US" baseline="0" dirty="0" smtClean="0"/>
                        <a:t>Integrate with NICE recording for reference back to recorded session</a:t>
                      </a:r>
                      <a:endParaRPr lang="en-US" dirty="0"/>
                    </a:p>
                  </a:txBody>
                  <a:tcPr/>
                </a:tc>
                <a:tc>
                  <a:txBody>
                    <a:bodyPr/>
                    <a:lstStyle/>
                    <a:p>
                      <a:endParaRPr lang="en-US" dirty="0"/>
                    </a:p>
                  </a:txBody>
                  <a:tcPr/>
                </a:tc>
              </a:tr>
              <a:tr h="483192">
                <a:tc>
                  <a:txBody>
                    <a:bodyPr/>
                    <a:lstStyle/>
                    <a:p>
                      <a:pPr marL="342900" indent="-342900">
                        <a:buFont typeface="+mj-lt"/>
                        <a:buAutoNum type="arabicPeriod" startAt="5"/>
                      </a:pPr>
                      <a:r>
                        <a:rPr lang="en-US" baseline="0" dirty="0" smtClean="0"/>
                        <a:t>Personal Survey/Greeting</a:t>
                      </a:r>
                      <a:endParaRPr lang="en-US" dirty="0"/>
                    </a:p>
                  </a:txBody>
                  <a:tcPr/>
                </a:tc>
                <a:tc>
                  <a:txBody>
                    <a:bodyPr/>
                    <a:lstStyle/>
                    <a:p>
                      <a:r>
                        <a:rPr lang="en-US" dirty="0" smtClean="0"/>
                        <a:t>Integration</a:t>
                      </a:r>
                      <a:r>
                        <a:rPr lang="en-US" baseline="0" dirty="0" smtClean="0"/>
                        <a:t> with TTS platform</a:t>
                      </a:r>
                      <a:endParaRPr lang="en-US" dirty="0"/>
                    </a:p>
                  </a:txBody>
                  <a:tcPr/>
                </a:tc>
              </a:tr>
              <a:tr h="483192">
                <a:tc>
                  <a:txBody>
                    <a:bodyPr/>
                    <a:lstStyle/>
                    <a:p>
                      <a:pPr marL="342900" indent="-342900">
                        <a:buFont typeface="+mj-lt"/>
                        <a:buAutoNum type="arabicPeriod" startAt="6"/>
                      </a:pPr>
                      <a:r>
                        <a:rPr lang="en-US" baseline="0" dirty="0" smtClean="0"/>
                        <a:t>Customer Effort Score</a:t>
                      </a:r>
                      <a:endParaRPr lang="en-US" dirty="0"/>
                    </a:p>
                  </a:txBody>
                  <a:tcPr/>
                </a:tc>
                <a:tc>
                  <a:txBody>
                    <a:bodyPr/>
                    <a:lstStyle/>
                    <a:p>
                      <a:r>
                        <a:rPr lang="en-US" dirty="0" smtClean="0"/>
                        <a:t>Q1—MAR</a:t>
                      </a:r>
                      <a:r>
                        <a:rPr lang="en-US" baseline="0" dirty="0" smtClean="0"/>
                        <a:t> </a:t>
                      </a:r>
                      <a:r>
                        <a:rPr lang="en-US" dirty="0" smtClean="0"/>
                        <a:t>2016</a:t>
                      </a:r>
                      <a:r>
                        <a:rPr lang="en-US" baseline="0" dirty="0" smtClean="0"/>
                        <a:t> </a:t>
                      </a:r>
                      <a:endParaRPr lang="en-US" dirty="0"/>
                    </a:p>
                  </a:txBody>
                  <a:tcPr/>
                </a:tc>
              </a:tr>
              <a:tr h="483192">
                <a:tc>
                  <a:txBody>
                    <a:bodyPr/>
                    <a:lstStyle/>
                    <a:p>
                      <a:pPr marL="342900" indent="-342900">
                        <a:buFont typeface="+mj-lt"/>
                        <a:buAutoNum type="arabicPeriod" startAt="7"/>
                      </a:pPr>
                      <a:r>
                        <a:rPr lang="en-US" baseline="0" dirty="0" smtClean="0"/>
                        <a:t>Customer Analytic (Speech Analytic)</a:t>
                      </a:r>
                      <a:endParaRPr lang="en-US" dirty="0"/>
                    </a:p>
                  </a:txBody>
                  <a:tcPr/>
                </a:tc>
                <a:tc>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fld id="{3007BB65-0CA2-4982-AC27-7B118808EB58}" type="slidenum">
              <a:rPr lang="en-US" smtClean="0"/>
              <a:t>44</a:t>
            </a:fld>
            <a:endParaRPr lang="en-US" dirty="0"/>
          </a:p>
        </p:txBody>
      </p:sp>
    </p:spTree>
    <p:extLst>
      <p:ext uri="{BB962C8B-B14F-4D97-AF65-F5344CB8AC3E}">
        <p14:creationId xmlns:p14="http://schemas.microsoft.com/office/powerpoint/2010/main" val="1432997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sz="3600" b="1" spc="50" dirty="0" smtClean="0">
                <a:ln w="11430"/>
                <a:solidFill>
                  <a:srgbClr val="0070C0"/>
                </a:solidFill>
                <a:effectLst>
                  <a:outerShdw blurRad="76200" dist="50800" dir="5400000" algn="tl" rotWithShape="0">
                    <a:srgbClr val="000000">
                      <a:alpha val="65000"/>
                    </a:srgbClr>
                  </a:outerShdw>
                </a:effectLst>
              </a:rPr>
              <a:t>ATSR Projects</a:t>
            </a:r>
            <a:endParaRPr lang="en-US" sz="3600" b="1" spc="50" dirty="0">
              <a:ln w="11430"/>
              <a:solidFill>
                <a:srgbClr val="0070C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p:txBody>
          <a:bodyPr/>
          <a:lstStyle/>
          <a:p>
            <a:fld id="{3007BB65-0CA2-4982-AC27-7B118808EB58}" type="slidenum">
              <a:rPr lang="en-US" smtClean="0"/>
              <a:t>45</a:t>
            </a:fld>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Complete loop—when customer responds to survey with low score, the system alerts and reference back to the voice recording of that call sessions for evaluate.  Then call back to customer within 3 hours.</a:t>
            </a:r>
          </a:p>
          <a:p>
            <a:r>
              <a:rPr lang="en-US" dirty="0" smtClean="0"/>
              <a:t>Speech-to-Text engine</a:t>
            </a:r>
          </a:p>
          <a:p>
            <a:r>
              <a:rPr lang="en-US" dirty="0" smtClean="0"/>
              <a:t>Emotion detection</a:t>
            </a:r>
            <a:endParaRPr lang="en-US" dirty="0"/>
          </a:p>
        </p:txBody>
      </p:sp>
    </p:spTree>
    <p:extLst>
      <p:ext uri="{BB962C8B-B14F-4D97-AF65-F5344CB8AC3E}">
        <p14:creationId xmlns:p14="http://schemas.microsoft.com/office/powerpoint/2010/main" val="3696396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857500"/>
            <a:ext cx="8229600" cy="1143000"/>
          </a:xfrm>
        </p:spPr>
        <p:txBody>
          <a:bodyPr>
            <a:noAutofit/>
          </a:bodyPr>
          <a:lstStyle/>
          <a:p>
            <a:r>
              <a:rPr lang="en-US" sz="7200" b="1" dirty="0" smtClean="0">
                <a:solidFill>
                  <a:srgbClr val="C00000"/>
                </a:solidFill>
                <a:latin typeface="Arial Black" panose="020B0A04020102020204" pitchFamily="34" charset="0"/>
              </a:rPr>
              <a:t>END OF SLIDE</a:t>
            </a:r>
            <a:endParaRPr lang="en-US" sz="7200" b="1" dirty="0">
              <a:solidFill>
                <a:srgbClr val="C00000"/>
              </a:solidFill>
              <a:latin typeface="Arial Black" panose="020B0A04020102020204" pitchFamily="34" charset="0"/>
            </a:endParaRPr>
          </a:p>
        </p:txBody>
      </p:sp>
      <p:sp>
        <p:nvSpPr>
          <p:cNvPr id="2" name="Slide Number Placeholder 1"/>
          <p:cNvSpPr>
            <a:spLocks noGrp="1"/>
          </p:cNvSpPr>
          <p:nvPr>
            <p:ph type="sldNum" sz="quarter" idx="12"/>
          </p:nvPr>
        </p:nvSpPr>
        <p:spPr/>
        <p:txBody>
          <a:bodyPr/>
          <a:lstStyle/>
          <a:p>
            <a:fld id="{3007BB65-0CA2-4982-AC27-7B118808EB58}" type="slidenum">
              <a:rPr lang="en-US" smtClean="0"/>
              <a:t>46</a:t>
            </a:fld>
            <a:endParaRPr lang="en-US"/>
          </a:p>
        </p:txBody>
      </p:sp>
    </p:spTree>
    <p:extLst>
      <p:ext uri="{BB962C8B-B14F-4D97-AF65-F5344CB8AC3E}">
        <p14:creationId xmlns:p14="http://schemas.microsoft.com/office/powerpoint/2010/main" val="2638811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a:xfrm>
            <a:off x="0" y="0"/>
            <a:ext cx="91440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0070C0"/>
                </a:solidFill>
                <a:effectLst>
                  <a:outerShdw blurRad="76200" dist="50800" dir="5400000" algn="tl" rotWithShape="0">
                    <a:srgbClr val="000000">
                      <a:alpha val="65000"/>
                    </a:srgbClr>
                  </a:outerShdw>
                </a:effectLst>
              </a:rPr>
              <a:t>ATSR Roadmap 2015-2016</a:t>
            </a:r>
            <a:endParaRPr lang="en-US" sz="3600" b="1" spc="50" dirty="0">
              <a:ln w="11430"/>
              <a:solidFill>
                <a:srgbClr val="0070C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a:xfrm>
            <a:off x="6553200" y="6140361"/>
            <a:ext cx="2133600" cy="365125"/>
          </a:xfrm>
        </p:spPr>
        <p:txBody>
          <a:bodyPr/>
          <a:lstStyle/>
          <a:p>
            <a:pPr>
              <a:defRPr/>
            </a:pPr>
            <a:fld id="{B92C3A9E-2198-4117-93AB-7F43E4BB6495}" type="slidenum">
              <a:rPr lang="en-US" smtClean="0"/>
              <a:pPr>
                <a:defRPr/>
              </a:pPr>
              <a:t>47</a:t>
            </a:fld>
            <a:endParaRPr lang="en-US"/>
          </a:p>
        </p:txBody>
      </p:sp>
      <p:cxnSp>
        <p:nvCxnSpPr>
          <p:cNvPr id="50" name="Straight Connector 49"/>
          <p:cNvCxnSpPr/>
          <p:nvPr/>
        </p:nvCxnSpPr>
        <p:spPr>
          <a:xfrm>
            <a:off x="4788024" y="5335145"/>
            <a:ext cx="0" cy="1149917"/>
          </a:xfrm>
          <a:prstGeom prst="line">
            <a:avLst/>
          </a:prstGeom>
          <a:noFill/>
          <a:ln w="9525" cap="flat" cmpd="sng" algn="ctr">
            <a:solidFill>
              <a:sysClr val="window" lastClr="FFFFFF">
                <a:lumMod val="75000"/>
              </a:sysClr>
            </a:solidFill>
            <a:prstDash val="sysDot"/>
          </a:ln>
          <a:effectLst/>
        </p:spPr>
      </p:cxnSp>
      <p:graphicFrame>
        <p:nvGraphicFramePr>
          <p:cNvPr id="40" name="Table 39"/>
          <p:cNvGraphicFramePr>
            <a:graphicFrameLocks noGrp="1"/>
          </p:cNvGraphicFramePr>
          <p:nvPr>
            <p:extLst>
              <p:ext uri="{D42A27DB-BD31-4B8C-83A1-F6EECF244321}">
                <p14:modId xmlns:p14="http://schemas.microsoft.com/office/powerpoint/2010/main" val="2986461096"/>
              </p:ext>
            </p:extLst>
          </p:nvPr>
        </p:nvGraphicFramePr>
        <p:xfrm>
          <a:off x="91440" y="762000"/>
          <a:ext cx="8961120" cy="3108960"/>
        </p:xfrm>
        <a:graphic>
          <a:graphicData uri="http://schemas.openxmlformats.org/drawingml/2006/table">
            <a:tbl>
              <a:tblPr firstRow="1" bandRow="1">
                <a:tableStyleId>{69C7853C-536D-4A76-A0AE-DD22124D55A5}</a:tableStyleId>
              </a:tblPr>
              <a:tblGrid>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tblGrid>
              <a:tr h="274320">
                <a:tc gridSpan="8">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2015</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gridSpan="24">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2016</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r>
              <a:tr h="274320">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JAN</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FEB</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MAR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r>
                        <a:rPr lang="en-US" sz="1000" b="1" dirty="0" smtClean="0">
                          <a:latin typeface="Arial" panose="020B0604020202020204" pitchFamily="34" charset="0"/>
                          <a:cs typeface="Arial" panose="020B0604020202020204" pitchFamily="34" charset="0"/>
                        </a:rPr>
                        <a:t>APR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MAY</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JUN</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JUL</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AUG</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r>
              <a:tr h="256032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r>
            </a:tbl>
          </a:graphicData>
        </a:graphic>
      </p:graphicFrame>
      <p:grpSp>
        <p:nvGrpSpPr>
          <p:cNvPr id="45" name="Group 44"/>
          <p:cNvGrpSpPr/>
          <p:nvPr/>
        </p:nvGrpSpPr>
        <p:grpSpPr>
          <a:xfrm>
            <a:off x="85356" y="2204120"/>
            <a:ext cx="2441337" cy="670032"/>
            <a:chOff x="88066" y="1679012"/>
            <a:chExt cx="2441337" cy="670032"/>
          </a:xfrm>
        </p:grpSpPr>
        <p:sp>
          <p:nvSpPr>
            <p:cNvPr id="55" name="Pentagon 54"/>
            <p:cNvSpPr/>
            <p:nvPr/>
          </p:nvSpPr>
          <p:spPr bwMode="auto">
            <a:xfrm>
              <a:off x="88066" y="1679012"/>
              <a:ext cx="1664534" cy="454588"/>
            </a:xfrm>
            <a:prstGeom prst="homePlate">
              <a:avLst>
                <a:gd name="adj" fmla="val 23334"/>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Engagement Survey</a:t>
              </a:r>
            </a:p>
          </p:txBody>
        </p:sp>
        <p:sp>
          <p:nvSpPr>
            <p:cNvPr id="57" name="Flowchart: Decision 56"/>
            <p:cNvSpPr/>
            <p:nvPr/>
          </p:nvSpPr>
          <p:spPr bwMode="auto">
            <a:xfrm>
              <a:off x="1424625" y="1968981"/>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58" name="TextBox 57"/>
            <p:cNvSpPr txBox="1"/>
            <p:nvPr/>
          </p:nvSpPr>
          <p:spPr>
            <a:xfrm>
              <a:off x="1524000" y="1907612"/>
              <a:ext cx="100540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15NOV</a:t>
              </a:r>
              <a:endParaRPr lang="en-US" sz="1000" dirty="0">
                <a:latin typeface="Arial" panose="020B0604020202020204" pitchFamily="34" charset="0"/>
                <a:cs typeface="Arial" panose="020B0604020202020204" pitchFamily="34" charset="0"/>
              </a:endParaRPr>
            </a:p>
          </p:txBody>
        </p:sp>
        <p:sp>
          <p:nvSpPr>
            <p:cNvPr id="61" name="Flowchart: Decision 60"/>
            <p:cNvSpPr/>
            <p:nvPr/>
          </p:nvSpPr>
          <p:spPr bwMode="auto">
            <a:xfrm>
              <a:off x="1066250" y="1968981"/>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62" name="TextBox 61"/>
            <p:cNvSpPr txBox="1"/>
            <p:nvPr/>
          </p:nvSpPr>
          <p:spPr>
            <a:xfrm>
              <a:off x="152400" y="1907612"/>
              <a:ext cx="963725"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Ph 1 - 27OCT</a:t>
              </a:r>
              <a:endParaRPr lang="en-US" sz="1000" dirty="0">
                <a:latin typeface="Arial" panose="020B0604020202020204" pitchFamily="34" charset="0"/>
                <a:cs typeface="Arial" panose="020B0604020202020204" pitchFamily="34" charset="0"/>
              </a:endParaRPr>
            </a:p>
          </p:txBody>
        </p:sp>
        <p:sp>
          <p:nvSpPr>
            <p:cNvPr id="63" name="TextBox 62"/>
            <p:cNvSpPr txBox="1"/>
            <p:nvPr/>
          </p:nvSpPr>
          <p:spPr>
            <a:xfrm>
              <a:off x="89850" y="2133600"/>
              <a:ext cx="1404552"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Currently On-going Project</a:t>
              </a:r>
            </a:p>
          </p:txBody>
        </p:sp>
      </p:grpSp>
      <p:grpSp>
        <p:nvGrpSpPr>
          <p:cNvPr id="64" name="Group 63"/>
          <p:cNvGrpSpPr/>
          <p:nvPr/>
        </p:nvGrpSpPr>
        <p:grpSpPr>
          <a:xfrm>
            <a:off x="85356" y="1371600"/>
            <a:ext cx="3933813" cy="807759"/>
            <a:chOff x="88066" y="3429000"/>
            <a:chExt cx="3933813" cy="807759"/>
          </a:xfrm>
        </p:grpSpPr>
        <p:sp>
          <p:nvSpPr>
            <p:cNvPr id="65" name="Pentagon 64"/>
            <p:cNvSpPr/>
            <p:nvPr/>
          </p:nvSpPr>
          <p:spPr bwMode="auto">
            <a:xfrm>
              <a:off x="2255520" y="3429000"/>
              <a:ext cx="1766359" cy="454588"/>
            </a:xfrm>
            <a:prstGeom prst="homePlate">
              <a:avLst>
                <a:gd name="adj" fmla="val 23334"/>
              </a:avLst>
            </a:prstGeom>
            <a:noFill/>
            <a:ln w="12700">
              <a:prstDash val="dash"/>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Customer Track</a:t>
              </a:r>
              <a:r>
                <a:rPr kumimoji="0" lang="en-US" sz="1000" b="1" i="0" u="none" strike="noStrike" kern="0" cap="none" spc="0" normalizeH="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 &amp; Trace</a:t>
              </a:r>
            </a:p>
            <a:p>
              <a:pPr marL="0" marR="0" lvl="0" indent="0" algn="r" defTabSz="914400" eaLnBrk="1" fontAlgn="auto" latinLnBrk="0" hangingPunct="1">
                <a:spcBef>
                  <a:spcPts val="0"/>
                </a:spcBef>
                <a:spcAft>
                  <a:spcPts val="0"/>
                </a:spcAft>
                <a:buClr>
                  <a:srgbClr val="CC9900"/>
                </a:buClr>
                <a:buSzTx/>
                <a:buFontTx/>
                <a:buNone/>
                <a:tabLst/>
                <a:defRPr/>
              </a:pPr>
              <a:r>
                <a:rPr lang="en-US" sz="1000" b="1" kern="0" baseline="0" dirty="0" smtClean="0">
                  <a:solidFill>
                    <a:srgbClr val="FF0000"/>
                  </a:solidFill>
                  <a:latin typeface="Arial" panose="020B0604020202020204" pitchFamily="34" charset="0"/>
                  <a:ea typeface="宋体" pitchFamily="2" charset="-122"/>
                  <a:cs typeface="Arial" panose="020B0604020202020204" pitchFamily="34" charset="0"/>
                </a:rPr>
                <a:t>Phase 3   </a:t>
              </a:r>
              <a:endPar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endParaRPr>
            </a:p>
          </p:txBody>
        </p:sp>
        <p:sp>
          <p:nvSpPr>
            <p:cNvPr id="66" name="Pentagon 65"/>
            <p:cNvSpPr/>
            <p:nvPr/>
          </p:nvSpPr>
          <p:spPr bwMode="auto">
            <a:xfrm>
              <a:off x="88066" y="3429000"/>
              <a:ext cx="2240280" cy="454588"/>
            </a:xfrm>
            <a:prstGeom prst="homePlate">
              <a:avLst>
                <a:gd name="adj" fmla="val 23334"/>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Customer Track</a:t>
              </a:r>
              <a:r>
                <a:rPr kumimoji="0" lang="en-US" sz="1000" b="1" i="0" u="none" strike="noStrike" kern="0" cap="none" spc="0" normalizeH="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 &amp; Trace</a:t>
              </a:r>
              <a:endPar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endParaRPr>
            </a:p>
          </p:txBody>
        </p:sp>
        <p:sp>
          <p:nvSpPr>
            <p:cNvPr id="67" name="Flowchart: Decision 66"/>
            <p:cNvSpPr/>
            <p:nvPr/>
          </p:nvSpPr>
          <p:spPr bwMode="auto">
            <a:xfrm>
              <a:off x="1981200" y="368257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68" name="TextBox 67"/>
            <p:cNvSpPr txBox="1"/>
            <p:nvPr/>
          </p:nvSpPr>
          <p:spPr>
            <a:xfrm>
              <a:off x="2080575" y="3621206"/>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15DEC</a:t>
              </a:r>
              <a:endParaRPr lang="en-US" sz="1000" dirty="0">
                <a:latin typeface="Arial" panose="020B0604020202020204" pitchFamily="34" charset="0"/>
                <a:cs typeface="Arial" panose="020B0604020202020204" pitchFamily="34" charset="0"/>
              </a:endParaRPr>
            </a:p>
          </p:txBody>
        </p:sp>
        <p:sp>
          <p:nvSpPr>
            <p:cNvPr id="69" name="Flowchart: Decision 68"/>
            <p:cNvSpPr/>
            <p:nvPr/>
          </p:nvSpPr>
          <p:spPr bwMode="auto">
            <a:xfrm>
              <a:off x="1066250" y="368257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70" name="TextBox 69"/>
            <p:cNvSpPr txBox="1"/>
            <p:nvPr/>
          </p:nvSpPr>
          <p:spPr>
            <a:xfrm>
              <a:off x="144384" y="3621206"/>
              <a:ext cx="971741"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Ph 1 - 19OCT</a:t>
              </a:r>
              <a:endParaRPr lang="en-US" sz="1000" dirty="0">
                <a:latin typeface="Arial" panose="020B0604020202020204" pitchFamily="34" charset="0"/>
                <a:cs typeface="Arial" panose="020B0604020202020204" pitchFamily="34" charset="0"/>
              </a:endParaRPr>
            </a:p>
          </p:txBody>
        </p:sp>
        <p:sp>
          <p:nvSpPr>
            <p:cNvPr id="71" name="TextBox 70"/>
            <p:cNvSpPr txBox="1"/>
            <p:nvPr/>
          </p:nvSpPr>
          <p:spPr>
            <a:xfrm>
              <a:off x="89850" y="3867427"/>
              <a:ext cx="1404552" cy="33855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Currently On-going Project</a:t>
              </a:r>
            </a:p>
            <a:p>
              <a:r>
                <a:rPr lang="en-US" sz="800" dirty="0" smtClean="0">
                  <a:latin typeface="Arial" panose="020B0604020202020204" pitchFamily="34" charset="0"/>
                  <a:cs typeface="Arial" panose="020B0604020202020204" pitchFamily="34" charset="0"/>
                </a:rPr>
                <a:t>Started in SEP’2015</a:t>
              </a:r>
              <a:endParaRPr lang="en-US" sz="800" dirty="0">
                <a:latin typeface="Arial" panose="020B0604020202020204" pitchFamily="34" charset="0"/>
                <a:cs typeface="Arial" panose="020B0604020202020204" pitchFamily="34" charset="0"/>
              </a:endParaRPr>
            </a:p>
          </p:txBody>
        </p:sp>
        <p:sp>
          <p:nvSpPr>
            <p:cNvPr id="72" name="TextBox 71"/>
            <p:cNvSpPr txBox="1"/>
            <p:nvPr/>
          </p:nvSpPr>
          <p:spPr>
            <a:xfrm>
              <a:off x="1490038" y="3867427"/>
              <a:ext cx="896399" cy="369332"/>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Phase 1-2 Cost</a:t>
              </a:r>
            </a:p>
            <a:p>
              <a:r>
                <a:rPr lang="en-US" sz="1000" b="1" dirty="0" smtClean="0">
                  <a:latin typeface="Arial" panose="020B0604020202020204" pitchFamily="34" charset="0"/>
                  <a:cs typeface="Arial" panose="020B0604020202020204" pitchFamily="34" charset="0"/>
                </a:rPr>
                <a:t>1.5M Baht</a:t>
              </a:r>
              <a:endParaRPr lang="en-US" sz="1000" b="1" dirty="0">
                <a:latin typeface="Arial" panose="020B0604020202020204" pitchFamily="34" charset="0"/>
                <a:cs typeface="Arial" panose="020B0604020202020204" pitchFamily="34" charset="0"/>
              </a:endParaRPr>
            </a:p>
          </p:txBody>
        </p:sp>
      </p:grpSp>
      <p:grpSp>
        <p:nvGrpSpPr>
          <p:cNvPr id="73" name="Group 72"/>
          <p:cNvGrpSpPr/>
          <p:nvPr/>
        </p:nvGrpSpPr>
        <p:grpSpPr>
          <a:xfrm>
            <a:off x="4018106" y="1828800"/>
            <a:ext cx="4008006" cy="984920"/>
            <a:chOff x="4018106" y="1986880"/>
            <a:chExt cx="4008006" cy="984920"/>
          </a:xfrm>
        </p:grpSpPr>
        <p:sp>
          <p:nvSpPr>
            <p:cNvPr id="74" name="Pentagon 73"/>
            <p:cNvSpPr/>
            <p:nvPr/>
          </p:nvSpPr>
          <p:spPr bwMode="auto">
            <a:xfrm>
              <a:off x="5943600" y="2260129"/>
              <a:ext cx="1981200" cy="457200"/>
            </a:xfrm>
            <a:prstGeom prst="homePlate">
              <a:avLst>
                <a:gd name="adj" fmla="val 21942"/>
              </a:avLst>
            </a:prstGeom>
            <a:gradFill>
              <a:gsLst>
                <a:gs pos="90000">
                  <a:schemeClr val="accent5">
                    <a:shade val="51000"/>
                    <a:satMod val="130000"/>
                  </a:schemeClr>
                </a:gs>
                <a:gs pos="20000">
                  <a:schemeClr val="accent5">
                    <a:shade val="93000"/>
                    <a:satMod val="130000"/>
                  </a:schemeClr>
                </a:gs>
                <a:gs pos="0">
                  <a:schemeClr val="accent5">
                    <a:shade val="94000"/>
                    <a:satMod val="135000"/>
                  </a:schemeClr>
                </a:gs>
              </a:gsLst>
            </a:gra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76200" rIns="36000" bIns="76200" numCol="1" rtlCol="0" anchor="ctr" anchorCtr="0" compatLnSpc="1">
              <a:prstTxWarp prst="textNoShape">
                <a:avLst/>
              </a:prstTxWarp>
            </a:bodyPr>
            <a:lstStyle/>
            <a:p>
              <a:pPr lvl="0" algn="ctr">
                <a:buClr>
                  <a:srgbClr val="CC9900"/>
                </a:buClr>
                <a:defRPr/>
              </a:pPr>
              <a:r>
                <a:rPr lang="en-US" sz="1000" b="1" kern="0" dirty="0">
                  <a:solidFill>
                    <a:prstClr val="black"/>
                  </a:solidFill>
                  <a:latin typeface="Arial" panose="020B0604020202020204" pitchFamily="34" charset="0"/>
                  <a:ea typeface="宋体" pitchFamily="2" charset="-122"/>
                  <a:cs typeface="Arial" panose="020B0604020202020204" pitchFamily="34" charset="0"/>
                </a:rPr>
                <a:t>Phase </a:t>
              </a:r>
              <a:r>
                <a:rPr lang="en-US" sz="1000" b="1" kern="0" dirty="0" smtClean="0">
                  <a:solidFill>
                    <a:prstClr val="black"/>
                  </a:solidFill>
                  <a:latin typeface="Arial" panose="020B0604020202020204" pitchFamily="34" charset="0"/>
                  <a:ea typeface="宋体" pitchFamily="2" charset="-122"/>
                  <a:cs typeface="Arial" panose="020B0604020202020204" pitchFamily="34" charset="0"/>
                </a:rPr>
                <a:t>2</a:t>
              </a:r>
              <a:endParaRPr lang="en-US" sz="1000" b="1" kern="0" dirty="0">
                <a:solidFill>
                  <a:prstClr val="black"/>
                </a:solidFill>
                <a:latin typeface="Arial" panose="020B0604020202020204" pitchFamily="34" charset="0"/>
                <a:ea typeface="宋体" pitchFamily="2" charset="-122"/>
                <a:cs typeface="Arial" panose="020B0604020202020204" pitchFamily="34" charset="0"/>
              </a:endParaRPr>
            </a:p>
          </p:txBody>
        </p:sp>
        <p:sp>
          <p:nvSpPr>
            <p:cNvPr id="75" name="Pentagon 74"/>
            <p:cNvSpPr/>
            <p:nvPr/>
          </p:nvSpPr>
          <p:spPr bwMode="auto">
            <a:xfrm>
              <a:off x="4018106" y="2262741"/>
              <a:ext cx="2230294" cy="457200"/>
            </a:xfrm>
            <a:prstGeom prst="homePlate">
              <a:avLst>
                <a:gd name="adj" fmla="val 23334"/>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76" name="Flowchart: Decision 75"/>
            <p:cNvSpPr/>
            <p:nvPr/>
          </p:nvSpPr>
          <p:spPr bwMode="auto">
            <a:xfrm>
              <a:off x="6113300" y="257839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77" name="TextBox 76"/>
            <p:cNvSpPr txBox="1"/>
            <p:nvPr/>
          </p:nvSpPr>
          <p:spPr>
            <a:xfrm>
              <a:off x="5346447" y="2725579"/>
              <a:ext cx="95571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31JUL</a:t>
              </a:r>
              <a:endParaRPr lang="en-US" sz="1000" dirty="0">
                <a:latin typeface="Arial" panose="020B0604020202020204" pitchFamily="34" charset="0"/>
                <a:cs typeface="Arial" panose="020B0604020202020204" pitchFamily="34" charset="0"/>
              </a:endParaRPr>
            </a:p>
          </p:txBody>
        </p:sp>
        <p:sp>
          <p:nvSpPr>
            <p:cNvPr id="78" name="TextBox 77"/>
            <p:cNvSpPr txBox="1"/>
            <p:nvPr/>
          </p:nvSpPr>
          <p:spPr>
            <a:xfrm>
              <a:off x="4018106" y="1986880"/>
              <a:ext cx="2108269"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TV </a:t>
              </a:r>
              <a:r>
                <a:rPr lang="en-US" sz="1200" b="1" dirty="0" err="1" smtClean="0">
                  <a:solidFill>
                    <a:srgbClr val="FF0000"/>
                  </a:solidFill>
                  <a:latin typeface="Arial" panose="020B0604020202020204" pitchFamily="34" charset="0"/>
                  <a:cs typeface="Arial" panose="020B0604020202020204" pitchFamily="34" charset="0"/>
                </a:rPr>
                <a:t>SimplySurvey</a:t>
              </a:r>
              <a:r>
                <a:rPr lang="en-US" sz="1200" b="1" dirty="0" smtClean="0">
                  <a:solidFill>
                    <a:srgbClr val="FF0000"/>
                  </a:solidFill>
                  <a:latin typeface="Arial" panose="020B0604020202020204" pitchFamily="34" charset="0"/>
                  <a:cs typeface="Arial" panose="020B0604020202020204" pitchFamily="34" charset="0"/>
                </a:rPr>
                <a:t> Platform</a:t>
              </a:r>
              <a:endParaRPr lang="en-US" sz="1200" b="1" dirty="0">
                <a:solidFill>
                  <a:srgbClr val="FF0000"/>
                </a:solidFill>
                <a:latin typeface="Arial" panose="020B0604020202020204" pitchFamily="34" charset="0"/>
                <a:cs typeface="Arial" panose="020B0604020202020204" pitchFamily="34" charset="0"/>
              </a:endParaRPr>
            </a:p>
          </p:txBody>
        </p:sp>
        <p:sp>
          <p:nvSpPr>
            <p:cNvPr id="79" name="Flowchart: Decision 78"/>
            <p:cNvSpPr/>
            <p:nvPr/>
          </p:nvSpPr>
          <p:spPr bwMode="auto">
            <a:xfrm>
              <a:off x="7793974" y="257839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80" name="TextBox 79"/>
            <p:cNvSpPr txBox="1"/>
            <p:nvPr/>
          </p:nvSpPr>
          <p:spPr>
            <a:xfrm>
              <a:off x="7027121" y="2725579"/>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31OCT</a:t>
              </a:r>
              <a:endParaRPr lang="en-US" sz="1000" dirty="0">
                <a:latin typeface="Arial" panose="020B0604020202020204" pitchFamily="34" charset="0"/>
                <a:cs typeface="Arial" panose="020B0604020202020204" pitchFamily="34" charset="0"/>
              </a:endParaRPr>
            </a:p>
          </p:txBody>
        </p:sp>
        <p:sp>
          <p:nvSpPr>
            <p:cNvPr id="81" name="TextBox 80"/>
            <p:cNvSpPr txBox="1"/>
            <p:nvPr/>
          </p:nvSpPr>
          <p:spPr>
            <a:xfrm>
              <a:off x="6324845" y="2029662"/>
              <a:ext cx="1580882" cy="246221"/>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Phase 1-2 Cost – </a:t>
              </a:r>
              <a:r>
                <a:rPr lang="en-US" sz="1000" b="1" dirty="0" smtClean="0">
                  <a:latin typeface="Arial" panose="020B0604020202020204" pitchFamily="34" charset="0"/>
                  <a:cs typeface="Arial" panose="020B0604020202020204" pitchFamily="34" charset="0"/>
                </a:rPr>
                <a:t>12M Baht</a:t>
              </a:r>
              <a:endParaRPr lang="en-US" sz="1000" b="1" dirty="0">
                <a:latin typeface="Arial" panose="020B0604020202020204" pitchFamily="34" charset="0"/>
                <a:cs typeface="Arial" panose="020B0604020202020204" pitchFamily="34" charset="0"/>
              </a:endParaRPr>
            </a:p>
          </p:txBody>
        </p:sp>
      </p:grpSp>
      <p:grpSp>
        <p:nvGrpSpPr>
          <p:cNvPr id="82" name="Group 81"/>
          <p:cNvGrpSpPr/>
          <p:nvPr/>
        </p:nvGrpSpPr>
        <p:grpSpPr>
          <a:xfrm>
            <a:off x="1219200" y="2835841"/>
            <a:ext cx="3657600" cy="982350"/>
            <a:chOff x="1219200" y="3124200"/>
            <a:chExt cx="3657600" cy="982350"/>
          </a:xfrm>
        </p:grpSpPr>
        <p:sp>
          <p:nvSpPr>
            <p:cNvPr id="83" name="Pentagon 82"/>
            <p:cNvSpPr/>
            <p:nvPr/>
          </p:nvSpPr>
          <p:spPr bwMode="auto">
            <a:xfrm>
              <a:off x="1905000" y="3403129"/>
              <a:ext cx="2103283" cy="457200"/>
            </a:xfrm>
            <a:prstGeom prst="homePlate">
              <a:avLst>
                <a:gd name="adj" fmla="val 21942"/>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76200" rIns="36000" bIns="76200" numCol="1" rtlCol="0" anchor="ctr" anchorCtr="0" compatLnSpc="1">
              <a:prstTxWarp prst="textNoShape">
                <a:avLst/>
              </a:prstTxWarp>
            </a:bodyPr>
            <a:lstStyle/>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2</a:t>
              </a:r>
            </a:p>
          </p:txBody>
        </p:sp>
        <p:sp>
          <p:nvSpPr>
            <p:cNvPr id="84" name="Pentagon 83"/>
            <p:cNvSpPr/>
            <p:nvPr/>
          </p:nvSpPr>
          <p:spPr bwMode="auto">
            <a:xfrm>
              <a:off x="1219200" y="3405741"/>
              <a:ext cx="990600" cy="457200"/>
            </a:xfrm>
            <a:prstGeom prst="homePlate">
              <a:avLst>
                <a:gd name="adj" fmla="val 23334"/>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p>
          </p:txBody>
        </p:sp>
        <p:sp>
          <p:nvSpPr>
            <p:cNvPr id="85" name="Flowchart: Decision 84"/>
            <p:cNvSpPr/>
            <p:nvPr/>
          </p:nvSpPr>
          <p:spPr bwMode="auto">
            <a:xfrm>
              <a:off x="1991606" y="3711679"/>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86" name="TextBox 85"/>
            <p:cNvSpPr txBox="1"/>
            <p:nvPr/>
          </p:nvSpPr>
          <p:spPr>
            <a:xfrm>
              <a:off x="1224753" y="3860329"/>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15DEC</a:t>
              </a:r>
              <a:endParaRPr lang="en-US" sz="1000" dirty="0">
                <a:latin typeface="Arial" panose="020B0604020202020204" pitchFamily="34" charset="0"/>
                <a:cs typeface="Arial" panose="020B0604020202020204" pitchFamily="34" charset="0"/>
              </a:endParaRPr>
            </a:p>
          </p:txBody>
        </p:sp>
        <p:sp>
          <p:nvSpPr>
            <p:cNvPr id="87" name="TextBox 86"/>
            <p:cNvSpPr txBox="1"/>
            <p:nvPr/>
          </p:nvSpPr>
          <p:spPr>
            <a:xfrm>
              <a:off x="1219200" y="3124200"/>
              <a:ext cx="2728632"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IVR Outbound Capacity Expansion</a:t>
              </a:r>
              <a:endParaRPr lang="en-US" sz="1200" b="1" dirty="0">
                <a:solidFill>
                  <a:srgbClr val="FF0000"/>
                </a:solidFill>
                <a:latin typeface="Arial" panose="020B0604020202020204" pitchFamily="34" charset="0"/>
                <a:cs typeface="Arial" panose="020B0604020202020204" pitchFamily="34" charset="0"/>
              </a:endParaRPr>
            </a:p>
          </p:txBody>
        </p:sp>
        <p:sp>
          <p:nvSpPr>
            <p:cNvPr id="88" name="Flowchart: Decision 87"/>
            <p:cNvSpPr/>
            <p:nvPr/>
          </p:nvSpPr>
          <p:spPr bwMode="auto">
            <a:xfrm>
              <a:off x="3896606" y="3711679"/>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89" name="TextBox 88"/>
            <p:cNvSpPr txBox="1"/>
            <p:nvPr/>
          </p:nvSpPr>
          <p:spPr>
            <a:xfrm>
              <a:off x="3079803" y="3860329"/>
              <a:ext cx="1013419"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31MAR</a:t>
              </a:r>
              <a:endParaRPr lang="en-US" sz="1000" dirty="0">
                <a:latin typeface="Arial" panose="020B0604020202020204" pitchFamily="34" charset="0"/>
                <a:cs typeface="Arial" panose="020B0604020202020204" pitchFamily="34" charset="0"/>
              </a:endParaRPr>
            </a:p>
          </p:txBody>
        </p:sp>
        <p:sp>
          <p:nvSpPr>
            <p:cNvPr id="90" name="TextBox 89"/>
            <p:cNvSpPr txBox="1"/>
            <p:nvPr/>
          </p:nvSpPr>
          <p:spPr>
            <a:xfrm>
              <a:off x="3951547" y="3342347"/>
              <a:ext cx="925253" cy="369332"/>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Phase 1-2 Cost </a:t>
              </a:r>
            </a:p>
            <a:p>
              <a:r>
                <a:rPr lang="en-US" sz="1000" b="1" dirty="0" smtClean="0">
                  <a:latin typeface="Arial" panose="020B0604020202020204" pitchFamily="34" charset="0"/>
                  <a:cs typeface="Arial" panose="020B0604020202020204" pitchFamily="34" charset="0"/>
                </a:rPr>
                <a:t>6M Baht</a:t>
              </a:r>
              <a:endParaRPr lang="en-US" sz="1000" b="1" dirty="0">
                <a:latin typeface="Arial" panose="020B0604020202020204" pitchFamily="34" charset="0"/>
                <a:cs typeface="Arial" panose="020B0604020202020204" pitchFamily="34" charset="0"/>
              </a:endParaRPr>
            </a:p>
          </p:txBody>
        </p:sp>
      </p:grpSp>
      <p:sp>
        <p:nvSpPr>
          <p:cNvPr id="91" name="TextBox 90"/>
          <p:cNvSpPr txBox="1"/>
          <p:nvPr/>
        </p:nvSpPr>
        <p:spPr>
          <a:xfrm>
            <a:off x="1694401" y="2139588"/>
            <a:ext cx="896399" cy="369332"/>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Phase 1-2 Cost</a:t>
            </a:r>
          </a:p>
          <a:p>
            <a:r>
              <a:rPr lang="en-US" sz="1000" b="1" dirty="0" smtClean="0">
                <a:latin typeface="Arial" panose="020B0604020202020204" pitchFamily="34" charset="0"/>
                <a:cs typeface="Arial" panose="020B0604020202020204" pitchFamily="34" charset="0"/>
              </a:rPr>
              <a:t>1M Baht</a:t>
            </a:r>
            <a:endParaRPr lang="en-US" sz="1000" b="1" dirty="0">
              <a:latin typeface="Arial" panose="020B0604020202020204" pitchFamily="34" charset="0"/>
              <a:cs typeface="Arial" panose="020B0604020202020204" pitchFamily="34" charset="0"/>
            </a:endParaRPr>
          </a:p>
        </p:txBody>
      </p:sp>
      <p:graphicFrame>
        <p:nvGraphicFramePr>
          <p:cNvPr id="47" name="Table 46"/>
          <p:cNvGraphicFramePr>
            <a:graphicFrameLocks noGrp="1"/>
          </p:cNvGraphicFramePr>
          <p:nvPr>
            <p:extLst>
              <p:ext uri="{D42A27DB-BD31-4B8C-83A1-F6EECF244321}">
                <p14:modId xmlns:p14="http://schemas.microsoft.com/office/powerpoint/2010/main" val="204631074"/>
              </p:ext>
            </p:extLst>
          </p:nvPr>
        </p:nvGraphicFramePr>
        <p:xfrm>
          <a:off x="228600" y="4140200"/>
          <a:ext cx="3566160" cy="965200"/>
        </p:xfrm>
        <a:graphic>
          <a:graphicData uri="http://schemas.openxmlformats.org/drawingml/2006/table">
            <a:tbl>
              <a:tblPr firstRow="1" bandRow="1">
                <a:tableStyleId>{69C7853C-536D-4A76-A0AE-DD22124D55A5}</a:tableStyleId>
              </a:tblPr>
              <a:tblGrid>
                <a:gridCol w="2362200"/>
                <a:gridCol w="1203960"/>
              </a:tblGrid>
              <a:tr h="370840">
                <a:tc>
                  <a:txBody>
                    <a:bodyPr/>
                    <a:lstStyle/>
                    <a:p>
                      <a:r>
                        <a:rPr lang="en-US" sz="1400" dirty="0" smtClean="0"/>
                        <a:t>Customer Track &amp; Trace</a:t>
                      </a:r>
                      <a:endParaRPr lang="en-US" sz="1800" dirty="0">
                        <a:solidFill>
                          <a:srgbClr val="C00000"/>
                        </a:solidFill>
                        <a:latin typeface="+mj-lt"/>
                      </a:endParaRPr>
                    </a:p>
                  </a:txBody>
                  <a:tcPr anchor="ctr"/>
                </a:tc>
                <a:tc>
                  <a:txBody>
                    <a:bodyPr/>
                    <a:lstStyle/>
                    <a:p>
                      <a:pPr algn="r"/>
                      <a:r>
                        <a:rPr lang="en-US" sz="1400" dirty="0" smtClean="0"/>
                        <a:t>1.5 M Baht</a:t>
                      </a:r>
                      <a:endParaRPr lang="en-US" sz="1400" dirty="0">
                        <a:latin typeface="+mj-lt"/>
                      </a:endParaRPr>
                    </a:p>
                  </a:txBody>
                  <a:tcPr anchor="ctr"/>
                </a:tc>
              </a:tr>
              <a:tr h="370840">
                <a:tc gridSpan="2">
                  <a:txBody>
                    <a:bodyPr/>
                    <a:lstStyle/>
                    <a:p>
                      <a:pPr marL="173038" lvl="0" indent="-173038">
                        <a:buFont typeface="Arial" panose="020B0604020202020204" pitchFamily="34" charset="0"/>
                        <a:buChar char="•"/>
                        <a:tabLst>
                          <a:tab pos="2398713" algn="l"/>
                        </a:tabLst>
                        <a:defRPr/>
                      </a:pPr>
                      <a:r>
                        <a:rPr kumimoji="0" lang="en-US" sz="1100" u="none" strike="noStrike" kern="0" cap="none" spc="0" normalizeH="0" baseline="0" noProof="0" dirty="0" smtClean="0">
                          <a:ln>
                            <a:noFill/>
                          </a:ln>
                          <a:effectLst/>
                          <a:uLnTx/>
                          <a:uFillTx/>
                        </a:rPr>
                        <a:t>Phase 1—Trouble Ticket (TT)	</a:t>
                      </a:r>
                      <a:r>
                        <a:rPr kumimoji="0" lang="en-US" sz="1100" u="none" strike="noStrike" kern="0" cap="none" spc="0" normalizeH="0" baseline="0" noProof="0" dirty="0" smtClean="0">
                          <a:ln>
                            <a:noFill/>
                          </a:ln>
                          <a:solidFill>
                            <a:schemeClr val="tx2"/>
                          </a:solidFill>
                          <a:effectLst/>
                          <a:uLnTx/>
                          <a:uFillTx/>
                        </a:rPr>
                        <a:t>Go-Live 19OCT</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Phase 2—Service Request (SR)	</a:t>
                      </a:r>
                      <a:r>
                        <a:rPr kumimoji="0" lang="en-US" sz="1100" i="0" u="none" strike="noStrike" kern="0" cap="none" spc="0" normalizeH="0" baseline="0" noProof="0" dirty="0" smtClean="0">
                          <a:ln>
                            <a:noFill/>
                          </a:ln>
                          <a:solidFill>
                            <a:schemeClr val="tx2"/>
                          </a:solidFill>
                          <a:effectLst/>
                          <a:uLnTx/>
                          <a:uFillTx/>
                          <a:latin typeface="+mn-lt"/>
                          <a:cs typeface="+mn-cs"/>
                        </a:rPr>
                        <a:t>Go-Live 15DEC</a:t>
                      </a:r>
                    </a:p>
                    <a:p>
                      <a:pPr marL="173038" lvl="0" indent="-173038">
                        <a:buFont typeface="Arial" panose="020B0604020202020204" pitchFamily="34" charset="0"/>
                        <a:buChar char="•"/>
                        <a:tabLst>
                          <a:tab pos="2289175" algn="l"/>
                        </a:tabLst>
                        <a:defRPr/>
                      </a:pPr>
                      <a:r>
                        <a:rPr kumimoji="0" lang="en-US" sz="1100" i="0" u="none" strike="noStrike" kern="0" cap="none" spc="0" normalizeH="0" baseline="0" noProof="0" dirty="0" smtClean="0">
                          <a:ln>
                            <a:noFill/>
                          </a:ln>
                          <a:effectLst/>
                          <a:uLnTx/>
                          <a:uFillTx/>
                          <a:latin typeface="+mn-lt"/>
                          <a:cs typeface="+mn-cs"/>
                        </a:rPr>
                        <a:t>Phase 3—Device Repair Tracking</a:t>
                      </a:r>
                      <a:endParaRPr kumimoji="0" lang="en-US" sz="1100" i="0" u="none" strike="noStrike" kern="0" cap="none" spc="0" normalizeH="0" noProof="0" dirty="0" smtClean="0">
                        <a:ln>
                          <a:noFill/>
                        </a:ln>
                        <a:effectLst/>
                        <a:uLnTx/>
                        <a:uFillTx/>
                        <a:latin typeface="+mn-lt"/>
                        <a:cs typeface="+mn-cs"/>
                      </a:endParaRPr>
                    </a:p>
                  </a:txBody>
                  <a:tcPr/>
                </a:tc>
                <a:tc hMerge="1">
                  <a:txBody>
                    <a:bodyPr/>
                    <a:lstStyle/>
                    <a:p>
                      <a:endParaRPr lang="en-US" sz="1600" dirty="0"/>
                    </a:p>
                  </a:txBody>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1595793143"/>
              </p:ext>
            </p:extLst>
          </p:nvPr>
        </p:nvGraphicFramePr>
        <p:xfrm>
          <a:off x="228600" y="5359400"/>
          <a:ext cx="3566160" cy="965200"/>
        </p:xfrm>
        <a:graphic>
          <a:graphicData uri="http://schemas.openxmlformats.org/drawingml/2006/table">
            <a:tbl>
              <a:tblPr firstRow="1" bandRow="1">
                <a:tableStyleId>{69C7853C-536D-4A76-A0AE-DD22124D55A5}</a:tableStyleId>
              </a:tblPr>
              <a:tblGrid>
                <a:gridCol w="2506837"/>
                <a:gridCol w="1059323"/>
              </a:tblGrid>
              <a:tr h="370840">
                <a:tc>
                  <a:txBody>
                    <a:bodyPr/>
                    <a:lstStyle/>
                    <a:p>
                      <a:r>
                        <a:rPr lang="en-US" sz="1400" dirty="0" smtClean="0"/>
                        <a:t>Engagement</a:t>
                      </a:r>
                      <a:r>
                        <a:rPr lang="en-US" sz="1400" baseline="0" dirty="0" smtClean="0"/>
                        <a:t> Survey</a:t>
                      </a:r>
                      <a:endParaRPr lang="en-US" sz="1800" dirty="0">
                        <a:solidFill>
                          <a:srgbClr val="C00000"/>
                        </a:solidFill>
                        <a:latin typeface="+mj-lt"/>
                      </a:endParaRPr>
                    </a:p>
                  </a:txBody>
                  <a:tcPr anchor="ctr"/>
                </a:tc>
                <a:tc>
                  <a:txBody>
                    <a:bodyPr/>
                    <a:lstStyle/>
                    <a:p>
                      <a:pPr algn="r"/>
                      <a:r>
                        <a:rPr lang="en-US" sz="1400" dirty="0" smtClean="0"/>
                        <a:t>1 M Baht</a:t>
                      </a:r>
                      <a:endParaRPr lang="en-US" sz="1400" dirty="0">
                        <a:latin typeface="+mj-lt"/>
                      </a:endParaRPr>
                    </a:p>
                  </a:txBody>
                  <a:tcPr anchor="ctr"/>
                </a:tc>
              </a:tr>
              <a:tr h="370840">
                <a:tc gridSpan="2">
                  <a:txBody>
                    <a:bodyPr/>
                    <a:lstStyle/>
                    <a:p>
                      <a:pPr marL="173038" lvl="0" indent="-173038">
                        <a:buFont typeface="Arial" panose="020B0604020202020204" pitchFamily="34" charset="0"/>
                        <a:buChar char="•"/>
                        <a:tabLst>
                          <a:tab pos="2398713" algn="l"/>
                        </a:tabLst>
                        <a:defRPr/>
                      </a:pPr>
                      <a:r>
                        <a:rPr kumimoji="0" lang="en-US" sz="1100" i="0" u="none" strike="noStrike" kern="0" cap="none" spc="0" normalizeH="0" noProof="0" dirty="0" smtClean="0">
                          <a:ln>
                            <a:noFill/>
                          </a:ln>
                          <a:effectLst/>
                          <a:uLnTx/>
                          <a:uFillTx/>
                          <a:latin typeface="+mn-lt"/>
                          <a:cs typeface="+mn-cs"/>
                        </a:rPr>
                        <a:t>Enhanced ATSR Outbound Survey Features</a:t>
                      </a:r>
                    </a:p>
                    <a:p>
                      <a:pPr marL="173038" lvl="0" indent="-173038">
                        <a:buFont typeface="Arial" panose="020B0604020202020204" pitchFamily="34" charset="0"/>
                        <a:buChar char="•"/>
                        <a:tabLst>
                          <a:tab pos="2398713" algn="l"/>
                        </a:tabLst>
                        <a:defRPr/>
                      </a:pPr>
                      <a:r>
                        <a:rPr kumimoji="0" lang="en-US" sz="1100" i="0" u="none" strike="noStrike" kern="0" cap="none" spc="0" normalizeH="0" noProof="0" dirty="0" smtClean="0">
                          <a:ln>
                            <a:noFill/>
                          </a:ln>
                          <a:effectLst/>
                          <a:uLnTx/>
                          <a:uFillTx/>
                          <a:latin typeface="+mn-lt"/>
                          <a:cs typeface="+mn-cs"/>
                        </a:rPr>
                        <a:t>Complex condition question and answer</a:t>
                      </a:r>
                    </a:p>
                    <a:p>
                      <a:pPr marL="173038" lvl="0" indent="-173038">
                        <a:buFont typeface="Arial" panose="020B0604020202020204" pitchFamily="34" charset="0"/>
                        <a:buChar char="•"/>
                        <a:tabLst>
                          <a:tab pos="2398713" algn="l"/>
                        </a:tabLst>
                        <a:defRPr/>
                      </a:pPr>
                      <a:r>
                        <a:rPr kumimoji="0" lang="en-US" sz="1100" i="0" u="none" strike="noStrike" kern="0" cap="none" spc="0" normalizeH="0" noProof="0" dirty="0" smtClean="0">
                          <a:ln>
                            <a:noFill/>
                          </a:ln>
                          <a:effectLst/>
                          <a:uLnTx/>
                          <a:uFillTx/>
                          <a:latin typeface="+mn-lt"/>
                          <a:cs typeface="+mn-cs"/>
                        </a:rPr>
                        <a:t>Category of customer’s response</a:t>
                      </a:r>
                    </a:p>
                  </a:txBody>
                  <a:tcPr/>
                </a:tc>
                <a:tc hMerge="1">
                  <a:txBody>
                    <a:bodyPr/>
                    <a:lstStyle/>
                    <a:p>
                      <a:endParaRPr lang="en-US" sz="1600" dirty="0"/>
                    </a:p>
                  </a:txBody>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2490767676"/>
              </p:ext>
            </p:extLst>
          </p:nvPr>
        </p:nvGraphicFramePr>
        <p:xfrm>
          <a:off x="4876800" y="3012440"/>
          <a:ext cx="4114800" cy="1635760"/>
        </p:xfrm>
        <a:graphic>
          <a:graphicData uri="http://schemas.openxmlformats.org/drawingml/2006/table">
            <a:tbl>
              <a:tblPr firstRow="1" bandRow="1">
                <a:tableStyleId>{35758FB7-9AC5-4552-8A53-C91805E547FA}</a:tableStyleId>
              </a:tblPr>
              <a:tblGrid>
                <a:gridCol w="3132212"/>
                <a:gridCol w="982588"/>
              </a:tblGrid>
              <a:tr h="370840">
                <a:tc>
                  <a:txBody>
                    <a:bodyPr/>
                    <a:lstStyle/>
                    <a:p>
                      <a:r>
                        <a:rPr lang="en-US" sz="1400" dirty="0" smtClean="0"/>
                        <a:t>IVR Outbound Capacity Expansion</a:t>
                      </a:r>
                      <a:endParaRPr lang="en-US" sz="1800" dirty="0">
                        <a:solidFill>
                          <a:srgbClr val="C00000"/>
                        </a:solidFill>
                        <a:latin typeface="+mj-lt"/>
                      </a:endParaRPr>
                    </a:p>
                  </a:txBody>
                  <a:tcPr anchor="ctr"/>
                </a:tc>
                <a:tc>
                  <a:txBody>
                    <a:bodyPr/>
                    <a:lstStyle/>
                    <a:p>
                      <a:pPr algn="r"/>
                      <a:r>
                        <a:rPr lang="en-US" sz="1400" dirty="0" smtClean="0"/>
                        <a:t>6 M Baht</a:t>
                      </a:r>
                      <a:endParaRPr lang="en-US" sz="1400" dirty="0">
                        <a:latin typeface="+mj-lt"/>
                      </a:endParaRPr>
                    </a:p>
                  </a:txBody>
                  <a:tcPr anchor="ctr"/>
                </a:tc>
              </a:tr>
              <a:tr h="370840">
                <a:tc gridSpan="2">
                  <a:txBody>
                    <a:bodyPr/>
                    <a:lstStyle/>
                    <a:p>
                      <a:pPr marL="0" lvl="0" indent="0">
                        <a:buFont typeface="Arial" panose="020B0604020202020204" pitchFamily="34" charset="0"/>
                        <a:buNone/>
                        <a:tabLst>
                          <a:tab pos="2398713" algn="l"/>
                        </a:tabLst>
                        <a:defRPr/>
                      </a:pPr>
                      <a:r>
                        <a:rPr kumimoji="0" lang="en-US" sz="1100" i="0" u="sng" strike="noStrike" kern="0" cap="none" spc="0" normalizeH="0" noProof="0" dirty="0" smtClean="0">
                          <a:ln>
                            <a:noFill/>
                          </a:ln>
                          <a:effectLst/>
                          <a:uLnTx/>
                          <a:uFillTx/>
                          <a:latin typeface="+mn-lt"/>
                          <a:cs typeface="+mn-cs"/>
                        </a:rPr>
                        <a:t>Phase 1</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New additional 120 ports (4 E1) with new hardware</a:t>
                      </a:r>
                    </a:p>
                    <a:p>
                      <a:pPr marL="0" lvl="0" indent="0">
                        <a:buFont typeface="Arial" panose="020B0604020202020204" pitchFamily="34" charset="0"/>
                        <a:buNone/>
                        <a:tabLst>
                          <a:tab pos="2398713" algn="l"/>
                        </a:tabLst>
                        <a:defRPr/>
                      </a:pPr>
                      <a:r>
                        <a:rPr kumimoji="0" lang="en-US" sz="1100" i="0" u="sng" strike="noStrike" kern="0" cap="none" spc="0" normalizeH="0" baseline="0" noProof="0" dirty="0" smtClean="0">
                          <a:ln>
                            <a:noFill/>
                          </a:ln>
                          <a:effectLst/>
                          <a:uLnTx/>
                          <a:uFillTx/>
                          <a:latin typeface="+mn-lt"/>
                          <a:cs typeface="+mn-cs"/>
                        </a:rPr>
                        <a:t>Phase 2</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VM server relocation  /  VM server expansion</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New framework to support TV </a:t>
                      </a:r>
                      <a:r>
                        <a:rPr kumimoji="0" lang="en-US" sz="1100" i="0" u="none" strike="noStrike" kern="0" cap="none" spc="0" normalizeH="0" baseline="0" noProof="0" dirty="0" err="1" smtClean="0">
                          <a:ln>
                            <a:noFill/>
                          </a:ln>
                          <a:effectLst/>
                          <a:uLnTx/>
                          <a:uFillTx/>
                          <a:latin typeface="+mn-lt"/>
                          <a:cs typeface="+mn-cs"/>
                        </a:rPr>
                        <a:t>SimplySurvey</a:t>
                      </a:r>
                      <a:r>
                        <a:rPr kumimoji="0" lang="en-US" sz="1100" i="0" u="none" strike="noStrike" kern="0" cap="none" spc="0" normalizeH="0" baseline="0" noProof="0" dirty="0" smtClean="0">
                          <a:ln>
                            <a:noFill/>
                          </a:ln>
                          <a:effectLst/>
                          <a:uLnTx/>
                          <a:uFillTx/>
                          <a:latin typeface="+mn-lt"/>
                          <a:cs typeface="+mn-cs"/>
                        </a:rPr>
                        <a:t> platform</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Enhanced features</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Reporting tools for TV SimplyOutbound</a:t>
                      </a:r>
                    </a:p>
                  </a:txBody>
                  <a:tcPr/>
                </a:tc>
                <a:tc hMerge="1">
                  <a:txBody>
                    <a:bodyPr/>
                    <a:lstStyle/>
                    <a:p>
                      <a:endParaRPr lang="en-US" sz="1600" dirty="0"/>
                    </a:p>
                  </a:txBody>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511915126"/>
              </p:ext>
            </p:extLst>
          </p:nvPr>
        </p:nvGraphicFramePr>
        <p:xfrm>
          <a:off x="3962400" y="4800600"/>
          <a:ext cx="5029200" cy="1971040"/>
        </p:xfrm>
        <a:graphic>
          <a:graphicData uri="http://schemas.openxmlformats.org/drawingml/2006/table">
            <a:tbl>
              <a:tblPr firstRow="1" bandRow="1">
                <a:tableStyleId>{35758FB7-9AC5-4552-8A53-C91805E547FA}</a:tableStyleId>
              </a:tblPr>
              <a:tblGrid>
                <a:gridCol w="2514600"/>
                <a:gridCol w="1167993"/>
                <a:gridCol w="1346607"/>
              </a:tblGrid>
              <a:tr h="370840">
                <a:tc gridSpan="2">
                  <a:txBody>
                    <a:bodyPr/>
                    <a:lstStyle/>
                    <a:p>
                      <a:r>
                        <a:rPr lang="en-US" sz="1400" dirty="0" smtClean="0"/>
                        <a:t>TV </a:t>
                      </a:r>
                      <a:r>
                        <a:rPr lang="en-US" sz="1400" dirty="0" err="1" smtClean="0"/>
                        <a:t>SimplySurvey</a:t>
                      </a:r>
                      <a:r>
                        <a:rPr lang="en-US" sz="1400" dirty="0" smtClean="0"/>
                        <a:t> Platform</a:t>
                      </a:r>
                      <a:endParaRPr lang="en-US" sz="1800" dirty="0">
                        <a:solidFill>
                          <a:srgbClr val="C00000"/>
                        </a:solidFill>
                        <a:latin typeface="+mj-lt"/>
                      </a:endParaRPr>
                    </a:p>
                  </a:txBody>
                  <a:tcPr anchor="ctr"/>
                </a:tc>
                <a:tc hMerge="1">
                  <a:txBody>
                    <a:bodyPr/>
                    <a:lstStyle/>
                    <a:p>
                      <a:endParaRPr lang="en-US"/>
                    </a:p>
                  </a:txBody>
                  <a:tcPr/>
                </a:tc>
                <a:tc>
                  <a:txBody>
                    <a:bodyPr/>
                    <a:lstStyle/>
                    <a:p>
                      <a:pPr algn="r"/>
                      <a:r>
                        <a:rPr lang="en-US" sz="1400" dirty="0" smtClean="0"/>
                        <a:t>12 M Baht</a:t>
                      </a:r>
                      <a:endParaRPr lang="en-US" sz="1400" dirty="0">
                        <a:latin typeface="+mj-lt"/>
                      </a:endParaRPr>
                    </a:p>
                  </a:txBody>
                  <a:tcPr anchor="ctr"/>
                </a:tc>
              </a:tr>
              <a:tr h="370840">
                <a:tc>
                  <a:txBody>
                    <a:bodyPr/>
                    <a:lstStyle/>
                    <a:p>
                      <a:pPr marL="0" lvl="0" indent="0">
                        <a:buFont typeface="Arial" panose="020B0604020202020204" pitchFamily="34" charset="0"/>
                        <a:buNone/>
                        <a:tabLst>
                          <a:tab pos="2398713" algn="l"/>
                        </a:tabLst>
                        <a:defRPr/>
                      </a:pPr>
                      <a:r>
                        <a:rPr kumimoji="0" lang="en-US" sz="1100" i="0" u="sng" strike="noStrike" kern="0" cap="none" spc="0" normalizeH="0" noProof="0" dirty="0" smtClean="0">
                          <a:ln>
                            <a:noFill/>
                          </a:ln>
                          <a:effectLst/>
                          <a:uLnTx/>
                          <a:uFillTx/>
                          <a:latin typeface="+mn-lt"/>
                          <a:cs typeface="+mn-cs"/>
                        </a:rPr>
                        <a:t>Phase 1</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TV Simply survey engine</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Survey template design</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Survey to various channels—IVR, Web, SMS, e-mail, Social channels (FB/TW)</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Survey analysis</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Reporting tools for survey</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Sentimental analysis</a:t>
                      </a:r>
                    </a:p>
                  </a:txBody>
                  <a:tcPr>
                    <a:lnR w="12700" cap="flat" cmpd="sng" algn="ctr">
                      <a:noFill/>
                      <a:prstDash val="solid"/>
                      <a:round/>
                      <a:headEnd type="none" w="med" len="med"/>
                      <a:tailEnd type="none" w="med" len="med"/>
                    </a:lnR>
                  </a:tcPr>
                </a:tc>
                <a:tc gridSpan="2">
                  <a:txBody>
                    <a:bodyPr/>
                    <a:lstStyle/>
                    <a:p>
                      <a:pPr marL="0" lvl="0" indent="0">
                        <a:buFont typeface="Arial" panose="020B0604020202020204" pitchFamily="34" charset="0"/>
                        <a:buNone/>
                        <a:tabLst>
                          <a:tab pos="2398713" algn="l"/>
                        </a:tabLst>
                        <a:defRPr/>
                      </a:pPr>
                      <a:r>
                        <a:rPr kumimoji="0" lang="en-US" sz="1100" i="0" u="sng" strike="noStrike" kern="0" cap="none" spc="0" normalizeH="0" baseline="0" noProof="0" dirty="0" smtClean="0">
                          <a:ln>
                            <a:noFill/>
                          </a:ln>
                          <a:effectLst/>
                          <a:uLnTx/>
                          <a:uFillTx/>
                          <a:latin typeface="+mn-lt"/>
                          <a:cs typeface="+mn-cs"/>
                        </a:rPr>
                        <a:t>Phase 2</a:t>
                      </a:r>
                    </a:p>
                    <a:p>
                      <a:pPr marL="171450" indent="-171450" fontAlgn="auto">
                        <a:spcBef>
                          <a:spcPts val="0"/>
                        </a:spcBef>
                        <a:spcAft>
                          <a:spcPts val="0"/>
                        </a:spcAft>
                        <a:buFont typeface="Arial" panose="020B0604020202020204" pitchFamily="34" charset="0"/>
                        <a:buChar char="•"/>
                        <a:defRPr/>
                      </a:pPr>
                      <a:r>
                        <a:rPr lang="en-US" sz="1100" kern="0" dirty="0" smtClean="0">
                          <a:solidFill>
                            <a:prstClr val="black"/>
                          </a:solidFill>
                          <a:latin typeface="+mn-lt"/>
                          <a:ea typeface="+mn-ea"/>
                          <a:cs typeface="+mn-cs"/>
                        </a:rPr>
                        <a:t>Integrate with ATSR Outbound new framework</a:t>
                      </a:r>
                    </a:p>
                    <a:p>
                      <a:pPr marL="171450" indent="-171450" fontAlgn="auto">
                        <a:spcBef>
                          <a:spcPts val="0"/>
                        </a:spcBef>
                        <a:spcAft>
                          <a:spcPts val="0"/>
                        </a:spcAft>
                        <a:buFont typeface="Arial" panose="020B0604020202020204" pitchFamily="34" charset="0"/>
                        <a:buChar char="•"/>
                        <a:defRPr/>
                      </a:pPr>
                      <a:r>
                        <a:rPr lang="en-US" sz="1100" kern="0" dirty="0" smtClean="0">
                          <a:solidFill>
                            <a:prstClr val="black"/>
                          </a:solidFill>
                          <a:latin typeface="+mn-lt"/>
                          <a:ea typeface="+mn-ea"/>
                          <a:cs typeface="+mn-cs"/>
                        </a:rPr>
                        <a:t>Integrate with NICE recording to trace back to customer and agent conversation</a:t>
                      </a:r>
                    </a:p>
                  </a:txBody>
                  <a:tcPr>
                    <a:lnL w="12700" cap="flat" cmpd="sng" algn="ctr">
                      <a:noFill/>
                      <a:prstDash val="solid"/>
                      <a:round/>
                      <a:headEnd type="none" w="med" len="med"/>
                      <a:tailEnd type="none" w="med" len="med"/>
                    </a:lnL>
                  </a:tcPr>
                </a:tc>
                <a:tc hMerge="1">
                  <a:txBody>
                    <a:bodyPr/>
                    <a:lstStyle/>
                    <a:p>
                      <a:endParaRPr lang="en-US" sz="1600" dirty="0"/>
                    </a:p>
                  </a:txBody>
                  <a:tcPr/>
                </a:tc>
              </a:tr>
            </a:tbl>
          </a:graphicData>
        </a:graphic>
      </p:graphicFrame>
    </p:spTree>
    <p:extLst>
      <p:ext uri="{BB962C8B-B14F-4D97-AF65-F5344CB8AC3E}">
        <p14:creationId xmlns:p14="http://schemas.microsoft.com/office/powerpoint/2010/main" val="3777904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a:xfrm>
            <a:off x="0" y="0"/>
            <a:ext cx="91440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0070C0"/>
                </a:solidFill>
                <a:effectLst>
                  <a:outerShdw blurRad="76200" dist="50800" dir="5400000" algn="tl" rotWithShape="0">
                    <a:srgbClr val="000000">
                      <a:alpha val="65000"/>
                    </a:srgbClr>
                  </a:outerShdw>
                </a:effectLst>
              </a:rPr>
              <a:t>ATSR Roadmap 2015-2016</a:t>
            </a:r>
            <a:endParaRPr lang="en-US" sz="3600" b="1" spc="50" dirty="0">
              <a:ln w="11430"/>
              <a:solidFill>
                <a:srgbClr val="0070C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a:xfrm>
            <a:off x="6553200" y="6140361"/>
            <a:ext cx="2133600" cy="365125"/>
          </a:xfrm>
        </p:spPr>
        <p:txBody>
          <a:bodyPr/>
          <a:lstStyle/>
          <a:p>
            <a:pPr>
              <a:defRPr/>
            </a:pPr>
            <a:fld id="{B92C3A9E-2198-4117-93AB-7F43E4BB6495}" type="slidenum">
              <a:rPr lang="en-US" smtClean="0"/>
              <a:pPr>
                <a:defRPr/>
              </a:pPr>
              <a:t>48</a:t>
            </a:fld>
            <a:endParaRPr lang="en-US"/>
          </a:p>
        </p:txBody>
      </p:sp>
      <p:cxnSp>
        <p:nvCxnSpPr>
          <p:cNvPr id="50" name="Straight Connector 49"/>
          <p:cNvCxnSpPr/>
          <p:nvPr/>
        </p:nvCxnSpPr>
        <p:spPr>
          <a:xfrm>
            <a:off x="4788024" y="5335145"/>
            <a:ext cx="0" cy="1149917"/>
          </a:xfrm>
          <a:prstGeom prst="line">
            <a:avLst/>
          </a:prstGeom>
          <a:noFill/>
          <a:ln w="9525" cap="flat" cmpd="sng" algn="ctr">
            <a:solidFill>
              <a:sysClr val="window" lastClr="FFFFFF">
                <a:lumMod val="75000"/>
              </a:sysClr>
            </a:solidFill>
            <a:prstDash val="sysDot"/>
          </a:ln>
          <a:effectLst/>
        </p:spPr>
      </p:cxnSp>
      <p:graphicFrame>
        <p:nvGraphicFramePr>
          <p:cNvPr id="40" name="Table 39"/>
          <p:cNvGraphicFramePr>
            <a:graphicFrameLocks noGrp="1"/>
          </p:cNvGraphicFramePr>
          <p:nvPr>
            <p:extLst>
              <p:ext uri="{D42A27DB-BD31-4B8C-83A1-F6EECF244321}">
                <p14:modId xmlns:p14="http://schemas.microsoft.com/office/powerpoint/2010/main" val="1959542276"/>
              </p:ext>
            </p:extLst>
          </p:nvPr>
        </p:nvGraphicFramePr>
        <p:xfrm>
          <a:off x="91440" y="762000"/>
          <a:ext cx="8961120" cy="3108960"/>
        </p:xfrm>
        <a:graphic>
          <a:graphicData uri="http://schemas.openxmlformats.org/drawingml/2006/table">
            <a:tbl>
              <a:tblPr firstRow="1" bandRow="1">
                <a:tableStyleId>{69C7853C-536D-4A76-A0AE-DD22124D55A5}</a:tableStyleId>
              </a:tblPr>
              <a:tblGrid>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tblGrid>
              <a:tr h="274320">
                <a:tc gridSpan="8">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2015</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gridSpan="24">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2016</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r>
              <a:tr h="274320">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JAN</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FEB</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MAR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r>
                        <a:rPr lang="en-US" sz="1000" b="1" dirty="0" smtClean="0">
                          <a:latin typeface="Arial" panose="020B0604020202020204" pitchFamily="34" charset="0"/>
                          <a:cs typeface="Arial" panose="020B0604020202020204" pitchFamily="34" charset="0"/>
                        </a:rPr>
                        <a:t>APR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MAY</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JUN</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JUL</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AUG</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r>
              <a:tr h="256032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r>
            </a:tbl>
          </a:graphicData>
        </a:graphic>
      </p:graphicFrame>
      <p:grpSp>
        <p:nvGrpSpPr>
          <p:cNvPr id="45" name="Group 44"/>
          <p:cNvGrpSpPr/>
          <p:nvPr/>
        </p:nvGrpSpPr>
        <p:grpSpPr>
          <a:xfrm>
            <a:off x="85356" y="2204120"/>
            <a:ext cx="2441337" cy="670032"/>
            <a:chOff x="88066" y="1679012"/>
            <a:chExt cx="2441337" cy="670032"/>
          </a:xfrm>
        </p:grpSpPr>
        <p:sp>
          <p:nvSpPr>
            <p:cNvPr id="55" name="Pentagon 54"/>
            <p:cNvSpPr/>
            <p:nvPr/>
          </p:nvSpPr>
          <p:spPr bwMode="auto">
            <a:xfrm>
              <a:off x="88066" y="1679012"/>
              <a:ext cx="1664534" cy="454588"/>
            </a:xfrm>
            <a:prstGeom prst="homePlate">
              <a:avLst>
                <a:gd name="adj" fmla="val 23334"/>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Engagement Survey</a:t>
              </a:r>
            </a:p>
          </p:txBody>
        </p:sp>
        <p:sp>
          <p:nvSpPr>
            <p:cNvPr id="57" name="Flowchart: Decision 56"/>
            <p:cNvSpPr/>
            <p:nvPr/>
          </p:nvSpPr>
          <p:spPr bwMode="auto">
            <a:xfrm>
              <a:off x="1424625" y="1968981"/>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58" name="TextBox 57"/>
            <p:cNvSpPr txBox="1"/>
            <p:nvPr/>
          </p:nvSpPr>
          <p:spPr>
            <a:xfrm>
              <a:off x="1524000" y="1907612"/>
              <a:ext cx="100540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15NOV</a:t>
              </a:r>
              <a:endParaRPr lang="en-US" sz="1000" dirty="0">
                <a:latin typeface="Arial" panose="020B0604020202020204" pitchFamily="34" charset="0"/>
                <a:cs typeface="Arial" panose="020B0604020202020204" pitchFamily="34" charset="0"/>
              </a:endParaRPr>
            </a:p>
          </p:txBody>
        </p:sp>
        <p:sp>
          <p:nvSpPr>
            <p:cNvPr id="61" name="Flowchart: Decision 60"/>
            <p:cNvSpPr/>
            <p:nvPr/>
          </p:nvSpPr>
          <p:spPr bwMode="auto">
            <a:xfrm>
              <a:off x="1066250" y="1968981"/>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62" name="TextBox 61"/>
            <p:cNvSpPr txBox="1"/>
            <p:nvPr/>
          </p:nvSpPr>
          <p:spPr>
            <a:xfrm>
              <a:off x="152400" y="1907612"/>
              <a:ext cx="963725"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Ph 1 - 27OCT</a:t>
              </a:r>
              <a:endParaRPr lang="en-US" sz="1000" dirty="0">
                <a:latin typeface="Arial" panose="020B0604020202020204" pitchFamily="34" charset="0"/>
                <a:cs typeface="Arial" panose="020B0604020202020204" pitchFamily="34" charset="0"/>
              </a:endParaRPr>
            </a:p>
          </p:txBody>
        </p:sp>
        <p:sp>
          <p:nvSpPr>
            <p:cNvPr id="63" name="TextBox 62"/>
            <p:cNvSpPr txBox="1"/>
            <p:nvPr/>
          </p:nvSpPr>
          <p:spPr>
            <a:xfrm>
              <a:off x="89850" y="2133600"/>
              <a:ext cx="1404552"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Currently On-going Project</a:t>
              </a:r>
            </a:p>
          </p:txBody>
        </p:sp>
      </p:grpSp>
      <p:grpSp>
        <p:nvGrpSpPr>
          <p:cNvPr id="64" name="Group 63"/>
          <p:cNvGrpSpPr/>
          <p:nvPr/>
        </p:nvGrpSpPr>
        <p:grpSpPr>
          <a:xfrm>
            <a:off x="85356" y="1371600"/>
            <a:ext cx="3933813" cy="807759"/>
            <a:chOff x="88066" y="3429000"/>
            <a:chExt cx="3933813" cy="807759"/>
          </a:xfrm>
        </p:grpSpPr>
        <p:sp>
          <p:nvSpPr>
            <p:cNvPr id="65" name="Pentagon 64"/>
            <p:cNvSpPr/>
            <p:nvPr/>
          </p:nvSpPr>
          <p:spPr bwMode="auto">
            <a:xfrm>
              <a:off x="2255520" y="3429000"/>
              <a:ext cx="1766359" cy="454588"/>
            </a:xfrm>
            <a:prstGeom prst="homePlate">
              <a:avLst>
                <a:gd name="adj" fmla="val 23334"/>
              </a:avLst>
            </a:prstGeom>
            <a:noFill/>
            <a:ln w="12700">
              <a:prstDash val="dash"/>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Customer Track</a:t>
              </a:r>
              <a:r>
                <a:rPr kumimoji="0" lang="en-US" sz="1000" b="1" i="0" u="none" strike="noStrike" kern="0" cap="none" spc="0" normalizeH="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 &amp; Trace</a:t>
              </a:r>
            </a:p>
            <a:p>
              <a:pPr marL="0" marR="0" lvl="0" indent="0" algn="r" defTabSz="914400" eaLnBrk="1" fontAlgn="auto" latinLnBrk="0" hangingPunct="1">
                <a:spcBef>
                  <a:spcPts val="0"/>
                </a:spcBef>
                <a:spcAft>
                  <a:spcPts val="0"/>
                </a:spcAft>
                <a:buClr>
                  <a:srgbClr val="CC9900"/>
                </a:buClr>
                <a:buSzTx/>
                <a:buFontTx/>
                <a:buNone/>
                <a:tabLst/>
                <a:defRPr/>
              </a:pPr>
              <a:r>
                <a:rPr lang="en-US" sz="1000" b="1" kern="0" baseline="0" dirty="0" smtClean="0">
                  <a:solidFill>
                    <a:srgbClr val="FF0000"/>
                  </a:solidFill>
                  <a:latin typeface="Arial" panose="020B0604020202020204" pitchFamily="34" charset="0"/>
                  <a:ea typeface="宋体" pitchFamily="2" charset="-122"/>
                  <a:cs typeface="Arial" panose="020B0604020202020204" pitchFamily="34" charset="0"/>
                </a:rPr>
                <a:t>Phase 3   </a:t>
              </a:r>
              <a:endPar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endParaRPr>
            </a:p>
          </p:txBody>
        </p:sp>
        <p:sp>
          <p:nvSpPr>
            <p:cNvPr id="66" name="Pentagon 65"/>
            <p:cNvSpPr/>
            <p:nvPr/>
          </p:nvSpPr>
          <p:spPr bwMode="auto">
            <a:xfrm>
              <a:off x="88066" y="3429000"/>
              <a:ext cx="2240280" cy="454588"/>
            </a:xfrm>
            <a:prstGeom prst="homePlate">
              <a:avLst>
                <a:gd name="adj" fmla="val 23334"/>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Customer Track</a:t>
              </a:r>
              <a:r>
                <a:rPr kumimoji="0" lang="en-US" sz="1000" b="1" i="0" u="none" strike="noStrike" kern="0" cap="none" spc="0" normalizeH="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 &amp; Trace</a:t>
              </a:r>
              <a:endPar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endParaRPr>
            </a:p>
          </p:txBody>
        </p:sp>
        <p:sp>
          <p:nvSpPr>
            <p:cNvPr id="67" name="Flowchart: Decision 66"/>
            <p:cNvSpPr/>
            <p:nvPr/>
          </p:nvSpPr>
          <p:spPr bwMode="auto">
            <a:xfrm>
              <a:off x="1981200" y="368257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68" name="TextBox 67"/>
            <p:cNvSpPr txBox="1"/>
            <p:nvPr/>
          </p:nvSpPr>
          <p:spPr>
            <a:xfrm>
              <a:off x="2080575" y="3621206"/>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15DEC</a:t>
              </a:r>
              <a:endParaRPr lang="en-US" sz="1000" dirty="0">
                <a:latin typeface="Arial" panose="020B0604020202020204" pitchFamily="34" charset="0"/>
                <a:cs typeface="Arial" panose="020B0604020202020204" pitchFamily="34" charset="0"/>
              </a:endParaRPr>
            </a:p>
          </p:txBody>
        </p:sp>
        <p:sp>
          <p:nvSpPr>
            <p:cNvPr id="69" name="Flowchart: Decision 68"/>
            <p:cNvSpPr/>
            <p:nvPr/>
          </p:nvSpPr>
          <p:spPr bwMode="auto">
            <a:xfrm>
              <a:off x="1066250" y="368257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70" name="TextBox 69"/>
            <p:cNvSpPr txBox="1"/>
            <p:nvPr/>
          </p:nvSpPr>
          <p:spPr>
            <a:xfrm>
              <a:off x="144384" y="3621206"/>
              <a:ext cx="971741"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Ph 1 - 19OCT</a:t>
              </a:r>
              <a:endParaRPr lang="en-US" sz="1000" dirty="0">
                <a:latin typeface="Arial" panose="020B0604020202020204" pitchFamily="34" charset="0"/>
                <a:cs typeface="Arial" panose="020B0604020202020204" pitchFamily="34" charset="0"/>
              </a:endParaRPr>
            </a:p>
          </p:txBody>
        </p:sp>
        <p:sp>
          <p:nvSpPr>
            <p:cNvPr id="71" name="TextBox 70"/>
            <p:cNvSpPr txBox="1"/>
            <p:nvPr/>
          </p:nvSpPr>
          <p:spPr>
            <a:xfrm>
              <a:off x="89850" y="3867427"/>
              <a:ext cx="1404552" cy="33855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Currently On-going Project</a:t>
              </a:r>
            </a:p>
            <a:p>
              <a:r>
                <a:rPr lang="en-US" sz="800" dirty="0" smtClean="0">
                  <a:latin typeface="Arial" panose="020B0604020202020204" pitchFamily="34" charset="0"/>
                  <a:cs typeface="Arial" panose="020B0604020202020204" pitchFamily="34" charset="0"/>
                </a:rPr>
                <a:t>Started in SEP’2015</a:t>
              </a:r>
              <a:endParaRPr lang="en-US" sz="800" dirty="0">
                <a:latin typeface="Arial" panose="020B0604020202020204" pitchFamily="34" charset="0"/>
                <a:cs typeface="Arial" panose="020B0604020202020204" pitchFamily="34" charset="0"/>
              </a:endParaRPr>
            </a:p>
          </p:txBody>
        </p:sp>
        <p:sp>
          <p:nvSpPr>
            <p:cNvPr id="72" name="TextBox 71"/>
            <p:cNvSpPr txBox="1"/>
            <p:nvPr/>
          </p:nvSpPr>
          <p:spPr>
            <a:xfrm>
              <a:off x="1490038" y="3867427"/>
              <a:ext cx="896399" cy="369332"/>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Phase 1-2 Cost</a:t>
              </a:r>
            </a:p>
            <a:p>
              <a:r>
                <a:rPr lang="en-US" sz="1000" b="1" dirty="0" smtClean="0">
                  <a:latin typeface="Arial" panose="020B0604020202020204" pitchFamily="34" charset="0"/>
                  <a:cs typeface="Arial" panose="020B0604020202020204" pitchFamily="34" charset="0"/>
                </a:rPr>
                <a:t>1.5M Baht</a:t>
              </a:r>
              <a:endParaRPr lang="en-US" sz="1000" b="1" dirty="0">
                <a:latin typeface="Arial" panose="020B0604020202020204" pitchFamily="34" charset="0"/>
                <a:cs typeface="Arial" panose="020B0604020202020204" pitchFamily="34" charset="0"/>
              </a:endParaRPr>
            </a:p>
          </p:txBody>
        </p:sp>
      </p:grpSp>
      <p:grpSp>
        <p:nvGrpSpPr>
          <p:cNvPr id="73" name="Group 72"/>
          <p:cNvGrpSpPr/>
          <p:nvPr/>
        </p:nvGrpSpPr>
        <p:grpSpPr>
          <a:xfrm>
            <a:off x="4018106" y="1828800"/>
            <a:ext cx="4008006" cy="984920"/>
            <a:chOff x="4018106" y="1986880"/>
            <a:chExt cx="4008006" cy="984920"/>
          </a:xfrm>
        </p:grpSpPr>
        <p:sp>
          <p:nvSpPr>
            <p:cNvPr id="74" name="Pentagon 73"/>
            <p:cNvSpPr/>
            <p:nvPr/>
          </p:nvSpPr>
          <p:spPr bwMode="auto">
            <a:xfrm>
              <a:off x="5943600" y="2260129"/>
              <a:ext cx="1981200" cy="457200"/>
            </a:xfrm>
            <a:prstGeom prst="homePlate">
              <a:avLst>
                <a:gd name="adj" fmla="val 21942"/>
              </a:avLst>
            </a:prstGeom>
            <a:gradFill>
              <a:gsLst>
                <a:gs pos="90000">
                  <a:schemeClr val="accent5">
                    <a:shade val="51000"/>
                    <a:satMod val="130000"/>
                  </a:schemeClr>
                </a:gs>
                <a:gs pos="20000">
                  <a:schemeClr val="accent5">
                    <a:shade val="93000"/>
                    <a:satMod val="130000"/>
                  </a:schemeClr>
                </a:gs>
                <a:gs pos="0">
                  <a:schemeClr val="accent5">
                    <a:shade val="94000"/>
                    <a:satMod val="135000"/>
                  </a:schemeClr>
                </a:gs>
              </a:gsLst>
            </a:gra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76200" rIns="36000" bIns="76200" numCol="1" rtlCol="0" anchor="ctr" anchorCtr="0" compatLnSpc="1">
              <a:prstTxWarp prst="textNoShape">
                <a:avLst/>
              </a:prstTxWarp>
            </a:bodyPr>
            <a:lstStyle/>
            <a:p>
              <a:pPr lvl="0" algn="ctr">
                <a:buClr>
                  <a:srgbClr val="CC9900"/>
                </a:buClr>
                <a:defRPr/>
              </a:pPr>
              <a:r>
                <a:rPr lang="en-US" sz="1000" b="1" kern="0" dirty="0">
                  <a:solidFill>
                    <a:prstClr val="black"/>
                  </a:solidFill>
                  <a:latin typeface="Arial" panose="020B0604020202020204" pitchFamily="34" charset="0"/>
                  <a:ea typeface="宋体" pitchFamily="2" charset="-122"/>
                  <a:cs typeface="Arial" panose="020B0604020202020204" pitchFamily="34" charset="0"/>
                </a:rPr>
                <a:t>Phase </a:t>
              </a:r>
              <a:r>
                <a:rPr lang="en-US" sz="1000" b="1" kern="0" dirty="0" smtClean="0">
                  <a:solidFill>
                    <a:prstClr val="black"/>
                  </a:solidFill>
                  <a:latin typeface="Arial" panose="020B0604020202020204" pitchFamily="34" charset="0"/>
                  <a:ea typeface="宋体" pitchFamily="2" charset="-122"/>
                  <a:cs typeface="Arial" panose="020B0604020202020204" pitchFamily="34" charset="0"/>
                </a:rPr>
                <a:t>2</a:t>
              </a:r>
              <a:endParaRPr lang="en-US" sz="1000" b="1" kern="0" dirty="0">
                <a:solidFill>
                  <a:prstClr val="black"/>
                </a:solidFill>
                <a:latin typeface="Arial" panose="020B0604020202020204" pitchFamily="34" charset="0"/>
                <a:ea typeface="宋体" pitchFamily="2" charset="-122"/>
                <a:cs typeface="Arial" panose="020B0604020202020204" pitchFamily="34" charset="0"/>
              </a:endParaRPr>
            </a:p>
          </p:txBody>
        </p:sp>
        <p:sp>
          <p:nvSpPr>
            <p:cNvPr id="75" name="Pentagon 74"/>
            <p:cNvSpPr/>
            <p:nvPr/>
          </p:nvSpPr>
          <p:spPr bwMode="auto">
            <a:xfrm>
              <a:off x="4018106" y="2262741"/>
              <a:ext cx="2230294" cy="457200"/>
            </a:xfrm>
            <a:prstGeom prst="homePlate">
              <a:avLst>
                <a:gd name="adj" fmla="val 23334"/>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76" name="Flowchart: Decision 75"/>
            <p:cNvSpPr/>
            <p:nvPr/>
          </p:nvSpPr>
          <p:spPr bwMode="auto">
            <a:xfrm>
              <a:off x="6113300" y="257839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77" name="TextBox 76"/>
            <p:cNvSpPr txBox="1"/>
            <p:nvPr/>
          </p:nvSpPr>
          <p:spPr>
            <a:xfrm>
              <a:off x="5346447" y="2725579"/>
              <a:ext cx="95571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31JUL</a:t>
              </a:r>
              <a:endParaRPr lang="en-US" sz="1000" dirty="0">
                <a:latin typeface="Arial" panose="020B0604020202020204" pitchFamily="34" charset="0"/>
                <a:cs typeface="Arial" panose="020B0604020202020204" pitchFamily="34" charset="0"/>
              </a:endParaRPr>
            </a:p>
          </p:txBody>
        </p:sp>
        <p:sp>
          <p:nvSpPr>
            <p:cNvPr id="78" name="TextBox 77"/>
            <p:cNvSpPr txBox="1"/>
            <p:nvPr/>
          </p:nvSpPr>
          <p:spPr>
            <a:xfrm>
              <a:off x="4018106" y="1986880"/>
              <a:ext cx="2108269"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TV </a:t>
              </a:r>
              <a:r>
                <a:rPr lang="en-US" sz="1200" b="1" dirty="0" err="1" smtClean="0">
                  <a:solidFill>
                    <a:srgbClr val="FF0000"/>
                  </a:solidFill>
                  <a:latin typeface="Arial" panose="020B0604020202020204" pitchFamily="34" charset="0"/>
                  <a:cs typeface="Arial" panose="020B0604020202020204" pitchFamily="34" charset="0"/>
                </a:rPr>
                <a:t>SimplySurvey</a:t>
              </a:r>
              <a:r>
                <a:rPr lang="en-US" sz="1200" b="1" dirty="0" smtClean="0">
                  <a:solidFill>
                    <a:srgbClr val="FF0000"/>
                  </a:solidFill>
                  <a:latin typeface="Arial" panose="020B0604020202020204" pitchFamily="34" charset="0"/>
                  <a:cs typeface="Arial" panose="020B0604020202020204" pitchFamily="34" charset="0"/>
                </a:rPr>
                <a:t> Platform</a:t>
              </a:r>
              <a:endParaRPr lang="en-US" sz="1200" b="1" dirty="0">
                <a:solidFill>
                  <a:srgbClr val="FF0000"/>
                </a:solidFill>
                <a:latin typeface="Arial" panose="020B0604020202020204" pitchFamily="34" charset="0"/>
                <a:cs typeface="Arial" panose="020B0604020202020204" pitchFamily="34" charset="0"/>
              </a:endParaRPr>
            </a:p>
          </p:txBody>
        </p:sp>
        <p:sp>
          <p:nvSpPr>
            <p:cNvPr id="79" name="Flowchart: Decision 78"/>
            <p:cNvSpPr/>
            <p:nvPr/>
          </p:nvSpPr>
          <p:spPr bwMode="auto">
            <a:xfrm>
              <a:off x="7793974" y="257839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80" name="TextBox 79"/>
            <p:cNvSpPr txBox="1"/>
            <p:nvPr/>
          </p:nvSpPr>
          <p:spPr>
            <a:xfrm>
              <a:off x="7027121" y="2725579"/>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31OCT</a:t>
              </a:r>
              <a:endParaRPr lang="en-US" sz="1000" dirty="0">
                <a:latin typeface="Arial" panose="020B0604020202020204" pitchFamily="34" charset="0"/>
                <a:cs typeface="Arial" panose="020B0604020202020204" pitchFamily="34" charset="0"/>
              </a:endParaRPr>
            </a:p>
          </p:txBody>
        </p:sp>
        <p:sp>
          <p:nvSpPr>
            <p:cNvPr id="81" name="TextBox 80"/>
            <p:cNvSpPr txBox="1"/>
            <p:nvPr/>
          </p:nvSpPr>
          <p:spPr>
            <a:xfrm>
              <a:off x="6324845" y="2029662"/>
              <a:ext cx="1580882" cy="246221"/>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Phase 1-2 Cost – </a:t>
              </a:r>
              <a:r>
                <a:rPr lang="en-US" sz="1000" b="1" dirty="0" smtClean="0">
                  <a:latin typeface="Arial" panose="020B0604020202020204" pitchFamily="34" charset="0"/>
                  <a:cs typeface="Arial" panose="020B0604020202020204" pitchFamily="34" charset="0"/>
                </a:rPr>
                <a:t>12M Baht</a:t>
              </a:r>
              <a:endParaRPr lang="en-US" sz="1000" b="1" dirty="0">
                <a:latin typeface="Arial" panose="020B0604020202020204" pitchFamily="34" charset="0"/>
                <a:cs typeface="Arial" panose="020B0604020202020204" pitchFamily="34" charset="0"/>
              </a:endParaRPr>
            </a:p>
          </p:txBody>
        </p:sp>
      </p:grpSp>
      <p:grpSp>
        <p:nvGrpSpPr>
          <p:cNvPr id="82" name="Group 81"/>
          <p:cNvGrpSpPr/>
          <p:nvPr/>
        </p:nvGrpSpPr>
        <p:grpSpPr>
          <a:xfrm>
            <a:off x="1219200" y="2835841"/>
            <a:ext cx="3657600" cy="982350"/>
            <a:chOff x="1219200" y="3124200"/>
            <a:chExt cx="3657600" cy="982350"/>
          </a:xfrm>
        </p:grpSpPr>
        <p:sp>
          <p:nvSpPr>
            <p:cNvPr id="83" name="Pentagon 82"/>
            <p:cNvSpPr/>
            <p:nvPr/>
          </p:nvSpPr>
          <p:spPr bwMode="auto">
            <a:xfrm>
              <a:off x="1905000" y="3403129"/>
              <a:ext cx="2103283" cy="457200"/>
            </a:xfrm>
            <a:prstGeom prst="homePlate">
              <a:avLst>
                <a:gd name="adj" fmla="val 21942"/>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76200" rIns="36000" bIns="76200" numCol="1" rtlCol="0" anchor="ctr" anchorCtr="0" compatLnSpc="1">
              <a:prstTxWarp prst="textNoShape">
                <a:avLst/>
              </a:prstTxWarp>
            </a:bodyPr>
            <a:lstStyle/>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2</a:t>
              </a:r>
            </a:p>
          </p:txBody>
        </p:sp>
        <p:sp>
          <p:nvSpPr>
            <p:cNvPr id="84" name="Pentagon 83"/>
            <p:cNvSpPr/>
            <p:nvPr/>
          </p:nvSpPr>
          <p:spPr bwMode="auto">
            <a:xfrm>
              <a:off x="1219200" y="3405741"/>
              <a:ext cx="990600" cy="457200"/>
            </a:xfrm>
            <a:prstGeom prst="homePlate">
              <a:avLst>
                <a:gd name="adj" fmla="val 23334"/>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p>
          </p:txBody>
        </p:sp>
        <p:sp>
          <p:nvSpPr>
            <p:cNvPr id="85" name="Flowchart: Decision 84"/>
            <p:cNvSpPr/>
            <p:nvPr/>
          </p:nvSpPr>
          <p:spPr bwMode="auto">
            <a:xfrm>
              <a:off x="1991606" y="3711679"/>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86" name="TextBox 85"/>
            <p:cNvSpPr txBox="1"/>
            <p:nvPr/>
          </p:nvSpPr>
          <p:spPr>
            <a:xfrm>
              <a:off x="1224753" y="3860329"/>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15DEC</a:t>
              </a:r>
              <a:endParaRPr lang="en-US" sz="1000" dirty="0">
                <a:latin typeface="Arial" panose="020B0604020202020204" pitchFamily="34" charset="0"/>
                <a:cs typeface="Arial" panose="020B0604020202020204" pitchFamily="34" charset="0"/>
              </a:endParaRPr>
            </a:p>
          </p:txBody>
        </p:sp>
        <p:sp>
          <p:nvSpPr>
            <p:cNvPr id="87" name="TextBox 86"/>
            <p:cNvSpPr txBox="1"/>
            <p:nvPr/>
          </p:nvSpPr>
          <p:spPr>
            <a:xfrm>
              <a:off x="1219200" y="3124200"/>
              <a:ext cx="2728632"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IVR Outbound Capacity Expansion</a:t>
              </a:r>
              <a:endParaRPr lang="en-US" sz="1200" b="1" dirty="0">
                <a:solidFill>
                  <a:srgbClr val="FF0000"/>
                </a:solidFill>
                <a:latin typeface="Arial" panose="020B0604020202020204" pitchFamily="34" charset="0"/>
                <a:cs typeface="Arial" panose="020B0604020202020204" pitchFamily="34" charset="0"/>
              </a:endParaRPr>
            </a:p>
          </p:txBody>
        </p:sp>
        <p:sp>
          <p:nvSpPr>
            <p:cNvPr id="88" name="Flowchart: Decision 87"/>
            <p:cNvSpPr/>
            <p:nvPr/>
          </p:nvSpPr>
          <p:spPr bwMode="auto">
            <a:xfrm>
              <a:off x="3896606" y="3711679"/>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89" name="TextBox 88"/>
            <p:cNvSpPr txBox="1"/>
            <p:nvPr/>
          </p:nvSpPr>
          <p:spPr>
            <a:xfrm>
              <a:off x="3079803" y="3860329"/>
              <a:ext cx="1013419"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31MAR</a:t>
              </a:r>
              <a:endParaRPr lang="en-US" sz="1000" dirty="0">
                <a:latin typeface="Arial" panose="020B0604020202020204" pitchFamily="34" charset="0"/>
                <a:cs typeface="Arial" panose="020B0604020202020204" pitchFamily="34" charset="0"/>
              </a:endParaRPr>
            </a:p>
          </p:txBody>
        </p:sp>
        <p:sp>
          <p:nvSpPr>
            <p:cNvPr id="90" name="TextBox 89"/>
            <p:cNvSpPr txBox="1"/>
            <p:nvPr/>
          </p:nvSpPr>
          <p:spPr>
            <a:xfrm>
              <a:off x="3951547" y="3342347"/>
              <a:ext cx="925253" cy="369332"/>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Phase 1-2 Cost </a:t>
              </a:r>
            </a:p>
            <a:p>
              <a:r>
                <a:rPr lang="en-US" sz="1000" b="1" dirty="0" smtClean="0">
                  <a:latin typeface="Arial" panose="020B0604020202020204" pitchFamily="34" charset="0"/>
                  <a:cs typeface="Arial" panose="020B0604020202020204" pitchFamily="34" charset="0"/>
                </a:rPr>
                <a:t>6M Baht</a:t>
              </a:r>
              <a:endParaRPr lang="en-US" sz="1000" b="1" dirty="0">
                <a:latin typeface="Arial" panose="020B0604020202020204" pitchFamily="34" charset="0"/>
                <a:cs typeface="Arial" panose="020B0604020202020204" pitchFamily="34" charset="0"/>
              </a:endParaRPr>
            </a:p>
          </p:txBody>
        </p:sp>
      </p:grpSp>
      <p:sp>
        <p:nvSpPr>
          <p:cNvPr id="91" name="TextBox 90"/>
          <p:cNvSpPr txBox="1"/>
          <p:nvPr/>
        </p:nvSpPr>
        <p:spPr>
          <a:xfrm>
            <a:off x="1694401" y="2139588"/>
            <a:ext cx="896399" cy="369332"/>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Phase 1-2 Cost</a:t>
            </a:r>
          </a:p>
          <a:p>
            <a:r>
              <a:rPr lang="en-US" sz="1000" b="1" dirty="0" smtClean="0">
                <a:latin typeface="Arial" panose="020B0604020202020204" pitchFamily="34" charset="0"/>
                <a:cs typeface="Arial" panose="020B0604020202020204" pitchFamily="34" charset="0"/>
              </a:rPr>
              <a:t>1M Baht</a:t>
            </a:r>
            <a:endParaRPr lang="en-US" sz="1000" b="1" dirty="0">
              <a:latin typeface="Arial" panose="020B0604020202020204" pitchFamily="34" charset="0"/>
              <a:cs typeface="Arial" panose="020B0604020202020204" pitchFamily="34" charset="0"/>
            </a:endParaRPr>
          </a:p>
        </p:txBody>
      </p:sp>
      <p:graphicFrame>
        <p:nvGraphicFramePr>
          <p:cNvPr id="47" name="Table 46"/>
          <p:cNvGraphicFramePr>
            <a:graphicFrameLocks noGrp="1"/>
          </p:cNvGraphicFramePr>
          <p:nvPr>
            <p:extLst>
              <p:ext uri="{D42A27DB-BD31-4B8C-83A1-F6EECF244321}">
                <p14:modId xmlns:p14="http://schemas.microsoft.com/office/powerpoint/2010/main" val="139383125"/>
              </p:ext>
            </p:extLst>
          </p:nvPr>
        </p:nvGraphicFramePr>
        <p:xfrm>
          <a:off x="228600" y="4140200"/>
          <a:ext cx="3566160" cy="965200"/>
        </p:xfrm>
        <a:graphic>
          <a:graphicData uri="http://schemas.openxmlformats.org/drawingml/2006/table">
            <a:tbl>
              <a:tblPr firstRow="1" bandRow="1">
                <a:tableStyleId>{69C7853C-536D-4A76-A0AE-DD22124D55A5}</a:tableStyleId>
              </a:tblPr>
              <a:tblGrid>
                <a:gridCol w="2362200"/>
                <a:gridCol w="1203960"/>
              </a:tblGrid>
              <a:tr h="370840">
                <a:tc>
                  <a:txBody>
                    <a:bodyPr/>
                    <a:lstStyle/>
                    <a:p>
                      <a:r>
                        <a:rPr lang="en-US" sz="1400" dirty="0" smtClean="0"/>
                        <a:t>Customer Track &amp; Trace</a:t>
                      </a:r>
                      <a:endParaRPr lang="en-US" sz="1800" dirty="0">
                        <a:solidFill>
                          <a:srgbClr val="C00000"/>
                        </a:solidFill>
                        <a:latin typeface="+mj-lt"/>
                      </a:endParaRPr>
                    </a:p>
                  </a:txBody>
                  <a:tcPr anchor="ctr"/>
                </a:tc>
                <a:tc>
                  <a:txBody>
                    <a:bodyPr/>
                    <a:lstStyle/>
                    <a:p>
                      <a:pPr algn="r"/>
                      <a:r>
                        <a:rPr lang="en-US" sz="1400" dirty="0" smtClean="0"/>
                        <a:t>1.5 M Baht</a:t>
                      </a:r>
                      <a:endParaRPr lang="en-US" sz="1400" dirty="0">
                        <a:latin typeface="+mj-lt"/>
                      </a:endParaRPr>
                    </a:p>
                  </a:txBody>
                  <a:tcPr anchor="ctr"/>
                </a:tc>
              </a:tr>
              <a:tr h="370840">
                <a:tc gridSpan="2">
                  <a:txBody>
                    <a:bodyPr/>
                    <a:lstStyle/>
                    <a:p>
                      <a:pPr marL="173038" lvl="0" indent="-173038">
                        <a:buFont typeface="Arial" panose="020B0604020202020204" pitchFamily="34" charset="0"/>
                        <a:buChar char="•"/>
                        <a:tabLst>
                          <a:tab pos="2398713" algn="l"/>
                        </a:tabLst>
                        <a:defRPr/>
                      </a:pPr>
                      <a:r>
                        <a:rPr kumimoji="0" lang="en-US" sz="1100" u="none" strike="noStrike" kern="0" cap="none" spc="0" normalizeH="0" baseline="0" noProof="0" dirty="0" smtClean="0">
                          <a:ln>
                            <a:noFill/>
                          </a:ln>
                          <a:effectLst/>
                          <a:uLnTx/>
                          <a:uFillTx/>
                        </a:rPr>
                        <a:t>Phase 1—Trouble Ticket (TT)	</a:t>
                      </a:r>
                      <a:r>
                        <a:rPr kumimoji="0" lang="en-US" sz="1100" u="none" strike="noStrike" kern="0" cap="none" spc="0" normalizeH="0" baseline="0" noProof="0" dirty="0" smtClean="0">
                          <a:ln>
                            <a:noFill/>
                          </a:ln>
                          <a:solidFill>
                            <a:schemeClr val="tx2"/>
                          </a:solidFill>
                          <a:effectLst/>
                          <a:uLnTx/>
                          <a:uFillTx/>
                        </a:rPr>
                        <a:t>Go-Live 19OCT</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Phase 2—Service Request (SR)	</a:t>
                      </a:r>
                      <a:r>
                        <a:rPr kumimoji="0" lang="en-US" sz="1100" i="0" u="none" strike="noStrike" kern="0" cap="none" spc="0" normalizeH="0" baseline="0" noProof="0" dirty="0" smtClean="0">
                          <a:ln>
                            <a:noFill/>
                          </a:ln>
                          <a:solidFill>
                            <a:schemeClr val="tx2"/>
                          </a:solidFill>
                          <a:effectLst/>
                          <a:uLnTx/>
                          <a:uFillTx/>
                          <a:latin typeface="+mn-lt"/>
                          <a:cs typeface="+mn-cs"/>
                        </a:rPr>
                        <a:t>Go-Live 15DEC</a:t>
                      </a:r>
                    </a:p>
                    <a:p>
                      <a:pPr marL="173038" lvl="0" indent="-173038">
                        <a:buFont typeface="Arial" panose="020B0604020202020204" pitchFamily="34" charset="0"/>
                        <a:buChar char="•"/>
                        <a:tabLst>
                          <a:tab pos="2289175" algn="l"/>
                        </a:tabLst>
                        <a:defRPr/>
                      </a:pPr>
                      <a:r>
                        <a:rPr kumimoji="0" lang="en-US" sz="1100" i="0" u="none" strike="noStrike" kern="0" cap="none" spc="0" normalizeH="0" baseline="0" noProof="0" dirty="0" smtClean="0">
                          <a:ln>
                            <a:noFill/>
                          </a:ln>
                          <a:effectLst/>
                          <a:uLnTx/>
                          <a:uFillTx/>
                          <a:latin typeface="+mn-lt"/>
                          <a:cs typeface="+mn-cs"/>
                        </a:rPr>
                        <a:t>Phase 3—Device Repair Tracking</a:t>
                      </a:r>
                      <a:endParaRPr kumimoji="0" lang="en-US" sz="1100" i="0" u="none" strike="noStrike" kern="0" cap="none" spc="0" normalizeH="0" noProof="0" dirty="0" smtClean="0">
                        <a:ln>
                          <a:noFill/>
                        </a:ln>
                        <a:effectLst/>
                        <a:uLnTx/>
                        <a:uFillTx/>
                        <a:latin typeface="+mn-lt"/>
                        <a:cs typeface="+mn-cs"/>
                      </a:endParaRPr>
                    </a:p>
                  </a:txBody>
                  <a:tcPr/>
                </a:tc>
                <a:tc hMerge="1">
                  <a:txBody>
                    <a:bodyPr/>
                    <a:lstStyle/>
                    <a:p>
                      <a:endParaRPr lang="en-US" sz="1600" dirty="0"/>
                    </a:p>
                  </a:txBody>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2666510614"/>
              </p:ext>
            </p:extLst>
          </p:nvPr>
        </p:nvGraphicFramePr>
        <p:xfrm>
          <a:off x="228600" y="5359400"/>
          <a:ext cx="3566160" cy="965200"/>
        </p:xfrm>
        <a:graphic>
          <a:graphicData uri="http://schemas.openxmlformats.org/drawingml/2006/table">
            <a:tbl>
              <a:tblPr firstRow="1" bandRow="1">
                <a:tableStyleId>{69C7853C-536D-4A76-A0AE-DD22124D55A5}</a:tableStyleId>
              </a:tblPr>
              <a:tblGrid>
                <a:gridCol w="2506837"/>
                <a:gridCol w="1059323"/>
              </a:tblGrid>
              <a:tr h="370840">
                <a:tc>
                  <a:txBody>
                    <a:bodyPr/>
                    <a:lstStyle/>
                    <a:p>
                      <a:r>
                        <a:rPr lang="en-US" sz="1400" dirty="0" smtClean="0"/>
                        <a:t>Engagement</a:t>
                      </a:r>
                      <a:r>
                        <a:rPr lang="en-US" sz="1400" baseline="0" dirty="0" smtClean="0"/>
                        <a:t> Survey</a:t>
                      </a:r>
                      <a:endParaRPr lang="en-US" sz="1800" dirty="0">
                        <a:solidFill>
                          <a:srgbClr val="C00000"/>
                        </a:solidFill>
                        <a:latin typeface="+mj-lt"/>
                      </a:endParaRPr>
                    </a:p>
                  </a:txBody>
                  <a:tcPr anchor="ctr"/>
                </a:tc>
                <a:tc>
                  <a:txBody>
                    <a:bodyPr/>
                    <a:lstStyle/>
                    <a:p>
                      <a:pPr algn="r"/>
                      <a:r>
                        <a:rPr lang="en-US" sz="1400" dirty="0" smtClean="0"/>
                        <a:t>1 M Baht</a:t>
                      </a:r>
                      <a:endParaRPr lang="en-US" sz="1400" dirty="0">
                        <a:latin typeface="+mj-lt"/>
                      </a:endParaRPr>
                    </a:p>
                  </a:txBody>
                  <a:tcPr anchor="ctr"/>
                </a:tc>
              </a:tr>
              <a:tr h="370840">
                <a:tc gridSpan="2">
                  <a:txBody>
                    <a:bodyPr/>
                    <a:lstStyle/>
                    <a:p>
                      <a:pPr marL="173038" lvl="0" indent="-173038">
                        <a:buFont typeface="Arial" panose="020B0604020202020204" pitchFamily="34" charset="0"/>
                        <a:buChar char="•"/>
                        <a:tabLst>
                          <a:tab pos="2398713" algn="l"/>
                        </a:tabLst>
                        <a:defRPr/>
                      </a:pPr>
                      <a:r>
                        <a:rPr kumimoji="0" lang="en-US" sz="1100" i="0" u="none" strike="noStrike" kern="0" cap="none" spc="0" normalizeH="0" noProof="0" dirty="0" smtClean="0">
                          <a:ln>
                            <a:noFill/>
                          </a:ln>
                          <a:effectLst/>
                          <a:uLnTx/>
                          <a:uFillTx/>
                          <a:latin typeface="+mn-lt"/>
                          <a:cs typeface="+mn-cs"/>
                        </a:rPr>
                        <a:t>Enhanced ATSR Outbound Survey Features</a:t>
                      </a:r>
                    </a:p>
                    <a:p>
                      <a:pPr marL="173038" lvl="0" indent="-173038">
                        <a:buFont typeface="Arial" panose="020B0604020202020204" pitchFamily="34" charset="0"/>
                        <a:buChar char="•"/>
                        <a:tabLst>
                          <a:tab pos="2398713" algn="l"/>
                        </a:tabLst>
                        <a:defRPr/>
                      </a:pPr>
                      <a:r>
                        <a:rPr kumimoji="0" lang="en-US" sz="1100" i="0" u="none" strike="noStrike" kern="0" cap="none" spc="0" normalizeH="0" noProof="0" dirty="0" smtClean="0">
                          <a:ln>
                            <a:noFill/>
                          </a:ln>
                          <a:effectLst/>
                          <a:uLnTx/>
                          <a:uFillTx/>
                          <a:latin typeface="+mn-lt"/>
                          <a:cs typeface="+mn-cs"/>
                        </a:rPr>
                        <a:t>Complex condition question and answer</a:t>
                      </a:r>
                    </a:p>
                    <a:p>
                      <a:pPr marL="173038" lvl="0" indent="-173038">
                        <a:buFont typeface="Arial" panose="020B0604020202020204" pitchFamily="34" charset="0"/>
                        <a:buChar char="•"/>
                        <a:tabLst>
                          <a:tab pos="2398713" algn="l"/>
                        </a:tabLst>
                        <a:defRPr/>
                      </a:pPr>
                      <a:r>
                        <a:rPr kumimoji="0" lang="en-US" sz="1100" i="0" u="none" strike="noStrike" kern="0" cap="none" spc="0" normalizeH="0" noProof="0" dirty="0" smtClean="0">
                          <a:ln>
                            <a:noFill/>
                          </a:ln>
                          <a:effectLst/>
                          <a:uLnTx/>
                          <a:uFillTx/>
                          <a:latin typeface="+mn-lt"/>
                          <a:cs typeface="+mn-cs"/>
                        </a:rPr>
                        <a:t>Category of customer’s response</a:t>
                      </a:r>
                    </a:p>
                  </a:txBody>
                  <a:tcPr/>
                </a:tc>
                <a:tc hMerge="1">
                  <a:txBody>
                    <a:bodyPr/>
                    <a:lstStyle/>
                    <a:p>
                      <a:endParaRPr lang="en-US" sz="1600" dirty="0"/>
                    </a:p>
                  </a:txBody>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1861936744"/>
              </p:ext>
            </p:extLst>
          </p:nvPr>
        </p:nvGraphicFramePr>
        <p:xfrm>
          <a:off x="4876800" y="3012440"/>
          <a:ext cx="4114800" cy="1635760"/>
        </p:xfrm>
        <a:graphic>
          <a:graphicData uri="http://schemas.openxmlformats.org/drawingml/2006/table">
            <a:tbl>
              <a:tblPr firstRow="1" bandRow="1">
                <a:tableStyleId>{35758FB7-9AC5-4552-8A53-C91805E547FA}</a:tableStyleId>
              </a:tblPr>
              <a:tblGrid>
                <a:gridCol w="3132212"/>
                <a:gridCol w="982588"/>
              </a:tblGrid>
              <a:tr h="370840">
                <a:tc>
                  <a:txBody>
                    <a:bodyPr/>
                    <a:lstStyle/>
                    <a:p>
                      <a:r>
                        <a:rPr lang="en-US" sz="1400" dirty="0" smtClean="0"/>
                        <a:t>IVR Outbound Capacity Expansion</a:t>
                      </a:r>
                      <a:endParaRPr lang="en-US" sz="1800" dirty="0">
                        <a:solidFill>
                          <a:srgbClr val="C00000"/>
                        </a:solidFill>
                        <a:latin typeface="+mj-lt"/>
                      </a:endParaRPr>
                    </a:p>
                  </a:txBody>
                  <a:tcPr anchor="ctr"/>
                </a:tc>
                <a:tc>
                  <a:txBody>
                    <a:bodyPr/>
                    <a:lstStyle/>
                    <a:p>
                      <a:pPr algn="r"/>
                      <a:r>
                        <a:rPr lang="en-US" sz="1400" dirty="0" smtClean="0"/>
                        <a:t>6 M Baht</a:t>
                      </a:r>
                      <a:endParaRPr lang="en-US" sz="1400" dirty="0">
                        <a:latin typeface="+mj-lt"/>
                      </a:endParaRPr>
                    </a:p>
                  </a:txBody>
                  <a:tcPr anchor="ctr"/>
                </a:tc>
              </a:tr>
              <a:tr h="370840">
                <a:tc gridSpan="2">
                  <a:txBody>
                    <a:bodyPr/>
                    <a:lstStyle/>
                    <a:p>
                      <a:pPr marL="0" lvl="0" indent="0">
                        <a:buFont typeface="Arial" panose="020B0604020202020204" pitchFamily="34" charset="0"/>
                        <a:buNone/>
                        <a:tabLst>
                          <a:tab pos="2398713" algn="l"/>
                        </a:tabLst>
                        <a:defRPr/>
                      </a:pPr>
                      <a:r>
                        <a:rPr kumimoji="0" lang="en-US" sz="1100" i="0" u="sng" strike="noStrike" kern="0" cap="none" spc="0" normalizeH="0" noProof="0" dirty="0" smtClean="0">
                          <a:ln>
                            <a:noFill/>
                          </a:ln>
                          <a:effectLst/>
                          <a:uLnTx/>
                          <a:uFillTx/>
                          <a:latin typeface="+mn-lt"/>
                          <a:cs typeface="+mn-cs"/>
                        </a:rPr>
                        <a:t>Phase 1</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New additional 120 ports (4 E1) with new hardware</a:t>
                      </a:r>
                    </a:p>
                    <a:p>
                      <a:pPr marL="0" lvl="0" indent="0">
                        <a:buFont typeface="Arial" panose="020B0604020202020204" pitchFamily="34" charset="0"/>
                        <a:buNone/>
                        <a:tabLst>
                          <a:tab pos="2398713" algn="l"/>
                        </a:tabLst>
                        <a:defRPr/>
                      </a:pPr>
                      <a:r>
                        <a:rPr kumimoji="0" lang="en-US" sz="1100" i="0" u="sng" strike="noStrike" kern="0" cap="none" spc="0" normalizeH="0" baseline="0" noProof="0" dirty="0" smtClean="0">
                          <a:ln>
                            <a:noFill/>
                          </a:ln>
                          <a:effectLst/>
                          <a:uLnTx/>
                          <a:uFillTx/>
                          <a:latin typeface="+mn-lt"/>
                          <a:cs typeface="+mn-cs"/>
                        </a:rPr>
                        <a:t>Phase 2</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VM server relocation  /  VM server expansion</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New framework to support TV </a:t>
                      </a:r>
                      <a:r>
                        <a:rPr kumimoji="0" lang="en-US" sz="1100" i="0" u="none" strike="noStrike" kern="0" cap="none" spc="0" normalizeH="0" baseline="0" noProof="0" dirty="0" err="1" smtClean="0">
                          <a:ln>
                            <a:noFill/>
                          </a:ln>
                          <a:effectLst/>
                          <a:uLnTx/>
                          <a:uFillTx/>
                          <a:latin typeface="+mn-lt"/>
                          <a:cs typeface="+mn-cs"/>
                        </a:rPr>
                        <a:t>SimplySurvey</a:t>
                      </a:r>
                      <a:r>
                        <a:rPr kumimoji="0" lang="en-US" sz="1100" i="0" u="none" strike="noStrike" kern="0" cap="none" spc="0" normalizeH="0" baseline="0" noProof="0" dirty="0" smtClean="0">
                          <a:ln>
                            <a:noFill/>
                          </a:ln>
                          <a:effectLst/>
                          <a:uLnTx/>
                          <a:uFillTx/>
                          <a:latin typeface="+mn-lt"/>
                          <a:cs typeface="+mn-cs"/>
                        </a:rPr>
                        <a:t> platform</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Enhanced features</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Reporting tools for TV SimplyOutbound</a:t>
                      </a:r>
                    </a:p>
                  </a:txBody>
                  <a:tcPr/>
                </a:tc>
                <a:tc hMerge="1">
                  <a:txBody>
                    <a:bodyPr/>
                    <a:lstStyle/>
                    <a:p>
                      <a:endParaRPr lang="en-US" sz="1600" dirty="0"/>
                    </a:p>
                  </a:txBody>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3505379220"/>
              </p:ext>
            </p:extLst>
          </p:nvPr>
        </p:nvGraphicFramePr>
        <p:xfrm>
          <a:off x="3962400" y="4800600"/>
          <a:ext cx="5029200" cy="1971040"/>
        </p:xfrm>
        <a:graphic>
          <a:graphicData uri="http://schemas.openxmlformats.org/drawingml/2006/table">
            <a:tbl>
              <a:tblPr firstRow="1" bandRow="1">
                <a:tableStyleId>{35758FB7-9AC5-4552-8A53-C91805E547FA}</a:tableStyleId>
              </a:tblPr>
              <a:tblGrid>
                <a:gridCol w="2514600"/>
                <a:gridCol w="1167993"/>
                <a:gridCol w="1346607"/>
              </a:tblGrid>
              <a:tr h="370840">
                <a:tc gridSpan="2">
                  <a:txBody>
                    <a:bodyPr/>
                    <a:lstStyle/>
                    <a:p>
                      <a:r>
                        <a:rPr lang="en-US" sz="1400" dirty="0" smtClean="0"/>
                        <a:t>TV </a:t>
                      </a:r>
                      <a:r>
                        <a:rPr lang="en-US" sz="1400" dirty="0" err="1" smtClean="0"/>
                        <a:t>SimplySurvey</a:t>
                      </a:r>
                      <a:r>
                        <a:rPr lang="en-US" sz="1400" dirty="0" smtClean="0"/>
                        <a:t> Platform</a:t>
                      </a:r>
                      <a:endParaRPr lang="en-US" sz="1800" dirty="0">
                        <a:solidFill>
                          <a:srgbClr val="C00000"/>
                        </a:solidFill>
                        <a:latin typeface="+mj-lt"/>
                      </a:endParaRPr>
                    </a:p>
                  </a:txBody>
                  <a:tcPr anchor="ctr"/>
                </a:tc>
                <a:tc hMerge="1">
                  <a:txBody>
                    <a:bodyPr/>
                    <a:lstStyle/>
                    <a:p>
                      <a:endParaRPr lang="en-US"/>
                    </a:p>
                  </a:txBody>
                  <a:tcPr/>
                </a:tc>
                <a:tc>
                  <a:txBody>
                    <a:bodyPr/>
                    <a:lstStyle/>
                    <a:p>
                      <a:pPr algn="r"/>
                      <a:r>
                        <a:rPr lang="en-US" sz="1400" dirty="0" smtClean="0"/>
                        <a:t>12 M Baht</a:t>
                      </a:r>
                      <a:endParaRPr lang="en-US" sz="1400" dirty="0">
                        <a:latin typeface="+mj-lt"/>
                      </a:endParaRPr>
                    </a:p>
                  </a:txBody>
                  <a:tcPr anchor="ctr"/>
                </a:tc>
              </a:tr>
              <a:tr h="370840">
                <a:tc>
                  <a:txBody>
                    <a:bodyPr/>
                    <a:lstStyle/>
                    <a:p>
                      <a:pPr marL="0" lvl="0" indent="0">
                        <a:buFont typeface="Arial" panose="020B0604020202020204" pitchFamily="34" charset="0"/>
                        <a:buNone/>
                        <a:tabLst>
                          <a:tab pos="2398713" algn="l"/>
                        </a:tabLst>
                        <a:defRPr/>
                      </a:pPr>
                      <a:r>
                        <a:rPr kumimoji="0" lang="en-US" sz="1100" i="0" u="sng" strike="noStrike" kern="0" cap="none" spc="0" normalizeH="0" noProof="0" dirty="0" smtClean="0">
                          <a:ln>
                            <a:noFill/>
                          </a:ln>
                          <a:effectLst/>
                          <a:uLnTx/>
                          <a:uFillTx/>
                          <a:latin typeface="+mn-lt"/>
                          <a:cs typeface="+mn-cs"/>
                        </a:rPr>
                        <a:t>Phase 1</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TV Simply survey engine</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Survey template design</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Survey to various channels—IVR, Web, SMS, e-mail, Social channels (FB/TW)</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Survey analysis</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Reporting tools for survey</a:t>
                      </a:r>
                    </a:p>
                    <a:p>
                      <a:pPr marL="173038" lvl="0" indent="-173038">
                        <a:buFont typeface="Arial" panose="020B0604020202020204" pitchFamily="34" charset="0"/>
                        <a:buChar char="•"/>
                        <a:tabLst>
                          <a:tab pos="2398713" algn="l"/>
                        </a:tabLst>
                        <a:defRPr/>
                      </a:pPr>
                      <a:r>
                        <a:rPr kumimoji="0" lang="en-US" sz="1100" i="0" u="none" strike="noStrike" kern="0" cap="none" spc="0" normalizeH="0" baseline="0" noProof="0" dirty="0" smtClean="0">
                          <a:ln>
                            <a:noFill/>
                          </a:ln>
                          <a:effectLst/>
                          <a:uLnTx/>
                          <a:uFillTx/>
                          <a:latin typeface="+mn-lt"/>
                          <a:cs typeface="+mn-cs"/>
                        </a:rPr>
                        <a:t>Sentimental analysis</a:t>
                      </a:r>
                    </a:p>
                  </a:txBody>
                  <a:tcPr>
                    <a:lnR w="12700" cap="flat" cmpd="sng" algn="ctr">
                      <a:noFill/>
                      <a:prstDash val="solid"/>
                      <a:round/>
                      <a:headEnd type="none" w="med" len="med"/>
                      <a:tailEnd type="none" w="med" len="med"/>
                    </a:lnR>
                  </a:tcPr>
                </a:tc>
                <a:tc gridSpan="2">
                  <a:txBody>
                    <a:bodyPr/>
                    <a:lstStyle/>
                    <a:p>
                      <a:pPr marL="0" lvl="0" indent="0">
                        <a:buFont typeface="Arial" panose="020B0604020202020204" pitchFamily="34" charset="0"/>
                        <a:buNone/>
                        <a:tabLst>
                          <a:tab pos="2398713" algn="l"/>
                        </a:tabLst>
                        <a:defRPr/>
                      </a:pPr>
                      <a:r>
                        <a:rPr kumimoji="0" lang="en-US" sz="1100" i="0" u="sng" strike="noStrike" kern="0" cap="none" spc="0" normalizeH="0" baseline="0" noProof="0" dirty="0" smtClean="0">
                          <a:ln>
                            <a:noFill/>
                          </a:ln>
                          <a:effectLst/>
                          <a:uLnTx/>
                          <a:uFillTx/>
                          <a:latin typeface="+mn-lt"/>
                          <a:cs typeface="+mn-cs"/>
                        </a:rPr>
                        <a:t>Phase 2</a:t>
                      </a:r>
                    </a:p>
                    <a:p>
                      <a:pPr marL="171450" indent="-171450" fontAlgn="auto">
                        <a:spcBef>
                          <a:spcPts val="0"/>
                        </a:spcBef>
                        <a:spcAft>
                          <a:spcPts val="0"/>
                        </a:spcAft>
                        <a:buFont typeface="Arial" panose="020B0604020202020204" pitchFamily="34" charset="0"/>
                        <a:buChar char="•"/>
                        <a:defRPr/>
                      </a:pPr>
                      <a:r>
                        <a:rPr lang="en-US" sz="1100" kern="0" dirty="0" smtClean="0">
                          <a:solidFill>
                            <a:prstClr val="black"/>
                          </a:solidFill>
                          <a:latin typeface="+mn-lt"/>
                          <a:ea typeface="+mn-ea"/>
                          <a:cs typeface="+mn-cs"/>
                        </a:rPr>
                        <a:t>Integrate with ATSR Outbound new framework</a:t>
                      </a:r>
                    </a:p>
                    <a:p>
                      <a:pPr marL="171450" indent="-171450" fontAlgn="auto">
                        <a:spcBef>
                          <a:spcPts val="0"/>
                        </a:spcBef>
                        <a:spcAft>
                          <a:spcPts val="0"/>
                        </a:spcAft>
                        <a:buFont typeface="Arial" panose="020B0604020202020204" pitchFamily="34" charset="0"/>
                        <a:buChar char="•"/>
                        <a:defRPr/>
                      </a:pPr>
                      <a:r>
                        <a:rPr lang="en-US" sz="1100" kern="0" dirty="0" smtClean="0">
                          <a:solidFill>
                            <a:prstClr val="black"/>
                          </a:solidFill>
                          <a:latin typeface="+mn-lt"/>
                          <a:ea typeface="+mn-ea"/>
                          <a:cs typeface="+mn-cs"/>
                        </a:rPr>
                        <a:t>Integrate with NICE recording to trace back to customer and agent conversation</a:t>
                      </a:r>
                    </a:p>
                  </a:txBody>
                  <a:tcPr>
                    <a:lnL w="12700" cap="flat" cmpd="sng" algn="ctr">
                      <a:noFill/>
                      <a:prstDash val="solid"/>
                      <a:round/>
                      <a:headEnd type="none" w="med" len="med"/>
                      <a:tailEnd type="none" w="med" len="med"/>
                    </a:lnL>
                  </a:tcPr>
                </a:tc>
                <a:tc hMerge="1">
                  <a:txBody>
                    <a:bodyPr/>
                    <a:lstStyle/>
                    <a:p>
                      <a:endParaRPr lang="en-US" sz="1600" dirty="0"/>
                    </a:p>
                  </a:txBody>
                  <a:tcPr/>
                </a:tc>
              </a:tr>
            </a:tbl>
          </a:graphicData>
        </a:graphic>
      </p:graphicFrame>
    </p:spTree>
    <p:extLst>
      <p:ext uri="{BB962C8B-B14F-4D97-AF65-F5344CB8AC3E}">
        <p14:creationId xmlns:p14="http://schemas.microsoft.com/office/powerpoint/2010/main" val="3586382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a:xfrm>
            <a:off x="0" y="0"/>
            <a:ext cx="91440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0070C0"/>
                </a:solidFill>
                <a:effectLst>
                  <a:outerShdw blurRad="76200" dist="50800" dir="5400000" algn="tl" rotWithShape="0">
                    <a:srgbClr val="000000">
                      <a:alpha val="65000"/>
                    </a:srgbClr>
                  </a:outerShdw>
                </a:effectLst>
              </a:rPr>
              <a:t>Overall Roadmaps 2015-2016</a:t>
            </a:r>
            <a:endParaRPr lang="en-US" sz="3600" b="1" spc="50" dirty="0">
              <a:ln w="11430"/>
              <a:solidFill>
                <a:srgbClr val="0070C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a:xfrm>
            <a:off x="6553200" y="5974481"/>
            <a:ext cx="2133600" cy="365125"/>
          </a:xfrm>
        </p:spPr>
        <p:txBody>
          <a:bodyPr/>
          <a:lstStyle/>
          <a:p>
            <a:pPr>
              <a:defRPr/>
            </a:pPr>
            <a:fld id="{B92C3A9E-2198-4117-93AB-7F43E4BB6495}" type="slidenum">
              <a:rPr lang="en-US" smtClean="0"/>
              <a:pPr>
                <a:defRPr/>
              </a:pPr>
              <a:t>49</a:t>
            </a:fld>
            <a:endParaRPr lang="en-US"/>
          </a:p>
        </p:txBody>
      </p:sp>
      <p:graphicFrame>
        <p:nvGraphicFramePr>
          <p:cNvPr id="39" name="Table 38"/>
          <p:cNvGraphicFramePr>
            <a:graphicFrameLocks noGrp="1"/>
          </p:cNvGraphicFramePr>
          <p:nvPr>
            <p:extLst>
              <p:ext uri="{D42A27DB-BD31-4B8C-83A1-F6EECF244321}">
                <p14:modId xmlns:p14="http://schemas.microsoft.com/office/powerpoint/2010/main" val="2784298002"/>
              </p:ext>
            </p:extLst>
          </p:nvPr>
        </p:nvGraphicFramePr>
        <p:xfrm>
          <a:off x="91440" y="762000"/>
          <a:ext cx="8961120" cy="5943600"/>
        </p:xfrm>
        <a:graphic>
          <a:graphicData uri="http://schemas.openxmlformats.org/drawingml/2006/table">
            <a:tbl>
              <a:tblPr firstRow="1" bandRow="1">
                <a:tableStyleId>{69C7853C-536D-4A76-A0AE-DD22124D55A5}</a:tableStyleId>
              </a:tblPr>
              <a:tblGrid>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tblGrid>
              <a:tr h="274320">
                <a:tc gridSpan="8">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2015</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gridSpan="24">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2016</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r>
              <a:tr h="274320">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JAN</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FEB</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MAR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r>
                        <a:rPr lang="en-US" sz="1000" b="1" dirty="0" smtClean="0">
                          <a:latin typeface="Arial" panose="020B0604020202020204" pitchFamily="34" charset="0"/>
                          <a:cs typeface="Arial" panose="020B0604020202020204" pitchFamily="34" charset="0"/>
                        </a:rPr>
                        <a:t>APR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MAY</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JUN</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JUL</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AUG</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r>
              <a:tr h="539496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r>
            </a:tbl>
          </a:graphicData>
        </a:graphic>
      </p:graphicFrame>
      <p:grpSp>
        <p:nvGrpSpPr>
          <p:cNvPr id="3" name="Group 2"/>
          <p:cNvGrpSpPr/>
          <p:nvPr/>
        </p:nvGrpSpPr>
        <p:grpSpPr>
          <a:xfrm>
            <a:off x="85356" y="2280320"/>
            <a:ext cx="2441337" cy="670032"/>
            <a:chOff x="88066" y="1679012"/>
            <a:chExt cx="2441337" cy="670032"/>
          </a:xfrm>
        </p:grpSpPr>
        <p:sp>
          <p:nvSpPr>
            <p:cNvPr id="41" name="Pentagon 40"/>
            <p:cNvSpPr/>
            <p:nvPr/>
          </p:nvSpPr>
          <p:spPr bwMode="auto">
            <a:xfrm>
              <a:off x="88066" y="1679012"/>
              <a:ext cx="1664534" cy="454588"/>
            </a:xfrm>
            <a:prstGeom prst="homePlate">
              <a:avLst>
                <a:gd name="adj" fmla="val 23334"/>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Engagement Survey</a:t>
              </a:r>
            </a:p>
          </p:txBody>
        </p:sp>
        <p:sp>
          <p:nvSpPr>
            <p:cNvPr id="56" name="Flowchart: Decision 55"/>
            <p:cNvSpPr/>
            <p:nvPr/>
          </p:nvSpPr>
          <p:spPr bwMode="auto">
            <a:xfrm>
              <a:off x="1424625" y="1932587"/>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36" name="TextBox 35"/>
            <p:cNvSpPr txBox="1"/>
            <p:nvPr/>
          </p:nvSpPr>
          <p:spPr>
            <a:xfrm>
              <a:off x="1524000" y="1871218"/>
              <a:ext cx="100540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15NOV</a:t>
              </a:r>
              <a:endParaRPr lang="en-US" sz="1000" dirty="0">
                <a:latin typeface="Arial" panose="020B0604020202020204" pitchFamily="34" charset="0"/>
                <a:cs typeface="Arial" panose="020B0604020202020204" pitchFamily="34" charset="0"/>
              </a:endParaRPr>
            </a:p>
          </p:txBody>
        </p:sp>
        <p:sp>
          <p:nvSpPr>
            <p:cNvPr id="21" name="Flowchart: Decision 20"/>
            <p:cNvSpPr/>
            <p:nvPr/>
          </p:nvSpPr>
          <p:spPr bwMode="auto">
            <a:xfrm>
              <a:off x="1066250" y="1932587"/>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22" name="TextBox 21"/>
            <p:cNvSpPr txBox="1"/>
            <p:nvPr/>
          </p:nvSpPr>
          <p:spPr>
            <a:xfrm>
              <a:off x="152400" y="1871218"/>
              <a:ext cx="963725"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Ph 1 - 27OCT</a:t>
              </a:r>
              <a:endParaRPr lang="en-US" sz="1000" dirty="0">
                <a:latin typeface="Arial" panose="020B0604020202020204" pitchFamily="34" charset="0"/>
                <a:cs typeface="Arial" panose="020B0604020202020204" pitchFamily="34" charset="0"/>
              </a:endParaRPr>
            </a:p>
          </p:txBody>
        </p:sp>
        <p:sp>
          <p:nvSpPr>
            <p:cNvPr id="31" name="TextBox 30"/>
            <p:cNvSpPr txBox="1"/>
            <p:nvPr/>
          </p:nvSpPr>
          <p:spPr>
            <a:xfrm>
              <a:off x="89850" y="2133600"/>
              <a:ext cx="1404552"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Currently On-going Project</a:t>
              </a:r>
            </a:p>
          </p:txBody>
        </p:sp>
      </p:grpSp>
      <p:grpSp>
        <p:nvGrpSpPr>
          <p:cNvPr id="5" name="Group 4"/>
          <p:cNvGrpSpPr/>
          <p:nvPr/>
        </p:nvGrpSpPr>
        <p:grpSpPr>
          <a:xfrm>
            <a:off x="85356" y="1447800"/>
            <a:ext cx="3933813" cy="776981"/>
            <a:chOff x="88066" y="3429000"/>
            <a:chExt cx="3933813" cy="776981"/>
          </a:xfrm>
        </p:grpSpPr>
        <p:sp>
          <p:nvSpPr>
            <p:cNvPr id="43" name="Pentagon 42"/>
            <p:cNvSpPr/>
            <p:nvPr/>
          </p:nvSpPr>
          <p:spPr bwMode="auto">
            <a:xfrm>
              <a:off x="2255520" y="3429000"/>
              <a:ext cx="1766359" cy="454588"/>
            </a:xfrm>
            <a:prstGeom prst="homePlate">
              <a:avLst>
                <a:gd name="adj" fmla="val 23334"/>
              </a:avLst>
            </a:prstGeom>
            <a:noFill/>
            <a:ln w="12700">
              <a:prstDash val="dash"/>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Customer Track</a:t>
              </a:r>
              <a:r>
                <a:rPr kumimoji="0" lang="en-US" sz="1000" b="1" i="0" u="none" strike="noStrike" kern="0" cap="none" spc="0" normalizeH="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 &amp; Trace</a:t>
              </a:r>
            </a:p>
            <a:p>
              <a:pPr marL="0" marR="0" lvl="0" indent="0" algn="r" defTabSz="914400" eaLnBrk="1" fontAlgn="auto" latinLnBrk="0" hangingPunct="1">
                <a:spcBef>
                  <a:spcPts val="0"/>
                </a:spcBef>
                <a:spcAft>
                  <a:spcPts val="0"/>
                </a:spcAft>
                <a:buClr>
                  <a:srgbClr val="CC9900"/>
                </a:buClr>
                <a:buSzTx/>
                <a:buFontTx/>
                <a:buNone/>
                <a:tabLst/>
                <a:defRPr/>
              </a:pPr>
              <a:r>
                <a:rPr lang="en-US" sz="1000" b="1" kern="0" baseline="0" dirty="0" smtClean="0">
                  <a:solidFill>
                    <a:srgbClr val="FF0000"/>
                  </a:solidFill>
                  <a:latin typeface="Arial" panose="020B0604020202020204" pitchFamily="34" charset="0"/>
                  <a:ea typeface="宋体" pitchFamily="2" charset="-122"/>
                  <a:cs typeface="Arial" panose="020B0604020202020204" pitchFamily="34" charset="0"/>
                </a:rPr>
                <a:t>Phase 3   </a:t>
              </a:r>
              <a:endPar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endParaRPr>
            </a:p>
          </p:txBody>
        </p:sp>
        <p:sp>
          <p:nvSpPr>
            <p:cNvPr id="26" name="Pentagon 25"/>
            <p:cNvSpPr/>
            <p:nvPr/>
          </p:nvSpPr>
          <p:spPr bwMode="auto">
            <a:xfrm>
              <a:off x="88066" y="3429000"/>
              <a:ext cx="2240280" cy="454588"/>
            </a:xfrm>
            <a:prstGeom prst="homePlate">
              <a:avLst>
                <a:gd name="adj" fmla="val 23334"/>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Customer Track</a:t>
              </a:r>
              <a:r>
                <a:rPr kumimoji="0" lang="en-US" sz="1000" b="1" i="0" u="none" strike="noStrike" kern="0" cap="none" spc="0" normalizeH="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 &amp; Trace</a:t>
              </a:r>
              <a:endPar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endParaRPr>
            </a:p>
          </p:txBody>
        </p:sp>
        <p:sp>
          <p:nvSpPr>
            <p:cNvPr id="27" name="Flowchart: Decision 26"/>
            <p:cNvSpPr/>
            <p:nvPr/>
          </p:nvSpPr>
          <p:spPr bwMode="auto">
            <a:xfrm>
              <a:off x="1981200" y="368257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28" name="TextBox 27"/>
            <p:cNvSpPr txBox="1"/>
            <p:nvPr/>
          </p:nvSpPr>
          <p:spPr>
            <a:xfrm>
              <a:off x="2080575" y="3621206"/>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15DEC</a:t>
              </a:r>
              <a:endParaRPr lang="en-US" sz="1000" dirty="0">
                <a:latin typeface="Arial" panose="020B0604020202020204" pitchFamily="34" charset="0"/>
                <a:cs typeface="Arial" panose="020B0604020202020204" pitchFamily="34" charset="0"/>
              </a:endParaRPr>
            </a:p>
          </p:txBody>
        </p:sp>
        <p:sp>
          <p:nvSpPr>
            <p:cNvPr id="29" name="Flowchart: Decision 28"/>
            <p:cNvSpPr/>
            <p:nvPr/>
          </p:nvSpPr>
          <p:spPr bwMode="auto">
            <a:xfrm>
              <a:off x="1066250" y="368257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30" name="TextBox 29"/>
            <p:cNvSpPr txBox="1"/>
            <p:nvPr/>
          </p:nvSpPr>
          <p:spPr>
            <a:xfrm>
              <a:off x="144384" y="3621206"/>
              <a:ext cx="971741"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Ph 1 - 19OCT</a:t>
              </a:r>
              <a:endParaRPr lang="en-US" sz="1000" dirty="0">
                <a:latin typeface="Arial" panose="020B0604020202020204" pitchFamily="34" charset="0"/>
                <a:cs typeface="Arial" panose="020B0604020202020204" pitchFamily="34" charset="0"/>
              </a:endParaRPr>
            </a:p>
          </p:txBody>
        </p:sp>
        <p:sp>
          <p:nvSpPr>
            <p:cNvPr id="33" name="TextBox 32"/>
            <p:cNvSpPr txBox="1"/>
            <p:nvPr/>
          </p:nvSpPr>
          <p:spPr>
            <a:xfrm>
              <a:off x="89850" y="3867427"/>
              <a:ext cx="1404552" cy="33855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Currently On-going Project</a:t>
              </a:r>
            </a:p>
            <a:p>
              <a:r>
                <a:rPr lang="en-US" sz="800" dirty="0" smtClean="0">
                  <a:latin typeface="Arial" panose="020B0604020202020204" pitchFamily="34" charset="0"/>
                  <a:cs typeface="Arial" panose="020B0604020202020204" pitchFamily="34" charset="0"/>
                </a:rPr>
                <a:t>Started in SEP’2015</a:t>
              </a:r>
              <a:endParaRPr lang="en-US" sz="800" dirty="0">
                <a:latin typeface="Arial" panose="020B0604020202020204" pitchFamily="34" charset="0"/>
                <a:cs typeface="Arial" panose="020B0604020202020204" pitchFamily="34" charset="0"/>
              </a:endParaRPr>
            </a:p>
          </p:txBody>
        </p:sp>
      </p:grpSp>
      <p:grpSp>
        <p:nvGrpSpPr>
          <p:cNvPr id="40" name="Group 39"/>
          <p:cNvGrpSpPr/>
          <p:nvPr/>
        </p:nvGrpSpPr>
        <p:grpSpPr>
          <a:xfrm>
            <a:off x="646268" y="4634720"/>
            <a:ext cx="3441401" cy="979658"/>
            <a:chOff x="646268" y="1600200"/>
            <a:chExt cx="3441401" cy="979658"/>
          </a:xfrm>
        </p:grpSpPr>
        <p:sp>
          <p:nvSpPr>
            <p:cNvPr id="42" name="Pentagon 41"/>
            <p:cNvSpPr/>
            <p:nvPr/>
          </p:nvSpPr>
          <p:spPr bwMode="auto">
            <a:xfrm>
              <a:off x="1491692" y="1873449"/>
              <a:ext cx="2516591" cy="457200"/>
            </a:xfrm>
            <a:prstGeom prst="homePlate">
              <a:avLst>
                <a:gd name="adj" fmla="val 21942"/>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76200" rIns="36000" bIns="76200" numCol="1" rtlCol="0" anchor="ctr" anchorCtr="0" compatLnSpc="1">
              <a:prstTxWarp prst="textNoShape">
                <a:avLst/>
              </a:prstTxWarp>
            </a:bodyPr>
            <a:lstStyle/>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2</a:t>
              </a:r>
            </a:p>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Full Solution</a:t>
              </a:r>
            </a:p>
          </p:txBody>
        </p:sp>
        <p:sp>
          <p:nvSpPr>
            <p:cNvPr id="45" name="Pentagon 44"/>
            <p:cNvSpPr/>
            <p:nvPr/>
          </p:nvSpPr>
          <p:spPr bwMode="auto">
            <a:xfrm>
              <a:off x="646268" y="1876061"/>
              <a:ext cx="1188720" cy="45720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p>
            <a:p>
              <a:pPr marL="0" marR="0" lvl="0" indent="0" algn="ctr" defTabSz="914400" eaLnBrk="1" fontAlgn="auto" latinLnBrk="0" hangingPunct="1">
                <a:spcBef>
                  <a:spcPts val="0"/>
                </a:spcBef>
                <a:spcAft>
                  <a:spcPts val="0"/>
                </a:spcAft>
                <a:buClr>
                  <a:srgbClr val="CC9900"/>
                </a:buClr>
                <a:buSzTx/>
                <a:buFontTx/>
                <a:buNone/>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Interim Solution</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55" name="Flowchart: Decision 54"/>
            <p:cNvSpPr/>
            <p:nvPr/>
          </p:nvSpPr>
          <p:spPr bwMode="auto">
            <a:xfrm>
              <a:off x="1605053" y="2210153"/>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57" name="TextBox 56"/>
            <p:cNvSpPr txBox="1"/>
            <p:nvPr/>
          </p:nvSpPr>
          <p:spPr>
            <a:xfrm>
              <a:off x="838200" y="2333637"/>
              <a:ext cx="100540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24NOV</a:t>
              </a:r>
              <a:endParaRPr lang="en-US" sz="1000" dirty="0">
                <a:latin typeface="Arial" panose="020B0604020202020204" pitchFamily="34" charset="0"/>
                <a:cs typeface="Arial" panose="020B0604020202020204" pitchFamily="34" charset="0"/>
              </a:endParaRPr>
            </a:p>
          </p:txBody>
        </p:sp>
        <p:sp>
          <p:nvSpPr>
            <p:cNvPr id="58" name="TextBox 57"/>
            <p:cNvSpPr txBox="1"/>
            <p:nvPr/>
          </p:nvSpPr>
          <p:spPr>
            <a:xfrm>
              <a:off x="663490" y="1600200"/>
              <a:ext cx="1818126"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SMM Corporate E-Mail</a:t>
              </a:r>
              <a:endParaRPr lang="en-US" sz="1200" b="1" dirty="0">
                <a:solidFill>
                  <a:srgbClr val="FF0000"/>
                </a:solidFill>
                <a:latin typeface="Arial" panose="020B0604020202020204" pitchFamily="34" charset="0"/>
                <a:cs typeface="Arial" panose="020B0604020202020204" pitchFamily="34" charset="0"/>
              </a:endParaRPr>
            </a:p>
          </p:txBody>
        </p:sp>
        <p:sp>
          <p:nvSpPr>
            <p:cNvPr id="61" name="Flowchart: Decision 60"/>
            <p:cNvSpPr/>
            <p:nvPr/>
          </p:nvSpPr>
          <p:spPr bwMode="auto">
            <a:xfrm>
              <a:off x="3891053" y="2210153"/>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62" name="TextBox 61"/>
            <p:cNvSpPr txBox="1"/>
            <p:nvPr/>
          </p:nvSpPr>
          <p:spPr>
            <a:xfrm>
              <a:off x="3074250" y="2333637"/>
              <a:ext cx="1013419"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31MAR</a:t>
              </a:r>
              <a:endParaRPr lang="en-US" sz="1000" dirty="0">
                <a:latin typeface="Arial" panose="020B0604020202020204" pitchFamily="34" charset="0"/>
                <a:cs typeface="Arial" panose="020B0604020202020204" pitchFamily="34" charset="0"/>
              </a:endParaRPr>
            </a:p>
          </p:txBody>
        </p:sp>
        <p:sp>
          <p:nvSpPr>
            <p:cNvPr id="63" name="TextBox 62"/>
            <p:cNvSpPr txBox="1"/>
            <p:nvPr/>
          </p:nvSpPr>
          <p:spPr>
            <a:xfrm>
              <a:off x="2617327" y="1658005"/>
              <a:ext cx="1404552"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Currently On-going Project</a:t>
              </a:r>
            </a:p>
          </p:txBody>
        </p:sp>
      </p:grpSp>
      <p:grpSp>
        <p:nvGrpSpPr>
          <p:cNvPr id="74" name="Group 73"/>
          <p:cNvGrpSpPr/>
          <p:nvPr/>
        </p:nvGrpSpPr>
        <p:grpSpPr>
          <a:xfrm>
            <a:off x="5689448" y="4603820"/>
            <a:ext cx="2311552" cy="1011320"/>
            <a:chOff x="5689448" y="1620798"/>
            <a:chExt cx="2311552" cy="1011320"/>
          </a:xfrm>
        </p:grpSpPr>
        <p:sp>
          <p:nvSpPr>
            <p:cNvPr id="75" name="Pentagon 74"/>
            <p:cNvSpPr/>
            <p:nvPr/>
          </p:nvSpPr>
          <p:spPr bwMode="auto">
            <a:xfrm>
              <a:off x="5689448" y="1928697"/>
              <a:ext cx="1131560" cy="45720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Survey Platform</a:t>
              </a:r>
              <a:r>
                <a:rPr kumimoji="0" lang="en-US" sz="1000" b="1" i="0" u="none" strike="noStrike" kern="0" cap="none" spc="0" normalizeH="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 Integration</a:t>
              </a:r>
            </a:p>
          </p:txBody>
        </p:sp>
        <p:sp>
          <p:nvSpPr>
            <p:cNvPr id="76" name="Flowchart: Decision 75"/>
            <p:cNvSpPr/>
            <p:nvPr/>
          </p:nvSpPr>
          <p:spPr bwMode="auto">
            <a:xfrm>
              <a:off x="6697812" y="2262413"/>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77" name="TextBox 76"/>
            <p:cNvSpPr txBox="1"/>
            <p:nvPr/>
          </p:nvSpPr>
          <p:spPr>
            <a:xfrm>
              <a:off x="5901731" y="2385897"/>
              <a:ext cx="1013419"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Prod – 31AUG</a:t>
              </a:r>
              <a:endParaRPr lang="en-US" sz="1000" dirty="0">
                <a:latin typeface="Arial" panose="020B0604020202020204" pitchFamily="34" charset="0"/>
                <a:cs typeface="Arial" panose="020B0604020202020204" pitchFamily="34" charset="0"/>
              </a:endParaRPr>
            </a:p>
          </p:txBody>
        </p:sp>
        <p:sp>
          <p:nvSpPr>
            <p:cNvPr id="78" name="TextBox 77"/>
            <p:cNvSpPr txBox="1"/>
            <p:nvPr/>
          </p:nvSpPr>
          <p:spPr>
            <a:xfrm>
              <a:off x="5706671" y="1620798"/>
              <a:ext cx="2202847"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Survey Platform Integration</a:t>
              </a:r>
              <a:endParaRPr lang="en-US" sz="1200" b="1" dirty="0">
                <a:solidFill>
                  <a:srgbClr val="FF0000"/>
                </a:solidFill>
                <a:latin typeface="Arial" panose="020B0604020202020204" pitchFamily="34" charset="0"/>
                <a:cs typeface="Arial" panose="020B0604020202020204" pitchFamily="34" charset="0"/>
              </a:endParaRPr>
            </a:p>
          </p:txBody>
        </p:sp>
        <p:sp>
          <p:nvSpPr>
            <p:cNvPr id="79" name="TextBox 78"/>
            <p:cNvSpPr txBox="1"/>
            <p:nvPr/>
          </p:nvSpPr>
          <p:spPr>
            <a:xfrm>
              <a:off x="6735910" y="1828800"/>
              <a:ext cx="1265090" cy="33855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Included with Phase 2</a:t>
              </a:r>
            </a:p>
            <a:p>
              <a:r>
                <a:rPr lang="en-US" sz="800" dirty="0" smtClean="0">
                  <a:latin typeface="Arial" panose="020B0604020202020204" pitchFamily="34" charset="0"/>
                  <a:cs typeface="Arial" panose="020B0604020202020204" pitchFamily="34" charset="0"/>
                </a:rPr>
                <a:t>  TV Survey Platform</a:t>
              </a:r>
              <a:endParaRPr lang="en-US" sz="800" dirty="0">
                <a:latin typeface="Arial" panose="020B0604020202020204" pitchFamily="34" charset="0"/>
                <a:cs typeface="Arial" panose="020B0604020202020204" pitchFamily="34" charset="0"/>
              </a:endParaRPr>
            </a:p>
          </p:txBody>
        </p:sp>
      </p:grpSp>
      <p:grpSp>
        <p:nvGrpSpPr>
          <p:cNvPr id="2" name="Group 1"/>
          <p:cNvGrpSpPr/>
          <p:nvPr/>
        </p:nvGrpSpPr>
        <p:grpSpPr>
          <a:xfrm>
            <a:off x="4018106" y="1905000"/>
            <a:ext cx="4008006" cy="1422283"/>
            <a:chOff x="4018106" y="1986880"/>
            <a:chExt cx="4008006" cy="1422283"/>
          </a:xfrm>
        </p:grpSpPr>
        <p:sp>
          <p:nvSpPr>
            <p:cNvPr id="46" name="Pentagon 45"/>
            <p:cNvSpPr/>
            <p:nvPr/>
          </p:nvSpPr>
          <p:spPr bwMode="auto">
            <a:xfrm>
              <a:off x="5943600" y="2260129"/>
              <a:ext cx="1981200" cy="914400"/>
            </a:xfrm>
            <a:prstGeom prst="homePlate">
              <a:avLst>
                <a:gd name="adj" fmla="val 21942"/>
              </a:avLst>
            </a:prstGeom>
            <a:gradFill>
              <a:gsLst>
                <a:gs pos="90000">
                  <a:schemeClr val="accent5">
                    <a:shade val="51000"/>
                    <a:satMod val="130000"/>
                  </a:schemeClr>
                </a:gs>
                <a:gs pos="20000">
                  <a:schemeClr val="accent5">
                    <a:shade val="93000"/>
                    <a:satMod val="130000"/>
                  </a:schemeClr>
                </a:gs>
                <a:gs pos="0">
                  <a:schemeClr val="accent5">
                    <a:shade val="94000"/>
                    <a:satMod val="135000"/>
                  </a:schemeClr>
                </a:gs>
              </a:gsLst>
            </a:gra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76200" rIns="36000" bIns="76200" numCol="1" rtlCol="0" anchor="ctr" anchorCtr="0" compatLnSpc="1">
              <a:prstTxWarp prst="textNoShape">
                <a:avLst/>
              </a:prstTxWarp>
            </a:bodyPr>
            <a:lstStyle/>
            <a:p>
              <a:pPr lvl="0" algn="ctr">
                <a:buClr>
                  <a:srgbClr val="CC9900"/>
                </a:buClr>
                <a:defRPr/>
              </a:pPr>
              <a:r>
                <a:rPr lang="en-US" sz="1000" b="1" kern="0" dirty="0">
                  <a:solidFill>
                    <a:prstClr val="black"/>
                  </a:solidFill>
                  <a:latin typeface="Arial" panose="020B0604020202020204" pitchFamily="34" charset="0"/>
                  <a:ea typeface="宋体" pitchFamily="2" charset="-122"/>
                  <a:cs typeface="Arial" panose="020B0604020202020204" pitchFamily="34" charset="0"/>
                </a:rPr>
                <a:t>Phase </a:t>
              </a:r>
              <a:r>
                <a:rPr lang="en-US" sz="1000" b="1" kern="0" dirty="0" smtClean="0">
                  <a:solidFill>
                    <a:prstClr val="black"/>
                  </a:solidFill>
                  <a:latin typeface="Arial" panose="020B0604020202020204" pitchFamily="34" charset="0"/>
                  <a:ea typeface="宋体" pitchFamily="2" charset="-122"/>
                  <a:cs typeface="Arial" panose="020B0604020202020204" pitchFamily="34" charset="0"/>
                </a:rPr>
                <a:t>2</a:t>
              </a:r>
              <a:endParaRPr lang="en-US" sz="1000" b="1" kern="0" dirty="0">
                <a:solidFill>
                  <a:prstClr val="black"/>
                </a:solidFill>
                <a:latin typeface="Arial" panose="020B0604020202020204" pitchFamily="34" charset="0"/>
                <a:ea typeface="宋体" pitchFamily="2" charset="-122"/>
                <a:cs typeface="Arial" panose="020B0604020202020204" pitchFamily="34" charset="0"/>
              </a:endParaRPr>
            </a:p>
            <a:p>
              <a:pPr marL="457200" lvl="0" indent="-114300">
                <a:buFont typeface="Arial" panose="020B0604020202020204" pitchFamily="34" charset="0"/>
                <a:buChar char="•"/>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Integration IVR Outbound</a:t>
              </a:r>
            </a:p>
            <a:p>
              <a:pPr marL="457200" lvl="0" indent="-114300">
                <a:buFont typeface="Arial" panose="020B0604020202020204" pitchFamily="34" charset="0"/>
                <a:buChar char="•"/>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Integration ACC-SMM</a:t>
              </a:r>
            </a:p>
            <a:p>
              <a:pPr marL="457200" lvl="0" indent="-114300">
                <a:buFont typeface="Arial" panose="020B0604020202020204" pitchFamily="34" charset="0"/>
                <a:buChar char="•"/>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Survey Analytic Report</a:t>
              </a:r>
              <a:endParaRPr lang="en-US" sz="1000" kern="0" dirty="0">
                <a:solidFill>
                  <a:prstClr val="black"/>
                </a:solidFill>
                <a:latin typeface="Arial" panose="020B0604020202020204" pitchFamily="34" charset="0"/>
                <a:ea typeface="宋体" pitchFamily="2" charset="-122"/>
                <a:cs typeface="Arial" panose="020B0604020202020204" pitchFamily="34" charset="0"/>
              </a:endParaRPr>
            </a:p>
          </p:txBody>
        </p:sp>
        <p:sp>
          <p:nvSpPr>
            <p:cNvPr id="47" name="Pentagon 46"/>
            <p:cNvSpPr/>
            <p:nvPr/>
          </p:nvSpPr>
          <p:spPr bwMode="auto">
            <a:xfrm>
              <a:off x="4018106" y="2262741"/>
              <a:ext cx="2230294" cy="914400"/>
            </a:xfrm>
            <a:prstGeom prst="homePlate">
              <a:avLst>
                <a:gd name="adj" fmla="val 23334"/>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p>
            <a:p>
              <a:pPr marL="2286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New Survey Engine</a:t>
              </a:r>
            </a:p>
            <a:p>
              <a:pPr marL="2286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Multiple Channels</a:t>
              </a:r>
            </a:p>
            <a:p>
              <a:pPr marL="228600" marR="0" lvl="0" indent="-114300" defTabSz="914400" eaLnBrk="1" fontAlgn="auto" latinLnBrk="0" hangingPunct="1">
                <a:spcBef>
                  <a:spcPts val="0"/>
                </a:spcBef>
                <a:spcAft>
                  <a:spcPts val="0"/>
                </a:spcAft>
                <a:buSzTx/>
                <a:buFont typeface="Arial" panose="020B0604020202020204" pitchFamily="34" charset="0"/>
                <a:buChar char="•"/>
                <a:tabLst/>
                <a:defRPr/>
              </a:pPr>
              <a:r>
                <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Reporting</a:t>
              </a:r>
            </a:p>
          </p:txBody>
        </p:sp>
        <p:sp>
          <p:nvSpPr>
            <p:cNvPr id="52" name="Flowchart: Decision 51"/>
            <p:cNvSpPr/>
            <p:nvPr/>
          </p:nvSpPr>
          <p:spPr bwMode="auto">
            <a:xfrm>
              <a:off x="6113300" y="3025879"/>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53" name="TextBox 52"/>
            <p:cNvSpPr txBox="1"/>
            <p:nvPr/>
          </p:nvSpPr>
          <p:spPr>
            <a:xfrm>
              <a:off x="5346447" y="3162942"/>
              <a:ext cx="95571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31JUL</a:t>
              </a:r>
              <a:endParaRPr lang="en-US" sz="1000" dirty="0">
                <a:latin typeface="Arial" panose="020B0604020202020204" pitchFamily="34" charset="0"/>
                <a:cs typeface="Arial" panose="020B0604020202020204" pitchFamily="34" charset="0"/>
              </a:endParaRPr>
            </a:p>
          </p:txBody>
        </p:sp>
        <p:sp>
          <p:nvSpPr>
            <p:cNvPr id="54" name="TextBox 53"/>
            <p:cNvSpPr txBox="1"/>
            <p:nvPr/>
          </p:nvSpPr>
          <p:spPr>
            <a:xfrm>
              <a:off x="4018106" y="1986880"/>
              <a:ext cx="1603324"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TV Survey Platform</a:t>
              </a:r>
              <a:endParaRPr lang="en-US" sz="1200" b="1" dirty="0">
                <a:solidFill>
                  <a:srgbClr val="FF0000"/>
                </a:solidFill>
                <a:latin typeface="Arial" panose="020B0604020202020204" pitchFamily="34" charset="0"/>
                <a:cs typeface="Arial" panose="020B0604020202020204" pitchFamily="34" charset="0"/>
              </a:endParaRPr>
            </a:p>
          </p:txBody>
        </p:sp>
        <p:sp>
          <p:nvSpPr>
            <p:cNvPr id="59" name="Flowchart: Decision 58"/>
            <p:cNvSpPr/>
            <p:nvPr/>
          </p:nvSpPr>
          <p:spPr bwMode="auto">
            <a:xfrm>
              <a:off x="7793974" y="3025879"/>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60" name="TextBox 59"/>
            <p:cNvSpPr txBox="1"/>
            <p:nvPr/>
          </p:nvSpPr>
          <p:spPr>
            <a:xfrm>
              <a:off x="7027121" y="3162942"/>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31OCT</a:t>
              </a:r>
              <a:endParaRPr lang="en-US" sz="1000" dirty="0">
                <a:latin typeface="Arial" panose="020B0604020202020204" pitchFamily="34" charset="0"/>
                <a:cs typeface="Arial" panose="020B0604020202020204" pitchFamily="34" charset="0"/>
              </a:endParaRPr>
            </a:p>
          </p:txBody>
        </p:sp>
      </p:grpSp>
      <p:grpSp>
        <p:nvGrpSpPr>
          <p:cNvPr id="10" name="Group 9"/>
          <p:cNvGrpSpPr/>
          <p:nvPr/>
        </p:nvGrpSpPr>
        <p:grpSpPr>
          <a:xfrm>
            <a:off x="1219200" y="3048000"/>
            <a:ext cx="2868469" cy="1419999"/>
            <a:chOff x="1219200" y="3129880"/>
            <a:chExt cx="2868469" cy="1419999"/>
          </a:xfrm>
        </p:grpSpPr>
        <p:sp>
          <p:nvSpPr>
            <p:cNvPr id="51" name="Pentagon 50"/>
            <p:cNvSpPr/>
            <p:nvPr/>
          </p:nvSpPr>
          <p:spPr bwMode="auto">
            <a:xfrm>
              <a:off x="1905000" y="3403129"/>
              <a:ext cx="2103283" cy="914400"/>
            </a:xfrm>
            <a:prstGeom prst="homePlate">
              <a:avLst>
                <a:gd name="adj" fmla="val 21942"/>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76200" rIns="36000" bIns="76200" numCol="1" rtlCol="0" anchor="ctr" anchorCtr="0" compatLnSpc="1">
              <a:prstTxWarp prst="textNoShape">
                <a:avLst/>
              </a:prstTxWarp>
            </a:bodyPr>
            <a:lstStyle/>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2</a:t>
              </a:r>
            </a:p>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Full Capacity Expansion</a:t>
              </a:r>
            </a:p>
            <a:p>
              <a:pPr marL="228600" marR="0" lvl="0" algn="ctr" defTabSz="914400" eaLnBrk="1" fontAlgn="auto" latinLnBrk="0" hangingPunct="1">
                <a:spcBef>
                  <a:spcPts val="0"/>
                </a:spcBef>
                <a:spcAft>
                  <a:spcPts val="0"/>
                </a:spcAft>
                <a:buClr>
                  <a:srgbClr val="CC9900"/>
                </a:buClr>
                <a:buSzTx/>
                <a:buFontTx/>
                <a:buNone/>
                <a:tabLst>
                  <a:tab pos="228600" algn="l"/>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with </a:t>
              </a:r>
              <a:r>
                <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Enhancement Features</a:t>
              </a:r>
              <a:endParaRPr kumimoji="0" lang="el-GR"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18" name="Pentagon 17"/>
            <p:cNvSpPr/>
            <p:nvPr/>
          </p:nvSpPr>
          <p:spPr bwMode="auto">
            <a:xfrm>
              <a:off x="1219200" y="3405741"/>
              <a:ext cx="990600" cy="914400"/>
            </a:xfrm>
            <a:prstGeom prst="homePlate">
              <a:avLst>
                <a:gd name="adj" fmla="val 23334"/>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p>
            <a:p>
              <a:pPr marL="0" marR="0" lvl="0" indent="0" algn="ctr" defTabSz="914400" eaLnBrk="1" fontAlgn="auto" latinLnBrk="0" hangingPunct="1">
                <a:spcBef>
                  <a:spcPts val="0"/>
                </a:spcBef>
                <a:spcAft>
                  <a:spcPts val="0"/>
                </a:spcAft>
                <a:buClr>
                  <a:srgbClr val="CC9900"/>
                </a:buClr>
                <a:buSzTx/>
                <a:buFontTx/>
                <a:buNone/>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New 120 Ports</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19" name="Flowchart: Decision 18"/>
            <p:cNvSpPr/>
            <p:nvPr/>
          </p:nvSpPr>
          <p:spPr bwMode="auto">
            <a:xfrm>
              <a:off x="1986053" y="4168879"/>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20" name="TextBox 19"/>
            <p:cNvSpPr txBox="1"/>
            <p:nvPr/>
          </p:nvSpPr>
          <p:spPr>
            <a:xfrm>
              <a:off x="1219200" y="4303658"/>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15DEC</a:t>
              </a:r>
              <a:endParaRPr lang="en-US" sz="1000" dirty="0">
                <a:latin typeface="Arial" panose="020B0604020202020204" pitchFamily="34" charset="0"/>
                <a:cs typeface="Arial" panose="020B0604020202020204" pitchFamily="34" charset="0"/>
              </a:endParaRPr>
            </a:p>
          </p:txBody>
        </p:sp>
        <p:sp>
          <p:nvSpPr>
            <p:cNvPr id="23" name="TextBox 22"/>
            <p:cNvSpPr txBox="1"/>
            <p:nvPr/>
          </p:nvSpPr>
          <p:spPr>
            <a:xfrm>
              <a:off x="1219200" y="3129880"/>
              <a:ext cx="2728632"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IVR Outbound Capacity Expansion</a:t>
              </a:r>
              <a:endParaRPr lang="en-US" sz="1200" b="1" dirty="0">
                <a:solidFill>
                  <a:srgbClr val="FF0000"/>
                </a:solidFill>
                <a:latin typeface="Arial" panose="020B0604020202020204" pitchFamily="34" charset="0"/>
                <a:cs typeface="Arial" panose="020B0604020202020204" pitchFamily="34" charset="0"/>
              </a:endParaRPr>
            </a:p>
          </p:txBody>
        </p:sp>
        <p:sp>
          <p:nvSpPr>
            <p:cNvPr id="24" name="Flowchart: Decision 23"/>
            <p:cNvSpPr/>
            <p:nvPr/>
          </p:nvSpPr>
          <p:spPr bwMode="auto">
            <a:xfrm>
              <a:off x="3891053" y="4168879"/>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25" name="TextBox 24"/>
            <p:cNvSpPr txBox="1"/>
            <p:nvPr/>
          </p:nvSpPr>
          <p:spPr>
            <a:xfrm>
              <a:off x="3074250" y="4303658"/>
              <a:ext cx="1013419"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31MAR</a:t>
              </a:r>
              <a:endParaRPr lang="en-US" sz="1000" dirty="0">
                <a:latin typeface="Arial" panose="020B0604020202020204" pitchFamily="34" charset="0"/>
                <a:cs typeface="Arial" panose="020B0604020202020204" pitchFamily="34" charset="0"/>
              </a:endParaRPr>
            </a:p>
          </p:txBody>
        </p:sp>
      </p:grpSp>
      <p:grpSp>
        <p:nvGrpSpPr>
          <p:cNvPr id="7" name="Group 6"/>
          <p:cNvGrpSpPr/>
          <p:nvPr/>
        </p:nvGrpSpPr>
        <p:grpSpPr>
          <a:xfrm>
            <a:off x="1769821" y="5614378"/>
            <a:ext cx="2299612" cy="1072062"/>
            <a:chOff x="1769821" y="5696258"/>
            <a:chExt cx="2299612" cy="1072062"/>
          </a:xfrm>
        </p:grpSpPr>
        <p:sp>
          <p:nvSpPr>
            <p:cNvPr id="65" name="Pentagon 64"/>
            <p:cNvSpPr/>
            <p:nvPr/>
          </p:nvSpPr>
          <p:spPr bwMode="auto">
            <a:xfrm>
              <a:off x="1769821" y="5972119"/>
              <a:ext cx="2238461" cy="54864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PANTIP</a:t>
              </a:r>
              <a:r>
                <a:rPr kumimoji="0" lang="en-US" sz="1000" b="1" i="0" u="none" strike="noStrike" kern="0" cap="none" spc="0" normalizeH="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 New Web Service</a:t>
              </a:r>
              <a:endPar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a:p>
              <a:pPr marL="3429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Commercial Deal</a:t>
              </a:r>
            </a:p>
            <a:p>
              <a:pPr marL="3429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Technical Implementation</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66" name="Flowchart: Decision 65"/>
            <p:cNvSpPr/>
            <p:nvPr/>
          </p:nvSpPr>
          <p:spPr bwMode="auto">
            <a:xfrm>
              <a:off x="3852095" y="6398615"/>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67" name="TextBox 66"/>
            <p:cNvSpPr txBox="1"/>
            <p:nvPr/>
          </p:nvSpPr>
          <p:spPr>
            <a:xfrm>
              <a:off x="3048000" y="6522099"/>
              <a:ext cx="1021433"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Prod – 31MAR</a:t>
              </a:r>
              <a:endParaRPr lang="en-US" sz="1000" dirty="0">
                <a:latin typeface="Arial" panose="020B0604020202020204" pitchFamily="34" charset="0"/>
                <a:cs typeface="Arial" panose="020B0604020202020204" pitchFamily="34" charset="0"/>
              </a:endParaRPr>
            </a:p>
          </p:txBody>
        </p:sp>
        <p:sp>
          <p:nvSpPr>
            <p:cNvPr id="68" name="TextBox 67"/>
            <p:cNvSpPr txBox="1"/>
            <p:nvPr/>
          </p:nvSpPr>
          <p:spPr>
            <a:xfrm>
              <a:off x="1787044" y="5696258"/>
              <a:ext cx="2048061"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PANTIP New Web Service</a:t>
              </a:r>
              <a:endParaRPr lang="en-US" sz="1200" b="1" dirty="0">
                <a:solidFill>
                  <a:srgbClr val="FF0000"/>
                </a:solidFill>
                <a:latin typeface="Arial" panose="020B0604020202020204" pitchFamily="34" charset="0"/>
                <a:cs typeface="Arial" panose="020B0604020202020204" pitchFamily="34" charset="0"/>
              </a:endParaRPr>
            </a:p>
          </p:txBody>
        </p:sp>
      </p:grpSp>
      <p:grpSp>
        <p:nvGrpSpPr>
          <p:cNvPr id="8" name="Group 7"/>
          <p:cNvGrpSpPr/>
          <p:nvPr/>
        </p:nvGrpSpPr>
        <p:grpSpPr>
          <a:xfrm>
            <a:off x="6803785" y="5629198"/>
            <a:ext cx="2111615" cy="1070722"/>
            <a:chOff x="6803785" y="5711078"/>
            <a:chExt cx="2111615" cy="1070722"/>
          </a:xfrm>
        </p:grpSpPr>
        <p:sp>
          <p:nvSpPr>
            <p:cNvPr id="70" name="Pentagon 69"/>
            <p:cNvSpPr/>
            <p:nvPr/>
          </p:nvSpPr>
          <p:spPr bwMode="auto">
            <a:xfrm>
              <a:off x="6803785" y="5986939"/>
              <a:ext cx="1691640" cy="54864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Social Analytic</a:t>
              </a:r>
            </a:p>
            <a:p>
              <a:pPr marL="2286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S-Sense Integration</a:t>
              </a:r>
            </a:p>
            <a:p>
              <a:pPr marL="2286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Analytical Tools</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71" name="Flowchart: Decision 70"/>
            <p:cNvSpPr/>
            <p:nvPr/>
          </p:nvSpPr>
          <p:spPr bwMode="auto">
            <a:xfrm>
              <a:off x="8364599" y="6412095"/>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72" name="TextBox 71"/>
            <p:cNvSpPr txBox="1"/>
            <p:nvPr/>
          </p:nvSpPr>
          <p:spPr>
            <a:xfrm>
              <a:off x="7901981" y="6535579"/>
              <a:ext cx="1013419"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Prod – 30NOV</a:t>
              </a:r>
              <a:endParaRPr lang="en-US" sz="1000" dirty="0">
                <a:latin typeface="Arial" panose="020B0604020202020204" pitchFamily="34" charset="0"/>
                <a:cs typeface="Arial" panose="020B0604020202020204" pitchFamily="34" charset="0"/>
              </a:endParaRPr>
            </a:p>
          </p:txBody>
        </p:sp>
        <p:sp>
          <p:nvSpPr>
            <p:cNvPr id="73" name="TextBox 72"/>
            <p:cNvSpPr txBox="1"/>
            <p:nvPr/>
          </p:nvSpPr>
          <p:spPr>
            <a:xfrm>
              <a:off x="6821008" y="5711078"/>
              <a:ext cx="1273810"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Social Analytic</a:t>
              </a:r>
              <a:endParaRPr lang="en-US" sz="1200" b="1" dirty="0">
                <a:solidFill>
                  <a:srgbClr val="FF0000"/>
                </a:solidFill>
                <a:latin typeface="Arial" panose="020B0604020202020204" pitchFamily="34" charset="0"/>
                <a:cs typeface="Arial" panose="020B0604020202020204" pitchFamily="34" charset="0"/>
              </a:endParaRPr>
            </a:p>
          </p:txBody>
        </p:sp>
      </p:grpSp>
      <p:sp>
        <p:nvSpPr>
          <p:cNvPr id="69" name="TextBox 68"/>
          <p:cNvSpPr txBox="1"/>
          <p:nvPr/>
        </p:nvSpPr>
        <p:spPr>
          <a:xfrm rot="1713138">
            <a:off x="7415017" y="1655393"/>
            <a:ext cx="1585690" cy="461665"/>
          </a:xfrm>
          <a:prstGeom prst="rect">
            <a:avLst/>
          </a:prstGeom>
          <a:noFill/>
        </p:spPr>
        <p:txBody>
          <a:bodyPr wrap="none" rtlCol="0">
            <a:spAutoFit/>
          </a:bodyPr>
          <a:lstStyle/>
          <a:p>
            <a:r>
              <a:rPr lang="en-US" sz="2400" b="1" dirty="0" smtClean="0">
                <a:solidFill>
                  <a:srgbClr val="FF0000"/>
                </a:solidFill>
                <a:latin typeface="Arial" panose="020B0604020202020204" pitchFamily="34" charset="0"/>
                <a:cs typeface="Arial" panose="020B0604020202020204" pitchFamily="34" charset="0"/>
              </a:rPr>
              <a:t>NO COST</a:t>
            </a:r>
            <a:endParaRPr lang="en-US"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9096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34440"/>
            <a:ext cx="8229600" cy="5394960"/>
          </a:xfrm>
          <a:solidFill>
            <a:srgbClr val="FFFF00"/>
          </a:solidFill>
        </p:spPr>
        <p:txBody>
          <a:bodyPr>
            <a:noAutofit/>
          </a:bodyPr>
          <a:lstStyle/>
          <a:p>
            <a:pPr marL="0" indent="0">
              <a:spcBef>
                <a:spcPts val="600"/>
              </a:spcBef>
              <a:spcAft>
                <a:spcPts val="600"/>
              </a:spcAft>
              <a:buNone/>
            </a:pPr>
            <a:r>
              <a:rPr lang="en-US" sz="2800" b="1" dirty="0" smtClean="0">
                <a:ea typeface="Tahoma" panose="020B0604030504040204" pitchFamily="34" charset="0"/>
                <a:cs typeface="Tahoma" panose="020B0604030504040204" pitchFamily="34" charset="0"/>
              </a:rPr>
              <a:t>Summary of features on Social Analytic Platform</a:t>
            </a:r>
          </a:p>
          <a:p>
            <a:pPr>
              <a:spcBef>
                <a:spcPts val="600"/>
              </a:spcBef>
              <a:spcAft>
                <a:spcPts val="600"/>
              </a:spcAft>
            </a:pPr>
            <a:r>
              <a:rPr lang="en-US" sz="2800" b="1" dirty="0" smtClean="0">
                <a:ea typeface="Tahoma" panose="020B0604030504040204" pitchFamily="34" charset="0"/>
                <a:cs typeface="Tahoma" panose="020B0604030504040204" pitchFamily="34" charset="0"/>
              </a:rPr>
              <a:t>Business—impact and benefits / Cost / Technical</a:t>
            </a:r>
          </a:p>
          <a:p>
            <a:pPr marL="0" indent="0">
              <a:spcBef>
                <a:spcPts val="600"/>
              </a:spcBef>
              <a:spcAft>
                <a:spcPts val="600"/>
              </a:spcAft>
              <a:buNone/>
            </a:pPr>
            <a:r>
              <a:rPr lang="en-US" sz="2800" b="1" u="sng" dirty="0" smtClean="0">
                <a:ea typeface="Tahoma" panose="020B0604030504040204" pitchFamily="34" charset="0"/>
                <a:cs typeface="Tahoma" panose="020B0604030504040204" pitchFamily="34" charset="0"/>
              </a:rPr>
              <a:t>Benefits</a:t>
            </a:r>
          </a:p>
          <a:p>
            <a:pPr>
              <a:spcBef>
                <a:spcPts val="600"/>
              </a:spcBef>
              <a:spcAft>
                <a:spcPts val="600"/>
              </a:spcAft>
            </a:pPr>
            <a:r>
              <a:rPr lang="en-US" sz="2800" b="1" dirty="0" smtClean="0">
                <a:ea typeface="Tahoma" panose="020B0604030504040204" pitchFamily="34" charset="0"/>
                <a:cs typeface="Tahoma" panose="020B0604030504040204" pitchFamily="34" charset="0"/>
              </a:rPr>
              <a:t>Most popular messaging platform in Thailand</a:t>
            </a:r>
          </a:p>
          <a:p>
            <a:pPr>
              <a:spcBef>
                <a:spcPts val="600"/>
              </a:spcBef>
              <a:spcAft>
                <a:spcPts val="600"/>
              </a:spcAft>
            </a:pPr>
            <a:r>
              <a:rPr lang="en-US" sz="2800" b="1" dirty="0" smtClean="0">
                <a:ea typeface="Tahoma" panose="020B0604030504040204" pitchFamily="34" charset="0"/>
                <a:cs typeface="Tahoma" panose="020B0604030504040204" pitchFamily="34" charset="0"/>
              </a:rPr>
              <a:t>Handling each customer individually</a:t>
            </a:r>
          </a:p>
          <a:p>
            <a:pPr>
              <a:spcBef>
                <a:spcPts val="600"/>
              </a:spcBef>
              <a:spcAft>
                <a:spcPts val="600"/>
              </a:spcAft>
            </a:pPr>
            <a:r>
              <a:rPr lang="en-US" sz="2800" b="1" dirty="0" smtClean="0">
                <a:ea typeface="Tahoma" panose="020B0604030504040204" pitchFamily="34" charset="0"/>
                <a:cs typeface="Tahoma" panose="020B0604030504040204" pitchFamily="34" charset="0"/>
              </a:rPr>
              <a:t>Group messaging</a:t>
            </a:r>
            <a:endParaRPr lang="en-US" sz="2800" b="1" dirty="0" smtClean="0">
              <a:ea typeface="Tahoma" panose="020B0604030504040204" pitchFamily="34" charset="0"/>
              <a:cs typeface="Tahoma" panose="020B0604030504040204" pitchFamily="34" charset="0"/>
            </a:endParaRPr>
          </a:p>
          <a:p>
            <a:pPr>
              <a:spcBef>
                <a:spcPts val="600"/>
              </a:spcBef>
              <a:spcAft>
                <a:spcPts val="600"/>
              </a:spcAft>
            </a:pPr>
            <a:endParaRPr lang="en-US" sz="2800" b="1" dirty="0" smtClean="0">
              <a:ea typeface="Tahoma" panose="020B0604030504040204" pitchFamily="34" charset="0"/>
              <a:cs typeface="Tahoma" panose="020B0604030504040204" pitchFamily="34" charset="0"/>
            </a:endParaRPr>
          </a:p>
          <a:p>
            <a:pPr>
              <a:spcBef>
                <a:spcPts val="600"/>
              </a:spcBef>
              <a:spcAft>
                <a:spcPts val="600"/>
              </a:spcAft>
            </a:pPr>
            <a:endParaRPr lang="en-US" sz="2800" b="1" dirty="0" smtClean="0">
              <a:ea typeface="Tahoma" panose="020B0604030504040204" pitchFamily="34" charset="0"/>
              <a:cs typeface="Tahoma" panose="020B0604030504040204" pitchFamily="34" charset="0"/>
            </a:endParaRPr>
          </a:p>
          <a:p>
            <a:pPr lvl="1">
              <a:spcBef>
                <a:spcPts val="600"/>
              </a:spcBef>
              <a:spcAft>
                <a:spcPts val="600"/>
              </a:spcAft>
            </a:pPr>
            <a:endParaRPr lang="en-US" sz="2400" b="1" dirty="0">
              <a:ea typeface="Tahoma" panose="020B0604030504040204" pitchFamily="34" charset="0"/>
              <a:cs typeface="Tahoma" panose="020B0604030504040204" pitchFamily="34" charset="0"/>
            </a:endParaRPr>
          </a:p>
        </p:txBody>
      </p:sp>
      <p:sp>
        <p:nvSpPr>
          <p:cNvPr id="4" name="Title 3"/>
          <p:cNvSpPr>
            <a:spLocks noGrp="1"/>
          </p:cNvSpPr>
          <p:nvPr>
            <p:ph type="title"/>
          </p:nvPr>
        </p:nvSpPr>
        <p:spPr>
          <a:xfrm>
            <a:off x="457200" y="228600"/>
            <a:ext cx="8229600" cy="1143000"/>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rgbClr val="0070C0"/>
                </a:solidFill>
                <a:effectLst>
                  <a:outerShdw blurRad="76200" dist="50800" dir="5400000" algn="tl" rotWithShape="0">
                    <a:srgbClr val="000000">
                      <a:alpha val="65000"/>
                    </a:srgbClr>
                  </a:outerShdw>
                </a:effectLst>
              </a:rPr>
              <a:t>LINE and LINE@</a:t>
            </a:r>
            <a:endParaRPr lang="en-US" b="1" spc="50" dirty="0">
              <a:ln w="11430"/>
              <a:solidFill>
                <a:srgbClr val="0070C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4339119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0"/>
            <a:ext cx="8229600" cy="1143000"/>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000" b="1" spc="50" dirty="0" smtClean="0">
                <a:ln w="11430"/>
                <a:solidFill>
                  <a:srgbClr val="00B050"/>
                </a:solidFill>
                <a:effectLst>
                  <a:outerShdw blurRad="76200" dist="50800" dir="5400000" algn="tl" rotWithShape="0">
                    <a:srgbClr val="000000">
                      <a:alpha val="65000"/>
                    </a:srgbClr>
                  </a:outerShdw>
                </a:effectLst>
              </a:rPr>
              <a:t>ATSR Outbound Plan</a:t>
            </a:r>
            <a:endParaRPr lang="en-US" sz="4000" b="1" spc="50" dirty="0">
              <a:ln w="11430"/>
              <a:solidFill>
                <a:srgbClr val="00B05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a:xfrm>
            <a:off x="6553200" y="6140361"/>
            <a:ext cx="2133600" cy="365125"/>
          </a:xfrm>
        </p:spPr>
        <p:txBody>
          <a:bodyPr/>
          <a:lstStyle/>
          <a:p>
            <a:pPr>
              <a:defRPr/>
            </a:pPr>
            <a:fld id="{B92C3A9E-2198-4117-93AB-7F43E4BB6495}" type="slidenum">
              <a:rPr lang="en-US" smtClean="0"/>
              <a:pPr>
                <a:defRPr/>
              </a:pPr>
              <a:t>50</a:t>
            </a:fld>
            <a:endParaRPr lang="en-US"/>
          </a:p>
        </p:txBody>
      </p:sp>
      <p:graphicFrame>
        <p:nvGraphicFramePr>
          <p:cNvPr id="39" name="Table 38"/>
          <p:cNvGraphicFramePr>
            <a:graphicFrameLocks noGrp="1"/>
          </p:cNvGraphicFramePr>
          <p:nvPr>
            <p:extLst>
              <p:ext uri="{D42A27DB-BD31-4B8C-83A1-F6EECF244321}">
                <p14:modId xmlns:p14="http://schemas.microsoft.com/office/powerpoint/2010/main" val="753677952"/>
              </p:ext>
            </p:extLst>
          </p:nvPr>
        </p:nvGraphicFramePr>
        <p:xfrm>
          <a:off x="91440" y="908720"/>
          <a:ext cx="8961120" cy="5207857"/>
        </p:xfrm>
        <a:graphic>
          <a:graphicData uri="http://schemas.openxmlformats.org/drawingml/2006/table">
            <a:tbl>
              <a:tblPr firstRow="1" bandRow="1">
                <a:tableStyleId>{69C7853C-536D-4A76-A0AE-DD22124D55A5}</a:tableStyleId>
              </a:tblPr>
              <a:tblGrid>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tblGrid>
              <a:tr h="241241">
                <a:tc gridSpan="8">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2015</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gridSpan="24">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2016</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r>
              <a:tr h="392017">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JAN</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FEB</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MAR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r>
                        <a:rPr lang="en-US" sz="1000" b="1" dirty="0" smtClean="0">
                          <a:latin typeface="Arial" panose="020B0604020202020204" pitchFamily="34" charset="0"/>
                          <a:cs typeface="Arial" panose="020B0604020202020204" pitchFamily="34" charset="0"/>
                        </a:rPr>
                        <a:t>APR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MAY</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JUN</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JUL</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AUG</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r>
              <a:tr h="457200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r>
            </a:tbl>
          </a:graphicData>
        </a:graphic>
      </p:graphicFrame>
      <p:sp>
        <p:nvSpPr>
          <p:cNvPr id="48" name="TextBox 47"/>
          <p:cNvSpPr txBox="1"/>
          <p:nvPr/>
        </p:nvSpPr>
        <p:spPr>
          <a:xfrm>
            <a:off x="275371" y="5231381"/>
            <a:ext cx="4352276" cy="1604847"/>
          </a:xfrm>
          <a:prstGeom prst="rect">
            <a:avLst/>
          </a:prstGeom>
          <a:noFill/>
        </p:spPr>
        <p:txBody>
          <a:bodyPr wrap="square" rtlCol="0">
            <a:noAutofit/>
          </a:bodyPr>
          <a:lstStyle>
            <a:defPPr>
              <a:defRPr lang="en-US"/>
            </a:defPPr>
            <a:lvl1pPr>
              <a:defRPr sz="1100" b="1">
                <a:latin typeface="Calibri" panose="020F0502020204030204" pitchFamily="34" charset="0"/>
              </a:defRPr>
            </a:lvl1pPr>
            <a:lvl2pPr marL="628650" lvl="1" indent="-171450">
              <a:buFont typeface="Arial" panose="020B0604020202020204" pitchFamily="34" charset="0"/>
              <a:buChar char="•"/>
              <a:defRPr sz="1100">
                <a:latin typeface="Calibri" panose="020F0502020204030204" pitchFamily="34" charset="0"/>
              </a:defRPr>
            </a:lvl2pPr>
          </a:lstStyle>
          <a:p>
            <a:pPr marL="0" marR="0" lvl="1"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dirty="0" smtClean="0">
                <a:ln>
                  <a:noFill/>
                </a:ln>
                <a:solidFill>
                  <a:srgbClr val="00B050"/>
                </a:solidFill>
                <a:effectLst/>
                <a:uLnTx/>
                <a:uFillTx/>
                <a:latin typeface="+mj-lt"/>
                <a:cs typeface="+mn-cs"/>
              </a:rPr>
              <a:t>Phase 1 Interactive Survey Questions</a:t>
            </a:r>
          </a:p>
          <a:p>
            <a:pPr marL="171450" marR="0" lvl="1"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dirty="0" smtClean="0">
                <a:solidFill>
                  <a:prstClr val="black"/>
                </a:solidFill>
                <a:latin typeface="+mj-lt"/>
              </a:rPr>
              <a:t>Application enhancement to support</a:t>
            </a:r>
            <a:br>
              <a:rPr lang="en-US" sz="1200" kern="0" dirty="0" smtClean="0">
                <a:solidFill>
                  <a:prstClr val="black"/>
                </a:solidFill>
                <a:latin typeface="+mj-lt"/>
              </a:rPr>
            </a:br>
            <a:r>
              <a:rPr lang="en-US" sz="1200" kern="0" dirty="0" smtClean="0">
                <a:solidFill>
                  <a:prstClr val="black"/>
                </a:solidFill>
                <a:latin typeface="+mj-lt"/>
              </a:rPr>
              <a:t>interactive survey questions design</a:t>
            </a:r>
            <a:endParaRPr kumimoji="0" lang="en-US" sz="1200" b="0" i="0" u="none" strike="noStrike" kern="0" cap="none" spc="0" normalizeH="0" baseline="0" noProof="0" dirty="0">
              <a:ln>
                <a:noFill/>
              </a:ln>
              <a:solidFill>
                <a:prstClr val="black"/>
              </a:solidFill>
              <a:effectLst/>
              <a:uLnTx/>
              <a:uFillTx/>
              <a:latin typeface="+mj-lt"/>
              <a:cs typeface="+mn-cs"/>
            </a:endParaRPr>
          </a:p>
        </p:txBody>
      </p:sp>
      <p:sp>
        <p:nvSpPr>
          <p:cNvPr id="49" name="TextBox 48"/>
          <p:cNvSpPr txBox="1"/>
          <p:nvPr/>
        </p:nvSpPr>
        <p:spPr>
          <a:xfrm>
            <a:off x="4431069" y="5231382"/>
            <a:ext cx="3980300" cy="1604848"/>
          </a:xfrm>
          <a:prstGeom prst="rect">
            <a:avLst/>
          </a:prstGeom>
          <a:noFill/>
        </p:spPr>
        <p:txBody>
          <a:bodyPr wrap="square" rtlCol="0">
            <a:noAutofit/>
          </a:bodyPr>
          <a:lstStyle/>
          <a:p>
            <a:pPr marL="0" lvl="1" indent="0" fontAlgn="auto">
              <a:spcBef>
                <a:spcPts val="0"/>
              </a:spcBef>
              <a:spcAft>
                <a:spcPts val="0"/>
              </a:spcAft>
              <a:buNone/>
              <a:defRPr/>
            </a:pPr>
            <a:r>
              <a:rPr lang="en-US" sz="1200" b="1" kern="0" dirty="0" smtClean="0">
                <a:solidFill>
                  <a:srgbClr val="00B050"/>
                </a:solidFill>
                <a:latin typeface="+mj-lt"/>
              </a:rPr>
              <a:t>Phase </a:t>
            </a:r>
            <a:r>
              <a:rPr lang="en-US" sz="1200" b="1" kern="0" dirty="0">
                <a:solidFill>
                  <a:srgbClr val="00B050"/>
                </a:solidFill>
                <a:latin typeface="+mj-lt"/>
              </a:rPr>
              <a:t>2</a:t>
            </a:r>
            <a:r>
              <a:rPr lang="en-US" sz="1200" b="1" kern="0" dirty="0" smtClean="0">
                <a:solidFill>
                  <a:srgbClr val="00B050"/>
                </a:solidFill>
                <a:latin typeface="+mj-lt"/>
              </a:rPr>
              <a:t> </a:t>
            </a:r>
            <a:r>
              <a:rPr lang="en-US" sz="1200" b="1" kern="0" dirty="0">
                <a:solidFill>
                  <a:srgbClr val="00B050"/>
                </a:solidFill>
                <a:latin typeface="+mj-lt"/>
              </a:rPr>
              <a:t>Key Outcomes &amp; </a:t>
            </a:r>
            <a:r>
              <a:rPr lang="en-US" sz="1200" b="1" kern="0" dirty="0" smtClean="0">
                <a:solidFill>
                  <a:srgbClr val="00B050"/>
                </a:solidFill>
                <a:latin typeface="+mj-lt"/>
              </a:rPr>
              <a:t>Scope</a:t>
            </a:r>
          </a:p>
          <a:p>
            <a:pPr marL="171450" indent="-171450" fontAlgn="auto">
              <a:spcBef>
                <a:spcPts val="0"/>
              </a:spcBef>
              <a:spcAft>
                <a:spcPts val="0"/>
              </a:spcAft>
              <a:buFont typeface="Arial" panose="020B0604020202020204" pitchFamily="34" charset="0"/>
              <a:buChar char="•"/>
              <a:defRPr/>
            </a:pPr>
            <a:r>
              <a:rPr lang="en-US" sz="1200" kern="0" dirty="0" smtClean="0">
                <a:solidFill>
                  <a:prstClr val="black"/>
                </a:solidFill>
                <a:latin typeface="+mj-lt"/>
              </a:rPr>
              <a:t>Capacity expansion</a:t>
            </a:r>
          </a:p>
          <a:p>
            <a:pPr marL="171450" indent="-171450" fontAlgn="auto">
              <a:spcBef>
                <a:spcPts val="0"/>
              </a:spcBef>
              <a:spcAft>
                <a:spcPts val="0"/>
              </a:spcAft>
              <a:buFont typeface="Arial" panose="020B0604020202020204" pitchFamily="34" charset="0"/>
              <a:buChar char="•"/>
              <a:defRPr/>
            </a:pPr>
            <a:r>
              <a:rPr lang="en-US" sz="1200" kern="0" dirty="0" smtClean="0">
                <a:solidFill>
                  <a:prstClr val="black"/>
                </a:solidFill>
                <a:latin typeface="+mj-lt"/>
              </a:rPr>
              <a:t>Survey </a:t>
            </a:r>
            <a:r>
              <a:rPr lang="en-US" sz="1200" kern="0" dirty="0">
                <a:solidFill>
                  <a:prstClr val="black"/>
                </a:solidFill>
                <a:latin typeface="+mj-lt"/>
              </a:rPr>
              <a:t>engine</a:t>
            </a:r>
          </a:p>
          <a:p>
            <a:pPr marL="171450" indent="-171450" fontAlgn="auto">
              <a:spcBef>
                <a:spcPts val="0"/>
              </a:spcBef>
              <a:spcAft>
                <a:spcPts val="0"/>
              </a:spcAft>
              <a:buFont typeface="Arial" panose="020B0604020202020204" pitchFamily="34" charset="0"/>
              <a:buChar char="•"/>
              <a:defRPr/>
            </a:pPr>
            <a:r>
              <a:rPr lang="en-US" sz="1200" kern="0" dirty="0">
                <a:solidFill>
                  <a:prstClr val="black"/>
                </a:solidFill>
                <a:latin typeface="+mj-lt"/>
              </a:rPr>
              <a:t>Survey to various channels—IVR, Web, SMS, e-Mail, Social Channels (FB/TW)</a:t>
            </a:r>
          </a:p>
          <a:p>
            <a:pPr marL="171450" indent="-171450" fontAlgn="auto">
              <a:spcBef>
                <a:spcPts val="0"/>
              </a:spcBef>
              <a:spcAft>
                <a:spcPts val="0"/>
              </a:spcAft>
              <a:buFont typeface="Arial" panose="020B0604020202020204" pitchFamily="34" charset="0"/>
              <a:buChar char="•"/>
              <a:defRPr/>
            </a:pPr>
            <a:r>
              <a:rPr lang="en-US" sz="1200" kern="0" dirty="0">
                <a:solidFill>
                  <a:prstClr val="black"/>
                </a:solidFill>
                <a:latin typeface="+mj-lt"/>
              </a:rPr>
              <a:t>Survey analysis</a:t>
            </a:r>
          </a:p>
          <a:p>
            <a:pPr marL="171450" indent="-171450" fontAlgn="auto">
              <a:spcBef>
                <a:spcPts val="0"/>
              </a:spcBef>
              <a:spcAft>
                <a:spcPts val="0"/>
              </a:spcAft>
              <a:buFont typeface="Arial" panose="020B0604020202020204" pitchFamily="34" charset="0"/>
              <a:buChar char="•"/>
              <a:defRPr/>
            </a:pPr>
            <a:r>
              <a:rPr lang="en-US" sz="1200" kern="0" dirty="0">
                <a:solidFill>
                  <a:prstClr val="black"/>
                </a:solidFill>
                <a:latin typeface="+mj-lt"/>
              </a:rPr>
              <a:t>Reporting</a:t>
            </a:r>
          </a:p>
          <a:p>
            <a:pPr marL="171450" indent="-171450" fontAlgn="auto">
              <a:spcBef>
                <a:spcPts val="0"/>
              </a:spcBef>
              <a:spcAft>
                <a:spcPts val="0"/>
              </a:spcAft>
              <a:buFont typeface="Arial" panose="020B0604020202020204" pitchFamily="34" charset="0"/>
              <a:buChar char="•"/>
              <a:defRPr/>
            </a:pPr>
            <a:r>
              <a:rPr lang="en-US" sz="1200" kern="0" dirty="0">
                <a:solidFill>
                  <a:prstClr val="black"/>
                </a:solidFill>
                <a:latin typeface="+mj-lt"/>
              </a:rPr>
              <a:t>Sentimental Analysis</a:t>
            </a:r>
          </a:p>
          <a:p>
            <a:pPr marL="171450" indent="-171450" fontAlgn="auto">
              <a:spcBef>
                <a:spcPts val="0"/>
              </a:spcBef>
              <a:spcAft>
                <a:spcPts val="0"/>
              </a:spcAft>
              <a:buFont typeface="Arial" panose="020B0604020202020204" pitchFamily="34" charset="0"/>
              <a:buChar char="•"/>
              <a:defRPr/>
            </a:pPr>
            <a:r>
              <a:rPr lang="en-US" sz="1200" kern="0" dirty="0">
                <a:solidFill>
                  <a:prstClr val="black"/>
                </a:solidFill>
                <a:latin typeface="+mj-lt"/>
              </a:rPr>
              <a:t>Speech-to-Text Transcription</a:t>
            </a:r>
          </a:p>
        </p:txBody>
      </p:sp>
      <p:cxnSp>
        <p:nvCxnSpPr>
          <p:cNvPr id="50" name="Straight Connector 49"/>
          <p:cNvCxnSpPr/>
          <p:nvPr/>
        </p:nvCxnSpPr>
        <p:spPr>
          <a:xfrm>
            <a:off x="4788024" y="5335145"/>
            <a:ext cx="0" cy="1149917"/>
          </a:xfrm>
          <a:prstGeom prst="line">
            <a:avLst/>
          </a:prstGeom>
          <a:noFill/>
          <a:ln w="9525" cap="flat" cmpd="sng" algn="ctr">
            <a:solidFill>
              <a:sysClr val="window" lastClr="FFFFFF">
                <a:lumMod val="75000"/>
              </a:sysClr>
            </a:solidFill>
            <a:prstDash val="sysDot"/>
          </a:ln>
          <a:effectLst/>
        </p:spPr>
      </p:cxnSp>
      <p:grpSp>
        <p:nvGrpSpPr>
          <p:cNvPr id="6" name="Group 5"/>
          <p:cNvGrpSpPr/>
          <p:nvPr/>
        </p:nvGrpSpPr>
        <p:grpSpPr>
          <a:xfrm>
            <a:off x="1219200" y="2367439"/>
            <a:ext cx="2868469" cy="909161"/>
            <a:chOff x="1219200" y="2289750"/>
            <a:chExt cx="2868469" cy="909161"/>
          </a:xfrm>
        </p:grpSpPr>
        <p:sp>
          <p:nvSpPr>
            <p:cNvPr id="51" name="Pentagon 50"/>
            <p:cNvSpPr/>
            <p:nvPr/>
          </p:nvSpPr>
          <p:spPr bwMode="auto">
            <a:xfrm>
              <a:off x="2051467" y="2514600"/>
              <a:ext cx="1956816" cy="457200"/>
            </a:xfrm>
            <a:prstGeom prst="homePlate">
              <a:avLst>
                <a:gd name="adj" fmla="val 21942"/>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76200" rIns="36000" bIns="762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2</a:t>
              </a:r>
            </a:p>
            <a:p>
              <a:pPr marL="0" marR="0" lvl="0" indent="0" algn="ctr" defTabSz="914400" eaLnBrk="1" fontAlgn="auto" latinLnBrk="0" hangingPunct="1">
                <a:spcBef>
                  <a:spcPts val="0"/>
                </a:spcBef>
                <a:spcAft>
                  <a:spcPts val="0"/>
                </a:spcAft>
                <a:buClr>
                  <a:srgbClr val="CC9900"/>
                </a:buClr>
                <a:buSzTx/>
                <a:buFontTx/>
                <a:buNone/>
                <a:tabLst/>
                <a:defRPr/>
              </a:pPr>
              <a:r>
                <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Enhancement Features</a:t>
              </a:r>
              <a:endParaRPr kumimoji="0" lang="el-GR"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18" name="Pentagon 17"/>
            <p:cNvSpPr/>
            <p:nvPr/>
          </p:nvSpPr>
          <p:spPr bwMode="auto">
            <a:xfrm>
              <a:off x="1219200" y="2517212"/>
              <a:ext cx="990600" cy="454588"/>
            </a:xfrm>
            <a:prstGeom prst="homePlate">
              <a:avLst>
                <a:gd name="adj" fmla="val 23334"/>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p>
            <a:p>
              <a:pPr marL="0" marR="0" lvl="0" indent="0" algn="ctr" defTabSz="914400" eaLnBrk="1" fontAlgn="auto" latinLnBrk="0" hangingPunct="1">
                <a:spcBef>
                  <a:spcPts val="0"/>
                </a:spcBef>
                <a:spcAft>
                  <a:spcPts val="0"/>
                </a:spcAft>
                <a:buClr>
                  <a:srgbClr val="CC9900"/>
                </a:buClr>
                <a:buSzTx/>
                <a:buFontTx/>
                <a:buNone/>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New 120 Ports</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19" name="Flowchart: Decision 18"/>
            <p:cNvSpPr/>
            <p:nvPr/>
          </p:nvSpPr>
          <p:spPr bwMode="auto">
            <a:xfrm>
              <a:off x="1986053" y="284340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20" name="TextBox 19"/>
            <p:cNvSpPr txBox="1"/>
            <p:nvPr/>
          </p:nvSpPr>
          <p:spPr>
            <a:xfrm>
              <a:off x="1219200" y="2952690"/>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15DEC</a:t>
              </a:r>
              <a:endParaRPr lang="en-US" sz="1000" dirty="0">
                <a:latin typeface="Arial" panose="020B0604020202020204" pitchFamily="34" charset="0"/>
                <a:cs typeface="Arial" panose="020B0604020202020204" pitchFamily="34" charset="0"/>
              </a:endParaRPr>
            </a:p>
          </p:txBody>
        </p:sp>
        <p:sp>
          <p:nvSpPr>
            <p:cNvPr id="23" name="TextBox 22"/>
            <p:cNvSpPr txBox="1"/>
            <p:nvPr/>
          </p:nvSpPr>
          <p:spPr>
            <a:xfrm>
              <a:off x="1219200" y="2289750"/>
              <a:ext cx="2295821" cy="246221"/>
            </a:xfrm>
            <a:prstGeom prst="rect">
              <a:avLst/>
            </a:prstGeom>
            <a:noFill/>
          </p:spPr>
          <p:txBody>
            <a:bodyPr wrap="none" rtlCol="0">
              <a:spAutoFit/>
            </a:bodyPr>
            <a:lstStyle/>
            <a:p>
              <a:r>
                <a:rPr lang="en-US" sz="1000" b="1" dirty="0" smtClean="0">
                  <a:solidFill>
                    <a:srgbClr val="FF0000"/>
                  </a:solidFill>
                  <a:latin typeface="Arial" panose="020B0604020202020204" pitchFamily="34" charset="0"/>
                  <a:cs typeface="Arial" panose="020B0604020202020204" pitchFamily="34" charset="0"/>
                </a:rPr>
                <a:t>IVR Outbound Capacity Expansion</a:t>
              </a:r>
              <a:endParaRPr lang="en-US" sz="1000" b="1" dirty="0">
                <a:solidFill>
                  <a:srgbClr val="FF0000"/>
                </a:solidFill>
                <a:latin typeface="Arial" panose="020B0604020202020204" pitchFamily="34" charset="0"/>
                <a:cs typeface="Arial" panose="020B0604020202020204" pitchFamily="34" charset="0"/>
              </a:endParaRPr>
            </a:p>
          </p:txBody>
        </p:sp>
        <p:sp>
          <p:nvSpPr>
            <p:cNvPr id="24" name="Flowchart: Decision 23"/>
            <p:cNvSpPr/>
            <p:nvPr/>
          </p:nvSpPr>
          <p:spPr bwMode="auto">
            <a:xfrm>
              <a:off x="3891053" y="284340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25" name="TextBox 24"/>
            <p:cNvSpPr txBox="1"/>
            <p:nvPr/>
          </p:nvSpPr>
          <p:spPr>
            <a:xfrm>
              <a:off x="3074250" y="2952690"/>
              <a:ext cx="1013419"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31MAR</a:t>
              </a:r>
              <a:endParaRPr lang="en-US" sz="1000" dirty="0">
                <a:latin typeface="Arial" panose="020B0604020202020204" pitchFamily="34" charset="0"/>
                <a:cs typeface="Arial" panose="020B0604020202020204" pitchFamily="34" charset="0"/>
              </a:endParaRPr>
            </a:p>
          </p:txBody>
        </p:sp>
      </p:grpSp>
      <p:grpSp>
        <p:nvGrpSpPr>
          <p:cNvPr id="3" name="Group 2"/>
          <p:cNvGrpSpPr/>
          <p:nvPr/>
        </p:nvGrpSpPr>
        <p:grpSpPr>
          <a:xfrm>
            <a:off x="88066" y="1679012"/>
            <a:ext cx="2441337" cy="670032"/>
            <a:chOff x="88066" y="1679012"/>
            <a:chExt cx="2441337" cy="670032"/>
          </a:xfrm>
        </p:grpSpPr>
        <p:sp>
          <p:nvSpPr>
            <p:cNvPr id="41" name="Pentagon 40"/>
            <p:cNvSpPr/>
            <p:nvPr/>
          </p:nvSpPr>
          <p:spPr bwMode="auto">
            <a:xfrm>
              <a:off x="88066" y="1679012"/>
              <a:ext cx="1664534" cy="454588"/>
            </a:xfrm>
            <a:prstGeom prst="homePlate">
              <a:avLst>
                <a:gd name="adj" fmla="val 23334"/>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Engagement Survey</a:t>
              </a:r>
            </a:p>
          </p:txBody>
        </p:sp>
        <p:sp>
          <p:nvSpPr>
            <p:cNvPr id="56" name="Flowchart: Decision 55"/>
            <p:cNvSpPr/>
            <p:nvPr/>
          </p:nvSpPr>
          <p:spPr bwMode="auto">
            <a:xfrm>
              <a:off x="1424625" y="1932587"/>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36" name="TextBox 35"/>
            <p:cNvSpPr txBox="1"/>
            <p:nvPr/>
          </p:nvSpPr>
          <p:spPr>
            <a:xfrm>
              <a:off x="1524000" y="1871218"/>
              <a:ext cx="100540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15NOV</a:t>
              </a:r>
              <a:endParaRPr lang="en-US" sz="1000" dirty="0">
                <a:latin typeface="Arial" panose="020B0604020202020204" pitchFamily="34" charset="0"/>
                <a:cs typeface="Arial" panose="020B0604020202020204" pitchFamily="34" charset="0"/>
              </a:endParaRPr>
            </a:p>
          </p:txBody>
        </p:sp>
        <p:sp>
          <p:nvSpPr>
            <p:cNvPr id="21" name="Flowchart: Decision 20"/>
            <p:cNvSpPr/>
            <p:nvPr/>
          </p:nvSpPr>
          <p:spPr bwMode="auto">
            <a:xfrm>
              <a:off x="1066250" y="1932587"/>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22" name="TextBox 21"/>
            <p:cNvSpPr txBox="1"/>
            <p:nvPr/>
          </p:nvSpPr>
          <p:spPr>
            <a:xfrm>
              <a:off x="152400" y="1871218"/>
              <a:ext cx="963725"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Ph 1 - 27OCT</a:t>
              </a:r>
              <a:endParaRPr lang="en-US" sz="1000" dirty="0">
                <a:latin typeface="Arial" panose="020B0604020202020204" pitchFamily="34" charset="0"/>
                <a:cs typeface="Arial" panose="020B0604020202020204" pitchFamily="34" charset="0"/>
              </a:endParaRPr>
            </a:p>
          </p:txBody>
        </p:sp>
        <p:sp>
          <p:nvSpPr>
            <p:cNvPr id="31" name="TextBox 30"/>
            <p:cNvSpPr txBox="1"/>
            <p:nvPr/>
          </p:nvSpPr>
          <p:spPr>
            <a:xfrm>
              <a:off x="89850" y="2133600"/>
              <a:ext cx="1404552"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Currently On-going Project</a:t>
              </a:r>
              <a:endParaRPr lang="en-US" sz="800" dirty="0">
                <a:latin typeface="Arial" panose="020B0604020202020204" pitchFamily="34" charset="0"/>
                <a:cs typeface="Arial" panose="020B0604020202020204" pitchFamily="34" charset="0"/>
              </a:endParaRPr>
            </a:p>
          </p:txBody>
        </p:sp>
      </p:grpSp>
      <p:grpSp>
        <p:nvGrpSpPr>
          <p:cNvPr id="5" name="Group 4"/>
          <p:cNvGrpSpPr/>
          <p:nvPr/>
        </p:nvGrpSpPr>
        <p:grpSpPr>
          <a:xfrm>
            <a:off x="88066" y="3429000"/>
            <a:ext cx="3933813" cy="776981"/>
            <a:chOff x="88066" y="3429000"/>
            <a:chExt cx="3933813" cy="776981"/>
          </a:xfrm>
        </p:grpSpPr>
        <p:sp>
          <p:nvSpPr>
            <p:cNvPr id="43" name="Pentagon 42"/>
            <p:cNvSpPr/>
            <p:nvPr/>
          </p:nvSpPr>
          <p:spPr bwMode="auto">
            <a:xfrm>
              <a:off x="2255520" y="3429000"/>
              <a:ext cx="1766359" cy="454588"/>
            </a:xfrm>
            <a:prstGeom prst="homePlate">
              <a:avLst>
                <a:gd name="adj" fmla="val 23334"/>
              </a:avLst>
            </a:prstGeom>
            <a:noFill/>
            <a:ln w="12700">
              <a:prstDash val="dash"/>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Customer Track</a:t>
              </a:r>
              <a:r>
                <a:rPr kumimoji="0" lang="en-US" sz="1000" b="1" i="0" u="none" strike="noStrike" kern="0" cap="none" spc="0" normalizeH="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 &amp; Trace</a:t>
              </a:r>
            </a:p>
            <a:p>
              <a:pPr marL="0" marR="0" lvl="0" indent="0" algn="r" defTabSz="914400" eaLnBrk="1" fontAlgn="auto" latinLnBrk="0" hangingPunct="1">
                <a:spcBef>
                  <a:spcPts val="0"/>
                </a:spcBef>
                <a:spcAft>
                  <a:spcPts val="0"/>
                </a:spcAft>
                <a:buClr>
                  <a:srgbClr val="CC9900"/>
                </a:buClr>
                <a:buSzTx/>
                <a:buFontTx/>
                <a:buNone/>
                <a:tabLst/>
                <a:defRPr/>
              </a:pPr>
              <a:r>
                <a:rPr lang="en-US" sz="1000" b="1" kern="0" baseline="0" dirty="0" smtClean="0">
                  <a:solidFill>
                    <a:srgbClr val="FF0000"/>
                  </a:solidFill>
                  <a:latin typeface="Arial" panose="020B0604020202020204" pitchFamily="34" charset="0"/>
                  <a:ea typeface="宋体" pitchFamily="2" charset="-122"/>
                  <a:cs typeface="Arial" panose="020B0604020202020204" pitchFamily="34" charset="0"/>
                </a:rPr>
                <a:t>Phase 3   </a:t>
              </a:r>
              <a:endPar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endParaRPr>
            </a:p>
          </p:txBody>
        </p:sp>
        <p:sp>
          <p:nvSpPr>
            <p:cNvPr id="26" name="Pentagon 25"/>
            <p:cNvSpPr/>
            <p:nvPr/>
          </p:nvSpPr>
          <p:spPr bwMode="auto">
            <a:xfrm>
              <a:off x="88066" y="3429000"/>
              <a:ext cx="2240280" cy="454588"/>
            </a:xfrm>
            <a:prstGeom prst="homePlate">
              <a:avLst>
                <a:gd name="adj" fmla="val 23334"/>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36000" tIns="38100" rIns="36000" bIns="38100" numCol="1" rtlCol="0" anchor="t"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Customer Track</a:t>
              </a:r>
              <a:r>
                <a:rPr kumimoji="0" lang="en-US" sz="1000" b="1" i="0" u="none" strike="noStrike" kern="0" cap="none" spc="0" normalizeH="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rPr>
                <a:t> &amp; Trace</a:t>
              </a:r>
              <a:endParaRPr kumimoji="0" lang="en-US" sz="1000" b="1" i="0" u="none" strike="noStrike" kern="0" cap="none" spc="0" normalizeH="0" baseline="0" noProof="0" dirty="0" smtClean="0">
                <a:ln>
                  <a:noFill/>
                </a:ln>
                <a:solidFill>
                  <a:srgbClr val="FF0000"/>
                </a:solidFill>
                <a:effectLst/>
                <a:uLnTx/>
                <a:uFillTx/>
                <a:latin typeface="Arial" panose="020B0604020202020204" pitchFamily="34" charset="0"/>
                <a:ea typeface="宋体" pitchFamily="2" charset="-122"/>
                <a:cs typeface="Arial" panose="020B0604020202020204" pitchFamily="34" charset="0"/>
              </a:endParaRPr>
            </a:p>
          </p:txBody>
        </p:sp>
        <p:sp>
          <p:nvSpPr>
            <p:cNvPr id="27" name="Flowchart: Decision 26"/>
            <p:cNvSpPr/>
            <p:nvPr/>
          </p:nvSpPr>
          <p:spPr bwMode="auto">
            <a:xfrm>
              <a:off x="1981200" y="368257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28" name="TextBox 27"/>
            <p:cNvSpPr txBox="1"/>
            <p:nvPr/>
          </p:nvSpPr>
          <p:spPr>
            <a:xfrm>
              <a:off x="2080575" y="3621206"/>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15DEC</a:t>
              </a:r>
              <a:endParaRPr lang="en-US" sz="1000" dirty="0">
                <a:latin typeface="Arial" panose="020B0604020202020204" pitchFamily="34" charset="0"/>
                <a:cs typeface="Arial" panose="020B0604020202020204" pitchFamily="34" charset="0"/>
              </a:endParaRPr>
            </a:p>
          </p:txBody>
        </p:sp>
        <p:sp>
          <p:nvSpPr>
            <p:cNvPr id="29" name="Flowchart: Decision 28"/>
            <p:cNvSpPr/>
            <p:nvPr/>
          </p:nvSpPr>
          <p:spPr bwMode="auto">
            <a:xfrm>
              <a:off x="1066250" y="368257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30" name="TextBox 29"/>
            <p:cNvSpPr txBox="1"/>
            <p:nvPr/>
          </p:nvSpPr>
          <p:spPr>
            <a:xfrm>
              <a:off x="144384" y="3621206"/>
              <a:ext cx="971741"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Ph 1 - 19OCT</a:t>
              </a:r>
              <a:endParaRPr lang="en-US" sz="1000" dirty="0">
                <a:latin typeface="Arial" panose="020B0604020202020204" pitchFamily="34" charset="0"/>
                <a:cs typeface="Arial" panose="020B0604020202020204" pitchFamily="34" charset="0"/>
              </a:endParaRPr>
            </a:p>
          </p:txBody>
        </p:sp>
        <p:sp>
          <p:nvSpPr>
            <p:cNvPr id="33" name="TextBox 32"/>
            <p:cNvSpPr txBox="1"/>
            <p:nvPr/>
          </p:nvSpPr>
          <p:spPr>
            <a:xfrm>
              <a:off x="89850" y="3867427"/>
              <a:ext cx="1404552" cy="33855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Currently On-going Project</a:t>
              </a:r>
            </a:p>
            <a:p>
              <a:r>
                <a:rPr lang="en-US" sz="800" dirty="0" smtClean="0">
                  <a:latin typeface="Arial" panose="020B0604020202020204" pitchFamily="34" charset="0"/>
                  <a:cs typeface="Arial" panose="020B0604020202020204" pitchFamily="34" charset="0"/>
                </a:rPr>
                <a:t>Started in SEP’2015</a:t>
              </a:r>
              <a:endParaRPr lang="en-US" sz="800" dirty="0">
                <a:latin typeface="Arial" panose="020B0604020202020204" pitchFamily="34" charset="0"/>
                <a:cs typeface="Arial" panose="020B0604020202020204" pitchFamily="34" charset="0"/>
              </a:endParaRPr>
            </a:p>
          </p:txBody>
        </p:sp>
      </p:grpSp>
      <p:grpSp>
        <p:nvGrpSpPr>
          <p:cNvPr id="44" name="Group 43"/>
          <p:cNvGrpSpPr/>
          <p:nvPr/>
        </p:nvGrpSpPr>
        <p:grpSpPr>
          <a:xfrm>
            <a:off x="4018106" y="1605439"/>
            <a:ext cx="2868469" cy="909161"/>
            <a:chOff x="1219200" y="2289750"/>
            <a:chExt cx="2868469" cy="909161"/>
          </a:xfrm>
        </p:grpSpPr>
        <p:sp>
          <p:nvSpPr>
            <p:cNvPr id="46" name="Pentagon 45"/>
            <p:cNvSpPr/>
            <p:nvPr/>
          </p:nvSpPr>
          <p:spPr bwMode="auto">
            <a:xfrm>
              <a:off x="2051467" y="2514600"/>
              <a:ext cx="1956816" cy="457200"/>
            </a:xfrm>
            <a:prstGeom prst="homePlate">
              <a:avLst>
                <a:gd name="adj" fmla="val 21942"/>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36000" tIns="76200" rIns="36000" bIns="762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2</a:t>
              </a:r>
            </a:p>
            <a:p>
              <a:pPr marL="0" marR="0" lvl="0" indent="0" algn="ctr" defTabSz="914400" eaLnBrk="1" fontAlgn="auto" latinLnBrk="0" hangingPunct="1">
                <a:spcBef>
                  <a:spcPts val="0"/>
                </a:spcBef>
                <a:spcAft>
                  <a:spcPts val="0"/>
                </a:spcAft>
                <a:buClr>
                  <a:srgbClr val="CC9900"/>
                </a:buClr>
                <a:buSzTx/>
                <a:buFontTx/>
                <a:buNone/>
                <a:tabLst/>
                <a:defRPr/>
              </a:pPr>
              <a:r>
                <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Enhancement Features</a:t>
              </a:r>
              <a:endParaRPr kumimoji="0" lang="el-GR"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47" name="Pentagon 46"/>
            <p:cNvSpPr/>
            <p:nvPr/>
          </p:nvSpPr>
          <p:spPr bwMode="auto">
            <a:xfrm>
              <a:off x="1219200" y="2517212"/>
              <a:ext cx="990600" cy="454588"/>
            </a:xfrm>
            <a:prstGeom prst="homePlate">
              <a:avLst>
                <a:gd name="adj" fmla="val 23334"/>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p>
            <a:p>
              <a:pPr marL="0" marR="0" lvl="0" indent="0" algn="ctr" defTabSz="914400" eaLnBrk="1" fontAlgn="auto" latinLnBrk="0" hangingPunct="1">
                <a:spcBef>
                  <a:spcPts val="0"/>
                </a:spcBef>
                <a:spcAft>
                  <a:spcPts val="0"/>
                </a:spcAft>
                <a:buClr>
                  <a:srgbClr val="CC9900"/>
                </a:buClr>
                <a:buSzTx/>
                <a:buFontTx/>
                <a:buNone/>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New 120 Ports</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52" name="Flowchart: Decision 51"/>
            <p:cNvSpPr/>
            <p:nvPr/>
          </p:nvSpPr>
          <p:spPr bwMode="auto">
            <a:xfrm>
              <a:off x="1986053" y="284340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53" name="TextBox 52"/>
            <p:cNvSpPr txBox="1"/>
            <p:nvPr/>
          </p:nvSpPr>
          <p:spPr>
            <a:xfrm>
              <a:off x="1219200" y="2952690"/>
              <a:ext cx="99899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15DEC</a:t>
              </a:r>
              <a:endParaRPr lang="en-US" sz="1000" dirty="0">
                <a:latin typeface="Arial" panose="020B0604020202020204" pitchFamily="34" charset="0"/>
                <a:cs typeface="Arial" panose="020B0604020202020204" pitchFamily="34" charset="0"/>
              </a:endParaRPr>
            </a:p>
          </p:txBody>
        </p:sp>
        <p:sp>
          <p:nvSpPr>
            <p:cNvPr id="54" name="TextBox 53"/>
            <p:cNvSpPr txBox="1"/>
            <p:nvPr/>
          </p:nvSpPr>
          <p:spPr>
            <a:xfrm>
              <a:off x="1219200" y="2289750"/>
              <a:ext cx="1362874" cy="246221"/>
            </a:xfrm>
            <a:prstGeom prst="rect">
              <a:avLst/>
            </a:prstGeom>
            <a:noFill/>
          </p:spPr>
          <p:txBody>
            <a:bodyPr wrap="none" rtlCol="0">
              <a:spAutoFit/>
            </a:bodyPr>
            <a:lstStyle/>
            <a:p>
              <a:r>
                <a:rPr lang="en-US" sz="1000" b="1" dirty="0" smtClean="0">
                  <a:solidFill>
                    <a:srgbClr val="FF0000"/>
                  </a:solidFill>
                  <a:latin typeface="Arial" panose="020B0604020202020204" pitchFamily="34" charset="0"/>
                  <a:cs typeface="Arial" panose="020B0604020202020204" pitchFamily="34" charset="0"/>
                </a:rPr>
                <a:t>TV Survey Platform</a:t>
              </a:r>
              <a:endParaRPr lang="en-US" sz="1000" b="1" dirty="0">
                <a:solidFill>
                  <a:srgbClr val="FF0000"/>
                </a:solidFill>
                <a:latin typeface="Arial" panose="020B0604020202020204" pitchFamily="34" charset="0"/>
                <a:cs typeface="Arial" panose="020B0604020202020204" pitchFamily="34" charset="0"/>
              </a:endParaRPr>
            </a:p>
          </p:txBody>
        </p:sp>
        <p:sp>
          <p:nvSpPr>
            <p:cNvPr id="55" name="Flowchart: Decision 54"/>
            <p:cNvSpPr/>
            <p:nvPr/>
          </p:nvSpPr>
          <p:spPr bwMode="auto">
            <a:xfrm>
              <a:off x="3891053" y="2843405"/>
              <a:ext cx="130826" cy="123484"/>
            </a:xfrm>
            <a:prstGeom prst="flowChartDecision">
              <a:avLst/>
            </a:prstGeom>
            <a:solidFill>
              <a:srgbClr val="FFC00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57" name="TextBox 56"/>
            <p:cNvSpPr txBox="1"/>
            <p:nvPr/>
          </p:nvSpPr>
          <p:spPr>
            <a:xfrm>
              <a:off x="3074250" y="2952690"/>
              <a:ext cx="1013419"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31MAR</a:t>
              </a:r>
              <a:endParaRPr lang="en-US" sz="1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27162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rgbClr val="FF0000"/>
                </a:solidFill>
                <a:effectLst>
                  <a:outerShdw blurRad="76200" dist="50800" dir="5400000" algn="tl" rotWithShape="0">
                    <a:srgbClr val="000000">
                      <a:alpha val="65000"/>
                    </a:srgbClr>
                  </a:outerShdw>
                </a:effectLst>
              </a:rPr>
              <a:t>The Big Picture</a:t>
            </a:r>
            <a:endParaRPr lang="en-US" b="1" spc="50" dirty="0">
              <a:ln w="11430"/>
              <a:solidFill>
                <a:srgbClr val="FF000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p:txBody>
          <a:bodyPr/>
          <a:lstStyle/>
          <a:p>
            <a:fld id="{3007BB65-0CA2-4982-AC27-7B118808EB58}" type="slidenum">
              <a:rPr lang="en-US" smtClean="0"/>
              <a:t>51</a:t>
            </a:fld>
            <a:endParaRPr lang="en-US" dirty="0"/>
          </a:p>
        </p:txBody>
      </p:sp>
      <p:sp>
        <p:nvSpPr>
          <p:cNvPr id="3" name="Rounded Rectangle 2"/>
          <p:cNvSpPr/>
          <p:nvPr/>
        </p:nvSpPr>
        <p:spPr>
          <a:xfrm>
            <a:off x="457200" y="2865120"/>
            <a:ext cx="1828800" cy="109728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smtClean="0"/>
              <a:t>ACC SOCIAL</a:t>
            </a:r>
            <a:br>
              <a:rPr lang="en-US" sz="1600" b="1" dirty="0" smtClean="0"/>
            </a:br>
            <a:r>
              <a:rPr lang="en-US" sz="1600" b="1" dirty="0" smtClean="0"/>
              <a:t>MEDIA</a:t>
            </a:r>
          </a:p>
          <a:p>
            <a:pPr algn="ctr"/>
            <a:r>
              <a:rPr lang="en-US" sz="1600" b="1" dirty="0" smtClean="0"/>
              <a:t>MONITORING</a:t>
            </a:r>
            <a:endParaRPr lang="en-US" sz="1600" b="1" dirty="0"/>
          </a:p>
        </p:txBody>
      </p:sp>
      <p:sp>
        <p:nvSpPr>
          <p:cNvPr id="8" name="Rounded Rectangle 7"/>
          <p:cNvSpPr/>
          <p:nvPr/>
        </p:nvSpPr>
        <p:spPr>
          <a:xfrm>
            <a:off x="3505200" y="2743200"/>
            <a:ext cx="2286000" cy="1371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800" b="1" dirty="0" smtClean="0"/>
              <a:t>SURVEY</a:t>
            </a:r>
          </a:p>
          <a:p>
            <a:pPr algn="ctr"/>
            <a:r>
              <a:rPr lang="en-US" sz="2800" b="1" dirty="0" smtClean="0"/>
              <a:t>ENGINE</a:t>
            </a:r>
            <a:endParaRPr lang="en-US" sz="2800" b="1" dirty="0"/>
          </a:p>
        </p:txBody>
      </p:sp>
      <p:sp>
        <p:nvSpPr>
          <p:cNvPr id="9" name="Rounded Rectangle 8"/>
          <p:cNvSpPr/>
          <p:nvPr/>
        </p:nvSpPr>
        <p:spPr>
          <a:xfrm>
            <a:off x="6934200" y="2865120"/>
            <a:ext cx="1554480" cy="109728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b="1" dirty="0" smtClean="0"/>
              <a:t>ATSR</a:t>
            </a:r>
          </a:p>
          <a:p>
            <a:pPr algn="ctr"/>
            <a:r>
              <a:rPr lang="en-US" sz="1600" b="1" dirty="0" smtClean="0"/>
              <a:t>OUTBOUND</a:t>
            </a:r>
            <a:endParaRPr lang="en-US" sz="1600" b="1" dirty="0"/>
          </a:p>
        </p:txBody>
      </p:sp>
      <p:cxnSp>
        <p:nvCxnSpPr>
          <p:cNvPr id="6" name="Straight Arrow Connector 5"/>
          <p:cNvCxnSpPr>
            <a:stCxn id="3" idx="3"/>
            <a:endCxn id="8" idx="1"/>
          </p:cNvCxnSpPr>
          <p:nvPr/>
        </p:nvCxnSpPr>
        <p:spPr>
          <a:xfrm>
            <a:off x="2286000" y="3413760"/>
            <a:ext cx="1219200" cy="15240"/>
          </a:xfrm>
          <a:prstGeom prst="straightConnector1">
            <a:avLst/>
          </a:prstGeom>
          <a:ln w="76200">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9" idx="1"/>
          </p:cNvCxnSpPr>
          <p:nvPr/>
        </p:nvCxnSpPr>
        <p:spPr>
          <a:xfrm flipV="1">
            <a:off x="5791200" y="3413760"/>
            <a:ext cx="1143000" cy="15240"/>
          </a:xfrm>
          <a:prstGeom prst="straightConnector1">
            <a:avLst/>
          </a:prstGeom>
          <a:ln w="76200">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9" idx="0"/>
          </p:cNvCxnSpPr>
          <p:nvPr/>
        </p:nvCxnSpPr>
        <p:spPr>
          <a:xfrm>
            <a:off x="7711440" y="2258787"/>
            <a:ext cx="0" cy="606333"/>
          </a:xfrm>
          <a:prstGeom prst="straightConnector1">
            <a:avLst/>
          </a:prstGeom>
          <a:ln w="76200">
            <a:solidFill>
              <a:schemeClr val="accent3"/>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322820" y="1481547"/>
            <a:ext cx="777240" cy="7772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800" b="1" dirty="0"/>
          </a:p>
        </p:txBody>
      </p:sp>
      <p:sp>
        <p:nvSpPr>
          <p:cNvPr id="19" name="Oval 18"/>
          <p:cNvSpPr/>
          <p:nvPr/>
        </p:nvSpPr>
        <p:spPr>
          <a:xfrm>
            <a:off x="325308" y="1447800"/>
            <a:ext cx="777240" cy="7772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smtClean="0">
                <a:solidFill>
                  <a:schemeClr val="tx1"/>
                </a:solidFill>
              </a:rPr>
              <a:t>FB</a:t>
            </a:r>
            <a:endParaRPr lang="en-US" b="1" dirty="0">
              <a:solidFill>
                <a:schemeClr val="tx1"/>
              </a:solidFill>
            </a:endParaRPr>
          </a:p>
        </p:txBody>
      </p:sp>
      <p:sp>
        <p:nvSpPr>
          <p:cNvPr id="20" name="Oval 19"/>
          <p:cNvSpPr/>
          <p:nvPr/>
        </p:nvSpPr>
        <p:spPr>
          <a:xfrm>
            <a:off x="1239708" y="1447800"/>
            <a:ext cx="777240" cy="7772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smtClean="0">
                <a:solidFill>
                  <a:schemeClr val="tx1"/>
                </a:solidFill>
              </a:rPr>
              <a:t>TW</a:t>
            </a:r>
            <a:endParaRPr lang="en-US" b="1" dirty="0">
              <a:solidFill>
                <a:schemeClr val="tx1"/>
              </a:solidFill>
            </a:endParaRPr>
          </a:p>
        </p:txBody>
      </p:sp>
      <p:sp>
        <p:nvSpPr>
          <p:cNvPr id="21" name="Oval 20"/>
          <p:cNvSpPr/>
          <p:nvPr/>
        </p:nvSpPr>
        <p:spPr>
          <a:xfrm>
            <a:off x="325308" y="4709160"/>
            <a:ext cx="777240" cy="7772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b="1" dirty="0"/>
          </a:p>
        </p:txBody>
      </p:sp>
      <p:sp>
        <p:nvSpPr>
          <p:cNvPr id="22" name="Oval 21"/>
          <p:cNvSpPr/>
          <p:nvPr/>
        </p:nvSpPr>
        <p:spPr>
          <a:xfrm>
            <a:off x="1261479" y="4709160"/>
            <a:ext cx="777240" cy="7772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b="1" dirty="0"/>
          </a:p>
        </p:txBody>
      </p:sp>
      <p:sp>
        <p:nvSpPr>
          <p:cNvPr id="12" name="TextBox 11"/>
          <p:cNvSpPr txBox="1"/>
          <p:nvPr/>
        </p:nvSpPr>
        <p:spPr>
          <a:xfrm>
            <a:off x="6956827" y="1547001"/>
            <a:ext cx="1501373" cy="646331"/>
          </a:xfrm>
          <a:prstGeom prst="rect">
            <a:avLst/>
          </a:prstGeom>
          <a:noFill/>
        </p:spPr>
        <p:txBody>
          <a:bodyPr wrap="none" rtlCol="0">
            <a:spAutoFit/>
          </a:bodyPr>
          <a:lstStyle/>
          <a:p>
            <a:pPr algn="ctr"/>
            <a:r>
              <a:rPr lang="en-US" b="1" dirty="0" smtClean="0"/>
              <a:t>CUSTOMER</a:t>
            </a:r>
          </a:p>
          <a:p>
            <a:pPr algn="ctr"/>
            <a:r>
              <a:rPr lang="en-US" b="1" dirty="0" smtClean="0"/>
              <a:t>MOBILE</a:t>
            </a:r>
            <a:endParaRPr lang="en-US" b="1" dirty="0"/>
          </a:p>
        </p:txBody>
      </p:sp>
      <p:sp>
        <p:nvSpPr>
          <p:cNvPr id="24" name="TextBox 23"/>
          <p:cNvSpPr txBox="1"/>
          <p:nvPr/>
        </p:nvSpPr>
        <p:spPr>
          <a:xfrm>
            <a:off x="262522" y="4948534"/>
            <a:ext cx="902811" cy="369332"/>
          </a:xfrm>
          <a:prstGeom prst="rect">
            <a:avLst/>
          </a:prstGeom>
          <a:noFill/>
        </p:spPr>
        <p:txBody>
          <a:bodyPr wrap="none" rtlCol="0">
            <a:spAutoFit/>
          </a:bodyPr>
          <a:lstStyle/>
          <a:p>
            <a:pPr algn="ctr"/>
            <a:r>
              <a:rPr lang="en-US" b="1" dirty="0" smtClean="0"/>
              <a:t>EMAIL</a:t>
            </a:r>
            <a:endParaRPr lang="en-US" b="1" dirty="0"/>
          </a:p>
        </p:txBody>
      </p:sp>
      <p:sp>
        <p:nvSpPr>
          <p:cNvPr id="25" name="TextBox 24"/>
          <p:cNvSpPr txBox="1"/>
          <p:nvPr/>
        </p:nvSpPr>
        <p:spPr>
          <a:xfrm>
            <a:off x="1143133" y="4948422"/>
            <a:ext cx="1013932" cy="369332"/>
          </a:xfrm>
          <a:prstGeom prst="rect">
            <a:avLst/>
          </a:prstGeom>
          <a:noFill/>
        </p:spPr>
        <p:txBody>
          <a:bodyPr wrap="none" rtlCol="0">
            <a:spAutoFit/>
          </a:bodyPr>
          <a:lstStyle/>
          <a:p>
            <a:pPr algn="ctr"/>
            <a:r>
              <a:rPr lang="en-US" b="1" dirty="0" smtClean="0"/>
              <a:t>PANTIP</a:t>
            </a:r>
            <a:endParaRPr lang="en-US" b="1" dirty="0"/>
          </a:p>
        </p:txBody>
      </p:sp>
      <p:sp>
        <p:nvSpPr>
          <p:cNvPr id="26" name="Oval 25"/>
          <p:cNvSpPr/>
          <p:nvPr/>
        </p:nvSpPr>
        <p:spPr>
          <a:xfrm>
            <a:off x="2143853" y="4709160"/>
            <a:ext cx="777240" cy="7772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b="1" dirty="0"/>
          </a:p>
        </p:txBody>
      </p:sp>
      <p:sp>
        <p:nvSpPr>
          <p:cNvPr id="29" name="TextBox 28"/>
          <p:cNvSpPr txBox="1"/>
          <p:nvPr/>
        </p:nvSpPr>
        <p:spPr>
          <a:xfrm>
            <a:off x="2016948" y="4774614"/>
            <a:ext cx="1031052" cy="646331"/>
          </a:xfrm>
          <a:prstGeom prst="rect">
            <a:avLst/>
          </a:prstGeom>
          <a:noFill/>
        </p:spPr>
        <p:txBody>
          <a:bodyPr wrap="none" rtlCol="0">
            <a:spAutoFit/>
          </a:bodyPr>
          <a:lstStyle/>
          <a:p>
            <a:pPr algn="ctr"/>
            <a:r>
              <a:rPr lang="en-US" b="1" dirty="0" smtClean="0"/>
              <a:t>WEB</a:t>
            </a:r>
            <a:br>
              <a:rPr lang="en-US" b="1" dirty="0" smtClean="0"/>
            </a:br>
            <a:r>
              <a:rPr lang="en-US" b="1" dirty="0" smtClean="0"/>
              <a:t>BOARD</a:t>
            </a:r>
            <a:endParaRPr lang="en-US" b="1" dirty="0"/>
          </a:p>
        </p:txBody>
      </p:sp>
      <p:sp>
        <p:nvSpPr>
          <p:cNvPr id="30" name="Oval 29"/>
          <p:cNvSpPr/>
          <p:nvPr/>
        </p:nvSpPr>
        <p:spPr>
          <a:xfrm>
            <a:off x="2143853" y="1447800"/>
            <a:ext cx="777240" cy="77724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b="1" dirty="0"/>
          </a:p>
        </p:txBody>
      </p:sp>
      <p:sp>
        <p:nvSpPr>
          <p:cNvPr id="31" name="TextBox 30"/>
          <p:cNvSpPr txBox="1"/>
          <p:nvPr/>
        </p:nvSpPr>
        <p:spPr>
          <a:xfrm>
            <a:off x="2128100" y="1513254"/>
            <a:ext cx="808748" cy="646331"/>
          </a:xfrm>
          <a:prstGeom prst="rect">
            <a:avLst/>
          </a:prstGeom>
          <a:noFill/>
        </p:spPr>
        <p:txBody>
          <a:bodyPr wrap="none" rtlCol="0">
            <a:spAutoFit/>
          </a:bodyPr>
          <a:lstStyle/>
          <a:p>
            <a:pPr algn="ctr"/>
            <a:r>
              <a:rPr lang="en-US" b="1" dirty="0" smtClean="0"/>
              <a:t>WEB</a:t>
            </a:r>
            <a:br>
              <a:rPr lang="en-US" b="1" dirty="0" smtClean="0"/>
            </a:br>
            <a:r>
              <a:rPr lang="en-US" b="1" dirty="0" smtClean="0"/>
              <a:t>CHAT</a:t>
            </a:r>
            <a:endParaRPr lang="en-US" b="1" dirty="0"/>
          </a:p>
        </p:txBody>
      </p:sp>
      <p:cxnSp>
        <p:nvCxnSpPr>
          <p:cNvPr id="35" name="Straight Arrow Connector 34"/>
          <p:cNvCxnSpPr>
            <a:stCxn id="21" idx="0"/>
          </p:cNvCxnSpPr>
          <p:nvPr/>
        </p:nvCxnSpPr>
        <p:spPr>
          <a:xfrm flipH="1" flipV="1">
            <a:off x="713927" y="3962400"/>
            <a:ext cx="1" cy="746760"/>
          </a:xfrm>
          <a:prstGeom prst="straightConnector1">
            <a:avLst/>
          </a:prstGeom>
          <a:ln w="76200">
            <a:solidFill>
              <a:schemeClr val="accent3"/>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1628328" y="3962400"/>
            <a:ext cx="1" cy="746760"/>
          </a:xfrm>
          <a:prstGeom prst="straightConnector1">
            <a:avLst/>
          </a:prstGeom>
          <a:ln w="76200">
            <a:solidFill>
              <a:schemeClr val="accent3"/>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6" idx="0"/>
          </p:cNvCxnSpPr>
          <p:nvPr/>
        </p:nvCxnSpPr>
        <p:spPr>
          <a:xfrm flipH="1" flipV="1">
            <a:off x="2157065" y="3962400"/>
            <a:ext cx="375408" cy="746760"/>
          </a:xfrm>
          <a:prstGeom prst="straightConnector1">
            <a:avLst/>
          </a:prstGeom>
          <a:ln w="76200">
            <a:solidFill>
              <a:schemeClr val="accent3"/>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9" idx="4"/>
          </p:cNvCxnSpPr>
          <p:nvPr/>
        </p:nvCxnSpPr>
        <p:spPr>
          <a:xfrm flipV="1">
            <a:off x="713928" y="2225040"/>
            <a:ext cx="0" cy="640080"/>
          </a:xfrm>
          <a:prstGeom prst="straightConnector1">
            <a:avLst/>
          </a:prstGeom>
          <a:ln w="76200">
            <a:solidFill>
              <a:schemeClr val="accent3"/>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20" idx="4"/>
          </p:cNvCxnSpPr>
          <p:nvPr/>
        </p:nvCxnSpPr>
        <p:spPr>
          <a:xfrm flipV="1">
            <a:off x="1628328" y="2225040"/>
            <a:ext cx="0" cy="640080"/>
          </a:xfrm>
          <a:prstGeom prst="straightConnector1">
            <a:avLst/>
          </a:prstGeom>
          <a:ln w="76200">
            <a:solidFill>
              <a:schemeClr val="accent3"/>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0" idx="4"/>
          </p:cNvCxnSpPr>
          <p:nvPr/>
        </p:nvCxnSpPr>
        <p:spPr>
          <a:xfrm flipV="1">
            <a:off x="2157065" y="2225040"/>
            <a:ext cx="375408" cy="640080"/>
          </a:xfrm>
          <a:prstGeom prst="straightConnector1">
            <a:avLst/>
          </a:prstGeom>
          <a:ln w="76200">
            <a:solidFill>
              <a:schemeClr val="accent3"/>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843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rgbClr val="0070C0"/>
                </a:solidFill>
                <a:effectLst>
                  <a:outerShdw blurRad="76200" dist="50800" dir="5400000" algn="tl" rotWithShape="0">
                    <a:srgbClr val="000000">
                      <a:alpha val="65000"/>
                    </a:srgbClr>
                  </a:outerShdw>
                </a:effectLst>
              </a:rPr>
              <a:t>ATSR Outbound</a:t>
            </a:r>
            <a:br>
              <a:rPr lang="en-US" b="1" spc="50" dirty="0" smtClean="0">
                <a:ln w="11430"/>
                <a:solidFill>
                  <a:srgbClr val="0070C0"/>
                </a:solidFill>
                <a:effectLst>
                  <a:outerShdw blurRad="76200" dist="50800" dir="5400000" algn="tl" rotWithShape="0">
                    <a:srgbClr val="000000">
                      <a:alpha val="65000"/>
                    </a:srgbClr>
                  </a:outerShdw>
                </a:effectLst>
              </a:rPr>
            </a:br>
            <a:r>
              <a:rPr lang="en-US" b="1" spc="50" dirty="0" smtClean="0">
                <a:ln w="11430"/>
                <a:solidFill>
                  <a:srgbClr val="0070C0"/>
                </a:solidFill>
                <a:effectLst>
                  <a:outerShdw blurRad="76200" dist="50800" dir="5400000" algn="tl" rotWithShape="0">
                    <a:srgbClr val="000000">
                      <a:alpha val="65000"/>
                    </a:srgbClr>
                  </a:outerShdw>
                </a:effectLst>
              </a:rPr>
              <a:t>Existing Modules</a:t>
            </a:r>
            <a:endParaRPr lang="en-US" b="1" spc="50" dirty="0">
              <a:ln w="11430"/>
              <a:solidFill>
                <a:srgbClr val="0070C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p:txBody>
          <a:bodyPr/>
          <a:lstStyle/>
          <a:p>
            <a:fld id="{3007BB65-0CA2-4982-AC27-7B118808EB58}" type="slidenum">
              <a:rPr lang="en-US" smtClean="0"/>
              <a:t>52</a:t>
            </a:fld>
            <a:endParaRPr lang="en-US" dirty="0"/>
          </a:p>
        </p:txBody>
      </p:sp>
      <p:grpSp>
        <p:nvGrpSpPr>
          <p:cNvPr id="32" name="Group 31"/>
          <p:cNvGrpSpPr/>
          <p:nvPr/>
        </p:nvGrpSpPr>
        <p:grpSpPr>
          <a:xfrm>
            <a:off x="425632" y="2225040"/>
            <a:ext cx="8292737" cy="3185160"/>
            <a:chOff x="195943" y="1569720"/>
            <a:chExt cx="8292737" cy="3185160"/>
          </a:xfrm>
        </p:grpSpPr>
        <p:sp>
          <p:nvSpPr>
            <p:cNvPr id="3" name="Rounded Rectangle 2"/>
            <p:cNvSpPr/>
            <p:nvPr/>
          </p:nvSpPr>
          <p:spPr>
            <a:xfrm>
              <a:off x="2331720" y="2209800"/>
              <a:ext cx="1554480" cy="109728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b="1" dirty="0" smtClean="0"/>
                <a:t>List Management</a:t>
              </a:r>
              <a:endParaRPr lang="en-US" sz="1600" b="1" dirty="0"/>
            </a:p>
          </p:txBody>
        </p:sp>
        <p:sp>
          <p:nvSpPr>
            <p:cNvPr id="8" name="Rounded Rectangle 7"/>
            <p:cNvSpPr/>
            <p:nvPr/>
          </p:nvSpPr>
          <p:spPr>
            <a:xfrm>
              <a:off x="4617720" y="2209800"/>
              <a:ext cx="1554480" cy="109728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b="1" dirty="0" smtClean="0"/>
                <a:t>Call Management</a:t>
              </a:r>
              <a:endParaRPr lang="en-US" sz="1600" b="1" dirty="0"/>
            </a:p>
          </p:txBody>
        </p:sp>
        <p:sp>
          <p:nvSpPr>
            <p:cNvPr id="9" name="Rounded Rectangle 8"/>
            <p:cNvSpPr/>
            <p:nvPr/>
          </p:nvSpPr>
          <p:spPr>
            <a:xfrm>
              <a:off x="6934200" y="2209800"/>
              <a:ext cx="1554480" cy="109728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b="1" dirty="0" smtClean="0"/>
                <a:t>IVR1</a:t>
              </a:r>
            </a:p>
            <a:p>
              <a:pPr algn="ctr"/>
              <a:r>
                <a:rPr lang="en-US" sz="1600" b="1" dirty="0" smtClean="0"/>
                <a:t>IVR2</a:t>
              </a:r>
              <a:endParaRPr lang="en-US" sz="1600" b="1" dirty="0"/>
            </a:p>
          </p:txBody>
        </p:sp>
        <p:sp>
          <p:nvSpPr>
            <p:cNvPr id="11" name="Rounded Rectangle 10"/>
            <p:cNvSpPr/>
            <p:nvPr/>
          </p:nvSpPr>
          <p:spPr>
            <a:xfrm>
              <a:off x="6934200" y="3657600"/>
              <a:ext cx="1554480" cy="10972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smtClean="0"/>
                <a:t>SMS</a:t>
              </a:r>
            </a:p>
            <a:p>
              <a:pPr algn="ctr"/>
              <a:r>
                <a:rPr lang="en-US" sz="1600" b="1" dirty="0" smtClean="0"/>
                <a:t>Gateway</a:t>
              </a:r>
              <a:endParaRPr lang="en-US" sz="1600" b="1" dirty="0"/>
            </a:p>
          </p:txBody>
        </p:sp>
        <p:cxnSp>
          <p:nvCxnSpPr>
            <p:cNvPr id="6" name="Straight Arrow Connector 5"/>
            <p:cNvCxnSpPr>
              <a:stCxn id="3" idx="3"/>
              <a:endCxn id="8" idx="1"/>
            </p:cNvCxnSpPr>
            <p:nvPr/>
          </p:nvCxnSpPr>
          <p:spPr>
            <a:xfrm>
              <a:off x="3886200" y="2758440"/>
              <a:ext cx="731520" cy="0"/>
            </a:xfrm>
            <a:prstGeom prst="straightConnector1">
              <a:avLst/>
            </a:prstGeom>
            <a:ln w="76200">
              <a:solidFill>
                <a:srgbClr val="00B0F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9" idx="1"/>
            </p:cNvCxnSpPr>
            <p:nvPr/>
          </p:nvCxnSpPr>
          <p:spPr>
            <a:xfrm>
              <a:off x="6172200" y="2758440"/>
              <a:ext cx="762000" cy="0"/>
            </a:xfrm>
            <a:prstGeom prst="straightConnector1">
              <a:avLst/>
            </a:prstGeom>
            <a:ln w="76200">
              <a:solidFill>
                <a:srgbClr val="00B0F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1" idx="1"/>
            </p:cNvCxnSpPr>
            <p:nvPr/>
          </p:nvCxnSpPr>
          <p:spPr>
            <a:xfrm rot="16200000" flipH="1">
              <a:off x="5715000" y="2987040"/>
              <a:ext cx="899160" cy="1539240"/>
            </a:xfrm>
            <a:prstGeom prst="bentConnector2">
              <a:avLst/>
            </a:prstGeom>
            <a:ln w="76200">
              <a:solidFill>
                <a:srgbClr val="00B0F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195943" y="1569720"/>
              <a:ext cx="1371600" cy="23774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1600" b="1" dirty="0" smtClean="0"/>
                <a:t>10 Types</a:t>
              </a:r>
            </a:p>
            <a:p>
              <a:r>
                <a:rPr lang="en-US" sz="1600" b="1" dirty="0" smtClean="0"/>
                <a:t>Lists</a:t>
              </a:r>
            </a:p>
            <a:p>
              <a:pPr marL="174625" indent="-174625">
                <a:buFont typeface="Arial" panose="020B0604020202020204" pitchFamily="34" charset="0"/>
                <a:buChar char="•"/>
              </a:pPr>
              <a:r>
                <a:rPr lang="en-US" sz="1600" b="1" dirty="0" smtClean="0"/>
                <a:t>Siebel</a:t>
              </a:r>
            </a:p>
            <a:p>
              <a:pPr marL="174625" indent="-174625">
                <a:buFont typeface="Arial" panose="020B0604020202020204" pitchFamily="34" charset="0"/>
                <a:buChar char="•"/>
              </a:pPr>
              <a:r>
                <a:rPr lang="en-US" sz="1600" b="1" dirty="0" smtClean="0"/>
                <a:t>PDS</a:t>
              </a:r>
            </a:p>
            <a:p>
              <a:pPr marL="174625" indent="-174625">
                <a:buFont typeface="Arial" panose="020B0604020202020204" pitchFamily="34" charset="0"/>
                <a:buChar char="•"/>
              </a:pPr>
              <a:r>
                <a:rPr lang="en-US" sz="1600" b="1" dirty="0" smtClean="0"/>
                <a:t>QIS</a:t>
              </a:r>
            </a:p>
            <a:p>
              <a:pPr marL="174625" indent="-174625">
                <a:buFont typeface="Arial" panose="020B0604020202020204" pitchFamily="34" charset="0"/>
                <a:buChar char="•"/>
              </a:pPr>
              <a:r>
                <a:rPr lang="en-US" sz="1600" b="1" dirty="0" err="1" smtClean="0"/>
                <a:t>Qmatic</a:t>
              </a:r>
              <a:endParaRPr lang="en-US" sz="1600" b="1" dirty="0" smtClean="0"/>
            </a:p>
            <a:p>
              <a:pPr marL="174625" indent="-174625">
                <a:buFont typeface="Arial" panose="020B0604020202020204" pitchFamily="34" charset="0"/>
                <a:buChar char="•"/>
              </a:pPr>
              <a:r>
                <a:rPr lang="en-US" sz="1600" b="1" dirty="0" smtClean="0"/>
                <a:t>Manual</a:t>
              </a:r>
            </a:p>
          </p:txBody>
        </p:sp>
        <p:cxnSp>
          <p:nvCxnSpPr>
            <p:cNvPr id="28" name="Straight Arrow Connector 27"/>
            <p:cNvCxnSpPr>
              <a:stCxn id="27" idx="3"/>
              <a:endCxn id="3" idx="1"/>
            </p:cNvCxnSpPr>
            <p:nvPr/>
          </p:nvCxnSpPr>
          <p:spPr>
            <a:xfrm>
              <a:off x="1567543" y="2758440"/>
              <a:ext cx="764177" cy="0"/>
            </a:xfrm>
            <a:prstGeom prst="straightConnector1">
              <a:avLst/>
            </a:prstGeom>
            <a:ln w="76200">
              <a:solidFill>
                <a:srgbClr val="00B0F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33" name="Rounded Rectangle 32"/>
          <p:cNvSpPr/>
          <p:nvPr/>
        </p:nvSpPr>
        <p:spPr>
          <a:xfrm>
            <a:off x="7163889" y="1161507"/>
            <a:ext cx="1554480" cy="10972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smtClean="0"/>
              <a:t>Agents</a:t>
            </a:r>
            <a:endParaRPr lang="en-US" sz="1600" b="1" dirty="0"/>
          </a:p>
        </p:txBody>
      </p:sp>
      <p:cxnSp>
        <p:nvCxnSpPr>
          <p:cNvPr id="34" name="Straight Arrow Connector 33"/>
          <p:cNvCxnSpPr>
            <a:stCxn id="33" idx="2"/>
            <a:endCxn id="9" idx="0"/>
          </p:cNvCxnSpPr>
          <p:nvPr/>
        </p:nvCxnSpPr>
        <p:spPr>
          <a:xfrm>
            <a:off x="7941129" y="2258787"/>
            <a:ext cx="0" cy="606333"/>
          </a:xfrm>
          <a:prstGeom prst="straightConnector1">
            <a:avLst/>
          </a:prstGeom>
          <a:ln w="76200">
            <a:solidFill>
              <a:srgbClr val="00B0F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71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rgbClr val="0070C0"/>
                </a:solidFill>
                <a:effectLst>
                  <a:outerShdw blurRad="76200" dist="50800" dir="5400000" algn="tl" rotWithShape="0">
                    <a:srgbClr val="000000">
                      <a:alpha val="65000"/>
                    </a:srgbClr>
                  </a:outerShdw>
                </a:effectLst>
              </a:rPr>
              <a:t>ATSR Outbound</a:t>
            </a:r>
            <a:r>
              <a:rPr lang="en-US" b="1" spc="50" smtClean="0">
                <a:ln w="11430"/>
                <a:solidFill>
                  <a:srgbClr val="0070C0"/>
                </a:solidFill>
                <a:effectLst>
                  <a:outerShdw blurRad="76200" dist="50800" dir="5400000" algn="tl" rotWithShape="0">
                    <a:srgbClr val="000000">
                      <a:alpha val="65000"/>
                    </a:srgbClr>
                  </a:outerShdw>
                </a:effectLst>
              </a:rPr>
              <a:t/>
            </a:r>
            <a:br>
              <a:rPr lang="en-US" b="1" spc="50" smtClean="0">
                <a:ln w="11430"/>
                <a:solidFill>
                  <a:srgbClr val="0070C0"/>
                </a:solidFill>
                <a:effectLst>
                  <a:outerShdw blurRad="76200" dist="50800" dir="5400000" algn="tl" rotWithShape="0">
                    <a:srgbClr val="000000">
                      <a:alpha val="65000"/>
                    </a:srgbClr>
                  </a:outerShdw>
                </a:effectLst>
              </a:rPr>
            </a:br>
            <a:r>
              <a:rPr lang="en-US" b="1" spc="50" smtClean="0">
                <a:ln w="11430"/>
                <a:solidFill>
                  <a:srgbClr val="0070C0"/>
                </a:solidFill>
                <a:effectLst>
                  <a:outerShdw blurRad="76200" dist="50800" dir="5400000" algn="tl" rotWithShape="0">
                    <a:srgbClr val="000000">
                      <a:alpha val="65000"/>
                    </a:srgbClr>
                  </a:outerShdw>
                </a:effectLst>
              </a:rPr>
              <a:t>New Modules</a:t>
            </a:r>
            <a:endParaRPr lang="en-US" b="1" spc="50" dirty="0">
              <a:ln w="11430"/>
              <a:solidFill>
                <a:srgbClr val="0070C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p:txBody>
          <a:bodyPr/>
          <a:lstStyle/>
          <a:p>
            <a:fld id="{3007BB65-0CA2-4982-AC27-7B118808EB58}" type="slidenum">
              <a:rPr lang="en-US" smtClean="0"/>
              <a:t>53</a:t>
            </a:fld>
            <a:endParaRPr lang="en-US" dirty="0"/>
          </a:p>
        </p:txBody>
      </p:sp>
      <p:sp>
        <p:nvSpPr>
          <p:cNvPr id="3" name="Rounded Rectangle 2"/>
          <p:cNvSpPr/>
          <p:nvPr/>
        </p:nvSpPr>
        <p:spPr>
          <a:xfrm>
            <a:off x="2561409" y="1866899"/>
            <a:ext cx="1554480" cy="109728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b="1" dirty="0" smtClean="0"/>
              <a:t>List Management</a:t>
            </a:r>
            <a:endParaRPr lang="en-US" sz="1600" b="1" dirty="0"/>
          </a:p>
        </p:txBody>
      </p:sp>
      <p:sp>
        <p:nvSpPr>
          <p:cNvPr id="8" name="Rounded Rectangle 7"/>
          <p:cNvSpPr/>
          <p:nvPr/>
        </p:nvSpPr>
        <p:spPr>
          <a:xfrm>
            <a:off x="4847409" y="1866899"/>
            <a:ext cx="1554480" cy="109728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b="1" dirty="0" smtClean="0"/>
              <a:t>Call Management</a:t>
            </a:r>
            <a:endParaRPr lang="en-US" sz="1600" b="1" dirty="0"/>
          </a:p>
        </p:txBody>
      </p:sp>
      <p:sp>
        <p:nvSpPr>
          <p:cNvPr id="9" name="Rounded Rectangle 8"/>
          <p:cNvSpPr/>
          <p:nvPr/>
        </p:nvSpPr>
        <p:spPr>
          <a:xfrm>
            <a:off x="7163889" y="1866899"/>
            <a:ext cx="1554480" cy="109728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b="1" dirty="0" smtClean="0"/>
              <a:t>IVR1</a:t>
            </a:r>
          </a:p>
          <a:p>
            <a:pPr algn="ctr"/>
            <a:r>
              <a:rPr lang="en-US" sz="1600" b="1" dirty="0" smtClean="0"/>
              <a:t>IVR2</a:t>
            </a:r>
            <a:endParaRPr lang="en-US" sz="1600" b="1" dirty="0"/>
          </a:p>
        </p:txBody>
      </p:sp>
      <p:sp>
        <p:nvSpPr>
          <p:cNvPr id="11" name="Rounded Rectangle 10"/>
          <p:cNvSpPr/>
          <p:nvPr/>
        </p:nvSpPr>
        <p:spPr>
          <a:xfrm>
            <a:off x="7163889" y="3124200"/>
            <a:ext cx="1554480" cy="10972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smtClean="0"/>
              <a:t>SMS</a:t>
            </a:r>
          </a:p>
          <a:p>
            <a:pPr algn="ctr"/>
            <a:r>
              <a:rPr lang="en-US" sz="1600" b="1" dirty="0" smtClean="0"/>
              <a:t>Gateway</a:t>
            </a:r>
            <a:endParaRPr lang="en-US" sz="1600" b="1" dirty="0"/>
          </a:p>
        </p:txBody>
      </p:sp>
      <p:cxnSp>
        <p:nvCxnSpPr>
          <p:cNvPr id="6" name="Straight Arrow Connector 5"/>
          <p:cNvCxnSpPr>
            <a:stCxn id="3" idx="3"/>
            <a:endCxn id="8" idx="1"/>
          </p:cNvCxnSpPr>
          <p:nvPr/>
        </p:nvCxnSpPr>
        <p:spPr>
          <a:xfrm>
            <a:off x="4115889" y="2415539"/>
            <a:ext cx="731520" cy="0"/>
          </a:xfrm>
          <a:prstGeom prst="straightConnector1">
            <a:avLst/>
          </a:prstGeom>
          <a:ln w="76200">
            <a:solidFill>
              <a:srgbClr val="00B0F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9" idx="1"/>
          </p:cNvCxnSpPr>
          <p:nvPr/>
        </p:nvCxnSpPr>
        <p:spPr>
          <a:xfrm>
            <a:off x="6401889" y="2415539"/>
            <a:ext cx="762000" cy="0"/>
          </a:xfrm>
          <a:prstGeom prst="straightConnector1">
            <a:avLst/>
          </a:prstGeom>
          <a:ln w="76200">
            <a:solidFill>
              <a:srgbClr val="00B0F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p:cNvCxnSpPr>
          <p:nvPr/>
        </p:nvCxnSpPr>
        <p:spPr>
          <a:xfrm rot="16200000" flipH="1">
            <a:off x="6161860" y="2426967"/>
            <a:ext cx="464821" cy="1539243"/>
          </a:xfrm>
          <a:prstGeom prst="bentConnector2">
            <a:avLst/>
          </a:prstGeom>
          <a:ln w="76200">
            <a:solidFill>
              <a:srgbClr val="00B0F0"/>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25632" y="1226819"/>
            <a:ext cx="1371600" cy="237744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1600" b="1" dirty="0" smtClean="0"/>
              <a:t>10 Types</a:t>
            </a:r>
          </a:p>
          <a:p>
            <a:r>
              <a:rPr lang="en-US" sz="1600" b="1" dirty="0" smtClean="0"/>
              <a:t>Lists</a:t>
            </a:r>
          </a:p>
          <a:p>
            <a:pPr marL="174625" indent="-174625">
              <a:buFont typeface="Arial" panose="020B0604020202020204" pitchFamily="34" charset="0"/>
              <a:buChar char="•"/>
            </a:pPr>
            <a:r>
              <a:rPr lang="en-US" sz="1600" b="1" dirty="0" smtClean="0"/>
              <a:t>Siebel</a:t>
            </a:r>
          </a:p>
          <a:p>
            <a:pPr marL="174625" indent="-174625">
              <a:buFont typeface="Arial" panose="020B0604020202020204" pitchFamily="34" charset="0"/>
              <a:buChar char="•"/>
            </a:pPr>
            <a:r>
              <a:rPr lang="en-US" sz="1600" b="1" dirty="0" smtClean="0"/>
              <a:t>PDS</a:t>
            </a:r>
          </a:p>
          <a:p>
            <a:pPr marL="174625" indent="-174625">
              <a:buFont typeface="Arial" panose="020B0604020202020204" pitchFamily="34" charset="0"/>
              <a:buChar char="•"/>
            </a:pPr>
            <a:r>
              <a:rPr lang="en-US" sz="1600" b="1" dirty="0" smtClean="0"/>
              <a:t>QIS</a:t>
            </a:r>
          </a:p>
          <a:p>
            <a:pPr marL="174625" indent="-174625">
              <a:buFont typeface="Arial" panose="020B0604020202020204" pitchFamily="34" charset="0"/>
              <a:buChar char="•"/>
            </a:pPr>
            <a:r>
              <a:rPr lang="en-US" sz="1600" b="1" dirty="0" err="1" smtClean="0"/>
              <a:t>Qmatic</a:t>
            </a:r>
            <a:endParaRPr lang="en-US" sz="1600" b="1" dirty="0" smtClean="0"/>
          </a:p>
          <a:p>
            <a:pPr marL="174625" indent="-174625">
              <a:buFont typeface="Arial" panose="020B0604020202020204" pitchFamily="34" charset="0"/>
              <a:buChar char="•"/>
            </a:pPr>
            <a:r>
              <a:rPr lang="en-US" sz="1600" b="1" dirty="0" smtClean="0"/>
              <a:t>Manual</a:t>
            </a:r>
          </a:p>
        </p:txBody>
      </p:sp>
      <p:cxnSp>
        <p:nvCxnSpPr>
          <p:cNvPr id="28" name="Straight Arrow Connector 27"/>
          <p:cNvCxnSpPr>
            <a:stCxn id="27" idx="3"/>
            <a:endCxn id="3" idx="1"/>
          </p:cNvCxnSpPr>
          <p:nvPr/>
        </p:nvCxnSpPr>
        <p:spPr>
          <a:xfrm>
            <a:off x="1797232" y="2415539"/>
            <a:ext cx="764177" cy="0"/>
          </a:xfrm>
          <a:prstGeom prst="straightConnector1">
            <a:avLst/>
          </a:prstGeom>
          <a:ln w="76200">
            <a:solidFill>
              <a:srgbClr val="00B0F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839790" y="4430486"/>
            <a:ext cx="1554480" cy="109728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b="1" dirty="0" smtClean="0"/>
              <a:t>Survey</a:t>
            </a:r>
          </a:p>
          <a:p>
            <a:pPr algn="ctr"/>
            <a:r>
              <a:rPr lang="en-US" sz="1600" b="1" dirty="0" smtClean="0"/>
              <a:t>Engine</a:t>
            </a:r>
            <a:endParaRPr lang="en-US" sz="1600" b="1" dirty="0"/>
          </a:p>
        </p:txBody>
      </p:sp>
      <p:cxnSp>
        <p:nvCxnSpPr>
          <p:cNvPr id="21" name="Straight Arrow Connector 15"/>
          <p:cNvCxnSpPr>
            <a:stCxn id="17" idx="0"/>
          </p:cNvCxnSpPr>
          <p:nvPr/>
        </p:nvCxnSpPr>
        <p:spPr>
          <a:xfrm rot="5400000" flipH="1" flipV="1">
            <a:off x="6118317" y="3384913"/>
            <a:ext cx="544286" cy="1546861"/>
          </a:xfrm>
          <a:prstGeom prst="bentConnector2">
            <a:avLst/>
          </a:prstGeom>
          <a:ln w="76200">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572295" y="4430486"/>
            <a:ext cx="1554480" cy="109728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b="1" dirty="0" smtClean="0"/>
              <a:t>Survey Analysis and Reporting</a:t>
            </a:r>
          </a:p>
        </p:txBody>
      </p:sp>
      <p:cxnSp>
        <p:nvCxnSpPr>
          <p:cNvPr id="26" name="Straight Arrow Connector 15"/>
          <p:cNvCxnSpPr>
            <a:stCxn id="25" idx="3"/>
            <a:endCxn id="17" idx="1"/>
          </p:cNvCxnSpPr>
          <p:nvPr/>
        </p:nvCxnSpPr>
        <p:spPr>
          <a:xfrm>
            <a:off x="4126775" y="4979126"/>
            <a:ext cx="713015" cy="0"/>
          </a:xfrm>
          <a:prstGeom prst="straightConnector1">
            <a:avLst/>
          </a:prstGeom>
          <a:ln w="76200">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7163894" y="4430486"/>
            <a:ext cx="1554480" cy="10972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smtClean="0"/>
              <a:t>Web</a:t>
            </a:r>
          </a:p>
          <a:p>
            <a:pPr algn="ctr"/>
            <a:r>
              <a:rPr lang="en-US" sz="1600" b="1" dirty="0" smtClean="0"/>
              <a:t>Social Media</a:t>
            </a:r>
          </a:p>
          <a:p>
            <a:pPr algn="ctr"/>
            <a:r>
              <a:rPr lang="en-US" sz="1600" b="1" dirty="0" smtClean="0"/>
              <a:t>E-Mail</a:t>
            </a:r>
            <a:endParaRPr lang="en-US" sz="1600" b="1" dirty="0"/>
          </a:p>
        </p:txBody>
      </p:sp>
      <p:cxnSp>
        <p:nvCxnSpPr>
          <p:cNvPr id="39" name="Straight Arrow Connector 38"/>
          <p:cNvCxnSpPr>
            <a:stCxn id="17" idx="3"/>
            <a:endCxn id="37" idx="1"/>
          </p:cNvCxnSpPr>
          <p:nvPr/>
        </p:nvCxnSpPr>
        <p:spPr>
          <a:xfrm>
            <a:off x="6394270" y="4979126"/>
            <a:ext cx="769624" cy="0"/>
          </a:xfrm>
          <a:prstGeom prst="straightConnector1">
            <a:avLst/>
          </a:prstGeom>
          <a:ln w="76200">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7163894" y="152400"/>
            <a:ext cx="1554480" cy="10972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smtClean="0"/>
              <a:t>Agents</a:t>
            </a:r>
            <a:endParaRPr lang="en-US" sz="1600" b="1" dirty="0"/>
          </a:p>
        </p:txBody>
      </p:sp>
      <p:cxnSp>
        <p:nvCxnSpPr>
          <p:cNvPr id="46" name="Straight Arrow Connector 45"/>
          <p:cNvCxnSpPr>
            <a:stCxn id="45" idx="2"/>
            <a:endCxn id="9" idx="0"/>
          </p:cNvCxnSpPr>
          <p:nvPr/>
        </p:nvCxnSpPr>
        <p:spPr>
          <a:xfrm flipH="1">
            <a:off x="7941129" y="1249680"/>
            <a:ext cx="5" cy="617219"/>
          </a:xfrm>
          <a:prstGeom prst="straightConnector1">
            <a:avLst/>
          </a:prstGeom>
          <a:ln w="76200">
            <a:solidFill>
              <a:srgbClr val="00B0F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3855720" y="5974080"/>
            <a:ext cx="1554480" cy="7315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b="1" dirty="0" smtClean="0"/>
              <a:t>Sentimental</a:t>
            </a:r>
          </a:p>
          <a:p>
            <a:pPr algn="ctr"/>
            <a:r>
              <a:rPr lang="en-US" sz="1600" b="1" dirty="0" smtClean="0"/>
              <a:t>Analysis</a:t>
            </a:r>
            <a:endParaRPr lang="en-US" sz="1600" b="1" dirty="0"/>
          </a:p>
        </p:txBody>
      </p:sp>
      <p:sp>
        <p:nvSpPr>
          <p:cNvPr id="55" name="Rounded Rectangle 54"/>
          <p:cNvSpPr/>
          <p:nvPr/>
        </p:nvSpPr>
        <p:spPr>
          <a:xfrm>
            <a:off x="5791200" y="5974080"/>
            <a:ext cx="1920240" cy="7315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b="1" dirty="0" smtClean="0"/>
              <a:t>Speech-to-Text</a:t>
            </a:r>
          </a:p>
          <a:p>
            <a:pPr algn="ctr"/>
            <a:r>
              <a:rPr lang="en-US" sz="1600" b="1" dirty="0" smtClean="0"/>
              <a:t>Engine</a:t>
            </a:r>
            <a:endParaRPr lang="en-US" sz="1600" b="1" dirty="0"/>
          </a:p>
        </p:txBody>
      </p:sp>
      <p:cxnSp>
        <p:nvCxnSpPr>
          <p:cNvPr id="56" name="Straight Arrow Connector 15"/>
          <p:cNvCxnSpPr/>
          <p:nvPr/>
        </p:nvCxnSpPr>
        <p:spPr>
          <a:xfrm flipH="1" flipV="1">
            <a:off x="5105401" y="5521780"/>
            <a:ext cx="2" cy="452300"/>
          </a:xfrm>
          <a:prstGeom prst="straightConnector1">
            <a:avLst/>
          </a:prstGeom>
          <a:ln w="76200">
            <a:solidFill>
              <a:schemeClr val="accent6"/>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8" name="Straight Arrow Connector 15"/>
          <p:cNvCxnSpPr/>
          <p:nvPr/>
        </p:nvCxnSpPr>
        <p:spPr>
          <a:xfrm flipH="1" flipV="1">
            <a:off x="6019800" y="5521780"/>
            <a:ext cx="2" cy="452300"/>
          </a:xfrm>
          <a:prstGeom prst="straightConnector1">
            <a:avLst/>
          </a:prstGeom>
          <a:ln w="76200">
            <a:solidFill>
              <a:schemeClr val="accent6"/>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15"/>
          <p:cNvCxnSpPr/>
          <p:nvPr/>
        </p:nvCxnSpPr>
        <p:spPr>
          <a:xfrm>
            <a:off x="5181600" y="2964179"/>
            <a:ext cx="0" cy="1466307"/>
          </a:xfrm>
          <a:prstGeom prst="straightConnector1">
            <a:avLst/>
          </a:prstGeom>
          <a:ln w="76200">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139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a:xfrm>
            <a:off x="0" y="0"/>
            <a:ext cx="91440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600" b="1" spc="50" dirty="0" smtClean="0">
                <a:ln w="11430"/>
                <a:solidFill>
                  <a:srgbClr val="0070C0"/>
                </a:solidFill>
                <a:effectLst>
                  <a:outerShdw blurRad="76200" dist="50800" dir="5400000" algn="tl" rotWithShape="0">
                    <a:srgbClr val="000000">
                      <a:alpha val="65000"/>
                    </a:srgbClr>
                  </a:outerShdw>
                </a:effectLst>
              </a:rPr>
              <a:t>ACC-SMM Roadmap 2015-2016</a:t>
            </a:r>
            <a:endParaRPr lang="en-US" sz="3600" b="1" spc="50" dirty="0">
              <a:ln w="11430"/>
              <a:solidFill>
                <a:srgbClr val="0070C0"/>
              </a:solidFill>
              <a:effectLst>
                <a:outerShdw blurRad="76200" dist="50800" dir="5400000" algn="tl" rotWithShape="0">
                  <a:srgbClr val="000000">
                    <a:alpha val="65000"/>
                  </a:srgbClr>
                </a:outerShdw>
              </a:effectLst>
            </a:endParaRPr>
          </a:p>
        </p:txBody>
      </p:sp>
      <p:sp>
        <p:nvSpPr>
          <p:cNvPr id="4" name="Slide Number Placeholder 3"/>
          <p:cNvSpPr>
            <a:spLocks noGrp="1"/>
          </p:cNvSpPr>
          <p:nvPr>
            <p:ph type="sldNum" sz="quarter" idx="12"/>
          </p:nvPr>
        </p:nvSpPr>
        <p:spPr>
          <a:xfrm>
            <a:off x="6553200" y="2945641"/>
            <a:ext cx="2133600" cy="365125"/>
          </a:xfrm>
        </p:spPr>
        <p:txBody>
          <a:bodyPr/>
          <a:lstStyle/>
          <a:p>
            <a:pPr>
              <a:defRPr/>
            </a:pPr>
            <a:fld id="{B92C3A9E-2198-4117-93AB-7F43E4BB6495}" type="slidenum">
              <a:rPr lang="en-US" smtClean="0"/>
              <a:pPr>
                <a:defRPr/>
              </a:pPr>
              <a:t>54</a:t>
            </a:fld>
            <a:endParaRPr lang="en-US"/>
          </a:p>
        </p:txBody>
      </p:sp>
      <p:cxnSp>
        <p:nvCxnSpPr>
          <p:cNvPr id="50" name="Straight Connector 49"/>
          <p:cNvCxnSpPr/>
          <p:nvPr/>
        </p:nvCxnSpPr>
        <p:spPr>
          <a:xfrm>
            <a:off x="4788024" y="2140425"/>
            <a:ext cx="0" cy="1149917"/>
          </a:xfrm>
          <a:prstGeom prst="line">
            <a:avLst/>
          </a:prstGeom>
          <a:noFill/>
          <a:ln w="9525" cap="flat" cmpd="sng" algn="ctr">
            <a:solidFill>
              <a:sysClr val="window" lastClr="FFFFFF">
                <a:lumMod val="75000"/>
              </a:sysClr>
            </a:solidFill>
            <a:prstDash val="sysDot"/>
          </a:ln>
          <a:effectLst/>
        </p:spPr>
      </p:cxnSp>
      <p:graphicFrame>
        <p:nvGraphicFramePr>
          <p:cNvPr id="34" name="Table 33"/>
          <p:cNvGraphicFramePr>
            <a:graphicFrameLocks noGrp="1"/>
          </p:cNvGraphicFramePr>
          <p:nvPr>
            <p:extLst>
              <p:ext uri="{D42A27DB-BD31-4B8C-83A1-F6EECF244321}">
                <p14:modId xmlns:p14="http://schemas.microsoft.com/office/powerpoint/2010/main" val="295894981"/>
              </p:ext>
            </p:extLst>
          </p:nvPr>
        </p:nvGraphicFramePr>
        <p:xfrm>
          <a:off x="91440" y="762000"/>
          <a:ext cx="8961120" cy="2834640"/>
        </p:xfrm>
        <a:graphic>
          <a:graphicData uri="http://schemas.openxmlformats.org/drawingml/2006/table">
            <a:tbl>
              <a:tblPr firstRow="1" bandRow="1">
                <a:tableStyleId>{69C7853C-536D-4A76-A0AE-DD22124D55A5}</a:tableStyleId>
              </a:tblPr>
              <a:tblGrid>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gridCol w="280035"/>
              </a:tblGrid>
              <a:tr h="274320">
                <a:tc gridSpan="8">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2015</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gridSpan="24">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b="1" dirty="0" smtClean="0">
                          <a:latin typeface="Arial" panose="020B0604020202020204" pitchFamily="34" charset="0"/>
                          <a:cs typeface="Arial" panose="020B0604020202020204" pitchFamily="34" charset="0"/>
                        </a:rPr>
                        <a:t>2016</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AA99"/>
                    </a:solidFill>
                  </a:tcPr>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Arial" panose="020B0604020202020204" pitchFamily="34" charset="0"/>
                        <a:cs typeface="Arial" panose="020B0604020202020204" pitchFamily="34" charset="0"/>
                      </a:endParaRPr>
                    </a:p>
                  </a:txBody>
                  <a:tcPr anchor="b"/>
                </a:tc>
                <a:tc hMerge="1">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solidFill>
                  </a:tcPr>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c hMerge="1">
                  <a:txBody>
                    <a:bodyPr/>
                    <a:lstStyle/>
                    <a:p>
                      <a:pPr algn="ctr">
                        <a:lnSpc>
                          <a:spcPts val="900"/>
                        </a:lnSpc>
                      </a:pPr>
                      <a:endParaRPr lang="en-US" sz="1000" b="0" dirty="0">
                        <a:solidFill>
                          <a:schemeClr val="bg1"/>
                        </a:solidFill>
                        <a:latin typeface="Arial" panose="020B0604020202020204" pitchFamily="34" charset="0"/>
                        <a:cs typeface="Arial" panose="020B0604020202020204" pitchFamily="34" charset="0"/>
                      </a:endParaRPr>
                    </a:p>
                  </a:txBody>
                  <a:tcPr anchor="b"/>
                </a:tc>
              </a:tr>
              <a:tr h="274320">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JAN</a:t>
                      </a:r>
                      <a:endParaRPr lang="en-US" sz="10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tcP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FEB</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MAR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AA99">
                        <a:tint val="40000"/>
                      </a:srgbClr>
                    </a:solidFill>
                  </a:tcP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r>
                        <a:rPr lang="en-US" sz="1000" b="1" dirty="0" smtClean="0">
                          <a:latin typeface="Arial" panose="020B0604020202020204" pitchFamily="34" charset="0"/>
                          <a:cs typeface="Arial" panose="020B0604020202020204" pitchFamily="34" charset="0"/>
                        </a:rPr>
                        <a:t>APR</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lnSpc>
                          <a:spcPts val="900"/>
                        </a:lnSpc>
                      </a:pPr>
                      <a:endParaRPr lang="en-US" sz="1000" b="0" dirty="0">
                        <a:latin typeface="Calibri" pitchFamily="34" charset="0"/>
                        <a:cs typeface="Calibri"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MAY</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JUN</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AA99">
                        <a:tint val="40000"/>
                      </a:srgbClr>
                    </a:solidFill>
                  </a:tcP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JUL</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p>
                      <a:pPr algn="ctr">
                        <a:lnSpc>
                          <a:spcPts val="900"/>
                        </a:lnSpc>
                      </a:pPr>
                      <a:r>
                        <a:rPr lang="en-US" sz="1000" b="1" dirty="0" smtClean="0">
                          <a:latin typeface="Arial" panose="020B0604020202020204" pitchFamily="34" charset="0"/>
                          <a:cs typeface="Arial" panose="020B0604020202020204" pitchFamily="34" charset="0"/>
                        </a:rPr>
                        <a:t>AUG</a:t>
                      </a:r>
                      <a:endParaRPr lang="en-US" sz="1000" b="1" dirty="0">
                        <a:latin typeface="Arial" panose="020B0604020202020204" pitchFamily="34" charset="0"/>
                        <a:cs typeface="Arial" panose="020B0604020202020204" pitchFamily="34" charset="0"/>
                      </a:endParaRPr>
                    </a:p>
                  </a:txBody>
                  <a:tcPr anchor="ctr"/>
                </a:tc>
                <a:tc hMerge="1">
                  <a:txBody>
                    <a:bodyPr/>
                    <a:lstStyle/>
                    <a:p>
                      <a:pPr algn="ctr">
                        <a:lnSpc>
                          <a:spcPts val="900"/>
                        </a:lnSpc>
                      </a:pPr>
                      <a:endParaRPr lang="en-US" sz="1000" b="0" dirty="0">
                        <a:latin typeface="Arial" panose="020B0604020202020204" pitchFamily="34" charset="0"/>
                        <a:cs typeface="Arial" panose="020B0604020202020204"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SEP</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OCT</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NOV</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c gridSpan="2">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000" b="1" dirty="0" smtClean="0">
                          <a:latin typeface="Arial" panose="020B0604020202020204" pitchFamily="34" charset="0"/>
                          <a:cs typeface="Arial" panose="020B0604020202020204" pitchFamily="34" charset="0"/>
                        </a:rPr>
                        <a:t>DEC</a:t>
                      </a:r>
                      <a:endParaRPr lang="en-US" sz="1000" b="1" dirty="0">
                        <a:latin typeface="Arial" panose="020B0604020202020204" pitchFamily="34" charset="0"/>
                        <a:cs typeface="Arial" panose="020B0604020202020204" pitchFamily="34" charset="0"/>
                      </a:endParaRPr>
                    </a:p>
                  </a:txBody>
                  <a:tcPr anchor="ctr"/>
                </a:tc>
                <a:tc hMerge="1">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000" b="0" dirty="0">
                        <a:latin typeface="Calibri" pitchFamily="34" charset="0"/>
                        <a:cs typeface="Calibri" pitchFamily="34" charset="0"/>
                      </a:endParaRPr>
                    </a:p>
                  </a:txBody>
                  <a:tcPr anchor="ctr"/>
                </a:tc>
              </a:tr>
              <a:tr h="228600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c>
                  <a:txBody>
                    <a:bodyPr/>
                    <a:lstStyle/>
                    <a:p>
                      <a:endParaRPr lang="en-US" sz="1000" b="0" dirty="0">
                        <a:latin typeface="Arial" panose="020B0604020202020204" pitchFamily="34" charset="0"/>
                        <a:cs typeface="Arial" panose="020B0604020202020204" pitchFamily="34" charset="0"/>
                      </a:endParaRPr>
                    </a:p>
                  </a:txBody>
                  <a:tcPr/>
                </a:tc>
              </a:tr>
            </a:tbl>
          </a:graphicData>
        </a:graphic>
      </p:graphicFrame>
      <p:grpSp>
        <p:nvGrpSpPr>
          <p:cNvPr id="81" name="Group 80"/>
          <p:cNvGrpSpPr/>
          <p:nvPr/>
        </p:nvGrpSpPr>
        <p:grpSpPr>
          <a:xfrm>
            <a:off x="5562600" y="1409100"/>
            <a:ext cx="2948243" cy="1011320"/>
            <a:chOff x="5562600" y="1620798"/>
            <a:chExt cx="2948243" cy="1011320"/>
          </a:xfrm>
        </p:grpSpPr>
        <p:sp>
          <p:nvSpPr>
            <p:cNvPr id="82" name="Pentagon 81"/>
            <p:cNvSpPr/>
            <p:nvPr/>
          </p:nvSpPr>
          <p:spPr bwMode="auto">
            <a:xfrm>
              <a:off x="5689448" y="1928697"/>
              <a:ext cx="1131560" cy="45720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Survey Platform</a:t>
              </a:r>
              <a:r>
                <a:rPr kumimoji="0" lang="en-US" sz="1000" b="1" i="0" u="none" strike="noStrike" kern="0" cap="none" spc="0" normalizeH="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 Integration</a:t>
              </a:r>
            </a:p>
          </p:txBody>
        </p:sp>
        <p:sp>
          <p:nvSpPr>
            <p:cNvPr id="83" name="Flowchart: Decision 82"/>
            <p:cNvSpPr/>
            <p:nvPr/>
          </p:nvSpPr>
          <p:spPr bwMode="auto">
            <a:xfrm>
              <a:off x="6697812" y="2262413"/>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84" name="TextBox 83"/>
            <p:cNvSpPr txBox="1"/>
            <p:nvPr/>
          </p:nvSpPr>
          <p:spPr>
            <a:xfrm>
              <a:off x="5901731" y="2385897"/>
              <a:ext cx="1013419"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Prod – 31AUG</a:t>
              </a:r>
              <a:endParaRPr lang="en-US" sz="1000" dirty="0">
                <a:latin typeface="Arial" panose="020B0604020202020204" pitchFamily="34" charset="0"/>
                <a:cs typeface="Arial" panose="020B0604020202020204" pitchFamily="34" charset="0"/>
              </a:endParaRPr>
            </a:p>
          </p:txBody>
        </p:sp>
        <p:sp>
          <p:nvSpPr>
            <p:cNvPr id="85" name="TextBox 84"/>
            <p:cNvSpPr txBox="1"/>
            <p:nvPr/>
          </p:nvSpPr>
          <p:spPr>
            <a:xfrm>
              <a:off x="5562600" y="1620798"/>
              <a:ext cx="2948243"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TV </a:t>
              </a:r>
              <a:r>
                <a:rPr lang="en-US" sz="1200" b="1" dirty="0" err="1" smtClean="0">
                  <a:solidFill>
                    <a:srgbClr val="FF0000"/>
                  </a:solidFill>
                  <a:latin typeface="Arial" panose="020B0604020202020204" pitchFamily="34" charset="0"/>
                  <a:cs typeface="Arial" panose="020B0604020202020204" pitchFamily="34" charset="0"/>
                </a:rPr>
                <a:t>SimplySurvey</a:t>
              </a:r>
              <a:r>
                <a:rPr lang="en-US" sz="1200" b="1" dirty="0" smtClean="0">
                  <a:solidFill>
                    <a:srgbClr val="FF0000"/>
                  </a:solidFill>
                  <a:latin typeface="Arial" panose="020B0604020202020204" pitchFamily="34" charset="0"/>
                  <a:cs typeface="Arial" panose="020B0604020202020204" pitchFamily="34" charset="0"/>
                </a:rPr>
                <a:t> Platform Integration</a:t>
              </a:r>
              <a:endParaRPr lang="en-US" sz="1200" b="1" dirty="0">
                <a:solidFill>
                  <a:srgbClr val="FF0000"/>
                </a:solidFill>
                <a:latin typeface="Arial" panose="020B0604020202020204" pitchFamily="34" charset="0"/>
                <a:cs typeface="Arial" panose="020B0604020202020204" pitchFamily="34" charset="0"/>
              </a:endParaRPr>
            </a:p>
          </p:txBody>
        </p:sp>
        <p:sp>
          <p:nvSpPr>
            <p:cNvPr id="86" name="TextBox 85"/>
            <p:cNvSpPr txBox="1"/>
            <p:nvPr/>
          </p:nvSpPr>
          <p:spPr>
            <a:xfrm>
              <a:off x="6735910" y="1828800"/>
              <a:ext cx="1265090" cy="33855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Included with Phase 2</a:t>
              </a:r>
            </a:p>
            <a:p>
              <a:r>
                <a:rPr lang="en-US" sz="800" dirty="0" smtClean="0">
                  <a:latin typeface="Arial" panose="020B0604020202020204" pitchFamily="34" charset="0"/>
                  <a:cs typeface="Arial" panose="020B0604020202020204" pitchFamily="34" charset="0"/>
                </a:rPr>
                <a:t>  TV Survey Platform</a:t>
              </a:r>
              <a:endParaRPr lang="en-US" sz="800" dirty="0">
                <a:latin typeface="Arial" panose="020B0604020202020204" pitchFamily="34" charset="0"/>
                <a:cs typeface="Arial" panose="020B0604020202020204" pitchFamily="34" charset="0"/>
              </a:endParaRPr>
            </a:p>
          </p:txBody>
        </p:sp>
      </p:grpSp>
      <p:grpSp>
        <p:nvGrpSpPr>
          <p:cNvPr id="105" name="Group 104"/>
          <p:cNvGrpSpPr/>
          <p:nvPr/>
        </p:nvGrpSpPr>
        <p:grpSpPr>
          <a:xfrm>
            <a:off x="1697721" y="2438400"/>
            <a:ext cx="2371712" cy="1080363"/>
            <a:chOff x="1697721" y="5696258"/>
            <a:chExt cx="2371712" cy="1080363"/>
          </a:xfrm>
        </p:grpSpPr>
        <p:sp>
          <p:nvSpPr>
            <p:cNvPr id="106" name="Pentagon 105"/>
            <p:cNvSpPr/>
            <p:nvPr/>
          </p:nvSpPr>
          <p:spPr bwMode="auto">
            <a:xfrm>
              <a:off x="1769821" y="5972119"/>
              <a:ext cx="2238461" cy="54864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PANTIP</a:t>
              </a:r>
              <a:r>
                <a:rPr kumimoji="0" lang="en-US" sz="1000" b="1" i="0" u="none" strike="noStrike" kern="0" cap="none" spc="0" normalizeH="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 New Web Service</a:t>
              </a:r>
              <a:endPar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a:p>
              <a:pPr marL="3429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Commercial Deal</a:t>
              </a:r>
            </a:p>
            <a:p>
              <a:pPr marL="3429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Technical Implementation</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107" name="Flowchart: Decision 106"/>
            <p:cNvSpPr/>
            <p:nvPr/>
          </p:nvSpPr>
          <p:spPr bwMode="auto">
            <a:xfrm>
              <a:off x="3852095" y="6398615"/>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108" name="TextBox 107"/>
            <p:cNvSpPr txBox="1"/>
            <p:nvPr/>
          </p:nvSpPr>
          <p:spPr>
            <a:xfrm>
              <a:off x="3048000" y="6522099"/>
              <a:ext cx="1021433"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Prod – 31MAR</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1787044" y="5696258"/>
              <a:ext cx="2048061"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PANTIP New Web Service</a:t>
              </a:r>
              <a:endParaRPr lang="en-US" sz="1200" b="1" dirty="0">
                <a:solidFill>
                  <a:srgbClr val="FF0000"/>
                </a:solidFill>
                <a:latin typeface="Arial" panose="020B0604020202020204" pitchFamily="34" charset="0"/>
                <a:cs typeface="Arial" panose="020B0604020202020204" pitchFamily="34" charset="0"/>
              </a:endParaRPr>
            </a:p>
          </p:txBody>
        </p:sp>
        <p:sp>
          <p:nvSpPr>
            <p:cNvPr id="110" name="TextBox 109"/>
            <p:cNvSpPr txBox="1"/>
            <p:nvPr/>
          </p:nvSpPr>
          <p:spPr>
            <a:xfrm>
              <a:off x="1697721" y="6530400"/>
              <a:ext cx="1045479" cy="246221"/>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Cost – </a:t>
              </a:r>
              <a:r>
                <a:rPr lang="en-US" sz="1000" b="1" dirty="0" smtClean="0">
                  <a:latin typeface="Arial" panose="020B0604020202020204" pitchFamily="34" charset="0"/>
                  <a:cs typeface="Arial" panose="020B0604020202020204" pitchFamily="34" charset="0"/>
                </a:rPr>
                <a:t>1 M Baht</a:t>
              </a:r>
              <a:endParaRPr lang="en-US" sz="1000" b="1" dirty="0">
                <a:latin typeface="Arial" panose="020B0604020202020204" pitchFamily="34" charset="0"/>
                <a:cs typeface="Arial" panose="020B0604020202020204" pitchFamily="34" charset="0"/>
              </a:endParaRPr>
            </a:p>
          </p:txBody>
        </p:sp>
      </p:grpSp>
      <p:grpSp>
        <p:nvGrpSpPr>
          <p:cNvPr id="111" name="Group 110"/>
          <p:cNvGrpSpPr/>
          <p:nvPr/>
        </p:nvGrpSpPr>
        <p:grpSpPr>
          <a:xfrm>
            <a:off x="6705600" y="2453220"/>
            <a:ext cx="2209800" cy="1070722"/>
            <a:chOff x="6705600" y="5711078"/>
            <a:chExt cx="2209800" cy="1070722"/>
          </a:xfrm>
        </p:grpSpPr>
        <p:sp>
          <p:nvSpPr>
            <p:cNvPr id="112" name="Pentagon 111"/>
            <p:cNvSpPr/>
            <p:nvPr/>
          </p:nvSpPr>
          <p:spPr bwMode="auto">
            <a:xfrm>
              <a:off x="6803785" y="5986939"/>
              <a:ext cx="1691640" cy="54864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Social Analytic</a:t>
              </a:r>
            </a:p>
            <a:p>
              <a:pPr marL="2286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S-Sense Integration</a:t>
              </a:r>
            </a:p>
            <a:p>
              <a:pPr marL="228600" marR="0" lvl="0" indent="-114300" defTabSz="914400" eaLnBrk="1" fontAlgn="auto" latinLnBrk="0" hangingPunct="1">
                <a:spcBef>
                  <a:spcPts val="0"/>
                </a:spcBef>
                <a:spcAft>
                  <a:spcPts val="0"/>
                </a:spcAft>
                <a:buSzTx/>
                <a:buFont typeface="Arial" panose="020B0604020202020204" pitchFamily="34" charset="0"/>
                <a:buChar char="•"/>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Analytical Tools</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113" name="Flowchart: Decision 112"/>
            <p:cNvSpPr/>
            <p:nvPr/>
          </p:nvSpPr>
          <p:spPr bwMode="auto">
            <a:xfrm>
              <a:off x="8364599" y="6412095"/>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114" name="TextBox 113"/>
            <p:cNvSpPr txBox="1"/>
            <p:nvPr/>
          </p:nvSpPr>
          <p:spPr>
            <a:xfrm>
              <a:off x="7901981" y="6535579"/>
              <a:ext cx="1013419"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Prod – 30NOV</a:t>
              </a:r>
              <a:endParaRPr lang="en-US" sz="1000" dirty="0">
                <a:latin typeface="Arial" panose="020B0604020202020204" pitchFamily="34" charset="0"/>
                <a:cs typeface="Arial" panose="020B0604020202020204" pitchFamily="34" charset="0"/>
              </a:endParaRPr>
            </a:p>
          </p:txBody>
        </p:sp>
        <p:sp>
          <p:nvSpPr>
            <p:cNvPr id="115" name="TextBox 114"/>
            <p:cNvSpPr txBox="1"/>
            <p:nvPr/>
          </p:nvSpPr>
          <p:spPr>
            <a:xfrm>
              <a:off x="6821008" y="5711078"/>
              <a:ext cx="1273810"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Social Analytic</a:t>
              </a:r>
              <a:endParaRPr lang="en-US" sz="1200" b="1" dirty="0">
                <a:solidFill>
                  <a:srgbClr val="FF0000"/>
                </a:solidFill>
                <a:latin typeface="Arial" panose="020B0604020202020204" pitchFamily="34" charset="0"/>
                <a:cs typeface="Arial" panose="020B0604020202020204" pitchFamily="34" charset="0"/>
              </a:endParaRPr>
            </a:p>
          </p:txBody>
        </p:sp>
        <p:sp>
          <p:nvSpPr>
            <p:cNvPr id="116" name="TextBox 115"/>
            <p:cNvSpPr txBox="1"/>
            <p:nvPr/>
          </p:nvSpPr>
          <p:spPr>
            <a:xfrm>
              <a:off x="6705600" y="6535579"/>
              <a:ext cx="1010213" cy="246221"/>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Cost – </a:t>
              </a:r>
              <a:r>
                <a:rPr lang="en-US" sz="1000" b="1" dirty="0" smtClean="0">
                  <a:latin typeface="Arial" panose="020B0604020202020204" pitchFamily="34" charset="0"/>
                  <a:cs typeface="Arial" panose="020B0604020202020204" pitchFamily="34" charset="0"/>
                </a:rPr>
                <a:t>4M Baht</a:t>
              </a:r>
              <a:endParaRPr lang="en-US" sz="1000" b="1" dirty="0">
                <a:latin typeface="Arial" panose="020B0604020202020204" pitchFamily="34" charset="0"/>
                <a:cs typeface="Arial" panose="020B0604020202020204" pitchFamily="34" charset="0"/>
              </a:endParaRPr>
            </a:p>
          </p:txBody>
        </p:sp>
      </p:grpSp>
      <p:graphicFrame>
        <p:nvGraphicFramePr>
          <p:cNvPr id="2" name="Table 1"/>
          <p:cNvGraphicFramePr>
            <a:graphicFrameLocks noGrp="1"/>
          </p:cNvGraphicFramePr>
          <p:nvPr>
            <p:extLst>
              <p:ext uri="{D42A27DB-BD31-4B8C-83A1-F6EECF244321}">
                <p14:modId xmlns:p14="http://schemas.microsoft.com/office/powerpoint/2010/main" val="553291115"/>
              </p:ext>
            </p:extLst>
          </p:nvPr>
        </p:nvGraphicFramePr>
        <p:xfrm>
          <a:off x="331273" y="3916058"/>
          <a:ext cx="4389120" cy="1559560"/>
        </p:xfrm>
        <a:graphic>
          <a:graphicData uri="http://schemas.openxmlformats.org/drawingml/2006/table">
            <a:tbl>
              <a:tblPr firstRow="1" bandRow="1">
                <a:tableStyleId>{08FB837D-C827-4EFA-A057-4D05807E0F7C}</a:tableStyleId>
              </a:tblPr>
              <a:tblGrid>
                <a:gridCol w="3383280"/>
                <a:gridCol w="1005840"/>
              </a:tblGrid>
              <a:tr h="370840">
                <a:tc>
                  <a:txBody>
                    <a:bodyPr/>
                    <a:lstStyle/>
                    <a:p>
                      <a:r>
                        <a:rPr lang="en-US" sz="1400" dirty="0" smtClean="0"/>
                        <a:t>SMM Corporate E-Mail and Web Chat</a:t>
                      </a:r>
                      <a:endParaRPr lang="en-US" sz="1800" dirty="0">
                        <a:solidFill>
                          <a:srgbClr val="C00000"/>
                        </a:solidFill>
                        <a:latin typeface="+mj-lt"/>
                      </a:endParaRPr>
                    </a:p>
                  </a:txBody>
                  <a:tcPr anchor="ctr"/>
                </a:tc>
                <a:tc>
                  <a:txBody>
                    <a:bodyPr/>
                    <a:lstStyle/>
                    <a:p>
                      <a:pPr algn="r"/>
                      <a:r>
                        <a:rPr lang="en-US" sz="1400" dirty="0" smtClean="0"/>
                        <a:t>2 M Baht</a:t>
                      </a:r>
                      <a:endParaRPr lang="en-US" sz="1400" dirty="0">
                        <a:latin typeface="+mj-lt"/>
                      </a:endParaRPr>
                    </a:p>
                  </a:txBody>
                  <a:tcPr anchor="ctr"/>
                </a:tc>
              </a:tr>
              <a:tr h="370840">
                <a:tc gridSpan="2">
                  <a:txBody>
                    <a:bodyPr/>
                    <a:lstStyle/>
                    <a:p>
                      <a:pPr marL="0" marR="0" lvl="1"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u="sng" strike="noStrike" kern="0" cap="none" spc="0" normalizeH="0" noProof="0" dirty="0" smtClean="0">
                          <a:ln>
                            <a:noFill/>
                          </a:ln>
                          <a:effectLst/>
                          <a:uLnTx/>
                          <a:uFillTx/>
                        </a:rPr>
                        <a:t>Phase 1</a:t>
                      </a:r>
                    </a:p>
                    <a:p>
                      <a:pPr marL="173038" lvl="0" indent="-173038">
                        <a:buFont typeface="Arial" panose="020B0604020202020204" pitchFamily="34" charset="0"/>
                        <a:buChar char="•"/>
                        <a:defRPr/>
                      </a:pPr>
                      <a:r>
                        <a:rPr kumimoji="0" lang="en-US" sz="1100" u="none" strike="noStrike" kern="0" cap="none" spc="0" normalizeH="0" baseline="0" noProof="0" dirty="0" smtClean="0">
                          <a:ln>
                            <a:noFill/>
                          </a:ln>
                          <a:effectLst/>
                          <a:uLnTx/>
                          <a:uFillTx/>
                        </a:rPr>
                        <a:t>Interim</a:t>
                      </a:r>
                      <a:r>
                        <a:rPr kumimoji="0" lang="en-US" sz="1100" u="none" strike="noStrike" kern="0" cap="none" spc="0" normalizeH="0" noProof="0" dirty="0" smtClean="0">
                          <a:ln>
                            <a:noFill/>
                          </a:ln>
                          <a:effectLst/>
                          <a:uLnTx/>
                          <a:uFillTx/>
                        </a:rPr>
                        <a:t> solution with separated domain</a:t>
                      </a:r>
                    </a:p>
                    <a:p>
                      <a:pPr marL="173038" lvl="0" indent="-173038">
                        <a:buFont typeface="Arial" panose="020B0604020202020204" pitchFamily="34" charset="0"/>
                        <a:buChar char="•"/>
                        <a:defRPr/>
                      </a:pPr>
                      <a:r>
                        <a:rPr kumimoji="0" lang="en-US" sz="1100" u="none" strike="noStrike" kern="0" cap="none" spc="0" normalizeH="0" noProof="0" dirty="0" smtClean="0">
                          <a:ln>
                            <a:noFill/>
                          </a:ln>
                          <a:effectLst/>
                          <a:uLnTx/>
                          <a:uFillTx/>
                        </a:rPr>
                        <a:t>Partial features for corporate e-mail</a:t>
                      </a:r>
                      <a:endParaRPr kumimoji="0" lang="en-US" sz="1100" i="0" u="none" strike="noStrike" kern="0" cap="none" spc="0" normalizeH="0" noProof="0" dirty="0" smtClean="0">
                        <a:ln>
                          <a:noFill/>
                        </a:ln>
                        <a:effectLst/>
                        <a:uLnTx/>
                        <a:uFillTx/>
                        <a:latin typeface="+mn-lt"/>
                        <a:cs typeface="+mn-cs"/>
                      </a:endParaRPr>
                    </a:p>
                  </a:txBody>
                  <a:tcPr/>
                </a:tc>
                <a:tc hMerge="1">
                  <a:txBody>
                    <a:bodyPr/>
                    <a:lstStyle/>
                    <a:p>
                      <a:endParaRPr lang="en-US" sz="1600" dirty="0"/>
                    </a:p>
                  </a:txBody>
                  <a:tcPr/>
                </a:tc>
              </a:tr>
              <a:tr h="370840">
                <a:tc gridSpan="2">
                  <a:txBody>
                    <a:bodyPr/>
                    <a:lstStyle/>
                    <a:p>
                      <a:pPr marL="0" lvl="1" indent="0">
                        <a:buNone/>
                        <a:defRPr/>
                      </a:pPr>
                      <a:r>
                        <a:rPr lang="en-US" sz="1100" u="sng" kern="0" dirty="0" smtClean="0"/>
                        <a:t>Phase 2</a:t>
                      </a:r>
                      <a:endParaRPr lang="en-US" sz="1100" u="sng" kern="0" baseline="0" dirty="0" smtClean="0"/>
                    </a:p>
                    <a:p>
                      <a:pPr marL="173038" lvl="0" indent="-173038">
                        <a:buFont typeface="Arial" panose="020B0604020202020204" pitchFamily="34" charset="0"/>
                        <a:buChar char="•"/>
                        <a:defRPr/>
                      </a:pPr>
                      <a:r>
                        <a:rPr lang="en-US" sz="1100" kern="0" baseline="0" dirty="0" smtClean="0"/>
                        <a:t>Complete</a:t>
                      </a:r>
                      <a:r>
                        <a:rPr lang="en-US" sz="1100" kern="0" dirty="0" smtClean="0"/>
                        <a:t> solution within single SMM platform</a:t>
                      </a:r>
                    </a:p>
                    <a:p>
                      <a:pPr marL="173038" lvl="0" indent="-173038">
                        <a:buFont typeface="Arial" panose="020B0604020202020204" pitchFamily="34" charset="0"/>
                        <a:buChar char="•"/>
                        <a:defRPr/>
                      </a:pPr>
                      <a:r>
                        <a:rPr kumimoji="0" lang="en-US" sz="1100" u="none" strike="noStrike" kern="0" cap="none" spc="0" normalizeH="0" baseline="0" noProof="0" dirty="0" smtClean="0">
                          <a:ln>
                            <a:noFill/>
                          </a:ln>
                          <a:effectLst/>
                          <a:uLnTx/>
                          <a:uFillTx/>
                        </a:rPr>
                        <a:t>Complete enhanced corporate e-mail features</a:t>
                      </a:r>
                      <a:endParaRPr kumimoji="0" lang="en-US" sz="1100" i="0" u="none" strike="noStrike" kern="0" cap="none" spc="0" normalizeH="0" baseline="0" noProof="0" dirty="0" smtClean="0">
                        <a:ln>
                          <a:noFill/>
                        </a:ln>
                        <a:effectLst/>
                        <a:uLnTx/>
                        <a:uFillTx/>
                        <a:latin typeface="+mn-lt"/>
                        <a:cs typeface="+mn-cs"/>
                      </a:endParaRPr>
                    </a:p>
                  </a:txBody>
                  <a:tcPr/>
                </a:tc>
                <a:tc hMerge="1">
                  <a:txBody>
                    <a:bodyPr/>
                    <a:lstStyle/>
                    <a:p>
                      <a:endParaRPr lang="en-US" sz="1600" dirty="0"/>
                    </a:p>
                  </a:txBody>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2253358847"/>
              </p:ext>
            </p:extLst>
          </p:nvPr>
        </p:nvGraphicFramePr>
        <p:xfrm>
          <a:off x="331273" y="5791200"/>
          <a:ext cx="4393127" cy="741680"/>
        </p:xfrm>
        <a:graphic>
          <a:graphicData uri="http://schemas.openxmlformats.org/drawingml/2006/table">
            <a:tbl>
              <a:tblPr firstRow="1" bandRow="1">
                <a:tableStyleId>{08FB837D-C827-4EFA-A057-4D05807E0F7C}</a:tableStyleId>
              </a:tblPr>
              <a:tblGrid>
                <a:gridCol w="3383280"/>
                <a:gridCol w="1009847"/>
              </a:tblGrid>
              <a:tr h="370840">
                <a:tc>
                  <a:txBody>
                    <a:bodyPr/>
                    <a:lstStyle/>
                    <a:p>
                      <a:r>
                        <a:rPr lang="en-US" sz="1400" dirty="0" smtClean="0"/>
                        <a:t>PANTIP</a:t>
                      </a:r>
                      <a:r>
                        <a:rPr lang="en-US" sz="1400" baseline="0" dirty="0" smtClean="0"/>
                        <a:t> New Web Service</a:t>
                      </a:r>
                      <a:endParaRPr lang="en-US" sz="1800" dirty="0">
                        <a:solidFill>
                          <a:srgbClr val="C00000"/>
                        </a:solidFill>
                        <a:latin typeface="+mj-lt"/>
                      </a:endParaRPr>
                    </a:p>
                  </a:txBody>
                  <a:tcPr anchor="ctr"/>
                </a:tc>
                <a:tc>
                  <a:txBody>
                    <a:bodyPr/>
                    <a:lstStyle/>
                    <a:p>
                      <a:pPr algn="r"/>
                      <a:r>
                        <a:rPr lang="en-US" sz="1400" dirty="0" smtClean="0"/>
                        <a:t>1 M Baht</a:t>
                      </a:r>
                      <a:endParaRPr lang="en-US" sz="1400" dirty="0">
                        <a:latin typeface="+mj-lt"/>
                      </a:endParaRPr>
                    </a:p>
                  </a:txBody>
                  <a:tcPr anchor="ctr"/>
                </a:tc>
              </a:tr>
              <a:tr h="370840">
                <a:tc gridSpan="2">
                  <a:txBody>
                    <a:bodyPr/>
                    <a:lstStyle/>
                    <a:p>
                      <a:pPr marL="173038" lvl="0" indent="-173038">
                        <a:buFont typeface="Arial" panose="020B0604020202020204" pitchFamily="34" charset="0"/>
                        <a:buChar char="•"/>
                        <a:defRPr/>
                      </a:pPr>
                      <a:r>
                        <a:rPr kumimoji="0" lang="en-US" sz="1100" u="none" strike="noStrike" kern="0" cap="none" spc="0" normalizeH="0" baseline="0" noProof="0" dirty="0" smtClean="0">
                          <a:ln>
                            <a:noFill/>
                          </a:ln>
                          <a:effectLst/>
                          <a:uLnTx/>
                          <a:uFillTx/>
                        </a:rPr>
                        <a:t>New PANTIP API implementation in SMM</a:t>
                      </a:r>
                    </a:p>
                  </a:txBody>
                  <a:tcPr/>
                </a:tc>
                <a:tc hMerge="1">
                  <a:txBody>
                    <a:bodyPr/>
                    <a:lstStyle/>
                    <a:p>
                      <a:endParaRPr lang="en-US" sz="1600" dirty="0"/>
                    </a:p>
                  </a:txBody>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4004172243"/>
              </p:ext>
            </p:extLst>
          </p:nvPr>
        </p:nvGraphicFramePr>
        <p:xfrm>
          <a:off x="4953000" y="3916058"/>
          <a:ext cx="3840480" cy="965200"/>
        </p:xfrm>
        <a:graphic>
          <a:graphicData uri="http://schemas.openxmlformats.org/drawingml/2006/table">
            <a:tbl>
              <a:tblPr firstRow="1" bandRow="1">
                <a:tableStyleId>{08FB837D-C827-4EFA-A057-4D05807E0F7C}</a:tableStyleId>
              </a:tblPr>
              <a:tblGrid>
                <a:gridCol w="3429000"/>
                <a:gridCol w="411480"/>
              </a:tblGrid>
              <a:tr h="370840">
                <a:tc>
                  <a:txBody>
                    <a:bodyPr/>
                    <a:lstStyle/>
                    <a:p>
                      <a:r>
                        <a:rPr lang="en-US" sz="1400" dirty="0" smtClean="0"/>
                        <a:t>TV </a:t>
                      </a:r>
                      <a:r>
                        <a:rPr lang="en-US" sz="1400" dirty="0" err="1" smtClean="0"/>
                        <a:t>SimplySurvey</a:t>
                      </a:r>
                      <a:r>
                        <a:rPr lang="en-US" sz="1400" baseline="0" dirty="0" smtClean="0"/>
                        <a:t> Platform Integration</a:t>
                      </a:r>
                      <a:endParaRPr lang="en-US" sz="1800" dirty="0">
                        <a:solidFill>
                          <a:srgbClr val="C00000"/>
                        </a:solidFill>
                        <a:latin typeface="+mj-lt"/>
                      </a:endParaRPr>
                    </a:p>
                  </a:txBody>
                  <a:tcPr anchor="ctr"/>
                </a:tc>
                <a:tc>
                  <a:txBody>
                    <a:bodyPr/>
                    <a:lstStyle/>
                    <a:p>
                      <a:pPr algn="r"/>
                      <a:endParaRPr lang="en-US" sz="1400" dirty="0">
                        <a:latin typeface="+mj-lt"/>
                      </a:endParaRPr>
                    </a:p>
                  </a:txBody>
                  <a:tcPr anchor="ctr"/>
                </a:tc>
              </a:tr>
              <a:tr h="370840">
                <a:tc gridSpan="2">
                  <a:txBody>
                    <a:bodyPr/>
                    <a:lstStyle/>
                    <a:p>
                      <a:pPr marL="0" marR="0" lvl="1"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u="sng" strike="noStrike" kern="0" cap="none" spc="0" normalizeH="0" noProof="0" dirty="0" smtClean="0">
                          <a:ln>
                            <a:noFill/>
                          </a:ln>
                          <a:effectLst/>
                          <a:uLnTx/>
                          <a:uFillTx/>
                        </a:rPr>
                        <a:t>Phase 2 of TV </a:t>
                      </a:r>
                      <a:r>
                        <a:rPr kumimoji="0" lang="en-US" sz="1100" u="sng" strike="noStrike" kern="0" cap="none" spc="0" normalizeH="0" noProof="0" dirty="0" err="1" smtClean="0">
                          <a:ln>
                            <a:noFill/>
                          </a:ln>
                          <a:effectLst/>
                          <a:uLnTx/>
                          <a:uFillTx/>
                        </a:rPr>
                        <a:t>SImplySurvey</a:t>
                      </a:r>
                      <a:r>
                        <a:rPr kumimoji="0" lang="en-US" sz="1100" u="sng" strike="noStrike" kern="0" cap="none" spc="0" normalizeH="0" noProof="0" dirty="0" smtClean="0">
                          <a:ln>
                            <a:noFill/>
                          </a:ln>
                          <a:effectLst/>
                          <a:uLnTx/>
                          <a:uFillTx/>
                        </a:rPr>
                        <a:t> Platform</a:t>
                      </a:r>
                    </a:p>
                    <a:p>
                      <a:pPr marL="173038" lvl="0" indent="-173038">
                        <a:buFont typeface="Arial" panose="020B0604020202020204" pitchFamily="34" charset="0"/>
                        <a:buChar char="•"/>
                        <a:defRPr/>
                      </a:pPr>
                      <a:r>
                        <a:rPr kumimoji="0" lang="en-US" sz="1100" u="none" strike="noStrike" kern="0" cap="none" spc="0" normalizeH="0" baseline="0" noProof="0" dirty="0" smtClean="0">
                          <a:ln>
                            <a:noFill/>
                          </a:ln>
                          <a:effectLst/>
                          <a:uLnTx/>
                          <a:uFillTx/>
                        </a:rPr>
                        <a:t>Integration with SMM with TV </a:t>
                      </a:r>
                      <a:r>
                        <a:rPr kumimoji="0" lang="en-US" sz="1100" u="none" strike="noStrike" kern="0" cap="none" spc="0" normalizeH="0" baseline="0" noProof="0" dirty="0" err="1" smtClean="0">
                          <a:ln>
                            <a:noFill/>
                          </a:ln>
                          <a:effectLst/>
                          <a:uLnTx/>
                          <a:uFillTx/>
                        </a:rPr>
                        <a:t>SimplySurvey</a:t>
                      </a:r>
                      <a:r>
                        <a:rPr kumimoji="0" lang="en-US" sz="1100" u="none" strike="noStrike" kern="0" cap="none" spc="0" normalizeH="0" baseline="0" noProof="0" dirty="0" smtClean="0">
                          <a:ln>
                            <a:noFill/>
                          </a:ln>
                          <a:effectLst/>
                          <a:uLnTx/>
                          <a:uFillTx/>
                        </a:rPr>
                        <a:t> Platform</a:t>
                      </a:r>
                    </a:p>
                    <a:p>
                      <a:pPr marL="173038" lvl="0" indent="-173038">
                        <a:buFont typeface="Arial" panose="020B0604020202020204" pitchFamily="34" charset="0"/>
                        <a:buChar char="•"/>
                        <a:defRPr/>
                      </a:pPr>
                      <a:r>
                        <a:rPr kumimoji="0" lang="en-US" sz="1100" i="0" u="none" strike="noStrike" kern="0" cap="none" spc="0" normalizeH="0" baseline="0" noProof="0" dirty="0" smtClean="0">
                          <a:ln>
                            <a:noFill/>
                          </a:ln>
                          <a:effectLst/>
                          <a:uLnTx/>
                          <a:uFillTx/>
                          <a:latin typeface="+mn-lt"/>
                          <a:cs typeface="+mn-cs"/>
                        </a:rPr>
                        <a:t>Cost included with the other project</a:t>
                      </a:r>
                      <a:endParaRPr kumimoji="0" lang="en-US" sz="1100" i="0" u="none" strike="noStrike" kern="0" cap="none" spc="0" normalizeH="0" noProof="0" dirty="0" smtClean="0">
                        <a:ln>
                          <a:noFill/>
                        </a:ln>
                        <a:effectLst/>
                        <a:uLnTx/>
                        <a:uFillTx/>
                        <a:latin typeface="+mn-lt"/>
                        <a:cs typeface="+mn-cs"/>
                      </a:endParaRPr>
                    </a:p>
                  </a:txBody>
                  <a:tcPr/>
                </a:tc>
                <a:tc hMerge="1">
                  <a:txBody>
                    <a:bodyPr/>
                    <a:lstStyle/>
                    <a:p>
                      <a:endParaRPr lang="en-US" sz="1600" dirty="0"/>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3000870658"/>
              </p:ext>
            </p:extLst>
          </p:nvPr>
        </p:nvGraphicFramePr>
        <p:xfrm>
          <a:off x="4953000" y="5085080"/>
          <a:ext cx="3840480" cy="1468120"/>
        </p:xfrm>
        <a:graphic>
          <a:graphicData uri="http://schemas.openxmlformats.org/drawingml/2006/table">
            <a:tbl>
              <a:tblPr firstRow="1" bandRow="1">
                <a:tableStyleId>{08FB837D-C827-4EFA-A057-4D05807E0F7C}</a:tableStyleId>
              </a:tblPr>
              <a:tblGrid>
                <a:gridCol w="2830633"/>
                <a:gridCol w="1009847"/>
              </a:tblGrid>
              <a:tr h="370840">
                <a:tc>
                  <a:txBody>
                    <a:bodyPr/>
                    <a:lstStyle/>
                    <a:p>
                      <a:r>
                        <a:rPr lang="en-US" sz="1400" dirty="0" smtClean="0"/>
                        <a:t>Social Analytic</a:t>
                      </a:r>
                      <a:endParaRPr lang="en-US" sz="1800" dirty="0">
                        <a:solidFill>
                          <a:srgbClr val="C00000"/>
                        </a:solidFill>
                        <a:latin typeface="+mj-lt"/>
                      </a:endParaRPr>
                    </a:p>
                  </a:txBody>
                  <a:tcPr anchor="ctr"/>
                </a:tc>
                <a:tc>
                  <a:txBody>
                    <a:bodyPr/>
                    <a:lstStyle/>
                    <a:p>
                      <a:pPr algn="r"/>
                      <a:r>
                        <a:rPr lang="en-US" sz="1400" dirty="0" smtClean="0"/>
                        <a:t>4 M Baht</a:t>
                      </a:r>
                      <a:endParaRPr lang="en-US" sz="1400" dirty="0">
                        <a:latin typeface="+mj-lt"/>
                      </a:endParaRPr>
                    </a:p>
                  </a:txBody>
                  <a:tcPr anchor="ctr"/>
                </a:tc>
              </a:tr>
              <a:tr h="370840">
                <a:tc gridSpan="2">
                  <a:txBody>
                    <a:bodyPr/>
                    <a:lstStyle/>
                    <a:p>
                      <a:pPr marL="171450" indent="-171450" fontAlgn="auto">
                        <a:spcBef>
                          <a:spcPts val="0"/>
                        </a:spcBef>
                        <a:spcAft>
                          <a:spcPts val="0"/>
                        </a:spcAft>
                        <a:buFont typeface="Arial" panose="020B0604020202020204" pitchFamily="34" charset="0"/>
                        <a:buChar char="•"/>
                        <a:defRPr/>
                      </a:pPr>
                      <a:r>
                        <a:rPr lang="en-US" sz="1100" kern="0" dirty="0" smtClean="0"/>
                        <a:t>Integrate to TV survey platform</a:t>
                      </a:r>
                    </a:p>
                    <a:p>
                      <a:pPr marL="171450" indent="-171450" fontAlgn="auto">
                        <a:spcBef>
                          <a:spcPts val="0"/>
                        </a:spcBef>
                        <a:spcAft>
                          <a:spcPts val="0"/>
                        </a:spcAft>
                        <a:buFont typeface="Arial" panose="020B0604020202020204" pitchFamily="34" charset="0"/>
                        <a:buChar char="•"/>
                        <a:defRPr/>
                      </a:pPr>
                      <a:r>
                        <a:rPr lang="en-US" sz="1100" kern="0" dirty="0" smtClean="0"/>
                        <a:t>Sentimental analysis of AIS customers</a:t>
                      </a:r>
                    </a:p>
                    <a:p>
                      <a:pPr marL="171450" indent="-171450" fontAlgn="auto">
                        <a:spcBef>
                          <a:spcPts val="0"/>
                        </a:spcBef>
                        <a:spcAft>
                          <a:spcPts val="0"/>
                        </a:spcAft>
                        <a:buFont typeface="Arial" panose="020B0604020202020204" pitchFamily="34" charset="0"/>
                        <a:buChar char="•"/>
                        <a:defRPr/>
                      </a:pPr>
                      <a:r>
                        <a:rPr lang="en-US" sz="1100" kern="0" dirty="0" smtClean="0"/>
                        <a:t>Sentimental analysis of competitors</a:t>
                      </a:r>
                    </a:p>
                    <a:p>
                      <a:pPr marL="171450" indent="-171450" fontAlgn="auto">
                        <a:spcBef>
                          <a:spcPts val="0"/>
                        </a:spcBef>
                        <a:spcAft>
                          <a:spcPts val="0"/>
                        </a:spcAft>
                        <a:buFont typeface="Arial" panose="020B0604020202020204" pitchFamily="34" charset="0"/>
                        <a:buChar char="•"/>
                        <a:defRPr/>
                      </a:pPr>
                      <a:r>
                        <a:rPr lang="en-US" sz="1100" kern="0" dirty="0" smtClean="0"/>
                        <a:t>Identify customer intention, sentiment</a:t>
                      </a:r>
                    </a:p>
                    <a:p>
                      <a:pPr marL="171450" indent="-171450" fontAlgn="auto">
                        <a:spcBef>
                          <a:spcPts val="0"/>
                        </a:spcBef>
                        <a:spcAft>
                          <a:spcPts val="0"/>
                        </a:spcAft>
                        <a:buFont typeface="Arial" panose="020B0604020202020204" pitchFamily="34" charset="0"/>
                        <a:buChar char="•"/>
                        <a:defRPr/>
                      </a:pPr>
                      <a:r>
                        <a:rPr lang="en-US" sz="1100" kern="0" dirty="0" smtClean="0"/>
                        <a:t>Comparison of 2 products/services</a:t>
                      </a:r>
                    </a:p>
                    <a:p>
                      <a:pPr marL="171450" indent="-171450" fontAlgn="auto">
                        <a:spcBef>
                          <a:spcPts val="0"/>
                        </a:spcBef>
                        <a:spcAft>
                          <a:spcPts val="0"/>
                        </a:spcAft>
                        <a:buFont typeface="Arial" panose="020B0604020202020204" pitchFamily="34" charset="0"/>
                        <a:buChar char="•"/>
                        <a:defRPr/>
                      </a:pPr>
                      <a:r>
                        <a:rPr lang="en-US" sz="1100" kern="0" dirty="0" smtClean="0"/>
                        <a:t>Cloud keyword tag</a:t>
                      </a:r>
                      <a:endParaRPr lang="en-US" sz="1100" kern="0" dirty="0" smtClean="0">
                        <a:solidFill>
                          <a:prstClr val="black"/>
                        </a:solidFill>
                      </a:endParaRPr>
                    </a:p>
                  </a:txBody>
                  <a:tcPr/>
                </a:tc>
                <a:tc hMerge="1">
                  <a:txBody>
                    <a:bodyPr/>
                    <a:lstStyle/>
                    <a:p>
                      <a:endParaRPr lang="en-US" sz="1600" dirty="0"/>
                    </a:p>
                  </a:txBody>
                  <a:tcPr/>
                </a:tc>
              </a:tr>
            </a:tbl>
          </a:graphicData>
        </a:graphic>
      </p:graphicFrame>
      <p:grpSp>
        <p:nvGrpSpPr>
          <p:cNvPr id="37" name="Group 36"/>
          <p:cNvGrpSpPr/>
          <p:nvPr/>
        </p:nvGrpSpPr>
        <p:grpSpPr>
          <a:xfrm>
            <a:off x="646268" y="1447800"/>
            <a:ext cx="4187283" cy="979658"/>
            <a:chOff x="646268" y="1600200"/>
            <a:chExt cx="4187283" cy="979658"/>
          </a:xfrm>
        </p:grpSpPr>
        <p:sp>
          <p:nvSpPr>
            <p:cNvPr id="41" name="Pentagon 40"/>
            <p:cNvSpPr/>
            <p:nvPr/>
          </p:nvSpPr>
          <p:spPr bwMode="auto">
            <a:xfrm>
              <a:off x="1491692" y="1873449"/>
              <a:ext cx="2516591" cy="457200"/>
            </a:xfrm>
            <a:prstGeom prst="homePlate">
              <a:avLst>
                <a:gd name="adj" fmla="val 21942"/>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76200" rIns="36000" bIns="76200" numCol="1" rtlCol="0" anchor="ctr" anchorCtr="0" compatLnSpc="1">
              <a:prstTxWarp prst="textNoShape">
                <a:avLst/>
              </a:prstTxWarp>
            </a:bodyPr>
            <a:lstStyle/>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2</a:t>
              </a:r>
            </a:p>
            <a:p>
              <a:pPr marL="228600" marR="0" lvl="0" algn="ctr" defTabSz="914400" eaLnBrk="1" fontAlgn="auto" latinLnBrk="0" hangingPunct="1">
                <a:spcBef>
                  <a:spcPts val="0"/>
                </a:spcBef>
                <a:spcAft>
                  <a:spcPts val="0"/>
                </a:spcAft>
                <a:buClr>
                  <a:srgbClr val="CC9900"/>
                </a:buClr>
                <a:buSzTx/>
                <a:buFontTx/>
                <a:buNone/>
                <a:tabLst>
                  <a:tab pos="228600" algn="l"/>
                </a:tabLst>
                <a:defRPr/>
              </a:pPr>
              <a:r>
                <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Full Solution</a:t>
              </a:r>
            </a:p>
          </p:txBody>
        </p:sp>
        <p:sp>
          <p:nvSpPr>
            <p:cNvPr id="42" name="Pentagon 41"/>
            <p:cNvSpPr/>
            <p:nvPr/>
          </p:nvSpPr>
          <p:spPr bwMode="auto">
            <a:xfrm>
              <a:off x="646268" y="1876061"/>
              <a:ext cx="1188720" cy="457200"/>
            </a:xfrm>
            <a:prstGeom prst="homePlate">
              <a:avLst>
                <a:gd name="adj" fmla="val 23334"/>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36000" tIns="38100" rIns="36000" bIns="38100" numCol="1" rtlCol="0" anchor="ctr" anchorCtr="0" compatLnSpc="1">
              <a:prstTxWarp prst="textNoShape">
                <a:avLst/>
              </a:prstTxWarp>
            </a:bodyPr>
            <a:lstStyle/>
            <a:p>
              <a:pPr marL="0" marR="0" lvl="0" indent="0" algn="ctr" defTabSz="914400" eaLnBrk="1" fontAlgn="auto" latinLnBrk="0" hangingPunct="1">
                <a:spcBef>
                  <a:spcPts val="0"/>
                </a:spcBef>
                <a:spcAft>
                  <a:spcPts val="0"/>
                </a:spcAft>
                <a:buClr>
                  <a:srgbClr val="CC9900"/>
                </a:buClr>
                <a:buSzTx/>
                <a:buFontTx/>
                <a:buNone/>
                <a:tabLst/>
                <a:defRPr/>
              </a:pPr>
              <a:r>
                <a:rPr kumimoji="0" lang="en-US" sz="1000" b="1"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rPr>
                <a:t>Phase 1</a:t>
              </a:r>
            </a:p>
            <a:p>
              <a:pPr marL="0" marR="0" lvl="0" indent="0" algn="ctr" defTabSz="914400" eaLnBrk="1" fontAlgn="auto" latinLnBrk="0" hangingPunct="1">
                <a:spcBef>
                  <a:spcPts val="0"/>
                </a:spcBef>
                <a:spcAft>
                  <a:spcPts val="0"/>
                </a:spcAft>
                <a:buClr>
                  <a:srgbClr val="CC9900"/>
                </a:buClr>
                <a:buSzTx/>
                <a:buFontTx/>
                <a:buNone/>
                <a:tabLst/>
                <a:defRPr/>
              </a:pPr>
              <a:r>
                <a:rPr lang="en-US" sz="1000" kern="0" dirty="0" smtClean="0">
                  <a:solidFill>
                    <a:prstClr val="black"/>
                  </a:solidFill>
                  <a:latin typeface="Arial" panose="020B0604020202020204" pitchFamily="34" charset="0"/>
                  <a:ea typeface="宋体" pitchFamily="2" charset="-122"/>
                  <a:cs typeface="Arial" panose="020B0604020202020204" pitchFamily="34" charset="0"/>
                </a:rPr>
                <a:t>Interim Solution</a:t>
              </a:r>
              <a:endParaRPr kumimoji="0" lang="en-US" sz="1000" i="0" u="none" strike="noStrike" kern="0" cap="none" spc="0" normalizeH="0" baseline="0" noProof="0" dirty="0" smtClean="0">
                <a:ln>
                  <a:noFill/>
                </a:ln>
                <a:solidFill>
                  <a:prstClr val="black"/>
                </a:solidFill>
                <a:effectLst/>
                <a:uLnTx/>
                <a:uFillTx/>
                <a:latin typeface="Arial" panose="020B0604020202020204" pitchFamily="34" charset="0"/>
                <a:ea typeface="宋体" pitchFamily="2" charset="-122"/>
                <a:cs typeface="Arial" panose="020B0604020202020204" pitchFamily="34" charset="0"/>
              </a:endParaRPr>
            </a:p>
          </p:txBody>
        </p:sp>
        <p:sp>
          <p:nvSpPr>
            <p:cNvPr id="43" name="Flowchart: Decision 42"/>
            <p:cNvSpPr/>
            <p:nvPr/>
          </p:nvSpPr>
          <p:spPr bwMode="auto">
            <a:xfrm>
              <a:off x="1605053" y="2210153"/>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44" name="TextBox 43"/>
            <p:cNvSpPr txBox="1"/>
            <p:nvPr/>
          </p:nvSpPr>
          <p:spPr>
            <a:xfrm>
              <a:off x="838200" y="2333637"/>
              <a:ext cx="100540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1 – 30NOV</a:t>
              </a:r>
              <a:endParaRPr lang="en-US" sz="1000" dirty="0">
                <a:latin typeface="Arial" panose="020B0604020202020204" pitchFamily="34" charset="0"/>
                <a:cs typeface="Arial" panose="020B0604020202020204" pitchFamily="34" charset="0"/>
              </a:endParaRPr>
            </a:p>
          </p:txBody>
        </p:sp>
        <p:sp>
          <p:nvSpPr>
            <p:cNvPr id="45" name="TextBox 44"/>
            <p:cNvSpPr txBox="1"/>
            <p:nvPr/>
          </p:nvSpPr>
          <p:spPr>
            <a:xfrm>
              <a:off x="663490" y="1600200"/>
              <a:ext cx="2929456" cy="276999"/>
            </a:xfrm>
            <a:prstGeom prst="rect">
              <a:avLst/>
            </a:prstGeom>
            <a:noFill/>
          </p:spPr>
          <p:txBody>
            <a:bodyPr wrap="none" rtlCol="0">
              <a:spAutoFit/>
            </a:bodyPr>
            <a:lstStyle/>
            <a:p>
              <a:r>
                <a:rPr lang="en-US" sz="1200" b="1" dirty="0" smtClean="0">
                  <a:solidFill>
                    <a:srgbClr val="FF0000"/>
                  </a:solidFill>
                  <a:latin typeface="Arial" panose="020B0604020202020204" pitchFamily="34" charset="0"/>
                  <a:cs typeface="Arial" panose="020B0604020202020204" pitchFamily="34" charset="0"/>
                </a:rPr>
                <a:t>SMM Corporate E-Mail and  Web Chat</a:t>
              </a:r>
              <a:endParaRPr lang="en-US" sz="1200" b="1" dirty="0">
                <a:solidFill>
                  <a:srgbClr val="FF0000"/>
                </a:solidFill>
                <a:latin typeface="Arial" panose="020B0604020202020204" pitchFamily="34" charset="0"/>
                <a:cs typeface="Arial" panose="020B0604020202020204" pitchFamily="34" charset="0"/>
              </a:endParaRPr>
            </a:p>
          </p:txBody>
        </p:sp>
        <p:sp>
          <p:nvSpPr>
            <p:cNvPr id="46" name="Flowchart: Decision 45"/>
            <p:cNvSpPr/>
            <p:nvPr/>
          </p:nvSpPr>
          <p:spPr bwMode="auto">
            <a:xfrm>
              <a:off x="3891053" y="2210153"/>
              <a:ext cx="130826" cy="123484"/>
            </a:xfrm>
            <a:prstGeom prst="flowChartDecision">
              <a:avLst/>
            </a:prstGeom>
            <a:solidFill>
              <a:srgbClr val="00B0F0"/>
            </a:solidFill>
            <a:ln w="6350">
              <a:noFill/>
              <a:miter lim="800000"/>
              <a:headEnd/>
              <a:tailEnd/>
            </a:ln>
            <a:effectLst/>
          </p:spPr>
          <p:txBody>
            <a:bodyPr vert="horz" wrap="square" lIns="72000" tIns="72000" rIns="72000" bIns="72000" numCol="1" rtlCol="0" anchor="t" anchorCtr="0" compatLnSpc="1">
              <a:prstTxWarp prst="textNoShape">
                <a:avLst/>
              </a:prstTxWarp>
              <a:noAutofit/>
            </a:bodyPr>
            <a:lstStyle/>
            <a:p>
              <a:pPr>
                <a:spcBef>
                  <a:spcPts val="0"/>
                </a:spcBef>
                <a:spcAft>
                  <a:spcPts val="300"/>
                </a:spcAft>
              </a:pPr>
              <a:endParaRPr lang="en-GB" sz="1600" kern="0" dirty="0" err="1" smtClean="0">
                <a:solidFill>
                  <a:sysClr val="windowText" lastClr="000000"/>
                </a:solidFill>
                <a:latin typeface="Arial" panose="020B0604020202020204" pitchFamily="34" charset="0"/>
                <a:cs typeface="Arial" pitchFamily="34" charset="0"/>
              </a:endParaRPr>
            </a:p>
          </p:txBody>
        </p:sp>
        <p:sp>
          <p:nvSpPr>
            <p:cNvPr id="47" name="TextBox 46"/>
            <p:cNvSpPr txBox="1"/>
            <p:nvPr/>
          </p:nvSpPr>
          <p:spPr>
            <a:xfrm>
              <a:off x="3074250" y="2333637"/>
              <a:ext cx="1013419"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Ph 2 – 31MAR</a:t>
              </a:r>
              <a:endParaRPr lang="en-US" sz="1000" dirty="0">
                <a:latin typeface="Arial" panose="020B0604020202020204" pitchFamily="34" charset="0"/>
                <a:cs typeface="Arial" panose="020B0604020202020204" pitchFamily="34" charset="0"/>
              </a:endParaRPr>
            </a:p>
          </p:txBody>
        </p:sp>
        <p:sp>
          <p:nvSpPr>
            <p:cNvPr id="48" name="TextBox 47"/>
            <p:cNvSpPr txBox="1"/>
            <p:nvPr/>
          </p:nvSpPr>
          <p:spPr>
            <a:xfrm>
              <a:off x="3429000" y="1654637"/>
              <a:ext cx="1404551" cy="492443"/>
            </a:xfrm>
            <a:prstGeom prst="rect">
              <a:avLst/>
            </a:prstGeom>
            <a:noFill/>
          </p:spPr>
          <p:txBody>
            <a:bodyPr wrap="none" rtlCol="0">
              <a:spAutoFit/>
            </a:bodyPr>
            <a:lstStyle/>
            <a:p>
              <a:pPr algn="r"/>
              <a:r>
                <a:rPr lang="en-US" sz="800" dirty="0" smtClean="0">
                  <a:latin typeface="Arial" panose="020B0604020202020204" pitchFamily="34" charset="0"/>
                  <a:cs typeface="Arial" panose="020B0604020202020204" pitchFamily="34" charset="0"/>
                </a:rPr>
                <a:t>Currently On-going Project</a:t>
              </a:r>
            </a:p>
            <a:p>
              <a:pPr algn="r"/>
              <a:r>
                <a:rPr lang="en-US" sz="800" dirty="0" smtClean="0">
                  <a:latin typeface="Arial" panose="020B0604020202020204" pitchFamily="34" charset="0"/>
                  <a:cs typeface="Arial" panose="020B0604020202020204" pitchFamily="34" charset="0"/>
                </a:rPr>
                <a:t>Phase 1-2 Cost</a:t>
              </a:r>
            </a:p>
            <a:p>
              <a:pPr algn="r"/>
              <a:r>
                <a:rPr lang="en-US" sz="1000" b="1" dirty="0">
                  <a:latin typeface="Arial" panose="020B0604020202020204" pitchFamily="34" charset="0"/>
                  <a:cs typeface="Arial" panose="020B0604020202020204" pitchFamily="34" charset="0"/>
                </a:rPr>
                <a:t>2</a:t>
              </a:r>
              <a:r>
                <a:rPr lang="en-US" sz="1000" b="1" dirty="0" smtClean="0">
                  <a:latin typeface="Arial" panose="020B0604020202020204" pitchFamily="34" charset="0"/>
                  <a:cs typeface="Arial" panose="020B0604020202020204" pitchFamily="34" charset="0"/>
                </a:rPr>
                <a:t> M Baht</a:t>
              </a:r>
              <a:endParaRPr lang="en-US" sz="10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2688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smtClean="0">
                <a:ln w="11430"/>
                <a:solidFill>
                  <a:srgbClr val="0070C0"/>
                </a:solidFill>
                <a:effectLst>
                  <a:outerShdw blurRad="76200" dist="50800" dir="5400000" algn="tl" rotWithShape="0">
                    <a:srgbClr val="000000">
                      <a:alpha val="65000"/>
                    </a:srgbClr>
                  </a:outerShdw>
                </a:effectLst>
              </a:rPr>
              <a:t>Auto Survey</a:t>
            </a:r>
            <a:br>
              <a:rPr lang="en-US" b="1" spc="50" dirty="0" smtClean="0">
                <a:ln w="11430"/>
                <a:solidFill>
                  <a:srgbClr val="0070C0"/>
                </a:solidFill>
                <a:effectLst>
                  <a:outerShdw blurRad="76200" dist="50800" dir="5400000" algn="tl" rotWithShape="0">
                    <a:srgbClr val="000000">
                      <a:alpha val="65000"/>
                    </a:srgbClr>
                  </a:outerShdw>
                </a:effectLst>
              </a:rPr>
            </a:br>
            <a:r>
              <a:rPr lang="en-US" b="1" spc="50" dirty="0" smtClean="0">
                <a:ln w="11430"/>
                <a:solidFill>
                  <a:srgbClr val="0070C0"/>
                </a:solidFill>
                <a:effectLst>
                  <a:outerShdw blurRad="76200" dist="50800" dir="5400000" algn="tl" rotWithShape="0">
                    <a:srgbClr val="000000">
                      <a:alpha val="65000"/>
                    </a:srgbClr>
                  </a:outerShdw>
                </a:effectLst>
              </a:rPr>
              <a:t>Facebook Myanmar</a:t>
            </a:r>
            <a:endParaRPr lang="en-US" b="1" spc="50" dirty="0">
              <a:ln w="11430"/>
              <a:solidFill>
                <a:srgbClr val="0070C0"/>
              </a:soli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676400"/>
            <a:ext cx="8229600" cy="4953000"/>
          </a:xfrm>
        </p:spPr>
        <p:txBody>
          <a:bodyPr>
            <a:noAutofit/>
          </a:bodyPr>
          <a:lstStyle/>
          <a:p>
            <a:pPr marL="0" indent="0">
              <a:buNone/>
            </a:pPr>
            <a:r>
              <a:rPr lang="en-US" sz="2800" b="1" u="sng" dirty="0" smtClean="0">
                <a:solidFill>
                  <a:srgbClr val="0070C0"/>
                </a:solidFill>
              </a:rPr>
              <a:t>Auto Survey</a:t>
            </a:r>
          </a:p>
          <a:p>
            <a:r>
              <a:rPr lang="en-US" sz="2800" dirty="0" smtClean="0"/>
              <a:t>Integration with AIS Survey system</a:t>
            </a:r>
          </a:p>
          <a:p>
            <a:r>
              <a:rPr lang="en-US" sz="2800" dirty="0" smtClean="0"/>
              <a:t>Additional development for system integration</a:t>
            </a:r>
            <a:endParaRPr lang="en-US" sz="2800" dirty="0" smtClean="0"/>
          </a:p>
          <a:p>
            <a:pPr marL="0" indent="0">
              <a:buNone/>
            </a:pPr>
            <a:endParaRPr lang="en-US" sz="2800" b="1" dirty="0" smtClean="0">
              <a:solidFill>
                <a:srgbClr val="0070C0"/>
              </a:solidFill>
            </a:endParaRPr>
          </a:p>
          <a:p>
            <a:pPr marL="0" indent="0">
              <a:buNone/>
            </a:pPr>
            <a:r>
              <a:rPr lang="en-US" sz="2800" b="1" u="sng" dirty="0" smtClean="0">
                <a:solidFill>
                  <a:srgbClr val="0070C0"/>
                </a:solidFill>
              </a:rPr>
              <a:t>Facebook Myanmar</a:t>
            </a:r>
            <a:endParaRPr lang="en-US" sz="2800" b="1" u="sng" dirty="0" smtClean="0">
              <a:solidFill>
                <a:srgbClr val="0070C0"/>
              </a:solidFill>
            </a:endParaRPr>
          </a:p>
          <a:p>
            <a:r>
              <a:rPr lang="en-US" sz="2800" dirty="0" smtClean="0"/>
              <a:t>Supported on UNICODE encoding</a:t>
            </a:r>
          </a:p>
          <a:p>
            <a:r>
              <a:rPr lang="en-US" sz="2800" dirty="0"/>
              <a:t>Additional development on </a:t>
            </a:r>
            <a:r>
              <a:rPr lang="en-US" sz="2800" dirty="0" err="1"/>
              <a:t>Zaw</a:t>
            </a:r>
            <a:r>
              <a:rPr lang="en-US" sz="2800" dirty="0"/>
              <a:t> </a:t>
            </a:r>
            <a:r>
              <a:rPr lang="en-US" sz="2800" dirty="0" err="1" smtClean="0"/>
              <a:t>Gyi</a:t>
            </a:r>
            <a:r>
              <a:rPr lang="en-US" sz="2800" dirty="0" smtClean="0"/>
              <a:t> character encoding support</a:t>
            </a:r>
            <a:endParaRPr lang="en-US" sz="2800" dirty="0" smtClean="0"/>
          </a:p>
        </p:txBody>
      </p:sp>
      <p:sp>
        <p:nvSpPr>
          <p:cNvPr id="4" name="Slide Number Placeholder 3"/>
          <p:cNvSpPr>
            <a:spLocks noGrp="1"/>
          </p:cNvSpPr>
          <p:nvPr>
            <p:ph type="sldNum" sz="quarter" idx="12"/>
          </p:nvPr>
        </p:nvSpPr>
        <p:spPr/>
        <p:txBody>
          <a:bodyPr/>
          <a:lstStyle/>
          <a:p>
            <a:fld id="{3007BB65-0CA2-4982-AC27-7B118808EB58}" type="slidenum">
              <a:rPr lang="en-US" smtClean="0"/>
              <a:t>6</a:t>
            </a:fld>
            <a:endParaRPr lang="en-US" dirty="0"/>
          </a:p>
        </p:txBody>
      </p:sp>
    </p:spTree>
    <p:extLst>
      <p:ext uri="{BB962C8B-B14F-4D97-AF65-F5344CB8AC3E}">
        <p14:creationId xmlns:p14="http://schemas.microsoft.com/office/powerpoint/2010/main" val="998393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n-US" b="1" spc="50" dirty="0">
                <a:ln w="11430"/>
                <a:solidFill>
                  <a:srgbClr val="0070C0"/>
                </a:solidFill>
                <a:effectLst>
                  <a:outerShdw blurRad="76200" dist="50800" dir="5400000" algn="tl" rotWithShape="0">
                    <a:srgbClr val="000000">
                      <a:alpha val="65000"/>
                    </a:srgbClr>
                  </a:outerShdw>
                </a:effectLst>
              </a:rPr>
              <a:t>Pantip and Social Other Sites</a:t>
            </a:r>
            <a:endParaRPr lang="en-US" b="1" spc="50" dirty="0">
              <a:ln w="11430"/>
              <a:solidFill>
                <a:srgbClr val="0070C0"/>
              </a:soli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457200" y="1219200"/>
            <a:ext cx="8229600" cy="5562600"/>
          </a:xfrm>
        </p:spPr>
        <p:txBody>
          <a:bodyPr>
            <a:noAutofit/>
          </a:bodyPr>
          <a:lstStyle/>
          <a:p>
            <a:pPr marL="0" indent="0">
              <a:buNone/>
            </a:pPr>
            <a:r>
              <a:rPr lang="en-US" sz="2800" b="1" dirty="0" smtClean="0">
                <a:solidFill>
                  <a:srgbClr val="0070C0"/>
                </a:solidFill>
              </a:rPr>
              <a:t>Pantip New Web Service</a:t>
            </a:r>
          </a:p>
          <a:p>
            <a:r>
              <a:rPr lang="en-US" sz="2800" dirty="0" smtClean="0"/>
              <a:t>Include 12-month service fee 33,000 Baht/month</a:t>
            </a:r>
          </a:p>
          <a:p>
            <a:pPr marL="0" indent="0">
              <a:buNone/>
            </a:pPr>
            <a:endParaRPr lang="en-US" sz="1400" b="1" dirty="0"/>
          </a:p>
          <a:p>
            <a:pPr marL="0" indent="0">
              <a:buNone/>
            </a:pPr>
            <a:r>
              <a:rPr lang="en-US" sz="2800" b="1" dirty="0" smtClean="0">
                <a:solidFill>
                  <a:srgbClr val="0070C0"/>
                </a:solidFill>
              </a:rPr>
              <a:t>Kapook / Manager</a:t>
            </a:r>
          </a:p>
          <a:p>
            <a:r>
              <a:rPr lang="en-US" sz="2800" dirty="0" smtClean="0"/>
              <a:t>Already contact and able to provide information.</a:t>
            </a:r>
          </a:p>
          <a:p>
            <a:r>
              <a:rPr lang="en-US" sz="2800" dirty="0" smtClean="0"/>
              <a:t>To be discussed about</a:t>
            </a:r>
            <a:r>
              <a:rPr lang="en-US" sz="2800" dirty="0" smtClean="0"/>
              <a:t> </a:t>
            </a:r>
            <a:r>
              <a:rPr lang="en-US" sz="2800" dirty="0" smtClean="0"/>
              <a:t>cost and technical information.</a:t>
            </a:r>
          </a:p>
          <a:p>
            <a:pPr marL="0" indent="0">
              <a:buNone/>
            </a:pPr>
            <a:endParaRPr lang="en-US" sz="1400" b="1" dirty="0" smtClean="0"/>
          </a:p>
          <a:p>
            <a:pPr marL="0" indent="0">
              <a:buNone/>
            </a:pPr>
            <a:r>
              <a:rPr lang="en-US" sz="2800" b="1" dirty="0" smtClean="0">
                <a:solidFill>
                  <a:srgbClr val="0070C0"/>
                </a:solidFill>
              </a:rPr>
              <a:t>Sanook / M-Thai</a:t>
            </a:r>
          </a:p>
          <a:p>
            <a:r>
              <a:rPr lang="en-US" sz="2800" dirty="0" smtClean="0"/>
              <a:t>Sanook—Not open publicly. Request to handle case-by-case only.</a:t>
            </a:r>
          </a:p>
          <a:p>
            <a:r>
              <a:rPr lang="en-US" sz="2800" dirty="0" smtClean="0"/>
              <a:t>M-Thai—No policy to provide information.</a:t>
            </a:r>
            <a:endParaRPr lang="en-US" sz="2800" dirty="0"/>
          </a:p>
        </p:txBody>
      </p:sp>
      <p:sp>
        <p:nvSpPr>
          <p:cNvPr id="4" name="Slide Number Placeholder 3"/>
          <p:cNvSpPr>
            <a:spLocks noGrp="1"/>
          </p:cNvSpPr>
          <p:nvPr>
            <p:ph type="sldNum" sz="quarter" idx="12"/>
          </p:nvPr>
        </p:nvSpPr>
        <p:spPr/>
        <p:txBody>
          <a:bodyPr/>
          <a:lstStyle/>
          <a:p>
            <a:fld id="{3007BB65-0CA2-4982-AC27-7B118808EB58}" type="slidenum">
              <a:rPr lang="en-US" smtClean="0"/>
              <a:t>7</a:t>
            </a:fld>
            <a:endParaRPr lang="en-US" dirty="0"/>
          </a:p>
        </p:txBody>
      </p:sp>
    </p:spTree>
    <p:extLst>
      <p:ext uri="{BB962C8B-B14F-4D97-AF65-F5344CB8AC3E}">
        <p14:creationId xmlns:p14="http://schemas.microsoft.com/office/powerpoint/2010/main" val="229284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34440"/>
            <a:ext cx="8229600" cy="5394960"/>
          </a:xfrm>
        </p:spPr>
        <p:txBody>
          <a:bodyPr>
            <a:noAutofit/>
          </a:bodyPr>
          <a:lstStyle/>
          <a:p>
            <a:pPr marL="0" indent="0">
              <a:spcBef>
                <a:spcPts val="600"/>
              </a:spcBef>
              <a:spcAft>
                <a:spcPts val="600"/>
              </a:spcAft>
              <a:buNone/>
            </a:pPr>
            <a:r>
              <a:rPr lang="en-US" sz="2800" b="1" dirty="0" smtClean="0">
                <a:ea typeface="Tahoma" panose="020B0604030504040204" pitchFamily="34" charset="0"/>
                <a:cs typeface="Tahoma" panose="020B0604030504040204" pitchFamily="34" charset="0"/>
              </a:rPr>
              <a:t>Summary of features on Social Analytic Platform</a:t>
            </a:r>
          </a:p>
          <a:p>
            <a:pPr>
              <a:spcBef>
                <a:spcPts val="600"/>
              </a:spcBef>
              <a:spcAft>
                <a:spcPts val="600"/>
              </a:spcAft>
            </a:pPr>
            <a:r>
              <a:rPr lang="en-US" sz="2800" b="1" dirty="0" smtClean="0">
                <a:ea typeface="Tahoma" panose="020B0604030504040204" pitchFamily="34" charset="0"/>
                <a:cs typeface="Tahoma" panose="020B0604030504040204" pitchFamily="34" charset="0"/>
              </a:rPr>
              <a:t>Sentimental </a:t>
            </a:r>
            <a:r>
              <a:rPr lang="en-US" sz="2800" b="1" dirty="0">
                <a:ea typeface="Tahoma" panose="020B0604030504040204" pitchFamily="34" charset="0"/>
                <a:cs typeface="Tahoma" panose="020B0604030504040204" pitchFamily="34" charset="0"/>
              </a:rPr>
              <a:t>analysis of AIS customers</a:t>
            </a:r>
          </a:p>
          <a:p>
            <a:pPr>
              <a:spcBef>
                <a:spcPts val="600"/>
              </a:spcBef>
              <a:spcAft>
                <a:spcPts val="600"/>
              </a:spcAft>
            </a:pPr>
            <a:r>
              <a:rPr lang="en-US" sz="2800" b="1" dirty="0">
                <a:ea typeface="Tahoma" panose="020B0604030504040204" pitchFamily="34" charset="0"/>
                <a:cs typeface="Tahoma" panose="020B0604030504040204" pitchFamily="34" charset="0"/>
              </a:rPr>
              <a:t>Sentimental analysis of competitors</a:t>
            </a:r>
          </a:p>
          <a:p>
            <a:pPr>
              <a:spcBef>
                <a:spcPts val="600"/>
              </a:spcBef>
              <a:spcAft>
                <a:spcPts val="600"/>
              </a:spcAft>
            </a:pPr>
            <a:r>
              <a:rPr lang="en-US" sz="2800" b="1" dirty="0">
                <a:ea typeface="Tahoma" panose="020B0604030504040204" pitchFamily="34" charset="0"/>
                <a:cs typeface="Tahoma" panose="020B0604030504040204" pitchFamily="34" charset="0"/>
              </a:rPr>
              <a:t>Identify customer </a:t>
            </a:r>
            <a:r>
              <a:rPr lang="en-US" sz="2800" b="1" dirty="0" smtClean="0">
                <a:ea typeface="Tahoma" panose="020B0604030504040204" pitchFamily="34" charset="0"/>
                <a:cs typeface="Tahoma" panose="020B0604030504040204" pitchFamily="34" charset="0"/>
              </a:rPr>
              <a:t>intentions and sentiments</a:t>
            </a:r>
            <a:endParaRPr lang="en-US" sz="2800" b="1" dirty="0">
              <a:ea typeface="Tahoma" panose="020B0604030504040204" pitchFamily="34" charset="0"/>
              <a:cs typeface="Tahoma" panose="020B0604030504040204" pitchFamily="34" charset="0"/>
            </a:endParaRPr>
          </a:p>
          <a:p>
            <a:pPr>
              <a:spcBef>
                <a:spcPts val="600"/>
              </a:spcBef>
              <a:spcAft>
                <a:spcPts val="600"/>
              </a:spcAft>
            </a:pPr>
            <a:r>
              <a:rPr lang="en-US" sz="2800" b="1" dirty="0">
                <a:ea typeface="Tahoma" panose="020B0604030504040204" pitchFamily="34" charset="0"/>
                <a:cs typeface="Tahoma" panose="020B0604030504040204" pitchFamily="34" charset="0"/>
              </a:rPr>
              <a:t>Comparison of 2 products/services</a:t>
            </a:r>
          </a:p>
          <a:p>
            <a:pPr>
              <a:spcBef>
                <a:spcPts val="600"/>
              </a:spcBef>
              <a:spcAft>
                <a:spcPts val="600"/>
              </a:spcAft>
            </a:pPr>
            <a:r>
              <a:rPr lang="en-US" sz="2800" b="1" dirty="0">
                <a:ea typeface="Tahoma" panose="020B0604030504040204" pitchFamily="34" charset="0"/>
                <a:cs typeface="Tahoma" panose="020B0604030504040204" pitchFamily="34" charset="0"/>
              </a:rPr>
              <a:t>Cloud keyword </a:t>
            </a:r>
            <a:r>
              <a:rPr lang="en-US" sz="2800" b="1" dirty="0" smtClean="0">
                <a:ea typeface="Tahoma" panose="020B0604030504040204" pitchFamily="34" charset="0"/>
                <a:cs typeface="Tahoma" panose="020B0604030504040204" pitchFamily="34" charset="0"/>
              </a:rPr>
              <a:t>tag</a:t>
            </a:r>
          </a:p>
          <a:p>
            <a:pPr>
              <a:spcBef>
                <a:spcPts val="600"/>
              </a:spcBef>
              <a:spcAft>
                <a:spcPts val="600"/>
              </a:spcAft>
            </a:pPr>
            <a:r>
              <a:rPr lang="en-US" sz="2800" b="1" dirty="0" smtClean="0">
                <a:ea typeface="Tahoma" panose="020B0604030504040204" pitchFamily="34" charset="0"/>
                <a:cs typeface="Tahoma" panose="020B0604030504040204" pitchFamily="34" charset="0"/>
              </a:rPr>
              <a:t>Customized Analysis Reports using BI Tool</a:t>
            </a:r>
          </a:p>
          <a:p>
            <a:pPr>
              <a:spcBef>
                <a:spcPts val="600"/>
              </a:spcBef>
              <a:spcAft>
                <a:spcPts val="600"/>
              </a:spcAft>
            </a:pPr>
            <a:endParaRPr lang="en-US" sz="2800" b="1" dirty="0" smtClean="0">
              <a:ea typeface="Tahoma" panose="020B0604030504040204" pitchFamily="34" charset="0"/>
              <a:cs typeface="Tahoma" panose="020B0604030504040204" pitchFamily="34" charset="0"/>
            </a:endParaRPr>
          </a:p>
          <a:p>
            <a:pPr>
              <a:spcBef>
                <a:spcPts val="600"/>
              </a:spcBef>
              <a:spcAft>
                <a:spcPts val="600"/>
              </a:spcAft>
            </a:pPr>
            <a:endParaRPr lang="en-US" sz="2800" b="1" dirty="0" smtClean="0">
              <a:ea typeface="Tahoma" panose="020B0604030504040204" pitchFamily="34" charset="0"/>
              <a:cs typeface="Tahoma" panose="020B0604030504040204" pitchFamily="34" charset="0"/>
            </a:endParaRPr>
          </a:p>
          <a:p>
            <a:pPr lvl="1">
              <a:spcBef>
                <a:spcPts val="600"/>
              </a:spcBef>
              <a:spcAft>
                <a:spcPts val="600"/>
              </a:spcAft>
            </a:pPr>
            <a:endParaRPr lang="en-US" sz="2400" b="1" dirty="0">
              <a:ea typeface="Tahoma" panose="020B0604030504040204" pitchFamily="34" charset="0"/>
              <a:cs typeface="Tahoma" panose="020B0604030504040204" pitchFamily="34" charset="0"/>
            </a:endParaRPr>
          </a:p>
        </p:txBody>
      </p:sp>
      <p:sp>
        <p:nvSpPr>
          <p:cNvPr id="4" name="Title 3"/>
          <p:cNvSpPr>
            <a:spLocks noGrp="1"/>
          </p:cNvSpPr>
          <p:nvPr>
            <p:ph type="title"/>
          </p:nvPr>
        </p:nvSpPr>
        <p:spPr>
          <a:xfrm>
            <a:off x="457200" y="228600"/>
            <a:ext cx="8229600" cy="1143000"/>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rgbClr val="0070C0"/>
                </a:solidFill>
                <a:effectLst>
                  <a:outerShdw blurRad="76200" dist="50800" dir="5400000" algn="tl" rotWithShape="0">
                    <a:srgbClr val="000000">
                      <a:alpha val="65000"/>
                    </a:srgbClr>
                  </a:outerShdw>
                </a:effectLst>
              </a:rPr>
              <a:t>Social Analytic Platform</a:t>
            </a:r>
            <a:r>
              <a:rPr lang="th-TH" b="1" spc="50" dirty="0" smtClean="0">
                <a:ln w="11430"/>
                <a:solidFill>
                  <a:srgbClr val="0070C0"/>
                </a:solidFill>
                <a:effectLst>
                  <a:outerShdw blurRad="76200" dist="50800" dir="5400000" algn="tl" rotWithShape="0">
                    <a:srgbClr val="000000">
                      <a:alpha val="65000"/>
                    </a:srgbClr>
                  </a:outerShdw>
                </a:effectLst>
              </a:rPr>
              <a:t> </a:t>
            </a:r>
            <a:r>
              <a:rPr lang="en-US" b="1" spc="50" dirty="0" smtClean="0">
                <a:ln w="11430"/>
                <a:solidFill>
                  <a:srgbClr val="0070C0"/>
                </a:solidFill>
                <a:effectLst>
                  <a:outerShdw blurRad="76200" dist="50800" dir="5400000" algn="tl" rotWithShape="0">
                    <a:srgbClr val="000000">
                      <a:alpha val="65000"/>
                    </a:srgbClr>
                  </a:outerShdw>
                </a:effectLst>
              </a:rPr>
              <a:t>(1)</a:t>
            </a:r>
            <a:endParaRPr lang="en-US" b="1" spc="50" dirty="0">
              <a:ln w="11430"/>
              <a:solidFill>
                <a:srgbClr val="0070C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333073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608320"/>
          </a:xfrm>
        </p:spPr>
        <p:txBody>
          <a:bodyPr>
            <a:noAutofit/>
          </a:bodyPr>
          <a:lstStyle/>
          <a:p>
            <a:pPr marL="0" indent="0">
              <a:spcBef>
                <a:spcPts val="600"/>
              </a:spcBef>
              <a:spcAft>
                <a:spcPts val="600"/>
              </a:spcAft>
              <a:buNone/>
            </a:pPr>
            <a:r>
              <a:rPr lang="en-US" sz="2800" b="1" dirty="0" smtClean="0">
                <a:ea typeface="Tahoma" panose="020B0604030504040204" pitchFamily="34" charset="0"/>
                <a:cs typeface="Tahoma" panose="020B0604030504040204" pitchFamily="34" charset="0"/>
              </a:rPr>
              <a:t>Summary new features on Sentimental Analysis Engine (S-Sense) V.2</a:t>
            </a:r>
          </a:p>
          <a:p>
            <a:pPr>
              <a:spcBef>
                <a:spcPts val="600"/>
              </a:spcBef>
              <a:spcAft>
                <a:spcPts val="600"/>
              </a:spcAft>
            </a:pPr>
            <a:r>
              <a:rPr lang="th-TH" sz="2400" b="1" dirty="0" smtClean="0">
                <a:ea typeface="Tahoma" panose="020B0604030504040204" pitchFamily="34" charset="0"/>
                <a:cs typeface="Tahoma" panose="020B0604030504040204" pitchFamily="34" charset="0"/>
              </a:rPr>
              <a:t>สามารถวิเคราะห์ความคิดเห็นจากข้อความ </a:t>
            </a:r>
            <a:r>
              <a:rPr lang="en-US" sz="2400" b="1" dirty="0" smtClean="0">
                <a:ea typeface="Tahoma" panose="020B0604030504040204" pitchFamily="34" charset="0"/>
                <a:cs typeface="Tahoma" panose="020B0604030504040204" pitchFamily="34" charset="0"/>
              </a:rPr>
              <a:t>(Sentiment)</a:t>
            </a:r>
            <a:br>
              <a:rPr lang="en-US" sz="2400" b="1" dirty="0" smtClean="0">
                <a:ea typeface="Tahoma" panose="020B0604030504040204" pitchFamily="34" charset="0"/>
                <a:cs typeface="Tahoma" panose="020B0604030504040204" pitchFamily="34" charset="0"/>
              </a:rPr>
            </a:br>
            <a:r>
              <a:rPr lang="th-TH" sz="2400" dirty="0" smtClean="0">
                <a:ea typeface="Tahoma" panose="020B0604030504040204" pitchFamily="34" charset="0"/>
                <a:cs typeface="Tahoma" panose="020B0604030504040204" pitchFamily="34" charset="0"/>
              </a:rPr>
              <a:t>เชิงบวก </a:t>
            </a:r>
            <a:r>
              <a:rPr lang="en-US" sz="2400" dirty="0" smtClean="0">
                <a:ea typeface="Tahoma" panose="020B0604030504040204" pitchFamily="34" charset="0"/>
                <a:cs typeface="Tahoma" panose="020B0604030504040204" pitchFamily="34" charset="0"/>
              </a:rPr>
              <a:t>(Positive) / </a:t>
            </a:r>
            <a:r>
              <a:rPr lang="th-TH" sz="2400" dirty="0" smtClean="0">
                <a:ea typeface="Tahoma" panose="020B0604030504040204" pitchFamily="34" charset="0"/>
                <a:cs typeface="Tahoma" panose="020B0604030504040204" pitchFamily="34" charset="0"/>
              </a:rPr>
              <a:t>เชิงลบ </a:t>
            </a:r>
            <a:r>
              <a:rPr lang="en-US" sz="2400" dirty="0" smtClean="0">
                <a:ea typeface="Tahoma" panose="020B0604030504040204" pitchFamily="34" charset="0"/>
                <a:cs typeface="Tahoma" panose="020B0604030504040204" pitchFamily="34" charset="0"/>
              </a:rPr>
              <a:t>(Negative)</a:t>
            </a:r>
          </a:p>
          <a:p>
            <a:pPr>
              <a:spcBef>
                <a:spcPts val="600"/>
              </a:spcBef>
              <a:spcAft>
                <a:spcPts val="600"/>
              </a:spcAft>
            </a:pPr>
            <a:r>
              <a:rPr lang="th-TH" sz="2400" b="1" dirty="0">
                <a:ea typeface="Tahoma" panose="020B0604030504040204" pitchFamily="34" charset="0"/>
                <a:cs typeface="Tahoma" panose="020B0604030504040204" pitchFamily="34" charset="0"/>
              </a:rPr>
              <a:t>สามารถ</a:t>
            </a:r>
            <a:r>
              <a:rPr lang="th-TH" sz="2400" b="1" dirty="0" smtClean="0">
                <a:ea typeface="Tahoma" panose="020B0604030504040204" pitchFamily="34" charset="0"/>
                <a:cs typeface="Tahoma" panose="020B0604030504040204" pitchFamily="34" charset="0"/>
              </a:rPr>
              <a:t>วิเคราะห์จุดประสงค์ของผู้เขียน </a:t>
            </a:r>
            <a:r>
              <a:rPr lang="en-US" sz="2400" b="1" dirty="0" smtClean="0">
                <a:ea typeface="Tahoma" panose="020B0604030504040204" pitchFamily="34" charset="0"/>
                <a:cs typeface="Tahoma" panose="020B0604030504040204" pitchFamily="34" charset="0"/>
              </a:rPr>
              <a:t>(Intention</a:t>
            </a:r>
            <a:r>
              <a:rPr lang="en-US" sz="2400" b="1" dirty="0">
                <a:ea typeface="Tahoma" panose="020B0604030504040204" pitchFamily="34" charset="0"/>
                <a:cs typeface="Tahoma" panose="020B0604030504040204" pitchFamily="34" charset="0"/>
              </a:rPr>
              <a:t>) </a:t>
            </a:r>
            <a:br>
              <a:rPr lang="en-US" sz="2400" b="1" dirty="0">
                <a:ea typeface="Tahoma" panose="020B0604030504040204" pitchFamily="34" charset="0"/>
                <a:cs typeface="Tahoma" panose="020B0604030504040204" pitchFamily="34" charset="0"/>
              </a:rPr>
            </a:br>
            <a:r>
              <a:rPr lang="th-TH" sz="2400" dirty="0" smtClean="0">
                <a:ea typeface="Tahoma" panose="020B0604030504040204" pitchFamily="34" charset="0"/>
                <a:cs typeface="Tahoma" panose="020B0604030504040204" pitchFamily="34" charset="0"/>
              </a:rPr>
              <a:t>ประกาศและโฆษณา</a:t>
            </a:r>
            <a:r>
              <a:rPr lang="en-US" sz="2400" dirty="0" smtClean="0">
                <a:ea typeface="Tahoma" panose="020B0604030504040204" pitchFamily="34" charset="0"/>
                <a:cs typeface="Tahoma" panose="020B0604030504040204" pitchFamily="34" charset="0"/>
              </a:rPr>
              <a:t> </a:t>
            </a:r>
            <a:r>
              <a:rPr lang="en-US" sz="2400" dirty="0">
                <a:ea typeface="Tahoma" panose="020B0604030504040204" pitchFamily="34" charset="0"/>
                <a:cs typeface="Tahoma" panose="020B0604030504040204" pitchFamily="34" charset="0"/>
              </a:rPr>
              <a:t>/ </a:t>
            </a:r>
            <a:r>
              <a:rPr lang="th-TH" sz="2400" dirty="0" smtClean="0">
                <a:ea typeface="Tahoma" panose="020B0604030504040204" pitchFamily="34" charset="0"/>
                <a:cs typeface="Tahoma" panose="020B0604030504040204" pitchFamily="34" charset="0"/>
              </a:rPr>
              <a:t>ร้องขอ / คำถาม / แสดงความคิดเห็น</a:t>
            </a:r>
            <a:endParaRPr lang="en-US" sz="2400" b="1" dirty="0" smtClean="0">
              <a:ea typeface="Tahoma" panose="020B0604030504040204" pitchFamily="34" charset="0"/>
              <a:cs typeface="Tahoma" panose="020B0604030504040204" pitchFamily="34" charset="0"/>
            </a:endParaRPr>
          </a:p>
          <a:p>
            <a:pPr>
              <a:spcBef>
                <a:spcPts val="600"/>
              </a:spcBef>
              <a:spcAft>
                <a:spcPts val="600"/>
              </a:spcAft>
            </a:pPr>
            <a:r>
              <a:rPr lang="th-TH" sz="2400" b="1" dirty="0" smtClean="0">
                <a:ea typeface="Tahoma" panose="020B0604030504040204" pitchFamily="34" charset="0"/>
                <a:cs typeface="Tahoma" panose="020B0604030504040204" pitchFamily="34" charset="0"/>
              </a:rPr>
              <a:t>สามารถวิเคราะห์ข้อความเชิงเปรียบเทียบระหว่างชื่อสินค้า</a:t>
            </a:r>
            <a:r>
              <a:rPr lang="en-US" sz="2400" b="1" dirty="0" smtClean="0">
                <a:ea typeface="Tahoma" panose="020B0604030504040204" pitchFamily="34" charset="0"/>
                <a:cs typeface="Tahoma" panose="020B0604030504040204" pitchFamily="34" charset="0"/>
              </a:rPr>
              <a:t>/</a:t>
            </a:r>
            <a:r>
              <a:rPr lang="th-TH" sz="2400" b="1" dirty="0" smtClean="0">
                <a:ea typeface="Tahoma" panose="020B0604030504040204" pitchFamily="34" charset="0"/>
                <a:cs typeface="Tahoma" panose="020B0604030504040204" pitchFamily="34" charset="0"/>
              </a:rPr>
              <a:t>บริการ </a:t>
            </a:r>
            <a:r>
              <a:rPr lang="en-US" sz="2400" b="1" dirty="0" smtClean="0">
                <a:ea typeface="Tahoma" panose="020B0604030504040204" pitchFamily="34" charset="0"/>
                <a:cs typeface="Tahoma" panose="020B0604030504040204" pitchFamily="34" charset="0"/>
              </a:rPr>
              <a:t>2 </a:t>
            </a:r>
            <a:r>
              <a:rPr lang="th-TH" sz="2400" b="1" dirty="0">
                <a:ea typeface="Tahoma" panose="020B0604030504040204" pitchFamily="34" charset="0"/>
                <a:cs typeface="Tahoma" panose="020B0604030504040204" pitchFamily="34" charset="0"/>
              </a:rPr>
              <a:t>ชื่อ พร้อมทั้ง</a:t>
            </a:r>
            <a:r>
              <a:rPr lang="th-TH" sz="2400" b="1" dirty="0" smtClean="0">
                <a:ea typeface="Tahoma" panose="020B0604030504040204" pitchFamily="34" charset="0"/>
                <a:cs typeface="Tahoma" panose="020B0604030504040204" pitchFamily="34" charset="0"/>
              </a:rPr>
              <a:t>ระบุมุมมอง</a:t>
            </a:r>
            <a:r>
              <a:rPr lang="th-TH" sz="2400" b="1" dirty="0">
                <a:ea typeface="Tahoma" panose="020B0604030504040204" pitchFamily="34" charset="0"/>
                <a:cs typeface="Tahoma" panose="020B0604030504040204" pitchFamily="34" charset="0"/>
              </a:rPr>
              <a:t>ที่เปรียบเทียบ</a:t>
            </a:r>
            <a:br>
              <a:rPr lang="th-TH" sz="2400" b="1" dirty="0">
                <a:ea typeface="Tahoma" panose="020B0604030504040204" pitchFamily="34" charset="0"/>
                <a:cs typeface="Tahoma" panose="020B0604030504040204" pitchFamily="34" charset="0"/>
              </a:rPr>
            </a:br>
            <a:r>
              <a:rPr lang="th-TH" sz="2400" dirty="0" smtClean="0">
                <a:ea typeface="Tahoma" panose="020B0604030504040204" pitchFamily="34" charset="0"/>
                <a:cs typeface="Tahoma" panose="020B0604030504040204" pitchFamily="34" charset="0"/>
              </a:rPr>
              <a:t>ประโยค</a:t>
            </a:r>
            <a:r>
              <a:rPr lang="th-TH" sz="2400" dirty="0">
                <a:ea typeface="Tahoma" panose="020B0604030504040204" pitchFamily="34" charset="0"/>
                <a:cs typeface="Tahoma" panose="020B0604030504040204" pitchFamily="34" charset="0"/>
              </a:rPr>
              <a:t>ความคิดเห็น</a:t>
            </a:r>
            <a:r>
              <a:rPr lang="th-TH" sz="2400" dirty="0" smtClean="0">
                <a:ea typeface="Tahoma" panose="020B0604030504040204" pitchFamily="34" charset="0"/>
                <a:cs typeface="Tahoma" panose="020B0604030504040204" pitchFamily="34" charset="0"/>
              </a:rPr>
              <a:t>:</a:t>
            </a:r>
            <a:r>
              <a:rPr lang="en-US" sz="2400" dirty="0" smtClean="0">
                <a:ea typeface="Tahoma" panose="020B0604030504040204" pitchFamily="34" charset="0"/>
                <a:cs typeface="Tahoma" panose="020B0604030504040204" pitchFamily="34" charset="0"/>
              </a:rPr>
              <a:t/>
            </a:r>
            <a:br>
              <a:rPr lang="en-US" sz="2400" dirty="0" smtClean="0">
                <a:ea typeface="Tahoma" panose="020B0604030504040204" pitchFamily="34" charset="0"/>
                <a:cs typeface="Tahoma" panose="020B0604030504040204" pitchFamily="34" charset="0"/>
              </a:rPr>
            </a:br>
            <a:r>
              <a:rPr lang="th-TH" sz="2400" dirty="0" smtClean="0">
                <a:ea typeface="Tahoma" panose="020B0604030504040204" pitchFamily="34" charset="0"/>
                <a:cs typeface="Tahoma" panose="020B0604030504040204" pitchFamily="34" charset="0"/>
              </a:rPr>
              <a:t>“</a:t>
            </a:r>
            <a:r>
              <a:rPr lang="en-US" sz="2400" dirty="0">
                <a:ea typeface="Tahoma" panose="020B0604030504040204" pitchFamily="34" charset="0"/>
                <a:cs typeface="Tahoma" panose="020B0604030504040204" pitchFamily="34" charset="0"/>
              </a:rPr>
              <a:t>call center </a:t>
            </a:r>
            <a:r>
              <a:rPr lang="th-TH" sz="2400" dirty="0">
                <a:ea typeface="Tahoma" panose="020B0604030504040204" pitchFamily="34" charset="0"/>
                <a:cs typeface="Tahoma" panose="020B0604030504040204" pitchFamily="34" charset="0"/>
              </a:rPr>
              <a:t>สินค้า </a:t>
            </a:r>
            <a:r>
              <a:rPr lang="en-US" sz="2400" dirty="0">
                <a:ea typeface="Tahoma" panose="020B0604030504040204" pitchFamily="34" charset="0"/>
                <a:cs typeface="Tahoma" panose="020B0604030504040204" pitchFamily="34" charset="0"/>
              </a:rPr>
              <a:t>A </a:t>
            </a:r>
            <a:r>
              <a:rPr lang="th-TH" sz="2400" dirty="0">
                <a:ea typeface="Tahoma" panose="020B0604030504040204" pitchFamily="34" charset="0"/>
                <a:cs typeface="Tahoma" panose="020B0604030504040204" pitchFamily="34" charset="0"/>
              </a:rPr>
              <a:t>บริการดีกว่า </a:t>
            </a:r>
            <a:r>
              <a:rPr lang="en-US" sz="2400" dirty="0">
                <a:ea typeface="Tahoma" panose="020B0604030504040204" pitchFamily="34" charset="0"/>
                <a:cs typeface="Tahoma" panose="020B0604030504040204" pitchFamily="34" charset="0"/>
              </a:rPr>
              <a:t>call center </a:t>
            </a:r>
            <a:r>
              <a:rPr lang="th-TH" sz="2400" dirty="0">
                <a:ea typeface="Tahoma" panose="020B0604030504040204" pitchFamily="34" charset="0"/>
                <a:cs typeface="Tahoma" panose="020B0604030504040204" pitchFamily="34" charset="0"/>
              </a:rPr>
              <a:t>สินค้า </a:t>
            </a:r>
            <a:r>
              <a:rPr lang="en-US" sz="2400" dirty="0">
                <a:ea typeface="Tahoma" panose="020B0604030504040204" pitchFamily="34" charset="0"/>
                <a:cs typeface="Tahoma" panose="020B0604030504040204" pitchFamily="34" charset="0"/>
              </a:rPr>
              <a:t>B” </a:t>
            </a:r>
            <a:br>
              <a:rPr lang="en-US" sz="2400" dirty="0">
                <a:ea typeface="Tahoma" panose="020B0604030504040204" pitchFamily="34" charset="0"/>
                <a:cs typeface="Tahoma" panose="020B0604030504040204" pitchFamily="34" charset="0"/>
              </a:rPr>
            </a:br>
            <a:r>
              <a:rPr lang="th-TH" sz="2400" dirty="0" smtClean="0">
                <a:ea typeface="Tahoma" panose="020B0604030504040204" pitchFamily="34" charset="0"/>
                <a:cs typeface="Tahoma" panose="020B0604030504040204" pitchFamily="34" charset="0"/>
              </a:rPr>
              <a:t>โดย</a:t>
            </a:r>
            <a:r>
              <a:rPr lang="th-TH" sz="2400" dirty="0">
                <a:ea typeface="Tahoma" panose="020B0604030504040204" pitchFamily="34" charset="0"/>
                <a:cs typeface="Tahoma" panose="020B0604030504040204" pitchFamily="34" charset="0"/>
              </a:rPr>
              <a:t>ระบบ</a:t>
            </a:r>
            <a:r>
              <a:rPr lang="th-TH" sz="2400" dirty="0" smtClean="0">
                <a:ea typeface="Tahoma" panose="020B0604030504040204" pitchFamily="34" charset="0"/>
                <a:cs typeface="Tahoma" panose="020B0604030504040204" pitchFamily="34" charset="0"/>
              </a:rPr>
              <a:t>จะวิเคราะห์</a:t>
            </a:r>
            <a:r>
              <a:rPr lang="th-TH" sz="2400" dirty="0">
                <a:ea typeface="Tahoma" panose="020B0604030504040204" pitchFamily="34" charset="0"/>
                <a:cs typeface="Tahoma" panose="020B0604030504040204" pitchFamily="34" charset="0"/>
              </a:rPr>
              <a:t>ผลว่า สินค้า </a:t>
            </a:r>
            <a:r>
              <a:rPr lang="en-US" sz="2400" dirty="0">
                <a:ea typeface="Tahoma" panose="020B0604030504040204" pitchFamily="34" charset="0"/>
                <a:cs typeface="Tahoma" panose="020B0604030504040204" pitchFamily="34" charset="0"/>
              </a:rPr>
              <a:t>A </a:t>
            </a:r>
            <a:r>
              <a:rPr lang="th-TH" sz="2400" dirty="0">
                <a:ea typeface="Tahoma" panose="020B0604030504040204" pitchFamily="34" charset="0"/>
                <a:cs typeface="Tahoma" panose="020B0604030504040204" pitchFamily="34" charset="0"/>
              </a:rPr>
              <a:t>ได้รับความคิดเห็นเชิงบวก ในขณะที่ สินค้า </a:t>
            </a:r>
            <a:r>
              <a:rPr lang="en-US" sz="2400" dirty="0">
                <a:ea typeface="Tahoma" panose="020B0604030504040204" pitchFamily="34" charset="0"/>
                <a:cs typeface="Tahoma" panose="020B0604030504040204" pitchFamily="34" charset="0"/>
              </a:rPr>
              <a:t>B </a:t>
            </a:r>
            <a:r>
              <a:rPr lang="th-TH" sz="2400" dirty="0">
                <a:ea typeface="Tahoma" panose="020B0604030504040204" pitchFamily="34" charset="0"/>
                <a:cs typeface="Tahoma" panose="020B0604030504040204" pitchFamily="34" charset="0"/>
              </a:rPr>
              <a:t>ได้รับความคิดเห็นเชิงลบในเรื่องของการ</a:t>
            </a:r>
            <a:r>
              <a:rPr lang="th-TH" sz="2400" dirty="0" smtClean="0">
                <a:ea typeface="Tahoma" panose="020B0604030504040204" pitchFamily="34" charset="0"/>
                <a:cs typeface="Tahoma" panose="020B0604030504040204" pitchFamily="34" charset="0"/>
              </a:rPr>
              <a:t>ให้บริการ </a:t>
            </a:r>
            <a:r>
              <a:rPr lang="th-TH" sz="2400" dirty="0">
                <a:ea typeface="Tahoma" panose="020B0604030504040204" pitchFamily="34" charset="0"/>
                <a:cs typeface="Tahoma" panose="020B0604030504040204" pitchFamily="34" charset="0"/>
              </a:rPr>
              <a:t>เป็น</a:t>
            </a:r>
            <a:r>
              <a:rPr lang="th-TH" sz="2400" dirty="0" smtClean="0">
                <a:ea typeface="Tahoma" panose="020B0604030504040204" pitchFamily="34" charset="0"/>
                <a:cs typeface="Tahoma" panose="020B0604030504040204" pitchFamily="34" charset="0"/>
              </a:rPr>
              <a:t>ต้น</a:t>
            </a:r>
            <a:endParaRPr lang="en-US" sz="2400" b="1" dirty="0">
              <a:ea typeface="Tahoma" panose="020B0604030504040204" pitchFamily="34" charset="0"/>
              <a:cs typeface="Tahoma" panose="020B0604030504040204" pitchFamily="34" charset="0"/>
            </a:endParaRPr>
          </a:p>
        </p:txBody>
      </p:sp>
      <p:sp>
        <p:nvSpPr>
          <p:cNvPr id="4" name="Title 3"/>
          <p:cNvSpPr>
            <a:spLocks noGrp="1"/>
          </p:cNvSpPr>
          <p:nvPr>
            <p:ph type="title"/>
          </p:nvPr>
        </p:nvSpPr>
        <p:spPr>
          <a:xfrm>
            <a:off x="457200" y="152400"/>
            <a:ext cx="8229600" cy="1143000"/>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solidFill>
                  <a:srgbClr val="0070C0"/>
                </a:solidFill>
                <a:effectLst>
                  <a:outerShdw blurRad="76200" dist="50800" dir="5400000" algn="tl" rotWithShape="0">
                    <a:srgbClr val="000000">
                      <a:alpha val="65000"/>
                    </a:srgbClr>
                  </a:outerShdw>
                </a:effectLst>
              </a:rPr>
              <a:t>Social Analytic Platform (2)</a:t>
            </a:r>
            <a:endParaRPr lang="en-US" b="1" spc="50" dirty="0">
              <a:ln w="11430"/>
              <a:solidFill>
                <a:srgbClr val="0070C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543302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1096</TotalTime>
  <Words>3482</Words>
  <Application>Microsoft Office PowerPoint</Application>
  <PresentationFormat>On-screen Show (4:3)</PresentationFormat>
  <Paragraphs>1237</Paragraphs>
  <Slides>54</Slides>
  <Notes>1</Notes>
  <HiddenSlides>23</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Tellvoice Project Roadmap for ACC ACCTSR / ACC-SMM</vt:lpstr>
      <vt:lpstr>Agenda</vt:lpstr>
      <vt:lpstr>ACC-SMM Roadmap 2015-2016</vt:lpstr>
      <vt:lpstr>Update ACC SMM</vt:lpstr>
      <vt:lpstr>LINE and LINE@</vt:lpstr>
      <vt:lpstr>Auto Survey Facebook Myanmar</vt:lpstr>
      <vt:lpstr>Pantip and Social Other Sites</vt:lpstr>
      <vt:lpstr>Social Analytic Platform (1)</vt:lpstr>
      <vt:lpstr>Social Analytic Platform (2)</vt:lpstr>
      <vt:lpstr>Social Analytic Platform (3)</vt:lpstr>
      <vt:lpstr>Social Analytic Platform (4)</vt:lpstr>
      <vt:lpstr>SMM Agent Quality Assurance</vt:lpstr>
      <vt:lpstr>SMM Survey Platform</vt:lpstr>
      <vt:lpstr>Survey Statistical Report by Agent</vt:lpstr>
      <vt:lpstr>Update ACC SMM</vt:lpstr>
      <vt:lpstr>Requests from MD-ACC</vt:lpstr>
      <vt:lpstr>Thank you</vt:lpstr>
      <vt:lpstr>END OF SLIDE</vt:lpstr>
      <vt:lpstr>Overall Roadmap 2015-2016</vt:lpstr>
      <vt:lpstr>ATSR Roadmap 2015-2016</vt:lpstr>
      <vt:lpstr>ACC-SMM Roadmap 2015-2016</vt:lpstr>
      <vt:lpstr>Summary Projects 2015-2016</vt:lpstr>
      <vt:lpstr>Summary ACC-SMM Projects</vt:lpstr>
      <vt:lpstr>ATSR Outbound Existing Architecture</vt:lpstr>
      <vt:lpstr>IVR Outbound New Architecture</vt:lpstr>
      <vt:lpstr>ATSR Outbound Enhancement</vt:lpstr>
      <vt:lpstr>END OF SLIDE</vt:lpstr>
      <vt:lpstr>ATSR Outbound Enhancement Feature</vt:lpstr>
      <vt:lpstr>ATSR Outbound  Enhancement Product</vt:lpstr>
      <vt:lpstr>ATSR Outbound Functionalities List Management</vt:lpstr>
      <vt:lpstr>Imported File List</vt:lpstr>
      <vt:lpstr>Filter Rule</vt:lpstr>
      <vt:lpstr>Imported File Action</vt:lpstr>
      <vt:lpstr>ATSR Outbound Job Management</vt:lpstr>
      <vt:lpstr>Survey Question Setting</vt:lpstr>
      <vt:lpstr>Survey Validity Period</vt:lpstr>
      <vt:lpstr>IVR Survey Job Overview</vt:lpstr>
      <vt:lpstr>IVR Call History Report</vt:lpstr>
      <vt:lpstr>Survey Statistical Report by Agent</vt:lpstr>
      <vt:lpstr>Survey Summary Result</vt:lpstr>
      <vt:lpstr>Solutions for ATSR Outbound Enhancement</vt:lpstr>
      <vt:lpstr>ATSR Outbound Enhancement</vt:lpstr>
      <vt:lpstr>ATSR Outbound Plan</vt:lpstr>
      <vt:lpstr>ATSR Projects</vt:lpstr>
      <vt:lpstr>ATSR Projects</vt:lpstr>
      <vt:lpstr>END OF SLIDE</vt:lpstr>
      <vt:lpstr>ATSR Roadmap 2015-2016</vt:lpstr>
      <vt:lpstr>ATSR Roadmap 2015-2016</vt:lpstr>
      <vt:lpstr>Overall Roadmaps 2015-2016</vt:lpstr>
      <vt:lpstr>ATSR Outbound Plan</vt:lpstr>
      <vt:lpstr>The Big Picture</vt:lpstr>
      <vt:lpstr>ATSR Outbound Existing Modules</vt:lpstr>
      <vt:lpstr>ATSR Outbound New Modules</vt:lpstr>
      <vt:lpstr>ACC-SMM Roadmap 2015-2016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for ACC Projects</dc:title>
  <dc:creator>ahkvisarut</dc:creator>
  <cp:lastModifiedBy>visarut</cp:lastModifiedBy>
  <cp:revision>205</cp:revision>
  <dcterms:created xsi:type="dcterms:W3CDTF">2015-07-15T03:24:47Z</dcterms:created>
  <dcterms:modified xsi:type="dcterms:W3CDTF">2016-01-07T06:26:19Z</dcterms:modified>
</cp:coreProperties>
</file>