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16849" y="1710921"/>
            <a:ext cx="11071151" cy="4409113"/>
            <a:chOff x="0" y="0"/>
            <a:chExt cx="14761535" cy="587881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163943"/>
              <a:ext cx="14761535" cy="4714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360"/>
                </a:lnSpc>
              </a:pPr>
              <a:r>
                <a:rPr lang="en-US" sz="7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Solução de controle para franquia de </a:t>
              </a:r>
            </a:p>
            <a:p>
              <a:pPr algn="l">
                <a:lnSpc>
                  <a:spcPts val="9360"/>
                </a:lnSpc>
              </a:pPr>
              <a:r>
                <a:rPr lang="en-US" sz="7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Pet-Shop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476153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62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COMPUTAÇÃO EM NUVEM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16849" y="9006840"/>
            <a:ext cx="1028720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Por:  Natalia Fernandes, Walquiria Gonçalves e Leticia Novaes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81405" y="5143500"/>
            <a:ext cx="6278351" cy="3590874"/>
            <a:chOff x="0" y="0"/>
            <a:chExt cx="8371135" cy="47878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723673" y="0"/>
              <a:ext cx="4209990" cy="4787832"/>
            </a:xfrm>
            <a:custGeom>
              <a:avLst/>
              <a:gdLst/>
              <a:ahLst/>
              <a:cxnLst/>
              <a:rect r="r" b="b" t="t" l="l"/>
              <a:pathLst>
                <a:path h="4787832" w="4209990">
                  <a:moveTo>
                    <a:pt x="0" y="0"/>
                  </a:moveTo>
                  <a:lnTo>
                    <a:pt x="4209990" y="0"/>
                  </a:lnTo>
                  <a:lnTo>
                    <a:pt x="4209990" y="4787832"/>
                  </a:lnTo>
                  <a:lnTo>
                    <a:pt x="0" y="4787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98503"/>
              <a:ext cx="2637976" cy="3914756"/>
            </a:xfrm>
            <a:custGeom>
              <a:avLst/>
              <a:gdLst/>
              <a:ahLst/>
              <a:cxnLst/>
              <a:rect r="r" b="b" t="t" l="l"/>
              <a:pathLst>
                <a:path h="3914756" w="2637976">
                  <a:moveTo>
                    <a:pt x="0" y="0"/>
                  </a:moveTo>
                  <a:lnTo>
                    <a:pt x="2637976" y="0"/>
                  </a:lnTo>
                  <a:lnTo>
                    <a:pt x="2637976" y="3914756"/>
                  </a:lnTo>
                  <a:lnTo>
                    <a:pt x="0" y="3914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547327" y="745779"/>
              <a:ext cx="2823807" cy="3867480"/>
            </a:xfrm>
            <a:custGeom>
              <a:avLst/>
              <a:gdLst/>
              <a:ahLst/>
              <a:cxnLst/>
              <a:rect r="r" b="b" t="t" l="l"/>
              <a:pathLst>
                <a:path h="3867480" w="2823807">
                  <a:moveTo>
                    <a:pt x="0" y="0"/>
                  </a:moveTo>
                  <a:lnTo>
                    <a:pt x="2823808" y="0"/>
                  </a:lnTo>
                  <a:lnTo>
                    <a:pt x="2823808" y="3867480"/>
                  </a:lnTo>
                  <a:lnTo>
                    <a:pt x="0" y="3867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10606" y="3086100"/>
            <a:ext cx="4300780" cy="4114800"/>
          </a:xfrm>
          <a:custGeom>
            <a:avLst/>
            <a:gdLst/>
            <a:ahLst/>
            <a:cxnLst/>
            <a:rect r="r" b="b" t="t" l="l"/>
            <a:pathLst>
              <a:path h="4114800" w="4300780">
                <a:moveTo>
                  <a:pt x="0" y="0"/>
                </a:moveTo>
                <a:lnTo>
                  <a:pt x="4300780" y="0"/>
                </a:lnTo>
                <a:lnTo>
                  <a:pt x="43007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841" y="3086100"/>
            <a:ext cx="5643741" cy="4114800"/>
          </a:xfrm>
          <a:custGeom>
            <a:avLst/>
            <a:gdLst/>
            <a:ahLst/>
            <a:cxnLst/>
            <a:rect r="r" b="b" t="t" l="l"/>
            <a:pathLst>
              <a:path h="4114800" w="5643741">
                <a:moveTo>
                  <a:pt x="0" y="0"/>
                </a:moveTo>
                <a:lnTo>
                  <a:pt x="5643741" y="0"/>
                </a:lnTo>
                <a:lnTo>
                  <a:pt x="56437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5029" y="4338638"/>
            <a:ext cx="12777942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719"/>
              </a:lnSpc>
              <a:spcBef>
                <a:spcPct val="0"/>
              </a:spcBef>
            </a:pPr>
            <a:r>
              <a:rPr lang="en-US" b="true" sz="105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Diagrama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5029" y="7720810"/>
            <a:ext cx="12777942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Demonstração de como será utilizado os serviços.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55204" y="702359"/>
            <a:ext cx="10889019" cy="3378774"/>
          </a:xfrm>
          <a:custGeom>
            <a:avLst/>
            <a:gdLst/>
            <a:ahLst/>
            <a:cxnLst/>
            <a:rect r="r" b="b" t="t" l="l"/>
            <a:pathLst>
              <a:path h="3378774" w="10889019">
                <a:moveTo>
                  <a:pt x="0" y="0"/>
                </a:moveTo>
                <a:lnTo>
                  <a:pt x="10889019" y="0"/>
                </a:lnTo>
                <a:lnTo>
                  <a:pt x="10889019" y="3378774"/>
                </a:lnTo>
                <a:lnTo>
                  <a:pt x="0" y="3378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55204" y="4845066"/>
            <a:ext cx="10889019" cy="5034708"/>
          </a:xfrm>
          <a:custGeom>
            <a:avLst/>
            <a:gdLst/>
            <a:ahLst/>
            <a:cxnLst/>
            <a:rect r="r" b="b" t="t" l="l"/>
            <a:pathLst>
              <a:path h="5034708" w="10889019">
                <a:moveTo>
                  <a:pt x="0" y="0"/>
                </a:moveTo>
                <a:lnTo>
                  <a:pt x="10889019" y="0"/>
                </a:lnTo>
                <a:lnTo>
                  <a:pt x="10889019" y="5034708"/>
                </a:lnTo>
                <a:lnTo>
                  <a:pt x="0" y="50347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3425" y="204904"/>
            <a:ext cx="11272849" cy="5229494"/>
          </a:xfrm>
          <a:custGeom>
            <a:avLst/>
            <a:gdLst/>
            <a:ahLst/>
            <a:cxnLst/>
            <a:rect r="r" b="b" t="t" l="l"/>
            <a:pathLst>
              <a:path h="5229494" w="11272849">
                <a:moveTo>
                  <a:pt x="0" y="0"/>
                </a:moveTo>
                <a:lnTo>
                  <a:pt x="11272849" y="0"/>
                </a:lnTo>
                <a:lnTo>
                  <a:pt x="11272849" y="5229494"/>
                </a:lnTo>
                <a:lnTo>
                  <a:pt x="0" y="522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43425" y="5766255"/>
            <a:ext cx="11272849" cy="4303920"/>
          </a:xfrm>
          <a:custGeom>
            <a:avLst/>
            <a:gdLst/>
            <a:ahLst/>
            <a:cxnLst/>
            <a:rect r="r" b="b" t="t" l="l"/>
            <a:pathLst>
              <a:path h="4303920" w="11272849">
                <a:moveTo>
                  <a:pt x="0" y="0"/>
                </a:moveTo>
                <a:lnTo>
                  <a:pt x="11272849" y="0"/>
                </a:lnTo>
                <a:lnTo>
                  <a:pt x="11272849" y="4303920"/>
                </a:lnTo>
                <a:lnTo>
                  <a:pt x="0" y="4303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3990" y="2338365"/>
            <a:ext cx="14285419" cy="5749278"/>
          </a:xfrm>
          <a:custGeom>
            <a:avLst/>
            <a:gdLst/>
            <a:ahLst/>
            <a:cxnLst/>
            <a:rect r="r" b="b" t="t" l="l"/>
            <a:pathLst>
              <a:path h="5749278" w="14285419">
                <a:moveTo>
                  <a:pt x="0" y="0"/>
                </a:moveTo>
                <a:lnTo>
                  <a:pt x="14285419" y="0"/>
                </a:lnTo>
                <a:lnTo>
                  <a:pt x="14285419" y="5749278"/>
                </a:lnTo>
                <a:lnTo>
                  <a:pt x="0" y="5749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91994" y="5143500"/>
            <a:ext cx="6304011" cy="4114800"/>
          </a:xfrm>
          <a:custGeom>
            <a:avLst/>
            <a:gdLst/>
            <a:ahLst/>
            <a:cxnLst/>
            <a:rect r="r" b="b" t="t" l="l"/>
            <a:pathLst>
              <a:path h="4114800" w="6304011">
                <a:moveTo>
                  <a:pt x="0" y="0"/>
                </a:moveTo>
                <a:lnTo>
                  <a:pt x="6304012" y="0"/>
                </a:lnTo>
                <a:lnTo>
                  <a:pt x="63040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55029" y="2421090"/>
            <a:ext cx="12777942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Preços pelo serviço da AWS: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06486" y="3677967"/>
            <a:ext cx="4300642" cy="3268488"/>
          </a:xfrm>
          <a:custGeom>
            <a:avLst/>
            <a:gdLst/>
            <a:ahLst/>
            <a:cxnLst/>
            <a:rect r="r" b="b" t="t" l="l"/>
            <a:pathLst>
              <a:path h="3268488" w="4300642">
                <a:moveTo>
                  <a:pt x="0" y="0"/>
                </a:moveTo>
                <a:lnTo>
                  <a:pt x="4300642" y="0"/>
                </a:lnTo>
                <a:lnTo>
                  <a:pt x="4300642" y="3268488"/>
                </a:lnTo>
                <a:lnTo>
                  <a:pt x="0" y="3268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72575" y="3040164"/>
            <a:ext cx="7714897" cy="6906693"/>
            <a:chOff x="0" y="0"/>
            <a:chExt cx="10286529" cy="920892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VALORES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98818"/>
              <a:ext cx="10286529" cy="4636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Cognito:</a:t>
              </a: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R$ 0,00 (Depende do número de usuários adicionais, estimativa inicial de 115 usuários, mantendo no nível gratuito)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SNS:</a:t>
              </a: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R$ 0,15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QuickSight:</a:t>
              </a: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R$ 315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CloudFront:</a:t>
              </a: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R$ 0,00 (nível gratuito)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EC2:</a:t>
              </a: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R$ 25,92</a:t>
              </a:r>
            </a:p>
            <a:p>
              <a:pPr algn="just">
                <a:lnSpc>
                  <a:spcPts val="349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026771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CUSTO ESTIMADO PARA 10 FRANQUIA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982739"/>
              <a:ext cx="10286529" cy="1226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79"/>
                </a:lnSpc>
              </a:pPr>
              <a:r>
                <a:rPr lang="en-US" sz="2699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R$ 3.410,70</a:t>
              </a:r>
            </a:p>
            <a:p>
              <a:pPr algn="just">
                <a:lnSpc>
                  <a:spcPts val="37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3311" y="1692858"/>
            <a:ext cx="555942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Total mensal estimado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6486" y="7684986"/>
            <a:ext cx="5559426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5"/>
              </a:lnSpc>
            </a:pPr>
            <a:r>
              <a:rPr lang="en-US" sz="2829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CUSTO TOTAL</a:t>
            </a:r>
          </a:p>
          <a:p>
            <a:pPr algn="just">
              <a:lnSpc>
                <a:spcPts val="3395"/>
              </a:lnSpc>
            </a:pPr>
          </a:p>
          <a:p>
            <a:pPr algn="just">
              <a:lnSpc>
                <a:spcPts val="3395"/>
              </a:lnSpc>
            </a:pPr>
            <a:r>
              <a:rPr lang="en-US" b="true" sz="2829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R$ 341,07 por franquia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5029" y="4524375"/>
            <a:ext cx="1277794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Obrigada!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257882"/>
            <a:ext cx="18288000" cy="5029118"/>
            <a:chOff x="0" y="0"/>
            <a:chExt cx="4816593" cy="1324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24541"/>
            </a:xfrm>
            <a:custGeom>
              <a:avLst/>
              <a:gdLst/>
              <a:ahLst/>
              <a:cxnLst/>
              <a:rect r="r" b="b" t="t" l="l"/>
              <a:pathLst>
                <a:path h="132454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24541"/>
                  </a:lnTo>
                  <a:lnTo>
                    <a:pt x="0" y="1324541"/>
                  </a:ln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62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1945" y="2500312"/>
            <a:ext cx="1054659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203" y="5996034"/>
            <a:ext cx="916993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Nossa solução, baseada em computação em nuvem, visa automatizar e centralizar o atendimento nas franquias de petshop, melhorando a eficiência e a qualidade dos serviços através de tecnologias AWS.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3386" y="2923233"/>
            <a:ext cx="5488972" cy="4885185"/>
          </a:xfrm>
          <a:custGeom>
            <a:avLst/>
            <a:gdLst/>
            <a:ahLst/>
            <a:cxnLst/>
            <a:rect r="r" b="b" t="t" l="l"/>
            <a:pathLst>
              <a:path h="4885185" w="5488972">
                <a:moveTo>
                  <a:pt x="0" y="0"/>
                </a:moveTo>
                <a:lnTo>
                  <a:pt x="5488972" y="0"/>
                </a:lnTo>
                <a:lnTo>
                  <a:pt x="5488972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0775"/>
            <a:ext cx="5390788" cy="287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Serviço de Nuvem Utilizado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871918" y="3270250"/>
            <a:ext cx="5387382" cy="4191151"/>
            <a:chOff x="0" y="0"/>
            <a:chExt cx="7183177" cy="558820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7183177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Por que AWS 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99006"/>
              <a:ext cx="7183177" cy="4989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19"/>
                </a:lnSpc>
              </a:pPr>
            </a:p>
            <a:p>
              <a:pPr algn="just">
                <a:lnSpc>
                  <a:spcPts val="4319"/>
                </a:lnSpc>
              </a:pPr>
              <a:r>
                <a:rPr lang="en-US" sz="26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 AWS é a mais popular e a que possui diversos recursos e sistema em nuvem capazes de suprir toda a demanda, e todos os requisitos que vão precisar ser utilizados pela empresa.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66372" y="2179548"/>
            <a:ext cx="7714897" cy="5959273"/>
            <a:chOff x="0" y="0"/>
            <a:chExt cx="10286529" cy="794569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SOLUÇÃO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8818"/>
              <a:ext cx="10286529" cy="28839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Implementar um robô de autoatendimento para triagem.</a:t>
              </a:r>
            </a:p>
            <a:p>
              <a:pPr algn="l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Agendamento automatizado com base nas informações coletadas pelo robô.</a:t>
              </a:r>
            </a:p>
            <a:p>
              <a:pPr algn="l">
                <a:lnSpc>
                  <a:spcPts val="349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274171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FERRAMENTA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30139"/>
              <a:ext cx="10286529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(SNS) é um serviço da AWS que permite enviar notificações e criar aplicações utilizando o modelo de mensagens pub/sub.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3311" y="1692858"/>
            <a:ext cx="5559426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499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Atendimento por WhatsApp e Telefone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3311" y="7414055"/>
            <a:ext cx="5559426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2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Equipe nem sempre disponível para verificar mensagens ou atender ligações.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040164"/>
            <a:ext cx="7714897" cy="4206673"/>
            <a:chOff x="0" y="0"/>
            <a:chExt cx="10286529" cy="560889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SOLUÇÃO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8818"/>
              <a:ext cx="1028652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Sistema único de cadastro, com rastreamento de clientes e atualização automática.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21571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FERRAMENTA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477539"/>
              <a:ext cx="1028652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AWS Cognito: Gerenciamento centralizado de contas de usuários.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3311" y="1692858"/>
            <a:ext cx="5559426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499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Re-cadastro de Clientes ao Mudar de Franquia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3311" y="7414055"/>
            <a:ext cx="5559426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2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Recriação desnecessária do cadastro do cliente ao trocar de franqueado.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040164"/>
            <a:ext cx="7714897" cy="4644823"/>
            <a:chOff x="0" y="0"/>
            <a:chExt cx="10286529" cy="619309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SOLUÇÃO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8818"/>
              <a:ext cx="10286529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Sistema administrador para evitar agendamentos em excesso e conflitos de horários.</a:t>
              </a:r>
            </a:p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Maior organização e eficiência nos agendamentos.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05771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FERRAMENTA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061739"/>
              <a:ext cx="1028652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AWS QuickSight: Painéis interativos para visualização e gestão de dados.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3311" y="1692858"/>
            <a:ext cx="555942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499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Uso de Planilhas para Controle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3311" y="7436189"/>
            <a:ext cx="555942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5"/>
              </a:lnSpc>
            </a:pPr>
            <a:r>
              <a:rPr lang="en-US" sz="282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Agendamentos geridos manualmente em planilhas.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040164"/>
            <a:ext cx="7714897" cy="4206673"/>
            <a:chOff x="0" y="0"/>
            <a:chExt cx="10286529" cy="560889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SOLUÇÃO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8818"/>
              <a:ext cx="1028652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Sistema digital de checklist para controlar serviços realizados e não realizados.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21571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FERRAMENTA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477539"/>
              <a:ext cx="1028652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AWS SNS: Notificações em tempo real para alertar sobre serviços pendentes.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3311" y="1692858"/>
            <a:ext cx="5559426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Checklist de Serviços em Papel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3311" y="6578939"/>
            <a:ext cx="5559426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5"/>
              </a:lnSpc>
            </a:pPr>
            <a:r>
              <a:rPr lang="en-US" sz="282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Checklists de papel acabam</a:t>
            </a:r>
            <a:r>
              <a:rPr lang="en-US" sz="282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 sendo danificados ou esquecidos, resultando em serviços incompletos.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040164"/>
            <a:ext cx="7714897" cy="5959273"/>
            <a:chOff x="0" y="0"/>
            <a:chExt cx="10286529" cy="794569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SOLUÇÃO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8818"/>
              <a:ext cx="10286529" cy="3468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</a:p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Ao completar todos os requisitos do checklist, é possível notificar o cliente via WhatsApp ou, em outros casos, deixar um alerta no sistema para que a recepção entre em contato.</a:t>
              </a:r>
            </a:p>
            <a:p>
              <a:pPr algn="just">
                <a:lnSpc>
                  <a:spcPts val="349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858371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FERRAMENTA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814339"/>
              <a:ext cx="1028652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AWS SNS: Notificações em tempo real para alertar sobre serviços pendentes.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3311" y="1692858"/>
            <a:ext cx="555942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Serviço concluído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6486" y="5541861"/>
            <a:ext cx="5559426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5"/>
              </a:lnSpc>
            </a:pPr>
          </a:p>
          <a:p>
            <a:pPr algn="just">
              <a:lnSpc>
                <a:spcPts val="3395"/>
              </a:lnSpc>
            </a:pPr>
            <a:r>
              <a:rPr lang="en-US" sz="2829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Funcionários avisam os clientes que o pet está pronto, mas, ocasionalmente, esquecem de fazer isso, resultando em espera excessiva dos animais até a chegada dos tutores.</a:t>
            </a:r>
          </a:p>
          <a:p>
            <a:pPr algn="just">
              <a:lnSpc>
                <a:spcPts val="339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3311" y="4507509"/>
            <a:ext cx="1388474" cy="4114800"/>
          </a:xfrm>
          <a:custGeom>
            <a:avLst/>
            <a:gdLst/>
            <a:ahLst/>
            <a:cxnLst/>
            <a:rect r="r" b="b" t="t" l="l"/>
            <a:pathLst>
              <a:path h="4114800" w="1388474">
                <a:moveTo>
                  <a:pt x="0" y="0"/>
                </a:moveTo>
                <a:lnTo>
                  <a:pt x="1388474" y="0"/>
                </a:lnTo>
                <a:lnTo>
                  <a:pt x="13884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3040164"/>
            <a:ext cx="7714897" cy="5082973"/>
            <a:chOff x="0" y="0"/>
            <a:chExt cx="10286529" cy="677729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SOLUÇÃO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98818"/>
              <a:ext cx="10286529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O checklist é apresentado ao cliente para assinatura e pagamento, agora disponível em formato digital.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105771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b="true" sz="27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FERRAMENTA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061739"/>
              <a:ext cx="10286529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Amazon CloudFront, uma CDN da AWS, será utilizada para otimizar a entrega do checklist no aplicativo.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3311" y="1692858"/>
            <a:ext cx="5559426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Checklist de Serviço concluido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DAGT83fqPUk</dc:identifier>
  <dcterms:modified xsi:type="dcterms:W3CDTF">2011-08-01T06:04:30Z</dcterms:modified>
  <cp:revision>1</cp:revision>
  <dc:title>Solução de controle para franquia de petshop</dc:title>
</cp:coreProperties>
</file>