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DM Sans Bold" charset="1" panose="00000000000000000000"/>
      <p:regular r:id="rId20"/>
    </p:embeddedFont>
    <p:embeddedFont>
      <p:font typeface="Glacial Indifference" charset="1" panose="00000000000000000000"/>
      <p:regular r:id="rId21"/>
    </p:embeddedFont>
    <p:embeddedFont>
      <p:font typeface="DM Sans" charset="1" panose="00000000000000000000"/>
      <p:regular r:id="rId22"/>
    </p:embeddedFont>
    <p:embeddedFont>
      <p:font typeface="Aileron Bold" charset="1" panose="00000800000000000000"/>
      <p:regular r:id="rId23"/>
    </p:embeddedFont>
    <p:embeddedFont>
      <p:font typeface="Aileron" charset="1" panose="00000500000000000000"/>
      <p:regular r:id="rId24"/>
    </p:embeddedFont>
    <p:embeddedFont>
      <p:font typeface="Glacial Indifference Bold" charset="1" panose="000008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6.jpeg" Type="http://schemas.openxmlformats.org/officeDocument/2006/relationships/image"/><Relationship Id="rId13" Target="../media/image22.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23.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24.jpeg" Type="http://schemas.openxmlformats.org/officeDocument/2006/relationships/image"/><Relationship Id="rId13" Target="../media/image25.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5.jpeg" Type="http://schemas.openxmlformats.org/officeDocument/2006/relationships/image"/><Relationship Id="rId13" Target="../media/image16.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7.jpeg" Type="http://schemas.openxmlformats.org/officeDocument/2006/relationships/image"/><Relationship Id="rId13" Target="../media/image1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5.jpeg" Type="http://schemas.openxmlformats.org/officeDocument/2006/relationships/image"/><Relationship Id="rId13" Target="../media/image19.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6.jpeg" Type="http://schemas.openxmlformats.org/officeDocument/2006/relationships/image"/><Relationship Id="rId13" Target="../media/image20.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4E4E4"/>
        </a:solidFill>
      </p:bgPr>
    </p:bg>
    <p:spTree>
      <p:nvGrpSpPr>
        <p:cNvPr id="1" name=""/>
        <p:cNvGrpSpPr/>
        <p:nvPr/>
      </p:nvGrpSpPr>
      <p:grpSpPr>
        <a:xfrm>
          <a:off x="0" y="0"/>
          <a:ext cx="0" cy="0"/>
          <a:chOff x="0" y="0"/>
          <a:chExt cx="0" cy="0"/>
        </a:xfrm>
      </p:grpSpPr>
      <p:sp>
        <p:nvSpPr>
          <p:cNvPr name="Freeform 2" id="2"/>
          <p:cNvSpPr/>
          <p:nvPr/>
        </p:nvSpPr>
        <p:spPr>
          <a:xfrm flipH="false" flipV="false" rot="0">
            <a:off x="-1266776" y="6946008"/>
            <a:ext cx="4590951" cy="4624585"/>
          </a:xfrm>
          <a:custGeom>
            <a:avLst/>
            <a:gdLst/>
            <a:ahLst/>
            <a:cxnLst/>
            <a:rect r="r" b="b" t="t" l="l"/>
            <a:pathLst>
              <a:path h="4624585" w="4590951">
                <a:moveTo>
                  <a:pt x="0" y="0"/>
                </a:moveTo>
                <a:lnTo>
                  <a:pt x="4590952" y="0"/>
                </a:lnTo>
                <a:lnTo>
                  <a:pt x="4590952" y="4624584"/>
                </a:lnTo>
                <a:lnTo>
                  <a:pt x="0" y="46245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89656" y="433509"/>
            <a:ext cx="3330198" cy="1083828"/>
          </a:xfrm>
          <a:custGeom>
            <a:avLst/>
            <a:gdLst/>
            <a:ahLst/>
            <a:cxnLst/>
            <a:rect r="r" b="b" t="t" l="l"/>
            <a:pathLst>
              <a:path h="1083828" w="3330198">
                <a:moveTo>
                  <a:pt x="0" y="0"/>
                </a:moveTo>
                <a:lnTo>
                  <a:pt x="3330198" y="0"/>
                </a:lnTo>
                <a:lnTo>
                  <a:pt x="3330198" y="1083828"/>
                </a:lnTo>
                <a:lnTo>
                  <a:pt x="0" y="1083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65849" y="2576315"/>
            <a:ext cx="725701" cy="2057400"/>
          </a:xfrm>
          <a:custGeom>
            <a:avLst/>
            <a:gdLst/>
            <a:ahLst/>
            <a:cxnLst/>
            <a:rect r="r" b="b" t="t" l="l"/>
            <a:pathLst>
              <a:path h="2057400" w="725701">
                <a:moveTo>
                  <a:pt x="0" y="0"/>
                </a:moveTo>
                <a:lnTo>
                  <a:pt x="725702" y="0"/>
                </a:lnTo>
                <a:lnTo>
                  <a:pt x="725702"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0">
            <a:off x="13628572" y="-25713"/>
            <a:ext cx="4659428" cy="4659428"/>
          </a:xfrm>
          <a:custGeom>
            <a:avLst/>
            <a:gdLst/>
            <a:ahLst/>
            <a:cxnLst/>
            <a:rect r="r" b="b" t="t" l="l"/>
            <a:pathLst>
              <a:path h="4659428" w="4659428">
                <a:moveTo>
                  <a:pt x="4659428" y="4659428"/>
                </a:moveTo>
                <a:lnTo>
                  <a:pt x="0" y="4659428"/>
                </a:lnTo>
                <a:lnTo>
                  <a:pt x="0" y="0"/>
                </a:lnTo>
                <a:lnTo>
                  <a:pt x="4659428" y="0"/>
                </a:lnTo>
                <a:lnTo>
                  <a:pt x="4659428" y="465942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628572" y="7949259"/>
            <a:ext cx="3657708" cy="2001764"/>
          </a:xfrm>
          <a:custGeom>
            <a:avLst/>
            <a:gdLst/>
            <a:ahLst/>
            <a:cxnLst/>
            <a:rect r="r" b="b" t="t" l="l"/>
            <a:pathLst>
              <a:path h="2001764" w="3657708">
                <a:moveTo>
                  <a:pt x="0" y="0"/>
                </a:moveTo>
                <a:lnTo>
                  <a:pt x="3657708" y="0"/>
                </a:lnTo>
                <a:lnTo>
                  <a:pt x="3657708" y="2001764"/>
                </a:lnTo>
                <a:lnTo>
                  <a:pt x="0" y="20017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5958286" y="6668852"/>
            <a:ext cx="1666241" cy="793737"/>
          </a:xfrm>
          <a:custGeom>
            <a:avLst/>
            <a:gdLst/>
            <a:ahLst/>
            <a:cxnLst/>
            <a:rect r="r" b="b" t="t" l="l"/>
            <a:pathLst>
              <a:path h="793737" w="1666241">
                <a:moveTo>
                  <a:pt x="0" y="0"/>
                </a:moveTo>
                <a:lnTo>
                  <a:pt x="1666241" y="0"/>
                </a:lnTo>
                <a:lnTo>
                  <a:pt x="1666241" y="793737"/>
                </a:lnTo>
                <a:lnTo>
                  <a:pt x="0" y="79373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5400000">
            <a:off x="12382054" y="-124764"/>
            <a:ext cx="650065" cy="1842969"/>
          </a:xfrm>
          <a:custGeom>
            <a:avLst/>
            <a:gdLst/>
            <a:ahLst/>
            <a:cxnLst/>
            <a:rect r="r" b="b" t="t" l="l"/>
            <a:pathLst>
              <a:path h="1842969" w="650065">
                <a:moveTo>
                  <a:pt x="0" y="0"/>
                </a:moveTo>
                <a:lnTo>
                  <a:pt x="650066" y="0"/>
                </a:lnTo>
                <a:lnTo>
                  <a:pt x="650066" y="1842970"/>
                </a:lnTo>
                <a:lnTo>
                  <a:pt x="0" y="18429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5126655" y="7462589"/>
            <a:ext cx="7830347" cy="2464314"/>
            <a:chOff x="0" y="0"/>
            <a:chExt cx="2062314" cy="649037"/>
          </a:xfrm>
        </p:grpSpPr>
        <p:sp>
          <p:nvSpPr>
            <p:cNvPr name="Freeform 10" id="10"/>
            <p:cNvSpPr/>
            <p:nvPr/>
          </p:nvSpPr>
          <p:spPr>
            <a:xfrm flipH="false" flipV="false" rot="0">
              <a:off x="0" y="0"/>
              <a:ext cx="2062314" cy="649037"/>
            </a:xfrm>
            <a:custGeom>
              <a:avLst/>
              <a:gdLst/>
              <a:ahLst/>
              <a:cxnLst/>
              <a:rect r="r" b="b" t="t" l="l"/>
              <a:pathLst>
                <a:path h="649037" w="2062314">
                  <a:moveTo>
                    <a:pt x="50424" y="0"/>
                  </a:moveTo>
                  <a:lnTo>
                    <a:pt x="2011890" y="0"/>
                  </a:lnTo>
                  <a:cubicBezTo>
                    <a:pt x="2025263" y="0"/>
                    <a:pt x="2038088" y="5313"/>
                    <a:pt x="2047545" y="14769"/>
                  </a:cubicBezTo>
                  <a:cubicBezTo>
                    <a:pt x="2057001" y="24225"/>
                    <a:pt x="2062314" y="37051"/>
                    <a:pt x="2062314" y="50424"/>
                  </a:cubicBezTo>
                  <a:lnTo>
                    <a:pt x="2062314" y="598613"/>
                  </a:lnTo>
                  <a:cubicBezTo>
                    <a:pt x="2062314" y="611987"/>
                    <a:pt x="2057001" y="624812"/>
                    <a:pt x="2047545" y="634268"/>
                  </a:cubicBezTo>
                  <a:cubicBezTo>
                    <a:pt x="2038088" y="643725"/>
                    <a:pt x="2025263" y="649037"/>
                    <a:pt x="2011890" y="649037"/>
                  </a:cubicBezTo>
                  <a:lnTo>
                    <a:pt x="50424" y="649037"/>
                  </a:lnTo>
                  <a:cubicBezTo>
                    <a:pt x="37051" y="649037"/>
                    <a:pt x="24225" y="643725"/>
                    <a:pt x="14769" y="634268"/>
                  </a:cubicBezTo>
                  <a:cubicBezTo>
                    <a:pt x="5313" y="624812"/>
                    <a:pt x="0" y="611987"/>
                    <a:pt x="0" y="598613"/>
                  </a:cubicBezTo>
                  <a:lnTo>
                    <a:pt x="0" y="50424"/>
                  </a:lnTo>
                  <a:cubicBezTo>
                    <a:pt x="0" y="37051"/>
                    <a:pt x="5313" y="24225"/>
                    <a:pt x="14769" y="14769"/>
                  </a:cubicBezTo>
                  <a:cubicBezTo>
                    <a:pt x="24225" y="5313"/>
                    <a:pt x="37051" y="0"/>
                    <a:pt x="50424" y="0"/>
                  </a:cubicBezTo>
                  <a:close/>
                </a:path>
              </a:pathLst>
            </a:custGeom>
            <a:solidFill>
              <a:srgbClr val="000000">
                <a:alpha val="0"/>
              </a:srgbClr>
            </a:solidFill>
            <a:ln w="28575" cap="rnd">
              <a:solidFill>
                <a:srgbClr val="000000"/>
              </a:solidFill>
              <a:prstDash val="solid"/>
              <a:round/>
            </a:ln>
          </p:spPr>
        </p:sp>
        <p:sp>
          <p:nvSpPr>
            <p:cNvPr name="TextBox 11" id="11"/>
            <p:cNvSpPr txBox="true"/>
            <p:nvPr/>
          </p:nvSpPr>
          <p:spPr>
            <a:xfrm>
              <a:off x="0" y="-38100"/>
              <a:ext cx="2062314" cy="687137"/>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912273" y="2468615"/>
            <a:ext cx="15499155" cy="2165100"/>
          </a:xfrm>
          <a:prstGeom prst="rect">
            <a:avLst/>
          </a:prstGeom>
        </p:spPr>
        <p:txBody>
          <a:bodyPr anchor="t" rtlCol="false" tIns="0" lIns="0" bIns="0" rIns="0">
            <a:spAutoFit/>
          </a:bodyPr>
          <a:lstStyle/>
          <a:p>
            <a:pPr algn="ctr">
              <a:lnSpc>
                <a:spcPts val="8207"/>
              </a:lnSpc>
            </a:pPr>
            <a:r>
              <a:rPr lang="en-US" sz="8921" b="true">
                <a:solidFill>
                  <a:srgbClr val="4E333D"/>
                </a:solidFill>
                <a:latin typeface="DM Sans Bold"/>
                <a:ea typeface="DM Sans Bold"/>
                <a:cs typeface="DM Sans Bold"/>
                <a:sym typeface="DM Sans Bold"/>
              </a:rPr>
              <a:t>Design a D-flip flop using transistors. </a:t>
            </a:r>
          </a:p>
        </p:txBody>
      </p:sp>
      <p:sp>
        <p:nvSpPr>
          <p:cNvPr name="TextBox 13" id="13"/>
          <p:cNvSpPr txBox="true"/>
          <p:nvPr/>
        </p:nvSpPr>
        <p:spPr>
          <a:xfrm rot="0">
            <a:off x="1630763" y="6619926"/>
            <a:ext cx="15499155" cy="842662"/>
          </a:xfrm>
          <a:prstGeom prst="rect">
            <a:avLst/>
          </a:prstGeom>
        </p:spPr>
        <p:txBody>
          <a:bodyPr anchor="t" rtlCol="false" tIns="0" lIns="0" bIns="0" rIns="0">
            <a:spAutoFit/>
          </a:bodyPr>
          <a:lstStyle/>
          <a:p>
            <a:pPr algn="ctr">
              <a:lnSpc>
                <a:spcPts val="6276"/>
              </a:lnSpc>
            </a:pPr>
            <a:r>
              <a:rPr lang="en-US" sz="6821" b="true">
                <a:solidFill>
                  <a:srgbClr val="231F20"/>
                </a:solidFill>
                <a:latin typeface="DM Sans Bold"/>
                <a:ea typeface="DM Sans Bold"/>
                <a:cs typeface="DM Sans Bold"/>
                <a:sym typeface="DM Sans Bold"/>
              </a:rPr>
              <a:t>Members</a:t>
            </a:r>
          </a:p>
        </p:txBody>
      </p:sp>
      <p:sp>
        <p:nvSpPr>
          <p:cNvPr name="TextBox 14" id="14"/>
          <p:cNvSpPr txBox="true"/>
          <p:nvPr/>
        </p:nvSpPr>
        <p:spPr>
          <a:xfrm rot="0">
            <a:off x="5671757" y="7751771"/>
            <a:ext cx="5330971" cy="2037868"/>
          </a:xfrm>
          <a:prstGeom prst="rect">
            <a:avLst/>
          </a:prstGeom>
        </p:spPr>
        <p:txBody>
          <a:bodyPr anchor="t" rtlCol="false" tIns="0" lIns="0" bIns="0" rIns="0">
            <a:spAutoFit/>
          </a:bodyPr>
          <a:lstStyle/>
          <a:p>
            <a:pPr algn="l">
              <a:lnSpc>
                <a:spcPts val="3191"/>
              </a:lnSpc>
            </a:pPr>
            <a:r>
              <a:rPr lang="en-US" sz="3468">
                <a:solidFill>
                  <a:srgbClr val="000000"/>
                </a:solidFill>
                <a:latin typeface="Glacial Indifference"/>
                <a:ea typeface="Glacial Indifference"/>
                <a:cs typeface="Glacial Indifference"/>
                <a:sym typeface="Glacial Indifference"/>
              </a:rPr>
              <a:t>Advait Varma</a:t>
            </a:r>
          </a:p>
          <a:p>
            <a:pPr algn="l">
              <a:lnSpc>
                <a:spcPts val="3191"/>
              </a:lnSpc>
            </a:pPr>
            <a:r>
              <a:rPr lang="en-US" sz="3468">
                <a:solidFill>
                  <a:srgbClr val="000000"/>
                </a:solidFill>
                <a:latin typeface="Glacial Indifference"/>
                <a:ea typeface="Glacial Indifference"/>
                <a:cs typeface="Glacial Indifference"/>
                <a:sym typeface="Glacial Indifference"/>
              </a:rPr>
              <a:t>Himanshu</a:t>
            </a:r>
          </a:p>
          <a:p>
            <a:pPr algn="l">
              <a:lnSpc>
                <a:spcPts val="3191"/>
              </a:lnSpc>
            </a:pPr>
            <a:r>
              <a:rPr lang="en-US" sz="3468">
                <a:solidFill>
                  <a:srgbClr val="000000"/>
                </a:solidFill>
                <a:latin typeface="Glacial Indifference"/>
                <a:ea typeface="Glacial Indifference"/>
                <a:cs typeface="Glacial Indifference"/>
                <a:sym typeface="Glacial Indifference"/>
              </a:rPr>
              <a:t>Praneet Masiya</a:t>
            </a:r>
          </a:p>
          <a:p>
            <a:pPr algn="l">
              <a:lnSpc>
                <a:spcPts val="3191"/>
              </a:lnSpc>
            </a:pPr>
            <a:r>
              <a:rPr lang="en-US" sz="3468">
                <a:solidFill>
                  <a:srgbClr val="000000"/>
                </a:solidFill>
                <a:latin typeface="Glacial Indifference"/>
                <a:ea typeface="Glacial Indifference"/>
                <a:cs typeface="Glacial Indifference"/>
                <a:sym typeface="Glacial Indifference"/>
              </a:rPr>
              <a:t>David Kumar</a:t>
            </a:r>
          </a:p>
          <a:p>
            <a:pPr algn="l">
              <a:lnSpc>
                <a:spcPts val="3191"/>
              </a:lnSpc>
            </a:pPr>
            <a:r>
              <a:rPr lang="en-US" sz="3468">
                <a:solidFill>
                  <a:srgbClr val="000000"/>
                </a:solidFill>
                <a:latin typeface="Glacial Indifference"/>
                <a:ea typeface="Glacial Indifference"/>
                <a:cs typeface="Glacial Indifference"/>
                <a:sym typeface="Glacial Indifference"/>
              </a:rPr>
              <a:t>Yash Shrivastava</a:t>
            </a:r>
          </a:p>
        </p:txBody>
      </p:sp>
      <p:sp>
        <p:nvSpPr>
          <p:cNvPr name="TextBox 15" id="15"/>
          <p:cNvSpPr txBox="true"/>
          <p:nvPr/>
        </p:nvSpPr>
        <p:spPr>
          <a:xfrm rot="0">
            <a:off x="9380340" y="7751771"/>
            <a:ext cx="2861107" cy="2037868"/>
          </a:xfrm>
          <a:prstGeom prst="rect">
            <a:avLst/>
          </a:prstGeom>
        </p:spPr>
        <p:txBody>
          <a:bodyPr anchor="t" rtlCol="false" tIns="0" lIns="0" bIns="0" rIns="0">
            <a:spAutoFit/>
          </a:bodyPr>
          <a:lstStyle/>
          <a:p>
            <a:pPr algn="r">
              <a:lnSpc>
                <a:spcPts val="3191"/>
              </a:lnSpc>
            </a:pPr>
            <a:r>
              <a:rPr lang="en-US" sz="3468">
                <a:solidFill>
                  <a:srgbClr val="000000"/>
                </a:solidFill>
                <a:latin typeface="Glacial Indifference"/>
                <a:ea typeface="Glacial Indifference"/>
                <a:cs typeface="Glacial Indifference"/>
                <a:sym typeface="Glacial Indifference"/>
              </a:rPr>
              <a:t>230002006</a:t>
            </a:r>
          </a:p>
          <a:p>
            <a:pPr algn="r">
              <a:lnSpc>
                <a:spcPts val="3191"/>
              </a:lnSpc>
            </a:pPr>
            <a:r>
              <a:rPr lang="en-US" sz="3468">
                <a:solidFill>
                  <a:srgbClr val="000000"/>
                </a:solidFill>
                <a:latin typeface="Glacial Indifference"/>
                <a:ea typeface="Glacial Indifference"/>
                <a:cs typeface="Glacial Indifference"/>
                <a:sym typeface="Glacial Indifference"/>
              </a:rPr>
              <a:t>230002029</a:t>
            </a:r>
          </a:p>
          <a:p>
            <a:pPr algn="r">
              <a:lnSpc>
                <a:spcPts val="3191"/>
              </a:lnSpc>
            </a:pPr>
            <a:r>
              <a:rPr lang="en-US" sz="3468">
                <a:solidFill>
                  <a:srgbClr val="000000"/>
                </a:solidFill>
                <a:latin typeface="Glacial Indifference"/>
                <a:ea typeface="Glacial Indifference"/>
                <a:cs typeface="Glacial Indifference"/>
                <a:sym typeface="Glacial Indifference"/>
              </a:rPr>
              <a:t>230002055</a:t>
            </a:r>
          </a:p>
          <a:p>
            <a:pPr algn="r">
              <a:lnSpc>
                <a:spcPts val="3191"/>
              </a:lnSpc>
            </a:pPr>
            <a:r>
              <a:rPr lang="en-US" sz="3468">
                <a:solidFill>
                  <a:srgbClr val="000000"/>
                </a:solidFill>
                <a:latin typeface="Glacial Indifference"/>
                <a:ea typeface="Glacial Indifference"/>
                <a:cs typeface="Glacial Indifference"/>
                <a:sym typeface="Glacial Indifference"/>
              </a:rPr>
              <a:t>230002022</a:t>
            </a:r>
          </a:p>
          <a:p>
            <a:pPr algn="r">
              <a:lnSpc>
                <a:spcPts val="3191"/>
              </a:lnSpc>
            </a:pPr>
            <a:r>
              <a:rPr lang="en-US" sz="3468">
                <a:solidFill>
                  <a:srgbClr val="000000"/>
                </a:solidFill>
                <a:latin typeface="Glacial Indifference"/>
                <a:ea typeface="Glacial Indifference"/>
                <a:cs typeface="Glacial Indifference"/>
                <a:sym typeface="Glacial Indifference"/>
              </a:rPr>
              <a:t>230002067</a:t>
            </a:r>
          </a:p>
        </p:txBody>
      </p:sp>
      <p:sp>
        <p:nvSpPr>
          <p:cNvPr name="TextBox 16" id="16"/>
          <p:cNvSpPr txBox="true"/>
          <p:nvPr/>
        </p:nvSpPr>
        <p:spPr>
          <a:xfrm rot="0">
            <a:off x="6320574" y="4748015"/>
            <a:ext cx="5619700" cy="520827"/>
          </a:xfrm>
          <a:prstGeom prst="rect">
            <a:avLst/>
          </a:prstGeom>
        </p:spPr>
        <p:txBody>
          <a:bodyPr anchor="t" rtlCol="false" tIns="0" lIns="0" bIns="0" rIns="0">
            <a:spAutoFit/>
          </a:bodyPr>
          <a:lstStyle/>
          <a:p>
            <a:pPr algn="ctr">
              <a:lnSpc>
                <a:spcPts val="3864"/>
              </a:lnSpc>
            </a:pPr>
            <a:r>
              <a:rPr lang="en-US" sz="4200">
                <a:solidFill>
                  <a:srgbClr val="000000"/>
                </a:solidFill>
                <a:latin typeface="DM Sans"/>
                <a:ea typeface="DM Sans"/>
                <a:cs typeface="DM Sans"/>
                <a:sym typeface="DM Sans"/>
              </a:rPr>
              <a:t>Group -15</a:t>
            </a:r>
          </a:p>
        </p:txBody>
      </p:sp>
      <p:sp>
        <p:nvSpPr>
          <p:cNvPr name="TextBox 17" id="17"/>
          <p:cNvSpPr txBox="true"/>
          <p:nvPr/>
        </p:nvSpPr>
        <p:spPr>
          <a:xfrm rot="0">
            <a:off x="5852000" y="322140"/>
            <a:ext cx="5619700" cy="1195197"/>
          </a:xfrm>
          <a:prstGeom prst="rect">
            <a:avLst/>
          </a:prstGeom>
        </p:spPr>
        <p:txBody>
          <a:bodyPr anchor="t" rtlCol="false" tIns="0" lIns="0" bIns="0" rIns="0">
            <a:spAutoFit/>
          </a:bodyPr>
          <a:lstStyle/>
          <a:p>
            <a:pPr algn="ctr">
              <a:lnSpc>
                <a:spcPts val="4704"/>
              </a:lnSpc>
            </a:pPr>
            <a:r>
              <a:rPr lang="en-US" sz="4200" b="true">
                <a:solidFill>
                  <a:srgbClr val="000000"/>
                </a:solidFill>
                <a:latin typeface="DM Sans Bold"/>
                <a:ea typeface="DM Sans Bold"/>
                <a:cs typeface="DM Sans Bold"/>
                <a:sym typeface="DM Sans Bold"/>
              </a:rPr>
              <a:t>Analog Lab project (EE254)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show="false">
  <p:cSld>
    <p:bg>
      <p:bgPr>
        <a:solidFill>
          <a:srgbClr val="E4E4E4"/>
        </a:solidFill>
      </p:bgPr>
    </p:bg>
    <p:spTree>
      <p:nvGrpSpPr>
        <p:cNvPr id="1" name=""/>
        <p:cNvGrpSpPr/>
        <p:nvPr/>
      </p:nvGrpSpPr>
      <p:grpSpPr>
        <a:xfrm>
          <a:off x="0" y="0"/>
          <a:ext cx="0" cy="0"/>
          <a:chOff x="0" y="0"/>
          <a:chExt cx="0" cy="0"/>
        </a:xfrm>
      </p:grpSpPr>
      <p:sp>
        <p:nvSpPr>
          <p:cNvPr name="Freeform 2" id="2"/>
          <p:cNvSpPr/>
          <p:nvPr/>
        </p:nvSpPr>
        <p:spPr>
          <a:xfrm flipH="false" flipV="false" rot="0">
            <a:off x="-510153" y="8416714"/>
            <a:ext cx="2354755" cy="2372006"/>
          </a:xfrm>
          <a:custGeom>
            <a:avLst/>
            <a:gdLst/>
            <a:ahLst/>
            <a:cxnLst/>
            <a:rect r="r" b="b" t="t" l="l"/>
            <a:pathLst>
              <a:path h="2372006" w="2354755">
                <a:moveTo>
                  <a:pt x="0" y="0"/>
                </a:moveTo>
                <a:lnTo>
                  <a:pt x="2354755" y="0"/>
                </a:lnTo>
                <a:lnTo>
                  <a:pt x="2354755" y="2372006"/>
                </a:lnTo>
                <a:lnTo>
                  <a:pt x="0" y="23720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1543" y="565083"/>
            <a:ext cx="2517470" cy="819322"/>
          </a:xfrm>
          <a:custGeom>
            <a:avLst/>
            <a:gdLst/>
            <a:ahLst/>
            <a:cxnLst/>
            <a:rect r="r" b="b" t="t" l="l"/>
            <a:pathLst>
              <a:path h="819322" w="2517470">
                <a:moveTo>
                  <a:pt x="0" y="0"/>
                </a:moveTo>
                <a:lnTo>
                  <a:pt x="2517470" y="0"/>
                </a:lnTo>
                <a:lnTo>
                  <a:pt x="2517470" y="819323"/>
                </a:lnTo>
                <a:lnTo>
                  <a:pt x="0" y="819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5483948" y="-25713"/>
            <a:ext cx="2804052" cy="2804052"/>
          </a:xfrm>
          <a:custGeom>
            <a:avLst/>
            <a:gdLst/>
            <a:ahLst/>
            <a:cxnLst/>
            <a:rect r="r" b="b" t="t" l="l"/>
            <a:pathLst>
              <a:path h="2804052" w="2804052">
                <a:moveTo>
                  <a:pt x="2804052" y="2804052"/>
                </a:moveTo>
                <a:lnTo>
                  <a:pt x="0" y="2804052"/>
                </a:lnTo>
                <a:lnTo>
                  <a:pt x="0" y="0"/>
                </a:lnTo>
                <a:lnTo>
                  <a:pt x="2804052" y="0"/>
                </a:lnTo>
                <a:lnTo>
                  <a:pt x="2804052" y="28040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54348" y="8901009"/>
            <a:ext cx="2181204" cy="1193713"/>
          </a:xfrm>
          <a:custGeom>
            <a:avLst/>
            <a:gdLst/>
            <a:ahLst/>
            <a:cxnLst/>
            <a:rect r="r" b="b" t="t" l="l"/>
            <a:pathLst>
              <a:path h="1193713" w="2181204">
                <a:moveTo>
                  <a:pt x="0" y="0"/>
                </a:moveTo>
                <a:lnTo>
                  <a:pt x="2181204" y="0"/>
                </a:lnTo>
                <a:lnTo>
                  <a:pt x="2181204" y="1193713"/>
                </a:lnTo>
                <a:lnTo>
                  <a:pt x="0" y="11937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false" rot="0">
            <a:off x="3728559" y="565083"/>
            <a:ext cx="1666241" cy="793737"/>
          </a:xfrm>
          <a:custGeom>
            <a:avLst/>
            <a:gdLst/>
            <a:ahLst/>
            <a:cxnLst/>
            <a:rect r="r" b="b" t="t" l="l"/>
            <a:pathLst>
              <a:path h="793737" w="1666241">
                <a:moveTo>
                  <a:pt x="1666242" y="0"/>
                </a:moveTo>
                <a:lnTo>
                  <a:pt x="0" y="0"/>
                </a:lnTo>
                <a:lnTo>
                  <a:pt x="0" y="793737"/>
                </a:lnTo>
                <a:lnTo>
                  <a:pt x="1666242" y="793737"/>
                </a:lnTo>
                <a:lnTo>
                  <a:pt x="166624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3535659" y="565083"/>
            <a:ext cx="1666241" cy="793737"/>
          </a:xfrm>
          <a:custGeom>
            <a:avLst/>
            <a:gdLst/>
            <a:ahLst/>
            <a:cxnLst/>
            <a:rect r="r" b="b" t="t" l="l"/>
            <a:pathLst>
              <a:path h="793737" w="1666241">
                <a:moveTo>
                  <a:pt x="0" y="0"/>
                </a:moveTo>
                <a:lnTo>
                  <a:pt x="1666241" y="0"/>
                </a:lnTo>
                <a:lnTo>
                  <a:pt x="1666241" y="793737"/>
                </a:lnTo>
                <a:lnTo>
                  <a:pt x="0" y="7937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667224" y="2168574"/>
            <a:ext cx="7813193" cy="6122670"/>
            <a:chOff x="0" y="0"/>
            <a:chExt cx="1037221" cy="812800"/>
          </a:xfrm>
        </p:grpSpPr>
        <p:sp>
          <p:nvSpPr>
            <p:cNvPr name="Freeform 9" id="9"/>
            <p:cNvSpPr/>
            <p:nvPr/>
          </p:nvSpPr>
          <p:spPr>
            <a:xfrm flipH="false" flipV="false" rot="0">
              <a:off x="0" y="0"/>
              <a:ext cx="1037221" cy="812800"/>
            </a:xfrm>
            <a:custGeom>
              <a:avLst/>
              <a:gdLst/>
              <a:ahLst/>
              <a:cxnLst/>
              <a:rect r="r" b="b" t="t" l="l"/>
              <a:pathLst>
                <a:path h="812800" w="1037221">
                  <a:moveTo>
                    <a:pt x="22790" y="0"/>
                  </a:moveTo>
                  <a:lnTo>
                    <a:pt x="1014431" y="0"/>
                  </a:lnTo>
                  <a:cubicBezTo>
                    <a:pt x="1027018" y="0"/>
                    <a:pt x="1037221" y="10204"/>
                    <a:pt x="1037221" y="22790"/>
                  </a:cubicBezTo>
                  <a:lnTo>
                    <a:pt x="1037221" y="790010"/>
                  </a:lnTo>
                  <a:cubicBezTo>
                    <a:pt x="1037221" y="796054"/>
                    <a:pt x="1034820" y="801851"/>
                    <a:pt x="1030546" y="806125"/>
                  </a:cubicBezTo>
                  <a:cubicBezTo>
                    <a:pt x="1026272" y="810399"/>
                    <a:pt x="1020475" y="812800"/>
                    <a:pt x="1014431" y="812800"/>
                  </a:cubicBezTo>
                  <a:lnTo>
                    <a:pt x="22790" y="812800"/>
                  </a:lnTo>
                  <a:cubicBezTo>
                    <a:pt x="10204" y="812800"/>
                    <a:pt x="0" y="802597"/>
                    <a:pt x="0" y="790010"/>
                  </a:cubicBezTo>
                  <a:lnTo>
                    <a:pt x="0" y="22790"/>
                  </a:lnTo>
                  <a:cubicBezTo>
                    <a:pt x="0" y="10204"/>
                    <a:pt x="10204" y="0"/>
                    <a:pt x="22790" y="0"/>
                  </a:cubicBezTo>
                  <a:close/>
                </a:path>
              </a:pathLst>
            </a:custGeom>
            <a:blipFill>
              <a:blip r:embed="rId12"/>
              <a:stretch>
                <a:fillRect l="-6923" t="-552" r="-51974" b="-13253"/>
              </a:stretch>
            </a:blipFill>
          </p:spPr>
        </p:sp>
      </p:grpSp>
      <p:grpSp>
        <p:nvGrpSpPr>
          <p:cNvPr name="Group 10" id="10"/>
          <p:cNvGrpSpPr/>
          <p:nvPr/>
        </p:nvGrpSpPr>
        <p:grpSpPr>
          <a:xfrm rot="0">
            <a:off x="9144000" y="3237788"/>
            <a:ext cx="8115300" cy="3677181"/>
            <a:chOff x="0" y="0"/>
            <a:chExt cx="1793797" cy="812800"/>
          </a:xfrm>
        </p:grpSpPr>
        <p:sp>
          <p:nvSpPr>
            <p:cNvPr name="Freeform 11" id="11"/>
            <p:cNvSpPr/>
            <p:nvPr/>
          </p:nvSpPr>
          <p:spPr>
            <a:xfrm flipH="false" flipV="false" rot="0">
              <a:off x="0" y="0"/>
              <a:ext cx="1793797" cy="812800"/>
            </a:xfrm>
            <a:custGeom>
              <a:avLst/>
              <a:gdLst/>
              <a:ahLst/>
              <a:cxnLst/>
              <a:rect r="r" b="b" t="t" l="l"/>
              <a:pathLst>
                <a:path h="812800" w="1793797">
                  <a:moveTo>
                    <a:pt x="21942" y="0"/>
                  </a:moveTo>
                  <a:lnTo>
                    <a:pt x="1771855" y="0"/>
                  </a:lnTo>
                  <a:cubicBezTo>
                    <a:pt x="1777674" y="0"/>
                    <a:pt x="1783255" y="2312"/>
                    <a:pt x="1787370" y="6427"/>
                  </a:cubicBezTo>
                  <a:cubicBezTo>
                    <a:pt x="1791485" y="10541"/>
                    <a:pt x="1793797" y="16122"/>
                    <a:pt x="1793797" y="21942"/>
                  </a:cubicBezTo>
                  <a:lnTo>
                    <a:pt x="1793797" y="790858"/>
                  </a:lnTo>
                  <a:cubicBezTo>
                    <a:pt x="1793797" y="802976"/>
                    <a:pt x="1783973" y="812800"/>
                    <a:pt x="1771855" y="812800"/>
                  </a:cubicBezTo>
                  <a:lnTo>
                    <a:pt x="21942" y="812800"/>
                  </a:lnTo>
                  <a:cubicBezTo>
                    <a:pt x="16122" y="812800"/>
                    <a:pt x="10541" y="810488"/>
                    <a:pt x="6427" y="806373"/>
                  </a:cubicBezTo>
                  <a:cubicBezTo>
                    <a:pt x="2312" y="802259"/>
                    <a:pt x="0" y="796678"/>
                    <a:pt x="0" y="790858"/>
                  </a:cubicBezTo>
                  <a:lnTo>
                    <a:pt x="0" y="21942"/>
                  </a:lnTo>
                  <a:cubicBezTo>
                    <a:pt x="0" y="16122"/>
                    <a:pt x="2312" y="10541"/>
                    <a:pt x="6427" y="6427"/>
                  </a:cubicBezTo>
                  <a:cubicBezTo>
                    <a:pt x="10541" y="2312"/>
                    <a:pt x="16122" y="0"/>
                    <a:pt x="21942" y="0"/>
                  </a:cubicBezTo>
                  <a:close/>
                </a:path>
              </a:pathLst>
            </a:custGeom>
            <a:blipFill>
              <a:blip r:embed="rId13"/>
              <a:stretch>
                <a:fillRect l="-627" t="0" r="-627" b="0"/>
              </a:stretch>
            </a:blipFill>
          </p:spPr>
        </p:sp>
      </p:grpSp>
      <p:sp>
        <p:nvSpPr>
          <p:cNvPr name="TextBox 12" id="12"/>
          <p:cNvSpPr txBox="true"/>
          <p:nvPr/>
        </p:nvSpPr>
        <p:spPr>
          <a:xfrm rot="0">
            <a:off x="6485470" y="951595"/>
            <a:ext cx="5959520" cy="1251714"/>
          </a:xfrm>
          <a:prstGeom prst="rect">
            <a:avLst/>
          </a:prstGeom>
        </p:spPr>
        <p:txBody>
          <a:bodyPr anchor="t" rtlCol="false" tIns="0" lIns="0" bIns="0" rIns="0">
            <a:spAutoFit/>
          </a:bodyPr>
          <a:lstStyle/>
          <a:p>
            <a:pPr algn="ctr">
              <a:lnSpc>
                <a:spcPts val="4784"/>
              </a:lnSpc>
            </a:pPr>
            <a:r>
              <a:rPr lang="en-US" sz="5200" b="true">
                <a:solidFill>
                  <a:srgbClr val="000000"/>
                </a:solidFill>
                <a:latin typeface="Aileron Bold"/>
                <a:ea typeface="Aileron Bold"/>
                <a:cs typeface="Aileron Bold"/>
                <a:sym typeface="Aileron Bold"/>
              </a:rPr>
              <a:t>Astable Multivibrator</a:t>
            </a:r>
          </a:p>
        </p:txBody>
      </p:sp>
      <p:sp>
        <p:nvSpPr>
          <p:cNvPr name="TextBox 13" id="13"/>
          <p:cNvSpPr txBox="true"/>
          <p:nvPr/>
        </p:nvSpPr>
        <p:spPr>
          <a:xfrm rot="0">
            <a:off x="1028700" y="8358124"/>
            <a:ext cx="5959520" cy="900176"/>
          </a:xfrm>
          <a:prstGeom prst="rect">
            <a:avLst/>
          </a:prstGeom>
        </p:spPr>
        <p:txBody>
          <a:bodyPr anchor="t" rtlCol="false" tIns="0" lIns="0" bIns="0" rIns="0">
            <a:spAutoFit/>
          </a:bodyPr>
          <a:lstStyle/>
          <a:p>
            <a:pPr algn="ctr">
              <a:lnSpc>
                <a:spcPts val="6532"/>
              </a:lnSpc>
            </a:pPr>
            <a:r>
              <a:rPr lang="en-US" sz="7100" b="true">
                <a:solidFill>
                  <a:srgbClr val="000000"/>
                </a:solidFill>
                <a:latin typeface="Aileron Bold"/>
                <a:ea typeface="Aileron Bold"/>
                <a:cs typeface="Aileron Bold"/>
                <a:sym typeface="Aileron Bold"/>
              </a:rPr>
              <a:t>Schematic</a:t>
            </a:r>
          </a:p>
        </p:txBody>
      </p:sp>
      <p:sp>
        <p:nvSpPr>
          <p:cNvPr name="TextBox 14" id="14"/>
          <p:cNvSpPr txBox="true"/>
          <p:nvPr/>
        </p:nvSpPr>
        <p:spPr>
          <a:xfrm rot="0">
            <a:off x="10555899" y="7095944"/>
            <a:ext cx="5959520" cy="900176"/>
          </a:xfrm>
          <a:prstGeom prst="rect">
            <a:avLst/>
          </a:prstGeom>
        </p:spPr>
        <p:txBody>
          <a:bodyPr anchor="t" rtlCol="false" tIns="0" lIns="0" bIns="0" rIns="0">
            <a:spAutoFit/>
          </a:bodyPr>
          <a:lstStyle/>
          <a:p>
            <a:pPr algn="ctr">
              <a:lnSpc>
                <a:spcPts val="6532"/>
              </a:lnSpc>
            </a:pPr>
            <a:r>
              <a:rPr lang="en-US" sz="7100" b="true">
                <a:solidFill>
                  <a:srgbClr val="000000"/>
                </a:solidFill>
                <a:latin typeface="Aileron Bold"/>
                <a:ea typeface="Aileron Bold"/>
                <a:cs typeface="Aileron Bold"/>
                <a:sym typeface="Aileron Bold"/>
              </a:rPr>
              <a:t>Output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4E4E4"/>
        </a:solidFill>
      </p:bgPr>
    </p:bg>
    <p:spTree>
      <p:nvGrpSpPr>
        <p:cNvPr id="1" name=""/>
        <p:cNvGrpSpPr/>
        <p:nvPr/>
      </p:nvGrpSpPr>
      <p:grpSpPr>
        <a:xfrm>
          <a:off x="0" y="0"/>
          <a:ext cx="0" cy="0"/>
          <a:chOff x="0" y="0"/>
          <a:chExt cx="0" cy="0"/>
        </a:xfrm>
      </p:grpSpPr>
      <p:sp>
        <p:nvSpPr>
          <p:cNvPr name="Freeform 2" id="2"/>
          <p:cNvSpPr/>
          <p:nvPr/>
        </p:nvSpPr>
        <p:spPr>
          <a:xfrm flipH="false" flipV="false" rot="0">
            <a:off x="0" y="7914994"/>
            <a:ext cx="2354755" cy="2372006"/>
          </a:xfrm>
          <a:custGeom>
            <a:avLst/>
            <a:gdLst/>
            <a:ahLst/>
            <a:cxnLst/>
            <a:rect r="r" b="b" t="t" l="l"/>
            <a:pathLst>
              <a:path h="2372006" w="2354755">
                <a:moveTo>
                  <a:pt x="0" y="0"/>
                </a:moveTo>
                <a:lnTo>
                  <a:pt x="2354755" y="0"/>
                </a:lnTo>
                <a:lnTo>
                  <a:pt x="2354755" y="2372006"/>
                </a:lnTo>
                <a:lnTo>
                  <a:pt x="0" y="23720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1543" y="565083"/>
            <a:ext cx="2517470" cy="819322"/>
          </a:xfrm>
          <a:custGeom>
            <a:avLst/>
            <a:gdLst/>
            <a:ahLst/>
            <a:cxnLst/>
            <a:rect r="r" b="b" t="t" l="l"/>
            <a:pathLst>
              <a:path h="819322" w="2517470">
                <a:moveTo>
                  <a:pt x="0" y="0"/>
                </a:moveTo>
                <a:lnTo>
                  <a:pt x="2517470" y="0"/>
                </a:lnTo>
                <a:lnTo>
                  <a:pt x="2517470" y="819323"/>
                </a:lnTo>
                <a:lnTo>
                  <a:pt x="0" y="819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5483948" y="-25713"/>
            <a:ext cx="2804052" cy="2804052"/>
          </a:xfrm>
          <a:custGeom>
            <a:avLst/>
            <a:gdLst/>
            <a:ahLst/>
            <a:cxnLst/>
            <a:rect r="r" b="b" t="t" l="l"/>
            <a:pathLst>
              <a:path h="2804052" w="2804052">
                <a:moveTo>
                  <a:pt x="2804052" y="2804052"/>
                </a:moveTo>
                <a:lnTo>
                  <a:pt x="0" y="2804052"/>
                </a:lnTo>
                <a:lnTo>
                  <a:pt x="0" y="0"/>
                </a:lnTo>
                <a:lnTo>
                  <a:pt x="2804052" y="0"/>
                </a:lnTo>
                <a:lnTo>
                  <a:pt x="2804052" y="28040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54348" y="8901009"/>
            <a:ext cx="2181204" cy="1193713"/>
          </a:xfrm>
          <a:custGeom>
            <a:avLst/>
            <a:gdLst/>
            <a:ahLst/>
            <a:cxnLst/>
            <a:rect r="r" b="b" t="t" l="l"/>
            <a:pathLst>
              <a:path h="1193713" w="2181204">
                <a:moveTo>
                  <a:pt x="0" y="0"/>
                </a:moveTo>
                <a:lnTo>
                  <a:pt x="2181204" y="0"/>
                </a:lnTo>
                <a:lnTo>
                  <a:pt x="2181204" y="1193713"/>
                </a:lnTo>
                <a:lnTo>
                  <a:pt x="0" y="11937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false" rot="0">
            <a:off x="3728559" y="565083"/>
            <a:ext cx="1666241" cy="793737"/>
          </a:xfrm>
          <a:custGeom>
            <a:avLst/>
            <a:gdLst/>
            <a:ahLst/>
            <a:cxnLst/>
            <a:rect r="r" b="b" t="t" l="l"/>
            <a:pathLst>
              <a:path h="793737" w="1666241">
                <a:moveTo>
                  <a:pt x="1666242" y="0"/>
                </a:moveTo>
                <a:lnTo>
                  <a:pt x="0" y="0"/>
                </a:lnTo>
                <a:lnTo>
                  <a:pt x="0" y="793737"/>
                </a:lnTo>
                <a:lnTo>
                  <a:pt x="1666242" y="793737"/>
                </a:lnTo>
                <a:lnTo>
                  <a:pt x="166624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3535659" y="565083"/>
            <a:ext cx="1666241" cy="793737"/>
          </a:xfrm>
          <a:custGeom>
            <a:avLst/>
            <a:gdLst/>
            <a:ahLst/>
            <a:cxnLst/>
            <a:rect r="r" b="b" t="t" l="l"/>
            <a:pathLst>
              <a:path h="793737" w="1666241">
                <a:moveTo>
                  <a:pt x="0" y="0"/>
                </a:moveTo>
                <a:lnTo>
                  <a:pt x="1666241" y="0"/>
                </a:lnTo>
                <a:lnTo>
                  <a:pt x="1666241" y="793737"/>
                </a:lnTo>
                <a:lnTo>
                  <a:pt x="0" y="7937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5400000">
            <a:off x="5060100" y="-403647"/>
            <a:ext cx="6956602" cy="12367293"/>
          </a:xfrm>
          <a:custGeom>
            <a:avLst/>
            <a:gdLst/>
            <a:ahLst/>
            <a:cxnLst/>
            <a:rect r="r" b="b" t="t" l="l"/>
            <a:pathLst>
              <a:path h="12367293" w="6956602">
                <a:moveTo>
                  <a:pt x="0" y="0"/>
                </a:moveTo>
                <a:lnTo>
                  <a:pt x="6956602" y="0"/>
                </a:lnTo>
                <a:lnTo>
                  <a:pt x="6956602" y="12367292"/>
                </a:lnTo>
                <a:lnTo>
                  <a:pt x="0" y="12367292"/>
                </a:lnTo>
                <a:lnTo>
                  <a:pt x="0" y="0"/>
                </a:lnTo>
                <a:close/>
              </a:path>
            </a:pathLst>
          </a:custGeom>
          <a:blipFill>
            <a:blip r:embed="rId12"/>
            <a:stretch>
              <a:fillRect l="0" t="0" r="0" b="0"/>
            </a:stretch>
          </a:blipFill>
        </p:spPr>
      </p:sp>
      <p:sp>
        <p:nvSpPr>
          <p:cNvPr name="TextBox 9" id="9"/>
          <p:cNvSpPr txBox="true"/>
          <p:nvPr/>
        </p:nvSpPr>
        <p:spPr>
          <a:xfrm rot="0">
            <a:off x="6170697" y="1024805"/>
            <a:ext cx="5959520" cy="900176"/>
          </a:xfrm>
          <a:prstGeom prst="rect">
            <a:avLst/>
          </a:prstGeom>
        </p:spPr>
        <p:txBody>
          <a:bodyPr anchor="t" rtlCol="false" tIns="0" lIns="0" bIns="0" rIns="0">
            <a:spAutoFit/>
          </a:bodyPr>
          <a:lstStyle/>
          <a:p>
            <a:pPr algn="ctr">
              <a:lnSpc>
                <a:spcPts val="6532"/>
              </a:lnSpc>
            </a:pPr>
            <a:r>
              <a:rPr lang="en-US" sz="7100" b="true">
                <a:solidFill>
                  <a:srgbClr val="000000"/>
                </a:solidFill>
                <a:latin typeface="Aileron Bold"/>
                <a:ea typeface="Aileron Bold"/>
                <a:cs typeface="Aileron Bold"/>
                <a:sym typeface="Aileron Bold"/>
              </a:rPr>
              <a:t>Final Circuit</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4E4E4"/>
        </a:solidFill>
      </p:bgPr>
    </p:bg>
    <p:spTree>
      <p:nvGrpSpPr>
        <p:cNvPr id="1" name=""/>
        <p:cNvGrpSpPr/>
        <p:nvPr/>
      </p:nvGrpSpPr>
      <p:grpSpPr>
        <a:xfrm>
          <a:off x="0" y="0"/>
          <a:ext cx="0" cy="0"/>
          <a:chOff x="0" y="0"/>
          <a:chExt cx="0" cy="0"/>
        </a:xfrm>
      </p:grpSpPr>
      <p:sp>
        <p:nvSpPr>
          <p:cNvPr name="TextBox 2" id="2"/>
          <p:cNvSpPr txBox="true"/>
          <p:nvPr/>
        </p:nvSpPr>
        <p:spPr>
          <a:xfrm rot="0">
            <a:off x="6164240" y="615144"/>
            <a:ext cx="5959520" cy="1728851"/>
          </a:xfrm>
          <a:prstGeom prst="rect">
            <a:avLst/>
          </a:prstGeom>
        </p:spPr>
        <p:txBody>
          <a:bodyPr anchor="t" rtlCol="false" tIns="0" lIns="0" bIns="0" rIns="0">
            <a:spAutoFit/>
          </a:bodyPr>
          <a:lstStyle/>
          <a:p>
            <a:pPr algn="ctr">
              <a:lnSpc>
                <a:spcPts val="6532"/>
              </a:lnSpc>
            </a:pPr>
            <a:r>
              <a:rPr lang="en-US" sz="7100" b="true">
                <a:solidFill>
                  <a:srgbClr val="000000"/>
                </a:solidFill>
                <a:latin typeface="Aileron Bold"/>
                <a:ea typeface="Aileron Bold"/>
                <a:cs typeface="Aileron Bold"/>
                <a:sym typeface="Aileron Bold"/>
              </a:rPr>
              <a:t>PROBLEMS FACED</a:t>
            </a:r>
          </a:p>
        </p:txBody>
      </p:sp>
      <p:grpSp>
        <p:nvGrpSpPr>
          <p:cNvPr name="Group 3" id="3"/>
          <p:cNvGrpSpPr/>
          <p:nvPr/>
        </p:nvGrpSpPr>
        <p:grpSpPr>
          <a:xfrm rot="0">
            <a:off x="1523399" y="3748485"/>
            <a:ext cx="7237396" cy="3249143"/>
            <a:chOff x="0" y="0"/>
            <a:chExt cx="1772340" cy="795671"/>
          </a:xfrm>
        </p:grpSpPr>
        <p:sp>
          <p:nvSpPr>
            <p:cNvPr name="Freeform 4" id="4"/>
            <p:cNvSpPr/>
            <p:nvPr/>
          </p:nvSpPr>
          <p:spPr>
            <a:xfrm flipH="false" flipV="false" rot="0">
              <a:off x="0" y="0"/>
              <a:ext cx="1772339" cy="795671"/>
            </a:xfrm>
            <a:custGeom>
              <a:avLst/>
              <a:gdLst/>
              <a:ahLst/>
              <a:cxnLst/>
              <a:rect r="r" b="b" t="t" l="l"/>
              <a:pathLst>
                <a:path h="795671" w="1772339">
                  <a:moveTo>
                    <a:pt x="37440" y="0"/>
                  </a:moveTo>
                  <a:lnTo>
                    <a:pt x="1734900" y="0"/>
                  </a:lnTo>
                  <a:cubicBezTo>
                    <a:pt x="1755577" y="0"/>
                    <a:pt x="1772339" y="16762"/>
                    <a:pt x="1772339" y="37440"/>
                  </a:cubicBezTo>
                  <a:lnTo>
                    <a:pt x="1772339" y="758231"/>
                  </a:lnTo>
                  <a:cubicBezTo>
                    <a:pt x="1772339" y="768161"/>
                    <a:pt x="1768395" y="777684"/>
                    <a:pt x="1761374" y="784705"/>
                  </a:cubicBezTo>
                  <a:cubicBezTo>
                    <a:pt x="1754352" y="791726"/>
                    <a:pt x="1744829" y="795671"/>
                    <a:pt x="1734900" y="795671"/>
                  </a:cubicBezTo>
                  <a:lnTo>
                    <a:pt x="37440" y="795671"/>
                  </a:lnTo>
                  <a:cubicBezTo>
                    <a:pt x="16762" y="795671"/>
                    <a:pt x="0" y="778909"/>
                    <a:pt x="0" y="758231"/>
                  </a:cubicBezTo>
                  <a:lnTo>
                    <a:pt x="0" y="37440"/>
                  </a:lnTo>
                  <a:cubicBezTo>
                    <a:pt x="0" y="16762"/>
                    <a:pt x="16762" y="0"/>
                    <a:pt x="37440" y="0"/>
                  </a:cubicBezTo>
                  <a:close/>
                </a:path>
              </a:pathLst>
            </a:custGeom>
            <a:solidFill>
              <a:srgbClr val="000000">
                <a:alpha val="0"/>
              </a:srgbClr>
            </a:solidFill>
            <a:ln w="38100" cap="rnd">
              <a:solidFill>
                <a:srgbClr val="000000"/>
              </a:solidFill>
              <a:prstDash val="sysDot"/>
              <a:round/>
            </a:ln>
          </p:spPr>
        </p:sp>
        <p:sp>
          <p:nvSpPr>
            <p:cNvPr name="TextBox 5" id="5"/>
            <p:cNvSpPr txBox="true"/>
            <p:nvPr/>
          </p:nvSpPr>
          <p:spPr>
            <a:xfrm>
              <a:off x="0" y="-38100"/>
              <a:ext cx="1772340" cy="833771"/>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9899087" y="4258436"/>
            <a:ext cx="6402444" cy="2360295"/>
          </a:xfrm>
          <a:prstGeom prst="rect">
            <a:avLst/>
          </a:prstGeom>
        </p:spPr>
        <p:txBody>
          <a:bodyPr anchor="t" rtlCol="false" tIns="0" lIns="0" bIns="0" rIns="0">
            <a:spAutoFit/>
          </a:bodyPr>
          <a:lstStyle/>
          <a:p>
            <a:pPr algn="just">
              <a:lnSpc>
                <a:spcPts val="3779"/>
              </a:lnSpc>
            </a:pPr>
            <a:r>
              <a:rPr lang="en-US" sz="2700">
                <a:solidFill>
                  <a:srgbClr val="000000"/>
                </a:solidFill>
                <a:latin typeface="Aileron"/>
                <a:ea typeface="Aileron"/>
                <a:cs typeface="Aileron"/>
                <a:sym typeface="Aileron"/>
              </a:rPr>
              <a:t>WE FIRST USED ASTABLE MULTIVIBRATOR USING BJT FOR CLOCK SIGNAL , BUT WE GOT LOWER AMPLITUDE , SAME FOR FREQUENCY . THIS OCCURED DUE TO VALUE OF R&amp;C</a:t>
            </a:r>
          </a:p>
        </p:txBody>
      </p:sp>
      <p:sp>
        <p:nvSpPr>
          <p:cNvPr name="TextBox 7" id="7"/>
          <p:cNvSpPr txBox="true"/>
          <p:nvPr/>
        </p:nvSpPr>
        <p:spPr>
          <a:xfrm rot="0">
            <a:off x="1940875" y="4407222"/>
            <a:ext cx="6402444" cy="1884045"/>
          </a:xfrm>
          <a:prstGeom prst="rect">
            <a:avLst/>
          </a:prstGeom>
        </p:spPr>
        <p:txBody>
          <a:bodyPr anchor="t" rtlCol="false" tIns="0" lIns="0" bIns="0" rIns="0">
            <a:spAutoFit/>
          </a:bodyPr>
          <a:lstStyle/>
          <a:p>
            <a:pPr algn="just">
              <a:lnSpc>
                <a:spcPts val="3779"/>
              </a:lnSpc>
            </a:pPr>
            <a:r>
              <a:rPr lang="en-US" sz="2700">
                <a:solidFill>
                  <a:srgbClr val="000000"/>
                </a:solidFill>
                <a:latin typeface="Aileron"/>
                <a:ea typeface="Aileron"/>
                <a:cs typeface="Aileron"/>
                <a:sym typeface="Aileron"/>
              </a:rPr>
              <a:t>WHEN IMPLEMENTING USING 4 GATES </a:t>
            </a:r>
          </a:p>
          <a:p>
            <a:pPr algn="just">
              <a:lnSpc>
                <a:spcPts val="3779"/>
              </a:lnSpc>
            </a:pPr>
            <a:r>
              <a:rPr lang="en-US" sz="2700">
                <a:solidFill>
                  <a:srgbClr val="000000"/>
                </a:solidFill>
                <a:latin typeface="Aileron"/>
                <a:ea typeface="Aileron"/>
                <a:cs typeface="Aileron"/>
                <a:sym typeface="Aileron"/>
              </a:rPr>
              <a:t>WE NEEDED 11 BJTS WHICH OPENED A LOT OF SPACE FOR ERRORS </a:t>
            </a:r>
          </a:p>
          <a:p>
            <a:pPr algn="just">
              <a:lnSpc>
                <a:spcPts val="3779"/>
              </a:lnSpc>
            </a:pPr>
            <a:r>
              <a:rPr lang="en-US" sz="2700">
                <a:solidFill>
                  <a:srgbClr val="000000"/>
                </a:solidFill>
                <a:latin typeface="Aileron"/>
                <a:ea typeface="Aileron"/>
                <a:cs typeface="Aileron"/>
                <a:sym typeface="Aileron"/>
              </a:rPr>
              <a:t>ALSO IT WAS NOT EFFICIENT AND FAST</a:t>
            </a:r>
          </a:p>
        </p:txBody>
      </p:sp>
      <p:grpSp>
        <p:nvGrpSpPr>
          <p:cNvPr name="Group 8" id="8"/>
          <p:cNvGrpSpPr/>
          <p:nvPr/>
        </p:nvGrpSpPr>
        <p:grpSpPr>
          <a:xfrm rot="0">
            <a:off x="9572067" y="3748485"/>
            <a:ext cx="7237396" cy="3249143"/>
            <a:chOff x="0" y="0"/>
            <a:chExt cx="1772340" cy="795671"/>
          </a:xfrm>
        </p:grpSpPr>
        <p:sp>
          <p:nvSpPr>
            <p:cNvPr name="Freeform 9" id="9"/>
            <p:cNvSpPr/>
            <p:nvPr/>
          </p:nvSpPr>
          <p:spPr>
            <a:xfrm flipH="false" flipV="false" rot="0">
              <a:off x="0" y="0"/>
              <a:ext cx="1772339" cy="795671"/>
            </a:xfrm>
            <a:custGeom>
              <a:avLst/>
              <a:gdLst/>
              <a:ahLst/>
              <a:cxnLst/>
              <a:rect r="r" b="b" t="t" l="l"/>
              <a:pathLst>
                <a:path h="795671" w="1772339">
                  <a:moveTo>
                    <a:pt x="37440" y="0"/>
                  </a:moveTo>
                  <a:lnTo>
                    <a:pt x="1734900" y="0"/>
                  </a:lnTo>
                  <a:cubicBezTo>
                    <a:pt x="1755577" y="0"/>
                    <a:pt x="1772339" y="16762"/>
                    <a:pt x="1772339" y="37440"/>
                  </a:cubicBezTo>
                  <a:lnTo>
                    <a:pt x="1772339" y="758231"/>
                  </a:lnTo>
                  <a:cubicBezTo>
                    <a:pt x="1772339" y="768161"/>
                    <a:pt x="1768395" y="777684"/>
                    <a:pt x="1761374" y="784705"/>
                  </a:cubicBezTo>
                  <a:cubicBezTo>
                    <a:pt x="1754352" y="791726"/>
                    <a:pt x="1744829" y="795671"/>
                    <a:pt x="1734900" y="795671"/>
                  </a:cubicBezTo>
                  <a:lnTo>
                    <a:pt x="37440" y="795671"/>
                  </a:lnTo>
                  <a:cubicBezTo>
                    <a:pt x="16762" y="795671"/>
                    <a:pt x="0" y="778909"/>
                    <a:pt x="0" y="758231"/>
                  </a:cubicBezTo>
                  <a:lnTo>
                    <a:pt x="0" y="37440"/>
                  </a:lnTo>
                  <a:cubicBezTo>
                    <a:pt x="0" y="16762"/>
                    <a:pt x="16762" y="0"/>
                    <a:pt x="37440" y="0"/>
                  </a:cubicBezTo>
                  <a:close/>
                </a:path>
              </a:pathLst>
            </a:custGeom>
            <a:solidFill>
              <a:srgbClr val="000000">
                <a:alpha val="0"/>
              </a:srgbClr>
            </a:solidFill>
            <a:ln w="38100" cap="rnd">
              <a:solidFill>
                <a:srgbClr val="000000"/>
              </a:solidFill>
              <a:prstDash val="sysDot"/>
              <a:round/>
            </a:ln>
          </p:spPr>
        </p:sp>
        <p:sp>
          <p:nvSpPr>
            <p:cNvPr name="TextBox 10" id="10"/>
            <p:cNvSpPr txBox="true"/>
            <p:nvPr/>
          </p:nvSpPr>
          <p:spPr>
            <a:xfrm>
              <a:off x="0" y="-38100"/>
              <a:ext cx="1772340" cy="83377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4E4E4"/>
        </a:solidFill>
      </p:bgPr>
    </p:bg>
    <p:spTree>
      <p:nvGrpSpPr>
        <p:cNvPr id="1" name=""/>
        <p:cNvGrpSpPr/>
        <p:nvPr/>
      </p:nvGrpSpPr>
      <p:grpSpPr>
        <a:xfrm>
          <a:off x="0" y="0"/>
          <a:ext cx="0" cy="0"/>
          <a:chOff x="0" y="0"/>
          <a:chExt cx="0" cy="0"/>
        </a:xfrm>
      </p:grpSpPr>
      <p:sp>
        <p:nvSpPr>
          <p:cNvPr name="Freeform 2" id="2"/>
          <p:cNvSpPr/>
          <p:nvPr/>
        </p:nvSpPr>
        <p:spPr>
          <a:xfrm flipH="false" flipV="false" rot="0">
            <a:off x="0" y="7914994"/>
            <a:ext cx="2354755" cy="2372006"/>
          </a:xfrm>
          <a:custGeom>
            <a:avLst/>
            <a:gdLst/>
            <a:ahLst/>
            <a:cxnLst/>
            <a:rect r="r" b="b" t="t" l="l"/>
            <a:pathLst>
              <a:path h="2372006" w="2354755">
                <a:moveTo>
                  <a:pt x="0" y="0"/>
                </a:moveTo>
                <a:lnTo>
                  <a:pt x="2354755" y="0"/>
                </a:lnTo>
                <a:lnTo>
                  <a:pt x="2354755" y="2372006"/>
                </a:lnTo>
                <a:lnTo>
                  <a:pt x="0" y="23720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1543" y="565083"/>
            <a:ext cx="2517470" cy="819322"/>
          </a:xfrm>
          <a:custGeom>
            <a:avLst/>
            <a:gdLst/>
            <a:ahLst/>
            <a:cxnLst/>
            <a:rect r="r" b="b" t="t" l="l"/>
            <a:pathLst>
              <a:path h="819322" w="2517470">
                <a:moveTo>
                  <a:pt x="0" y="0"/>
                </a:moveTo>
                <a:lnTo>
                  <a:pt x="2517470" y="0"/>
                </a:lnTo>
                <a:lnTo>
                  <a:pt x="2517470" y="819323"/>
                </a:lnTo>
                <a:lnTo>
                  <a:pt x="0" y="819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5483948" y="-25713"/>
            <a:ext cx="2804052" cy="2804052"/>
          </a:xfrm>
          <a:custGeom>
            <a:avLst/>
            <a:gdLst/>
            <a:ahLst/>
            <a:cxnLst/>
            <a:rect r="r" b="b" t="t" l="l"/>
            <a:pathLst>
              <a:path h="2804052" w="2804052">
                <a:moveTo>
                  <a:pt x="2804052" y="2804052"/>
                </a:moveTo>
                <a:lnTo>
                  <a:pt x="0" y="2804052"/>
                </a:lnTo>
                <a:lnTo>
                  <a:pt x="0" y="0"/>
                </a:lnTo>
                <a:lnTo>
                  <a:pt x="2804052" y="0"/>
                </a:lnTo>
                <a:lnTo>
                  <a:pt x="2804052" y="28040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54348" y="8901009"/>
            <a:ext cx="2181204" cy="1193713"/>
          </a:xfrm>
          <a:custGeom>
            <a:avLst/>
            <a:gdLst/>
            <a:ahLst/>
            <a:cxnLst/>
            <a:rect r="r" b="b" t="t" l="l"/>
            <a:pathLst>
              <a:path h="1193713" w="2181204">
                <a:moveTo>
                  <a:pt x="0" y="0"/>
                </a:moveTo>
                <a:lnTo>
                  <a:pt x="2181204" y="0"/>
                </a:lnTo>
                <a:lnTo>
                  <a:pt x="2181204" y="1193713"/>
                </a:lnTo>
                <a:lnTo>
                  <a:pt x="0" y="11937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false" rot="0">
            <a:off x="3728559" y="565083"/>
            <a:ext cx="1666241" cy="793737"/>
          </a:xfrm>
          <a:custGeom>
            <a:avLst/>
            <a:gdLst/>
            <a:ahLst/>
            <a:cxnLst/>
            <a:rect r="r" b="b" t="t" l="l"/>
            <a:pathLst>
              <a:path h="793737" w="1666241">
                <a:moveTo>
                  <a:pt x="1666242" y="0"/>
                </a:moveTo>
                <a:lnTo>
                  <a:pt x="0" y="0"/>
                </a:lnTo>
                <a:lnTo>
                  <a:pt x="0" y="793737"/>
                </a:lnTo>
                <a:lnTo>
                  <a:pt x="1666242" y="793737"/>
                </a:lnTo>
                <a:lnTo>
                  <a:pt x="166624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3535659" y="565083"/>
            <a:ext cx="1666241" cy="793737"/>
          </a:xfrm>
          <a:custGeom>
            <a:avLst/>
            <a:gdLst/>
            <a:ahLst/>
            <a:cxnLst/>
            <a:rect r="r" b="b" t="t" l="l"/>
            <a:pathLst>
              <a:path h="793737" w="1666241">
                <a:moveTo>
                  <a:pt x="0" y="0"/>
                </a:moveTo>
                <a:lnTo>
                  <a:pt x="1666241" y="0"/>
                </a:lnTo>
                <a:lnTo>
                  <a:pt x="1666241" y="793737"/>
                </a:lnTo>
                <a:lnTo>
                  <a:pt x="0" y="7937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028700" y="5629629"/>
            <a:ext cx="16230600" cy="3628671"/>
            <a:chOff x="0" y="0"/>
            <a:chExt cx="4173059" cy="932970"/>
          </a:xfrm>
        </p:grpSpPr>
        <p:sp>
          <p:nvSpPr>
            <p:cNvPr name="Freeform 9" id="9"/>
            <p:cNvSpPr/>
            <p:nvPr/>
          </p:nvSpPr>
          <p:spPr>
            <a:xfrm flipH="false" flipV="false" rot="0">
              <a:off x="0" y="0"/>
              <a:ext cx="4173059" cy="932970"/>
            </a:xfrm>
            <a:custGeom>
              <a:avLst/>
              <a:gdLst/>
              <a:ahLst/>
              <a:cxnLst/>
              <a:rect r="r" b="b" t="t" l="l"/>
              <a:pathLst>
                <a:path h="932970" w="4173059">
                  <a:moveTo>
                    <a:pt x="16695" y="0"/>
                  </a:moveTo>
                  <a:lnTo>
                    <a:pt x="4156365" y="0"/>
                  </a:lnTo>
                  <a:cubicBezTo>
                    <a:pt x="4160792" y="0"/>
                    <a:pt x="4165038" y="1759"/>
                    <a:pt x="4168170" y="4890"/>
                  </a:cubicBezTo>
                  <a:cubicBezTo>
                    <a:pt x="4171300" y="8021"/>
                    <a:pt x="4173059" y="12267"/>
                    <a:pt x="4173059" y="16695"/>
                  </a:cubicBezTo>
                  <a:lnTo>
                    <a:pt x="4173059" y="916275"/>
                  </a:lnTo>
                  <a:cubicBezTo>
                    <a:pt x="4173059" y="925495"/>
                    <a:pt x="4165585" y="932970"/>
                    <a:pt x="4156365" y="932970"/>
                  </a:cubicBezTo>
                  <a:lnTo>
                    <a:pt x="16695" y="932970"/>
                  </a:lnTo>
                  <a:cubicBezTo>
                    <a:pt x="12267" y="932970"/>
                    <a:pt x="8021" y="931211"/>
                    <a:pt x="4890" y="928080"/>
                  </a:cubicBezTo>
                  <a:cubicBezTo>
                    <a:pt x="1759" y="924949"/>
                    <a:pt x="0" y="920703"/>
                    <a:pt x="0" y="916275"/>
                  </a:cubicBezTo>
                  <a:lnTo>
                    <a:pt x="0" y="16695"/>
                  </a:lnTo>
                  <a:cubicBezTo>
                    <a:pt x="0" y="12267"/>
                    <a:pt x="1759" y="8021"/>
                    <a:pt x="4890" y="4890"/>
                  </a:cubicBezTo>
                  <a:cubicBezTo>
                    <a:pt x="8021" y="1759"/>
                    <a:pt x="12267" y="0"/>
                    <a:pt x="16695" y="0"/>
                  </a:cubicBezTo>
                  <a:close/>
                </a:path>
              </a:pathLst>
            </a:custGeom>
            <a:solidFill>
              <a:srgbClr val="000000"/>
            </a:solidFill>
          </p:spPr>
        </p:sp>
        <p:sp>
          <p:nvSpPr>
            <p:cNvPr name="TextBox 10" id="10"/>
            <p:cNvSpPr txBox="true"/>
            <p:nvPr/>
          </p:nvSpPr>
          <p:spPr>
            <a:xfrm>
              <a:off x="0" y="-38100"/>
              <a:ext cx="4173059" cy="97107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194042" y="1899396"/>
            <a:ext cx="5460306" cy="3071422"/>
          </a:xfrm>
          <a:custGeom>
            <a:avLst/>
            <a:gdLst/>
            <a:ahLst/>
            <a:cxnLst/>
            <a:rect r="r" b="b" t="t" l="l"/>
            <a:pathLst>
              <a:path h="3071422" w="5460306">
                <a:moveTo>
                  <a:pt x="0" y="0"/>
                </a:moveTo>
                <a:lnTo>
                  <a:pt x="5460306" y="0"/>
                </a:lnTo>
                <a:lnTo>
                  <a:pt x="5460306" y="3071422"/>
                </a:lnTo>
                <a:lnTo>
                  <a:pt x="0" y="3071422"/>
                </a:lnTo>
                <a:lnTo>
                  <a:pt x="0" y="0"/>
                </a:lnTo>
                <a:close/>
              </a:path>
            </a:pathLst>
          </a:custGeom>
          <a:blipFill>
            <a:blip r:embed="rId12"/>
            <a:stretch>
              <a:fillRect l="0" t="0" r="0" b="0"/>
            </a:stretch>
          </a:blipFill>
        </p:spPr>
      </p:sp>
      <p:sp>
        <p:nvSpPr>
          <p:cNvPr name="Freeform 12" id="12"/>
          <p:cNvSpPr/>
          <p:nvPr/>
        </p:nvSpPr>
        <p:spPr>
          <a:xfrm flipH="false" flipV="false" rot="0">
            <a:off x="2015595" y="1899396"/>
            <a:ext cx="5092171" cy="3296970"/>
          </a:xfrm>
          <a:custGeom>
            <a:avLst/>
            <a:gdLst/>
            <a:ahLst/>
            <a:cxnLst/>
            <a:rect r="r" b="b" t="t" l="l"/>
            <a:pathLst>
              <a:path h="3296970" w="5092171">
                <a:moveTo>
                  <a:pt x="0" y="0"/>
                </a:moveTo>
                <a:lnTo>
                  <a:pt x="5092170" y="0"/>
                </a:lnTo>
                <a:lnTo>
                  <a:pt x="5092170" y="3296970"/>
                </a:lnTo>
                <a:lnTo>
                  <a:pt x="0" y="3296970"/>
                </a:lnTo>
                <a:lnTo>
                  <a:pt x="0" y="0"/>
                </a:lnTo>
                <a:close/>
              </a:path>
            </a:pathLst>
          </a:custGeom>
          <a:blipFill>
            <a:blip r:embed="rId13"/>
            <a:stretch>
              <a:fillRect l="0" t="-7918" r="0" b="-7918"/>
            </a:stretch>
          </a:blipFill>
        </p:spPr>
      </p:sp>
      <p:sp>
        <p:nvSpPr>
          <p:cNvPr name="TextBox 13" id="13"/>
          <p:cNvSpPr txBox="true"/>
          <p:nvPr/>
        </p:nvSpPr>
        <p:spPr>
          <a:xfrm rot="0">
            <a:off x="6164240" y="615144"/>
            <a:ext cx="5959520" cy="900176"/>
          </a:xfrm>
          <a:prstGeom prst="rect">
            <a:avLst/>
          </a:prstGeom>
        </p:spPr>
        <p:txBody>
          <a:bodyPr anchor="t" rtlCol="false" tIns="0" lIns="0" bIns="0" rIns="0">
            <a:spAutoFit/>
          </a:bodyPr>
          <a:lstStyle/>
          <a:p>
            <a:pPr algn="ctr">
              <a:lnSpc>
                <a:spcPts val="6532"/>
              </a:lnSpc>
            </a:pPr>
            <a:r>
              <a:rPr lang="en-US" sz="7100" b="true">
                <a:solidFill>
                  <a:srgbClr val="000000"/>
                </a:solidFill>
                <a:latin typeface="Aileron Bold"/>
                <a:ea typeface="Aileron Bold"/>
                <a:cs typeface="Aileron Bold"/>
                <a:sym typeface="Aileron Bold"/>
              </a:rPr>
              <a:t>Results</a:t>
            </a:r>
          </a:p>
        </p:txBody>
      </p:sp>
      <p:sp>
        <p:nvSpPr>
          <p:cNvPr name="TextBox 14" id="14"/>
          <p:cNvSpPr txBox="true"/>
          <p:nvPr/>
        </p:nvSpPr>
        <p:spPr>
          <a:xfrm rot="0">
            <a:off x="1699254" y="5701191"/>
            <a:ext cx="15045696" cy="3312795"/>
          </a:xfrm>
          <a:prstGeom prst="rect">
            <a:avLst/>
          </a:prstGeom>
        </p:spPr>
        <p:txBody>
          <a:bodyPr anchor="t" rtlCol="false" tIns="0" lIns="0" bIns="0" rIns="0">
            <a:spAutoFit/>
          </a:bodyPr>
          <a:lstStyle/>
          <a:p>
            <a:pPr algn="just">
              <a:lnSpc>
                <a:spcPts val="3779"/>
              </a:lnSpc>
            </a:pPr>
            <a:r>
              <a:rPr lang="en-US" sz="2700">
                <a:solidFill>
                  <a:srgbClr val="FFFFFF"/>
                </a:solidFill>
                <a:latin typeface="Aileron"/>
                <a:ea typeface="Aileron"/>
                <a:cs typeface="Aileron"/>
                <a:sym typeface="Aileron"/>
              </a:rPr>
              <a:t>The following circuit uses an astable multivibrator to generate the clock signal needed to drive the D flip-flop and produce the desired output. Initially, we built the astable multivibrator using BJTs (Bipolar Junction Transistors). However, during testing, we found that the output amplitude was low, and the frequency was also not stable.</a:t>
            </a:r>
          </a:p>
          <a:p>
            <a:pPr algn="just">
              <a:lnSpc>
                <a:spcPts val="3779"/>
              </a:lnSpc>
            </a:pPr>
            <a:r>
              <a:rPr lang="en-US" sz="2700">
                <a:solidFill>
                  <a:srgbClr val="FFFFFF"/>
                </a:solidFill>
                <a:latin typeface="Aileron"/>
                <a:ea typeface="Aileron"/>
                <a:cs typeface="Aileron"/>
                <a:sym typeface="Aileron"/>
              </a:rPr>
              <a:t> To solve these issues, we replaced the BJT-based multivibrator with an Op-Amp-based multivibrator. Using the Op-Amp improved both the amplitude and the frequency stability of the clock signal, thereby enhancing the performance of the D flip-flop circuit.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4E4E4"/>
        </a:solidFill>
      </p:bgPr>
    </p:bg>
    <p:spTree>
      <p:nvGrpSpPr>
        <p:cNvPr id="1" name=""/>
        <p:cNvGrpSpPr/>
        <p:nvPr/>
      </p:nvGrpSpPr>
      <p:grpSpPr>
        <a:xfrm>
          <a:off x="0" y="0"/>
          <a:ext cx="0" cy="0"/>
          <a:chOff x="0" y="0"/>
          <a:chExt cx="0" cy="0"/>
        </a:xfrm>
      </p:grpSpPr>
      <p:sp>
        <p:nvSpPr>
          <p:cNvPr name="Freeform 2" id="2"/>
          <p:cNvSpPr/>
          <p:nvPr/>
        </p:nvSpPr>
        <p:spPr>
          <a:xfrm flipH="false" flipV="false" rot="0">
            <a:off x="0" y="5662415"/>
            <a:ext cx="4590951" cy="4624585"/>
          </a:xfrm>
          <a:custGeom>
            <a:avLst/>
            <a:gdLst/>
            <a:ahLst/>
            <a:cxnLst/>
            <a:rect r="r" b="b" t="t" l="l"/>
            <a:pathLst>
              <a:path h="4624585" w="4590951">
                <a:moveTo>
                  <a:pt x="0" y="0"/>
                </a:moveTo>
                <a:lnTo>
                  <a:pt x="4590951" y="0"/>
                </a:lnTo>
                <a:lnTo>
                  <a:pt x="4590951" y="4624585"/>
                </a:lnTo>
                <a:lnTo>
                  <a:pt x="0" y="46245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89656" y="433509"/>
            <a:ext cx="3330198" cy="1083828"/>
          </a:xfrm>
          <a:custGeom>
            <a:avLst/>
            <a:gdLst/>
            <a:ahLst/>
            <a:cxnLst/>
            <a:rect r="r" b="b" t="t" l="l"/>
            <a:pathLst>
              <a:path h="1083828" w="3330198">
                <a:moveTo>
                  <a:pt x="0" y="0"/>
                </a:moveTo>
                <a:lnTo>
                  <a:pt x="3330198" y="0"/>
                </a:lnTo>
                <a:lnTo>
                  <a:pt x="3330198" y="1083828"/>
                </a:lnTo>
                <a:lnTo>
                  <a:pt x="0" y="1083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65849" y="2576315"/>
            <a:ext cx="725701" cy="2057400"/>
          </a:xfrm>
          <a:custGeom>
            <a:avLst/>
            <a:gdLst/>
            <a:ahLst/>
            <a:cxnLst/>
            <a:rect r="r" b="b" t="t" l="l"/>
            <a:pathLst>
              <a:path h="2057400" w="725701">
                <a:moveTo>
                  <a:pt x="0" y="0"/>
                </a:moveTo>
                <a:lnTo>
                  <a:pt x="725702" y="0"/>
                </a:lnTo>
                <a:lnTo>
                  <a:pt x="725702"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0">
            <a:off x="13628572" y="-25713"/>
            <a:ext cx="4659428" cy="4659428"/>
          </a:xfrm>
          <a:custGeom>
            <a:avLst/>
            <a:gdLst/>
            <a:ahLst/>
            <a:cxnLst/>
            <a:rect r="r" b="b" t="t" l="l"/>
            <a:pathLst>
              <a:path h="4659428" w="4659428">
                <a:moveTo>
                  <a:pt x="4659428" y="4659428"/>
                </a:moveTo>
                <a:lnTo>
                  <a:pt x="0" y="4659428"/>
                </a:lnTo>
                <a:lnTo>
                  <a:pt x="0" y="0"/>
                </a:lnTo>
                <a:lnTo>
                  <a:pt x="4659428" y="0"/>
                </a:lnTo>
                <a:lnTo>
                  <a:pt x="4659428" y="465942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628572" y="7949259"/>
            <a:ext cx="3657708" cy="2001764"/>
          </a:xfrm>
          <a:custGeom>
            <a:avLst/>
            <a:gdLst/>
            <a:ahLst/>
            <a:cxnLst/>
            <a:rect r="r" b="b" t="t" l="l"/>
            <a:pathLst>
              <a:path h="2001764" w="3657708">
                <a:moveTo>
                  <a:pt x="0" y="0"/>
                </a:moveTo>
                <a:lnTo>
                  <a:pt x="3657708" y="0"/>
                </a:lnTo>
                <a:lnTo>
                  <a:pt x="3657708" y="2001764"/>
                </a:lnTo>
                <a:lnTo>
                  <a:pt x="0" y="20017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5125165" y="6632181"/>
            <a:ext cx="1666241" cy="793737"/>
          </a:xfrm>
          <a:custGeom>
            <a:avLst/>
            <a:gdLst/>
            <a:ahLst/>
            <a:cxnLst/>
            <a:rect r="r" b="b" t="t" l="l"/>
            <a:pathLst>
              <a:path h="793737" w="1666241">
                <a:moveTo>
                  <a:pt x="0" y="0"/>
                </a:moveTo>
                <a:lnTo>
                  <a:pt x="1666241" y="0"/>
                </a:lnTo>
                <a:lnTo>
                  <a:pt x="1666241" y="793737"/>
                </a:lnTo>
                <a:lnTo>
                  <a:pt x="0" y="79373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true" flipV="false" rot="0">
            <a:off x="5013431" y="8553273"/>
            <a:ext cx="1666241" cy="793737"/>
          </a:xfrm>
          <a:custGeom>
            <a:avLst/>
            <a:gdLst/>
            <a:ahLst/>
            <a:cxnLst/>
            <a:rect r="r" b="b" t="t" l="l"/>
            <a:pathLst>
              <a:path h="793737" w="1666241">
                <a:moveTo>
                  <a:pt x="1666241" y="0"/>
                </a:moveTo>
                <a:lnTo>
                  <a:pt x="0" y="0"/>
                </a:lnTo>
                <a:lnTo>
                  <a:pt x="0" y="793737"/>
                </a:lnTo>
                <a:lnTo>
                  <a:pt x="1666241" y="793737"/>
                </a:lnTo>
                <a:lnTo>
                  <a:pt x="1666241"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5400000">
            <a:off x="11828782" y="-162943"/>
            <a:ext cx="650065" cy="1842969"/>
          </a:xfrm>
          <a:custGeom>
            <a:avLst/>
            <a:gdLst/>
            <a:ahLst/>
            <a:cxnLst/>
            <a:rect r="r" b="b" t="t" l="l"/>
            <a:pathLst>
              <a:path h="1842969" w="650065">
                <a:moveTo>
                  <a:pt x="0" y="0"/>
                </a:moveTo>
                <a:lnTo>
                  <a:pt x="650066" y="0"/>
                </a:lnTo>
                <a:lnTo>
                  <a:pt x="650066" y="1842969"/>
                </a:lnTo>
                <a:lnTo>
                  <a:pt x="0" y="18429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2818287" y="3819676"/>
            <a:ext cx="12651425" cy="2056704"/>
          </a:xfrm>
          <a:prstGeom prst="rect">
            <a:avLst/>
          </a:prstGeom>
        </p:spPr>
        <p:txBody>
          <a:bodyPr anchor="t" rtlCol="false" tIns="0" lIns="0" bIns="0" rIns="0">
            <a:spAutoFit/>
          </a:bodyPr>
          <a:lstStyle/>
          <a:p>
            <a:pPr algn="ctr">
              <a:lnSpc>
                <a:spcPts val="15014"/>
              </a:lnSpc>
            </a:pPr>
            <a:r>
              <a:rPr lang="en-US" sz="16319" b="true">
                <a:solidFill>
                  <a:srgbClr val="000000"/>
                </a:solidFill>
                <a:latin typeface="Aileron Bold"/>
                <a:ea typeface="Aileron Bold"/>
                <a:cs typeface="Aileron Bold"/>
                <a:sym typeface="Aileron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4E4E4"/>
        </a:solidFill>
      </p:bgPr>
    </p:bg>
    <p:spTree>
      <p:nvGrpSpPr>
        <p:cNvPr id="1" name=""/>
        <p:cNvGrpSpPr/>
        <p:nvPr/>
      </p:nvGrpSpPr>
      <p:grpSpPr>
        <a:xfrm>
          <a:off x="0" y="0"/>
          <a:ext cx="0" cy="0"/>
          <a:chOff x="0" y="0"/>
          <a:chExt cx="0" cy="0"/>
        </a:xfrm>
      </p:grpSpPr>
      <p:sp>
        <p:nvSpPr>
          <p:cNvPr name="Freeform 2" id="2"/>
          <p:cNvSpPr/>
          <p:nvPr/>
        </p:nvSpPr>
        <p:spPr>
          <a:xfrm flipH="false" flipV="false" rot="0">
            <a:off x="-148678" y="8311862"/>
            <a:ext cx="2354755" cy="2372006"/>
          </a:xfrm>
          <a:custGeom>
            <a:avLst/>
            <a:gdLst/>
            <a:ahLst/>
            <a:cxnLst/>
            <a:rect r="r" b="b" t="t" l="l"/>
            <a:pathLst>
              <a:path h="2372006" w="2354755">
                <a:moveTo>
                  <a:pt x="0" y="0"/>
                </a:moveTo>
                <a:lnTo>
                  <a:pt x="2354756" y="0"/>
                </a:lnTo>
                <a:lnTo>
                  <a:pt x="2354756" y="2372006"/>
                </a:lnTo>
                <a:lnTo>
                  <a:pt x="0" y="23720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1543" y="565083"/>
            <a:ext cx="2517470" cy="819322"/>
          </a:xfrm>
          <a:custGeom>
            <a:avLst/>
            <a:gdLst/>
            <a:ahLst/>
            <a:cxnLst/>
            <a:rect r="r" b="b" t="t" l="l"/>
            <a:pathLst>
              <a:path h="819322" w="2517470">
                <a:moveTo>
                  <a:pt x="0" y="0"/>
                </a:moveTo>
                <a:lnTo>
                  <a:pt x="2517470" y="0"/>
                </a:lnTo>
                <a:lnTo>
                  <a:pt x="2517470" y="819323"/>
                </a:lnTo>
                <a:lnTo>
                  <a:pt x="0" y="819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5483948" y="-25713"/>
            <a:ext cx="2804052" cy="2804052"/>
          </a:xfrm>
          <a:custGeom>
            <a:avLst/>
            <a:gdLst/>
            <a:ahLst/>
            <a:cxnLst/>
            <a:rect r="r" b="b" t="t" l="l"/>
            <a:pathLst>
              <a:path h="2804052" w="2804052">
                <a:moveTo>
                  <a:pt x="2804052" y="2804052"/>
                </a:moveTo>
                <a:lnTo>
                  <a:pt x="0" y="2804052"/>
                </a:lnTo>
                <a:lnTo>
                  <a:pt x="0" y="0"/>
                </a:lnTo>
                <a:lnTo>
                  <a:pt x="2804052" y="0"/>
                </a:lnTo>
                <a:lnTo>
                  <a:pt x="2804052" y="28040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68698" y="9093287"/>
            <a:ext cx="2181204" cy="1193713"/>
          </a:xfrm>
          <a:custGeom>
            <a:avLst/>
            <a:gdLst/>
            <a:ahLst/>
            <a:cxnLst/>
            <a:rect r="r" b="b" t="t" l="l"/>
            <a:pathLst>
              <a:path h="1193713" w="2181204">
                <a:moveTo>
                  <a:pt x="0" y="0"/>
                </a:moveTo>
                <a:lnTo>
                  <a:pt x="2181204" y="0"/>
                </a:lnTo>
                <a:lnTo>
                  <a:pt x="2181204" y="1193713"/>
                </a:lnTo>
                <a:lnTo>
                  <a:pt x="0" y="11937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false" rot="0">
            <a:off x="3728559" y="565083"/>
            <a:ext cx="1666241" cy="793737"/>
          </a:xfrm>
          <a:custGeom>
            <a:avLst/>
            <a:gdLst/>
            <a:ahLst/>
            <a:cxnLst/>
            <a:rect r="r" b="b" t="t" l="l"/>
            <a:pathLst>
              <a:path h="793737" w="1666241">
                <a:moveTo>
                  <a:pt x="1666242" y="0"/>
                </a:moveTo>
                <a:lnTo>
                  <a:pt x="0" y="0"/>
                </a:lnTo>
                <a:lnTo>
                  <a:pt x="0" y="793737"/>
                </a:lnTo>
                <a:lnTo>
                  <a:pt x="1666242" y="793737"/>
                </a:lnTo>
                <a:lnTo>
                  <a:pt x="166624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9693745" y="3484230"/>
            <a:ext cx="6885344" cy="3318540"/>
            <a:chOff x="0" y="0"/>
            <a:chExt cx="1778499" cy="857186"/>
          </a:xfrm>
        </p:grpSpPr>
        <p:sp>
          <p:nvSpPr>
            <p:cNvPr name="Freeform 8" id="8"/>
            <p:cNvSpPr/>
            <p:nvPr/>
          </p:nvSpPr>
          <p:spPr>
            <a:xfrm flipH="false" flipV="false" rot="0">
              <a:off x="0" y="0"/>
              <a:ext cx="1778499" cy="857186"/>
            </a:xfrm>
            <a:custGeom>
              <a:avLst/>
              <a:gdLst/>
              <a:ahLst/>
              <a:cxnLst/>
              <a:rect r="r" b="b" t="t" l="l"/>
              <a:pathLst>
                <a:path h="857186" w="1778499">
                  <a:moveTo>
                    <a:pt x="25861" y="0"/>
                  </a:moveTo>
                  <a:lnTo>
                    <a:pt x="1752638" y="0"/>
                  </a:lnTo>
                  <a:cubicBezTo>
                    <a:pt x="1766921" y="0"/>
                    <a:pt x="1778499" y="11579"/>
                    <a:pt x="1778499" y="25861"/>
                  </a:cubicBezTo>
                  <a:lnTo>
                    <a:pt x="1778499" y="831325"/>
                  </a:lnTo>
                  <a:cubicBezTo>
                    <a:pt x="1778499" y="838184"/>
                    <a:pt x="1775775" y="844762"/>
                    <a:pt x="1770925" y="849612"/>
                  </a:cubicBezTo>
                  <a:cubicBezTo>
                    <a:pt x="1766075" y="854462"/>
                    <a:pt x="1759497" y="857186"/>
                    <a:pt x="1752638" y="857186"/>
                  </a:cubicBezTo>
                  <a:lnTo>
                    <a:pt x="25861" y="857186"/>
                  </a:lnTo>
                  <a:cubicBezTo>
                    <a:pt x="11579" y="857186"/>
                    <a:pt x="0" y="845608"/>
                    <a:pt x="0" y="831325"/>
                  </a:cubicBezTo>
                  <a:lnTo>
                    <a:pt x="0" y="25861"/>
                  </a:lnTo>
                  <a:cubicBezTo>
                    <a:pt x="0" y="11579"/>
                    <a:pt x="11579" y="0"/>
                    <a:pt x="25861" y="0"/>
                  </a:cubicBezTo>
                  <a:close/>
                </a:path>
              </a:pathLst>
            </a:custGeom>
            <a:blipFill>
              <a:blip r:embed="rId12"/>
              <a:stretch>
                <a:fillRect l="0" t="0" r="-29284" b="0"/>
              </a:stretch>
            </a:blipFill>
            <a:ln w="38100" cap="rnd">
              <a:solidFill>
                <a:srgbClr val="000000"/>
              </a:solidFill>
              <a:prstDash val="sysDot"/>
              <a:round/>
            </a:ln>
          </p:spPr>
        </p:sp>
      </p:grpSp>
      <p:sp>
        <p:nvSpPr>
          <p:cNvPr name="Freeform 9" id="9"/>
          <p:cNvSpPr/>
          <p:nvPr/>
        </p:nvSpPr>
        <p:spPr>
          <a:xfrm flipH="false" flipV="false" rot="0">
            <a:off x="13535659" y="565083"/>
            <a:ext cx="1666241" cy="793737"/>
          </a:xfrm>
          <a:custGeom>
            <a:avLst/>
            <a:gdLst/>
            <a:ahLst/>
            <a:cxnLst/>
            <a:rect r="r" b="b" t="t" l="l"/>
            <a:pathLst>
              <a:path h="793737" w="1666241">
                <a:moveTo>
                  <a:pt x="0" y="0"/>
                </a:moveTo>
                <a:lnTo>
                  <a:pt x="1666241" y="0"/>
                </a:lnTo>
                <a:lnTo>
                  <a:pt x="1666241" y="793737"/>
                </a:lnTo>
                <a:lnTo>
                  <a:pt x="0" y="7937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6321246" y="669099"/>
            <a:ext cx="5959520" cy="900176"/>
          </a:xfrm>
          <a:prstGeom prst="rect">
            <a:avLst/>
          </a:prstGeom>
        </p:spPr>
        <p:txBody>
          <a:bodyPr anchor="t" rtlCol="false" tIns="0" lIns="0" bIns="0" rIns="0">
            <a:spAutoFit/>
          </a:bodyPr>
          <a:lstStyle/>
          <a:p>
            <a:pPr algn="ctr">
              <a:lnSpc>
                <a:spcPts val="6532"/>
              </a:lnSpc>
            </a:pPr>
            <a:r>
              <a:rPr lang="en-US" sz="7100" b="true">
                <a:solidFill>
                  <a:srgbClr val="4E333D"/>
                </a:solidFill>
                <a:latin typeface="Aileron Bold"/>
                <a:ea typeface="Aileron Bold"/>
                <a:cs typeface="Aileron Bold"/>
                <a:sym typeface="Aileron Bold"/>
              </a:rPr>
              <a:t>Introduction </a:t>
            </a:r>
          </a:p>
        </p:txBody>
      </p:sp>
      <p:sp>
        <p:nvSpPr>
          <p:cNvPr name="TextBox 11" id="11"/>
          <p:cNvSpPr txBox="true"/>
          <p:nvPr/>
        </p:nvSpPr>
        <p:spPr>
          <a:xfrm rot="0">
            <a:off x="1139441" y="2260992"/>
            <a:ext cx="6844477" cy="730124"/>
          </a:xfrm>
          <a:prstGeom prst="rect">
            <a:avLst/>
          </a:prstGeom>
        </p:spPr>
        <p:txBody>
          <a:bodyPr anchor="t" rtlCol="false" tIns="0" lIns="0" bIns="0" rIns="0">
            <a:spAutoFit/>
          </a:bodyPr>
          <a:lstStyle/>
          <a:p>
            <a:pPr algn="l">
              <a:lnSpc>
                <a:spcPts val="5336"/>
              </a:lnSpc>
            </a:pPr>
            <a:r>
              <a:rPr lang="en-US" sz="5800" b="true">
                <a:solidFill>
                  <a:srgbClr val="000000"/>
                </a:solidFill>
                <a:latin typeface="Aileron Bold"/>
                <a:ea typeface="Aileron Bold"/>
                <a:cs typeface="Aileron Bold"/>
                <a:sym typeface="Aileron Bold"/>
              </a:rPr>
              <a:t>What is a D flip flop </a:t>
            </a:r>
          </a:p>
        </p:txBody>
      </p:sp>
      <p:sp>
        <p:nvSpPr>
          <p:cNvPr name="TextBox 12" id="12"/>
          <p:cNvSpPr txBox="true"/>
          <p:nvPr/>
        </p:nvSpPr>
        <p:spPr>
          <a:xfrm rot="0">
            <a:off x="1139441" y="3094763"/>
            <a:ext cx="6572400" cy="5595620"/>
          </a:xfrm>
          <a:prstGeom prst="rect">
            <a:avLst/>
          </a:prstGeom>
        </p:spPr>
        <p:txBody>
          <a:bodyPr anchor="t" rtlCol="false" tIns="0" lIns="0" bIns="0" rIns="0">
            <a:spAutoFit/>
          </a:bodyPr>
          <a:lstStyle/>
          <a:p>
            <a:pPr algn="just">
              <a:lnSpc>
                <a:spcPts val="4479"/>
              </a:lnSpc>
            </a:pPr>
            <a:r>
              <a:rPr lang="en-US" sz="3199">
                <a:solidFill>
                  <a:srgbClr val="000000"/>
                </a:solidFill>
                <a:latin typeface="Aileron"/>
                <a:ea typeface="Aileron"/>
                <a:cs typeface="Aileron"/>
                <a:sym typeface="Aileron"/>
              </a:rPr>
              <a:t>A D flip-flop, also known as a D-type or data flip-flop, is a digital storage element utilized in sequential logic circuits. It captures the value of the D (data) input at a specific part of the clock cycle, typically on the rising or falling edge of the clock signal, and holds this value until the next clock event. Hence, they are also known as Delay Flip Flop</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4E4E4"/>
        </a:solidFill>
      </p:bgPr>
    </p:bg>
    <p:spTree>
      <p:nvGrpSpPr>
        <p:cNvPr id="1" name=""/>
        <p:cNvGrpSpPr/>
        <p:nvPr/>
      </p:nvGrpSpPr>
      <p:grpSpPr>
        <a:xfrm>
          <a:off x="0" y="0"/>
          <a:ext cx="0" cy="0"/>
          <a:chOff x="0" y="0"/>
          <a:chExt cx="0" cy="0"/>
        </a:xfrm>
      </p:grpSpPr>
      <p:sp>
        <p:nvSpPr>
          <p:cNvPr name="Freeform 2" id="2"/>
          <p:cNvSpPr/>
          <p:nvPr/>
        </p:nvSpPr>
        <p:spPr>
          <a:xfrm flipH="false" flipV="false" rot="0">
            <a:off x="-514477" y="8311862"/>
            <a:ext cx="2354755" cy="2372006"/>
          </a:xfrm>
          <a:custGeom>
            <a:avLst/>
            <a:gdLst/>
            <a:ahLst/>
            <a:cxnLst/>
            <a:rect r="r" b="b" t="t" l="l"/>
            <a:pathLst>
              <a:path h="2372006" w="2354755">
                <a:moveTo>
                  <a:pt x="0" y="0"/>
                </a:moveTo>
                <a:lnTo>
                  <a:pt x="2354755" y="0"/>
                </a:lnTo>
                <a:lnTo>
                  <a:pt x="2354755" y="2372006"/>
                </a:lnTo>
                <a:lnTo>
                  <a:pt x="0" y="23720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1543" y="565083"/>
            <a:ext cx="2517470" cy="819322"/>
          </a:xfrm>
          <a:custGeom>
            <a:avLst/>
            <a:gdLst/>
            <a:ahLst/>
            <a:cxnLst/>
            <a:rect r="r" b="b" t="t" l="l"/>
            <a:pathLst>
              <a:path h="819322" w="2517470">
                <a:moveTo>
                  <a:pt x="0" y="0"/>
                </a:moveTo>
                <a:lnTo>
                  <a:pt x="2517470" y="0"/>
                </a:lnTo>
                <a:lnTo>
                  <a:pt x="2517470" y="819323"/>
                </a:lnTo>
                <a:lnTo>
                  <a:pt x="0" y="819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5483948" y="-25713"/>
            <a:ext cx="2804052" cy="2804052"/>
          </a:xfrm>
          <a:custGeom>
            <a:avLst/>
            <a:gdLst/>
            <a:ahLst/>
            <a:cxnLst/>
            <a:rect r="r" b="b" t="t" l="l"/>
            <a:pathLst>
              <a:path h="2804052" w="2804052">
                <a:moveTo>
                  <a:pt x="2804052" y="2804052"/>
                </a:moveTo>
                <a:lnTo>
                  <a:pt x="0" y="2804052"/>
                </a:lnTo>
                <a:lnTo>
                  <a:pt x="0" y="0"/>
                </a:lnTo>
                <a:lnTo>
                  <a:pt x="2804052" y="0"/>
                </a:lnTo>
                <a:lnTo>
                  <a:pt x="2804052" y="28040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54348" y="8901009"/>
            <a:ext cx="2181204" cy="1193713"/>
          </a:xfrm>
          <a:custGeom>
            <a:avLst/>
            <a:gdLst/>
            <a:ahLst/>
            <a:cxnLst/>
            <a:rect r="r" b="b" t="t" l="l"/>
            <a:pathLst>
              <a:path h="1193713" w="2181204">
                <a:moveTo>
                  <a:pt x="0" y="0"/>
                </a:moveTo>
                <a:lnTo>
                  <a:pt x="2181204" y="0"/>
                </a:lnTo>
                <a:lnTo>
                  <a:pt x="2181204" y="1193713"/>
                </a:lnTo>
                <a:lnTo>
                  <a:pt x="0" y="11937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false" rot="0">
            <a:off x="3728559" y="565083"/>
            <a:ext cx="1666241" cy="793737"/>
          </a:xfrm>
          <a:custGeom>
            <a:avLst/>
            <a:gdLst/>
            <a:ahLst/>
            <a:cxnLst/>
            <a:rect r="r" b="b" t="t" l="l"/>
            <a:pathLst>
              <a:path h="793737" w="1666241">
                <a:moveTo>
                  <a:pt x="1666242" y="0"/>
                </a:moveTo>
                <a:lnTo>
                  <a:pt x="0" y="0"/>
                </a:lnTo>
                <a:lnTo>
                  <a:pt x="0" y="793737"/>
                </a:lnTo>
                <a:lnTo>
                  <a:pt x="1666242" y="793737"/>
                </a:lnTo>
                <a:lnTo>
                  <a:pt x="166624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3535659" y="565083"/>
            <a:ext cx="1666241" cy="793737"/>
          </a:xfrm>
          <a:custGeom>
            <a:avLst/>
            <a:gdLst/>
            <a:ahLst/>
            <a:cxnLst/>
            <a:rect r="r" b="b" t="t" l="l"/>
            <a:pathLst>
              <a:path h="793737" w="1666241">
                <a:moveTo>
                  <a:pt x="0" y="0"/>
                </a:moveTo>
                <a:lnTo>
                  <a:pt x="1666241" y="0"/>
                </a:lnTo>
                <a:lnTo>
                  <a:pt x="1666241" y="793737"/>
                </a:lnTo>
                <a:lnTo>
                  <a:pt x="0" y="7937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8629523" y="3583865"/>
            <a:ext cx="4399342" cy="3775342"/>
          </a:xfrm>
          <a:custGeom>
            <a:avLst/>
            <a:gdLst/>
            <a:ahLst/>
            <a:cxnLst/>
            <a:rect r="r" b="b" t="t" l="l"/>
            <a:pathLst>
              <a:path h="3775342" w="4399342">
                <a:moveTo>
                  <a:pt x="0" y="0"/>
                </a:moveTo>
                <a:lnTo>
                  <a:pt x="4399342" y="0"/>
                </a:lnTo>
                <a:lnTo>
                  <a:pt x="4399342" y="3775341"/>
                </a:lnTo>
                <a:lnTo>
                  <a:pt x="0" y="3775341"/>
                </a:lnTo>
                <a:lnTo>
                  <a:pt x="0" y="0"/>
                </a:lnTo>
                <a:close/>
              </a:path>
            </a:pathLst>
          </a:custGeom>
          <a:blipFill>
            <a:blip r:embed="rId12"/>
            <a:stretch>
              <a:fillRect l="-90174" t="0" r="0" b="0"/>
            </a:stretch>
          </a:blipFill>
        </p:spPr>
      </p:sp>
      <p:sp>
        <p:nvSpPr>
          <p:cNvPr name="TextBox 9" id="9"/>
          <p:cNvSpPr txBox="true"/>
          <p:nvPr/>
        </p:nvSpPr>
        <p:spPr>
          <a:xfrm rot="0">
            <a:off x="6164240" y="669099"/>
            <a:ext cx="5959520" cy="900176"/>
          </a:xfrm>
          <a:prstGeom prst="rect">
            <a:avLst/>
          </a:prstGeom>
        </p:spPr>
        <p:txBody>
          <a:bodyPr anchor="t" rtlCol="false" tIns="0" lIns="0" bIns="0" rIns="0">
            <a:spAutoFit/>
          </a:bodyPr>
          <a:lstStyle/>
          <a:p>
            <a:pPr algn="ctr">
              <a:lnSpc>
                <a:spcPts val="6532"/>
              </a:lnSpc>
            </a:pPr>
            <a:r>
              <a:rPr lang="en-US" sz="7100" b="true">
                <a:solidFill>
                  <a:srgbClr val="4E333D"/>
                </a:solidFill>
                <a:latin typeface="Aileron Bold"/>
                <a:ea typeface="Aileron Bold"/>
                <a:cs typeface="Aileron Bold"/>
                <a:sym typeface="Aileron Bold"/>
              </a:rPr>
              <a:t>Context</a:t>
            </a:r>
          </a:p>
        </p:txBody>
      </p:sp>
      <p:sp>
        <p:nvSpPr>
          <p:cNvPr name="TextBox 10" id="10"/>
          <p:cNvSpPr txBox="true"/>
          <p:nvPr/>
        </p:nvSpPr>
        <p:spPr>
          <a:xfrm rot="0">
            <a:off x="662900" y="3832720"/>
            <a:ext cx="6911470" cy="4502442"/>
          </a:xfrm>
          <a:prstGeom prst="rect">
            <a:avLst/>
          </a:prstGeom>
        </p:spPr>
        <p:txBody>
          <a:bodyPr anchor="t" rtlCol="false" tIns="0" lIns="0" bIns="0" rIns="0">
            <a:spAutoFit/>
          </a:bodyPr>
          <a:lstStyle/>
          <a:p>
            <a:pPr algn="just">
              <a:lnSpc>
                <a:spcPts val="4491"/>
              </a:lnSpc>
            </a:pPr>
            <a:r>
              <a:rPr lang="en-US" sz="3207">
                <a:solidFill>
                  <a:srgbClr val="000000"/>
                </a:solidFill>
                <a:latin typeface="Aileron"/>
                <a:ea typeface="Aileron"/>
                <a:cs typeface="Aileron"/>
                <a:sym typeface="Aileron"/>
              </a:rPr>
              <a:t>The key difference between a latch and a flip-flop lies in their triggering mechanism: latches are level-triggered, responding to the continuous presence of input signals, while flip-flops are edge-triggered, responding only to changes (edges) of a clock signal.</a:t>
            </a:r>
          </a:p>
        </p:txBody>
      </p:sp>
      <p:sp>
        <p:nvSpPr>
          <p:cNvPr name="TextBox 11" id="11"/>
          <p:cNvSpPr txBox="true"/>
          <p:nvPr/>
        </p:nvSpPr>
        <p:spPr>
          <a:xfrm rot="0">
            <a:off x="662900" y="2279148"/>
            <a:ext cx="7966622" cy="1406399"/>
          </a:xfrm>
          <a:prstGeom prst="rect">
            <a:avLst/>
          </a:prstGeom>
        </p:spPr>
        <p:txBody>
          <a:bodyPr anchor="t" rtlCol="false" tIns="0" lIns="0" bIns="0" rIns="0">
            <a:spAutoFit/>
          </a:bodyPr>
          <a:lstStyle/>
          <a:p>
            <a:pPr algn="l">
              <a:lnSpc>
                <a:spcPts val="5336"/>
              </a:lnSpc>
            </a:pPr>
            <a:r>
              <a:rPr lang="en-US" sz="5800" b="true">
                <a:solidFill>
                  <a:srgbClr val="000000"/>
                </a:solidFill>
                <a:latin typeface="Aileron Bold"/>
                <a:ea typeface="Aileron Bold"/>
                <a:cs typeface="Aileron Bold"/>
                <a:sym typeface="Aileron Bold"/>
              </a:rPr>
              <a:t>Difference between </a:t>
            </a:r>
          </a:p>
          <a:p>
            <a:pPr algn="l">
              <a:lnSpc>
                <a:spcPts val="5336"/>
              </a:lnSpc>
            </a:pPr>
            <a:r>
              <a:rPr lang="en-US" sz="5800" b="true">
                <a:solidFill>
                  <a:srgbClr val="000000"/>
                </a:solidFill>
                <a:latin typeface="Aileron Bold"/>
                <a:ea typeface="Aileron Bold"/>
                <a:cs typeface="Aileron Bold"/>
                <a:sym typeface="Aileron Bold"/>
              </a:rPr>
              <a:t>A latch and a Flip Flop</a:t>
            </a:r>
          </a:p>
        </p:txBody>
      </p:sp>
      <p:sp>
        <p:nvSpPr>
          <p:cNvPr name="Freeform 12" id="12"/>
          <p:cNvSpPr/>
          <p:nvPr/>
        </p:nvSpPr>
        <p:spPr>
          <a:xfrm flipH="false" flipV="false" rot="0">
            <a:off x="13309647" y="3583865"/>
            <a:ext cx="4293686" cy="3775342"/>
          </a:xfrm>
          <a:custGeom>
            <a:avLst/>
            <a:gdLst/>
            <a:ahLst/>
            <a:cxnLst/>
            <a:rect r="r" b="b" t="t" l="l"/>
            <a:pathLst>
              <a:path h="3775342" w="4293686">
                <a:moveTo>
                  <a:pt x="0" y="0"/>
                </a:moveTo>
                <a:lnTo>
                  <a:pt x="4293687" y="0"/>
                </a:lnTo>
                <a:lnTo>
                  <a:pt x="4293687" y="3775341"/>
                </a:lnTo>
                <a:lnTo>
                  <a:pt x="0" y="3775341"/>
                </a:lnTo>
                <a:lnTo>
                  <a:pt x="0" y="0"/>
                </a:lnTo>
                <a:close/>
              </a:path>
            </a:pathLst>
          </a:custGeom>
          <a:blipFill>
            <a:blip r:embed="rId12"/>
            <a:stretch>
              <a:fillRect l="0" t="-4014" r="-110500" b="-4014"/>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4E4E4"/>
        </a:solidFill>
      </p:bgPr>
    </p:bg>
    <p:spTree>
      <p:nvGrpSpPr>
        <p:cNvPr id="1" name=""/>
        <p:cNvGrpSpPr/>
        <p:nvPr/>
      </p:nvGrpSpPr>
      <p:grpSpPr>
        <a:xfrm>
          <a:off x="0" y="0"/>
          <a:ext cx="0" cy="0"/>
          <a:chOff x="0" y="0"/>
          <a:chExt cx="0" cy="0"/>
        </a:xfrm>
      </p:grpSpPr>
      <p:sp>
        <p:nvSpPr>
          <p:cNvPr name="Freeform 2" id="2"/>
          <p:cNvSpPr/>
          <p:nvPr/>
        </p:nvSpPr>
        <p:spPr>
          <a:xfrm flipH="false" flipV="false" rot="0">
            <a:off x="0" y="7914994"/>
            <a:ext cx="2354755" cy="2372006"/>
          </a:xfrm>
          <a:custGeom>
            <a:avLst/>
            <a:gdLst/>
            <a:ahLst/>
            <a:cxnLst/>
            <a:rect r="r" b="b" t="t" l="l"/>
            <a:pathLst>
              <a:path h="2372006" w="2354755">
                <a:moveTo>
                  <a:pt x="0" y="0"/>
                </a:moveTo>
                <a:lnTo>
                  <a:pt x="2354755" y="0"/>
                </a:lnTo>
                <a:lnTo>
                  <a:pt x="2354755" y="2372006"/>
                </a:lnTo>
                <a:lnTo>
                  <a:pt x="0" y="23720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1543" y="565083"/>
            <a:ext cx="2517470" cy="819322"/>
          </a:xfrm>
          <a:custGeom>
            <a:avLst/>
            <a:gdLst/>
            <a:ahLst/>
            <a:cxnLst/>
            <a:rect r="r" b="b" t="t" l="l"/>
            <a:pathLst>
              <a:path h="819322" w="2517470">
                <a:moveTo>
                  <a:pt x="0" y="0"/>
                </a:moveTo>
                <a:lnTo>
                  <a:pt x="2517470" y="0"/>
                </a:lnTo>
                <a:lnTo>
                  <a:pt x="2517470" y="819323"/>
                </a:lnTo>
                <a:lnTo>
                  <a:pt x="0" y="819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5483948" y="-25713"/>
            <a:ext cx="2804052" cy="2804052"/>
          </a:xfrm>
          <a:custGeom>
            <a:avLst/>
            <a:gdLst/>
            <a:ahLst/>
            <a:cxnLst/>
            <a:rect r="r" b="b" t="t" l="l"/>
            <a:pathLst>
              <a:path h="2804052" w="2804052">
                <a:moveTo>
                  <a:pt x="2804052" y="2804052"/>
                </a:moveTo>
                <a:lnTo>
                  <a:pt x="0" y="2804052"/>
                </a:lnTo>
                <a:lnTo>
                  <a:pt x="0" y="0"/>
                </a:lnTo>
                <a:lnTo>
                  <a:pt x="2804052" y="0"/>
                </a:lnTo>
                <a:lnTo>
                  <a:pt x="2804052" y="28040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54348" y="8901009"/>
            <a:ext cx="2181204" cy="1193713"/>
          </a:xfrm>
          <a:custGeom>
            <a:avLst/>
            <a:gdLst/>
            <a:ahLst/>
            <a:cxnLst/>
            <a:rect r="r" b="b" t="t" l="l"/>
            <a:pathLst>
              <a:path h="1193713" w="2181204">
                <a:moveTo>
                  <a:pt x="0" y="0"/>
                </a:moveTo>
                <a:lnTo>
                  <a:pt x="2181204" y="0"/>
                </a:lnTo>
                <a:lnTo>
                  <a:pt x="2181204" y="1193713"/>
                </a:lnTo>
                <a:lnTo>
                  <a:pt x="0" y="11937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false" rot="0">
            <a:off x="3728559" y="565083"/>
            <a:ext cx="1666241" cy="793737"/>
          </a:xfrm>
          <a:custGeom>
            <a:avLst/>
            <a:gdLst/>
            <a:ahLst/>
            <a:cxnLst/>
            <a:rect r="r" b="b" t="t" l="l"/>
            <a:pathLst>
              <a:path h="793737" w="1666241">
                <a:moveTo>
                  <a:pt x="1666242" y="0"/>
                </a:moveTo>
                <a:lnTo>
                  <a:pt x="0" y="0"/>
                </a:lnTo>
                <a:lnTo>
                  <a:pt x="0" y="793737"/>
                </a:lnTo>
                <a:lnTo>
                  <a:pt x="1666242" y="793737"/>
                </a:lnTo>
                <a:lnTo>
                  <a:pt x="166624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3535659" y="565083"/>
            <a:ext cx="1666241" cy="793737"/>
          </a:xfrm>
          <a:custGeom>
            <a:avLst/>
            <a:gdLst/>
            <a:ahLst/>
            <a:cxnLst/>
            <a:rect r="r" b="b" t="t" l="l"/>
            <a:pathLst>
              <a:path h="793737" w="1666241">
                <a:moveTo>
                  <a:pt x="0" y="0"/>
                </a:moveTo>
                <a:lnTo>
                  <a:pt x="1666241" y="0"/>
                </a:lnTo>
                <a:lnTo>
                  <a:pt x="1666241" y="793737"/>
                </a:lnTo>
                <a:lnTo>
                  <a:pt x="0" y="7937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52425" y="2681489"/>
            <a:ext cx="7237396" cy="3249143"/>
            <a:chOff x="0" y="0"/>
            <a:chExt cx="1772340" cy="795671"/>
          </a:xfrm>
        </p:grpSpPr>
        <p:sp>
          <p:nvSpPr>
            <p:cNvPr name="Freeform 9" id="9"/>
            <p:cNvSpPr/>
            <p:nvPr/>
          </p:nvSpPr>
          <p:spPr>
            <a:xfrm flipH="false" flipV="false" rot="0">
              <a:off x="0" y="0"/>
              <a:ext cx="1772339" cy="795671"/>
            </a:xfrm>
            <a:custGeom>
              <a:avLst/>
              <a:gdLst/>
              <a:ahLst/>
              <a:cxnLst/>
              <a:rect r="r" b="b" t="t" l="l"/>
              <a:pathLst>
                <a:path h="795671" w="1772339">
                  <a:moveTo>
                    <a:pt x="37440" y="0"/>
                  </a:moveTo>
                  <a:lnTo>
                    <a:pt x="1734900" y="0"/>
                  </a:lnTo>
                  <a:cubicBezTo>
                    <a:pt x="1755577" y="0"/>
                    <a:pt x="1772339" y="16762"/>
                    <a:pt x="1772339" y="37440"/>
                  </a:cubicBezTo>
                  <a:lnTo>
                    <a:pt x="1772339" y="758231"/>
                  </a:lnTo>
                  <a:cubicBezTo>
                    <a:pt x="1772339" y="768161"/>
                    <a:pt x="1768395" y="777684"/>
                    <a:pt x="1761374" y="784705"/>
                  </a:cubicBezTo>
                  <a:cubicBezTo>
                    <a:pt x="1754352" y="791726"/>
                    <a:pt x="1744829" y="795671"/>
                    <a:pt x="1734900" y="795671"/>
                  </a:cubicBezTo>
                  <a:lnTo>
                    <a:pt x="37440" y="795671"/>
                  </a:lnTo>
                  <a:cubicBezTo>
                    <a:pt x="16762" y="795671"/>
                    <a:pt x="0" y="778909"/>
                    <a:pt x="0" y="758231"/>
                  </a:cubicBezTo>
                  <a:lnTo>
                    <a:pt x="0" y="37440"/>
                  </a:lnTo>
                  <a:cubicBezTo>
                    <a:pt x="0" y="16762"/>
                    <a:pt x="16762" y="0"/>
                    <a:pt x="37440" y="0"/>
                  </a:cubicBezTo>
                  <a:close/>
                </a:path>
              </a:pathLst>
            </a:custGeom>
            <a:solidFill>
              <a:srgbClr val="000000">
                <a:alpha val="0"/>
              </a:srgbClr>
            </a:solidFill>
            <a:ln w="38100" cap="rnd">
              <a:solidFill>
                <a:srgbClr val="000000"/>
              </a:solidFill>
              <a:prstDash val="sysDot"/>
              <a:round/>
            </a:ln>
          </p:spPr>
        </p:sp>
        <p:sp>
          <p:nvSpPr>
            <p:cNvPr name="TextBox 10" id="10"/>
            <p:cNvSpPr txBox="true"/>
            <p:nvPr/>
          </p:nvSpPr>
          <p:spPr>
            <a:xfrm>
              <a:off x="0" y="-38100"/>
              <a:ext cx="1772340" cy="833771"/>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507554" y="2681489"/>
            <a:ext cx="7237396" cy="3249143"/>
            <a:chOff x="0" y="0"/>
            <a:chExt cx="1772340" cy="795671"/>
          </a:xfrm>
        </p:grpSpPr>
        <p:sp>
          <p:nvSpPr>
            <p:cNvPr name="Freeform 12" id="12"/>
            <p:cNvSpPr/>
            <p:nvPr/>
          </p:nvSpPr>
          <p:spPr>
            <a:xfrm flipH="false" flipV="false" rot="0">
              <a:off x="0" y="0"/>
              <a:ext cx="1772339" cy="795671"/>
            </a:xfrm>
            <a:custGeom>
              <a:avLst/>
              <a:gdLst/>
              <a:ahLst/>
              <a:cxnLst/>
              <a:rect r="r" b="b" t="t" l="l"/>
              <a:pathLst>
                <a:path h="795671" w="1772339">
                  <a:moveTo>
                    <a:pt x="37440" y="0"/>
                  </a:moveTo>
                  <a:lnTo>
                    <a:pt x="1734900" y="0"/>
                  </a:lnTo>
                  <a:cubicBezTo>
                    <a:pt x="1755577" y="0"/>
                    <a:pt x="1772339" y="16762"/>
                    <a:pt x="1772339" y="37440"/>
                  </a:cubicBezTo>
                  <a:lnTo>
                    <a:pt x="1772339" y="758231"/>
                  </a:lnTo>
                  <a:cubicBezTo>
                    <a:pt x="1772339" y="768161"/>
                    <a:pt x="1768395" y="777684"/>
                    <a:pt x="1761374" y="784705"/>
                  </a:cubicBezTo>
                  <a:cubicBezTo>
                    <a:pt x="1754352" y="791726"/>
                    <a:pt x="1744829" y="795671"/>
                    <a:pt x="1734900" y="795671"/>
                  </a:cubicBezTo>
                  <a:lnTo>
                    <a:pt x="37440" y="795671"/>
                  </a:lnTo>
                  <a:cubicBezTo>
                    <a:pt x="16762" y="795671"/>
                    <a:pt x="0" y="778909"/>
                    <a:pt x="0" y="758231"/>
                  </a:cubicBezTo>
                  <a:lnTo>
                    <a:pt x="0" y="37440"/>
                  </a:lnTo>
                  <a:cubicBezTo>
                    <a:pt x="0" y="16762"/>
                    <a:pt x="16762" y="0"/>
                    <a:pt x="37440" y="0"/>
                  </a:cubicBezTo>
                  <a:close/>
                </a:path>
              </a:pathLst>
            </a:custGeom>
            <a:solidFill>
              <a:srgbClr val="000000">
                <a:alpha val="0"/>
              </a:srgbClr>
            </a:solidFill>
            <a:ln w="38100" cap="rnd">
              <a:solidFill>
                <a:srgbClr val="000000"/>
              </a:solidFill>
              <a:prstDash val="sysDot"/>
              <a:round/>
            </a:ln>
          </p:spPr>
        </p:sp>
        <p:sp>
          <p:nvSpPr>
            <p:cNvPr name="TextBox 13" id="13"/>
            <p:cNvSpPr txBox="true"/>
            <p:nvPr/>
          </p:nvSpPr>
          <p:spPr>
            <a:xfrm>
              <a:off x="0" y="-38100"/>
              <a:ext cx="1772340" cy="833771"/>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4545406" y="6248722"/>
            <a:ext cx="9197189" cy="2389005"/>
            <a:chOff x="0" y="0"/>
            <a:chExt cx="2252266" cy="585035"/>
          </a:xfrm>
        </p:grpSpPr>
        <p:sp>
          <p:nvSpPr>
            <p:cNvPr name="Freeform 15" id="15"/>
            <p:cNvSpPr/>
            <p:nvPr/>
          </p:nvSpPr>
          <p:spPr>
            <a:xfrm flipH="false" flipV="false" rot="0">
              <a:off x="0" y="0"/>
              <a:ext cx="2252266" cy="585035"/>
            </a:xfrm>
            <a:custGeom>
              <a:avLst/>
              <a:gdLst/>
              <a:ahLst/>
              <a:cxnLst/>
              <a:rect r="r" b="b" t="t" l="l"/>
              <a:pathLst>
                <a:path h="585035" w="2252266">
                  <a:moveTo>
                    <a:pt x="29462" y="0"/>
                  </a:moveTo>
                  <a:lnTo>
                    <a:pt x="2222804" y="0"/>
                  </a:lnTo>
                  <a:cubicBezTo>
                    <a:pt x="2230618" y="0"/>
                    <a:pt x="2238112" y="3104"/>
                    <a:pt x="2243637" y="8629"/>
                  </a:cubicBezTo>
                  <a:cubicBezTo>
                    <a:pt x="2249162" y="14154"/>
                    <a:pt x="2252266" y="21648"/>
                    <a:pt x="2252266" y="29462"/>
                  </a:cubicBezTo>
                  <a:lnTo>
                    <a:pt x="2252266" y="555573"/>
                  </a:lnTo>
                  <a:cubicBezTo>
                    <a:pt x="2252266" y="571844"/>
                    <a:pt x="2239076" y="585035"/>
                    <a:pt x="2222804" y="585035"/>
                  </a:cubicBezTo>
                  <a:lnTo>
                    <a:pt x="29462" y="585035"/>
                  </a:lnTo>
                  <a:cubicBezTo>
                    <a:pt x="13191" y="585035"/>
                    <a:pt x="0" y="571844"/>
                    <a:pt x="0" y="555573"/>
                  </a:cubicBezTo>
                  <a:lnTo>
                    <a:pt x="0" y="29462"/>
                  </a:lnTo>
                  <a:cubicBezTo>
                    <a:pt x="0" y="13191"/>
                    <a:pt x="13191" y="0"/>
                    <a:pt x="29462" y="0"/>
                  </a:cubicBezTo>
                  <a:close/>
                </a:path>
              </a:pathLst>
            </a:custGeom>
            <a:solidFill>
              <a:srgbClr val="000000">
                <a:alpha val="0"/>
              </a:srgbClr>
            </a:solidFill>
            <a:ln w="38100" cap="rnd">
              <a:solidFill>
                <a:srgbClr val="000000"/>
              </a:solidFill>
              <a:prstDash val="sysDot"/>
              <a:round/>
            </a:ln>
          </p:spPr>
        </p:sp>
        <p:sp>
          <p:nvSpPr>
            <p:cNvPr name="TextBox 16" id="16"/>
            <p:cNvSpPr txBox="true"/>
            <p:nvPr/>
          </p:nvSpPr>
          <p:spPr>
            <a:xfrm>
              <a:off x="0" y="-38100"/>
              <a:ext cx="2252266" cy="62313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6170697" y="1024805"/>
            <a:ext cx="5959520" cy="900176"/>
          </a:xfrm>
          <a:prstGeom prst="rect">
            <a:avLst/>
          </a:prstGeom>
        </p:spPr>
        <p:txBody>
          <a:bodyPr anchor="t" rtlCol="false" tIns="0" lIns="0" bIns="0" rIns="0">
            <a:spAutoFit/>
          </a:bodyPr>
          <a:lstStyle/>
          <a:p>
            <a:pPr algn="ctr">
              <a:lnSpc>
                <a:spcPts val="6532"/>
              </a:lnSpc>
            </a:pPr>
            <a:r>
              <a:rPr lang="en-US" sz="7100" b="true">
                <a:solidFill>
                  <a:srgbClr val="000000"/>
                </a:solidFill>
                <a:latin typeface="Aileron Bold"/>
                <a:ea typeface="Aileron Bold"/>
                <a:cs typeface="Aileron Bold"/>
                <a:sym typeface="Aileron Bold"/>
              </a:rPr>
              <a:t>Process</a:t>
            </a:r>
          </a:p>
        </p:txBody>
      </p:sp>
      <p:sp>
        <p:nvSpPr>
          <p:cNvPr name="TextBox 18" id="18"/>
          <p:cNvSpPr txBox="true"/>
          <p:nvPr/>
        </p:nvSpPr>
        <p:spPr>
          <a:xfrm rot="0">
            <a:off x="2069901" y="3012762"/>
            <a:ext cx="6402444" cy="2360295"/>
          </a:xfrm>
          <a:prstGeom prst="rect">
            <a:avLst/>
          </a:prstGeom>
        </p:spPr>
        <p:txBody>
          <a:bodyPr anchor="t" rtlCol="false" tIns="0" lIns="0" bIns="0" rIns="0">
            <a:spAutoFit/>
          </a:bodyPr>
          <a:lstStyle/>
          <a:p>
            <a:pPr algn="just">
              <a:lnSpc>
                <a:spcPts val="3779"/>
              </a:lnSpc>
            </a:pPr>
            <a:r>
              <a:rPr lang="en-US" sz="2700">
                <a:solidFill>
                  <a:srgbClr val="000000"/>
                </a:solidFill>
                <a:latin typeface="Aileron"/>
                <a:ea typeface="Aileron"/>
                <a:cs typeface="Aileron"/>
                <a:sym typeface="Aileron"/>
              </a:rPr>
              <a:t>First We Made The Ideation That we Need to Make The logic gates First</a:t>
            </a:r>
          </a:p>
          <a:p>
            <a:pPr algn="just">
              <a:lnSpc>
                <a:spcPts val="3779"/>
              </a:lnSpc>
            </a:pPr>
            <a:r>
              <a:rPr lang="en-US" sz="2700">
                <a:solidFill>
                  <a:srgbClr val="000000"/>
                </a:solidFill>
                <a:latin typeface="Aileron"/>
                <a:ea typeface="Aileron"/>
                <a:cs typeface="Aileron"/>
                <a:sym typeface="Aileron"/>
              </a:rPr>
              <a:t>The use of Components was too heavy And we Didnt wanted To rely on that Around 9-10 BJTs was required.</a:t>
            </a:r>
          </a:p>
        </p:txBody>
      </p:sp>
      <p:sp>
        <p:nvSpPr>
          <p:cNvPr name="TextBox 19" id="19"/>
          <p:cNvSpPr txBox="true"/>
          <p:nvPr/>
        </p:nvSpPr>
        <p:spPr>
          <a:xfrm rot="0">
            <a:off x="9834574" y="3012762"/>
            <a:ext cx="6402444" cy="1884045"/>
          </a:xfrm>
          <a:prstGeom prst="rect">
            <a:avLst/>
          </a:prstGeom>
        </p:spPr>
        <p:txBody>
          <a:bodyPr anchor="t" rtlCol="false" tIns="0" lIns="0" bIns="0" rIns="0">
            <a:spAutoFit/>
          </a:bodyPr>
          <a:lstStyle/>
          <a:p>
            <a:pPr algn="just">
              <a:lnSpc>
                <a:spcPts val="3779"/>
              </a:lnSpc>
            </a:pPr>
            <a:r>
              <a:rPr lang="en-US" sz="2700">
                <a:solidFill>
                  <a:srgbClr val="000000"/>
                </a:solidFill>
                <a:latin typeface="Aileron"/>
                <a:ea typeface="Aileron"/>
                <a:cs typeface="Aileron"/>
                <a:sym typeface="Aileron"/>
              </a:rPr>
              <a:t>So we looked For a more optimized Approach , we considered creating the Flip flop using only Few BJTs, By Creating A basic SR latch. </a:t>
            </a:r>
          </a:p>
        </p:txBody>
      </p:sp>
      <p:sp>
        <p:nvSpPr>
          <p:cNvPr name="TextBox 20" id="20"/>
          <p:cNvSpPr txBox="true"/>
          <p:nvPr/>
        </p:nvSpPr>
        <p:spPr>
          <a:xfrm rot="0">
            <a:off x="4861440" y="6582893"/>
            <a:ext cx="8565120" cy="1526234"/>
          </a:xfrm>
          <a:prstGeom prst="rect">
            <a:avLst/>
          </a:prstGeom>
        </p:spPr>
        <p:txBody>
          <a:bodyPr anchor="t" rtlCol="false" tIns="0" lIns="0" bIns="0" rIns="0">
            <a:spAutoFit/>
          </a:bodyPr>
          <a:lstStyle/>
          <a:p>
            <a:pPr algn="just">
              <a:lnSpc>
                <a:spcPts val="4076"/>
              </a:lnSpc>
            </a:pPr>
            <a:r>
              <a:rPr lang="en-US" sz="2912">
                <a:solidFill>
                  <a:srgbClr val="000000"/>
                </a:solidFill>
                <a:latin typeface="Aileron"/>
                <a:ea typeface="Aileron"/>
                <a:cs typeface="Aileron"/>
                <a:sym typeface="Aileron"/>
              </a:rPr>
              <a:t>Then We Divided The Project into 2 parts </a:t>
            </a:r>
          </a:p>
          <a:p>
            <a:pPr algn="just" marL="628711" indent="-314356" lvl="1">
              <a:lnSpc>
                <a:spcPts val="4076"/>
              </a:lnSpc>
              <a:buFont typeface="Arial"/>
              <a:buChar char="•"/>
            </a:pPr>
            <a:r>
              <a:rPr lang="en-US" sz="2912">
                <a:solidFill>
                  <a:srgbClr val="000000"/>
                </a:solidFill>
                <a:latin typeface="Aileron"/>
                <a:ea typeface="Aileron"/>
                <a:cs typeface="Aileron"/>
                <a:sym typeface="Aileron"/>
              </a:rPr>
              <a:t>Making D FlipFlop</a:t>
            </a:r>
          </a:p>
          <a:p>
            <a:pPr algn="just" marL="628711" indent="-314356" lvl="1">
              <a:lnSpc>
                <a:spcPts val="4076"/>
              </a:lnSpc>
              <a:buFont typeface="Arial"/>
              <a:buChar char="•"/>
            </a:pPr>
            <a:r>
              <a:rPr lang="en-US" sz="2912">
                <a:solidFill>
                  <a:srgbClr val="000000"/>
                </a:solidFill>
                <a:latin typeface="Aileron"/>
                <a:ea typeface="Aileron"/>
                <a:cs typeface="Aileron"/>
                <a:sym typeface="Aileron"/>
              </a:rPr>
              <a:t>Making Astable Multivibrator using OP-AMP</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show="false">
  <p:cSld>
    <p:bg>
      <p:bgPr>
        <a:solidFill>
          <a:srgbClr val="E4E4E4"/>
        </a:solidFill>
      </p:bgPr>
    </p:bg>
    <p:spTree>
      <p:nvGrpSpPr>
        <p:cNvPr id="1" name=""/>
        <p:cNvGrpSpPr/>
        <p:nvPr/>
      </p:nvGrpSpPr>
      <p:grpSpPr>
        <a:xfrm>
          <a:off x="0" y="0"/>
          <a:ext cx="0" cy="0"/>
          <a:chOff x="0" y="0"/>
          <a:chExt cx="0" cy="0"/>
        </a:xfrm>
      </p:grpSpPr>
      <p:sp>
        <p:nvSpPr>
          <p:cNvPr name="Freeform 2" id="2"/>
          <p:cNvSpPr/>
          <p:nvPr/>
        </p:nvSpPr>
        <p:spPr>
          <a:xfrm flipH="false" flipV="false" rot="0">
            <a:off x="0" y="7914994"/>
            <a:ext cx="2354755" cy="2372006"/>
          </a:xfrm>
          <a:custGeom>
            <a:avLst/>
            <a:gdLst/>
            <a:ahLst/>
            <a:cxnLst/>
            <a:rect r="r" b="b" t="t" l="l"/>
            <a:pathLst>
              <a:path h="2372006" w="2354755">
                <a:moveTo>
                  <a:pt x="0" y="0"/>
                </a:moveTo>
                <a:lnTo>
                  <a:pt x="2354755" y="0"/>
                </a:lnTo>
                <a:lnTo>
                  <a:pt x="2354755" y="2372006"/>
                </a:lnTo>
                <a:lnTo>
                  <a:pt x="0" y="23720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1543" y="565083"/>
            <a:ext cx="2517470" cy="819322"/>
          </a:xfrm>
          <a:custGeom>
            <a:avLst/>
            <a:gdLst/>
            <a:ahLst/>
            <a:cxnLst/>
            <a:rect r="r" b="b" t="t" l="l"/>
            <a:pathLst>
              <a:path h="819322" w="2517470">
                <a:moveTo>
                  <a:pt x="0" y="0"/>
                </a:moveTo>
                <a:lnTo>
                  <a:pt x="2517470" y="0"/>
                </a:lnTo>
                <a:lnTo>
                  <a:pt x="2517470" y="819323"/>
                </a:lnTo>
                <a:lnTo>
                  <a:pt x="0" y="819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5483948" y="-25713"/>
            <a:ext cx="2804052" cy="2804052"/>
          </a:xfrm>
          <a:custGeom>
            <a:avLst/>
            <a:gdLst/>
            <a:ahLst/>
            <a:cxnLst/>
            <a:rect r="r" b="b" t="t" l="l"/>
            <a:pathLst>
              <a:path h="2804052" w="2804052">
                <a:moveTo>
                  <a:pt x="2804052" y="2804052"/>
                </a:moveTo>
                <a:lnTo>
                  <a:pt x="0" y="2804052"/>
                </a:lnTo>
                <a:lnTo>
                  <a:pt x="0" y="0"/>
                </a:lnTo>
                <a:lnTo>
                  <a:pt x="2804052" y="0"/>
                </a:lnTo>
                <a:lnTo>
                  <a:pt x="2804052" y="28040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54348" y="8901009"/>
            <a:ext cx="2181204" cy="1193713"/>
          </a:xfrm>
          <a:custGeom>
            <a:avLst/>
            <a:gdLst/>
            <a:ahLst/>
            <a:cxnLst/>
            <a:rect r="r" b="b" t="t" l="l"/>
            <a:pathLst>
              <a:path h="1193713" w="2181204">
                <a:moveTo>
                  <a:pt x="0" y="0"/>
                </a:moveTo>
                <a:lnTo>
                  <a:pt x="2181204" y="0"/>
                </a:lnTo>
                <a:lnTo>
                  <a:pt x="2181204" y="1193713"/>
                </a:lnTo>
                <a:lnTo>
                  <a:pt x="0" y="11937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false" rot="0">
            <a:off x="3728559" y="565083"/>
            <a:ext cx="1666241" cy="793737"/>
          </a:xfrm>
          <a:custGeom>
            <a:avLst/>
            <a:gdLst/>
            <a:ahLst/>
            <a:cxnLst/>
            <a:rect r="r" b="b" t="t" l="l"/>
            <a:pathLst>
              <a:path h="793737" w="1666241">
                <a:moveTo>
                  <a:pt x="1666242" y="0"/>
                </a:moveTo>
                <a:lnTo>
                  <a:pt x="0" y="0"/>
                </a:lnTo>
                <a:lnTo>
                  <a:pt x="0" y="793737"/>
                </a:lnTo>
                <a:lnTo>
                  <a:pt x="1666242" y="793737"/>
                </a:lnTo>
                <a:lnTo>
                  <a:pt x="166624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3535659" y="565083"/>
            <a:ext cx="1666241" cy="793737"/>
          </a:xfrm>
          <a:custGeom>
            <a:avLst/>
            <a:gdLst/>
            <a:ahLst/>
            <a:cxnLst/>
            <a:rect r="r" b="b" t="t" l="l"/>
            <a:pathLst>
              <a:path h="793737" w="1666241">
                <a:moveTo>
                  <a:pt x="0" y="0"/>
                </a:moveTo>
                <a:lnTo>
                  <a:pt x="1666241" y="0"/>
                </a:lnTo>
                <a:lnTo>
                  <a:pt x="1666241" y="793737"/>
                </a:lnTo>
                <a:lnTo>
                  <a:pt x="0" y="7937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2333466" y="2345719"/>
            <a:ext cx="6616026" cy="6122670"/>
            <a:chOff x="0" y="0"/>
            <a:chExt cx="878294" cy="812800"/>
          </a:xfrm>
        </p:grpSpPr>
        <p:sp>
          <p:nvSpPr>
            <p:cNvPr name="Freeform 9" id="9"/>
            <p:cNvSpPr/>
            <p:nvPr/>
          </p:nvSpPr>
          <p:spPr>
            <a:xfrm flipH="false" flipV="false" rot="0">
              <a:off x="0" y="0"/>
              <a:ext cx="878294" cy="812800"/>
            </a:xfrm>
            <a:custGeom>
              <a:avLst/>
              <a:gdLst/>
              <a:ahLst/>
              <a:cxnLst/>
              <a:rect r="r" b="b" t="t" l="l"/>
              <a:pathLst>
                <a:path h="812800" w="878294">
                  <a:moveTo>
                    <a:pt x="26914" y="0"/>
                  </a:moveTo>
                  <a:lnTo>
                    <a:pt x="851380" y="0"/>
                  </a:lnTo>
                  <a:cubicBezTo>
                    <a:pt x="858518" y="0"/>
                    <a:pt x="865364" y="2836"/>
                    <a:pt x="870411" y="7883"/>
                  </a:cubicBezTo>
                  <a:cubicBezTo>
                    <a:pt x="875459" y="12930"/>
                    <a:pt x="878294" y="19776"/>
                    <a:pt x="878294" y="26914"/>
                  </a:cubicBezTo>
                  <a:lnTo>
                    <a:pt x="878294" y="785886"/>
                  </a:lnTo>
                  <a:cubicBezTo>
                    <a:pt x="878294" y="800750"/>
                    <a:pt x="866244" y="812800"/>
                    <a:pt x="851380" y="812800"/>
                  </a:cubicBezTo>
                  <a:lnTo>
                    <a:pt x="26914" y="812800"/>
                  </a:lnTo>
                  <a:cubicBezTo>
                    <a:pt x="12050" y="812800"/>
                    <a:pt x="0" y="800750"/>
                    <a:pt x="0" y="785886"/>
                  </a:cubicBezTo>
                  <a:lnTo>
                    <a:pt x="0" y="26914"/>
                  </a:lnTo>
                  <a:cubicBezTo>
                    <a:pt x="0" y="12050"/>
                    <a:pt x="12050" y="0"/>
                    <a:pt x="26914" y="0"/>
                  </a:cubicBezTo>
                  <a:close/>
                </a:path>
              </a:pathLst>
            </a:custGeom>
            <a:blipFill>
              <a:blip r:embed="rId12"/>
              <a:stretch>
                <a:fillRect l="-3857" t="0" r="-29058" b="-3230"/>
              </a:stretch>
            </a:blipFill>
          </p:spPr>
        </p:sp>
      </p:grpSp>
      <p:grpSp>
        <p:nvGrpSpPr>
          <p:cNvPr name="Group 10" id="10"/>
          <p:cNvGrpSpPr/>
          <p:nvPr/>
        </p:nvGrpSpPr>
        <p:grpSpPr>
          <a:xfrm rot="0">
            <a:off x="9744421" y="2338867"/>
            <a:ext cx="7000529" cy="6122670"/>
            <a:chOff x="0" y="0"/>
            <a:chExt cx="929338" cy="812800"/>
          </a:xfrm>
        </p:grpSpPr>
        <p:sp>
          <p:nvSpPr>
            <p:cNvPr name="Freeform 11" id="11"/>
            <p:cNvSpPr/>
            <p:nvPr/>
          </p:nvSpPr>
          <p:spPr>
            <a:xfrm flipH="false" flipV="false" rot="0">
              <a:off x="0" y="0"/>
              <a:ext cx="929338" cy="812800"/>
            </a:xfrm>
            <a:custGeom>
              <a:avLst/>
              <a:gdLst/>
              <a:ahLst/>
              <a:cxnLst/>
              <a:rect r="r" b="b" t="t" l="l"/>
              <a:pathLst>
                <a:path h="812800" w="929338">
                  <a:moveTo>
                    <a:pt x="25436" y="0"/>
                  </a:moveTo>
                  <a:lnTo>
                    <a:pt x="903902" y="0"/>
                  </a:lnTo>
                  <a:cubicBezTo>
                    <a:pt x="910648" y="0"/>
                    <a:pt x="917118" y="2680"/>
                    <a:pt x="921888" y="7450"/>
                  </a:cubicBezTo>
                  <a:cubicBezTo>
                    <a:pt x="926658" y="12220"/>
                    <a:pt x="929338" y="18690"/>
                    <a:pt x="929338" y="25436"/>
                  </a:cubicBezTo>
                  <a:lnTo>
                    <a:pt x="929338" y="787364"/>
                  </a:lnTo>
                  <a:cubicBezTo>
                    <a:pt x="929338" y="801412"/>
                    <a:pt x="917950" y="812800"/>
                    <a:pt x="903902" y="812800"/>
                  </a:cubicBezTo>
                  <a:lnTo>
                    <a:pt x="25436" y="812800"/>
                  </a:lnTo>
                  <a:cubicBezTo>
                    <a:pt x="11388" y="812800"/>
                    <a:pt x="0" y="801412"/>
                    <a:pt x="0" y="787364"/>
                  </a:cubicBezTo>
                  <a:lnTo>
                    <a:pt x="0" y="25436"/>
                  </a:lnTo>
                  <a:cubicBezTo>
                    <a:pt x="0" y="11388"/>
                    <a:pt x="11388" y="0"/>
                    <a:pt x="25436" y="0"/>
                  </a:cubicBezTo>
                  <a:close/>
                </a:path>
              </a:pathLst>
            </a:custGeom>
            <a:blipFill>
              <a:blip r:embed="rId13"/>
              <a:stretch>
                <a:fillRect l="0" t="0" r="-55830" b="0"/>
              </a:stretch>
            </a:blipFill>
          </p:spPr>
        </p:sp>
      </p:grpSp>
      <p:sp>
        <p:nvSpPr>
          <p:cNvPr name="TextBox 12" id="12"/>
          <p:cNvSpPr txBox="true"/>
          <p:nvPr/>
        </p:nvSpPr>
        <p:spPr>
          <a:xfrm rot="0">
            <a:off x="6485470" y="533816"/>
            <a:ext cx="5959520" cy="1728851"/>
          </a:xfrm>
          <a:prstGeom prst="rect">
            <a:avLst/>
          </a:prstGeom>
        </p:spPr>
        <p:txBody>
          <a:bodyPr anchor="t" rtlCol="false" tIns="0" lIns="0" bIns="0" rIns="0">
            <a:spAutoFit/>
          </a:bodyPr>
          <a:lstStyle/>
          <a:p>
            <a:pPr algn="ctr">
              <a:lnSpc>
                <a:spcPts val="6532"/>
              </a:lnSpc>
            </a:pPr>
            <a:r>
              <a:rPr lang="en-US" sz="7100" b="true">
                <a:solidFill>
                  <a:srgbClr val="000000"/>
                </a:solidFill>
                <a:latin typeface="Aileron Bold"/>
                <a:ea typeface="Aileron Bold"/>
                <a:cs typeface="Aileron Bold"/>
                <a:sym typeface="Aileron Bold"/>
              </a:rPr>
              <a:t>Phases Of our Project</a:t>
            </a:r>
          </a:p>
        </p:txBody>
      </p:sp>
      <p:sp>
        <p:nvSpPr>
          <p:cNvPr name="TextBox 13" id="13"/>
          <p:cNvSpPr txBox="true"/>
          <p:nvPr/>
        </p:nvSpPr>
        <p:spPr>
          <a:xfrm rot="0">
            <a:off x="4187301" y="8566312"/>
            <a:ext cx="2835113" cy="530355"/>
          </a:xfrm>
          <a:prstGeom prst="rect">
            <a:avLst/>
          </a:prstGeom>
        </p:spPr>
        <p:txBody>
          <a:bodyPr anchor="t" rtlCol="false" tIns="0" lIns="0" bIns="0" rIns="0">
            <a:spAutoFit/>
          </a:bodyPr>
          <a:lstStyle/>
          <a:p>
            <a:pPr algn="l">
              <a:lnSpc>
                <a:spcPts val="3864"/>
              </a:lnSpc>
            </a:pPr>
            <a:r>
              <a:rPr lang="en-US" sz="4200">
                <a:solidFill>
                  <a:srgbClr val="000000"/>
                </a:solidFill>
                <a:latin typeface="Aileron"/>
                <a:ea typeface="Aileron"/>
                <a:cs typeface="Aileron"/>
                <a:sym typeface="Aileron"/>
              </a:rPr>
              <a:t>D flip Flop</a:t>
            </a:r>
          </a:p>
        </p:txBody>
      </p:sp>
      <p:sp>
        <p:nvSpPr>
          <p:cNvPr name="TextBox 14" id="14"/>
          <p:cNvSpPr txBox="true"/>
          <p:nvPr/>
        </p:nvSpPr>
        <p:spPr>
          <a:xfrm rot="0">
            <a:off x="10431027" y="8626522"/>
            <a:ext cx="4749458" cy="474475"/>
          </a:xfrm>
          <a:prstGeom prst="rect">
            <a:avLst/>
          </a:prstGeom>
        </p:spPr>
        <p:txBody>
          <a:bodyPr anchor="t" rtlCol="false" tIns="0" lIns="0" bIns="0" rIns="0">
            <a:spAutoFit/>
          </a:bodyPr>
          <a:lstStyle/>
          <a:p>
            <a:pPr algn="l">
              <a:lnSpc>
                <a:spcPts val="3404"/>
              </a:lnSpc>
            </a:pPr>
            <a:r>
              <a:rPr lang="en-US" sz="3700">
                <a:solidFill>
                  <a:srgbClr val="000000"/>
                </a:solidFill>
                <a:latin typeface="Aileron"/>
                <a:ea typeface="Aileron"/>
                <a:cs typeface="Aileron"/>
                <a:sym typeface="Aileron"/>
              </a:rPr>
              <a:t>Astable MultiVibrator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show="false">
  <p:cSld>
    <p:bg>
      <p:bgPr>
        <a:solidFill>
          <a:srgbClr val="E4E4E4"/>
        </a:solidFill>
      </p:bgPr>
    </p:bg>
    <p:spTree>
      <p:nvGrpSpPr>
        <p:cNvPr id="1" name=""/>
        <p:cNvGrpSpPr/>
        <p:nvPr/>
      </p:nvGrpSpPr>
      <p:grpSpPr>
        <a:xfrm>
          <a:off x="0" y="0"/>
          <a:ext cx="0" cy="0"/>
          <a:chOff x="0" y="0"/>
          <a:chExt cx="0" cy="0"/>
        </a:xfrm>
      </p:grpSpPr>
      <p:sp>
        <p:nvSpPr>
          <p:cNvPr name="Freeform 2" id="2"/>
          <p:cNvSpPr/>
          <p:nvPr/>
        </p:nvSpPr>
        <p:spPr>
          <a:xfrm flipH="false" flipV="false" rot="0">
            <a:off x="0" y="7914994"/>
            <a:ext cx="2354755" cy="2372006"/>
          </a:xfrm>
          <a:custGeom>
            <a:avLst/>
            <a:gdLst/>
            <a:ahLst/>
            <a:cxnLst/>
            <a:rect r="r" b="b" t="t" l="l"/>
            <a:pathLst>
              <a:path h="2372006" w="2354755">
                <a:moveTo>
                  <a:pt x="0" y="0"/>
                </a:moveTo>
                <a:lnTo>
                  <a:pt x="2354755" y="0"/>
                </a:lnTo>
                <a:lnTo>
                  <a:pt x="2354755" y="2372006"/>
                </a:lnTo>
                <a:lnTo>
                  <a:pt x="0" y="23720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1543" y="565083"/>
            <a:ext cx="2517470" cy="819322"/>
          </a:xfrm>
          <a:custGeom>
            <a:avLst/>
            <a:gdLst/>
            <a:ahLst/>
            <a:cxnLst/>
            <a:rect r="r" b="b" t="t" l="l"/>
            <a:pathLst>
              <a:path h="819322" w="2517470">
                <a:moveTo>
                  <a:pt x="0" y="0"/>
                </a:moveTo>
                <a:lnTo>
                  <a:pt x="2517470" y="0"/>
                </a:lnTo>
                <a:lnTo>
                  <a:pt x="2517470" y="819323"/>
                </a:lnTo>
                <a:lnTo>
                  <a:pt x="0" y="819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5483948" y="-25713"/>
            <a:ext cx="2804052" cy="2804052"/>
          </a:xfrm>
          <a:custGeom>
            <a:avLst/>
            <a:gdLst/>
            <a:ahLst/>
            <a:cxnLst/>
            <a:rect r="r" b="b" t="t" l="l"/>
            <a:pathLst>
              <a:path h="2804052" w="2804052">
                <a:moveTo>
                  <a:pt x="2804052" y="2804052"/>
                </a:moveTo>
                <a:lnTo>
                  <a:pt x="0" y="2804052"/>
                </a:lnTo>
                <a:lnTo>
                  <a:pt x="0" y="0"/>
                </a:lnTo>
                <a:lnTo>
                  <a:pt x="2804052" y="0"/>
                </a:lnTo>
                <a:lnTo>
                  <a:pt x="2804052" y="28040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54348" y="8901009"/>
            <a:ext cx="2181204" cy="1193713"/>
          </a:xfrm>
          <a:custGeom>
            <a:avLst/>
            <a:gdLst/>
            <a:ahLst/>
            <a:cxnLst/>
            <a:rect r="r" b="b" t="t" l="l"/>
            <a:pathLst>
              <a:path h="1193713" w="2181204">
                <a:moveTo>
                  <a:pt x="0" y="0"/>
                </a:moveTo>
                <a:lnTo>
                  <a:pt x="2181204" y="0"/>
                </a:lnTo>
                <a:lnTo>
                  <a:pt x="2181204" y="1193713"/>
                </a:lnTo>
                <a:lnTo>
                  <a:pt x="0" y="11937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false" rot="0">
            <a:off x="3728559" y="565083"/>
            <a:ext cx="1666241" cy="793737"/>
          </a:xfrm>
          <a:custGeom>
            <a:avLst/>
            <a:gdLst/>
            <a:ahLst/>
            <a:cxnLst/>
            <a:rect r="r" b="b" t="t" l="l"/>
            <a:pathLst>
              <a:path h="793737" w="1666241">
                <a:moveTo>
                  <a:pt x="1666242" y="0"/>
                </a:moveTo>
                <a:lnTo>
                  <a:pt x="0" y="0"/>
                </a:lnTo>
                <a:lnTo>
                  <a:pt x="0" y="793737"/>
                </a:lnTo>
                <a:lnTo>
                  <a:pt x="1666242" y="793737"/>
                </a:lnTo>
                <a:lnTo>
                  <a:pt x="166624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3535659" y="565083"/>
            <a:ext cx="1666241" cy="793737"/>
          </a:xfrm>
          <a:custGeom>
            <a:avLst/>
            <a:gdLst/>
            <a:ahLst/>
            <a:cxnLst/>
            <a:rect r="r" b="b" t="t" l="l"/>
            <a:pathLst>
              <a:path h="793737" w="1666241">
                <a:moveTo>
                  <a:pt x="0" y="0"/>
                </a:moveTo>
                <a:lnTo>
                  <a:pt x="1666241" y="0"/>
                </a:lnTo>
                <a:lnTo>
                  <a:pt x="1666241" y="793737"/>
                </a:lnTo>
                <a:lnTo>
                  <a:pt x="0" y="7937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9697469" y="1960667"/>
            <a:ext cx="7047481" cy="7873894"/>
            <a:chOff x="0" y="0"/>
            <a:chExt cx="812800" cy="908112"/>
          </a:xfrm>
        </p:grpSpPr>
        <p:sp>
          <p:nvSpPr>
            <p:cNvPr name="Freeform 9" id="9"/>
            <p:cNvSpPr/>
            <p:nvPr/>
          </p:nvSpPr>
          <p:spPr>
            <a:xfrm flipH="false" flipV="false" rot="0">
              <a:off x="0" y="0"/>
              <a:ext cx="812800" cy="908112"/>
            </a:xfrm>
            <a:custGeom>
              <a:avLst/>
              <a:gdLst/>
              <a:ahLst/>
              <a:cxnLst/>
              <a:rect r="r" b="b" t="t" l="l"/>
              <a:pathLst>
                <a:path h="908112" w="812800">
                  <a:moveTo>
                    <a:pt x="25266" y="0"/>
                  </a:moveTo>
                  <a:lnTo>
                    <a:pt x="787534" y="0"/>
                  </a:lnTo>
                  <a:cubicBezTo>
                    <a:pt x="794235" y="0"/>
                    <a:pt x="800661" y="2662"/>
                    <a:pt x="805400" y="7400"/>
                  </a:cubicBezTo>
                  <a:cubicBezTo>
                    <a:pt x="810138" y="12139"/>
                    <a:pt x="812800" y="18565"/>
                    <a:pt x="812800" y="25266"/>
                  </a:cubicBezTo>
                  <a:lnTo>
                    <a:pt x="812800" y="882846"/>
                  </a:lnTo>
                  <a:cubicBezTo>
                    <a:pt x="812800" y="896800"/>
                    <a:pt x="801488" y="908112"/>
                    <a:pt x="787534" y="908112"/>
                  </a:cubicBezTo>
                  <a:lnTo>
                    <a:pt x="25266" y="908112"/>
                  </a:lnTo>
                  <a:cubicBezTo>
                    <a:pt x="18565" y="908112"/>
                    <a:pt x="12139" y="905450"/>
                    <a:pt x="7400" y="900712"/>
                  </a:cubicBezTo>
                  <a:cubicBezTo>
                    <a:pt x="2662" y="895973"/>
                    <a:pt x="0" y="889547"/>
                    <a:pt x="0" y="882846"/>
                  </a:cubicBezTo>
                  <a:lnTo>
                    <a:pt x="0" y="25266"/>
                  </a:lnTo>
                  <a:cubicBezTo>
                    <a:pt x="0" y="18565"/>
                    <a:pt x="2662" y="12139"/>
                    <a:pt x="7400" y="7400"/>
                  </a:cubicBezTo>
                  <a:cubicBezTo>
                    <a:pt x="12139" y="2662"/>
                    <a:pt x="18565" y="0"/>
                    <a:pt x="25266" y="0"/>
                  </a:cubicBezTo>
                  <a:close/>
                </a:path>
              </a:pathLst>
            </a:custGeom>
            <a:blipFill>
              <a:blip r:embed="rId12"/>
              <a:stretch>
                <a:fillRect l="0" t="-495" r="0" b="-6535"/>
              </a:stretch>
            </a:blipFill>
          </p:spPr>
        </p:sp>
      </p:grpSp>
      <p:sp>
        <p:nvSpPr>
          <p:cNvPr name="Freeform 10" id="10"/>
          <p:cNvSpPr/>
          <p:nvPr/>
        </p:nvSpPr>
        <p:spPr>
          <a:xfrm flipH="false" flipV="false" rot="0">
            <a:off x="2354755" y="6186844"/>
            <a:ext cx="4755758" cy="3311021"/>
          </a:xfrm>
          <a:custGeom>
            <a:avLst/>
            <a:gdLst/>
            <a:ahLst/>
            <a:cxnLst/>
            <a:rect r="r" b="b" t="t" l="l"/>
            <a:pathLst>
              <a:path h="3311021" w="4755758">
                <a:moveTo>
                  <a:pt x="0" y="0"/>
                </a:moveTo>
                <a:lnTo>
                  <a:pt x="4755758" y="0"/>
                </a:lnTo>
                <a:lnTo>
                  <a:pt x="4755758" y="3311021"/>
                </a:lnTo>
                <a:lnTo>
                  <a:pt x="0" y="3311021"/>
                </a:lnTo>
                <a:lnTo>
                  <a:pt x="0" y="0"/>
                </a:lnTo>
                <a:close/>
              </a:path>
            </a:pathLst>
          </a:custGeom>
          <a:blipFill>
            <a:blip r:embed="rId13"/>
            <a:stretch>
              <a:fillRect l="0" t="-3640" r="-4881" b="-1344"/>
            </a:stretch>
          </a:blipFill>
          <a:ln w="38100" cap="rnd">
            <a:solidFill>
              <a:srgbClr val="000000"/>
            </a:solidFill>
            <a:prstDash val="sysDot"/>
            <a:round/>
          </a:ln>
        </p:spPr>
      </p:sp>
      <p:sp>
        <p:nvSpPr>
          <p:cNvPr name="TextBox 11" id="11"/>
          <p:cNvSpPr txBox="true"/>
          <p:nvPr/>
        </p:nvSpPr>
        <p:spPr>
          <a:xfrm rot="0">
            <a:off x="6485470" y="999220"/>
            <a:ext cx="5959520" cy="900176"/>
          </a:xfrm>
          <a:prstGeom prst="rect">
            <a:avLst/>
          </a:prstGeom>
        </p:spPr>
        <p:txBody>
          <a:bodyPr anchor="t" rtlCol="false" tIns="0" lIns="0" bIns="0" rIns="0">
            <a:spAutoFit/>
          </a:bodyPr>
          <a:lstStyle/>
          <a:p>
            <a:pPr algn="ctr">
              <a:lnSpc>
                <a:spcPts val="6532"/>
              </a:lnSpc>
            </a:pPr>
            <a:r>
              <a:rPr lang="en-US" sz="7100" b="true">
                <a:solidFill>
                  <a:srgbClr val="000000"/>
                </a:solidFill>
                <a:latin typeface="Aileron Bold"/>
                <a:ea typeface="Aileron Bold"/>
                <a:cs typeface="Aileron Bold"/>
                <a:sym typeface="Aileron Bold"/>
              </a:rPr>
              <a:t>D flip Flop</a:t>
            </a:r>
          </a:p>
        </p:txBody>
      </p:sp>
      <p:sp>
        <p:nvSpPr>
          <p:cNvPr name="TextBox 12" id="12"/>
          <p:cNvSpPr txBox="true"/>
          <p:nvPr/>
        </p:nvSpPr>
        <p:spPr>
          <a:xfrm rot="0">
            <a:off x="1028700" y="2550096"/>
            <a:ext cx="6911470" cy="3347518"/>
          </a:xfrm>
          <a:prstGeom prst="rect">
            <a:avLst/>
          </a:prstGeom>
        </p:spPr>
        <p:txBody>
          <a:bodyPr anchor="t" rtlCol="false" tIns="0" lIns="0" bIns="0" rIns="0">
            <a:spAutoFit/>
          </a:bodyPr>
          <a:lstStyle/>
          <a:p>
            <a:pPr algn="just">
              <a:lnSpc>
                <a:spcPts val="4491"/>
              </a:lnSpc>
            </a:pPr>
            <a:r>
              <a:rPr lang="en-US" sz="3207">
                <a:solidFill>
                  <a:srgbClr val="000000"/>
                </a:solidFill>
                <a:latin typeface="Glacial Indifference"/>
                <a:ea typeface="Glacial Indifference"/>
                <a:cs typeface="Glacial Indifference"/>
                <a:sym typeface="Glacial Indifference"/>
              </a:rPr>
              <a:t>Here Instead of making Logic gates One by one and then Implementing the gates , We designed The flip Flop Only by using 3 BJTs (NPN). It operates By using the BJT in saturation Reigon</a:t>
            </a:r>
          </a:p>
          <a:p>
            <a:pPr algn="just">
              <a:lnSpc>
                <a:spcPts val="4491"/>
              </a:lnSpc>
            </a:pPr>
            <a:r>
              <a:rPr lang="en-US" sz="3207" b="true">
                <a:solidFill>
                  <a:srgbClr val="000000"/>
                </a:solidFill>
                <a:latin typeface="Glacial Indifference Bold"/>
                <a:ea typeface="Glacial Indifference Bold"/>
                <a:cs typeface="Glacial Indifference Bold"/>
                <a:sym typeface="Glacial Indifference Bold"/>
              </a:rPr>
              <a:t>I.e Gates Were Not Neccessary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show="false">
  <p:cSld>
    <p:bg>
      <p:bgPr>
        <a:solidFill>
          <a:srgbClr val="E4E4E4"/>
        </a:solidFill>
      </p:bgPr>
    </p:bg>
    <p:spTree>
      <p:nvGrpSpPr>
        <p:cNvPr id="1" name=""/>
        <p:cNvGrpSpPr/>
        <p:nvPr/>
      </p:nvGrpSpPr>
      <p:grpSpPr>
        <a:xfrm>
          <a:off x="0" y="0"/>
          <a:ext cx="0" cy="0"/>
          <a:chOff x="0" y="0"/>
          <a:chExt cx="0" cy="0"/>
        </a:xfrm>
      </p:grpSpPr>
      <p:sp>
        <p:nvSpPr>
          <p:cNvPr name="Freeform 2" id="2"/>
          <p:cNvSpPr/>
          <p:nvPr/>
        </p:nvSpPr>
        <p:spPr>
          <a:xfrm flipH="false" flipV="false" rot="0">
            <a:off x="-510153" y="8416714"/>
            <a:ext cx="2354755" cy="2372006"/>
          </a:xfrm>
          <a:custGeom>
            <a:avLst/>
            <a:gdLst/>
            <a:ahLst/>
            <a:cxnLst/>
            <a:rect r="r" b="b" t="t" l="l"/>
            <a:pathLst>
              <a:path h="2372006" w="2354755">
                <a:moveTo>
                  <a:pt x="0" y="0"/>
                </a:moveTo>
                <a:lnTo>
                  <a:pt x="2354755" y="0"/>
                </a:lnTo>
                <a:lnTo>
                  <a:pt x="2354755" y="2372006"/>
                </a:lnTo>
                <a:lnTo>
                  <a:pt x="0" y="23720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1543" y="565083"/>
            <a:ext cx="2517470" cy="819322"/>
          </a:xfrm>
          <a:custGeom>
            <a:avLst/>
            <a:gdLst/>
            <a:ahLst/>
            <a:cxnLst/>
            <a:rect r="r" b="b" t="t" l="l"/>
            <a:pathLst>
              <a:path h="819322" w="2517470">
                <a:moveTo>
                  <a:pt x="0" y="0"/>
                </a:moveTo>
                <a:lnTo>
                  <a:pt x="2517470" y="0"/>
                </a:lnTo>
                <a:lnTo>
                  <a:pt x="2517470" y="819323"/>
                </a:lnTo>
                <a:lnTo>
                  <a:pt x="0" y="819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5483948" y="-25713"/>
            <a:ext cx="2804052" cy="2804052"/>
          </a:xfrm>
          <a:custGeom>
            <a:avLst/>
            <a:gdLst/>
            <a:ahLst/>
            <a:cxnLst/>
            <a:rect r="r" b="b" t="t" l="l"/>
            <a:pathLst>
              <a:path h="2804052" w="2804052">
                <a:moveTo>
                  <a:pt x="2804052" y="2804052"/>
                </a:moveTo>
                <a:lnTo>
                  <a:pt x="0" y="2804052"/>
                </a:lnTo>
                <a:lnTo>
                  <a:pt x="0" y="0"/>
                </a:lnTo>
                <a:lnTo>
                  <a:pt x="2804052" y="0"/>
                </a:lnTo>
                <a:lnTo>
                  <a:pt x="2804052" y="28040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54348" y="8901009"/>
            <a:ext cx="2181204" cy="1193713"/>
          </a:xfrm>
          <a:custGeom>
            <a:avLst/>
            <a:gdLst/>
            <a:ahLst/>
            <a:cxnLst/>
            <a:rect r="r" b="b" t="t" l="l"/>
            <a:pathLst>
              <a:path h="1193713" w="2181204">
                <a:moveTo>
                  <a:pt x="0" y="0"/>
                </a:moveTo>
                <a:lnTo>
                  <a:pt x="2181204" y="0"/>
                </a:lnTo>
                <a:lnTo>
                  <a:pt x="2181204" y="1193713"/>
                </a:lnTo>
                <a:lnTo>
                  <a:pt x="0" y="11937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false" rot="0">
            <a:off x="3728559" y="565083"/>
            <a:ext cx="1666241" cy="793737"/>
          </a:xfrm>
          <a:custGeom>
            <a:avLst/>
            <a:gdLst/>
            <a:ahLst/>
            <a:cxnLst/>
            <a:rect r="r" b="b" t="t" l="l"/>
            <a:pathLst>
              <a:path h="793737" w="1666241">
                <a:moveTo>
                  <a:pt x="1666242" y="0"/>
                </a:moveTo>
                <a:lnTo>
                  <a:pt x="0" y="0"/>
                </a:lnTo>
                <a:lnTo>
                  <a:pt x="0" y="793737"/>
                </a:lnTo>
                <a:lnTo>
                  <a:pt x="1666242" y="793737"/>
                </a:lnTo>
                <a:lnTo>
                  <a:pt x="166624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3535659" y="565083"/>
            <a:ext cx="1666241" cy="793737"/>
          </a:xfrm>
          <a:custGeom>
            <a:avLst/>
            <a:gdLst/>
            <a:ahLst/>
            <a:cxnLst/>
            <a:rect r="r" b="b" t="t" l="l"/>
            <a:pathLst>
              <a:path h="793737" w="1666241">
                <a:moveTo>
                  <a:pt x="0" y="0"/>
                </a:moveTo>
                <a:lnTo>
                  <a:pt x="1666241" y="0"/>
                </a:lnTo>
                <a:lnTo>
                  <a:pt x="1666241" y="793737"/>
                </a:lnTo>
                <a:lnTo>
                  <a:pt x="0" y="7937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667224" y="2168574"/>
            <a:ext cx="6122670" cy="612267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29083" y="0"/>
                  </a:moveTo>
                  <a:lnTo>
                    <a:pt x="783717" y="0"/>
                  </a:lnTo>
                  <a:cubicBezTo>
                    <a:pt x="791430" y="0"/>
                    <a:pt x="798828" y="3064"/>
                    <a:pt x="804282" y="8518"/>
                  </a:cubicBezTo>
                  <a:cubicBezTo>
                    <a:pt x="809736" y="13972"/>
                    <a:pt x="812800" y="21370"/>
                    <a:pt x="812800" y="29083"/>
                  </a:cubicBezTo>
                  <a:lnTo>
                    <a:pt x="812800" y="783717"/>
                  </a:lnTo>
                  <a:cubicBezTo>
                    <a:pt x="812800" y="791430"/>
                    <a:pt x="809736" y="798828"/>
                    <a:pt x="804282" y="804282"/>
                  </a:cubicBezTo>
                  <a:cubicBezTo>
                    <a:pt x="798828" y="809736"/>
                    <a:pt x="791430" y="812800"/>
                    <a:pt x="783717" y="812800"/>
                  </a:cubicBezTo>
                  <a:lnTo>
                    <a:pt x="29083" y="812800"/>
                  </a:lnTo>
                  <a:cubicBezTo>
                    <a:pt x="21370" y="812800"/>
                    <a:pt x="13972" y="809736"/>
                    <a:pt x="8518" y="804282"/>
                  </a:cubicBezTo>
                  <a:cubicBezTo>
                    <a:pt x="3064" y="798828"/>
                    <a:pt x="0" y="791430"/>
                    <a:pt x="0" y="783717"/>
                  </a:cubicBezTo>
                  <a:lnTo>
                    <a:pt x="0" y="29083"/>
                  </a:lnTo>
                  <a:cubicBezTo>
                    <a:pt x="0" y="21370"/>
                    <a:pt x="3064" y="13972"/>
                    <a:pt x="8518" y="8518"/>
                  </a:cubicBezTo>
                  <a:cubicBezTo>
                    <a:pt x="13972" y="3064"/>
                    <a:pt x="21370" y="0"/>
                    <a:pt x="29083" y="0"/>
                  </a:cubicBezTo>
                  <a:close/>
                </a:path>
              </a:pathLst>
            </a:custGeom>
            <a:blipFill>
              <a:blip r:embed="rId12"/>
              <a:stretch>
                <a:fillRect l="-6680" t="0" r="-32450" b="0"/>
              </a:stretch>
            </a:blipFill>
          </p:spPr>
        </p:sp>
      </p:grpSp>
      <p:grpSp>
        <p:nvGrpSpPr>
          <p:cNvPr name="Group 10" id="10"/>
          <p:cNvGrpSpPr/>
          <p:nvPr/>
        </p:nvGrpSpPr>
        <p:grpSpPr>
          <a:xfrm rot="0">
            <a:off x="7428267" y="2778339"/>
            <a:ext cx="9831033" cy="4454608"/>
            <a:chOff x="0" y="0"/>
            <a:chExt cx="1793797" cy="812800"/>
          </a:xfrm>
        </p:grpSpPr>
        <p:sp>
          <p:nvSpPr>
            <p:cNvPr name="Freeform 11" id="11"/>
            <p:cNvSpPr/>
            <p:nvPr/>
          </p:nvSpPr>
          <p:spPr>
            <a:xfrm flipH="false" flipV="false" rot="0">
              <a:off x="0" y="0"/>
              <a:ext cx="1793797" cy="812800"/>
            </a:xfrm>
            <a:custGeom>
              <a:avLst/>
              <a:gdLst/>
              <a:ahLst/>
              <a:cxnLst/>
              <a:rect r="r" b="b" t="t" l="l"/>
              <a:pathLst>
                <a:path h="812800" w="1793797">
                  <a:moveTo>
                    <a:pt x="18112" y="0"/>
                  </a:moveTo>
                  <a:lnTo>
                    <a:pt x="1775684" y="0"/>
                  </a:lnTo>
                  <a:cubicBezTo>
                    <a:pt x="1780488" y="0"/>
                    <a:pt x="1785095" y="1908"/>
                    <a:pt x="1788492" y="5305"/>
                  </a:cubicBezTo>
                  <a:cubicBezTo>
                    <a:pt x="1791889" y="8702"/>
                    <a:pt x="1793797" y="13309"/>
                    <a:pt x="1793797" y="18112"/>
                  </a:cubicBezTo>
                  <a:lnTo>
                    <a:pt x="1793797" y="794688"/>
                  </a:lnTo>
                  <a:cubicBezTo>
                    <a:pt x="1793797" y="804691"/>
                    <a:pt x="1785688" y="812800"/>
                    <a:pt x="1775684" y="812800"/>
                  </a:cubicBezTo>
                  <a:lnTo>
                    <a:pt x="18112" y="812800"/>
                  </a:lnTo>
                  <a:cubicBezTo>
                    <a:pt x="13309" y="812800"/>
                    <a:pt x="8702" y="810892"/>
                    <a:pt x="5305" y="807495"/>
                  </a:cubicBezTo>
                  <a:cubicBezTo>
                    <a:pt x="1908" y="804098"/>
                    <a:pt x="0" y="799491"/>
                    <a:pt x="0" y="794688"/>
                  </a:cubicBezTo>
                  <a:lnTo>
                    <a:pt x="0" y="18112"/>
                  </a:lnTo>
                  <a:cubicBezTo>
                    <a:pt x="0" y="13309"/>
                    <a:pt x="1908" y="8702"/>
                    <a:pt x="5305" y="5305"/>
                  </a:cubicBezTo>
                  <a:cubicBezTo>
                    <a:pt x="8702" y="1908"/>
                    <a:pt x="13309" y="0"/>
                    <a:pt x="18112" y="0"/>
                  </a:cubicBezTo>
                  <a:close/>
                </a:path>
              </a:pathLst>
            </a:custGeom>
            <a:blipFill>
              <a:blip r:embed="rId13"/>
              <a:stretch>
                <a:fillRect l="-68" t="0" r="-68" b="0"/>
              </a:stretch>
            </a:blipFill>
          </p:spPr>
        </p:sp>
      </p:grpSp>
      <p:sp>
        <p:nvSpPr>
          <p:cNvPr name="TextBox 12" id="12"/>
          <p:cNvSpPr txBox="true"/>
          <p:nvPr/>
        </p:nvSpPr>
        <p:spPr>
          <a:xfrm rot="0">
            <a:off x="6485470" y="999220"/>
            <a:ext cx="5959520" cy="900176"/>
          </a:xfrm>
          <a:prstGeom prst="rect">
            <a:avLst/>
          </a:prstGeom>
        </p:spPr>
        <p:txBody>
          <a:bodyPr anchor="t" rtlCol="false" tIns="0" lIns="0" bIns="0" rIns="0">
            <a:spAutoFit/>
          </a:bodyPr>
          <a:lstStyle/>
          <a:p>
            <a:pPr algn="ctr">
              <a:lnSpc>
                <a:spcPts val="6532"/>
              </a:lnSpc>
            </a:pPr>
            <a:r>
              <a:rPr lang="en-US" sz="7100" b="true">
                <a:solidFill>
                  <a:srgbClr val="000000"/>
                </a:solidFill>
                <a:latin typeface="Aileron Bold"/>
                <a:ea typeface="Aileron Bold"/>
                <a:cs typeface="Aileron Bold"/>
                <a:sym typeface="Aileron Bold"/>
              </a:rPr>
              <a:t>D flip Flop</a:t>
            </a:r>
          </a:p>
        </p:txBody>
      </p:sp>
      <p:sp>
        <p:nvSpPr>
          <p:cNvPr name="TextBox 13" id="13"/>
          <p:cNvSpPr txBox="true"/>
          <p:nvPr/>
        </p:nvSpPr>
        <p:spPr>
          <a:xfrm rot="0">
            <a:off x="1028700" y="8358124"/>
            <a:ext cx="5959520" cy="900176"/>
          </a:xfrm>
          <a:prstGeom prst="rect">
            <a:avLst/>
          </a:prstGeom>
        </p:spPr>
        <p:txBody>
          <a:bodyPr anchor="t" rtlCol="false" tIns="0" lIns="0" bIns="0" rIns="0">
            <a:spAutoFit/>
          </a:bodyPr>
          <a:lstStyle/>
          <a:p>
            <a:pPr algn="ctr">
              <a:lnSpc>
                <a:spcPts val="6532"/>
              </a:lnSpc>
            </a:pPr>
            <a:r>
              <a:rPr lang="en-US" sz="7100" b="true">
                <a:solidFill>
                  <a:srgbClr val="000000"/>
                </a:solidFill>
                <a:latin typeface="Aileron Bold"/>
                <a:ea typeface="Aileron Bold"/>
                <a:cs typeface="Aileron Bold"/>
                <a:sym typeface="Aileron Bold"/>
              </a:rPr>
              <a:t>Schematic</a:t>
            </a:r>
          </a:p>
        </p:txBody>
      </p:sp>
      <p:sp>
        <p:nvSpPr>
          <p:cNvPr name="TextBox 14" id="14"/>
          <p:cNvSpPr txBox="true"/>
          <p:nvPr/>
        </p:nvSpPr>
        <p:spPr>
          <a:xfrm rot="0">
            <a:off x="9465230" y="7555393"/>
            <a:ext cx="5959520" cy="900176"/>
          </a:xfrm>
          <a:prstGeom prst="rect">
            <a:avLst/>
          </a:prstGeom>
        </p:spPr>
        <p:txBody>
          <a:bodyPr anchor="t" rtlCol="false" tIns="0" lIns="0" bIns="0" rIns="0">
            <a:spAutoFit/>
          </a:bodyPr>
          <a:lstStyle/>
          <a:p>
            <a:pPr algn="ctr">
              <a:lnSpc>
                <a:spcPts val="6532"/>
              </a:lnSpc>
            </a:pPr>
            <a:r>
              <a:rPr lang="en-US" sz="7100" b="true">
                <a:solidFill>
                  <a:srgbClr val="000000"/>
                </a:solidFill>
                <a:latin typeface="Aileron Bold"/>
                <a:ea typeface="Aileron Bold"/>
                <a:cs typeface="Aileron Bold"/>
                <a:sym typeface="Aileron Bold"/>
              </a:rPr>
              <a:t>Output</a:t>
            </a:r>
          </a:p>
        </p:txBody>
      </p:sp>
      <p:sp>
        <p:nvSpPr>
          <p:cNvPr name="TextBox 15" id="15"/>
          <p:cNvSpPr txBox="true"/>
          <p:nvPr/>
        </p:nvSpPr>
        <p:spPr>
          <a:xfrm rot="0">
            <a:off x="9524428" y="8492914"/>
            <a:ext cx="5959520" cy="994922"/>
          </a:xfrm>
          <a:prstGeom prst="rect">
            <a:avLst/>
          </a:prstGeom>
        </p:spPr>
        <p:txBody>
          <a:bodyPr anchor="t" rtlCol="false" tIns="0" lIns="0" bIns="0" rIns="0">
            <a:spAutoFit/>
          </a:bodyPr>
          <a:lstStyle/>
          <a:p>
            <a:pPr algn="ctr">
              <a:lnSpc>
                <a:spcPts val="2576"/>
              </a:lnSpc>
            </a:pPr>
            <a:r>
              <a:rPr lang="en-US" sz="2800">
                <a:solidFill>
                  <a:srgbClr val="000000"/>
                </a:solidFill>
                <a:latin typeface="Aileron"/>
                <a:ea typeface="Aileron"/>
                <a:cs typeface="Aileron"/>
                <a:sym typeface="Aileron"/>
              </a:rPr>
              <a:t>Green : clk</a:t>
            </a:r>
          </a:p>
          <a:p>
            <a:pPr algn="ctr">
              <a:lnSpc>
                <a:spcPts val="2576"/>
              </a:lnSpc>
            </a:pPr>
            <a:r>
              <a:rPr lang="en-US" sz="2800">
                <a:solidFill>
                  <a:srgbClr val="000000"/>
                </a:solidFill>
                <a:latin typeface="Aileron"/>
                <a:ea typeface="Aileron"/>
                <a:cs typeface="Aileron"/>
                <a:sym typeface="Aileron"/>
              </a:rPr>
              <a:t>Blue : Vin</a:t>
            </a:r>
          </a:p>
          <a:p>
            <a:pPr algn="ctr">
              <a:lnSpc>
                <a:spcPts val="2576"/>
              </a:lnSpc>
            </a:pPr>
            <a:r>
              <a:rPr lang="en-US" sz="2800">
                <a:solidFill>
                  <a:srgbClr val="000000"/>
                </a:solidFill>
                <a:latin typeface="Aileron"/>
                <a:ea typeface="Aileron"/>
                <a:cs typeface="Aileron"/>
                <a:sym typeface="Aileron"/>
              </a:rPr>
              <a:t>Red : Vout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show="false">
  <p:cSld>
    <p:bg>
      <p:bgPr>
        <a:solidFill>
          <a:srgbClr val="E4E4E4"/>
        </a:solidFill>
      </p:bgPr>
    </p:bg>
    <p:spTree>
      <p:nvGrpSpPr>
        <p:cNvPr id="1" name=""/>
        <p:cNvGrpSpPr/>
        <p:nvPr/>
      </p:nvGrpSpPr>
      <p:grpSpPr>
        <a:xfrm>
          <a:off x="0" y="0"/>
          <a:ext cx="0" cy="0"/>
          <a:chOff x="0" y="0"/>
          <a:chExt cx="0" cy="0"/>
        </a:xfrm>
      </p:grpSpPr>
      <p:sp>
        <p:nvSpPr>
          <p:cNvPr name="Freeform 2" id="2"/>
          <p:cNvSpPr/>
          <p:nvPr/>
        </p:nvSpPr>
        <p:spPr>
          <a:xfrm flipH="false" flipV="false" rot="0">
            <a:off x="0" y="7914994"/>
            <a:ext cx="2354755" cy="2372006"/>
          </a:xfrm>
          <a:custGeom>
            <a:avLst/>
            <a:gdLst/>
            <a:ahLst/>
            <a:cxnLst/>
            <a:rect r="r" b="b" t="t" l="l"/>
            <a:pathLst>
              <a:path h="2372006" w="2354755">
                <a:moveTo>
                  <a:pt x="0" y="0"/>
                </a:moveTo>
                <a:lnTo>
                  <a:pt x="2354755" y="0"/>
                </a:lnTo>
                <a:lnTo>
                  <a:pt x="2354755" y="2372006"/>
                </a:lnTo>
                <a:lnTo>
                  <a:pt x="0" y="23720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1543" y="565083"/>
            <a:ext cx="2517470" cy="819322"/>
          </a:xfrm>
          <a:custGeom>
            <a:avLst/>
            <a:gdLst/>
            <a:ahLst/>
            <a:cxnLst/>
            <a:rect r="r" b="b" t="t" l="l"/>
            <a:pathLst>
              <a:path h="819322" w="2517470">
                <a:moveTo>
                  <a:pt x="0" y="0"/>
                </a:moveTo>
                <a:lnTo>
                  <a:pt x="2517470" y="0"/>
                </a:lnTo>
                <a:lnTo>
                  <a:pt x="2517470" y="819323"/>
                </a:lnTo>
                <a:lnTo>
                  <a:pt x="0" y="819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5483948" y="-25713"/>
            <a:ext cx="2804052" cy="2804052"/>
          </a:xfrm>
          <a:custGeom>
            <a:avLst/>
            <a:gdLst/>
            <a:ahLst/>
            <a:cxnLst/>
            <a:rect r="r" b="b" t="t" l="l"/>
            <a:pathLst>
              <a:path h="2804052" w="2804052">
                <a:moveTo>
                  <a:pt x="2804052" y="2804052"/>
                </a:moveTo>
                <a:lnTo>
                  <a:pt x="0" y="2804052"/>
                </a:lnTo>
                <a:lnTo>
                  <a:pt x="0" y="0"/>
                </a:lnTo>
                <a:lnTo>
                  <a:pt x="2804052" y="0"/>
                </a:lnTo>
                <a:lnTo>
                  <a:pt x="2804052" y="28040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54348" y="8901009"/>
            <a:ext cx="2181204" cy="1193713"/>
          </a:xfrm>
          <a:custGeom>
            <a:avLst/>
            <a:gdLst/>
            <a:ahLst/>
            <a:cxnLst/>
            <a:rect r="r" b="b" t="t" l="l"/>
            <a:pathLst>
              <a:path h="1193713" w="2181204">
                <a:moveTo>
                  <a:pt x="0" y="0"/>
                </a:moveTo>
                <a:lnTo>
                  <a:pt x="2181204" y="0"/>
                </a:lnTo>
                <a:lnTo>
                  <a:pt x="2181204" y="1193713"/>
                </a:lnTo>
                <a:lnTo>
                  <a:pt x="0" y="11937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false" rot="0">
            <a:off x="3728559" y="565083"/>
            <a:ext cx="1666241" cy="793737"/>
          </a:xfrm>
          <a:custGeom>
            <a:avLst/>
            <a:gdLst/>
            <a:ahLst/>
            <a:cxnLst/>
            <a:rect r="r" b="b" t="t" l="l"/>
            <a:pathLst>
              <a:path h="793737" w="1666241">
                <a:moveTo>
                  <a:pt x="1666242" y="0"/>
                </a:moveTo>
                <a:lnTo>
                  <a:pt x="0" y="0"/>
                </a:lnTo>
                <a:lnTo>
                  <a:pt x="0" y="793737"/>
                </a:lnTo>
                <a:lnTo>
                  <a:pt x="1666242" y="793737"/>
                </a:lnTo>
                <a:lnTo>
                  <a:pt x="166624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3535659" y="565083"/>
            <a:ext cx="1666241" cy="793737"/>
          </a:xfrm>
          <a:custGeom>
            <a:avLst/>
            <a:gdLst/>
            <a:ahLst/>
            <a:cxnLst/>
            <a:rect r="r" b="b" t="t" l="l"/>
            <a:pathLst>
              <a:path h="793737" w="1666241">
                <a:moveTo>
                  <a:pt x="0" y="0"/>
                </a:moveTo>
                <a:lnTo>
                  <a:pt x="1666241" y="0"/>
                </a:lnTo>
                <a:lnTo>
                  <a:pt x="1666241" y="793737"/>
                </a:lnTo>
                <a:lnTo>
                  <a:pt x="0" y="7937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9531678" y="2607246"/>
            <a:ext cx="6122670" cy="612267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29083" y="0"/>
                  </a:moveTo>
                  <a:lnTo>
                    <a:pt x="783717" y="0"/>
                  </a:lnTo>
                  <a:cubicBezTo>
                    <a:pt x="791430" y="0"/>
                    <a:pt x="798828" y="3064"/>
                    <a:pt x="804282" y="8518"/>
                  </a:cubicBezTo>
                  <a:cubicBezTo>
                    <a:pt x="809736" y="13972"/>
                    <a:pt x="812800" y="21370"/>
                    <a:pt x="812800" y="29083"/>
                  </a:cubicBezTo>
                  <a:lnTo>
                    <a:pt x="812800" y="783717"/>
                  </a:lnTo>
                  <a:cubicBezTo>
                    <a:pt x="812800" y="791430"/>
                    <a:pt x="809736" y="798828"/>
                    <a:pt x="804282" y="804282"/>
                  </a:cubicBezTo>
                  <a:cubicBezTo>
                    <a:pt x="798828" y="809736"/>
                    <a:pt x="791430" y="812800"/>
                    <a:pt x="783717" y="812800"/>
                  </a:cubicBezTo>
                  <a:lnTo>
                    <a:pt x="29083" y="812800"/>
                  </a:lnTo>
                  <a:cubicBezTo>
                    <a:pt x="21370" y="812800"/>
                    <a:pt x="13972" y="809736"/>
                    <a:pt x="8518" y="804282"/>
                  </a:cubicBezTo>
                  <a:cubicBezTo>
                    <a:pt x="3064" y="798828"/>
                    <a:pt x="0" y="791430"/>
                    <a:pt x="0" y="783717"/>
                  </a:cubicBezTo>
                  <a:lnTo>
                    <a:pt x="0" y="29083"/>
                  </a:lnTo>
                  <a:cubicBezTo>
                    <a:pt x="0" y="21370"/>
                    <a:pt x="3064" y="13972"/>
                    <a:pt x="8518" y="8518"/>
                  </a:cubicBezTo>
                  <a:cubicBezTo>
                    <a:pt x="13972" y="3064"/>
                    <a:pt x="21370" y="0"/>
                    <a:pt x="29083" y="0"/>
                  </a:cubicBezTo>
                  <a:close/>
                </a:path>
              </a:pathLst>
            </a:custGeom>
            <a:solidFill>
              <a:srgbClr val="000000">
                <a:alpha val="0"/>
              </a:srgbClr>
            </a:solidFill>
            <a:ln w="12700">
              <a:solidFill>
                <a:srgbClr val="000000"/>
              </a:solidFill>
            </a:ln>
          </p:spPr>
        </p:sp>
      </p:grpSp>
      <p:grpSp>
        <p:nvGrpSpPr>
          <p:cNvPr name="Group 10" id="10"/>
          <p:cNvGrpSpPr/>
          <p:nvPr/>
        </p:nvGrpSpPr>
        <p:grpSpPr>
          <a:xfrm rot="0">
            <a:off x="9144000" y="2607246"/>
            <a:ext cx="7409927" cy="6122670"/>
            <a:chOff x="0" y="0"/>
            <a:chExt cx="983687" cy="812800"/>
          </a:xfrm>
        </p:grpSpPr>
        <p:sp>
          <p:nvSpPr>
            <p:cNvPr name="Freeform 11" id="11"/>
            <p:cNvSpPr/>
            <p:nvPr/>
          </p:nvSpPr>
          <p:spPr>
            <a:xfrm flipH="false" flipV="false" rot="0">
              <a:off x="0" y="0"/>
              <a:ext cx="983687" cy="812800"/>
            </a:xfrm>
            <a:custGeom>
              <a:avLst/>
              <a:gdLst/>
              <a:ahLst/>
              <a:cxnLst/>
              <a:rect r="r" b="b" t="t" l="l"/>
              <a:pathLst>
                <a:path h="812800" w="983687">
                  <a:moveTo>
                    <a:pt x="24030" y="0"/>
                  </a:moveTo>
                  <a:lnTo>
                    <a:pt x="959656" y="0"/>
                  </a:lnTo>
                  <a:cubicBezTo>
                    <a:pt x="972928" y="0"/>
                    <a:pt x="983687" y="10759"/>
                    <a:pt x="983687" y="24030"/>
                  </a:cubicBezTo>
                  <a:lnTo>
                    <a:pt x="983687" y="788769"/>
                  </a:lnTo>
                  <a:cubicBezTo>
                    <a:pt x="983687" y="802041"/>
                    <a:pt x="972928" y="812800"/>
                    <a:pt x="959656" y="812800"/>
                  </a:cubicBezTo>
                  <a:lnTo>
                    <a:pt x="24030" y="812800"/>
                  </a:lnTo>
                  <a:cubicBezTo>
                    <a:pt x="10759" y="812800"/>
                    <a:pt x="0" y="802041"/>
                    <a:pt x="0" y="788769"/>
                  </a:cubicBezTo>
                  <a:lnTo>
                    <a:pt x="0" y="24030"/>
                  </a:lnTo>
                  <a:cubicBezTo>
                    <a:pt x="0" y="10759"/>
                    <a:pt x="10759" y="0"/>
                    <a:pt x="24030" y="0"/>
                  </a:cubicBezTo>
                  <a:close/>
                </a:path>
              </a:pathLst>
            </a:custGeom>
            <a:blipFill>
              <a:blip r:embed="rId12"/>
              <a:stretch>
                <a:fillRect l="0" t="-24" r="-57853" b="-7197"/>
              </a:stretch>
            </a:blipFill>
          </p:spPr>
        </p:sp>
      </p:grpSp>
      <p:sp>
        <p:nvSpPr>
          <p:cNvPr name="Freeform 12" id="12"/>
          <p:cNvSpPr/>
          <p:nvPr/>
        </p:nvSpPr>
        <p:spPr>
          <a:xfrm flipH="false" flipV="false" rot="0">
            <a:off x="2354755" y="6259001"/>
            <a:ext cx="5903927" cy="2642007"/>
          </a:xfrm>
          <a:custGeom>
            <a:avLst/>
            <a:gdLst/>
            <a:ahLst/>
            <a:cxnLst/>
            <a:rect r="r" b="b" t="t" l="l"/>
            <a:pathLst>
              <a:path h="2642007" w="5903927">
                <a:moveTo>
                  <a:pt x="0" y="0"/>
                </a:moveTo>
                <a:lnTo>
                  <a:pt x="5903927" y="0"/>
                </a:lnTo>
                <a:lnTo>
                  <a:pt x="5903927" y="2642008"/>
                </a:lnTo>
                <a:lnTo>
                  <a:pt x="0" y="2642008"/>
                </a:lnTo>
                <a:lnTo>
                  <a:pt x="0" y="0"/>
                </a:lnTo>
                <a:close/>
              </a:path>
            </a:pathLst>
          </a:custGeom>
          <a:blipFill>
            <a:blip r:embed="rId13"/>
            <a:stretch>
              <a:fillRect l="0" t="0" r="0" b="0"/>
            </a:stretch>
          </a:blipFill>
        </p:spPr>
      </p:sp>
      <p:sp>
        <p:nvSpPr>
          <p:cNvPr name="TextBox 13" id="13"/>
          <p:cNvSpPr txBox="true"/>
          <p:nvPr/>
        </p:nvSpPr>
        <p:spPr>
          <a:xfrm rot="0">
            <a:off x="6485470" y="584882"/>
            <a:ext cx="5959520" cy="1728851"/>
          </a:xfrm>
          <a:prstGeom prst="rect">
            <a:avLst/>
          </a:prstGeom>
        </p:spPr>
        <p:txBody>
          <a:bodyPr anchor="t" rtlCol="false" tIns="0" lIns="0" bIns="0" rIns="0">
            <a:spAutoFit/>
          </a:bodyPr>
          <a:lstStyle/>
          <a:p>
            <a:pPr algn="ctr">
              <a:lnSpc>
                <a:spcPts val="6532"/>
              </a:lnSpc>
            </a:pPr>
            <a:r>
              <a:rPr lang="en-US" sz="7100" b="true">
                <a:solidFill>
                  <a:srgbClr val="000000"/>
                </a:solidFill>
                <a:latin typeface="Aileron Bold"/>
                <a:ea typeface="Aileron Bold"/>
                <a:cs typeface="Aileron Bold"/>
                <a:sym typeface="Aileron Bold"/>
              </a:rPr>
              <a:t>Astable Multivibrator</a:t>
            </a:r>
          </a:p>
        </p:txBody>
      </p:sp>
      <p:sp>
        <p:nvSpPr>
          <p:cNvPr name="TextBox 14" id="14"/>
          <p:cNvSpPr txBox="true"/>
          <p:nvPr/>
        </p:nvSpPr>
        <p:spPr>
          <a:xfrm rot="0">
            <a:off x="1028700" y="2550096"/>
            <a:ext cx="6911470" cy="3583738"/>
          </a:xfrm>
          <a:prstGeom prst="rect">
            <a:avLst/>
          </a:prstGeom>
        </p:spPr>
        <p:txBody>
          <a:bodyPr anchor="t" rtlCol="false" tIns="0" lIns="0" bIns="0" rIns="0">
            <a:spAutoFit/>
          </a:bodyPr>
          <a:lstStyle/>
          <a:p>
            <a:pPr algn="just">
              <a:lnSpc>
                <a:spcPts val="4071"/>
              </a:lnSpc>
            </a:pPr>
            <a:r>
              <a:rPr lang="en-US" sz="2907">
                <a:solidFill>
                  <a:srgbClr val="000000"/>
                </a:solidFill>
                <a:latin typeface="Glacial Indifference"/>
                <a:ea typeface="Glacial Indifference"/>
                <a:cs typeface="Glacial Indifference"/>
                <a:sym typeface="Glacial Indifference"/>
              </a:rPr>
              <a:t>An astable multivibrator, also called a free-running multivibrator, is a circuit that continuously produces square waves or pulses without the use of an external trigger. The term “astable” refers to the absence of a stable state in this particular type of multivibr</a:t>
            </a:r>
            <a:r>
              <a:rPr lang="en-US" sz="2907">
                <a:solidFill>
                  <a:srgbClr val="000000"/>
                </a:solidFill>
                <a:latin typeface="Glacial Indifference"/>
                <a:ea typeface="Glacial Indifference"/>
                <a:cs typeface="Glacial Indifference"/>
                <a:sym typeface="Glacial Indifference"/>
              </a:rPr>
              <a:t>ator</a:t>
            </a:r>
            <a:r>
              <a:rPr lang="en-US" sz="2907">
                <a:solidFill>
                  <a:srgbClr val="000000"/>
                </a:solidFill>
                <a:latin typeface="Glacial Indifference"/>
                <a:ea typeface="Glacial Indifference"/>
                <a:cs typeface="Glacial Indifference"/>
                <a:sym typeface="Glacial Indifference"/>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4E4E4"/>
        </a:solidFill>
      </p:bgPr>
    </p:bg>
    <p:spTree>
      <p:nvGrpSpPr>
        <p:cNvPr id="1" name=""/>
        <p:cNvGrpSpPr/>
        <p:nvPr/>
      </p:nvGrpSpPr>
      <p:grpSpPr>
        <a:xfrm>
          <a:off x="0" y="0"/>
          <a:ext cx="0" cy="0"/>
          <a:chOff x="0" y="0"/>
          <a:chExt cx="0" cy="0"/>
        </a:xfrm>
      </p:grpSpPr>
      <p:sp>
        <p:nvSpPr>
          <p:cNvPr name="Freeform 2" id="2"/>
          <p:cNvSpPr/>
          <p:nvPr/>
        </p:nvSpPr>
        <p:spPr>
          <a:xfrm flipH="false" flipV="false" rot="0">
            <a:off x="1624379" y="1242456"/>
            <a:ext cx="15039243" cy="7332217"/>
          </a:xfrm>
          <a:custGeom>
            <a:avLst/>
            <a:gdLst/>
            <a:ahLst/>
            <a:cxnLst/>
            <a:rect r="r" b="b" t="t" l="l"/>
            <a:pathLst>
              <a:path h="7332217" w="15039243">
                <a:moveTo>
                  <a:pt x="0" y="0"/>
                </a:moveTo>
                <a:lnTo>
                  <a:pt x="15039242" y="0"/>
                </a:lnTo>
                <a:lnTo>
                  <a:pt x="15039242" y="7332216"/>
                </a:lnTo>
                <a:lnTo>
                  <a:pt x="0" y="7332216"/>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DAGl5ucmaWE</dc:identifier>
  <dcterms:modified xsi:type="dcterms:W3CDTF">2011-08-01T06:04:30Z</dcterms:modified>
  <cp:revision>1</cp:revision>
  <dc:title>Design a D-flip flop using transistors.</dc:title>
</cp:coreProperties>
</file>