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5" r:id="rId4"/>
    <p:sldId id="269" r:id="rId5"/>
    <p:sldId id="276" r:id="rId6"/>
    <p:sldId id="277" r:id="rId7"/>
    <p:sldId id="271" r:id="rId8"/>
    <p:sldId id="279" r:id="rId9"/>
    <p:sldId id="278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EC630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k_market_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tock_exchan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17678" y="200626"/>
            <a:ext cx="84303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0B050"/>
                </a:solidFill>
                <a:latin typeface="Tw Cen MT" panose="020B0602020104020603" pitchFamily="34" charset="0"/>
              </a:rPr>
              <a:t>S&amp;P 500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2572294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A SECTOR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Team:   FINTECH WARRIORS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3219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99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852142"/>
            <a:ext cx="2236897" cy="662056"/>
            <a:chOff x="764723" y="2277144"/>
            <a:chExt cx="2236897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5870" y="2327060"/>
              <a:ext cx="1555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Bar Plots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3122882"/>
            <a:ext cx="2292038" cy="669337"/>
            <a:chOff x="764723" y="3547884"/>
            <a:chExt cx="2292038" cy="66933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501011" y="354788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Correlation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08184"/>
            <a:ext cx="2226227" cy="662056"/>
            <a:chOff x="764723" y="4833186"/>
            <a:chExt cx="2226227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Performance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3130163"/>
            <a:ext cx="2236897" cy="662056"/>
            <a:chOff x="4504627" y="3555165"/>
            <a:chExt cx="2236897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85774" y="360508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408184"/>
            <a:ext cx="2259068" cy="662056"/>
            <a:chOff x="4504627" y="4833186"/>
            <a:chExt cx="2259068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207945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838257"/>
            <a:ext cx="2262205" cy="675941"/>
            <a:chOff x="4504627" y="2263259"/>
            <a:chExt cx="2262205" cy="675941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11082" y="226325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850230" y="83771"/>
            <a:ext cx="11930586" cy="6858000"/>
            <a:chOff x="-2519749" y="83771"/>
            <a:chExt cx="1193058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519749" y="8377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no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350197" y="3966907"/>
            <a:ext cx="2509118" cy="1082467"/>
            <a:chOff x="807397" y="4445001"/>
            <a:chExt cx="2509118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892383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11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807397" y="5127358"/>
              <a:ext cx="2509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S&amp;P 500 Sectors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500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Individual Stocks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082467"/>
            <a:chOff x="6279854" y="4445001"/>
            <a:chExt cx="2336800" cy="10824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$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Portfolio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3439718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6057685" y="1854501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789648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FC97E-1F71-434F-8D92-4215180D31E0}"/>
              </a:ext>
            </a:extLst>
          </p:cNvPr>
          <p:cNvSpPr/>
          <p:nvPr/>
        </p:nvSpPr>
        <p:spPr>
          <a:xfrm>
            <a:off x="3858540" y="217021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591D34-B613-44E6-B728-8B53B6216D33}"/>
              </a:ext>
            </a:extLst>
          </p:cNvPr>
          <p:cNvSpPr/>
          <p:nvPr/>
        </p:nvSpPr>
        <p:spPr>
          <a:xfrm>
            <a:off x="1197004" y="213489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B8950D-9CBF-42D6-9808-B3A3C93FE37A}"/>
              </a:ext>
            </a:extLst>
          </p:cNvPr>
          <p:cNvSpPr/>
          <p:nvPr/>
        </p:nvSpPr>
        <p:spPr>
          <a:xfrm>
            <a:off x="6529752" y="2077474"/>
            <a:ext cx="918393" cy="110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CD4C2-CC37-4436-A453-A0065B531650}"/>
              </a:ext>
            </a:extLst>
          </p:cNvPr>
          <p:cNvSpPr/>
          <p:nvPr/>
        </p:nvSpPr>
        <p:spPr>
          <a:xfrm>
            <a:off x="350197" y="321013"/>
            <a:ext cx="8542601" cy="80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78166-E4C8-4973-9D60-58845B6EE83A}"/>
              </a:ext>
            </a:extLst>
          </p:cNvPr>
          <p:cNvSpPr/>
          <p:nvPr/>
        </p:nvSpPr>
        <p:spPr>
          <a:xfrm>
            <a:off x="-171873" y="131474"/>
            <a:ext cx="9975939" cy="876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            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7567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0228" y="67445"/>
            <a:ext cx="4563617" cy="2852260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343763" y="2987151"/>
            <a:ext cx="7678088" cy="2532993"/>
            <a:chOff x="2795387" y="3874286"/>
            <a:chExt cx="7003010" cy="17176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FinTech Warriors: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795387" y="4626439"/>
              <a:ext cx="7003010" cy="27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Emiliano Amador, </a:t>
              </a:r>
              <a:r>
                <a:rPr lang="en-US" sz="2000" dirty="0" err="1">
                  <a:latin typeface="Tw Cen MT" panose="020B0602020104020603" pitchFamily="34" charset="0"/>
                </a:rPr>
                <a:t>Kowsalya</a:t>
              </a:r>
              <a:r>
                <a:rPr lang="en-US" sz="2000" dirty="0"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latin typeface="Tw Cen MT" panose="020B0602020104020603" pitchFamily="34" charset="0"/>
                </a:rPr>
                <a:t>Jeyabalan</a:t>
              </a:r>
              <a:r>
                <a:rPr lang="en-US" sz="2000" dirty="0">
                  <a:latin typeface="Tw Cen MT" panose="020B0602020104020603" pitchFamily="34" charset="0"/>
                </a:rPr>
                <a:t>, Nate Walker, Cody Sifford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90" y="5111904"/>
              <a:ext cx="6791601" cy="48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This Project presents Exploratory Data Analysis (EDA) of the S&amp;P 500 Stocks in Contrast to the COVID-19 Crisis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1837" y="-2"/>
            <a:ext cx="12482920" cy="6858000"/>
            <a:chOff x="-290920" y="-9939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9939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Plots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89346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E9120B-D85D-4556-A191-0BB0BA474CC7}"/>
              </a:ext>
            </a:extLst>
          </p:cNvPr>
          <p:cNvSpPr txBox="1"/>
          <p:nvPr/>
        </p:nvSpPr>
        <p:spPr>
          <a:xfrm>
            <a:off x="3485324" y="356221"/>
            <a:ext cx="6776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CC45-7839-4099-8958-E93C0568A459}"/>
              </a:ext>
            </a:extLst>
          </p:cNvPr>
          <p:cNvSpPr txBox="1"/>
          <p:nvPr/>
        </p:nvSpPr>
        <p:spPr>
          <a:xfrm>
            <a:off x="2392575" y="1074046"/>
            <a:ext cx="82879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Review the 11 Sectors  of the S&amp;P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Sector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Beta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Deep Dive into each Individual Sector: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the Stock 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5D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1M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1Yr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5Yr</a:t>
            </a:r>
          </a:p>
          <a:p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4AD4A-A90D-4C63-9863-7A5BE3D3B126}"/>
              </a:ext>
            </a:extLst>
          </p:cNvPr>
          <p:cNvSpPr/>
          <p:nvPr/>
        </p:nvSpPr>
        <p:spPr>
          <a:xfrm>
            <a:off x="5339589" y="4873026"/>
            <a:ext cx="6313162" cy="1172817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tooltip="Stock market inde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market index</a:t>
            </a:r>
            <a:r>
              <a:rPr lang="en-US" dirty="0">
                <a:solidFill>
                  <a:schemeClr val="tx1"/>
                </a:solidFill>
              </a:rPr>
              <a:t> that measures the stock performance of 500 large companies listed on </a:t>
            </a:r>
            <a:r>
              <a:rPr lang="en-US" dirty="0">
                <a:solidFill>
                  <a:schemeClr val="tx1"/>
                </a:solidFill>
                <a:hlinkClick r:id="rId4" tooltip="Stock exchan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exchanges</a:t>
            </a:r>
            <a:r>
              <a:rPr lang="en-US" dirty="0">
                <a:solidFill>
                  <a:schemeClr val="tx1"/>
                </a:solidFill>
              </a:rPr>
              <a:t>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04021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1899" y="83773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Agenda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617162"/>
            <a:chOff x="1488849" y="3837442"/>
            <a:chExt cx="1591582" cy="61716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Performance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Charts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617162"/>
            <a:chOff x="3977674" y="3837442"/>
            <a:chExt cx="1591582" cy="6171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Charts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617162"/>
            <a:chOff x="6488272" y="3837442"/>
            <a:chExt cx="1591582" cy="6171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Interactive Charts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44966" y="14200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45329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8E712A-6217-441D-ACFA-E293D6180D1C}"/>
              </a:ext>
            </a:extLst>
          </p:cNvPr>
          <p:cNvGrpSpPr/>
          <p:nvPr/>
        </p:nvGrpSpPr>
        <p:grpSpPr>
          <a:xfrm>
            <a:off x="2642155" y="1491268"/>
            <a:ext cx="1275682" cy="1275682"/>
            <a:chOff x="3063120" y="1755914"/>
            <a:chExt cx="1275682" cy="127568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15D2C991-0420-4BBA-ADD5-207B28F444A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FCC5A2-DDF3-4D5A-9960-2C7CD357FB8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B01DB5-89E4-4F3B-9E6B-8309BD0A46E7}"/>
              </a:ext>
            </a:extLst>
          </p:cNvPr>
          <p:cNvGrpSpPr/>
          <p:nvPr/>
        </p:nvGrpSpPr>
        <p:grpSpPr>
          <a:xfrm>
            <a:off x="8446551" y="4628919"/>
            <a:ext cx="1275682" cy="1275682"/>
            <a:chOff x="3063120" y="1755914"/>
            <a:chExt cx="1275682" cy="1275682"/>
          </a:xfrm>
          <a:solidFill>
            <a:srgbClr val="C00000"/>
          </a:solidFill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29954554-3854-409D-8F08-90C33EF8B7AC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C9F020-626C-4E8B-B32B-1416863E65BA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B0ED2C-1BBC-4F81-B8EF-6AB761946FA3}"/>
              </a:ext>
            </a:extLst>
          </p:cNvPr>
          <p:cNvGrpSpPr/>
          <p:nvPr/>
        </p:nvGrpSpPr>
        <p:grpSpPr>
          <a:xfrm>
            <a:off x="6900475" y="4625397"/>
            <a:ext cx="1275682" cy="1275682"/>
            <a:chOff x="3063120" y="1755914"/>
            <a:chExt cx="1275682" cy="1275682"/>
          </a:xfrm>
          <a:solidFill>
            <a:srgbClr val="FF0000"/>
          </a:solidFill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212B26CA-CFC0-497E-B476-9096CD2A7AFA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F000F41-BA15-4DE7-AFF9-90F7FBD97CE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1A447E-A270-4AAA-A344-B58B77C9CB58}"/>
              </a:ext>
            </a:extLst>
          </p:cNvPr>
          <p:cNvGrpSpPr/>
          <p:nvPr/>
        </p:nvGrpSpPr>
        <p:grpSpPr>
          <a:xfrm>
            <a:off x="5404768" y="4603637"/>
            <a:ext cx="1275682" cy="1275682"/>
            <a:chOff x="3063120" y="1755914"/>
            <a:chExt cx="1275682" cy="1275682"/>
          </a:xfrm>
          <a:solidFill>
            <a:schemeClr val="accent6">
              <a:lumMod val="75000"/>
            </a:schemeClr>
          </a:solidFill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57AB99E2-2F85-40E6-B916-C90522D9FDB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C18D46-2384-4551-B4F0-4F47B9E80F88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4D963-F31B-453E-896D-8EF1F267CA81}"/>
              </a:ext>
            </a:extLst>
          </p:cNvPr>
          <p:cNvGrpSpPr/>
          <p:nvPr/>
        </p:nvGrpSpPr>
        <p:grpSpPr>
          <a:xfrm>
            <a:off x="3892533" y="4604435"/>
            <a:ext cx="1275682" cy="1275682"/>
            <a:chOff x="3063120" y="1755914"/>
            <a:chExt cx="1275682" cy="1275682"/>
          </a:xfrm>
          <a:solidFill>
            <a:schemeClr val="accent1"/>
          </a:solidFill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95EB28ED-9419-4258-974C-7910BFB34FF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813512E-EDA3-456D-8BBB-EE7E7F0FC563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0A0B3-41D6-4777-8DCA-A076034379EB}"/>
              </a:ext>
            </a:extLst>
          </p:cNvPr>
          <p:cNvGrpSpPr/>
          <p:nvPr/>
        </p:nvGrpSpPr>
        <p:grpSpPr>
          <a:xfrm>
            <a:off x="2418013" y="4634342"/>
            <a:ext cx="1275682" cy="1275682"/>
            <a:chOff x="2806742" y="1755914"/>
            <a:chExt cx="1275682" cy="1275682"/>
          </a:xfrm>
          <a:solidFill>
            <a:schemeClr val="accent2">
              <a:lumMod val="75000"/>
            </a:schemeClr>
          </a:solidFill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3A4E6989-E632-4C5B-8929-702ED685E651}"/>
                </a:ext>
              </a:extLst>
            </p:cNvPr>
            <p:cNvSpPr/>
            <p:nvPr/>
          </p:nvSpPr>
          <p:spPr>
            <a:xfrm rot="8100000">
              <a:off x="2806742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B8337A-26AF-4B55-BBE1-DE1E1E49DE1A}"/>
                </a:ext>
              </a:extLst>
            </p:cNvPr>
            <p:cNvSpPr/>
            <p:nvPr/>
          </p:nvSpPr>
          <p:spPr>
            <a:xfrm>
              <a:off x="2992545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ADEAB0-A909-4232-B4C6-948DBDB82D90}"/>
              </a:ext>
            </a:extLst>
          </p:cNvPr>
          <p:cNvGrpSpPr/>
          <p:nvPr/>
        </p:nvGrpSpPr>
        <p:grpSpPr>
          <a:xfrm>
            <a:off x="4179528" y="1548420"/>
            <a:ext cx="1275682" cy="1275682"/>
            <a:chOff x="3063120" y="1755914"/>
            <a:chExt cx="1275682" cy="1275682"/>
          </a:xfrm>
          <a:solidFill>
            <a:schemeClr val="tx1"/>
          </a:solidFill>
        </p:grpSpPr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BEBC98C4-9E4F-49C1-8863-391C36CF068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5F29C95-13CC-46F0-A658-BDA406DD4A0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4D7903-C927-4DE5-A8CF-73A73B9E60D2}"/>
              </a:ext>
            </a:extLst>
          </p:cNvPr>
          <p:cNvGrpSpPr/>
          <p:nvPr/>
        </p:nvGrpSpPr>
        <p:grpSpPr>
          <a:xfrm>
            <a:off x="5800096" y="1562945"/>
            <a:ext cx="1275682" cy="1275682"/>
            <a:chOff x="3063120" y="1755914"/>
            <a:chExt cx="1275682" cy="127568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F4766E1-4CD0-400C-92A5-566BC8181C6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0FBC2F0-E416-4020-B682-C2B6999CE26E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A5C60-4C78-4DFC-9228-9B717CEB63AA}"/>
              </a:ext>
            </a:extLst>
          </p:cNvPr>
          <p:cNvGrpSpPr/>
          <p:nvPr/>
        </p:nvGrpSpPr>
        <p:grpSpPr>
          <a:xfrm>
            <a:off x="7341730" y="1559059"/>
            <a:ext cx="1275682" cy="1275682"/>
            <a:chOff x="3063120" y="1755914"/>
            <a:chExt cx="1275682" cy="127568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6A232201-B389-40B4-8864-D84924DAE2D4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5EEC52B-A4E6-43A7-ACC5-84B2E099FB8D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C46F5FB-C85B-465D-8CE3-0F18113BCEF0}"/>
              </a:ext>
            </a:extLst>
          </p:cNvPr>
          <p:cNvGrpSpPr/>
          <p:nvPr/>
        </p:nvGrpSpPr>
        <p:grpSpPr>
          <a:xfrm>
            <a:off x="8942261" y="1520547"/>
            <a:ext cx="1275682" cy="1275682"/>
            <a:chOff x="3063120" y="1755914"/>
            <a:chExt cx="1275682" cy="1275682"/>
          </a:xfrm>
          <a:solidFill>
            <a:schemeClr val="bg1">
              <a:lumMod val="65000"/>
            </a:schemeClr>
          </a:solidFill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A40F2F8-8DBA-4EA7-BA0A-CD57B8D20BD2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1D0F48C-33FE-465B-83FE-E02DA9FD3EE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5923D92-795B-42CA-B585-92E303C23AA5}"/>
              </a:ext>
            </a:extLst>
          </p:cNvPr>
          <p:cNvSpPr/>
          <p:nvPr/>
        </p:nvSpPr>
        <p:spPr>
          <a:xfrm>
            <a:off x="4365008" y="174141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460A5AED-D085-48A1-8344-1C022EB54D49}"/>
              </a:ext>
            </a:extLst>
          </p:cNvPr>
          <p:cNvSpPr/>
          <p:nvPr/>
        </p:nvSpPr>
        <p:spPr>
          <a:xfrm>
            <a:off x="2601432" y="480854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38FEA558-5AC5-4973-9AA1-7CDDEE7F212D}"/>
              </a:ext>
            </a:extLst>
          </p:cNvPr>
          <p:cNvSpPr/>
          <p:nvPr/>
        </p:nvSpPr>
        <p:spPr>
          <a:xfrm>
            <a:off x="7087778" y="479530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56314C6A-6B8D-4140-B9C3-24BE3D6B17DC}"/>
              </a:ext>
            </a:extLst>
          </p:cNvPr>
          <p:cNvSpPr/>
          <p:nvPr/>
        </p:nvSpPr>
        <p:spPr>
          <a:xfrm>
            <a:off x="8633430" y="478265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244D8DD-78E0-4066-BD93-07C50A1A954D}"/>
              </a:ext>
            </a:extLst>
          </p:cNvPr>
          <p:cNvSpPr/>
          <p:nvPr/>
        </p:nvSpPr>
        <p:spPr>
          <a:xfrm>
            <a:off x="9126022" y="1713545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1C822B4C-DA47-4BF1-B858-E6EEA5F89AC1}"/>
              </a:ext>
            </a:extLst>
          </p:cNvPr>
          <p:cNvSpPr/>
          <p:nvPr/>
        </p:nvSpPr>
        <p:spPr>
          <a:xfrm>
            <a:off x="4084122" y="479250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CA1713B-9F6A-43D3-97D1-40B8CBF1D64C}"/>
              </a:ext>
            </a:extLst>
          </p:cNvPr>
          <p:cNvSpPr/>
          <p:nvPr/>
        </p:nvSpPr>
        <p:spPr>
          <a:xfrm>
            <a:off x="5569759" y="477568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A745274-7061-443E-8445-DA9745725B85}"/>
              </a:ext>
            </a:extLst>
          </p:cNvPr>
          <p:cNvSpPr/>
          <p:nvPr/>
        </p:nvSpPr>
        <p:spPr>
          <a:xfrm>
            <a:off x="5963948" y="175686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26C97FA-E0F8-4FB7-9D3E-5953B20849B7}"/>
              </a:ext>
            </a:extLst>
          </p:cNvPr>
          <p:cNvSpPr/>
          <p:nvPr/>
        </p:nvSpPr>
        <p:spPr>
          <a:xfrm>
            <a:off x="7505916" y="177226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B5A00D-78BF-41ED-B6EA-FD4AB9A33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7" y="1816547"/>
            <a:ext cx="684214" cy="54561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E07E1-F383-4079-8BE0-3B42EED6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14" y="4937145"/>
            <a:ext cx="613535" cy="608665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88521C6C-9B47-4EE8-B5A2-D7F8C6F3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8" y="1846478"/>
            <a:ext cx="555352" cy="59157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ED7B13-442C-4E22-B9BD-7155D1624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17" y="1590683"/>
            <a:ext cx="1435383" cy="113541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970712D-6C09-4B50-B703-576C9A9B9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43" y="1856303"/>
            <a:ext cx="617170" cy="61717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02F1F-5C3C-43F2-A07B-D4938F5F6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6" y="1879924"/>
            <a:ext cx="676171" cy="60071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79D11C-6900-4F5C-89F2-F5807EA5E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26" y="4928241"/>
            <a:ext cx="644278" cy="601625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AC3156-F637-4A23-A780-417A8A8A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1" y="4977609"/>
            <a:ext cx="568897" cy="571258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EE8313F-2F72-46F6-BB14-CD8D8FD535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35" y="4951968"/>
            <a:ext cx="603781" cy="603781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CF8BCA94-2FA3-4853-AB00-AC383DB0E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74" y="4867882"/>
            <a:ext cx="543510" cy="6510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C3B43D-40E8-469B-B562-894F55370CD6}"/>
              </a:ext>
            </a:extLst>
          </p:cNvPr>
          <p:cNvSpPr/>
          <p:nvPr/>
        </p:nvSpPr>
        <p:spPr>
          <a:xfrm>
            <a:off x="2377952" y="131015"/>
            <a:ext cx="8752047" cy="921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S&amp;P 500 Sectors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40ED3-4E88-4151-82BC-B6A2B89D31F8}"/>
              </a:ext>
            </a:extLst>
          </p:cNvPr>
          <p:cNvSpPr/>
          <p:nvPr/>
        </p:nvSpPr>
        <p:spPr>
          <a:xfrm>
            <a:off x="2706243" y="3170583"/>
            <a:ext cx="1159387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6E9E2C-D21B-4A27-8850-71B23991083F}"/>
              </a:ext>
            </a:extLst>
          </p:cNvPr>
          <p:cNvSpPr/>
          <p:nvPr/>
        </p:nvSpPr>
        <p:spPr>
          <a:xfrm>
            <a:off x="4062080" y="3194083"/>
            <a:ext cx="1506769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Industrials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D6DCAE-E9D6-4A29-AF77-57C291DF1CA6}"/>
              </a:ext>
            </a:extLst>
          </p:cNvPr>
          <p:cNvSpPr/>
          <p:nvPr/>
        </p:nvSpPr>
        <p:spPr>
          <a:xfrm>
            <a:off x="5608605" y="3211083"/>
            <a:ext cx="1686725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Consumer  Discretionary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3C4C11-87E0-456C-9071-F8018C5A4B95}"/>
              </a:ext>
            </a:extLst>
          </p:cNvPr>
          <p:cNvSpPr/>
          <p:nvPr/>
        </p:nvSpPr>
        <p:spPr>
          <a:xfrm>
            <a:off x="7312798" y="3165312"/>
            <a:ext cx="1598233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Consumer  Staples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55E1232-8029-4736-A2DF-6723A6FC1965}"/>
              </a:ext>
            </a:extLst>
          </p:cNvPr>
          <p:cNvSpPr/>
          <p:nvPr/>
        </p:nvSpPr>
        <p:spPr>
          <a:xfrm>
            <a:off x="8964233" y="3159757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Care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ECAF45-E0F4-4BD0-80F0-B9F608359BB4}"/>
              </a:ext>
            </a:extLst>
          </p:cNvPr>
          <p:cNvSpPr/>
          <p:nvPr/>
        </p:nvSpPr>
        <p:spPr>
          <a:xfrm>
            <a:off x="2466859" y="6260812"/>
            <a:ext cx="1159387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240B0A-0D2A-4BFB-BE9E-9B7E67B80D3A}"/>
              </a:ext>
            </a:extLst>
          </p:cNvPr>
          <p:cNvSpPr/>
          <p:nvPr/>
        </p:nvSpPr>
        <p:spPr>
          <a:xfrm>
            <a:off x="3783381" y="6258644"/>
            <a:ext cx="1506769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3E9C987-9950-4BD6-9B4C-A6F851EF4870}"/>
              </a:ext>
            </a:extLst>
          </p:cNvPr>
          <p:cNvSpPr/>
          <p:nvPr/>
        </p:nvSpPr>
        <p:spPr>
          <a:xfrm>
            <a:off x="5364619" y="6248613"/>
            <a:ext cx="1348566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35FF7-BDD8-41A9-813B-6CB9FFD894A5}"/>
              </a:ext>
            </a:extLst>
          </p:cNvPr>
          <p:cNvSpPr/>
          <p:nvPr/>
        </p:nvSpPr>
        <p:spPr>
          <a:xfrm>
            <a:off x="6640237" y="6259690"/>
            <a:ext cx="1804088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ED226DF-24AC-4F6F-B292-5DEC5680BBDC}"/>
              </a:ext>
            </a:extLst>
          </p:cNvPr>
          <p:cNvSpPr/>
          <p:nvPr/>
        </p:nvSpPr>
        <p:spPr>
          <a:xfrm>
            <a:off x="8446250" y="6254135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Utilities</a:t>
            </a:r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591D40FC-8BD6-42F9-B930-44CF4944E55F}"/>
              </a:ext>
            </a:extLst>
          </p:cNvPr>
          <p:cNvSpPr/>
          <p:nvPr/>
        </p:nvSpPr>
        <p:spPr>
          <a:xfrm rot="8100000">
            <a:off x="9952584" y="4628919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161E25-62DF-4B96-80DD-702679029F38}"/>
              </a:ext>
            </a:extLst>
          </p:cNvPr>
          <p:cNvSpPr/>
          <p:nvPr/>
        </p:nvSpPr>
        <p:spPr>
          <a:xfrm>
            <a:off x="9981443" y="6253538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Estate</a:t>
            </a: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897D105-6CC0-444A-A523-23B5D46A1D0B}"/>
              </a:ext>
            </a:extLst>
          </p:cNvPr>
          <p:cNvSpPr/>
          <p:nvPr/>
        </p:nvSpPr>
        <p:spPr>
          <a:xfrm>
            <a:off x="10136001" y="480399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rtgage">
            <a:extLst>
              <a:ext uri="{FF2B5EF4-FFF2-40B4-BE49-F238E27FC236}">
                <a16:creationId xmlns:a16="http://schemas.microsoft.com/office/drawing/2014/main" id="{07CAEA39-9C15-4C81-AA79-2987662B3D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7459" y="4896665"/>
            <a:ext cx="656658" cy="6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35BCAA-5275-4317-A055-6DA02E639886}"/>
              </a:ext>
            </a:extLst>
          </p:cNvPr>
          <p:cNvSpPr/>
          <p:nvPr/>
        </p:nvSpPr>
        <p:spPr>
          <a:xfrm>
            <a:off x="1818861" y="178904"/>
            <a:ext cx="8129866" cy="647037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436E3-EC01-4A23-ABAC-05CCE52966CD}"/>
              </a:ext>
            </a:extLst>
          </p:cNvPr>
          <p:cNvSpPr/>
          <p:nvPr/>
        </p:nvSpPr>
        <p:spPr>
          <a:xfrm>
            <a:off x="7044991" y="1567155"/>
            <a:ext cx="815008" cy="1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Feb.  2,2020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A741E-91AB-4030-AD8D-886F49E29875}"/>
              </a:ext>
            </a:extLst>
          </p:cNvPr>
          <p:cNvSpPr/>
          <p:nvPr/>
        </p:nvSpPr>
        <p:spPr>
          <a:xfrm>
            <a:off x="3517445" y="326378"/>
            <a:ext cx="3578282" cy="54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S&amp;P 500 Index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AB6542-DF49-4E2B-9553-30EAEA573FB1}"/>
              </a:ext>
            </a:extLst>
          </p:cNvPr>
          <p:cNvSpPr/>
          <p:nvPr/>
        </p:nvSpPr>
        <p:spPr>
          <a:xfrm>
            <a:off x="8030817" y="2516730"/>
            <a:ext cx="1404972" cy="514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COVID-19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F03A3-2F4D-470B-BCCB-9F74CA64843D}"/>
              </a:ext>
            </a:extLst>
          </p:cNvPr>
          <p:cNvSpPr/>
          <p:nvPr/>
        </p:nvSpPr>
        <p:spPr>
          <a:xfrm>
            <a:off x="1847930" y="4267778"/>
            <a:ext cx="7728451" cy="861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want to know how the 11 Sectors are impacted by the Global Pandemic?</a:t>
            </a:r>
          </a:p>
        </p:txBody>
      </p:sp>
    </p:spTree>
    <p:extLst>
      <p:ext uri="{BB962C8B-B14F-4D97-AF65-F5344CB8AC3E}">
        <p14:creationId xmlns:p14="http://schemas.microsoft.com/office/powerpoint/2010/main" val="224032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Total Stocks by Sector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w/Least and Most Stocks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66D4-8377-460A-A102-36C8F870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79" y="567915"/>
            <a:ext cx="8144682" cy="51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Sector Performance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184130" y="5518429"/>
            <a:ext cx="9298433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are Down Overall; 5D &amp; 1M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F6611-C5F0-4BE7-9817-9926C333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69" y="612571"/>
            <a:ext cx="8175212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Sector Correlation Heat Map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are Highly Correlated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12EEA-DFCC-430C-A30B-A6560177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22" y="663363"/>
            <a:ext cx="8076339" cy="49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316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AnalyticsStudent</cp:lastModifiedBy>
  <cp:revision>65</cp:revision>
  <dcterms:created xsi:type="dcterms:W3CDTF">2017-01-05T13:17:27Z</dcterms:created>
  <dcterms:modified xsi:type="dcterms:W3CDTF">2020-05-10T00:24:30Z</dcterms:modified>
</cp:coreProperties>
</file>