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10"/>
  </p:notesMasterIdLst>
  <p:sldIdLst>
    <p:sldId id="262" r:id="rId5"/>
    <p:sldId id="263" r:id="rId6"/>
    <p:sldId id="259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4DF1F-6E7A-416A-AEC6-84D90CE5658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52105-212A-42EA-9560-08176D83B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1" y="1144399"/>
            <a:ext cx="10263963" cy="477158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915989"/>
            <a:ext cx="12192000" cy="937341"/>
          </a:xfrm>
          <a:prstGeom prst="rect">
            <a:avLst/>
          </a:prstGeom>
          <a:gradFill flip="none" rotWithShape="1">
            <a:gsLst>
              <a:gs pos="30100">
                <a:schemeClr val="bg1"/>
              </a:gs>
              <a:gs pos="0">
                <a:srgbClr val="8EA8CB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1928037" y="1144399"/>
            <a:ext cx="10263963" cy="477158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164"/>
            <a:ext cx="12192000" cy="1192011"/>
          </a:xfrm>
          <a:prstGeom prst="rect">
            <a:avLst/>
          </a:prstGeom>
          <a:gradFill>
            <a:gsLst>
              <a:gs pos="15000">
                <a:srgbClr val="0761AF"/>
              </a:gs>
              <a:gs pos="0">
                <a:srgbClr val="015FAE"/>
              </a:gs>
              <a:gs pos="100000">
                <a:srgbClr val="819BC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168" y="1633541"/>
            <a:ext cx="7576632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68" y="2995616"/>
            <a:ext cx="757663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49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3" y="0"/>
            <a:ext cx="11582399" cy="8382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15824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2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34662"/>
          </a:xfrm>
          <a:prstGeom prst="rect">
            <a:avLst/>
          </a:prstGeom>
        </p:spPr>
      </p:pic>
      <p:pic>
        <p:nvPicPr>
          <p:cNvPr id="4" name="Picture 2" descr="https://encrypted-tbn0.gstatic.com/images?q=tbn:ANd9GcSLsujMI3Ep0XbgVJqqUZ6JmKFEIe_j6D5hUfDjdQDIcYtl2Mkw6VueEJ4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9427"/>
            <a:ext cx="1237895" cy="97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84454" y="5879427"/>
            <a:ext cx="1107546" cy="9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33027" y="6372825"/>
            <a:ext cx="2844800" cy="365125"/>
          </a:xfrm>
          <a:prstGeom prst="rect">
            <a:avLst/>
          </a:prstGeom>
        </p:spPr>
        <p:txBody>
          <a:bodyPr/>
          <a:lstStyle/>
          <a:p>
            <a:fld id="{F03AA7FB-2FBD-40BF-BC35-A4EEA315944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92127" y="6351127"/>
            <a:ext cx="66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fld id="{329F9880-B5E3-4A45-AF16-9C7866B06DF3}" type="slidenum">
              <a:rPr lang="es-E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3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15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3"/>
            <a:ext cx="9042400" cy="835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835630"/>
            <a:ext cx="12192000" cy="27432"/>
          </a:xfrm>
          <a:prstGeom prst="rect">
            <a:avLst/>
          </a:prstGeom>
          <a:solidFill>
            <a:srgbClr val="015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5EAC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652308" y="638402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1A88F8-0EDF-4BAD-A096-D6C1D0033A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Phil </a:t>
            </a:r>
            <a:r>
              <a:rPr lang="en-US" dirty="0" smtClean="0"/>
              <a:t>Baldwin</a:t>
            </a:r>
          </a:p>
          <a:p>
            <a:r>
              <a:rPr lang="en-US" dirty="0" smtClean="0"/>
              <a:t>10/11/19</a:t>
            </a:r>
          </a:p>
        </p:txBody>
      </p:sp>
    </p:spTree>
    <p:extLst>
      <p:ext uri="{BB962C8B-B14F-4D97-AF65-F5344CB8AC3E}">
        <p14:creationId xmlns:p14="http://schemas.microsoft.com/office/powerpoint/2010/main" val="19254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Storage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17" y="1023457"/>
            <a:ext cx="8944970" cy="568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0517" y="1970824"/>
            <a:ext cx="60960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2400" dirty="0" smtClean="0"/>
              <a:t>Battery	 - Lithium Polymer</a:t>
            </a:r>
          </a:p>
          <a:p>
            <a:r>
              <a:rPr lang="en-US" sz="2400" dirty="0" smtClean="0"/>
              <a:t>4500mAh 4S 14.8V 20C </a:t>
            </a:r>
            <a:r>
              <a:rPr lang="en-US" sz="2400" dirty="0" err="1" smtClean="0"/>
              <a:t>LiPo</a:t>
            </a:r>
            <a:r>
              <a:rPr lang="en-US" sz="2400" dirty="0" smtClean="0"/>
              <a:t> Battery w/ Deans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 smtClean="0"/>
              <a:t>Technical Specifications:	</a:t>
            </a:r>
          </a:p>
          <a:p>
            <a:r>
              <a:rPr lang="en-US" sz="2400" dirty="0" smtClean="0"/>
              <a:t>Length: 	6"</a:t>
            </a:r>
          </a:p>
          <a:p>
            <a:r>
              <a:rPr lang="en-US" sz="2400" dirty="0" smtClean="0"/>
              <a:t>Width: 	             1-3/4"</a:t>
            </a:r>
          </a:p>
          <a:p>
            <a:r>
              <a:rPr lang="en-US" sz="2400" dirty="0" smtClean="0"/>
              <a:t>Height: 	1-1/4"</a:t>
            </a:r>
          </a:p>
          <a:p>
            <a:r>
              <a:rPr lang="en-US" sz="2400" dirty="0" smtClean="0"/>
              <a:t>C Rating: 	20C</a:t>
            </a:r>
          </a:p>
          <a:p>
            <a:r>
              <a:rPr lang="en-US" sz="2400" dirty="0" smtClean="0"/>
              <a:t>Weight: 	16.5 oz.</a:t>
            </a:r>
          </a:p>
        </p:txBody>
      </p:sp>
      <p:pic>
        <p:nvPicPr>
          <p:cNvPr id="15" name="img_product_large_364091" descr="4500mAh 4S 14.8V 20C LiPo Battery w/ De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13" y="3590113"/>
            <a:ext cx="2712040" cy="1649800"/>
          </a:xfrm>
          <a:prstGeom prst="rect">
            <a:avLst/>
          </a:prstGeom>
          <a:solidFill>
            <a:schemeClr val="tx1"/>
          </a:solidFill>
          <a:extLst/>
        </p:spPr>
      </p:pic>
      <p:sp>
        <p:nvSpPr>
          <p:cNvPr id="17" name="TextBox 16"/>
          <p:cNvSpPr txBox="1"/>
          <p:nvPr/>
        </p:nvSpPr>
        <p:spPr>
          <a:xfrm>
            <a:off x="6483279" y="1185559"/>
            <a:ext cx="55000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4500mAh = 4.5 Ah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Can draw 4.5 Amps for 1.0 hour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OR</a:t>
            </a:r>
          </a:p>
          <a:p>
            <a:r>
              <a:rPr lang="en-US" sz="2400" dirty="0" smtClean="0"/>
              <a:t>	Can draw 1.0 Amps for 4.5 hours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OR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Can draw 45 Amps for 6 minutes</a:t>
            </a:r>
          </a:p>
          <a:p>
            <a:r>
              <a:rPr lang="en-US" sz="2400" dirty="0" smtClean="0"/>
              <a:t>4S</a:t>
            </a:r>
          </a:p>
          <a:p>
            <a:r>
              <a:rPr lang="en-US" sz="2400" dirty="0" smtClean="0"/>
              <a:t>    4 cells in series</a:t>
            </a:r>
          </a:p>
          <a:p>
            <a:r>
              <a:rPr lang="en-US" sz="2400" dirty="0" smtClean="0"/>
              <a:t>14.8 Volt</a:t>
            </a:r>
          </a:p>
          <a:p>
            <a:r>
              <a:rPr lang="en-US" sz="2400" dirty="0" smtClean="0"/>
              <a:t>    3.7 volts/cell nominal</a:t>
            </a:r>
          </a:p>
          <a:p>
            <a:r>
              <a:rPr lang="en-US" sz="2400" dirty="0" smtClean="0"/>
              <a:t>    Charges to 4.2 volt/cell</a:t>
            </a:r>
          </a:p>
          <a:p>
            <a:r>
              <a:rPr lang="en-US" sz="2400" dirty="0" smtClean="0"/>
              <a:t>20C</a:t>
            </a:r>
          </a:p>
          <a:p>
            <a:r>
              <a:rPr lang="en-US" sz="2400" dirty="0" smtClean="0"/>
              <a:t>    “C” rating </a:t>
            </a:r>
          </a:p>
          <a:p>
            <a:r>
              <a:rPr lang="en-US" sz="2400" dirty="0" smtClean="0"/>
              <a:t>    Draw 4.5A * 20 = 90 Amps for 3 minutes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79109" y="1058999"/>
            <a:ext cx="2231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r>
              <a:rPr lang="en-US" sz="2800" baseline="-25000" dirty="0" smtClean="0"/>
              <a:t>in</a:t>
            </a:r>
            <a:r>
              <a:rPr lang="en-US" sz="2800" dirty="0" smtClean="0"/>
              <a:t>=</a:t>
            </a:r>
            <a:r>
              <a:rPr lang="en-US" sz="2800" dirty="0" err="1" smtClean="0"/>
              <a:t>V</a:t>
            </a:r>
            <a:r>
              <a:rPr lang="en-US" sz="2800" baseline="-25000" dirty="0" err="1" smtClean="0"/>
              <a:t>battery</a:t>
            </a:r>
            <a:r>
              <a:rPr lang="en-US" sz="2800" dirty="0" smtClean="0"/>
              <a:t>-I*R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9109" y="1591855"/>
                <a:ext cx="51925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R = internal resistance ~ 3m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/>
                  <a:t> /cell for </a:t>
                </a:r>
                <a:r>
                  <a:rPr lang="en-US" dirty="0"/>
                  <a:t>a standard </a:t>
                </a:r>
                <a:r>
                  <a:rPr lang="en-US" dirty="0" err="1" smtClean="0"/>
                  <a:t>LiPo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09" y="1591855"/>
                <a:ext cx="519251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39" t="-8197" r="-2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3" y="0"/>
            <a:ext cx="11582399" cy="838200"/>
          </a:xfrm>
        </p:spPr>
        <p:txBody>
          <a:bodyPr/>
          <a:lstStyle/>
          <a:p>
            <a:r>
              <a:rPr lang="en-US" dirty="0"/>
              <a:t>Example Model Airplane Battery</a:t>
            </a:r>
          </a:p>
        </p:txBody>
      </p:sp>
    </p:spTree>
    <p:extLst>
      <p:ext uri="{BB962C8B-B14F-4D97-AF65-F5344CB8AC3E}">
        <p14:creationId xmlns:p14="http://schemas.microsoft.com/office/powerpoint/2010/main" val="24735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Discharge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599"/>
            <a:ext cx="6691618" cy="5770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Battery use from “full” to “empty” is not linear</a:t>
            </a:r>
          </a:p>
          <a:p>
            <a:r>
              <a:rPr lang="en-US" dirty="0" smtClean="0"/>
              <a:t>On takeoff, your will not see 4.2 V/cell</a:t>
            </a:r>
          </a:p>
          <a:p>
            <a:pPr lvl="1"/>
            <a:r>
              <a:rPr lang="en-US" dirty="0" smtClean="0"/>
              <a:t>Recall V</a:t>
            </a:r>
            <a:r>
              <a:rPr lang="en-US" baseline="-25000" dirty="0" smtClean="0"/>
              <a:t>in</a:t>
            </a:r>
            <a:r>
              <a:rPr lang="en-US" dirty="0" smtClean="0"/>
              <a:t>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battery</a:t>
            </a:r>
            <a:r>
              <a:rPr lang="en-US" dirty="0" smtClean="0"/>
              <a:t>-I*R</a:t>
            </a:r>
          </a:p>
          <a:p>
            <a:pPr lvl="1"/>
            <a:r>
              <a:rPr lang="en-US" dirty="0" smtClean="0"/>
              <a:t>So, if 50 Amps at T/O</a:t>
            </a:r>
          </a:p>
          <a:p>
            <a:pPr lvl="2"/>
            <a:r>
              <a:rPr lang="en-US" dirty="0" smtClean="0"/>
              <a:t>V</a:t>
            </a:r>
            <a:r>
              <a:rPr lang="en-US" baseline="-25000" dirty="0" smtClean="0"/>
              <a:t>in</a:t>
            </a:r>
            <a:r>
              <a:rPr lang="en-US" dirty="0" smtClean="0"/>
              <a:t>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battery</a:t>
            </a:r>
            <a:r>
              <a:rPr lang="en-US" dirty="0" smtClean="0"/>
              <a:t>-I*R = 16.8 – (50)(0.012) = 16.2V</a:t>
            </a:r>
          </a:p>
          <a:p>
            <a:pPr lvl="1"/>
            <a:r>
              <a:rPr lang="en-US" dirty="0" smtClean="0"/>
              <a:t>Reduced RPM </a:t>
            </a:r>
            <a:r>
              <a:rPr lang="en-US" dirty="0" smtClean="0">
                <a:latin typeface="Calibri" panose="020F0502020204030204" pitchFamily="34" charset="0"/>
              </a:rPr>
              <a:t>→ Reduced thrust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At the “bottom of the tank”, voltage drops off quickly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Set software (Pixhawk) alerts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795" y="1439068"/>
            <a:ext cx="4894964" cy="376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LiPo</a:t>
            </a:r>
            <a:r>
              <a:rPr lang="en-US" dirty="0" smtClean="0"/>
              <a:t>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6272170" cy="5594758"/>
          </a:xfrm>
        </p:spPr>
        <p:txBody>
          <a:bodyPr/>
          <a:lstStyle/>
          <a:p>
            <a:r>
              <a:rPr lang="en-US" dirty="0" smtClean="0"/>
              <a:t>Always balance charge your </a:t>
            </a:r>
            <a:r>
              <a:rPr lang="en-US" dirty="0" err="1" smtClean="0"/>
              <a:t>LiPos</a:t>
            </a:r>
            <a:endParaRPr lang="en-US" dirty="0" smtClean="0"/>
          </a:p>
          <a:p>
            <a:pPr lvl="1"/>
            <a:r>
              <a:rPr lang="en-US" dirty="0" smtClean="0"/>
              <a:t>Ensures all cells get to 4.2 V</a:t>
            </a:r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LiPo</a:t>
            </a:r>
            <a:r>
              <a:rPr lang="en-US" dirty="0" smtClean="0"/>
              <a:t> bag (keeps the flames in)</a:t>
            </a:r>
          </a:p>
          <a:p>
            <a:r>
              <a:rPr lang="en-US" dirty="0" smtClean="0"/>
              <a:t>Never allow below 3.0 V/cell</a:t>
            </a:r>
          </a:p>
          <a:p>
            <a:pPr lvl="1"/>
            <a:r>
              <a:rPr lang="en-US" dirty="0" smtClean="0"/>
              <a:t>E.g. for 3S, 9.0 V minimum</a:t>
            </a:r>
          </a:p>
          <a:p>
            <a:r>
              <a:rPr lang="en-US" dirty="0" smtClean="0"/>
              <a:t>Never pierce a </a:t>
            </a:r>
            <a:r>
              <a:rPr lang="en-US" dirty="0" err="1" smtClean="0"/>
              <a:t>LiPo</a:t>
            </a:r>
            <a:endParaRPr lang="en-US" dirty="0" smtClean="0"/>
          </a:p>
          <a:p>
            <a:pPr lvl="1"/>
            <a:r>
              <a:rPr lang="en-US" dirty="0" smtClean="0"/>
              <a:t>If you do, keep flammable materials away…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LiPo Failur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26989" y="2103860"/>
            <a:ext cx="4057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20130814 Boeing AerosPACE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2018 AerosPACE Template.potx" id="{E32E8DE5-144E-4C9C-AAED-423AD0927D49}" vid="{6773E49F-BD24-46F4-8D0C-9AB2653888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1B6B6DD3F3CD42A9DB303391C7B420" ma:contentTypeVersion="0" ma:contentTypeDescription="Create a new document." ma:contentTypeScope="" ma:versionID="5682d8401238b1346bf46a1c7e3da8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CB5936-7573-44C1-AABE-E383FA9151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AD1B239-121B-4A1B-AF45-3D0987073A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369408-44C1-42EA-ABDA-28A7E54E83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150</Words>
  <Application>Microsoft Office PowerPoint</Application>
  <PresentationFormat>Widescreen</PresentationFormat>
  <Paragraphs>47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20130814 Boeing AerosPACE Template</vt:lpstr>
      <vt:lpstr>Batteries</vt:lpstr>
      <vt:lpstr>Energy Storage</vt:lpstr>
      <vt:lpstr>Example Model Airplane Battery</vt:lpstr>
      <vt:lpstr>Discharge Profile</vt:lpstr>
      <vt:lpstr>LiPo Safety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Sullivan, John P</dc:creator>
  <cp:lastModifiedBy>Phil Baldwin</cp:lastModifiedBy>
  <cp:revision>19</cp:revision>
  <dcterms:created xsi:type="dcterms:W3CDTF">2017-08-30T18:03:56Z</dcterms:created>
  <dcterms:modified xsi:type="dcterms:W3CDTF">2019-10-09T20:13:56Z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0x010100FB1B6B6DD3F3CD42A9DB303391C7B420</vt:lpwstr>
  </property>
</Properties>
</file>