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00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429F4-B28C-4B40-A6D5-2BDD35CB4A0A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6F52F-81E2-417F-8EB7-A15A5BD3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5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1" y="1737957"/>
            <a:ext cx="7697972" cy="4771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1446028" y="1737957"/>
            <a:ext cx="7697972" cy="47715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0" y="1198178"/>
            <a:ext cx="7697972" cy="4771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1446028" y="1144399"/>
            <a:ext cx="7697972" cy="477158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167"/>
            <a:ext cx="9144000" cy="1192011"/>
          </a:xfrm>
          <a:prstGeom prst="rect">
            <a:avLst/>
          </a:prstGeom>
          <a:gradFill>
            <a:gsLst>
              <a:gs pos="15000">
                <a:srgbClr val="0761AF"/>
              </a:gs>
              <a:gs pos="0">
                <a:srgbClr val="015FAE"/>
              </a:gs>
              <a:gs pos="100000">
                <a:srgbClr val="819BC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6" y="1633544"/>
            <a:ext cx="5682474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126" y="2995619"/>
            <a:ext cx="5682474" cy="1500187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002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5B8AF-641A-472E-8B71-F87B1168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6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4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6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34662"/>
          </a:xfrm>
          <a:prstGeom prst="rect">
            <a:avLst/>
          </a:prstGeom>
        </p:spPr>
      </p:pic>
      <p:pic>
        <p:nvPicPr>
          <p:cNvPr id="4" name="Picture 2" descr="https://encrypted-tbn0.gstatic.com/images?q=tbn:ANd9GcSLsujMI3Ep0XbgVJqqUZ6JmKFEIe_j6D5hUfDjdQDIcYtl2Mkw6VueEJ4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9428"/>
            <a:ext cx="928421" cy="97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340" y="5879428"/>
            <a:ext cx="830660" cy="9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9770" y="6372826"/>
            <a:ext cx="2133600" cy="365125"/>
          </a:xfrm>
          <a:prstGeom prst="rect">
            <a:avLst/>
          </a:prstGeom>
        </p:spPr>
        <p:txBody>
          <a:bodyPr/>
          <a:lstStyle/>
          <a:p>
            <a:fld id="{F03AA7FB-2FBD-40BF-BC35-A4EEA315944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119096" y="6351127"/>
            <a:ext cx="501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fld id="{329F9880-B5E3-4A45-AF16-9C7866B06DF3}" type="slidenum">
              <a:rPr lang="es-ES" altLang="en-US" sz="180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4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1BF37-6669-41BE-BED6-4D94AC8D9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69" y="6442485"/>
            <a:ext cx="588000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A5B0C-A64C-4F7C-B80F-4721E0A66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03" y="6439549"/>
            <a:ext cx="724991" cy="22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F4620-3BF1-4834-9A47-1F43698CDA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26" y="6425501"/>
            <a:ext cx="813399" cy="281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15BC7-4638-4412-B34A-C002720B72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37" y="6449945"/>
            <a:ext cx="997973" cy="228600"/>
          </a:xfrm>
          <a:prstGeom prst="rect">
            <a:avLst/>
          </a:prstGeom>
        </p:spPr>
      </p:pic>
      <p:pic>
        <p:nvPicPr>
          <p:cNvPr id="7" name="Picture 6" descr="CLEMSON.JPG">
            <a:extLst>
              <a:ext uri="{FF2B5EF4-FFF2-40B4-BE49-F238E27FC236}">
                <a16:creationId xmlns:a16="http://schemas.microsoft.com/office/drawing/2014/main" id="{5C8130DA-D494-4E34-B978-25CDC51CBB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713004" y="6453297"/>
            <a:ext cx="1017038" cy="210791"/>
          </a:xfrm>
          <a:prstGeom prst="rect">
            <a:avLst/>
          </a:prstGeom>
        </p:spPr>
      </p:pic>
      <p:pic>
        <p:nvPicPr>
          <p:cNvPr id="8" name="Picture 6" descr="http://www.snoed.org/wp-content/uploads/2013/02/EvCC-Foundation-logo.jpg">
            <a:extLst>
              <a:ext uri="{FF2B5EF4-FFF2-40B4-BE49-F238E27FC236}">
                <a16:creationId xmlns:a16="http://schemas.microsoft.com/office/drawing/2014/main" id="{481F6FA0-C5FE-49E8-9358-032727FDA8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32"/>
          <a:stretch/>
        </p:blipFill>
        <p:spPr bwMode="auto">
          <a:xfrm>
            <a:off x="2738969" y="6457241"/>
            <a:ext cx="1113617" cy="2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339A7-DE84-4A4D-9F41-AB4B12DCB30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23435" y="6472149"/>
            <a:ext cx="813399" cy="198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19E-36B0-4928-8B75-22C49194CD8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22" y="6449945"/>
            <a:ext cx="1212427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F05943-F194-4715-9741-8CF2F6A9A4FB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3" b="1"/>
          <a:stretch/>
        </p:blipFill>
        <p:spPr>
          <a:xfrm>
            <a:off x="122935" y="6463294"/>
            <a:ext cx="838200" cy="1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1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6"/>
            <a:ext cx="6781800" cy="835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33933"/>
            <a:ext cx="9144000" cy="27432"/>
          </a:xfrm>
          <a:prstGeom prst="rect">
            <a:avLst/>
          </a:prstGeom>
          <a:solidFill>
            <a:srgbClr val="01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5E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A8E8D-F5D9-42AF-AFB0-909B795400C3}"/>
              </a:ext>
            </a:extLst>
          </p:cNvPr>
          <p:cNvSpPr txBox="1"/>
          <p:nvPr userDrawn="1"/>
        </p:nvSpPr>
        <p:spPr>
          <a:xfrm>
            <a:off x="8582013" y="6498244"/>
            <a:ext cx="518119" cy="313932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 anchor="ctr" anchorCtr="0">
            <a:spAutoFit/>
          </a:bodyPr>
          <a:lstStyle/>
          <a:p>
            <a:pPr algn="ctr"/>
            <a:fld id="{26C14F92-2357-4F0C-9C6E-559EB3C1AD27}" type="slidenum">
              <a:rPr lang="en-US" sz="1800" smtClean="0"/>
              <a:t>‹#›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78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2" r:id="rId4"/>
    <p:sldLayoutId id="2147483687" r:id="rId5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Baldwin</a:t>
            </a:r>
          </a:p>
          <a:p>
            <a:r>
              <a:rPr lang="en-US" dirty="0"/>
              <a:t>10/11/2019</a:t>
            </a:r>
          </a:p>
        </p:txBody>
      </p:sp>
    </p:spTree>
    <p:extLst>
      <p:ext uri="{BB962C8B-B14F-4D97-AF65-F5344CB8AC3E}">
        <p14:creationId xmlns:p14="http://schemas.microsoft.com/office/powerpoint/2010/main" val="225379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"/>
          <a:stretch/>
        </p:blipFill>
        <p:spPr bwMode="auto">
          <a:xfrm>
            <a:off x="1181100" y="930584"/>
            <a:ext cx="6781800" cy="526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97105" y="56645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 Motor Model</a:t>
            </a:r>
          </a:p>
        </p:txBody>
      </p:sp>
    </p:spTree>
    <p:extLst>
      <p:ext uri="{BB962C8B-B14F-4D97-AF65-F5344CB8AC3E}">
        <p14:creationId xmlns:p14="http://schemas.microsoft.com/office/powerpoint/2010/main" val="109840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DC Motor Equations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" y="29966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143227" y="5030843"/>
            <a:ext cx="34762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motor efficiency is given by: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298" y="2008777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Specified </a:t>
            </a:r>
          </a:p>
          <a:p>
            <a:r>
              <a:rPr lang="en-US" sz="16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3 constants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8746" y="1519356"/>
                <a:ext cx="2542619" cy="1477328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For standard metric units</a:t>
                </a:r>
                <a:endParaRPr lang="en-US" sz="1000" dirty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=1</a:t>
                </a:r>
              </a:p>
              <a:p>
                <a:pPr algn="ctr"/>
                <a:endParaRPr lang="en-US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For imperial units</a:t>
                </a:r>
                <a:endParaRPr lang="en-US" sz="1000" dirty="0">
                  <a:solidFill>
                    <a:prstClr val="black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=1355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746" y="1519356"/>
                <a:ext cx="2542619" cy="1477328"/>
              </a:xfrm>
              <a:prstGeom prst="rect">
                <a:avLst/>
              </a:prstGeom>
              <a:blipFill>
                <a:blip r:embed="rId2"/>
                <a:stretch>
                  <a:fillRect l="-1188" t="-1215" r="-1425" b="-4453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4733" y="1490191"/>
                <a:ext cx="4863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𝑅𝑃𝑀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3" y="1490191"/>
                <a:ext cx="48632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0323" y="989637"/>
                <a:ext cx="4661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𝑇𝑜𝑟𝑞𝑢𝑒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3" y="989637"/>
                <a:ext cx="466178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10323" y="5412064"/>
                <a:ext cx="5478423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3" y="5412064"/>
                <a:ext cx="5478423" cy="7791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84535"/>
                  </p:ext>
                </p:extLst>
              </p:nvPr>
            </p:nvGraphicFramePr>
            <p:xfrm>
              <a:off x="210323" y="2647949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8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761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29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Constant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Voltage constant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𝑅𝑃𝑀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Torque constant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No-load current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Motor internal resistance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384535"/>
                  </p:ext>
                </p:extLst>
              </p:nvPr>
            </p:nvGraphicFramePr>
            <p:xfrm>
              <a:off x="210323" y="2647949"/>
              <a:ext cx="4572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849"/>
                    <a:gridCol w="2476162"/>
                    <a:gridCol w="118298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Constant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667" t="-104918" r="-403333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Voltage constant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87629" t="-104918" r="-2062" b="-3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667" t="-204918" r="-403333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Torque constant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87629" t="-204918" r="-2062" b="-2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667" t="-304918" r="-403333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No-load current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87629" t="-304918" r="-2062" b="-10655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667" t="-404918" r="-403333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Motor internal resistance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6"/>
                          <a:stretch>
                            <a:fillRect l="-287629" t="-404918" r="-2062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681601"/>
                  </p:ext>
                </p:extLst>
              </p:nvPr>
            </p:nvGraphicFramePr>
            <p:xfrm>
              <a:off x="5534408" y="3648114"/>
              <a:ext cx="295198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8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84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06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Voltage input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“input”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8681601"/>
                  </p:ext>
                </p:extLst>
              </p:nvPr>
            </p:nvGraphicFramePr>
            <p:xfrm>
              <a:off x="5534408" y="3648114"/>
              <a:ext cx="2951984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84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84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06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67" t="-101639" r="-226667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Voltage input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89600" t="-101639" r="-320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667" t="-201639" r="-226667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Current “input”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89600" t="-201639" r="-320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356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86" y="1911561"/>
            <a:ext cx="2919568" cy="19415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28600" y="988401"/>
            <a:ext cx="5749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3-phase AC synchronous brushless motor with neodymium magnets and a rotating case (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outrunner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44238" y="2107374"/>
            <a:ext cx="3568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The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outrunner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 has higher torque 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than “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inrunner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” motors, which 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means that the "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</a:rPr>
              <a:t>outrunners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" are able to drive larger and more efficient propellers without the</a:t>
            </a:r>
            <a:b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</a:rPr>
              <a:t>need of gearboxes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prstClr val="white"/>
                </a:solidFill>
              </a:rPr>
              <a:t>AXI 5345/16 HD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9759" y="3912676"/>
                <a:ext cx="4458712" cy="2331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=195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𝑅𝑃𝑀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𝑉𝑜𝑙𝑡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1355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195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=6.95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𝑜𝑧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𝐴𝑚𝑝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𝐴𝑚𝑝𝑠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𝑂h𝑚𝑠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59" y="3912676"/>
                <a:ext cx="4458712" cy="23311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0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268447" y="103943"/>
            <a:ext cx="91440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a BLDC </a:t>
            </a:r>
            <a:r>
              <a:rPr lang="en-US" sz="28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outrunner</a:t>
            </a:r>
            <a:endParaRPr lang="en-US" sz="2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398625-03BC-467B-823B-F83B4676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8" t="19474" r="2239" b="7497"/>
          <a:stretch/>
        </p:blipFill>
        <p:spPr>
          <a:xfrm>
            <a:off x="2042719" y="1753300"/>
            <a:ext cx="5058562" cy="3145872"/>
          </a:xfrm>
          <a:prstGeom prst="rect">
            <a:avLst/>
          </a:prstGeom>
          <a:effectLst>
            <a:softEdge rad="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490C24-B235-42A9-B0E5-6661DE2BF57D}"/>
              </a:ext>
            </a:extLst>
          </p:cNvPr>
          <p:cNvSpPr txBox="1"/>
          <p:nvPr/>
        </p:nvSpPr>
        <p:spPr>
          <a:xfrm>
            <a:off x="5729680" y="5041785"/>
            <a:ext cx="239925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Permanent magnets,</a:t>
            </a:r>
          </a:p>
          <a:p>
            <a:r>
              <a:rPr lang="en-US" dirty="0"/>
              <a:t>Referred to as poles. Alternate </a:t>
            </a:r>
            <a:r>
              <a:rPr lang="en-US" dirty="0">
                <a:solidFill>
                  <a:srgbClr val="FF0000"/>
                </a:solidFill>
              </a:rPr>
              <a:t>North</a:t>
            </a:r>
            <a:r>
              <a:rPr lang="en-US" dirty="0"/>
              <a:t>/</a:t>
            </a:r>
            <a:r>
              <a:rPr lang="en-US" dirty="0">
                <a:solidFill>
                  <a:srgbClr val="0070C0"/>
                </a:solidFill>
              </a:rPr>
              <a:t>South</a:t>
            </a:r>
            <a:r>
              <a:rPr lang="en-US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DEB7C7-AF0C-4601-A8B6-802D2BEF4D3F}"/>
              </a:ext>
            </a:extLst>
          </p:cNvPr>
          <p:cNvSpPr/>
          <p:nvPr/>
        </p:nvSpPr>
        <p:spPr>
          <a:xfrm>
            <a:off x="2042719" y="825022"/>
            <a:ext cx="19329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Stator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9339F6-1ED8-4774-A98A-653D2C00D54B}"/>
              </a:ext>
            </a:extLst>
          </p:cNvPr>
          <p:cNvSpPr/>
          <p:nvPr/>
        </p:nvSpPr>
        <p:spPr>
          <a:xfrm>
            <a:off x="5161561" y="825022"/>
            <a:ext cx="17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Rotor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6944B1-69A2-4791-803E-ABDAF7DA979A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442752" y="3934437"/>
            <a:ext cx="486554" cy="110734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DC3CC7-DFE2-4CCE-B9BC-671CF9BB0FC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647846" y="3741491"/>
            <a:ext cx="281460" cy="1300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C6B5B2F-953E-4709-8403-698535669AA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006524" y="4060273"/>
            <a:ext cx="922782" cy="981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7C977B-33D7-4DD5-8AFE-D1558917E68D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782070" y="3250735"/>
            <a:ext cx="147236" cy="179105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0882395-BFF3-4C3E-9B0D-1D8170A68209}"/>
              </a:ext>
            </a:extLst>
          </p:cNvPr>
          <p:cNvSpPr txBox="1"/>
          <p:nvPr/>
        </p:nvSpPr>
        <p:spPr>
          <a:xfrm>
            <a:off x="2130804" y="5041785"/>
            <a:ext cx="23992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Windings. Always a number divisible by 3.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98DEC3-7607-46D4-866A-4F9C94A4F0F9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330430" y="3741491"/>
            <a:ext cx="117233" cy="13002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1162BE-8238-4E68-AEF9-15A8D45DFD75}"/>
              </a:ext>
            </a:extLst>
          </p:cNvPr>
          <p:cNvCxnSpPr>
            <a:cxnSpLocks/>
            <a:stCxn id="82" idx="0"/>
          </p:cNvCxnSpPr>
          <p:nvPr/>
        </p:nvCxnSpPr>
        <p:spPr>
          <a:xfrm flipH="1" flipV="1">
            <a:off x="2995516" y="3825380"/>
            <a:ext cx="334914" cy="121640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5500CA-2A14-443F-9704-FD233AE2728F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3330430" y="3582099"/>
            <a:ext cx="521030" cy="14596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571C7D6-F091-40A8-B3B7-981A6784B27C}"/>
              </a:ext>
            </a:extLst>
          </p:cNvPr>
          <p:cNvSpPr txBox="1"/>
          <p:nvPr/>
        </p:nvSpPr>
        <p:spPr>
          <a:xfrm>
            <a:off x="25168" y="2353464"/>
            <a:ext cx="19923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Shaft bearing (Shaft not present)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9176B13-814D-4610-94E7-EFF811E8E343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017552" y="2676630"/>
            <a:ext cx="909081" cy="2539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462F3A4-0D4D-45CF-A22C-FD9CC911149E}"/>
              </a:ext>
            </a:extLst>
          </p:cNvPr>
          <p:cNvSpPr txBox="1"/>
          <p:nvPr/>
        </p:nvSpPr>
        <p:spPr>
          <a:xfrm>
            <a:off x="268447" y="4058927"/>
            <a:ext cx="1370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Laminations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046D2C-A4E3-4481-BEF2-4D62237CAD0F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1638922" y="3894724"/>
            <a:ext cx="1012913" cy="3488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EE798F-616E-4704-9D2D-209428FCD20E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1638922" y="4069158"/>
            <a:ext cx="1287711" cy="1744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0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302004" y="88490"/>
            <a:ext cx="9144000" cy="71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Setup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EB749E-6B0E-44DC-BD5E-A6926C22DABD}"/>
              </a:ext>
            </a:extLst>
          </p:cNvPr>
          <p:cNvSpPr/>
          <p:nvPr/>
        </p:nvSpPr>
        <p:spPr>
          <a:xfrm>
            <a:off x="853381" y="3003907"/>
            <a:ext cx="1971413" cy="715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AC431-8B30-47E3-A659-9B58AACF1918}"/>
              </a:ext>
            </a:extLst>
          </p:cNvPr>
          <p:cNvSpPr/>
          <p:nvPr/>
        </p:nvSpPr>
        <p:spPr>
          <a:xfrm>
            <a:off x="3722474" y="3126996"/>
            <a:ext cx="1409351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ESC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84F778E1-816F-4B56-85C5-67EC98E1723F}"/>
              </a:ext>
            </a:extLst>
          </p:cNvPr>
          <p:cNvSpPr/>
          <p:nvPr/>
        </p:nvSpPr>
        <p:spPr>
          <a:xfrm rot="5400000">
            <a:off x="6467830" y="2950827"/>
            <a:ext cx="1057013" cy="822121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Motor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2A287-7EC0-4EB8-88E8-02BB46E79C87}"/>
              </a:ext>
            </a:extLst>
          </p:cNvPr>
          <p:cNvSpPr/>
          <p:nvPr/>
        </p:nvSpPr>
        <p:spPr>
          <a:xfrm>
            <a:off x="4081802" y="1904949"/>
            <a:ext cx="45719" cy="121365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77D862-E2B5-4D05-A5AF-59F3EAB65AE1}"/>
              </a:ext>
            </a:extLst>
          </p:cNvPr>
          <p:cNvSpPr/>
          <p:nvPr/>
        </p:nvSpPr>
        <p:spPr>
          <a:xfrm>
            <a:off x="4125845" y="1904949"/>
            <a:ext cx="45719" cy="1213658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57FE55-9C22-4060-9F2C-CFADDC94F877}"/>
              </a:ext>
            </a:extLst>
          </p:cNvPr>
          <p:cNvSpPr/>
          <p:nvPr/>
        </p:nvSpPr>
        <p:spPr>
          <a:xfrm>
            <a:off x="4173966" y="1904949"/>
            <a:ext cx="45719" cy="121365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6F9DDA-0378-410C-BCC8-84192549A6DB}"/>
              </a:ext>
            </a:extLst>
          </p:cNvPr>
          <p:cNvSpPr/>
          <p:nvPr/>
        </p:nvSpPr>
        <p:spPr>
          <a:xfrm rot="5400000">
            <a:off x="2966654" y="3142809"/>
            <a:ext cx="45724" cy="329444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048BF1-FDDC-4BD7-8B22-5112FF53F55B}"/>
              </a:ext>
            </a:extLst>
          </p:cNvPr>
          <p:cNvSpPr/>
          <p:nvPr/>
        </p:nvSpPr>
        <p:spPr>
          <a:xfrm rot="5400000">
            <a:off x="2966655" y="3276004"/>
            <a:ext cx="45722" cy="329443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2C0AB7-6F71-4827-A46E-40BEC829A730}"/>
              </a:ext>
            </a:extLst>
          </p:cNvPr>
          <p:cNvSpPr/>
          <p:nvPr/>
        </p:nvSpPr>
        <p:spPr>
          <a:xfrm rot="5400000">
            <a:off x="3534889" y="3142810"/>
            <a:ext cx="45724" cy="329444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55658E-1F64-4DB2-88C3-8C014E52A8A7}"/>
              </a:ext>
            </a:extLst>
          </p:cNvPr>
          <p:cNvSpPr/>
          <p:nvPr/>
        </p:nvSpPr>
        <p:spPr>
          <a:xfrm rot="5400000">
            <a:off x="3534890" y="3276005"/>
            <a:ext cx="45722" cy="329443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16F85C-DE69-48BC-B2D0-988C62266847}"/>
              </a:ext>
            </a:extLst>
          </p:cNvPr>
          <p:cNvSpPr/>
          <p:nvPr/>
        </p:nvSpPr>
        <p:spPr>
          <a:xfrm>
            <a:off x="3154238" y="3229411"/>
            <a:ext cx="126999" cy="29717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52FCF7-619A-4D61-9774-79D7EA313FB0}"/>
              </a:ext>
            </a:extLst>
          </p:cNvPr>
          <p:cNvSpPr/>
          <p:nvPr/>
        </p:nvSpPr>
        <p:spPr>
          <a:xfrm>
            <a:off x="3281237" y="3229411"/>
            <a:ext cx="111791" cy="297177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B7B66-A3AA-461A-909A-37D0DE879AD0}"/>
              </a:ext>
            </a:extLst>
          </p:cNvPr>
          <p:cNvSpPr/>
          <p:nvPr/>
        </p:nvSpPr>
        <p:spPr>
          <a:xfrm rot="5400000">
            <a:off x="5384739" y="2921424"/>
            <a:ext cx="45723" cy="55154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2401A9-D423-4306-8364-ADD3E34530CD}"/>
              </a:ext>
            </a:extLst>
          </p:cNvPr>
          <p:cNvSpPr/>
          <p:nvPr/>
        </p:nvSpPr>
        <p:spPr>
          <a:xfrm rot="5400000">
            <a:off x="5381060" y="3058300"/>
            <a:ext cx="53082" cy="551547"/>
          </a:xfrm>
          <a:prstGeom prst="rect">
            <a:avLst/>
          </a:prstGeom>
          <a:solidFill>
            <a:srgbClr val="7030A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63709-59FD-44C2-A764-90016CC9CFCE}"/>
              </a:ext>
            </a:extLst>
          </p:cNvPr>
          <p:cNvSpPr/>
          <p:nvPr/>
        </p:nvSpPr>
        <p:spPr>
          <a:xfrm rot="5400000">
            <a:off x="5385794" y="3200300"/>
            <a:ext cx="45724" cy="549437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368777-2770-4A5E-98A4-531B4BB4E6A0}"/>
              </a:ext>
            </a:extLst>
          </p:cNvPr>
          <p:cNvSpPr/>
          <p:nvPr/>
        </p:nvSpPr>
        <p:spPr>
          <a:xfrm rot="5400000">
            <a:off x="6278739" y="2927097"/>
            <a:ext cx="53079" cy="55154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8DA5-86F5-4FED-8569-5F03B7041A49}"/>
              </a:ext>
            </a:extLst>
          </p:cNvPr>
          <p:cNvSpPr/>
          <p:nvPr/>
        </p:nvSpPr>
        <p:spPr>
          <a:xfrm rot="5400000">
            <a:off x="6278737" y="3060293"/>
            <a:ext cx="53081" cy="551549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F82B21-F7AD-41D5-832A-8869AC757F00}"/>
              </a:ext>
            </a:extLst>
          </p:cNvPr>
          <p:cNvSpPr/>
          <p:nvPr/>
        </p:nvSpPr>
        <p:spPr>
          <a:xfrm rot="5400000">
            <a:off x="6279792" y="3203862"/>
            <a:ext cx="53081" cy="55366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482EC8-17EC-4A31-AF1A-2DA1941D1D87}"/>
              </a:ext>
            </a:extLst>
          </p:cNvPr>
          <p:cNvSpPr/>
          <p:nvPr/>
        </p:nvSpPr>
        <p:spPr>
          <a:xfrm>
            <a:off x="5679741" y="3159723"/>
            <a:ext cx="185533" cy="74988"/>
          </a:xfrm>
          <a:prstGeom prst="rect">
            <a:avLst/>
          </a:prstGeom>
          <a:solidFill>
            <a:srgbClr val="E3D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A75359-DFE9-464E-B883-9FF93E1FE27B}"/>
              </a:ext>
            </a:extLst>
          </p:cNvPr>
          <p:cNvSpPr/>
          <p:nvPr/>
        </p:nvSpPr>
        <p:spPr>
          <a:xfrm>
            <a:off x="5869497" y="3159723"/>
            <a:ext cx="155784" cy="74988"/>
          </a:xfrm>
          <a:prstGeom prst="rect">
            <a:avLst/>
          </a:prstGeom>
          <a:solidFill>
            <a:srgbClr val="E3D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F6E460-1048-4D4F-97FF-3AE5119BF021}"/>
              </a:ext>
            </a:extLst>
          </p:cNvPr>
          <p:cNvSpPr/>
          <p:nvPr/>
        </p:nvSpPr>
        <p:spPr>
          <a:xfrm>
            <a:off x="5681088" y="3297113"/>
            <a:ext cx="185533" cy="74988"/>
          </a:xfrm>
          <a:prstGeom prst="rect">
            <a:avLst/>
          </a:prstGeom>
          <a:solidFill>
            <a:srgbClr val="E3D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0E9511-5DDD-4C66-993F-C52C59931A6B}"/>
              </a:ext>
            </a:extLst>
          </p:cNvPr>
          <p:cNvSpPr/>
          <p:nvPr/>
        </p:nvSpPr>
        <p:spPr>
          <a:xfrm>
            <a:off x="5870844" y="3297113"/>
            <a:ext cx="155784" cy="74988"/>
          </a:xfrm>
          <a:prstGeom prst="rect">
            <a:avLst/>
          </a:prstGeom>
          <a:solidFill>
            <a:srgbClr val="E3D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0D8B9A-5B2E-44E1-BF2A-A6A898B5026C}"/>
              </a:ext>
            </a:extLst>
          </p:cNvPr>
          <p:cNvSpPr/>
          <p:nvPr/>
        </p:nvSpPr>
        <p:spPr>
          <a:xfrm>
            <a:off x="5679741" y="3439804"/>
            <a:ext cx="185533" cy="74988"/>
          </a:xfrm>
          <a:prstGeom prst="rect">
            <a:avLst/>
          </a:prstGeom>
          <a:solidFill>
            <a:srgbClr val="E3D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4F0C39-777A-4894-B477-8B6A627353EB}"/>
              </a:ext>
            </a:extLst>
          </p:cNvPr>
          <p:cNvSpPr/>
          <p:nvPr/>
        </p:nvSpPr>
        <p:spPr>
          <a:xfrm>
            <a:off x="5869497" y="3439804"/>
            <a:ext cx="155784" cy="74988"/>
          </a:xfrm>
          <a:prstGeom prst="rect">
            <a:avLst/>
          </a:prstGeom>
          <a:solidFill>
            <a:srgbClr val="E3D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2CB25-AFDB-455A-A410-AADD2139D22B}"/>
              </a:ext>
            </a:extLst>
          </p:cNvPr>
          <p:cNvSpPr txBox="1"/>
          <p:nvPr/>
        </p:nvSpPr>
        <p:spPr>
          <a:xfrm>
            <a:off x="2307239" y="1550002"/>
            <a:ext cx="3682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Control signal (From Rx, PixHawk)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305805-2294-4E28-9494-991DB4505157}"/>
              </a:ext>
            </a:extLst>
          </p:cNvPr>
          <p:cNvSpPr txBox="1"/>
          <p:nvPr/>
        </p:nvSpPr>
        <p:spPr>
          <a:xfrm>
            <a:off x="3015081" y="2710456"/>
            <a:ext cx="47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7C2F67-A6D4-49FD-98BD-92B3516BBE86}"/>
              </a:ext>
            </a:extLst>
          </p:cNvPr>
          <p:cNvSpPr txBox="1"/>
          <p:nvPr/>
        </p:nvSpPr>
        <p:spPr>
          <a:xfrm>
            <a:off x="5416061" y="2714238"/>
            <a:ext cx="82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</a:t>
            </a:r>
            <a:r>
              <a:rPr lang="el-GR" sz="2000" dirty="0"/>
              <a:t>φ</a:t>
            </a:r>
            <a:r>
              <a:rPr lang="en-US" sz="2000" dirty="0"/>
              <a:t> AC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78D38262-0820-40F4-9AFC-BF7F6FB7E0EC}"/>
              </a:ext>
            </a:extLst>
          </p:cNvPr>
          <p:cNvSpPr/>
          <p:nvPr/>
        </p:nvSpPr>
        <p:spPr>
          <a:xfrm>
            <a:off x="7616687" y="1228516"/>
            <a:ext cx="220926" cy="4264198"/>
          </a:xfrm>
          <a:prstGeom prst="snip2Diag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689871-24D8-4ACF-9433-136AA79A73AA}"/>
              </a:ext>
            </a:extLst>
          </p:cNvPr>
          <p:cNvSpPr txBox="1"/>
          <p:nvPr/>
        </p:nvSpPr>
        <p:spPr>
          <a:xfrm>
            <a:off x="1740791" y="4013116"/>
            <a:ext cx="230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Power Connector</a:t>
            </a:r>
          </a:p>
          <a:p>
            <a:pPr algn="ctr"/>
            <a:r>
              <a:rPr lang="en-US" sz="2000" dirty="0"/>
              <a:t>XT60/XT90 or Deans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52C195-0C44-4517-9F37-864643EFD662}"/>
              </a:ext>
            </a:extLst>
          </p:cNvPr>
          <p:cNvSpPr txBox="1"/>
          <p:nvPr/>
        </p:nvSpPr>
        <p:spPr>
          <a:xfrm>
            <a:off x="4721256" y="4066593"/>
            <a:ext cx="2303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Motor Connectors</a:t>
            </a:r>
          </a:p>
          <a:p>
            <a:pPr algn="ctr"/>
            <a:r>
              <a:rPr lang="en-US" sz="2000" dirty="0"/>
              <a:t>Bullet connectors of varying diameters dependent upon current draw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5DBED-30C0-46B0-BAD4-86319BF0C33F}"/>
              </a:ext>
            </a:extLst>
          </p:cNvPr>
          <p:cNvCxnSpPr>
            <a:cxnSpLocks/>
            <a:stCxn id="40" idx="0"/>
            <a:endCxn id="34" idx="1"/>
          </p:cNvCxnSpPr>
          <p:nvPr/>
        </p:nvCxnSpPr>
        <p:spPr>
          <a:xfrm flipH="1" flipV="1">
            <a:off x="5869497" y="3477298"/>
            <a:ext cx="3678" cy="5892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3AE2A6D-6355-4774-A3B0-D10F60B6DE26}"/>
              </a:ext>
            </a:extLst>
          </p:cNvPr>
          <p:cNvCxnSpPr>
            <a:cxnSpLocks/>
            <a:stCxn id="39" idx="0"/>
            <a:endCxn id="18" idx="2"/>
          </p:cNvCxnSpPr>
          <p:nvPr/>
        </p:nvCxnSpPr>
        <p:spPr>
          <a:xfrm flipV="1">
            <a:off x="2892710" y="3526588"/>
            <a:ext cx="325028" cy="4865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51B718-C6F1-4DFD-AC78-1C5EEED7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electric motor’s natural predator is heat</a:t>
            </a:r>
          </a:p>
          <a:p>
            <a:pPr lvl="1"/>
            <a:r>
              <a:rPr lang="en-US" dirty="0"/>
              <a:t>Pulling too much current leads to more heat in the windings, which leads to dead motors</a:t>
            </a:r>
          </a:p>
          <a:p>
            <a:r>
              <a:rPr lang="en-US" dirty="0"/>
              <a:t>NEVER TRY TO CONNECT A BATTERY DIRECTLY TO A BRUSHLESS MOTOR</a:t>
            </a:r>
          </a:p>
          <a:p>
            <a:pPr lvl="1"/>
            <a:r>
              <a:rPr lang="en-US" dirty="0"/>
              <a:t>That is how I the example piece from a few slides ago came to be</a:t>
            </a:r>
          </a:p>
          <a:p>
            <a:r>
              <a:rPr lang="en-US" dirty="0"/>
              <a:t>Many times a manufacturer will have a family of motors with similar characteristics</a:t>
            </a:r>
          </a:p>
          <a:p>
            <a:pPr lvl="1"/>
            <a:r>
              <a:rPr lang="en-US" dirty="0"/>
              <a:t>Example: Hacker A40 motors come in a variety of sub-models where the “can” diameter is the same, but the length of the laminations in the motor is longer in one than the other, meaning more torque and lower K</a:t>
            </a:r>
            <a:r>
              <a:rPr lang="en-US" baseline="-25000" dirty="0"/>
              <a:t>V</a:t>
            </a:r>
          </a:p>
          <a:p>
            <a:r>
              <a:rPr lang="en-US" dirty="0"/>
              <a:t>If your motor is rotating the wrong direction…</a:t>
            </a:r>
          </a:p>
          <a:p>
            <a:pPr lvl="1"/>
            <a:r>
              <a:rPr lang="en-US" dirty="0"/>
              <a:t>Unplug the battery, then swap any two of the three motor leads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1BDED9-F88E-402B-8E5F-045C536F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Considerations - Motors</a:t>
            </a:r>
          </a:p>
        </p:txBody>
      </p:sp>
    </p:spTree>
    <p:extLst>
      <p:ext uri="{BB962C8B-B14F-4D97-AF65-F5344CB8AC3E}">
        <p14:creationId xmlns:p14="http://schemas.microsoft.com/office/powerpoint/2010/main" val="157930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51B718-C6F1-4DFD-AC78-1C5EEED7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990600"/>
            <a:ext cx="8917497" cy="5135563"/>
          </a:xfrm>
        </p:spPr>
        <p:txBody>
          <a:bodyPr>
            <a:normAutofit/>
          </a:bodyPr>
          <a:lstStyle/>
          <a:p>
            <a:r>
              <a:rPr lang="en-US" dirty="0"/>
              <a:t>Batteries are rated by “C” rating – this is a multiplier, not a current</a:t>
            </a:r>
          </a:p>
          <a:p>
            <a:pPr lvl="1"/>
            <a:r>
              <a:rPr lang="en-US" dirty="0"/>
              <a:t>Example: Suppose a 5,000 </a:t>
            </a:r>
            <a:r>
              <a:rPr lang="en-US" dirty="0" err="1"/>
              <a:t>mAh</a:t>
            </a:r>
            <a:r>
              <a:rPr lang="en-US" dirty="0"/>
              <a:t> (5Ah) battery has a 20C constant discharge rating → 100 Amps maximum constant discharge</a:t>
            </a:r>
          </a:p>
          <a:p>
            <a:r>
              <a:rPr lang="en-US" dirty="0"/>
              <a:t>ESCs have a voltage window and a maximum continuous current</a:t>
            </a:r>
          </a:p>
          <a:p>
            <a:pPr lvl="1"/>
            <a:r>
              <a:rPr lang="en-US" dirty="0"/>
              <a:t>Make sure your battery voltage falls within the window (sometimes reported in cell count, e.g. 2S-4S LiPo)</a:t>
            </a:r>
          </a:p>
          <a:p>
            <a:pPr lvl="1"/>
            <a:r>
              <a:rPr lang="en-US" dirty="0"/>
              <a:t>Make sure you will not pull more current that the ESC can provide</a:t>
            </a:r>
          </a:p>
          <a:p>
            <a:r>
              <a:rPr lang="en-US" dirty="0"/>
              <a:t>Motors have a voltage window, a maximum continuous current, and a maximum continuous power (Wattage)</a:t>
            </a:r>
          </a:p>
          <a:p>
            <a:pPr lvl="1"/>
            <a:r>
              <a:rPr lang="en-US" dirty="0"/>
              <a:t>Make sure your battery voltage falls within the window (sometimes reported in cell count, e.g. 2S-4S LiPo)</a:t>
            </a:r>
          </a:p>
          <a:p>
            <a:pPr lvl="1"/>
            <a:r>
              <a:rPr lang="en-US" dirty="0"/>
              <a:t>Make sure you will not pull more Amps or Watts than the motor can handle</a:t>
            </a:r>
          </a:p>
          <a:p>
            <a:pPr lvl="2"/>
            <a:r>
              <a:rPr lang="en-US" dirty="0"/>
              <a:t>Example: A small motor spinning a big prop will lead to motor failure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1BDED9-F88E-402B-8E5F-045C536F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6"/>
            <a:ext cx="7959055" cy="835499"/>
          </a:xfrm>
        </p:spPr>
        <p:txBody>
          <a:bodyPr/>
          <a:lstStyle/>
          <a:p>
            <a:r>
              <a:rPr lang="en-US" dirty="0"/>
              <a:t>Practical Considerations – System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252344176"/>
      </p:ext>
    </p:extLst>
  </p:cSld>
  <p:clrMapOvr>
    <a:masterClrMapping/>
  </p:clrMapOvr>
</p:sld>
</file>

<file path=ppt/theme/theme1.xml><?xml version="1.0" encoding="utf-8"?>
<a:theme xmlns:a="http://schemas.openxmlformats.org/drawingml/2006/main" name="1_20130814 Boeing AerosPACE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2018 AerosPACE Template.potx" id="{E32E8DE5-144E-4C9C-AAED-423AD0927D49}" vid="{6773E49F-BD24-46F4-8D0C-9AB2653888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B6B6DD3F3CD42A9DB303391C7B420" ma:contentTypeVersion="0" ma:contentTypeDescription="Create a new document." ma:contentTypeScope="" ma:versionID="5682d8401238b1346bf46a1c7e3da8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C22DF4-941B-4E7D-B3E4-36470D7FA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5BDAB9-C371-4A02-9BD3-F4736E561D9A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00B46BB-7C02-41CF-88CA-2908D33A7E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534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1_20130814 Boeing AerosPACE Template</vt:lpstr>
      <vt:lpstr>Motors</vt:lpstr>
      <vt:lpstr>PowerPoint Presentation</vt:lpstr>
      <vt:lpstr>DC Motor Equations</vt:lpstr>
      <vt:lpstr>AXI 5345/16 HD </vt:lpstr>
      <vt:lpstr>PowerPoint Presentation</vt:lpstr>
      <vt:lpstr>PowerPoint Presentation</vt:lpstr>
      <vt:lpstr>Practical Considerations - Motors</vt:lpstr>
      <vt:lpstr>Practical Considerations – System Compatibility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Motor Model</dc:title>
  <dc:creator>Sullivan, John P</dc:creator>
  <cp:lastModifiedBy>Baldwin, Philip R</cp:lastModifiedBy>
  <cp:revision>30</cp:revision>
  <dcterms:created xsi:type="dcterms:W3CDTF">2017-02-09T19:27:05Z</dcterms:created>
  <dcterms:modified xsi:type="dcterms:W3CDTF">2021-09-14T16:18:56Z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0x010100FB1B6B6DD3F3CD42A9DB303391C7B420</vt:lpwstr>
  </property>
</Properties>
</file>