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jpeg" ContentType="image/jpeg"/>
  <Override PartName="/ppt/media/image3.png" ContentType="image/png"/>
  <Override PartName="/ppt/media/image1.jpeg" ContentType="image/jpeg"/>
  <Override PartName="/ppt/media/image2.jpeg" ContentType="image/jpeg"/>
  <Override PartName="/ppt/media/image6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Shape 1"/>
          <p:cNvSpPr txBox="1"/>
          <p:nvPr/>
        </p:nvSpPr>
        <p:spPr>
          <a:xfrm>
            <a:off x="-17280" y="2520"/>
            <a:ext cx="13046760" cy="517320"/>
          </a:xfrm>
          <a:prstGeom prst="rect">
            <a:avLst/>
          </a:prstGeom>
          <a:solidFill>
            <a:srgbClr val="1e3f79"/>
          </a:solidFill>
          <a:ln>
            <a:noFill/>
          </a:ln>
          <a:effectLst>
            <a:outerShdw dist="0" dir="0">
              <a:srgbClr val="000000">
                <a:alpha val="0"/>
              </a:srgbClr>
            </a:outerShdw>
          </a:effectLst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HelveticaNeue"/>
                <a:ea typeface="HelveticaNeue"/>
              </a:rPr>
              <a:t>Fair, decentralized exchange networks through quenched local interactions &amp; idiosyncratic trading costs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Freeform 2"/>
          <p:cNvSpPr/>
          <p:nvPr/>
        </p:nvSpPr>
        <p:spPr>
          <a:xfrm>
            <a:off x="-17280" y="490680"/>
            <a:ext cx="30600" cy="24840"/>
          </a:xfrm>
          <a:custGeom>
            <a:avLst/>
            <a:gdLst/>
            <a:ahLst/>
            <a:rect l="0" t="0" r="r" b="b"/>
            <a:pathLst>
              <a:path w="85" h="69">
                <a:moveTo>
                  <a:pt x="0" y="0"/>
                </a:moveTo>
                <a:lnTo>
                  <a:pt x="84" y="0"/>
                </a:lnTo>
                <a:lnTo>
                  <a:pt x="84" y="68"/>
                </a:lnTo>
                <a:lnTo>
                  <a:pt x="0" y="68"/>
                </a:lnTo>
                <a:lnTo>
                  <a:pt x="0" y="0"/>
                </a:lnTo>
              </a:path>
            </a:pathLst>
          </a:custGeom>
          <a:solidFill>
            <a:srgbClr val="1e3f79"/>
          </a:solidFill>
          <a:ln>
            <a:noFill/>
          </a:ln>
        </p:spPr>
      </p:sp>
      <p:sp>
        <p:nvSpPr>
          <p:cNvPr id="2" name="Freeform 3"/>
          <p:cNvSpPr/>
          <p:nvPr/>
        </p:nvSpPr>
        <p:spPr>
          <a:xfrm>
            <a:off x="12825360" y="490680"/>
            <a:ext cx="30960" cy="24840"/>
          </a:xfrm>
          <a:custGeom>
            <a:avLst/>
            <a:gdLst/>
            <a:ahLst/>
            <a:rect l="0" t="0" r="r" b="b"/>
            <a:pathLst>
              <a:path w="86" h="69">
                <a:moveTo>
                  <a:pt x="0" y="0"/>
                </a:moveTo>
                <a:lnTo>
                  <a:pt x="85" y="0"/>
                </a:lnTo>
                <a:lnTo>
                  <a:pt x="85" y="68"/>
                </a:lnTo>
                <a:lnTo>
                  <a:pt x="0" y="68"/>
                </a:lnTo>
                <a:lnTo>
                  <a:pt x="0" y="0"/>
                </a:lnTo>
              </a:path>
            </a:pathLst>
          </a:custGeom>
          <a:solidFill>
            <a:srgbClr val="1e3f79"/>
          </a:solidFill>
          <a:ln>
            <a:noFill/>
          </a:ln>
        </p:spPr>
      </p:sp>
      <p:sp>
        <p:nvSpPr>
          <p:cNvPr id="3" name="TextShape 4"/>
          <p:cNvSpPr txBox="1"/>
          <p:nvPr/>
        </p:nvSpPr>
        <p:spPr>
          <a:xfrm>
            <a:off x="12342600" y="9479880"/>
            <a:ext cx="127080" cy="2581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6120" rIns="96120" tIns="51120" bIns="51120"/>
          <a:p>
            <a:pPr algn="ctr"/>
            <a:r>
              <a:rPr b="0" lang="en-US" sz="1100" spc="-1" strike="noStrike">
                <a:solidFill>
                  <a:srgbClr val="000000"/>
                </a:solidFill>
                <a:latin typeface="ArialMT"/>
                <a:ea typeface="ArialMT"/>
              </a:rPr>
              <a:t>|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7406640"/>
            <a:ext cx="13017960" cy="13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800" spc="-1" strike="noStrike">
                <a:solidFill>
                  <a:srgbClr val="000000"/>
                </a:solidFill>
                <a:latin typeface="Arial-BoldMT"/>
                <a:ea typeface="Arial-BoldMT"/>
              </a:rPr>
              <a:t>Fair, decentralized exchange networks through ordinal distance tax 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842400" y="548280"/>
            <a:ext cx="10674720" cy="65318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rcRect l="5364" t="60149" r="0" b="20000"/>
          <a:stretch/>
        </p:blipFill>
        <p:spPr>
          <a:xfrm>
            <a:off x="0" y="3033000"/>
            <a:ext cx="13004640" cy="390132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752760" y="85248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Slightly Unequal Costs With Tax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rcRect l="5364" t="79995" r="0" b="-2325"/>
          <a:stretch/>
        </p:blipFill>
        <p:spPr>
          <a:xfrm>
            <a:off x="0" y="2926440"/>
            <a:ext cx="13004640" cy="4388760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752760" y="85248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Very Unequal Costs With Tax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rcRect l="1753" t="0" r="50077" b="0"/>
          <a:stretch/>
        </p:blipFill>
        <p:spPr>
          <a:xfrm>
            <a:off x="457200" y="548640"/>
            <a:ext cx="12547440" cy="884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rcRect l="49917" t="0" r="0" b="0"/>
          <a:stretch/>
        </p:blipFill>
        <p:spPr>
          <a:xfrm>
            <a:off x="0" y="731520"/>
            <a:ext cx="12819600" cy="86868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rcRect l="53084" t="0" r="-1406" b="0"/>
          <a:stretch/>
        </p:blipFill>
        <p:spPr>
          <a:xfrm>
            <a:off x="457200" y="514800"/>
            <a:ext cx="12547080" cy="881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Further Exploration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95080" y="1749960"/>
            <a:ext cx="1010340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How and where to reallocate taxes?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Having </a:t>
            </a:r>
            <a:r>
              <a:rPr b="0" lang="en-US" sz="3000" spc="-1" strike="noStrike">
                <a:solidFill>
                  <a:srgbClr val="000000"/>
                </a:solidFill>
                <a:latin typeface="Cambria Math"/>
                <a:ea typeface="Cambria Math"/>
              </a:rPr>
              <a:t>𝛾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change in response to market changing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MT"/>
                <a:ea typeface="ArialMT"/>
              </a:rPr>
              <a:t>Combination with reputation systems and bad actors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Historical motivation: Villages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7240" y="1479600"/>
            <a:ext cx="11990160" cy="32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High transaction costs cause people to only do business with locals, because the cost to travel is high. 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Some consequences of high transaction costs are: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Local small businesses survive, as centralization is prohibitively expensive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Low reward to innovation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Everything is more expensive</a:t>
            </a:r>
            <a:endParaRPr b="0" lang="en-US" sz="2500" spc="-1" strike="noStrike">
              <a:latin typeface="Arial"/>
            </a:endParaRPr>
          </a:p>
          <a:p>
            <a:pPr lvl="1" marL="771120" indent="-32652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Unfairness in cost, as customers that live far from firms have higher costs than closer ones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97280" y="523332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47" name="Line 3"/>
          <p:cNvSpPr/>
          <p:nvPr/>
        </p:nvSpPr>
        <p:spPr>
          <a:xfrm>
            <a:off x="2341080" y="6309360"/>
            <a:ext cx="8174520" cy="128016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4"/>
          <p:cNvSpPr/>
          <p:nvPr/>
        </p:nvSpPr>
        <p:spPr>
          <a:xfrm>
            <a:off x="2194560" y="6949440"/>
            <a:ext cx="822960" cy="73152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0332720" y="6849360"/>
            <a:ext cx="1168560" cy="2294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2854800" y="6949440"/>
            <a:ext cx="1168560" cy="22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21240" y="6380280"/>
            <a:ext cx="5888520" cy="3312360"/>
          </a:xfrm>
          <a:prstGeom prst="rect">
            <a:avLst/>
          </a:prstGeom>
          <a:ln w="12600">
            <a:solidFill>
              <a:srgbClr val="000000">
                <a:alpha val="0"/>
              </a:srgbClr>
            </a:solidFill>
            <a:miter/>
          </a:ln>
        </p:spPr>
      </p:pic>
      <p:sp>
        <p:nvSpPr>
          <p:cNvPr id="52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Historical motivation: the rise of Amazon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95080" y="1765800"/>
            <a:ext cx="12217680" cy="413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Invention of new distribution technology, such as cargo containers and internet stores, decreases transaction costs. 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Decreased transaction costs are: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Good for the customers who have lower prices and more choice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More fair for customers who live far away from stores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But this causes: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1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Centralization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of firms, especially with network economies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1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Monopolistic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and anti-competitive behavior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669280" y="7680960"/>
            <a:ext cx="1836000" cy="668520"/>
          </a:xfrm>
          <a:prstGeom prst="rect">
            <a:avLst/>
          </a:prstGeom>
          <a:ln w="12600">
            <a:solidFill>
              <a:srgbClr val="000000">
                <a:alpha val="0"/>
              </a:srgbClr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motivation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51160" y="1596240"/>
            <a:ext cx="12217680" cy="442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While geographical transaction costs can be unfair and expensive for customers, removal of these constraints can lead to centralization and monopolization, especially with network economies.</a:t>
            </a:r>
            <a:endParaRPr b="0" lang="en-US" sz="2500" spc="-1" strike="noStrike">
              <a:latin typeface="Arial"/>
            </a:endParaRPr>
          </a:p>
          <a:p>
            <a:r>
              <a:rPr b="1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Idea: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Balance the trade off between decentralization and low costs, while eliminating geographical distance unfairness.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What we want: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Little to no cost increase.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Dampen centralization and monopolization</a:t>
            </a:r>
            <a:endParaRPr b="0" lang="en-US" sz="2500" spc="-1" strike="noStrike">
              <a:latin typeface="Arial"/>
            </a:endParaRPr>
          </a:p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What we don’t want: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Discourage industry disruption or innovation in general</a:t>
            </a:r>
            <a:endParaRPr b="0" lang="en-US" sz="2500" spc="-1" strike="noStrike">
              <a:latin typeface="Arial"/>
            </a:endParaRPr>
          </a:p>
          <a:p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solution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-7194960" y="-20704320"/>
            <a:ext cx="642240" cy="11430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4206240" y="770220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100600" y="526932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36360" y="5029200"/>
            <a:ext cx="1243800" cy="18075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  <p:sp>
        <p:nvSpPr>
          <p:cNvPr id="62" name="Line 2"/>
          <p:cNvSpPr/>
          <p:nvPr/>
        </p:nvSpPr>
        <p:spPr>
          <a:xfrm flipH="1">
            <a:off x="5029200" y="7345080"/>
            <a:ext cx="2103120" cy="98280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"/>
          <p:cNvSpPr/>
          <p:nvPr/>
        </p:nvSpPr>
        <p:spPr>
          <a:xfrm flipV="1">
            <a:off x="7223760" y="6361920"/>
            <a:ext cx="4572000" cy="89352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 flipH="1" flipV="1">
            <a:off x="548640" y="5825880"/>
            <a:ext cx="6583680" cy="1429560"/>
          </a:xfrm>
          <a:prstGeom prst="line">
            <a:avLst/>
          </a:prstGeom>
          <a:ln w="152280">
            <a:solidFill>
              <a:srgbClr val="ec5c56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5"/>
          <p:cNvSpPr txBox="1"/>
          <p:nvPr/>
        </p:nvSpPr>
        <p:spPr>
          <a:xfrm>
            <a:off x="1554480" y="8120520"/>
            <a:ext cx="9144000" cy="669600"/>
          </a:xfrm>
          <a:prstGeom prst="rect">
            <a:avLst/>
          </a:prstGeom>
          <a:noFill/>
          <a:ln w="12600">
            <a:solidFill>
              <a:srgbClr val="000000">
                <a:alpha val="0"/>
              </a:srgbClr>
            </a:solidFill>
            <a:miter/>
          </a:ln>
        </p:spPr>
        <p:txBody>
          <a:bodyPr lIns="96120" rIns="96120" tIns="51120" bIns="5112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TextShape 6"/>
          <p:cNvSpPr txBox="1"/>
          <p:nvPr/>
        </p:nvSpPr>
        <p:spPr>
          <a:xfrm>
            <a:off x="4572000" y="6093720"/>
            <a:ext cx="9144000" cy="669600"/>
          </a:xfrm>
          <a:prstGeom prst="rect">
            <a:avLst/>
          </a:prstGeom>
          <a:noFill/>
          <a:ln w="12600">
            <a:solidFill>
              <a:srgbClr val="000000">
                <a:alpha val="0"/>
              </a:srgbClr>
            </a:solidFill>
            <a:miter/>
          </a:ln>
        </p:spPr>
        <p:txBody>
          <a:bodyPr lIns="96120" rIns="96120" tIns="51120" bIns="5112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7" name="TextShape 7"/>
          <p:cNvSpPr txBox="1"/>
          <p:nvPr/>
        </p:nvSpPr>
        <p:spPr>
          <a:xfrm>
            <a:off x="-1920240" y="5429880"/>
            <a:ext cx="9144000" cy="663840"/>
          </a:xfrm>
          <a:prstGeom prst="rect">
            <a:avLst/>
          </a:prstGeom>
          <a:noFill/>
          <a:ln w="6480">
            <a:solidFill>
              <a:srgbClr val="000000">
                <a:alpha val="0"/>
              </a:srgbClr>
            </a:solidFill>
            <a:miter/>
          </a:ln>
        </p:spPr>
        <p:txBody>
          <a:bodyPr lIns="93240" rIns="93240" tIns="48240" bIns="48240"/>
          <a:p>
            <a:pPr algn="ctr"/>
            <a:r>
              <a:rPr b="1" lang="en-US" sz="4000" spc="-1" strike="noStrike">
                <a:solidFill>
                  <a:srgbClr val="c82505"/>
                </a:solidFill>
                <a:latin typeface="Helvetica-Light"/>
                <a:ea typeface="Helvetica-Light"/>
              </a:rPr>
              <a:t>D = 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" name="TextShape 8"/>
          <p:cNvSpPr txBox="1"/>
          <p:nvPr/>
        </p:nvSpPr>
        <p:spPr>
          <a:xfrm>
            <a:off x="595080" y="1766160"/>
            <a:ext cx="12217680" cy="387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Tax based on ordinal distance: T </a:t>
            </a:r>
            <a:r>
              <a:rPr b="0" lang="en-US" sz="25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∝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Cambria Math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D</a:t>
            </a:r>
            <a:r>
              <a:rPr b="0" lang="en-US" sz="4000" spc="-1" strike="noStrike" baseline="33000">
                <a:solidFill>
                  <a:srgbClr val="000000"/>
                </a:solidFill>
                <a:latin typeface="Cambria Math"/>
                <a:ea typeface="Cambria Math"/>
              </a:rPr>
              <a:t>γ</a:t>
            </a:r>
            <a:endParaRPr b="0" lang="en-US" sz="40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Customers aren’t punished for geographical distance</a:t>
            </a:r>
            <a:endParaRPr b="0" lang="en-US" sz="2500" spc="-1" strike="noStrike">
              <a:latin typeface="Arial"/>
            </a:endParaRPr>
          </a:p>
          <a:p>
            <a:pPr marL="329760" indent="-32976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Naturally discourages centralization and monopolies without needing to specifically break up firms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5"/>
          <a:stretch/>
        </p:blipFill>
        <p:spPr>
          <a:xfrm>
            <a:off x="6583680" y="5852160"/>
            <a:ext cx="1168560" cy="229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752040" y="85176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A modern decentralized trade-network: model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95080" y="1749960"/>
            <a:ext cx="11840760" cy="47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Place customers and firms randomly on a circle, so that we have a distance and can determine the distance based tax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Have the firms play a game where they compete to make as much profit as they can selling a good. The game has two parts:</a:t>
            </a:r>
            <a:endParaRPr b="0" lang="en-US" sz="2500" spc="-1" strike="noStrike"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First, each firm chooses a quantity to manufacture (capacity)</a:t>
            </a:r>
            <a:endParaRPr b="0" lang="en-US" sz="2500" spc="-1" strike="noStrike"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Second, each firm chooses a price.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Customers then purchase from firm offering the lowest price (including tax), until:</a:t>
            </a:r>
            <a:endParaRPr b="0" lang="en-US" sz="2500" spc="-1" strike="noStrike"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Customer no longer wants more, represented by an individual demand curve</a:t>
            </a:r>
            <a:endParaRPr b="0" lang="en-US" sz="2500" spc="-1" strike="noStrike">
              <a:latin typeface="Arial"/>
            </a:endParaRPr>
          </a:p>
          <a:p>
            <a:pPr lvl="1" marL="432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Firm runs out of capacity, so the customer repeats this process</a:t>
            </a:r>
            <a:endParaRPr b="0" lang="en-US" sz="2500" spc="-1" strike="noStrike">
              <a:latin typeface="Arial"/>
            </a:endParaRPr>
          </a:p>
          <a:p>
            <a:pPr marL="216000" indent="-216000">
              <a:spcBef>
                <a:spcPts val="4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ArialMT"/>
                <a:ea typeface="ArialMT"/>
              </a:rPr>
              <a:t>Solved numerically using Python Library Gambit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rcRect l="5364" t="-164" r="0" b="80005"/>
          <a:stretch/>
        </p:blipFill>
        <p:spPr>
          <a:xfrm>
            <a:off x="0" y="2987280"/>
            <a:ext cx="13004640" cy="3962160"/>
          </a:xfrm>
          <a:prstGeom prst="rect">
            <a:avLst/>
          </a:prstGeom>
          <a:ln>
            <a:noFill/>
          </a:ln>
        </p:spPr>
      </p:pic>
      <p:sp>
        <p:nvSpPr>
          <p:cNvPr id="73" name="TextShape 1"/>
          <p:cNvSpPr txBox="1"/>
          <p:nvPr/>
        </p:nvSpPr>
        <p:spPr>
          <a:xfrm>
            <a:off x="752400" y="85212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Equal Costs Without Tax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rcRect l="5364" t="19526" r="0" b="60159"/>
          <a:stretch/>
        </p:blipFill>
        <p:spPr>
          <a:xfrm>
            <a:off x="0" y="2926080"/>
            <a:ext cx="13004640" cy="3992760"/>
          </a:xfrm>
          <a:prstGeom prst="rect">
            <a:avLst/>
          </a:prstGeom>
          <a:ln>
            <a:noFill/>
          </a:ln>
        </p:spPr>
      </p:pic>
      <p:sp>
        <p:nvSpPr>
          <p:cNvPr id="75" name="TextShape 1"/>
          <p:cNvSpPr txBox="1"/>
          <p:nvPr/>
        </p:nvSpPr>
        <p:spPr>
          <a:xfrm>
            <a:off x="752400" y="85212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Slightly Unequal Costs Without Tax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rcRect l="5364" t="39995" r="0" b="39848"/>
          <a:stretch/>
        </p:blipFill>
        <p:spPr>
          <a:xfrm>
            <a:off x="0" y="2987640"/>
            <a:ext cx="13004640" cy="3961800"/>
          </a:xfrm>
          <a:prstGeom prst="rect">
            <a:avLst/>
          </a:prstGeom>
          <a:ln>
            <a:noFill/>
          </a:ln>
        </p:spPr>
      </p:pic>
      <p:sp>
        <p:nvSpPr>
          <p:cNvPr id="77" name="TextShape 1"/>
          <p:cNvSpPr txBox="1"/>
          <p:nvPr/>
        </p:nvSpPr>
        <p:spPr>
          <a:xfrm>
            <a:off x="752760" y="852480"/>
            <a:ext cx="11261880" cy="57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400" spc="-1" strike="noStrike">
                <a:solidFill>
                  <a:srgbClr val="164e86"/>
                </a:solidFill>
                <a:latin typeface="Arial-BoldMT"/>
                <a:ea typeface="Arial-BoldMT"/>
              </a:rPr>
              <a:t>Results: Equal Costs With Tax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LibreOffice/6.1.1.2$Windows_X86_64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2019-06-26T11:07:47Z</dcterms:modified>
  <cp:revision>7</cp:revision>
  <dc:subject/>
  <dc:title/>
</cp:coreProperties>
</file>