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half" idx="1"/>
          </p:nvPr>
        </p:nvSpPr>
        <p:spPr>
          <a:xfrm>
            <a:off x="650159" y="2282039"/>
            <a:ext cx="11703602" cy="26978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PlaceHolder 3"/>
          <p:cNvSpPr/>
          <p:nvPr>
            <p:ph type="body" sz="half" idx="13"/>
          </p:nvPr>
        </p:nvSpPr>
        <p:spPr>
          <a:xfrm>
            <a:off x="650159" y="5236559"/>
            <a:ext cx="11703602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16" name="PlaceHolder 4"/>
          <p:cNvSpPr/>
          <p:nvPr/>
        </p:nvSpPr>
        <p:spPr>
          <a:xfrm>
            <a:off x="650159" y="523655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17" name="PlaceHolder 5"/>
          <p:cNvSpPr/>
          <p:nvPr>
            <p:ph type="body" sz="quarter" idx="13"/>
          </p:nvPr>
        </p:nvSpPr>
        <p:spPr>
          <a:xfrm>
            <a:off x="664703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650159" y="2282039"/>
            <a:ext cx="3768482" cy="26978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PlaceHolder 3"/>
          <p:cNvSpPr/>
          <p:nvPr/>
        </p:nvSpPr>
        <p:spPr>
          <a:xfrm>
            <a:off x="4607279" y="228203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8" name="PlaceHolder 4"/>
          <p:cNvSpPr/>
          <p:nvPr/>
        </p:nvSpPr>
        <p:spPr>
          <a:xfrm>
            <a:off x="8564760" y="2282039"/>
            <a:ext cx="3768481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9" name="PlaceHolder 5"/>
          <p:cNvSpPr/>
          <p:nvPr/>
        </p:nvSpPr>
        <p:spPr>
          <a:xfrm>
            <a:off x="650159" y="523655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30" name="PlaceHolder 6"/>
          <p:cNvSpPr/>
          <p:nvPr/>
        </p:nvSpPr>
        <p:spPr>
          <a:xfrm>
            <a:off x="4607279" y="523655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31" name="PlaceHolder 7"/>
          <p:cNvSpPr/>
          <p:nvPr>
            <p:ph type="body" sz="quarter" idx="13"/>
          </p:nvPr>
        </p:nvSpPr>
        <p:spPr>
          <a:xfrm>
            <a:off x="8564760" y="5236559"/>
            <a:ext cx="3768481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50159" y="2282039"/>
            <a:ext cx="11703602" cy="565632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650159" y="2282039"/>
            <a:ext cx="11703602" cy="56563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650159" y="2282039"/>
            <a:ext cx="5711042" cy="56563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PlaceHolder 3"/>
          <p:cNvSpPr/>
          <p:nvPr>
            <p:ph type="body" sz="half" idx="13"/>
          </p:nvPr>
        </p:nvSpPr>
        <p:spPr>
          <a:xfrm>
            <a:off x="6647039" y="2282039"/>
            <a:ext cx="5711042" cy="565632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Body Level One…"/>
          <p:cNvSpPr txBox="1"/>
          <p:nvPr>
            <p:ph type="body" idx="1"/>
          </p:nvPr>
        </p:nvSpPr>
        <p:spPr>
          <a:xfrm>
            <a:off x="650159" y="389159"/>
            <a:ext cx="11703602" cy="75492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PlaceHolder 3"/>
          <p:cNvSpPr/>
          <p:nvPr/>
        </p:nvSpPr>
        <p:spPr>
          <a:xfrm>
            <a:off x="6647039" y="2282039"/>
            <a:ext cx="5711042" cy="56563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3" name="PlaceHolder 4"/>
          <p:cNvSpPr/>
          <p:nvPr>
            <p:ph type="body" sz="quarter" idx="13"/>
          </p:nvPr>
        </p:nvSpPr>
        <p:spPr>
          <a:xfrm>
            <a:off x="65015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half" idx="1"/>
          </p:nvPr>
        </p:nvSpPr>
        <p:spPr>
          <a:xfrm>
            <a:off x="650159" y="2282039"/>
            <a:ext cx="5711042" cy="56563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4" name="PlaceHolder 4"/>
          <p:cNvSpPr/>
          <p:nvPr>
            <p:ph type="body" sz="quarter" idx="13"/>
          </p:nvPr>
        </p:nvSpPr>
        <p:spPr>
          <a:xfrm>
            <a:off x="664703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95" name="PlaceHolder 4"/>
          <p:cNvSpPr/>
          <p:nvPr>
            <p:ph type="body" sz="half" idx="13"/>
          </p:nvPr>
        </p:nvSpPr>
        <p:spPr>
          <a:xfrm>
            <a:off x="650159" y="5236559"/>
            <a:ext cx="11703602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extShape 1"/>
          <p:cNvGrpSpPr/>
          <p:nvPr/>
        </p:nvGrpSpPr>
        <p:grpSpPr>
          <a:xfrm>
            <a:off x="-17281" y="2519"/>
            <a:ext cx="13046762" cy="517322"/>
            <a:chOff x="0" y="0"/>
            <a:chExt cx="13046760" cy="517320"/>
          </a:xfrm>
        </p:grpSpPr>
        <p:sp>
          <p:nvSpPr>
            <p:cNvPr id="2" name="Rectangle"/>
            <p:cNvSpPr/>
            <p:nvPr/>
          </p:nvSpPr>
          <p:spPr>
            <a:xfrm>
              <a:off x="-1" y="-1"/>
              <a:ext cx="13046762" cy="517322"/>
            </a:xfrm>
            <a:prstGeom prst="rect">
              <a:avLst/>
            </a:prstGeom>
            <a:solidFill>
              <a:srgbClr val="1E3F7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0" dist="0" dir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pc="-1"/>
              </a:pPr>
            </a:p>
          </p:txBody>
        </p:sp>
        <p:sp>
          <p:nvSpPr>
            <p:cNvPr id="3" name="Fair, decentralized exchange networks through quenched local interactions &amp; idiosyncratic trading costs"/>
            <p:cNvSpPr txBox="1"/>
            <p:nvPr/>
          </p:nvSpPr>
          <p:spPr>
            <a:xfrm>
              <a:off x="-1" y="-1"/>
              <a:ext cx="13046762" cy="36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pc="-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Fair, decentralized exchange networks through quenched local interactions &amp; idiosyncratic trading costs</a:t>
              </a:r>
            </a:p>
          </p:txBody>
        </p:sp>
      </p:grpSp>
      <p:sp>
        <p:nvSpPr>
          <p:cNvPr id="5" name="Freeform 2"/>
          <p:cNvSpPr/>
          <p:nvPr/>
        </p:nvSpPr>
        <p:spPr>
          <a:xfrm>
            <a:off x="-17280" y="490679"/>
            <a:ext cx="30240" cy="24481"/>
          </a:xfrm>
          <a:prstGeom prst="rect">
            <a:avLst/>
          </a:prstGeom>
          <a:solidFill>
            <a:srgbClr val="1E3F79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" name="Freeform 3"/>
          <p:cNvSpPr/>
          <p:nvPr/>
        </p:nvSpPr>
        <p:spPr>
          <a:xfrm>
            <a:off x="12825359" y="490679"/>
            <a:ext cx="30601" cy="24481"/>
          </a:xfrm>
          <a:prstGeom prst="rect">
            <a:avLst/>
          </a:prstGeom>
          <a:solidFill>
            <a:srgbClr val="1E3F79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9" name="TextShape 4"/>
          <p:cNvGrpSpPr/>
          <p:nvPr/>
        </p:nvGrpSpPr>
        <p:grpSpPr>
          <a:xfrm>
            <a:off x="12342600" y="9479880"/>
            <a:ext cx="127081" cy="258121"/>
            <a:chOff x="0" y="0"/>
            <a:chExt cx="127079" cy="258120"/>
          </a:xfrm>
        </p:grpSpPr>
        <p:sp>
          <p:nvSpPr>
            <p:cNvPr id="7" name="Rectangle"/>
            <p:cNvSpPr/>
            <p:nvPr/>
          </p:nvSpPr>
          <p:spPr>
            <a:xfrm>
              <a:off x="0" y="-1"/>
              <a:ext cx="127080" cy="258122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 sz="1100"/>
              </a:pPr>
            </a:p>
          </p:txBody>
        </p:sp>
        <p:sp>
          <p:nvSpPr>
            <p:cNvPr id="8" name="|"/>
            <p:cNvSpPr txBox="1"/>
            <p:nvPr/>
          </p:nvSpPr>
          <p:spPr>
            <a:xfrm>
              <a:off x="0" y="-1"/>
              <a:ext cx="127080" cy="250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1120" tIns="51120" rIns="51120" bIns="51120" numCol="1" anchor="t">
              <a:spAutoFit/>
            </a:bodyPr>
            <a:lstStyle>
              <a:lvl1pPr algn="ctr">
                <a:defRPr spc="-1" sz="1100"/>
              </a:lvl1pPr>
            </a:lstStyle>
            <a:p>
              <a:pPr/>
              <a:r>
                <a:t>|</a:t>
              </a:r>
            </a:p>
          </p:txBody>
        </p:sp>
      </p:grpSp>
      <p:sp>
        <p:nvSpPr>
          <p:cNvPr id="10" name="Title Text"/>
          <p:cNvSpPr txBox="1"/>
          <p:nvPr>
            <p:ph type="title"/>
          </p:nvPr>
        </p:nvSpPr>
        <p:spPr>
          <a:xfrm>
            <a:off x="650240" y="130951"/>
            <a:ext cx="11704320" cy="21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650240" y="2275840"/>
            <a:ext cx="11704320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-1" y="7406640"/>
            <a:ext cx="13017962" cy="1166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800"/>
            </a:lvl1pPr>
          </a:lstStyle>
          <a:p>
            <a:pPr/>
            <a:r>
              <a:t>Fair, decentralized exchange networks through ordinal distance tax </a:t>
            </a:r>
          </a:p>
        </p:txBody>
      </p:sp>
      <p:pic>
        <p:nvPicPr>
          <p:cNvPr id="14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400" y="548280"/>
            <a:ext cx="10674720" cy="6531841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5364" t="60149" r="0" b="19999"/>
          <a:stretch>
            <a:fillRect/>
          </a:stretch>
        </p:blipFill>
        <p:spPr>
          <a:xfrm>
            <a:off x="0" y="3032999"/>
            <a:ext cx="13004641" cy="390132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extShape 1"/>
          <p:cNvSpPr txBox="1"/>
          <p:nvPr/>
        </p:nvSpPr>
        <p:spPr>
          <a:xfrm>
            <a:off x="752759" y="852480"/>
            <a:ext cx="11261882" cy="5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Results: Slightly Unequal Costs With 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5364" t="79995" r="0" b="0"/>
          <a:stretch>
            <a:fillRect/>
          </a:stretch>
        </p:blipFill>
        <p:spPr>
          <a:xfrm>
            <a:off x="0" y="2926439"/>
            <a:ext cx="13004641" cy="393180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extShape 1"/>
          <p:cNvSpPr txBox="1"/>
          <p:nvPr/>
        </p:nvSpPr>
        <p:spPr>
          <a:xfrm>
            <a:off x="752759" y="852480"/>
            <a:ext cx="11261882" cy="5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Results: Very Unequal Costs With 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17.png" descr="image17.png"/>
          <p:cNvPicPr>
            <a:picLocks noChangeAspect="1"/>
          </p:cNvPicPr>
          <p:nvPr/>
        </p:nvPicPr>
        <p:blipFill>
          <a:blip r:embed="rId2">
            <a:extLst/>
          </a:blip>
          <a:srcRect l="1753" t="0" r="50076" b="0"/>
          <a:stretch>
            <a:fillRect/>
          </a:stretch>
        </p:blipFill>
        <p:spPr>
          <a:xfrm>
            <a:off x="457200" y="548640"/>
            <a:ext cx="12547441" cy="8840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17.png" descr="image17.png"/>
          <p:cNvPicPr>
            <a:picLocks noChangeAspect="1"/>
          </p:cNvPicPr>
          <p:nvPr/>
        </p:nvPicPr>
        <p:blipFill>
          <a:blip r:embed="rId2">
            <a:extLst/>
          </a:blip>
          <a:srcRect l="49917" t="0" r="0" b="0"/>
          <a:stretch>
            <a:fillRect/>
          </a:stretch>
        </p:blipFill>
        <p:spPr>
          <a:xfrm>
            <a:off x="0" y="731519"/>
            <a:ext cx="12819600" cy="868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17.png" descr="image17.png"/>
          <p:cNvPicPr>
            <a:picLocks noChangeAspect="1"/>
          </p:cNvPicPr>
          <p:nvPr/>
        </p:nvPicPr>
        <p:blipFill>
          <a:blip r:embed="rId2">
            <a:extLst/>
          </a:blip>
          <a:srcRect l="53083" t="0" r="0" b="0"/>
          <a:stretch>
            <a:fillRect/>
          </a:stretch>
        </p:blipFill>
        <p:spPr>
          <a:xfrm>
            <a:off x="457199" y="514800"/>
            <a:ext cx="12182005" cy="8812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52039" y="851760"/>
            <a:ext cx="11261882" cy="5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Further Exploration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595079" y="1749959"/>
            <a:ext cx="10103402" cy="163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999">
              <a:spcBef>
                <a:spcPts val="400"/>
              </a:spcBef>
              <a:buClr>
                <a:srgbClr val="000000"/>
              </a:buClr>
              <a:buSzPct val="100000"/>
              <a:buAutoNum type="arabicParenR" startAt="1"/>
              <a:defRPr spc="-1" sz="3000"/>
            </a:pPr>
            <a:r>
              <a:t> How and where to reallocate taxes?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100000"/>
              <a:buAutoNum type="arabicParenR" startAt="1"/>
              <a:defRPr spc="-1" sz="3000"/>
            </a:pPr>
            <a:r>
              <a:t> Having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𝛾</a:t>
            </a:r>
            <a:r>
              <a:t> change in response to market changing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100000"/>
              <a:buAutoNum type="arabicParenR" startAt="1"/>
              <a:defRPr spc="-1" sz="3000"/>
            </a:pPr>
            <a:r>
              <a:t> Combination with reputation systems and bad actors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52039" y="851760"/>
            <a:ext cx="11261882" cy="5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Historical motivation: Villages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507239" y="1479600"/>
            <a:ext cx="11990162" cy="3229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2500"/>
            </a:pPr>
            <a:r>
              <a:t>High transaction costs cause people to only do business with locals, because the cost to travel is high. </a:t>
            </a:r>
          </a:p>
          <a:p>
            <a:pPr>
              <a:defRPr spc="-1" sz="2500"/>
            </a:pPr>
            <a:r>
              <a:t>Some consequences of high transaction costs are:</a:t>
            </a:r>
          </a:p>
          <a:p>
            <a:pPr lvl="1" marL="771119" indent="-326519">
              <a:spcBef>
                <a:spcPts val="400"/>
              </a:spcBef>
              <a:buClr>
                <a:srgbClr val="000000"/>
              </a:buClr>
              <a:buSzPct val="45000"/>
              <a:buFont typeface="Helvetica"/>
              <a:buChar char="•"/>
              <a:defRPr spc="-1" sz="2500"/>
            </a:pPr>
            <a:r>
              <a:t>Local small businesses survive, as centralization is prohibitively expensive</a:t>
            </a:r>
          </a:p>
          <a:p>
            <a:pPr lvl="1" marL="771119" indent="-326519">
              <a:spcBef>
                <a:spcPts val="400"/>
              </a:spcBef>
              <a:buClr>
                <a:srgbClr val="000000"/>
              </a:buClr>
              <a:buSzPct val="45000"/>
              <a:buFont typeface="Helvetica"/>
              <a:buChar char="•"/>
              <a:defRPr spc="-1" sz="2500"/>
            </a:pPr>
            <a:r>
              <a:t>Low reward to innovation</a:t>
            </a:r>
          </a:p>
          <a:p>
            <a:pPr lvl="1" marL="771119" indent="-326519">
              <a:spcBef>
                <a:spcPts val="400"/>
              </a:spcBef>
              <a:buClr>
                <a:srgbClr val="000000"/>
              </a:buClr>
              <a:buSzPct val="45000"/>
              <a:buFont typeface="Helvetica"/>
              <a:buChar char="•"/>
              <a:defRPr spc="-1" sz="2500"/>
            </a:pPr>
            <a:r>
              <a:t>Everything is more expensive</a:t>
            </a:r>
          </a:p>
          <a:p>
            <a:pPr lvl="1" marL="771119" indent="-326519">
              <a:spcBef>
                <a:spcPts val="400"/>
              </a:spcBef>
              <a:buClr>
                <a:srgbClr val="000000"/>
              </a:buClr>
              <a:buSzPct val="45000"/>
              <a:buFont typeface="Helvetica"/>
              <a:buChar char="•"/>
              <a:defRPr spc="-1" sz="2500"/>
            </a:pPr>
            <a:r>
              <a:t>Unfairness in cost, as customers that live far from firms have higher costs than closer ones</a:t>
            </a:r>
          </a:p>
        </p:txBody>
      </p:sp>
      <p:pic>
        <p:nvPicPr>
          <p:cNvPr id="146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280" y="5233320"/>
            <a:ext cx="1243800" cy="1807561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147" name="Line 3"/>
          <p:cNvSpPr/>
          <p:nvPr/>
        </p:nvSpPr>
        <p:spPr>
          <a:xfrm>
            <a:off x="2341080" y="6309359"/>
            <a:ext cx="8174520" cy="1280161"/>
          </a:xfrm>
          <a:prstGeom prst="line">
            <a:avLst/>
          </a:prstGeom>
          <a:ln w="152280">
            <a:solidFill>
              <a:srgbClr val="EC5C56"/>
            </a:solidFill>
            <a:miter/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Line 4"/>
          <p:cNvSpPr/>
          <p:nvPr/>
        </p:nvSpPr>
        <p:spPr>
          <a:xfrm>
            <a:off x="2194560" y="6949440"/>
            <a:ext cx="822961" cy="731521"/>
          </a:xfrm>
          <a:prstGeom prst="line">
            <a:avLst/>
          </a:prstGeom>
          <a:ln w="152280">
            <a:solidFill>
              <a:srgbClr val="EC5C56"/>
            </a:solidFill>
            <a:miter/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49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32719" y="6849360"/>
            <a:ext cx="1168561" cy="2294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4799" y="6949440"/>
            <a:ext cx="1168561" cy="229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5.jpeg" descr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1239" y="6380279"/>
            <a:ext cx="5888521" cy="3312361"/>
          </a:xfrm>
          <a:prstGeom prst="rect">
            <a:avLst/>
          </a:prstGeom>
          <a:ln w="12600">
            <a:solidFill>
              <a:srgbClr val="000000">
                <a:alpha val="0"/>
              </a:srgbClr>
            </a:solidFill>
            <a:miter/>
          </a:ln>
        </p:spPr>
      </p:pic>
      <p:sp>
        <p:nvSpPr>
          <p:cNvPr id="153" name="TextShape 1"/>
          <p:cNvSpPr txBox="1"/>
          <p:nvPr/>
        </p:nvSpPr>
        <p:spPr>
          <a:xfrm>
            <a:off x="752039" y="851760"/>
            <a:ext cx="11261882" cy="5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Historical motivation: the rise of Amazon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595080" y="1765799"/>
            <a:ext cx="12217680" cy="4016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2500"/>
            </a:pPr>
            <a:r>
              <a:t>Invention of new distribution technology, such as cargo containers and internet stores, decreases transaction costs. </a:t>
            </a:r>
          </a:p>
          <a:p>
            <a:pPr>
              <a:defRPr spc="-1" sz="2500"/>
            </a:pPr>
          </a:p>
          <a:p>
            <a:pPr>
              <a:defRPr spc="-1" sz="2500"/>
            </a:pPr>
            <a:r>
              <a:t>Decreased transaction costs are: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45000"/>
              <a:buChar char="●"/>
              <a:defRPr spc="-1" sz="2500"/>
            </a:pPr>
            <a:r>
              <a:t>Good for the customers who have lower prices and more choice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45000"/>
              <a:buChar char="●"/>
              <a:defRPr spc="-1" sz="2500"/>
            </a:pPr>
            <a:r>
              <a:t>More fair for customers who live far away from stores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45000"/>
              <a:buChar char="●"/>
              <a:defRPr spc="-1" sz="2500"/>
            </a:pPr>
          </a:p>
          <a:p>
            <a:pPr>
              <a:defRPr spc="-1" sz="2500"/>
            </a:pPr>
            <a:r>
              <a:t>But this causes:</a:t>
            </a:r>
          </a:p>
          <a:p>
            <a:pPr marL="329759" indent="-329759">
              <a:spcBef>
                <a:spcPts val="400"/>
              </a:spcBef>
              <a:buClr>
                <a:srgbClr val="000000"/>
              </a:buClr>
              <a:buSzPct val="45000"/>
              <a:buFont typeface="Helvetica"/>
              <a:buChar char="•"/>
              <a:defRPr b="1" spc="-1" sz="2500"/>
            </a:pPr>
            <a:r>
              <a:t>Centralization</a:t>
            </a:r>
            <a:r>
              <a:rPr b="0"/>
              <a:t> of firms, especially with network economies</a:t>
            </a:r>
          </a:p>
          <a:p>
            <a:pPr marL="329759" indent="-329759">
              <a:spcBef>
                <a:spcPts val="400"/>
              </a:spcBef>
              <a:buClr>
                <a:srgbClr val="000000"/>
              </a:buClr>
              <a:buSzPct val="45000"/>
              <a:buFont typeface="Helvetica"/>
              <a:buChar char="•"/>
              <a:defRPr b="1" spc="-1" sz="2500"/>
            </a:pPr>
            <a:r>
              <a:t>Monopolistic</a:t>
            </a:r>
            <a:r>
              <a:rPr b="0"/>
              <a:t> and anti-competitive behavior</a:t>
            </a:r>
          </a:p>
        </p:txBody>
      </p:sp>
      <p:pic>
        <p:nvPicPr>
          <p:cNvPr id="155" name="image6.jpeg" descr="image6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9279" y="7680959"/>
            <a:ext cx="1836001" cy="668521"/>
          </a:xfrm>
          <a:prstGeom prst="rect">
            <a:avLst/>
          </a:prstGeom>
          <a:ln w="12600">
            <a:solidFill>
              <a:srgbClr val="000000">
                <a:alpha val="0"/>
              </a:srgbClr>
            </a:solidFill>
            <a:miter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52039" y="851760"/>
            <a:ext cx="11261882" cy="5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A modern decentralized trade-network: motivation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51160" y="1596240"/>
            <a:ext cx="12217680" cy="4283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2500"/>
            </a:pPr>
            <a:r>
              <a:t>While geographical transaction costs can be unfair and expensive for customers, removal of these constraints can lead to centralization and monopolization, especially with network economies.</a:t>
            </a:r>
          </a:p>
          <a:p>
            <a:pPr>
              <a:defRPr b="1" spc="-1" sz="2500"/>
            </a:pPr>
            <a:r>
              <a:t>Idea: </a:t>
            </a:r>
            <a:r>
              <a:rPr b="0"/>
              <a:t>Balance the trade off between decentralization and low costs, while eliminating geographical distance unfairness.</a:t>
            </a:r>
          </a:p>
          <a:p>
            <a:pPr>
              <a:defRPr spc="-1" sz="2500"/>
            </a:pPr>
            <a:r>
              <a:t>What we want: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45000"/>
              <a:buChar char="●"/>
              <a:defRPr spc="-1" sz="2500"/>
            </a:pPr>
            <a:r>
              <a:t>Little to no cost increase.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45000"/>
              <a:buChar char="●"/>
              <a:defRPr spc="-1" sz="2500"/>
            </a:pPr>
            <a:r>
              <a:t>Dampen centralization and monopolization</a:t>
            </a:r>
          </a:p>
          <a:p>
            <a:pPr>
              <a:defRPr spc="-1" sz="2500"/>
            </a:pPr>
            <a:r>
              <a:t>What we don’t want: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45000"/>
              <a:buChar char="●"/>
              <a:defRPr spc="-1" sz="2500"/>
            </a:pPr>
            <a:r>
              <a:t>Discourage industry disruption or innovation in general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52039" y="851760"/>
            <a:ext cx="11261882" cy="5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A modern decentralized trade-network: solution</a:t>
            </a:r>
          </a:p>
        </p:txBody>
      </p:sp>
      <p:pic>
        <p:nvPicPr>
          <p:cNvPr id="161" name="image7.jpeg" descr="image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94961" y="-20704321"/>
            <a:ext cx="642241" cy="1143001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162" name="TextShape 8"/>
          <p:cNvSpPr txBox="1"/>
          <p:nvPr/>
        </p:nvSpPr>
        <p:spPr>
          <a:xfrm>
            <a:off x="595080" y="1766160"/>
            <a:ext cx="12217680" cy="191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2500"/>
            </a:pPr>
            <a:r>
              <a:t>Tax based on ordinal distance: T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∝</a:t>
            </a:r>
            <a:r>
              <a:t> D</a:t>
            </a:r>
            <a:r>
              <a:rPr baseline="33000" sz="4000">
                <a:latin typeface="Cambria Math"/>
                <a:ea typeface="Cambria Math"/>
                <a:cs typeface="Cambria Math"/>
                <a:sym typeface="Cambria Math"/>
              </a:rPr>
              <a:t>γ</a:t>
            </a:r>
            <a:endParaRPr sz="4000"/>
          </a:p>
          <a:p>
            <a:pPr marL="329759" indent="-329759">
              <a:spcBef>
                <a:spcPts val="400"/>
              </a:spcBef>
              <a:buClr>
                <a:srgbClr val="000000"/>
              </a:buClr>
              <a:buSzPct val="45000"/>
              <a:buFont typeface="Helvetica"/>
              <a:buChar char="•"/>
              <a:defRPr spc="-1" sz="2500"/>
            </a:pPr>
            <a:r>
              <a:t>Customers aren’t punished for geographical distance</a:t>
            </a:r>
          </a:p>
          <a:p>
            <a:pPr marL="329759" indent="-329759">
              <a:spcBef>
                <a:spcPts val="400"/>
              </a:spcBef>
              <a:buClr>
                <a:srgbClr val="000000"/>
              </a:buClr>
              <a:buSzPct val="45000"/>
              <a:buFont typeface="Helvetica"/>
              <a:buChar char="•"/>
              <a:defRPr spc="-1" sz="2500"/>
            </a:pPr>
            <a:r>
              <a:t>Naturally discourages centralization and monopolies without needing to specifically break up firms</a:t>
            </a:r>
          </a:p>
        </p:txBody>
      </p:sp>
      <p:pic>
        <p:nvPicPr>
          <p:cNvPr id="163" name="a.png" descr="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0551" y="4709922"/>
            <a:ext cx="894631" cy="934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a.png" descr="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0218" y="7004389"/>
            <a:ext cx="894631" cy="934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a.png" descr="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9618" y="5065522"/>
            <a:ext cx="894631" cy="934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s.png" descr="ima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5308" y="5815986"/>
            <a:ext cx="799708" cy="79970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Line"/>
          <p:cNvSpPr/>
          <p:nvPr/>
        </p:nvSpPr>
        <p:spPr>
          <a:xfrm flipV="1">
            <a:off x="5953347" y="5687542"/>
            <a:ext cx="4887939" cy="379097"/>
          </a:xfrm>
          <a:prstGeom prst="line">
            <a:avLst/>
          </a:prstGeom>
          <a:ln w="38100">
            <a:solidFill>
              <a:srgbClr val="6F6A5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2258090" y="5312361"/>
            <a:ext cx="2578887" cy="713931"/>
          </a:xfrm>
          <a:prstGeom prst="line">
            <a:avLst/>
          </a:prstGeom>
          <a:ln w="38100">
            <a:solidFill>
              <a:srgbClr val="6F6A5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9" name="Line"/>
          <p:cNvSpPr/>
          <p:nvPr/>
        </p:nvSpPr>
        <p:spPr>
          <a:xfrm flipV="1">
            <a:off x="4037269" y="6481827"/>
            <a:ext cx="799708" cy="512268"/>
          </a:xfrm>
          <a:prstGeom prst="line">
            <a:avLst/>
          </a:prstGeom>
          <a:ln w="38100">
            <a:solidFill>
              <a:srgbClr val="6F6A5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70" name="D_=_1.pdf" descr="D_=_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82017" y="6798132"/>
            <a:ext cx="799707" cy="214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D_=_2.pdf" descr="D_=_2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76389" y="5257331"/>
            <a:ext cx="808306" cy="214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D_=_3.pdf" descr="D_=_3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432246" y="5996804"/>
            <a:ext cx="894631" cy="256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52039" y="851760"/>
            <a:ext cx="11261882" cy="5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A modern decentralized trade-network: model</a:t>
            </a:r>
          </a:p>
        </p:txBody>
      </p:sp>
      <p:sp>
        <p:nvSpPr>
          <p:cNvPr id="175" name="TextShape 2"/>
          <p:cNvSpPr txBox="1"/>
          <p:nvPr/>
        </p:nvSpPr>
        <p:spPr>
          <a:xfrm>
            <a:off x="595079" y="1749959"/>
            <a:ext cx="11840762" cy="411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999">
              <a:spcBef>
                <a:spcPts val="400"/>
              </a:spcBef>
              <a:buClr>
                <a:srgbClr val="000000"/>
              </a:buClr>
              <a:buSzPct val="100000"/>
              <a:buAutoNum type="arabicParenR" startAt="1"/>
              <a:defRPr spc="-1" sz="2500"/>
            </a:pPr>
            <a:r>
              <a:t> Place customers and firms randomly on a circle, so that we have a distance and can determine the distance based tax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100000"/>
              <a:buAutoNum type="arabicParenR" startAt="1"/>
              <a:defRPr spc="-1" sz="2500"/>
            </a:pPr>
            <a:r>
              <a:t> Have the firms play a game where they compete to make as much profit as they can selling a good. The game has two parts:</a:t>
            </a:r>
          </a:p>
          <a:p>
            <a:pPr lvl="1" marL="431999" indent="-215999">
              <a:spcBef>
                <a:spcPts val="400"/>
              </a:spcBef>
              <a:buClr>
                <a:srgbClr val="000000"/>
              </a:buClr>
              <a:buSzPct val="100000"/>
              <a:buAutoNum type="alphaLcParenR" startAt="1"/>
              <a:defRPr spc="-1" sz="2500"/>
            </a:pPr>
            <a:r>
              <a:t> First, each firm chooses a quantity to manufacture (capacity)</a:t>
            </a:r>
          </a:p>
          <a:p>
            <a:pPr lvl="1" marL="431999" indent="-215999">
              <a:spcBef>
                <a:spcPts val="400"/>
              </a:spcBef>
              <a:buClr>
                <a:srgbClr val="000000"/>
              </a:buClr>
              <a:buSzPct val="100000"/>
              <a:buAutoNum type="alphaLcParenR" startAt="1"/>
              <a:defRPr spc="-1" sz="2500"/>
            </a:pPr>
            <a:r>
              <a:t> Second, each firm chooses a price.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100000"/>
              <a:buAutoNum type="arabicParenR" startAt="1"/>
              <a:defRPr spc="-1" sz="2500"/>
            </a:pPr>
            <a:r>
              <a:t> Customers then purchase from firm offering the lowest price (including tax), until:</a:t>
            </a:r>
          </a:p>
          <a:p>
            <a:pPr lvl="1" marL="431999" indent="-215999">
              <a:spcBef>
                <a:spcPts val="400"/>
              </a:spcBef>
              <a:buClr>
                <a:srgbClr val="000000"/>
              </a:buClr>
              <a:buSzPct val="100000"/>
              <a:buAutoNum type="alphaLcParenR" startAt="1"/>
              <a:defRPr spc="-1" sz="2500"/>
            </a:pPr>
            <a:r>
              <a:t> Customer no longer wants more, represented by an individual demand curve</a:t>
            </a:r>
          </a:p>
          <a:p>
            <a:pPr lvl="1" marL="431999" indent="-215999">
              <a:spcBef>
                <a:spcPts val="400"/>
              </a:spcBef>
              <a:buClr>
                <a:srgbClr val="000000"/>
              </a:buClr>
              <a:buSzPct val="100000"/>
              <a:buAutoNum type="alphaLcParenR" startAt="1"/>
              <a:defRPr spc="-1" sz="2500"/>
            </a:pPr>
            <a:r>
              <a:t> Firm runs out of capacity, so the customer repeats this process</a:t>
            </a:r>
          </a:p>
          <a:p>
            <a:pPr marL="215999" indent="-215999">
              <a:spcBef>
                <a:spcPts val="400"/>
              </a:spcBef>
              <a:buClr>
                <a:srgbClr val="000000"/>
              </a:buClr>
              <a:buSzPct val="100000"/>
              <a:buAutoNum type="arabicParenR" startAt="1"/>
              <a:defRPr spc="-1" sz="2500"/>
            </a:pPr>
            <a:r>
              <a:t> Solved numerically using Python Library Gambit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5364" t="0" r="0" b="80005"/>
          <a:stretch>
            <a:fillRect/>
          </a:stretch>
        </p:blipFill>
        <p:spPr>
          <a:xfrm>
            <a:off x="0" y="3019513"/>
            <a:ext cx="13004641" cy="392992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extShape 1"/>
          <p:cNvSpPr txBox="1"/>
          <p:nvPr/>
        </p:nvSpPr>
        <p:spPr>
          <a:xfrm>
            <a:off x="752399" y="852119"/>
            <a:ext cx="11261882" cy="57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Results: Equal Costs Without 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5364" t="19526" r="0" b="60158"/>
          <a:stretch>
            <a:fillRect/>
          </a:stretch>
        </p:blipFill>
        <p:spPr>
          <a:xfrm>
            <a:off x="0" y="2926079"/>
            <a:ext cx="13004641" cy="3992762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extShape 1"/>
          <p:cNvSpPr txBox="1"/>
          <p:nvPr/>
        </p:nvSpPr>
        <p:spPr>
          <a:xfrm>
            <a:off x="752399" y="852119"/>
            <a:ext cx="11261882" cy="57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Results: Slightly Unequal Costs Without 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5364" t="39995" r="0" b="39847"/>
          <a:stretch>
            <a:fillRect/>
          </a:stretch>
        </p:blipFill>
        <p:spPr>
          <a:xfrm>
            <a:off x="0" y="2987639"/>
            <a:ext cx="13004641" cy="396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Shape 1"/>
          <p:cNvSpPr txBox="1"/>
          <p:nvPr/>
        </p:nvSpPr>
        <p:spPr>
          <a:xfrm>
            <a:off x="752759" y="852480"/>
            <a:ext cx="11261882" cy="57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b="1" spc="-1" sz="3400">
                <a:solidFill>
                  <a:srgbClr val="164E86"/>
                </a:solidFill>
              </a:defRPr>
            </a:lvl1pPr>
          </a:lstStyle>
          <a:p>
            <a:pPr/>
            <a:r>
              <a:t>Results: Equal Costs With 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