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6" d="100"/>
          <a:sy n="76" d="100"/>
        </p:scale>
        <p:origin x="7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svg"/><Relationship Id="rId1"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9FA3C-BE18-4F66-9A05-9E535BE9A31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3E7800C-719F-4812-9049-B97AB02656F4}">
      <dgm:prSet/>
      <dgm:spPr/>
      <dgm:t>
        <a:bodyPr/>
        <a:lstStyle/>
        <a:p>
          <a:pPr>
            <a:defRPr cap="all"/>
          </a:pPr>
          <a:r>
            <a:rPr lang="en-US"/>
            <a:t>Address the state of youth sports by analyzing high school sports participation data</a:t>
          </a:r>
        </a:p>
      </dgm:t>
    </dgm:pt>
    <dgm:pt modelId="{D293B9CF-83F5-4957-8DAD-60B0D8128226}" type="parTrans" cxnId="{EF45E55D-DA97-49C7-874A-153709AA3487}">
      <dgm:prSet/>
      <dgm:spPr/>
      <dgm:t>
        <a:bodyPr/>
        <a:lstStyle/>
        <a:p>
          <a:endParaRPr lang="en-US"/>
        </a:p>
      </dgm:t>
    </dgm:pt>
    <dgm:pt modelId="{50263F03-EF86-426C-9EB5-A60F7827D5E1}" type="sibTrans" cxnId="{EF45E55D-DA97-49C7-874A-153709AA3487}">
      <dgm:prSet/>
      <dgm:spPr/>
      <dgm:t>
        <a:bodyPr/>
        <a:lstStyle/>
        <a:p>
          <a:endParaRPr lang="en-US"/>
        </a:p>
      </dgm:t>
    </dgm:pt>
    <dgm:pt modelId="{002D217C-9631-40F5-AC40-9B8C08A1E411}">
      <dgm:prSet/>
      <dgm:spPr/>
      <dgm:t>
        <a:bodyPr/>
        <a:lstStyle/>
        <a:p>
          <a:pPr>
            <a:defRPr cap="all"/>
          </a:pPr>
          <a:r>
            <a:rPr lang="en-US" dirty="0"/>
            <a:t>Find trends in various sports, and attempt to explain </a:t>
          </a:r>
          <a:r>
            <a:rPr lang="en-US"/>
            <a:t>these trends</a:t>
          </a:r>
          <a:endParaRPr lang="en-US" dirty="0"/>
        </a:p>
      </dgm:t>
    </dgm:pt>
    <dgm:pt modelId="{1454967A-9A52-4E09-A71C-E4BCABD74032}" type="parTrans" cxnId="{3210C74B-3823-4CF5-8780-523BF1ADD738}">
      <dgm:prSet/>
      <dgm:spPr/>
      <dgm:t>
        <a:bodyPr/>
        <a:lstStyle/>
        <a:p>
          <a:endParaRPr lang="en-US"/>
        </a:p>
      </dgm:t>
    </dgm:pt>
    <dgm:pt modelId="{378821E1-5724-4FEC-8D09-53AFA37042FB}" type="sibTrans" cxnId="{3210C74B-3823-4CF5-8780-523BF1ADD738}">
      <dgm:prSet/>
      <dgm:spPr/>
      <dgm:t>
        <a:bodyPr/>
        <a:lstStyle/>
        <a:p>
          <a:endParaRPr lang="en-US"/>
        </a:p>
      </dgm:t>
    </dgm:pt>
    <dgm:pt modelId="{29005C14-8088-4EF3-B1AC-6C09837A96B9}" type="pres">
      <dgm:prSet presAssocID="{E5C9FA3C-BE18-4F66-9A05-9E535BE9A31F}" presName="root" presStyleCnt="0">
        <dgm:presLayoutVars>
          <dgm:dir/>
          <dgm:resizeHandles val="exact"/>
        </dgm:presLayoutVars>
      </dgm:prSet>
      <dgm:spPr/>
    </dgm:pt>
    <dgm:pt modelId="{16117A09-AA8C-4FFD-BA65-7B498E98D0CD}" type="pres">
      <dgm:prSet presAssocID="{C3E7800C-719F-4812-9049-B97AB02656F4}" presName="compNode" presStyleCnt="0"/>
      <dgm:spPr/>
    </dgm:pt>
    <dgm:pt modelId="{5F2F621C-7B6A-435B-8891-BD90F5E7951E}" type="pres">
      <dgm:prSet presAssocID="{C3E7800C-719F-4812-9049-B97AB02656F4}" presName="iconBgRect" presStyleLbl="bgShp" presStyleIdx="0" presStyleCnt="2"/>
      <dgm:spPr/>
    </dgm:pt>
    <dgm:pt modelId="{06FC4C56-F798-49DA-AC0C-D72D42796C86}" type="pres">
      <dgm:prSet presAssocID="{C3E7800C-719F-4812-9049-B97AB02656F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sketball"/>
        </a:ext>
      </dgm:extLst>
    </dgm:pt>
    <dgm:pt modelId="{194FA37D-FDAF-4589-9F06-1BB7313BBA5B}" type="pres">
      <dgm:prSet presAssocID="{C3E7800C-719F-4812-9049-B97AB02656F4}" presName="spaceRect" presStyleCnt="0"/>
      <dgm:spPr/>
    </dgm:pt>
    <dgm:pt modelId="{1874FEF1-28A9-4C66-99E1-7BC28FD0D7F5}" type="pres">
      <dgm:prSet presAssocID="{C3E7800C-719F-4812-9049-B97AB02656F4}" presName="textRect" presStyleLbl="revTx" presStyleIdx="0" presStyleCnt="2">
        <dgm:presLayoutVars>
          <dgm:chMax val="1"/>
          <dgm:chPref val="1"/>
        </dgm:presLayoutVars>
      </dgm:prSet>
      <dgm:spPr/>
    </dgm:pt>
    <dgm:pt modelId="{4FC19A79-E1FE-42C4-9640-73AC2128905F}" type="pres">
      <dgm:prSet presAssocID="{50263F03-EF86-426C-9EB5-A60F7827D5E1}" presName="sibTrans" presStyleCnt="0"/>
      <dgm:spPr/>
    </dgm:pt>
    <dgm:pt modelId="{C30F3DBF-96A1-4349-B43B-32EFC966AB80}" type="pres">
      <dgm:prSet presAssocID="{002D217C-9631-40F5-AC40-9B8C08A1E411}" presName="compNode" presStyleCnt="0"/>
      <dgm:spPr/>
    </dgm:pt>
    <dgm:pt modelId="{7B2F4E15-8F1C-4855-B282-74B1C16C8D3A}" type="pres">
      <dgm:prSet presAssocID="{002D217C-9631-40F5-AC40-9B8C08A1E411}" presName="iconBgRect" presStyleLbl="bgShp" presStyleIdx="1" presStyleCnt="2"/>
      <dgm:spPr/>
    </dgm:pt>
    <dgm:pt modelId="{3C44E1A7-2218-4969-8CBB-59DC58DB395F}" type="pres">
      <dgm:prSet presAssocID="{002D217C-9631-40F5-AC40-9B8C08A1E41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92D18980-4328-4895-9B71-F0085D91DE94}" type="pres">
      <dgm:prSet presAssocID="{002D217C-9631-40F5-AC40-9B8C08A1E411}" presName="spaceRect" presStyleCnt="0"/>
      <dgm:spPr/>
    </dgm:pt>
    <dgm:pt modelId="{254C61D3-C58F-47DB-ADAD-E1A92AAE0E04}" type="pres">
      <dgm:prSet presAssocID="{002D217C-9631-40F5-AC40-9B8C08A1E411}" presName="textRect" presStyleLbl="revTx" presStyleIdx="1" presStyleCnt="2">
        <dgm:presLayoutVars>
          <dgm:chMax val="1"/>
          <dgm:chPref val="1"/>
        </dgm:presLayoutVars>
      </dgm:prSet>
      <dgm:spPr/>
    </dgm:pt>
  </dgm:ptLst>
  <dgm:cxnLst>
    <dgm:cxn modelId="{EF45E55D-DA97-49C7-874A-153709AA3487}" srcId="{E5C9FA3C-BE18-4F66-9A05-9E535BE9A31F}" destId="{C3E7800C-719F-4812-9049-B97AB02656F4}" srcOrd="0" destOrd="0" parTransId="{D293B9CF-83F5-4957-8DAD-60B0D8128226}" sibTransId="{50263F03-EF86-426C-9EB5-A60F7827D5E1}"/>
    <dgm:cxn modelId="{1A603541-9738-4AE1-839B-666C7BB0D3A6}" type="presOf" srcId="{C3E7800C-719F-4812-9049-B97AB02656F4}" destId="{1874FEF1-28A9-4C66-99E1-7BC28FD0D7F5}" srcOrd="0" destOrd="0" presId="urn:microsoft.com/office/officeart/2018/5/layout/IconCircleLabelList"/>
    <dgm:cxn modelId="{3210C74B-3823-4CF5-8780-523BF1ADD738}" srcId="{E5C9FA3C-BE18-4F66-9A05-9E535BE9A31F}" destId="{002D217C-9631-40F5-AC40-9B8C08A1E411}" srcOrd="1" destOrd="0" parTransId="{1454967A-9A52-4E09-A71C-E4BCABD74032}" sibTransId="{378821E1-5724-4FEC-8D09-53AFA37042FB}"/>
    <dgm:cxn modelId="{B4A72656-4495-4C0A-8672-1AD7E453A93B}" type="presOf" srcId="{E5C9FA3C-BE18-4F66-9A05-9E535BE9A31F}" destId="{29005C14-8088-4EF3-B1AC-6C09837A96B9}" srcOrd="0" destOrd="0" presId="urn:microsoft.com/office/officeart/2018/5/layout/IconCircleLabelList"/>
    <dgm:cxn modelId="{7C543AC5-8669-4084-B20F-1B3E026D8C4C}" type="presOf" srcId="{002D217C-9631-40F5-AC40-9B8C08A1E411}" destId="{254C61D3-C58F-47DB-ADAD-E1A92AAE0E04}" srcOrd="0" destOrd="0" presId="urn:microsoft.com/office/officeart/2018/5/layout/IconCircleLabelList"/>
    <dgm:cxn modelId="{3AE78710-5F32-4C26-9621-86CE542C7FBF}" type="presParOf" srcId="{29005C14-8088-4EF3-B1AC-6C09837A96B9}" destId="{16117A09-AA8C-4FFD-BA65-7B498E98D0CD}" srcOrd="0" destOrd="0" presId="urn:microsoft.com/office/officeart/2018/5/layout/IconCircleLabelList"/>
    <dgm:cxn modelId="{2A991C00-64F1-49FB-A0DE-669805023ED3}" type="presParOf" srcId="{16117A09-AA8C-4FFD-BA65-7B498E98D0CD}" destId="{5F2F621C-7B6A-435B-8891-BD90F5E7951E}" srcOrd="0" destOrd="0" presId="urn:microsoft.com/office/officeart/2018/5/layout/IconCircleLabelList"/>
    <dgm:cxn modelId="{F738D5E8-131E-4478-BD38-C585294DB93F}" type="presParOf" srcId="{16117A09-AA8C-4FFD-BA65-7B498E98D0CD}" destId="{06FC4C56-F798-49DA-AC0C-D72D42796C86}" srcOrd="1" destOrd="0" presId="urn:microsoft.com/office/officeart/2018/5/layout/IconCircleLabelList"/>
    <dgm:cxn modelId="{3609903D-F62E-4CB7-8107-1737E74DC76F}" type="presParOf" srcId="{16117A09-AA8C-4FFD-BA65-7B498E98D0CD}" destId="{194FA37D-FDAF-4589-9F06-1BB7313BBA5B}" srcOrd="2" destOrd="0" presId="urn:microsoft.com/office/officeart/2018/5/layout/IconCircleLabelList"/>
    <dgm:cxn modelId="{D9624C61-0678-4413-B34B-2ABD50E9518F}" type="presParOf" srcId="{16117A09-AA8C-4FFD-BA65-7B498E98D0CD}" destId="{1874FEF1-28A9-4C66-99E1-7BC28FD0D7F5}" srcOrd="3" destOrd="0" presId="urn:microsoft.com/office/officeart/2018/5/layout/IconCircleLabelList"/>
    <dgm:cxn modelId="{5B97FFCB-E1D9-4729-848F-382C46C6C9B2}" type="presParOf" srcId="{29005C14-8088-4EF3-B1AC-6C09837A96B9}" destId="{4FC19A79-E1FE-42C4-9640-73AC2128905F}" srcOrd="1" destOrd="0" presId="urn:microsoft.com/office/officeart/2018/5/layout/IconCircleLabelList"/>
    <dgm:cxn modelId="{FCA88A88-E4F9-4CEC-B30E-F38565E62C02}" type="presParOf" srcId="{29005C14-8088-4EF3-B1AC-6C09837A96B9}" destId="{C30F3DBF-96A1-4349-B43B-32EFC966AB80}" srcOrd="2" destOrd="0" presId="urn:microsoft.com/office/officeart/2018/5/layout/IconCircleLabelList"/>
    <dgm:cxn modelId="{5D8B0CCC-1C86-427D-BE1A-400EE4BAB584}" type="presParOf" srcId="{C30F3DBF-96A1-4349-B43B-32EFC966AB80}" destId="{7B2F4E15-8F1C-4855-B282-74B1C16C8D3A}" srcOrd="0" destOrd="0" presId="urn:microsoft.com/office/officeart/2018/5/layout/IconCircleLabelList"/>
    <dgm:cxn modelId="{10F7A74F-46A2-4EED-99C2-A4AA268F9675}" type="presParOf" srcId="{C30F3DBF-96A1-4349-B43B-32EFC966AB80}" destId="{3C44E1A7-2218-4969-8CBB-59DC58DB395F}" srcOrd="1" destOrd="0" presId="urn:microsoft.com/office/officeart/2018/5/layout/IconCircleLabelList"/>
    <dgm:cxn modelId="{F434455D-BAFA-40D2-8763-94A1F2D78A46}" type="presParOf" srcId="{C30F3DBF-96A1-4349-B43B-32EFC966AB80}" destId="{92D18980-4328-4895-9B71-F0085D91DE94}" srcOrd="2" destOrd="0" presId="urn:microsoft.com/office/officeart/2018/5/layout/IconCircleLabelList"/>
    <dgm:cxn modelId="{F9E81224-B317-49FB-863E-6965475197BC}" type="presParOf" srcId="{C30F3DBF-96A1-4349-B43B-32EFC966AB80}" destId="{254C61D3-C58F-47DB-ADAD-E1A92AAE0E0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F621C-7B6A-435B-8891-BD90F5E7951E}">
      <dsp:nvSpPr>
        <dsp:cNvPr id="0" name=""/>
        <dsp:cNvSpPr/>
      </dsp:nvSpPr>
      <dsp:spPr>
        <a:xfrm>
          <a:off x="563840" y="1320631"/>
          <a:ext cx="1749937" cy="17499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FC4C56-F798-49DA-AC0C-D72D42796C86}">
      <dsp:nvSpPr>
        <dsp:cNvPr id="0" name=""/>
        <dsp:cNvSpPr/>
      </dsp:nvSpPr>
      <dsp:spPr>
        <a:xfrm>
          <a:off x="936778" y="1693569"/>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874FEF1-28A9-4C66-99E1-7BC28FD0D7F5}">
      <dsp:nvSpPr>
        <dsp:cNvPr id="0" name=""/>
        <dsp:cNvSpPr/>
      </dsp:nvSpPr>
      <dsp:spPr>
        <a:xfrm>
          <a:off x="4434" y="3615631"/>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Address the state of youth sports by analyzing high school sports participation data</a:t>
          </a:r>
        </a:p>
      </dsp:txBody>
      <dsp:txXfrm>
        <a:off x="4434" y="3615631"/>
        <a:ext cx="2868750" cy="720000"/>
      </dsp:txXfrm>
    </dsp:sp>
    <dsp:sp modelId="{7B2F4E15-8F1C-4855-B282-74B1C16C8D3A}">
      <dsp:nvSpPr>
        <dsp:cNvPr id="0" name=""/>
        <dsp:cNvSpPr/>
      </dsp:nvSpPr>
      <dsp:spPr>
        <a:xfrm>
          <a:off x="3934621" y="1320631"/>
          <a:ext cx="1749937" cy="17499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44E1A7-2218-4969-8CBB-59DC58DB395F}">
      <dsp:nvSpPr>
        <dsp:cNvPr id="0" name=""/>
        <dsp:cNvSpPr/>
      </dsp:nvSpPr>
      <dsp:spPr>
        <a:xfrm>
          <a:off x="4307559" y="1693569"/>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54C61D3-C58F-47DB-ADAD-E1A92AAE0E04}">
      <dsp:nvSpPr>
        <dsp:cNvPr id="0" name=""/>
        <dsp:cNvSpPr/>
      </dsp:nvSpPr>
      <dsp:spPr>
        <a:xfrm>
          <a:off x="3375215" y="3615631"/>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Find trends in various sports, and attempt to explain </a:t>
          </a:r>
          <a:r>
            <a:rPr lang="en-US" sz="1300" kern="1200"/>
            <a:t>these trends</a:t>
          </a:r>
          <a:endParaRPr lang="en-US" sz="1300" kern="1200" dirty="0"/>
        </a:p>
      </dsp:txBody>
      <dsp:txXfrm>
        <a:off x="3375215" y="3615631"/>
        <a:ext cx="286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4AAD347D-5ACD-4C99-B74B-A9C85AD731AF}" type="datetimeFigureOut">
              <a:rPr lang="en-US" smtClean="0"/>
              <a:t>1/2/2020</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D57F1E4F-1CFF-5643-939E-02111984F565}" type="slidenum">
              <a:rPr lang="en-US" smtClean="0"/>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665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92115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4509A250-FF31-4206-8172-F9D3106AACB1}" type="datetimeFigureOut">
              <a:rPr lang="en-US" smtClean="0"/>
              <a:t>1/2/2020</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D57F1E4F-1CFF-5643-939E-02111984F565}" type="slidenum">
              <a:rPr lang="en-US" smtClean="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00459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2377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9796027F-7875-4030-9381-8BD8C4F21935}" type="datetimeFigureOut">
              <a:rPr lang="en-US" smtClean="0"/>
              <a:t>1/2/2020</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D57F1E4F-1CFF-5643-939E-02111984F565}" type="slidenum">
              <a:rPr lang="en-US" smtClean="0"/>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702629"/>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08914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09359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14327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12144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31445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8309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4AAD347D-5ACD-4C99-B74B-A9C85AD731AF}" type="datetimeFigureOut">
              <a:rPr lang="en-US" smtClean="0"/>
              <a:t>1/2/2020</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D57F1E4F-1CFF-5643-939E-02111984F565}" type="slidenum">
              <a:rPr lang="en-US" smtClean="0"/>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807866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sldNum="0"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FF9E0-BCE7-47DD-9416-DCF082FA8678}"/>
              </a:ext>
            </a:extLst>
          </p:cNvPr>
          <p:cNvSpPr>
            <a:spLocks noGrp="1"/>
          </p:cNvSpPr>
          <p:nvPr>
            <p:ph type="ctrTitle"/>
          </p:nvPr>
        </p:nvSpPr>
        <p:spPr/>
        <p:txBody>
          <a:bodyPr/>
          <a:lstStyle/>
          <a:p>
            <a:r>
              <a:rPr lang="en-US" sz="5400" dirty="0"/>
              <a:t>High School Sports</a:t>
            </a:r>
            <a:br>
              <a:rPr lang="en-US" sz="5400" dirty="0"/>
            </a:br>
            <a:r>
              <a:rPr lang="en-US" sz="5400" dirty="0"/>
              <a:t>Participation Analysis</a:t>
            </a:r>
          </a:p>
        </p:txBody>
      </p:sp>
      <p:sp>
        <p:nvSpPr>
          <p:cNvPr id="3" name="Subtitle 2">
            <a:extLst>
              <a:ext uri="{FF2B5EF4-FFF2-40B4-BE49-F238E27FC236}">
                <a16:creationId xmlns:a16="http://schemas.microsoft.com/office/drawing/2014/main" id="{7B94C0F3-4113-44F8-8756-C07D44FB9741}"/>
              </a:ext>
            </a:extLst>
          </p:cNvPr>
          <p:cNvSpPr>
            <a:spLocks noGrp="1"/>
          </p:cNvSpPr>
          <p:nvPr>
            <p:ph type="subTitle" idx="1"/>
          </p:nvPr>
        </p:nvSpPr>
        <p:spPr/>
        <p:txBody>
          <a:bodyPr/>
          <a:lstStyle/>
          <a:p>
            <a:r>
              <a:rPr lang="en-US" dirty="0"/>
              <a:t>Nate Allen</a:t>
            </a:r>
          </a:p>
        </p:txBody>
      </p:sp>
    </p:spTree>
    <p:extLst>
      <p:ext uri="{BB962C8B-B14F-4D97-AF65-F5344CB8AC3E}">
        <p14:creationId xmlns:p14="http://schemas.microsoft.com/office/powerpoint/2010/main" val="1917159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74A38-382E-4CD5-9850-039CF94B587C}"/>
              </a:ext>
            </a:extLst>
          </p:cNvPr>
          <p:cNvSpPr>
            <a:spLocks noGrp="1"/>
          </p:cNvSpPr>
          <p:nvPr>
            <p:ph type="title"/>
          </p:nvPr>
        </p:nvSpPr>
        <p:spPr>
          <a:xfrm>
            <a:off x="762000" y="559678"/>
            <a:ext cx="3833906" cy="1759316"/>
          </a:xfrm>
        </p:spPr>
        <p:txBody>
          <a:bodyPr>
            <a:normAutofit/>
          </a:bodyPr>
          <a:lstStyle/>
          <a:p>
            <a:r>
              <a:rPr lang="en-US" sz="4000" dirty="0">
                <a:solidFill>
                  <a:schemeClr val="tx1"/>
                </a:solidFill>
              </a:rPr>
              <a:t>Could it be because of injuries?</a:t>
            </a:r>
          </a:p>
        </p:txBody>
      </p:sp>
      <p:sp>
        <p:nvSpPr>
          <p:cNvPr id="9" name="Content Placeholder 8">
            <a:extLst>
              <a:ext uri="{FF2B5EF4-FFF2-40B4-BE49-F238E27FC236}">
                <a16:creationId xmlns:a16="http://schemas.microsoft.com/office/drawing/2014/main" id="{B89411B6-6983-4527-AE69-7F5793109926}"/>
              </a:ext>
            </a:extLst>
          </p:cNvPr>
          <p:cNvSpPr>
            <a:spLocks noGrp="1"/>
          </p:cNvSpPr>
          <p:nvPr>
            <p:ph idx="1"/>
          </p:nvPr>
        </p:nvSpPr>
        <p:spPr>
          <a:xfrm>
            <a:off x="762000" y="2492134"/>
            <a:ext cx="3833906" cy="3324204"/>
          </a:xfrm>
        </p:spPr>
        <p:txBody>
          <a:bodyPr>
            <a:normAutofit fontScale="92500" lnSpcReduction="20000"/>
          </a:bodyPr>
          <a:lstStyle/>
          <a:p>
            <a:r>
              <a:rPr lang="en-US" sz="1600" dirty="0">
                <a:solidFill>
                  <a:schemeClr val="tx1"/>
                </a:solidFill>
              </a:rPr>
              <a:t>Basketball and Football are the 2 most injury prone of the high school sports, and also showed the greatest declines in participation numbers since 2002.</a:t>
            </a:r>
          </a:p>
          <a:p>
            <a:r>
              <a:rPr lang="en-US" sz="1600" dirty="0">
                <a:solidFill>
                  <a:schemeClr val="tx1"/>
                </a:solidFill>
              </a:rPr>
              <a:t>Track and Field injury numbers are very low, and have shown a significant increase in participation numbers since 2002.</a:t>
            </a:r>
          </a:p>
          <a:p>
            <a:r>
              <a:rPr lang="en-US" sz="1600" dirty="0">
                <a:solidFill>
                  <a:schemeClr val="tx1"/>
                </a:solidFill>
              </a:rPr>
              <a:t>Soccer has shown steady increase in participation while having moderate injury rates.</a:t>
            </a:r>
          </a:p>
          <a:p>
            <a:r>
              <a:rPr lang="en-US" sz="1600" dirty="0">
                <a:solidFill>
                  <a:schemeClr val="tx1"/>
                </a:solidFill>
              </a:rPr>
              <a:t>Baseball and Softball have moderate injury rates, and have steadily declined in participation.</a:t>
            </a:r>
          </a:p>
        </p:txBody>
      </p:sp>
      <p:pic>
        <p:nvPicPr>
          <p:cNvPr id="5" name="Content Placeholder 4" descr="A screenshot of a cell phone&#10;&#10;Description automatically generated">
            <a:extLst>
              <a:ext uri="{FF2B5EF4-FFF2-40B4-BE49-F238E27FC236}">
                <a16:creationId xmlns:a16="http://schemas.microsoft.com/office/drawing/2014/main" id="{E94BFD91-A3C3-4E68-8D2F-0F82BBC3453A}"/>
              </a:ext>
            </a:extLst>
          </p:cNvPr>
          <p:cNvPicPr>
            <a:picLocks noChangeAspect="1"/>
          </p:cNvPicPr>
          <p:nvPr/>
        </p:nvPicPr>
        <p:blipFill rotWithShape="1">
          <a:blip r:embed="rId2"/>
          <a:srcRect b="1929"/>
          <a:stretch/>
        </p:blipFill>
        <p:spPr>
          <a:xfrm>
            <a:off x="5181600" y="10"/>
            <a:ext cx="7010399" cy="6857990"/>
          </a:xfrm>
          <a:prstGeom prst="rect">
            <a:avLst/>
          </a:prstGeom>
        </p:spPr>
      </p:pic>
      <p:sp>
        <p:nvSpPr>
          <p:cNvPr id="12" name="Freeform 6">
            <a:extLst>
              <a:ext uri="{FF2B5EF4-FFF2-40B4-BE49-F238E27FC236}">
                <a16:creationId xmlns:a16="http://schemas.microsoft.com/office/drawing/2014/main" id="{B33DBEF2-0A54-4CCF-952F-ABFA981C6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Tree>
    <p:extLst>
      <p:ext uri="{BB962C8B-B14F-4D97-AF65-F5344CB8AC3E}">
        <p14:creationId xmlns:p14="http://schemas.microsoft.com/office/powerpoint/2010/main" val="375898321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C72D5C-12DF-4DAF-9FBF-A0B323FCF75B}"/>
              </a:ext>
            </a:extLst>
          </p:cNvPr>
          <p:cNvSpPr>
            <a:spLocks noGrp="1"/>
          </p:cNvSpPr>
          <p:nvPr>
            <p:ph type="title"/>
          </p:nvPr>
        </p:nvSpPr>
        <p:spPr>
          <a:xfrm>
            <a:off x="762000" y="559678"/>
            <a:ext cx="3567915" cy="4952492"/>
          </a:xfrm>
        </p:spPr>
        <p:txBody>
          <a:bodyPr>
            <a:normAutofit/>
          </a:bodyPr>
          <a:lstStyle/>
          <a:p>
            <a:r>
              <a:rPr lang="en-US">
                <a:solidFill>
                  <a:schemeClr val="bg1"/>
                </a:solidFill>
              </a:rPr>
              <a:t>Primary Objectives</a:t>
            </a:r>
          </a:p>
        </p:txBody>
      </p:sp>
      <p:cxnSp>
        <p:nvCxnSpPr>
          <p:cNvPr id="12" name="Straight Connector 11">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8201FD9-82AB-4A19-AFB6-EF279C87DE08}"/>
              </a:ext>
            </a:extLst>
          </p:cNvPr>
          <p:cNvGraphicFramePr>
            <a:graphicFrameLocks noGrp="1"/>
          </p:cNvGraphicFramePr>
          <p:nvPr>
            <p:ph idx="1"/>
            <p:extLst>
              <p:ext uri="{D42A27DB-BD31-4B8C-83A1-F6EECF244321}">
                <p14:modId xmlns:p14="http://schemas.microsoft.com/office/powerpoint/2010/main" val="3526004857"/>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66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2D74755A-3E38-49F5-8A5D-60B210700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26" name="Straight Connector 25">
            <a:extLst>
              <a:ext uri="{FF2B5EF4-FFF2-40B4-BE49-F238E27FC236}">
                <a16:creationId xmlns:a16="http://schemas.microsoft.com/office/drawing/2014/main" id="{025F5275-06BF-41D5-A59C-B5FB61AF7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695D5710-232A-4392-B5E2-6C3FC0C4A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264E464-C539-4C5A-9949-AC80F510C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0585629"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pencil&#10;&#10;Description automatically generated">
            <a:extLst>
              <a:ext uri="{FF2B5EF4-FFF2-40B4-BE49-F238E27FC236}">
                <a16:creationId xmlns:a16="http://schemas.microsoft.com/office/drawing/2014/main" id="{9A9DDAD2-D260-4CB3-8514-0B2FE0F58F7B}"/>
              </a:ext>
            </a:extLst>
          </p:cNvPr>
          <p:cNvPicPr>
            <a:picLocks noGrp="1" noChangeAspect="1"/>
          </p:cNvPicPr>
          <p:nvPr>
            <p:ph idx="1"/>
          </p:nvPr>
        </p:nvPicPr>
        <p:blipFill>
          <a:blip r:embed="rId2"/>
          <a:stretch>
            <a:fillRect/>
          </a:stretch>
        </p:blipFill>
        <p:spPr>
          <a:xfrm>
            <a:off x="2308135" y="658269"/>
            <a:ext cx="6088596" cy="5571066"/>
          </a:xfrm>
          <a:prstGeom prst="rect">
            <a:avLst/>
          </a:prstGeom>
        </p:spPr>
      </p:pic>
      <p:sp>
        <p:nvSpPr>
          <p:cNvPr id="32" name="Freeform 6">
            <a:extLst>
              <a:ext uri="{FF2B5EF4-FFF2-40B4-BE49-F238E27FC236}">
                <a16:creationId xmlns:a16="http://schemas.microsoft.com/office/drawing/2014/main" id="{E9C79DBE-30BD-4584-96F9-4CC2DB7CD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48006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pic>
        <p:nvPicPr>
          <p:cNvPr id="7" name="Picture 6" descr="A picture containing knife&#10;&#10;Description automatically generated">
            <a:extLst>
              <a:ext uri="{FF2B5EF4-FFF2-40B4-BE49-F238E27FC236}">
                <a16:creationId xmlns:a16="http://schemas.microsoft.com/office/drawing/2014/main" id="{A235F11B-630C-4D47-95FC-F563DD5A2F48}"/>
              </a:ext>
            </a:extLst>
          </p:cNvPr>
          <p:cNvPicPr>
            <a:picLocks noChangeAspect="1"/>
          </p:cNvPicPr>
          <p:nvPr/>
        </p:nvPicPr>
        <p:blipFill>
          <a:blip r:embed="rId3"/>
          <a:stretch>
            <a:fillRect/>
          </a:stretch>
        </p:blipFill>
        <p:spPr>
          <a:xfrm>
            <a:off x="8725751" y="994410"/>
            <a:ext cx="1276350" cy="609600"/>
          </a:xfrm>
          <a:prstGeom prst="rect">
            <a:avLst/>
          </a:prstGeom>
        </p:spPr>
      </p:pic>
    </p:spTree>
    <p:extLst>
      <p:ext uri="{BB962C8B-B14F-4D97-AF65-F5344CB8AC3E}">
        <p14:creationId xmlns:p14="http://schemas.microsoft.com/office/powerpoint/2010/main" val="214128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2D74755A-3E38-49F5-8A5D-60B210700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025F5275-06BF-41D5-A59C-B5FB61AF7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95D5710-232A-4392-B5E2-6C3FC0C4A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264E464-C539-4C5A-9949-AC80F510C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0585629"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large&#10;&#10;Description automatically generated">
            <a:extLst>
              <a:ext uri="{FF2B5EF4-FFF2-40B4-BE49-F238E27FC236}">
                <a16:creationId xmlns:a16="http://schemas.microsoft.com/office/drawing/2014/main" id="{087F2BA7-026B-4448-BF9B-2C0C57E0E956}"/>
              </a:ext>
            </a:extLst>
          </p:cNvPr>
          <p:cNvPicPr>
            <a:picLocks noGrp="1" noChangeAspect="1"/>
          </p:cNvPicPr>
          <p:nvPr>
            <p:ph idx="1"/>
          </p:nvPr>
        </p:nvPicPr>
        <p:blipFill>
          <a:blip r:embed="rId2"/>
          <a:stretch>
            <a:fillRect/>
          </a:stretch>
        </p:blipFill>
        <p:spPr>
          <a:xfrm>
            <a:off x="1317413" y="643467"/>
            <a:ext cx="8913705" cy="5571066"/>
          </a:xfrm>
          <a:prstGeom prst="rect">
            <a:avLst/>
          </a:prstGeom>
        </p:spPr>
      </p:pic>
      <p:sp>
        <p:nvSpPr>
          <p:cNvPr id="18" name="Freeform 6">
            <a:extLst>
              <a:ext uri="{FF2B5EF4-FFF2-40B4-BE49-F238E27FC236}">
                <a16:creationId xmlns:a16="http://schemas.microsoft.com/office/drawing/2014/main" id="{E9C79DBE-30BD-4584-96F9-4CC2DB7CD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48006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287344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2D74755A-3E38-49F5-8A5D-60B210700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025F5275-06BF-41D5-A59C-B5FB61AF7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95D5710-232A-4392-B5E2-6C3FC0C4A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264E464-C539-4C5A-9949-AC80F510C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0585629"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5CD9F6B9-8860-4094-BBC8-8742B148C0B9}"/>
              </a:ext>
            </a:extLst>
          </p:cNvPr>
          <p:cNvPicPr>
            <a:picLocks noGrp="1" noChangeAspect="1"/>
          </p:cNvPicPr>
          <p:nvPr>
            <p:ph idx="1"/>
          </p:nvPr>
        </p:nvPicPr>
        <p:blipFill>
          <a:blip r:embed="rId2"/>
          <a:stretch>
            <a:fillRect/>
          </a:stretch>
        </p:blipFill>
        <p:spPr>
          <a:xfrm>
            <a:off x="643467" y="1248411"/>
            <a:ext cx="10261597" cy="4361178"/>
          </a:xfrm>
          <a:prstGeom prst="rect">
            <a:avLst/>
          </a:prstGeom>
        </p:spPr>
      </p:pic>
      <p:sp>
        <p:nvSpPr>
          <p:cNvPr id="18" name="Freeform 6">
            <a:extLst>
              <a:ext uri="{FF2B5EF4-FFF2-40B4-BE49-F238E27FC236}">
                <a16:creationId xmlns:a16="http://schemas.microsoft.com/office/drawing/2014/main" id="{E9C79DBE-30BD-4584-96F9-4CC2DB7CD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48006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522045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2D74755A-3E38-49F5-8A5D-60B210700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025F5275-06BF-41D5-A59C-B5FB61AF7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95D5710-232A-4392-B5E2-6C3FC0C4A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264E464-C539-4C5A-9949-AC80F510C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0585629"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CE9DB342-5E4F-41E1-8B3D-CF37113F31A6}"/>
              </a:ext>
            </a:extLst>
          </p:cNvPr>
          <p:cNvPicPr>
            <a:picLocks noGrp="1" noChangeAspect="1"/>
          </p:cNvPicPr>
          <p:nvPr>
            <p:ph idx="1"/>
          </p:nvPr>
        </p:nvPicPr>
        <p:blipFill>
          <a:blip r:embed="rId2"/>
          <a:stretch>
            <a:fillRect/>
          </a:stretch>
        </p:blipFill>
        <p:spPr>
          <a:xfrm>
            <a:off x="1281470" y="643467"/>
            <a:ext cx="8985590" cy="5571066"/>
          </a:xfrm>
          <a:prstGeom prst="rect">
            <a:avLst/>
          </a:prstGeom>
        </p:spPr>
      </p:pic>
      <p:sp>
        <p:nvSpPr>
          <p:cNvPr id="18" name="Freeform 6">
            <a:extLst>
              <a:ext uri="{FF2B5EF4-FFF2-40B4-BE49-F238E27FC236}">
                <a16:creationId xmlns:a16="http://schemas.microsoft.com/office/drawing/2014/main" id="{E9C79DBE-30BD-4584-96F9-4CC2DB7CD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48006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69294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2D74755A-3E38-49F5-8A5D-60B210700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025F5275-06BF-41D5-A59C-B5FB61AF7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95D5710-232A-4392-B5E2-6C3FC0C4A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264E464-C539-4C5A-9949-AC80F510C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0585629"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68DDF300-BA03-4693-98F0-865BB18B37FC}"/>
              </a:ext>
            </a:extLst>
          </p:cNvPr>
          <p:cNvPicPr>
            <a:picLocks noGrp="1" noChangeAspect="1"/>
          </p:cNvPicPr>
          <p:nvPr>
            <p:ph idx="1"/>
          </p:nvPr>
        </p:nvPicPr>
        <p:blipFill>
          <a:blip r:embed="rId2"/>
          <a:stretch>
            <a:fillRect/>
          </a:stretch>
        </p:blipFill>
        <p:spPr>
          <a:xfrm>
            <a:off x="643467" y="1235584"/>
            <a:ext cx="10261597" cy="4386832"/>
          </a:xfrm>
          <a:prstGeom prst="rect">
            <a:avLst/>
          </a:prstGeom>
        </p:spPr>
      </p:pic>
      <p:sp>
        <p:nvSpPr>
          <p:cNvPr id="18" name="Freeform 6">
            <a:extLst>
              <a:ext uri="{FF2B5EF4-FFF2-40B4-BE49-F238E27FC236}">
                <a16:creationId xmlns:a16="http://schemas.microsoft.com/office/drawing/2014/main" id="{E9C79DBE-30BD-4584-96F9-4CC2DB7CD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48006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047376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507064-CCB1-4990-98A1-E41CF053BAF0}"/>
              </a:ext>
            </a:extLst>
          </p:cNvPr>
          <p:cNvSpPr>
            <a:spLocks noGrp="1"/>
          </p:cNvSpPr>
          <p:nvPr>
            <p:ph type="title"/>
          </p:nvPr>
        </p:nvSpPr>
        <p:spPr>
          <a:xfrm>
            <a:off x="960120" y="434101"/>
            <a:ext cx="9842863" cy="1232750"/>
          </a:xfrm>
        </p:spPr>
        <p:txBody>
          <a:bodyPr anchor="b">
            <a:normAutofit fontScale="90000"/>
          </a:bodyPr>
          <a:lstStyle/>
          <a:p>
            <a:r>
              <a:rPr lang="en-US" dirty="0">
                <a:solidFill>
                  <a:schemeClr val="bg1"/>
                </a:solidFill>
              </a:rPr>
              <a:t>Most Significant Downward Trends</a:t>
            </a:r>
          </a:p>
        </p:txBody>
      </p:sp>
      <p:cxnSp>
        <p:nvCxnSpPr>
          <p:cNvPr id="12" name="Straight Connector 11">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a:extLst>
              <a:ext uri="{FF2B5EF4-FFF2-40B4-BE49-F238E27FC236}">
                <a16:creationId xmlns:a16="http://schemas.microsoft.com/office/drawing/2014/main" id="{5B07940C-3777-4C44-8A86-EFC236B74D5C}"/>
              </a:ext>
            </a:extLst>
          </p:cNvPr>
          <p:cNvSpPr>
            <a:spLocks noGrp="1"/>
          </p:cNvSpPr>
          <p:nvPr>
            <p:ph idx="1"/>
          </p:nvPr>
        </p:nvSpPr>
        <p:spPr>
          <a:xfrm>
            <a:off x="960119" y="2942252"/>
            <a:ext cx="10266681" cy="3172409"/>
          </a:xfrm>
        </p:spPr>
        <p:txBody>
          <a:bodyPr>
            <a:normAutofit/>
          </a:bodyPr>
          <a:lstStyle/>
          <a:p>
            <a:r>
              <a:rPr lang="en-US" dirty="0"/>
              <a:t>Football participation numbers have been in decline for the last 10 years of the available data, despite overall sports participation increasing for all but the last of those 10 years.</a:t>
            </a:r>
          </a:p>
          <a:p>
            <a:r>
              <a:rPr lang="en-US" dirty="0"/>
              <a:t> Both boys and girls basketball numbers have shown a decline since 2002. The boys decline is evident when viewing the numbers as a percentage of total participants, and is down to 11.9% from 13.6% back in 2002. The girls decline is drastic in both overall number and as a percent of the total. It is down 58,000 yearly participants since 2002, and down from having 16% to 11.7% of all girls sports participants.</a:t>
            </a:r>
          </a:p>
        </p:txBody>
      </p:sp>
    </p:spTree>
    <p:extLst>
      <p:ext uri="{BB962C8B-B14F-4D97-AF65-F5344CB8AC3E}">
        <p14:creationId xmlns:p14="http://schemas.microsoft.com/office/powerpoint/2010/main" val="3562690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7690B6-D1FA-43C3-B4C9-0689CAD360A9}"/>
              </a:ext>
            </a:extLst>
          </p:cNvPr>
          <p:cNvSpPr>
            <a:spLocks noGrp="1"/>
          </p:cNvSpPr>
          <p:nvPr>
            <p:ph type="title"/>
          </p:nvPr>
        </p:nvSpPr>
        <p:spPr>
          <a:xfrm>
            <a:off x="960120" y="434101"/>
            <a:ext cx="9124406" cy="1232750"/>
          </a:xfrm>
        </p:spPr>
        <p:txBody>
          <a:bodyPr anchor="b">
            <a:normAutofit fontScale="90000"/>
          </a:bodyPr>
          <a:lstStyle/>
          <a:p>
            <a:r>
              <a:rPr lang="en-US" dirty="0">
                <a:solidFill>
                  <a:schemeClr val="bg1"/>
                </a:solidFill>
              </a:rPr>
              <a:t>Most Significant Upward Trends</a:t>
            </a:r>
          </a:p>
        </p:txBody>
      </p:sp>
      <p:cxnSp>
        <p:nvCxnSpPr>
          <p:cNvPr id="12" name="Straight Connector 11">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a:extLst>
              <a:ext uri="{FF2B5EF4-FFF2-40B4-BE49-F238E27FC236}">
                <a16:creationId xmlns:a16="http://schemas.microsoft.com/office/drawing/2014/main" id="{B0CEDFB6-370D-4999-A0CA-EDD99F8B26D0}"/>
              </a:ext>
            </a:extLst>
          </p:cNvPr>
          <p:cNvSpPr>
            <a:spLocks noGrp="1"/>
          </p:cNvSpPr>
          <p:nvPr>
            <p:ph idx="1"/>
          </p:nvPr>
        </p:nvSpPr>
        <p:spPr>
          <a:xfrm>
            <a:off x="960119" y="2942252"/>
            <a:ext cx="10266681" cy="3172409"/>
          </a:xfrm>
        </p:spPr>
        <p:txBody>
          <a:bodyPr>
            <a:normAutofit/>
          </a:bodyPr>
          <a:lstStyle/>
          <a:p>
            <a:r>
              <a:rPr lang="en-US" dirty="0"/>
              <a:t>Soccer has shown a steady increase in participation numbers since 2002. There are about 208,000 more annual participants across both genders in 2019 than in 2002. As percentages of all sports participants, boys soccer is up 1.5% over that time, and girls soccer is up 1%.</a:t>
            </a:r>
          </a:p>
          <a:p>
            <a:r>
              <a:rPr lang="en-US" dirty="0"/>
              <a:t>Boys and Girls track and field numbers have also steadily increased since 2002. They are up by roughly 107,000 and 73,000 respectively. </a:t>
            </a:r>
          </a:p>
          <a:p>
            <a:r>
              <a:rPr lang="en-US" dirty="0"/>
              <a:t>Volleyball has about 56,000 more annual participants in 2019 than in 2002, and has the same percent share of girls high school athletes.</a:t>
            </a:r>
          </a:p>
          <a:p>
            <a:endParaRPr lang="en-US" dirty="0"/>
          </a:p>
        </p:txBody>
      </p:sp>
    </p:spTree>
    <p:extLst>
      <p:ext uri="{BB962C8B-B14F-4D97-AF65-F5344CB8AC3E}">
        <p14:creationId xmlns:p14="http://schemas.microsoft.com/office/powerpoint/2010/main" val="2444073399"/>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otalTime>12</TotalTime>
  <Words>343</Words>
  <Application>Microsoft Office PowerPoint</Application>
  <PresentationFormat>Widescreen</PresentationFormat>
  <Paragraphs>17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Schoolbook</vt:lpstr>
      <vt:lpstr>Corbel</vt:lpstr>
      <vt:lpstr>Headlines</vt:lpstr>
      <vt:lpstr>High School Sports Participation Analysis</vt:lpstr>
      <vt:lpstr>Primary Objectives</vt:lpstr>
      <vt:lpstr>PowerPoint Presentation</vt:lpstr>
      <vt:lpstr>PowerPoint Presentation</vt:lpstr>
      <vt:lpstr>PowerPoint Presentation</vt:lpstr>
      <vt:lpstr>PowerPoint Presentation</vt:lpstr>
      <vt:lpstr>PowerPoint Presentation</vt:lpstr>
      <vt:lpstr>Most Significant Downward Trends</vt:lpstr>
      <vt:lpstr>Most Significant Upward Trends</vt:lpstr>
      <vt:lpstr>Could it be because of injuries?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School Sports Participation Analysis</dc:title>
  <dc:creator>Nathaniel Allen</dc:creator>
  <cp:lastModifiedBy>Nathaniel Allen</cp:lastModifiedBy>
  <cp:revision>3</cp:revision>
  <dcterms:created xsi:type="dcterms:W3CDTF">2020-01-04T13:36:25Z</dcterms:created>
  <dcterms:modified xsi:type="dcterms:W3CDTF">2020-01-04T13:48:38Z</dcterms:modified>
</cp:coreProperties>
</file>