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8.svg" ContentType="image/sv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media/image25.svg" ContentType="image/svg+xml"/>
  <Override PartName="/ppt/media/image27.svg" ContentType="image/sv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23"/>
  </p:notesMasterIdLst>
  <p:handoutMasterIdLst>
    <p:handoutMasterId r:id="rId24"/>
  </p:handoutMasterIdLst>
  <p:sldIdLst>
    <p:sldId id="256" r:id="rId2"/>
    <p:sldId id="257" r:id="rId3"/>
    <p:sldId id="258" r:id="rId4"/>
    <p:sldId id="259" r:id="rId5"/>
    <p:sldId id="260" r:id="rId6"/>
    <p:sldId id="274" r:id="rId7"/>
    <p:sldId id="261" r:id="rId8"/>
    <p:sldId id="273" r:id="rId9"/>
    <p:sldId id="262" r:id="rId10"/>
    <p:sldId id="263" r:id="rId11"/>
    <p:sldId id="264" r:id="rId12"/>
    <p:sldId id="265" r:id="rId13"/>
    <p:sldId id="266" r:id="rId14"/>
    <p:sldId id="267" r:id="rId15"/>
    <p:sldId id="268" r:id="rId16"/>
    <p:sldId id="276" r:id="rId17"/>
    <p:sldId id="269" r:id="rId18"/>
    <p:sldId id="270" r:id="rId19"/>
    <p:sldId id="271" r:id="rId20"/>
    <p:sldId id="272" r:id="rId21"/>
    <p:sldId id="275" r:id="rId22"/>
  </p:sldIdLst>
  <p:sldSz cx="10077450" cy="566896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195" autoAdjust="0"/>
  </p:normalViewPr>
  <p:slideViewPr>
    <p:cSldViewPr snapToGrid="0">
      <p:cViewPr varScale="1">
        <p:scale>
          <a:sx n="58" d="100"/>
          <a:sy n="58" d="100"/>
        </p:scale>
        <p:origin x="1348" y="44"/>
      </p:cViewPr>
      <p:guideLst/>
    </p:cSldViewPr>
  </p:slideViewPr>
  <p:notesTextViewPr>
    <p:cViewPr>
      <p:scale>
        <a:sx n="1" d="1"/>
        <a:sy n="1" d="1"/>
      </p:scale>
      <p:origin x="0" y="-892"/>
    </p:cViewPr>
  </p:notesTextViewPr>
  <p:notesViewPr>
    <p:cSldViewPr snapToGrid="0">
      <p:cViewPr varScale="1">
        <p:scale>
          <a:sx n="53" d="100"/>
          <a:sy n="53" d="100"/>
        </p:scale>
        <p:origin x="2496" y="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0FBF13-F5D2-4815-A662-7258108F92B9}"/>
              </a:ext>
            </a:extLst>
          </p:cNvPr>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A023B77-5757-4B74-8FB1-F2D3D3D5996A}"/>
              </a:ext>
            </a:extLst>
          </p:cNvPr>
          <p:cNvSpPr>
            <a:spLocks noGrp="1"/>
          </p:cNvSpPr>
          <p:nvPr>
            <p:ph type="dt" sz="quarter" idx="1"/>
          </p:nvPr>
        </p:nvSpPr>
        <p:spPr>
          <a:xfrm>
            <a:off x="4402138" y="0"/>
            <a:ext cx="3368675" cy="504825"/>
          </a:xfrm>
          <a:prstGeom prst="rect">
            <a:avLst/>
          </a:prstGeom>
        </p:spPr>
        <p:txBody>
          <a:bodyPr vert="horz" lIns="91440" tIns="45720" rIns="91440" bIns="45720" rtlCol="0"/>
          <a:lstStyle>
            <a:lvl1pPr algn="r">
              <a:defRPr sz="1200"/>
            </a:lvl1pPr>
          </a:lstStyle>
          <a:p>
            <a:fld id="{981CC88A-CC1B-4C4E-99D0-3C2D3B288BCE}" type="datetimeFigureOut">
              <a:rPr lang="en-US" smtClean="0"/>
              <a:t>10/24/2024</a:t>
            </a:fld>
            <a:endParaRPr lang="en-US"/>
          </a:p>
        </p:txBody>
      </p:sp>
      <p:sp>
        <p:nvSpPr>
          <p:cNvPr id="4" name="Footer Placeholder 3">
            <a:extLst>
              <a:ext uri="{FF2B5EF4-FFF2-40B4-BE49-F238E27FC236}">
                <a16:creationId xmlns:a16="http://schemas.microsoft.com/office/drawing/2014/main" id="{2DD02697-9434-4DB1-8617-04A2DAEDB920}"/>
              </a:ext>
            </a:extLst>
          </p:cNvPr>
          <p:cNvSpPr>
            <a:spLocks noGrp="1"/>
          </p:cNvSpPr>
          <p:nvPr>
            <p:ph type="ftr" sz="quarter" idx="2"/>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B68A1A1-5A86-4EBF-8927-E2D562CFD48B}"/>
              </a:ext>
            </a:extLst>
          </p:cNvPr>
          <p:cNvSpPr>
            <a:spLocks noGrp="1"/>
          </p:cNvSpPr>
          <p:nvPr>
            <p:ph type="sldNum" sz="quarter" idx="3"/>
          </p:nvPr>
        </p:nvSpPr>
        <p:spPr>
          <a:xfrm>
            <a:off x="4402138" y="9553575"/>
            <a:ext cx="3368675" cy="504825"/>
          </a:xfrm>
          <a:prstGeom prst="rect">
            <a:avLst/>
          </a:prstGeom>
        </p:spPr>
        <p:txBody>
          <a:bodyPr vert="horz" lIns="91440" tIns="45720" rIns="91440" bIns="45720" rtlCol="0" anchor="b"/>
          <a:lstStyle>
            <a:lvl1pPr algn="r">
              <a:defRPr sz="1200"/>
            </a:lvl1pPr>
          </a:lstStyle>
          <a:p>
            <a:fld id="{125A1741-B5BA-4EBA-9A4F-578C53BD4629}" type="slidenum">
              <a:rPr lang="en-US" smtClean="0"/>
              <a:t>‹#›</a:t>
            </a:fld>
            <a:endParaRPr lang="en-US"/>
          </a:p>
        </p:txBody>
      </p:sp>
    </p:spTree>
    <p:extLst>
      <p:ext uri="{BB962C8B-B14F-4D97-AF65-F5344CB8AC3E}">
        <p14:creationId xmlns:p14="http://schemas.microsoft.com/office/powerpoint/2010/main" val="1171507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7A7876F8-7233-40AF-820F-4FFA6FD5805D}" type="datetimeFigureOut">
              <a:rPr lang="en-US" smtClean="0"/>
              <a:t>10/24/2024</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7B6E89D-80F5-42C2-9D12-270F2F992630}" type="slidenum">
              <a:rPr lang="en-US" smtClean="0"/>
              <a:t>‹#›</a:t>
            </a:fld>
            <a:endParaRPr lang="en-US"/>
          </a:p>
        </p:txBody>
      </p:sp>
    </p:spTree>
    <p:extLst>
      <p:ext uri="{BB962C8B-B14F-4D97-AF65-F5344CB8AC3E}">
        <p14:creationId xmlns:p14="http://schemas.microsoft.com/office/powerpoint/2010/main" val="1576503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B6E89D-80F5-42C2-9D12-270F2F992630}" type="slidenum">
              <a:rPr lang="en-US" smtClean="0"/>
              <a:t>0</a:t>
            </a:fld>
            <a:endParaRPr lang="en-US"/>
          </a:p>
        </p:txBody>
      </p:sp>
    </p:spTree>
    <p:extLst>
      <p:ext uri="{BB962C8B-B14F-4D97-AF65-F5344CB8AC3E}">
        <p14:creationId xmlns:p14="http://schemas.microsoft.com/office/powerpoint/2010/main" val="1802989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9 update-arena-</a:t>
            </a:r>
            <a:r>
              <a:rPr lang="en-US" dirty="0" err="1"/>
              <a:t>dist</a:t>
            </a:r>
            <a:r>
              <a:rPr lang="en-US" dirty="0"/>
              <a:t>: 0.5m</a:t>
            </a:r>
          </a:p>
          <a:p>
            <a:pPr marL="171450" indent="-171450">
              <a:buFontTx/>
              <a:buChar char="-"/>
            </a:pPr>
            <a:r>
              <a:rPr lang="en-US" dirty="0"/>
              <a:t>Recall the minimize term from the sum-to-n</a:t>
            </a:r>
          </a:p>
          <a:p>
            <a:pPr marL="171450" indent="-171450">
              <a:buFontTx/>
              <a:buChar char="-"/>
            </a:pPr>
            <a:r>
              <a:rPr lang="en-US" dirty="0"/>
              <a:t>The compiler assembles the asserts in the body of the term  into an optimization problem which it submits to an off the  shelf solver</a:t>
            </a:r>
          </a:p>
          <a:p>
            <a:pPr marL="171450" indent="-171450">
              <a:buFontTx/>
              <a:buChar char="-"/>
            </a:pPr>
            <a:r>
              <a:rPr lang="en-US" dirty="0"/>
              <a:t>The solution is accessed via the optimum-ref term.</a:t>
            </a:r>
          </a:p>
          <a:p>
            <a:pPr marL="171450" indent="-171450">
              <a:buFontTx/>
              <a:buChar char="-"/>
            </a:pPr>
            <a:r>
              <a:rPr lang="en-US" dirty="0"/>
              <a:t>this is our key contribution</a:t>
            </a:r>
          </a:p>
        </p:txBody>
      </p:sp>
      <p:sp>
        <p:nvSpPr>
          <p:cNvPr id="4" name="Slide Number Placeholder 3"/>
          <p:cNvSpPr>
            <a:spLocks noGrp="1"/>
          </p:cNvSpPr>
          <p:nvPr>
            <p:ph type="sldNum" sz="quarter" idx="5"/>
          </p:nvPr>
        </p:nvSpPr>
        <p:spPr/>
        <p:txBody>
          <a:bodyPr/>
          <a:lstStyle/>
          <a:p>
            <a:fld id="{B7B6E89D-80F5-42C2-9D12-270F2F992630}" type="slidenum">
              <a:rPr lang="en-US" smtClean="0"/>
              <a:t>9</a:t>
            </a:fld>
            <a:endParaRPr lang="en-US"/>
          </a:p>
        </p:txBody>
      </p:sp>
    </p:spTree>
    <p:extLst>
      <p:ext uri="{BB962C8B-B14F-4D97-AF65-F5344CB8AC3E}">
        <p14:creationId xmlns:p14="http://schemas.microsoft.com/office/powerpoint/2010/main" val="1141550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10 update-arena-</a:t>
            </a:r>
            <a:r>
              <a:rPr lang="en-US" dirty="0" err="1"/>
              <a:t>dist</a:t>
            </a:r>
            <a:r>
              <a:rPr lang="en-US" dirty="0"/>
              <a:t>: 0.5m</a:t>
            </a:r>
          </a:p>
          <a:p>
            <a:pPr marL="171450" indent="-171450">
              <a:buFontTx/>
              <a:buChar char="-"/>
            </a:pPr>
            <a:r>
              <a:rPr lang="en-US" dirty="0"/>
              <a:t>In our implementation here, we're minimizing mem-usage, and  extracting the optimal-arena</a:t>
            </a:r>
          </a:p>
          <a:p>
            <a:pPr marL="171450" indent="-171450">
              <a:buFontTx/>
              <a:buChar char="-"/>
            </a:pPr>
            <a:r>
              <a:rPr lang="en-US" dirty="0"/>
              <a:t>These are determined via constraints, such as this one, over both frozen parameters  and symbolic solver variables</a:t>
            </a:r>
          </a:p>
          <a:p>
            <a:pPr marL="171450" indent="-171450">
              <a:buFontTx/>
              <a:buChar char="-"/>
            </a:pPr>
            <a:r>
              <a:rPr lang="en-US" dirty="0"/>
              <a:t>the behavior of these asserts depends on the rest of the  program</a:t>
            </a:r>
          </a:p>
          <a:p>
            <a:pPr marL="171450" indent="-171450">
              <a:buFontTx/>
              <a:buChar char="-"/>
            </a:pPr>
            <a:r>
              <a:rPr lang="en-US" dirty="0"/>
              <a:t>e.g. as I stated earlier asserts inside if-then-else use the path condition to let the  solver itself dynamically enable and disable constraints</a:t>
            </a:r>
          </a:p>
          <a:p>
            <a:pPr marL="171450" indent="-171450">
              <a:buFontTx/>
              <a:buChar char="-"/>
            </a:pPr>
            <a:r>
              <a:rPr lang="en-US" dirty="0"/>
              <a:t>There are other constraints (...) that we omit here for brevity</a:t>
            </a:r>
          </a:p>
        </p:txBody>
      </p:sp>
      <p:sp>
        <p:nvSpPr>
          <p:cNvPr id="4" name="Slide Number Placeholder 3"/>
          <p:cNvSpPr>
            <a:spLocks noGrp="1"/>
          </p:cNvSpPr>
          <p:nvPr>
            <p:ph type="sldNum" sz="quarter" idx="5"/>
          </p:nvPr>
        </p:nvSpPr>
        <p:spPr/>
        <p:txBody>
          <a:bodyPr/>
          <a:lstStyle/>
          <a:p>
            <a:fld id="{B7B6E89D-80F5-42C2-9D12-270F2F992630}" type="slidenum">
              <a:rPr lang="en-US" smtClean="0"/>
              <a:t>10</a:t>
            </a:fld>
            <a:endParaRPr lang="en-US"/>
          </a:p>
        </p:txBody>
      </p:sp>
    </p:spTree>
    <p:extLst>
      <p:ext uri="{BB962C8B-B14F-4D97-AF65-F5344CB8AC3E}">
        <p14:creationId xmlns:p14="http://schemas.microsoft.com/office/powerpoint/2010/main" val="4763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11 update-arena-</a:t>
            </a:r>
            <a:r>
              <a:rPr lang="en-US" dirty="0" err="1"/>
              <a:t>dist</a:t>
            </a:r>
            <a:r>
              <a:rPr lang="en-US" dirty="0"/>
              <a:t>: 1m</a:t>
            </a:r>
          </a:p>
          <a:p>
            <a:pPr marL="171450" indent="-171450">
              <a:buFontTx/>
              <a:buChar char="-"/>
            </a:pPr>
            <a:r>
              <a:rPr lang="en-US" dirty="0"/>
              <a:t>bullet 4</a:t>
            </a:r>
          </a:p>
          <a:p>
            <a:pPr marL="171450" indent="-171450">
              <a:buFontTx/>
              <a:buChar char="-"/>
            </a:pPr>
            <a:r>
              <a:rPr lang="en-US" dirty="0"/>
              <a:t>These constraints apply only if that branch is active, and the  active branch can be selected not only due to the variables in  the guard, but also variable use in each branch, that is to  say that branches can force the solver to make them active  simply by leading to a more optimal result</a:t>
            </a:r>
          </a:p>
          <a:p>
            <a:pPr marL="171450" indent="-171450">
              <a:buFontTx/>
              <a:buChar char="-"/>
            </a:pPr>
            <a:r>
              <a:rPr lang="en-US" dirty="0"/>
              <a:t>We can also see at the bottom that Update-Arena-</a:t>
            </a:r>
            <a:r>
              <a:rPr lang="en-US" dirty="0" err="1"/>
              <a:t>Dist</a:t>
            </a:r>
            <a:r>
              <a:rPr lang="en-US" dirty="0"/>
              <a:t> calls itself, recursively converging towards an optimal  layout, at which point the system switches to that layout.</a:t>
            </a:r>
          </a:p>
          <a:p>
            <a:pPr marL="171450" indent="-171450">
              <a:buFontTx/>
              <a:buChar char="-"/>
            </a:pPr>
            <a:r>
              <a:rPr lang="en-US" dirty="0"/>
              <a:t>This is slower than a simple heuristic, but  the intention is to run this very rarely</a:t>
            </a:r>
          </a:p>
          <a:p>
            <a:pPr marL="171450" indent="-171450">
              <a:buFontTx/>
              <a:buChar char="-"/>
            </a:pPr>
            <a:r>
              <a:rPr lang="en-US" dirty="0"/>
              <a:t>once the program reaches steady state execution it  will no longer need to rebalance.</a:t>
            </a:r>
          </a:p>
        </p:txBody>
      </p:sp>
      <p:sp>
        <p:nvSpPr>
          <p:cNvPr id="4" name="Slide Number Placeholder 3"/>
          <p:cNvSpPr>
            <a:spLocks noGrp="1"/>
          </p:cNvSpPr>
          <p:nvPr>
            <p:ph type="sldNum" sz="quarter" idx="5"/>
          </p:nvPr>
        </p:nvSpPr>
        <p:spPr/>
        <p:txBody>
          <a:bodyPr/>
          <a:lstStyle/>
          <a:p>
            <a:fld id="{B7B6E89D-80F5-42C2-9D12-270F2F992630}" type="slidenum">
              <a:rPr lang="en-US" smtClean="0"/>
              <a:t>11</a:t>
            </a:fld>
            <a:endParaRPr lang="en-US"/>
          </a:p>
        </p:txBody>
      </p:sp>
    </p:spTree>
    <p:extLst>
      <p:ext uri="{BB962C8B-B14F-4D97-AF65-F5344CB8AC3E}">
        <p14:creationId xmlns:p14="http://schemas.microsoft.com/office/powerpoint/2010/main" val="3628054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12 host-solver boundary: 1m</a:t>
            </a:r>
          </a:p>
          <a:p>
            <a:pPr marL="171450" indent="-171450">
              <a:buFontTx/>
              <a:buChar char="-"/>
            </a:pPr>
            <a:r>
              <a:rPr lang="en-US" dirty="0"/>
              <a:t>Update-Arena-</a:t>
            </a:r>
            <a:r>
              <a:rPr lang="en-US" dirty="0" err="1"/>
              <a:t>Dist</a:t>
            </a:r>
            <a:r>
              <a:rPr lang="en-US" dirty="0"/>
              <a:t> exploits Scimitar’s transition between the  host language execution and the optimization solver</a:t>
            </a:r>
          </a:p>
          <a:p>
            <a:pPr marL="171450" indent="-171450">
              <a:buFontTx/>
              <a:buChar char="-"/>
            </a:pPr>
            <a:r>
              <a:rPr lang="en-US" dirty="0"/>
              <a:t>We call this transition crossing the ... read slide ...</a:t>
            </a:r>
          </a:p>
          <a:p>
            <a:pPr marL="171450" indent="-171450">
              <a:buFontTx/>
              <a:buChar char="-"/>
            </a:pPr>
            <a:r>
              <a:rPr lang="en-US" dirty="0"/>
              <a:t>host language minimize expressions invoke the solver, which compiles  to a matrix format that we submit to the solver</a:t>
            </a:r>
          </a:p>
          <a:p>
            <a:pPr marL="171450" indent="-171450">
              <a:buFontTx/>
              <a:buChar char="-"/>
            </a:pPr>
            <a:r>
              <a:rPr lang="en-US" dirty="0"/>
              <a:t>its results get returned to the host language</a:t>
            </a:r>
          </a:p>
          <a:p>
            <a:pPr marL="171450" indent="-171450">
              <a:buFontTx/>
              <a:buChar char="-"/>
            </a:pPr>
            <a:r>
              <a:rPr lang="en-US" dirty="0"/>
              <a:t>all other terms outside the minimize stay in the host language</a:t>
            </a:r>
          </a:p>
        </p:txBody>
      </p:sp>
      <p:sp>
        <p:nvSpPr>
          <p:cNvPr id="4" name="Slide Number Placeholder 3"/>
          <p:cNvSpPr>
            <a:spLocks noGrp="1"/>
          </p:cNvSpPr>
          <p:nvPr>
            <p:ph type="sldNum" sz="quarter" idx="5"/>
          </p:nvPr>
        </p:nvSpPr>
        <p:spPr/>
        <p:txBody>
          <a:bodyPr/>
          <a:lstStyle/>
          <a:p>
            <a:fld id="{B7B6E89D-80F5-42C2-9D12-270F2F992630}" type="slidenum">
              <a:rPr lang="en-US" smtClean="0"/>
              <a:t>12</a:t>
            </a:fld>
            <a:endParaRPr lang="en-US"/>
          </a:p>
        </p:txBody>
      </p:sp>
    </p:spTree>
    <p:extLst>
      <p:ext uri="{BB962C8B-B14F-4D97-AF65-F5344CB8AC3E}">
        <p14:creationId xmlns:p14="http://schemas.microsoft.com/office/powerpoint/2010/main" val="2362778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13 McCormick: 3m</a:t>
            </a:r>
          </a:p>
          <a:p>
            <a:pPr marL="171450" indent="-171450">
              <a:buFontTx/>
              <a:buChar char="-"/>
            </a:pPr>
            <a:r>
              <a:rPr lang="en-US" dirty="0"/>
              <a:t>The key contribution of Scimitar is that it automatically encodes  program features present in most traditional languages, but  that in optimization problems only experts are aware of</a:t>
            </a:r>
          </a:p>
          <a:p>
            <a:pPr marL="171450" indent="-171450">
              <a:buFontTx/>
              <a:buChar char="-"/>
            </a:pPr>
            <a:r>
              <a:rPr lang="en-US" dirty="0"/>
              <a:t>There are many, let's focus on variable-variable multiplication, which normally MILP does not permit, as it is a non-linear constraint</a:t>
            </a:r>
          </a:p>
          <a:p>
            <a:pPr marL="171450" indent="-171450">
              <a:buFontTx/>
              <a:buChar char="-"/>
            </a:pPr>
            <a:r>
              <a:rPr lang="en-US" dirty="0"/>
              <a:t>Multiplication uses a technique known as McCormick envelopes,  which simulates multiplying a variable by another binary  variable via creating a convex relaxation using the upper and  lower bounds </a:t>
            </a:r>
            <a:r>
              <a:rPr lang="en-US" dirty="0" err="1"/>
              <a:t>x^l</a:t>
            </a:r>
            <a:r>
              <a:rPr lang="en-US" dirty="0"/>
              <a:t> </a:t>
            </a:r>
            <a:r>
              <a:rPr lang="en-US" dirty="0" err="1"/>
              <a:t>x^u</a:t>
            </a:r>
            <a:r>
              <a:rPr lang="en-US" dirty="0"/>
              <a:t> </a:t>
            </a:r>
            <a:r>
              <a:rPr lang="en-US" dirty="0" err="1"/>
              <a:t>y^l</a:t>
            </a:r>
            <a:r>
              <a:rPr lang="en-US" dirty="0"/>
              <a:t> </a:t>
            </a:r>
            <a:r>
              <a:rPr lang="en-US" dirty="0" err="1"/>
              <a:t>y^u</a:t>
            </a:r>
            <a:r>
              <a:rPr lang="en-US" dirty="0"/>
              <a:t> of each variable to bound the possible result</a:t>
            </a:r>
          </a:p>
          <a:p>
            <a:pPr marL="171450" indent="-171450">
              <a:buFontTx/>
              <a:buChar char="-"/>
            </a:pPr>
            <a:r>
              <a:rPr lang="en-US" dirty="0"/>
              <a:t>The term convex relaxation refers to a problem that includes  all of the feasible results in the original problem, but is a  continuous space, and can include values between allowable  solutions to the original problem.</a:t>
            </a:r>
          </a:p>
          <a:p>
            <a:pPr marL="171450" indent="-171450">
              <a:buFontTx/>
              <a:buChar char="-"/>
            </a:pPr>
            <a:r>
              <a:rPr lang="en-US" dirty="0"/>
              <a:t>In this case it's alright because in practice those values  are uninhabitable due to the encoding's construction.</a:t>
            </a:r>
          </a:p>
          <a:p>
            <a:pPr marL="171450" indent="-171450">
              <a:buFontTx/>
              <a:buChar char="-"/>
            </a:pPr>
            <a:r>
              <a:rPr lang="en-US" dirty="0"/>
              <a:t>consider the polygon here, which is a relaxation of the  Upper and lower bounds we might have for a particular case</a:t>
            </a:r>
          </a:p>
          <a:p>
            <a:pPr marL="171450" indent="-171450">
              <a:buFontTx/>
              <a:buChar char="-"/>
            </a:pPr>
            <a:r>
              <a:rPr lang="en-US" dirty="0"/>
              <a:t>the case here is x is from 0 to 1, y from -2 to 2</a:t>
            </a:r>
          </a:p>
          <a:p>
            <a:pPr marL="171450" indent="-171450">
              <a:buFontTx/>
              <a:buChar char="-"/>
            </a:pPr>
            <a:r>
              <a:rPr lang="en-US" dirty="0"/>
              <a:t>when we plug and chug, we get the constraining plane equations</a:t>
            </a:r>
          </a:p>
          <a:p>
            <a:pPr marL="171450" indent="-171450">
              <a:buFontTx/>
              <a:buChar char="-"/>
            </a:pPr>
            <a:r>
              <a:rPr lang="en-US" dirty="0"/>
              <a:t>each face in the diagram here represents one of these planes in the bottom left.  There is also an transparent face on the top that lets us see inside</a:t>
            </a:r>
          </a:p>
          <a:p>
            <a:pPr marL="171450" indent="-171450">
              <a:buFontTx/>
              <a:buChar char="-"/>
            </a:pPr>
            <a:r>
              <a:rPr lang="en-US" dirty="0"/>
              <a:t>by inspection we can see that all the vertices are correct</a:t>
            </a:r>
          </a:p>
          <a:p>
            <a:pPr marL="171450" indent="-171450">
              <a:buFontTx/>
              <a:buChar char="-"/>
            </a:pPr>
            <a:r>
              <a:rPr lang="en-US" dirty="0"/>
              <a:t>4 out of 6 edges are also correct</a:t>
            </a:r>
          </a:p>
          <a:p>
            <a:pPr marL="171450" indent="-171450">
              <a:buFontTx/>
              <a:buChar char="-"/>
            </a:pPr>
            <a:r>
              <a:rPr lang="en-US" dirty="0"/>
              <a:t>the faces and interior are wrong, how to exclude them?</a:t>
            </a:r>
          </a:p>
          <a:p>
            <a:pPr marL="171450" indent="-171450">
              <a:buFontTx/>
              <a:buChar char="-"/>
            </a:pPr>
            <a:r>
              <a:rPr lang="en-US" dirty="0"/>
              <a:t>if we restrict x to a Boolean, which MILP allows, the  Equations hold. Only two edges are allowed, where x=0 or x=1.  We can do this  For the others as well</a:t>
            </a:r>
          </a:p>
          <a:p>
            <a:pPr marL="171450" indent="-171450">
              <a:buFontTx/>
              <a:buChar char="-"/>
            </a:pPr>
            <a:r>
              <a:rPr lang="en-US" dirty="0"/>
              <a:t>This can be extended to general integer multiplication via  </a:t>
            </a:r>
            <a:r>
              <a:rPr lang="en-US" dirty="0" err="1"/>
              <a:t>bitvectors</a:t>
            </a:r>
            <a:r>
              <a:rPr lang="en-US" dirty="0"/>
              <a:t>, but not float*float, a more powerful solver is  required for that.</a:t>
            </a:r>
          </a:p>
          <a:p>
            <a:pPr marL="171450" indent="-171450">
              <a:buFontTx/>
              <a:buChar char="-"/>
            </a:pPr>
            <a:r>
              <a:rPr lang="en-US" dirty="0"/>
              <a:t>Expert encodings are important, because McCormick envelopes  Are actually difficult to find information about if you don't  Already know what they are, and the encodings themselves are  Hard to find, and all of the explanations I found were hard  To understand.</a:t>
            </a:r>
          </a:p>
        </p:txBody>
      </p:sp>
      <p:sp>
        <p:nvSpPr>
          <p:cNvPr id="4" name="Slide Number Placeholder 3"/>
          <p:cNvSpPr>
            <a:spLocks noGrp="1"/>
          </p:cNvSpPr>
          <p:nvPr>
            <p:ph type="sldNum" sz="quarter" idx="5"/>
          </p:nvPr>
        </p:nvSpPr>
        <p:spPr/>
        <p:txBody>
          <a:bodyPr/>
          <a:lstStyle/>
          <a:p>
            <a:fld id="{B7B6E89D-80F5-42C2-9D12-270F2F992630}" type="slidenum">
              <a:rPr lang="en-US" smtClean="0"/>
              <a:t>13</a:t>
            </a:fld>
            <a:endParaRPr lang="en-US"/>
          </a:p>
        </p:txBody>
      </p:sp>
    </p:spTree>
    <p:extLst>
      <p:ext uri="{BB962C8B-B14F-4D97-AF65-F5344CB8AC3E}">
        <p14:creationId xmlns:p14="http://schemas.microsoft.com/office/powerpoint/2010/main" val="3879733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14 Benchmarks: 1m</a:t>
            </a:r>
          </a:p>
          <a:p>
            <a:pPr marL="171450" indent="-171450">
              <a:buFontTx/>
              <a:buChar char="-"/>
            </a:pPr>
            <a:r>
              <a:rPr lang="en-US" dirty="0"/>
              <a:t>a maximum flow problem pipes</a:t>
            </a:r>
          </a:p>
          <a:p>
            <a:pPr marL="171450" indent="-171450">
              <a:buFontTx/>
              <a:buChar char="-"/>
            </a:pPr>
            <a:r>
              <a:rPr lang="en-US" dirty="0"/>
              <a:t>a profit, resource, and scheduling problem logistics</a:t>
            </a:r>
          </a:p>
          <a:p>
            <a:pPr marL="171450" indent="-171450">
              <a:buFontTx/>
              <a:buChar char="-"/>
            </a:pPr>
            <a:r>
              <a:rPr lang="en-US" dirty="0"/>
              <a:t>the arena allocation problem we looked at previously</a:t>
            </a:r>
          </a:p>
          <a:p>
            <a:pPr marL="171450" indent="-171450">
              <a:buFontTx/>
              <a:buChar char="-"/>
            </a:pPr>
            <a:r>
              <a:rPr lang="en-US" dirty="0"/>
              <a:t>recitation attempts to optimally assign students to recitation  slots, and is designed to find both the fewest possible number of  recitations, but also the shape, that is, complete assignment  of each recitation.</a:t>
            </a:r>
          </a:p>
          <a:p>
            <a:pPr marL="171450" indent="-171450">
              <a:buFontTx/>
              <a:buChar char="-"/>
            </a:pPr>
            <a:r>
              <a:rPr lang="en-US" dirty="0"/>
              <a:t>This uses dynamic upper bounds and vector  shapes, which is a bit of a killer app for Scimitar.</a:t>
            </a:r>
          </a:p>
          <a:p>
            <a:pPr marL="171450" indent="-171450">
              <a:buFontTx/>
              <a:buChar char="-"/>
            </a:pPr>
            <a:r>
              <a:rPr lang="en-US" dirty="0"/>
              <a:t>there are others, including some simple microbenchmarks</a:t>
            </a:r>
          </a:p>
        </p:txBody>
      </p:sp>
      <p:sp>
        <p:nvSpPr>
          <p:cNvPr id="4" name="Slide Number Placeholder 3"/>
          <p:cNvSpPr>
            <a:spLocks noGrp="1"/>
          </p:cNvSpPr>
          <p:nvPr>
            <p:ph type="sldNum" sz="quarter" idx="5"/>
          </p:nvPr>
        </p:nvSpPr>
        <p:spPr/>
        <p:txBody>
          <a:bodyPr/>
          <a:lstStyle/>
          <a:p>
            <a:fld id="{B7B6E89D-80F5-42C2-9D12-270F2F992630}" type="slidenum">
              <a:rPr lang="en-US" smtClean="0"/>
              <a:t>14</a:t>
            </a:fld>
            <a:endParaRPr lang="en-US"/>
          </a:p>
        </p:txBody>
      </p:sp>
    </p:spTree>
    <p:extLst>
      <p:ext uri="{BB962C8B-B14F-4D97-AF65-F5344CB8AC3E}">
        <p14:creationId xmlns:p14="http://schemas.microsoft.com/office/powerpoint/2010/main" val="2604620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15 Visualization 1m</a:t>
            </a:r>
          </a:p>
          <a:p>
            <a:pPr marL="171450" indent="-171450">
              <a:buFontTx/>
              <a:buChar char="-"/>
            </a:pPr>
            <a:r>
              <a:rPr lang="en-US" dirty="0"/>
              <a:t>to see what this looks like, consider the max flow  Visualization on the left, and the memory allocation on the right</a:t>
            </a:r>
          </a:p>
          <a:p>
            <a:pPr marL="171450" indent="-171450">
              <a:buFontTx/>
              <a:buChar char="-"/>
            </a:pPr>
            <a:r>
              <a:rPr lang="en-US" dirty="0"/>
              <a:t>These give you an idea of what the solver actually "sees“</a:t>
            </a:r>
          </a:p>
          <a:p>
            <a:pPr marL="171450" indent="-171450">
              <a:buFontTx/>
              <a:buChar char="-"/>
            </a:pPr>
            <a:r>
              <a:rPr lang="en-US" dirty="0"/>
              <a:t>the max flow has pipes, source and sink</a:t>
            </a:r>
          </a:p>
          <a:p>
            <a:pPr marL="171450" indent="-171450">
              <a:buFontTx/>
              <a:buChar char="-"/>
            </a:pPr>
            <a:r>
              <a:rPr lang="en-US" dirty="0"/>
              <a:t>the allocation shows the relation between block size and location  in physical memory</a:t>
            </a:r>
          </a:p>
        </p:txBody>
      </p:sp>
      <p:sp>
        <p:nvSpPr>
          <p:cNvPr id="4" name="Slide Number Placeholder 3"/>
          <p:cNvSpPr>
            <a:spLocks noGrp="1"/>
          </p:cNvSpPr>
          <p:nvPr>
            <p:ph type="sldNum" sz="quarter" idx="5"/>
          </p:nvPr>
        </p:nvSpPr>
        <p:spPr/>
        <p:txBody>
          <a:bodyPr/>
          <a:lstStyle/>
          <a:p>
            <a:fld id="{B7B6E89D-80F5-42C2-9D12-270F2F992630}" type="slidenum">
              <a:rPr lang="en-US" smtClean="0"/>
              <a:t>15</a:t>
            </a:fld>
            <a:endParaRPr lang="en-US"/>
          </a:p>
        </p:txBody>
      </p:sp>
    </p:spTree>
    <p:extLst>
      <p:ext uri="{BB962C8B-B14F-4D97-AF65-F5344CB8AC3E}">
        <p14:creationId xmlns:p14="http://schemas.microsoft.com/office/powerpoint/2010/main" val="543486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16 Methods: 1m</a:t>
            </a:r>
          </a:p>
          <a:p>
            <a:pPr marL="171450" indent="-171450">
              <a:buFontTx/>
              <a:buChar char="-"/>
            </a:pPr>
            <a:r>
              <a:rPr lang="en-US" dirty="0"/>
              <a:t>read the slide</a:t>
            </a:r>
          </a:p>
          <a:p>
            <a:pPr marL="171450" indent="-171450">
              <a:buFontTx/>
              <a:buChar char="-"/>
            </a:pPr>
            <a:r>
              <a:rPr lang="en-US" dirty="0"/>
              <a:t>Z3 is not an optimization solver, and so the algorithms it uses  fit their application domains rather closely</a:t>
            </a:r>
          </a:p>
          <a:p>
            <a:pPr marL="171450" indent="-171450">
              <a:buFontTx/>
              <a:buChar char="-"/>
            </a:pPr>
            <a:r>
              <a:rPr lang="en-US" dirty="0"/>
              <a:t>the expectation is that in general it should not perform as well</a:t>
            </a:r>
          </a:p>
        </p:txBody>
      </p:sp>
      <p:sp>
        <p:nvSpPr>
          <p:cNvPr id="4" name="Slide Number Placeholder 3"/>
          <p:cNvSpPr>
            <a:spLocks noGrp="1"/>
          </p:cNvSpPr>
          <p:nvPr>
            <p:ph type="sldNum" sz="quarter" idx="5"/>
          </p:nvPr>
        </p:nvSpPr>
        <p:spPr/>
        <p:txBody>
          <a:bodyPr/>
          <a:lstStyle/>
          <a:p>
            <a:fld id="{B7B6E89D-80F5-42C2-9D12-270F2F992630}" type="slidenum">
              <a:rPr lang="en-US" smtClean="0"/>
              <a:t>16</a:t>
            </a:fld>
            <a:endParaRPr lang="en-US"/>
          </a:p>
        </p:txBody>
      </p:sp>
    </p:spTree>
    <p:extLst>
      <p:ext uri="{BB962C8B-B14F-4D97-AF65-F5344CB8AC3E}">
        <p14:creationId xmlns:p14="http://schemas.microsoft.com/office/powerpoint/2010/main" val="1625040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17 Results: 1m</a:t>
            </a:r>
          </a:p>
          <a:p>
            <a:pPr marL="171450" indent="-171450">
              <a:buFontTx/>
              <a:buChar char="-"/>
            </a:pPr>
            <a:r>
              <a:rPr lang="en-US" dirty="0"/>
              <a:t>We'll analyze these results on the next slide, but quickly …</a:t>
            </a:r>
          </a:p>
          <a:p>
            <a:pPr marL="171450" indent="-171450">
              <a:buFontTx/>
              <a:buChar char="-"/>
            </a:pPr>
            <a:r>
              <a:rPr lang="en-US" dirty="0"/>
              <a:t>Compile times are worse 1-2 OOM worse for Scimitar</a:t>
            </a:r>
          </a:p>
          <a:p>
            <a:pPr marL="171450" indent="-171450">
              <a:buFontTx/>
              <a:buChar char="-"/>
            </a:pPr>
            <a:r>
              <a:rPr lang="en-US" dirty="0"/>
              <a:t>Solve times are 1-2 OOM better for Scimitar</a:t>
            </a:r>
          </a:p>
          <a:p>
            <a:pPr marL="171450" indent="-171450">
              <a:buFontTx/>
              <a:buChar char="-"/>
            </a:pPr>
            <a:r>
              <a:rPr lang="en-US" dirty="0"/>
              <a:t>Two of these did not finish for Rosette</a:t>
            </a:r>
          </a:p>
        </p:txBody>
      </p:sp>
      <p:sp>
        <p:nvSpPr>
          <p:cNvPr id="4" name="Slide Number Placeholder 3"/>
          <p:cNvSpPr>
            <a:spLocks noGrp="1"/>
          </p:cNvSpPr>
          <p:nvPr>
            <p:ph type="sldNum" sz="quarter" idx="5"/>
          </p:nvPr>
        </p:nvSpPr>
        <p:spPr/>
        <p:txBody>
          <a:bodyPr/>
          <a:lstStyle/>
          <a:p>
            <a:fld id="{B7B6E89D-80F5-42C2-9D12-270F2F992630}" type="slidenum">
              <a:rPr lang="en-US" smtClean="0"/>
              <a:t>17</a:t>
            </a:fld>
            <a:endParaRPr lang="en-US"/>
          </a:p>
        </p:txBody>
      </p:sp>
    </p:spTree>
    <p:extLst>
      <p:ext uri="{BB962C8B-B14F-4D97-AF65-F5344CB8AC3E}">
        <p14:creationId xmlns:p14="http://schemas.microsoft.com/office/powerpoint/2010/main" val="1752518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18 Analysis: 1m</a:t>
            </a:r>
          </a:p>
          <a:p>
            <a:pPr marL="171450" indent="-171450">
              <a:buFontTx/>
              <a:buChar char="-"/>
            </a:pPr>
            <a:r>
              <a:rPr lang="en-US" dirty="0"/>
              <a:t>read the slide</a:t>
            </a:r>
          </a:p>
        </p:txBody>
      </p:sp>
      <p:sp>
        <p:nvSpPr>
          <p:cNvPr id="4" name="Slide Number Placeholder 3"/>
          <p:cNvSpPr>
            <a:spLocks noGrp="1"/>
          </p:cNvSpPr>
          <p:nvPr>
            <p:ph type="sldNum" sz="quarter" idx="5"/>
          </p:nvPr>
        </p:nvSpPr>
        <p:spPr/>
        <p:txBody>
          <a:bodyPr/>
          <a:lstStyle/>
          <a:p>
            <a:fld id="{B7B6E89D-80F5-42C2-9D12-270F2F992630}" type="slidenum">
              <a:rPr lang="en-US" smtClean="0"/>
              <a:t>18</a:t>
            </a:fld>
            <a:endParaRPr lang="en-US"/>
          </a:p>
        </p:txBody>
      </p:sp>
    </p:spTree>
    <p:extLst>
      <p:ext uri="{BB962C8B-B14F-4D97-AF65-F5344CB8AC3E}">
        <p14:creationId xmlns:p14="http://schemas.microsoft.com/office/powerpoint/2010/main" val="3769134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 only the best: 1m</a:t>
            </a:r>
          </a:p>
          <a:p>
            <a:pPr marL="171450" indent="-171450">
              <a:buFontTx/>
              <a:buChar char="-"/>
            </a:pPr>
            <a:r>
              <a:rPr lang="en-US" dirty="0"/>
              <a:t>Motivated by the recognition that ...</a:t>
            </a:r>
          </a:p>
          <a:p>
            <a:pPr marL="171450" indent="-171450">
              <a:buFontTx/>
              <a:buChar char="-"/>
            </a:pPr>
            <a:r>
              <a:rPr lang="en-US" dirty="0"/>
              <a:t>Read the slide</a:t>
            </a:r>
          </a:p>
        </p:txBody>
      </p:sp>
      <p:sp>
        <p:nvSpPr>
          <p:cNvPr id="4" name="Slide Number Placeholder 3"/>
          <p:cNvSpPr>
            <a:spLocks noGrp="1"/>
          </p:cNvSpPr>
          <p:nvPr>
            <p:ph type="sldNum" sz="quarter" idx="5"/>
          </p:nvPr>
        </p:nvSpPr>
        <p:spPr/>
        <p:txBody>
          <a:bodyPr/>
          <a:lstStyle/>
          <a:p>
            <a:fld id="{B7B6E89D-80F5-42C2-9D12-270F2F992630}" type="slidenum">
              <a:rPr lang="en-US" smtClean="0"/>
              <a:t>1</a:t>
            </a:fld>
            <a:endParaRPr lang="en-US"/>
          </a:p>
        </p:txBody>
      </p:sp>
    </p:spTree>
    <p:extLst>
      <p:ext uri="{BB962C8B-B14F-4D97-AF65-F5344CB8AC3E}">
        <p14:creationId xmlns:p14="http://schemas.microsoft.com/office/powerpoint/2010/main" val="2554843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19 Summary: 1m</a:t>
            </a:r>
          </a:p>
          <a:p>
            <a:pPr marL="171450" indent="-171450">
              <a:buFontTx/>
              <a:buChar char="-"/>
            </a:pPr>
            <a:r>
              <a:rPr lang="en-US" dirty="0"/>
              <a:t>read the slide</a:t>
            </a:r>
          </a:p>
        </p:txBody>
      </p:sp>
      <p:sp>
        <p:nvSpPr>
          <p:cNvPr id="4" name="Slide Number Placeholder 3"/>
          <p:cNvSpPr>
            <a:spLocks noGrp="1"/>
          </p:cNvSpPr>
          <p:nvPr>
            <p:ph type="sldNum" sz="quarter" idx="5"/>
          </p:nvPr>
        </p:nvSpPr>
        <p:spPr/>
        <p:txBody>
          <a:bodyPr/>
          <a:lstStyle/>
          <a:p>
            <a:fld id="{B7B6E89D-80F5-42C2-9D12-270F2F992630}" type="slidenum">
              <a:rPr lang="en-US" smtClean="0"/>
              <a:t>19</a:t>
            </a:fld>
            <a:endParaRPr lang="en-US"/>
          </a:p>
        </p:txBody>
      </p:sp>
    </p:spTree>
    <p:extLst>
      <p:ext uri="{BB962C8B-B14F-4D97-AF65-F5344CB8AC3E}">
        <p14:creationId xmlns:p14="http://schemas.microsoft.com/office/powerpoint/2010/main" val="2259683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B6E89D-80F5-42C2-9D12-270F2F992630}" type="slidenum">
              <a:rPr lang="en-US" smtClean="0"/>
              <a:t>20</a:t>
            </a:fld>
            <a:endParaRPr lang="en-US"/>
          </a:p>
        </p:txBody>
      </p:sp>
    </p:spTree>
    <p:extLst>
      <p:ext uri="{BB962C8B-B14F-4D97-AF65-F5344CB8AC3E}">
        <p14:creationId xmlns:p14="http://schemas.microsoft.com/office/powerpoint/2010/main" val="4123585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2 sum-to-n: 1.5m</a:t>
            </a:r>
          </a:p>
          <a:p>
            <a:pPr marL="171450" indent="-171450">
              <a:buFontTx/>
              <a:buChar char="-"/>
            </a:pPr>
            <a:r>
              <a:rPr lang="en-US" dirty="0"/>
              <a:t>Lets consider how this might work with an  example, a traditional summing function.</a:t>
            </a:r>
          </a:p>
          <a:p>
            <a:pPr marL="171450" indent="-171450">
              <a:buFontTx/>
              <a:buChar char="-"/>
            </a:pPr>
            <a:r>
              <a:rPr lang="en-US" dirty="0"/>
              <a:t>In the middle of this program is the usual recursive  definition of a sum-to-n function that takes an accumulator  parameter that gradually increases in each recursion as the  number n decrements</a:t>
            </a:r>
          </a:p>
          <a:p>
            <a:pPr marL="171450" indent="-171450">
              <a:buFontTx/>
              <a:buChar char="-"/>
            </a:pPr>
            <a:r>
              <a:rPr lang="en-US" dirty="0"/>
              <a:t>In our program, we turn the normal execution on its head.  Our  goal is not to get the sum given some n, but to minimize the  value n such that it is constrained to some result.</a:t>
            </a:r>
          </a:p>
          <a:p>
            <a:pPr marL="171450" indent="-171450">
              <a:buFontTx/>
              <a:buChar char="-"/>
            </a:pPr>
            <a:r>
              <a:rPr lang="en-US" dirty="0"/>
              <a:t>In this case the result is constrained to be greater than or  equal to 100---that is, we want the smallest n such that  sum-to-n's result meets or exceeds 100.</a:t>
            </a:r>
          </a:p>
          <a:p>
            <a:pPr marL="171450" indent="-171450">
              <a:buFontTx/>
              <a:buChar char="-"/>
            </a:pPr>
            <a:r>
              <a:rPr lang="en-US" dirty="0"/>
              <a:t>In this example, the result is 14, which if we check is indeed  the correct, as the sum is 105.</a:t>
            </a:r>
          </a:p>
        </p:txBody>
      </p:sp>
      <p:sp>
        <p:nvSpPr>
          <p:cNvPr id="4" name="Slide Number Placeholder 3"/>
          <p:cNvSpPr>
            <a:spLocks noGrp="1"/>
          </p:cNvSpPr>
          <p:nvPr>
            <p:ph type="sldNum" sz="quarter" idx="5"/>
          </p:nvPr>
        </p:nvSpPr>
        <p:spPr/>
        <p:txBody>
          <a:bodyPr/>
          <a:lstStyle/>
          <a:p>
            <a:fld id="{B7B6E89D-80F5-42C2-9D12-270F2F992630}" type="slidenum">
              <a:rPr lang="en-US" smtClean="0"/>
              <a:t>2</a:t>
            </a:fld>
            <a:endParaRPr lang="en-US"/>
          </a:p>
        </p:txBody>
      </p:sp>
    </p:spTree>
    <p:extLst>
      <p:ext uri="{BB962C8B-B14F-4D97-AF65-F5344CB8AC3E}">
        <p14:creationId xmlns:p14="http://schemas.microsoft.com/office/powerpoint/2010/main" val="2073564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3 mathematical optimization: 1.5m</a:t>
            </a:r>
          </a:p>
          <a:p>
            <a:pPr marL="171450" indent="-171450">
              <a:buFontTx/>
              <a:buChar char="-"/>
            </a:pPr>
            <a:r>
              <a:rPr lang="en-US" dirty="0"/>
              <a:t>To be able to approach this problem, we need to discuss two  bits of background knowledge.</a:t>
            </a:r>
          </a:p>
          <a:p>
            <a:pPr marL="171450" indent="-171450">
              <a:buFontTx/>
              <a:buChar char="-"/>
            </a:pPr>
            <a:r>
              <a:rPr lang="en-US" dirty="0"/>
              <a:t>The first is how to find optimal values. This has been studied extensively, and has spawned  the field of mathematical optimization</a:t>
            </a:r>
          </a:p>
          <a:p>
            <a:pPr marL="171450" indent="-171450">
              <a:buFontTx/>
              <a:buChar char="-"/>
            </a:pPr>
            <a:r>
              <a:rPr lang="en-US" dirty="0"/>
              <a:t>Mathematical optimization asks “what is  the best value of a cost function”</a:t>
            </a:r>
          </a:p>
          <a:p>
            <a:pPr marL="171450" indent="-171450">
              <a:buFontTx/>
              <a:buChar char="-"/>
            </a:pPr>
            <a:r>
              <a:rPr lang="en-US" dirty="0"/>
              <a:t>Cost funs so called because we often want to min the cost of something</a:t>
            </a:r>
          </a:p>
          <a:p>
            <a:pPr marL="171450" indent="-171450">
              <a:buFontTx/>
              <a:buChar char="-"/>
            </a:pPr>
            <a:r>
              <a:rPr lang="en-US" dirty="0"/>
              <a:t>These problems often include constraints that rule out values</a:t>
            </a:r>
          </a:p>
          <a:p>
            <a:pPr marL="171450" indent="-171450">
              <a:buFontTx/>
              <a:buChar char="-"/>
            </a:pPr>
            <a:r>
              <a:rPr lang="en-US" dirty="0"/>
              <a:t>a formal description is … bullet 1</a:t>
            </a:r>
          </a:p>
          <a:p>
            <a:pPr marL="171450" indent="-171450">
              <a:buFontTx/>
              <a:buChar char="-"/>
            </a:pPr>
            <a:r>
              <a:rPr lang="en-US" dirty="0"/>
              <a:t>One common kind of optimization is linear  programming (LP) ... bullet 2</a:t>
            </a:r>
          </a:p>
          <a:p>
            <a:pPr marL="171450" indent="-171450">
              <a:buFontTx/>
              <a:buChar char="-"/>
            </a:pPr>
            <a:r>
              <a:rPr lang="en-US" dirty="0"/>
              <a:t>and its extension mixed integer linear programming (or MILP) ... bullet 3</a:t>
            </a:r>
          </a:p>
          <a:p>
            <a:pPr marL="0" indent="0">
              <a:buFontTx/>
              <a:buNone/>
            </a:pPr>
            <a:r>
              <a:rPr lang="en-US" dirty="0"/>
              <a:t>- MILP is common because it is suitable for many problems, and  ... bullet 4-5</a:t>
            </a:r>
          </a:p>
          <a:p>
            <a:pPr marL="0" indent="0">
              <a:buFontTx/>
              <a:buNone/>
            </a:pPr>
            <a:endParaRPr lang="en-US" dirty="0"/>
          </a:p>
        </p:txBody>
      </p:sp>
      <p:sp>
        <p:nvSpPr>
          <p:cNvPr id="4" name="Slide Number Placeholder 3"/>
          <p:cNvSpPr>
            <a:spLocks noGrp="1"/>
          </p:cNvSpPr>
          <p:nvPr>
            <p:ph type="sldNum" sz="quarter" idx="5"/>
          </p:nvPr>
        </p:nvSpPr>
        <p:spPr/>
        <p:txBody>
          <a:bodyPr/>
          <a:lstStyle/>
          <a:p>
            <a:fld id="{B7B6E89D-80F5-42C2-9D12-270F2F992630}" type="slidenum">
              <a:rPr lang="en-US" smtClean="0"/>
              <a:t>3</a:t>
            </a:fld>
            <a:endParaRPr lang="en-US"/>
          </a:p>
        </p:txBody>
      </p:sp>
    </p:spTree>
    <p:extLst>
      <p:ext uri="{BB962C8B-B14F-4D97-AF65-F5344CB8AC3E}">
        <p14:creationId xmlns:p14="http://schemas.microsoft.com/office/powerpoint/2010/main" val="46969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4 Expert encodings 2m</a:t>
            </a:r>
          </a:p>
          <a:p>
            <a:pPr marL="171450" indent="-171450">
              <a:buFontTx/>
              <a:buChar char="-"/>
            </a:pPr>
            <a:r>
              <a:rPr lang="en-US" dirty="0"/>
              <a:t>However, when problems become more complex we have to rely on  ... bullet 1 and </a:t>
            </a:r>
            <a:r>
              <a:rPr lang="en-US" dirty="0" err="1"/>
              <a:t>subbullets</a:t>
            </a:r>
            <a:endParaRPr lang="en-US" dirty="0"/>
          </a:p>
          <a:p>
            <a:pPr marL="171450" indent="-171450">
              <a:buFontTx/>
              <a:buChar char="-"/>
            </a:pPr>
            <a:r>
              <a:rPr lang="en-US" dirty="0"/>
              <a:t>for example, consider the byzantine code here (don't actually bother  trying to understand it, it's gibberish meant to look complicated).</a:t>
            </a:r>
          </a:p>
          <a:p>
            <a:pPr marL="171450" indent="-171450">
              <a:buFontTx/>
              <a:buChar char="-"/>
            </a:pPr>
            <a:r>
              <a:rPr lang="en-US" dirty="0"/>
              <a:t>We have (list features), and when this is lowered to constraints, it’s quite complex</a:t>
            </a:r>
          </a:p>
          <a:p>
            <a:pPr marL="171450" indent="-171450">
              <a:buFontTx/>
              <a:buChar char="-"/>
            </a:pPr>
            <a:r>
              <a:rPr lang="en-US" dirty="0"/>
              <a:t>if we change one thing, it changes everything. rearrange this inner if-then-else, and the inner asserts must change, which messes  up the </a:t>
            </a:r>
            <a:r>
              <a:rPr lang="en-US" dirty="0" err="1"/>
              <a:t>inlining</a:t>
            </a:r>
            <a:r>
              <a:rPr lang="en-US" dirty="0"/>
              <a:t> of the lambda, and could mess up the vector reference  and the multiplication.</a:t>
            </a:r>
          </a:p>
          <a:p>
            <a:pPr marL="171450" indent="-171450">
              <a:buFontTx/>
              <a:buChar char="-"/>
            </a:pPr>
            <a:r>
              <a:rPr lang="en-US" dirty="0"/>
              <a:t>This code itself is easy to rewrite but the </a:t>
            </a:r>
            <a:r>
              <a:rPr lang="en-US" dirty="0" err="1"/>
              <a:t>milp</a:t>
            </a:r>
            <a:r>
              <a:rPr lang="en-US" dirty="0"/>
              <a:t>  constraints are hard</a:t>
            </a:r>
          </a:p>
          <a:p>
            <a:pPr marL="171450" indent="-171450">
              <a:buFontTx/>
              <a:buChar char="-"/>
            </a:pPr>
            <a:r>
              <a:rPr lang="en-US" dirty="0"/>
              <a:t>The reason is because the MILP constraint format is hard to change  … bullet 2 and </a:t>
            </a:r>
            <a:r>
              <a:rPr lang="en-US" dirty="0" err="1"/>
              <a:t>subbullets</a:t>
            </a:r>
            <a:endParaRPr lang="en-US" dirty="0"/>
          </a:p>
          <a:p>
            <a:pPr marL="171450" indent="-171450">
              <a:buFontTx/>
              <a:buChar char="-"/>
            </a:pPr>
            <a:r>
              <a:rPr lang="en-US" dirty="0"/>
              <a:t>especially if-then-else, because it relies on path conditions</a:t>
            </a:r>
          </a:p>
          <a:p>
            <a:pPr marL="171450" indent="-171450">
              <a:buFontTx/>
              <a:buChar char="-"/>
            </a:pPr>
            <a:r>
              <a:rPr lang="en-US" dirty="0"/>
              <a:t>this makes MILP constraints effectively write only</a:t>
            </a:r>
          </a:p>
        </p:txBody>
      </p:sp>
      <p:sp>
        <p:nvSpPr>
          <p:cNvPr id="4" name="Slide Number Placeholder 3"/>
          <p:cNvSpPr>
            <a:spLocks noGrp="1"/>
          </p:cNvSpPr>
          <p:nvPr>
            <p:ph type="sldNum" sz="quarter" idx="5"/>
          </p:nvPr>
        </p:nvSpPr>
        <p:spPr/>
        <p:txBody>
          <a:bodyPr/>
          <a:lstStyle/>
          <a:p>
            <a:fld id="{B7B6E89D-80F5-42C2-9D12-270F2F992630}" type="slidenum">
              <a:rPr lang="en-US" smtClean="0"/>
              <a:t>4</a:t>
            </a:fld>
            <a:endParaRPr lang="en-US"/>
          </a:p>
        </p:txBody>
      </p:sp>
    </p:spTree>
    <p:extLst>
      <p:ext uri="{BB962C8B-B14F-4D97-AF65-F5344CB8AC3E}">
        <p14:creationId xmlns:p14="http://schemas.microsoft.com/office/powerpoint/2010/main" val="389889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5 solver aided: 1m</a:t>
            </a:r>
          </a:p>
          <a:p>
            <a:pPr marL="171450" indent="-171450">
              <a:buFontTx/>
              <a:buChar char="-"/>
            </a:pPr>
            <a:r>
              <a:rPr lang="en-US" dirty="0"/>
              <a:t>The second piece of background knowledge we need to be aware  of is the existence of other so-called solver aided languages</a:t>
            </a:r>
          </a:p>
          <a:p>
            <a:pPr marL="171450" indent="-171450">
              <a:buFontTx/>
              <a:buChar char="-"/>
            </a:pPr>
            <a:r>
              <a:rPr lang="en-US" dirty="0"/>
              <a:t>read the slide</a:t>
            </a:r>
          </a:p>
        </p:txBody>
      </p:sp>
      <p:sp>
        <p:nvSpPr>
          <p:cNvPr id="4" name="Slide Number Placeholder 3"/>
          <p:cNvSpPr>
            <a:spLocks noGrp="1"/>
          </p:cNvSpPr>
          <p:nvPr>
            <p:ph type="sldNum" sz="quarter" idx="5"/>
          </p:nvPr>
        </p:nvSpPr>
        <p:spPr/>
        <p:txBody>
          <a:bodyPr/>
          <a:lstStyle/>
          <a:p>
            <a:fld id="{B7B6E89D-80F5-42C2-9D12-270F2F992630}" type="slidenum">
              <a:rPr lang="en-US" smtClean="0"/>
              <a:t>5</a:t>
            </a:fld>
            <a:endParaRPr lang="en-US"/>
          </a:p>
        </p:txBody>
      </p:sp>
    </p:spTree>
    <p:extLst>
      <p:ext uri="{BB962C8B-B14F-4D97-AF65-F5344CB8AC3E}">
        <p14:creationId xmlns:p14="http://schemas.microsoft.com/office/powerpoint/2010/main" val="687638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6 Scimitar: 1m</a:t>
            </a:r>
          </a:p>
          <a:p>
            <a:pPr marL="171450" indent="-171450">
              <a:buFontTx/>
              <a:buChar char="-"/>
            </a:pPr>
            <a:r>
              <a:rPr lang="en-US" dirty="0"/>
              <a:t>We put these two ideas together in our work Scimitar.</a:t>
            </a:r>
          </a:p>
          <a:p>
            <a:pPr marL="171450" indent="-171450">
              <a:buFontTx/>
              <a:buChar char="-"/>
            </a:pPr>
            <a:r>
              <a:rPr lang="en-US" dirty="0"/>
              <a:t>read the slide</a:t>
            </a:r>
          </a:p>
        </p:txBody>
      </p:sp>
      <p:sp>
        <p:nvSpPr>
          <p:cNvPr id="4" name="Slide Number Placeholder 3"/>
          <p:cNvSpPr>
            <a:spLocks noGrp="1"/>
          </p:cNvSpPr>
          <p:nvPr>
            <p:ph type="sldNum" sz="quarter" idx="5"/>
          </p:nvPr>
        </p:nvSpPr>
        <p:spPr/>
        <p:txBody>
          <a:bodyPr/>
          <a:lstStyle/>
          <a:p>
            <a:fld id="{B7B6E89D-80F5-42C2-9D12-270F2F992630}" type="slidenum">
              <a:rPr lang="en-US" smtClean="0"/>
              <a:t>6</a:t>
            </a:fld>
            <a:endParaRPr lang="en-US"/>
          </a:p>
        </p:txBody>
      </p:sp>
    </p:spTree>
    <p:extLst>
      <p:ext uri="{BB962C8B-B14F-4D97-AF65-F5344CB8AC3E}">
        <p14:creationId xmlns:p14="http://schemas.microsoft.com/office/powerpoint/2010/main" val="4084668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7 Allocate: 1.5m</a:t>
            </a:r>
          </a:p>
          <a:p>
            <a:pPr marL="171450" indent="-171450">
              <a:buFontTx/>
              <a:buChar char="-"/>
            </a:pPr>
            <a:r>
              <a:rPr lang="en-US" dirty="0"/>
              <a:t>For an example of why to use Scimitar,  consider ... bullet 1 ... like the Allocate fun in the fig</a:t>
            </a:r>
          </a:p>
          <a:p>
            <a:pPr marL="171450" indent="-171450">
              <a:buFontTx/>
              <a:buChar char="-"/>
            </a:pPr>
            <a:r>
              <a:rPr lang="en-US" dirty="0"/>
              <a:t>In systems with manual memory allocation, the  runtime needs a way to ... bullet 2.</a:t>
            </a:r>
          </a:p>
          <a:p>
            <a:pPr marL="171450" indent="-171450">
              <a:buFontTx/>
              <a:buChar char="-"/>
            </a:pPr>
            <a:r>
              <a:rPr lang="en-US" dirty="0"/>
              <a:t>see the matrix ... bullet 3</a:t>
            </a:r>
          </a:p>
          <a:p>
            <a:pPr marL="171450" indent="-171450">
              <a:buFontTx/>
              <a:buChar char="-"/>
            </a:pPr>
            <a:r>
              <a:rPr lang="en-US" dirty="0"/>
              <a:t>This prevents  memory fragmentation, and lets you allocate very quickly.</a:t>
            </a:r>
          </a:p>
          <a:p>
            <a:pPr marL="171450" indent="-171450">
              <a:buFontTx/>
              <a:buChar char="-"/>
            </a:pPr>
            <a:r>
              <a:rPr lang="en-US" dirty="0"/>
              <a:t>A tradeoff … bullet 4 ... to accommodate anticipated allocations.</a:t>
            </a:r>
          </a:p>
          <a:p>
            <a:pPr marL="171450" indent="-171450">
              <a:buFontTx/>
              <a:buChar char="-"/>
            </a:pPr>
            <a:r>
              <a:rPr lang="en-US" dirty="0"/>
              <a:t>Here, the function Update-Arena-</a:t>
            </a:r>
            <a:r>
              <a:rPr lang="en-US" dirty="0" err="1"/>
              <a:t>Dist</a:t>
            </a:r>
            <a:r>
              <a:rPr lang="en-US" dirty="0"/>
              <a:t> is responsible for making  that change.</a:t>
            </a:r>
          </a:p>
          <a:p>
            <a:pPr marL="171450" indent="-171450">
              <a:buFontTx/>
              <a:buChar char="-"/>
            </a:pPr>
            <a:r>
              <a:rPr lang="en-US" dirty="0"/>
              <a:t>Many implementations are possible, but we... bullet 5.</a:t>
            </a:r>
          </a:p>
        </p:txBody>
      </p:sp>
      <p:sp>
        <p:nvSpPr>
          <p:cNvPr id="4" name="Slide Number Placeholder 3"/>
          <p:cNvSpPr>
            <a:spLocks noGrp="1"/>
          </p:cNvSpPr>
          <p:nvPr>
            <p:ph type="sldNum" sz="quarter" idx="5"/>
          </p:nvPr>
        </p:nvSpPr>
        <p:spPr/>
        <p:txBody>
          <a:bodyPr/>
          <a:lstStyle/>
          <a:p>
            <a:fld id="{B7B6E89D-80F5-42C2-9D12-270F2F992630}" type="slidenum">
              <a:rPr lang="en-US" smtClean="0"/>
              <a:t>7</a:t>
            </a:fld>
            <a:endParaRPr lang="en-US"/>
          </a:p>
        </p:txBody>
      </p:sp>
    </p:spTree>
    <p:extLst>
      <p:ext uri="{BB962C8B-B14F-4D97-AF65-F5344CB8AC3E}">
        <p14:creationId xmlns:p14="http://schemas.microsoft.com/office/powerpoint/2010/main" val="2108921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8 update-arena-</a:t>
            </a:r>
            <a:r>
              <a:rPr lang="en-US" dirty="0" err="1"/>
              <a:t>dist</a:t>
            </a:r>
            <a:r>
              <a:rPr lang="en-US" dirty="0"/>
              <a:t>: 0.5m</a:t>
            </a:r>
          </a:p>
          <a:p>
            <a:pPr marL="171450" indent="-171450">
              <a:buFontTx/>
              <a:buChar char="-"/>
            </a:pPr>
            <a:r>
              <a:rPr lang="en-US" dirty="0"/>
              <a:t>We give here an implementation of a function to compute a new  arena layout Update-Arena-</a:t>
            </a:r>
            <a:r>
              <a:rPr lang="en-US" dirty="0" err="1"/>
              <a:t>Dist</a:t>
            </a:r>
            <a:endParaRPr lang="en-US" dirty="0"/>
          </a:p>
          <a:p>
            <a:pPr marL="171450" indent="-171450">
              <a:buFontTx/>
              <a:buChar char="-"/>
            </a:pPr>
            <a:r>
              <a:rPr lang="en-US" dirty="0"/>
              <a:t>Just as a note, this is not an  industrial strength implementation, which has to incorporate  many other factors not considered here.</a:t>
            </a:r>
          </a:p>
        </p:txBody>
      </p:sp>
      <p:sp>
        <p:nvSpPr>
          <p:cNvPr id="4" name="Slide Number Placeholder 3"/>
          <p:cNvSpPr>
            <a:spLocks noGrp="1"/>
          </p:cNvSpPr>
          <p:nvPr>
            <p:ph type="sldNum" sz="quarter" idx="5"/>
          </p:nvPr>
        </p:nvSpPr>
        <p:spPr/>
        <p:txBody>
          <a:bodyPr/>
          <a:lstStyle/>
          <a:p>
            <a:fld id="{B7B6E89D-80F5-42C2-9D12-270F2F992630}" type="slidenum">
              <a:rPr lang="en-US" smtClean="0"/>
              <a:t>8</a:t>
            </a:fld>
            <a:endParaRPr lang="en-US"/>
          </a:p>
        </p:txBody>
      </p:sp>
    </p:spTree>
    <p:extLst>
      <p:ext uri="{BB962C8B-B14F-4D97-AF65-F5344CB8AC3E}">
        <p14:creationId xmlns:p14="http://schemas.microsoft.com/office/powerpoint/2010/main" val="2322135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Calibri"/>
            </a:endParaRPr>
          </a:p>
        </p:txBody>
      </p:sp>
      <p:sp>
        <p:nvSpPr>
          <p:cNvPr id="6" name="PlaceHolder 2"/>
          <p:cNvSpPr>
            <a:spLocks noGrp="1"/>
          </p:cNvSpPr>
          <p:nvPr>
            <p:ph/>
          </p:nvPr>
        </p:nvSpPr>
        <p:spPr>
          <a:xfrm>
            <a:off x="503640" y="1326240"/>
            <a:ext cx="9068760" cy="3287880"/>
          </a:xfrm>
          <a:prstGeom prst="rect">
            <a:avLst/>
          </a:prstGeom>
          <a:noFill/>
          <a:ln w="0">
            <a:noFill/>
          </a:ln>
        </p:spPr>
        <p:txBody>
          <a:bodyPr lIns="0" tIns="0" rIns="0" bIns="0" anchor="t">
            <a:normAutofit/>
          </a:bodyPr>
          <a:lstStyle/>
          <a:p>
            <a:pPr indent="0">
              <a:spcBef>
                <a:spcPts val="1414"/>
              </a:spcBef>
              <a:buNone/>
            </a:pPr>
            <a:endParaRPr lang="en-US" sz="32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1A00CCB1-939C-4D89-8236-E85ADBEB22D6}"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efault">
    <p:spTree>
      <p:nvGrpSpPr>
        <p:cNvPr id="1" name=""/>
        <p:cNvGrpSpPr/>
        <p:nvPr/>
      </p:nvGrpSpPr>
      <p:grpSpPr>
        <a:xfrm>
          <a:off x="0" y="0"/>
          <a:ext cx="0" cy="0"/>
          <a:chOff x="0" y="0"/>
          <a:chExt cx="0" cy="0"/>
        </a:xfrm>
      </p:grpSpPr>
      <p:sp>
        <p:nvSpPr>
          <p:cNvPr id="7"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Calibri"/>
            </a:endParaRPr>
          </a:p>
        </p:txBody>
      </p:sp>
      <p:sp>
        <p:nvSpPr>
          <p:cNvPr id="8" name="PlaceHolder 2"/>
          <p:cNvSpPr>
            <a:spLocks noGrp="1"/>
          </p:cNvSpPr>
          <p:nvPr>
            <p:ph type="subTitle"/>
          </p:nvPr>
        </p:nvSpPr>
        <p:spPr>
          <a:xfrm>
            <a:off x="503640" y="1326240"/>
            <a:ext cx="9068760" cy="32878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F3F91B89-6B68-4702-BB70-567732F70843}"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Calibri"/>
              </a:rPr>
              <a:t>Double-tap to edit the title text format</a:t>
            </a:r>
          </a:p>
        </p:txBody>
      </p:sp>
      <p:sp>
        <p:nvSpPr>
          <p:cNvPr id="6" name="PlaceHolder 2"/>
          <p:cNvSpPr>
            <a:spLocks noGrp="1"/>
          </p:cNvSpPr>
          <p:nvPr>
            <p:ph type="body"/>
          </p:nvPr>
        </p:nvSpPr>
        <p:spPr>
          <a:xfrm>
            <a:off x="503640" y="1326240"/>
            <a:ext cx="9068760" cy="3287880"/>
          </a:xfrm>
          <a:prstGeom prst="rect">
            <a:avLst/>
          </a:prstGeom>
          <a:noFill/>
          <a:ln w="0">
            <a:noFill/>
          </a:ln>
        </p:spPr>
        <p:txBody>
          <a:bodyPr lIns="0" tIns="0" rIns="0" bIns="0" anchor="t">
            <a:normAutofit/>
          </a:bodyPr>
          <a:lstStyle/>
          <a:p>
            <a:pPr marL="432000" indent="-324000">
              <a:spcBef>
                <a:spcPts val="1414"/>
              </a:spcBef>
              <a:buClr>
                <a:srgbClr val="000000"/>
              </a:buClr>
              <a:buSzPct val="45000"/>
              <a:buFont typeface="Wingdings" charset="2"/>
              <a:buChar char=""/>
            </a:pPr>
            <a:r>
              <a:rPr lang="en-US" sz="3200" b="0" strike="noStrike" spc="-1" dirty="0">
                <a:solidFill>
                  <a:srgbClr val="000000"/>
                </a:solidFill>
                <a:latin typeface="Calibri"/>
              </a:rPr>
              <a:t>Double-tap to edit the outline text format</a:t>
            </a:r>
          </a:p>
          <a:p>
            <a:pPr marL="864000" lvl="1" indent="-324000">
              <a:spcBef>
                <a:spcPts val="1131"/>
              </a:spcBef>
              <a:buClr>
                <a:srgbClr val="000000"/>
              </a:buClr>
              <a:buSzPct val="75000"/>
              <a:buFont typeface="Symbol" charset="2"/>
              <a:buChar char=""/>
            </a:pPr>
            <a:r>
              <a:rPr lang="en-US" sz="2800" b="0" strike="noStrike" spc="-1" dirty="0">
                <a:solidFill>
                  <a:srgbClr val="000000"/>
                </a:solidFill>
                <a:latin typeface="Calibri"/>
              </a:rPr>
              <a:t>Second Outline Level</a:t>
            </a:r>
          </a:p>
          <a:p>
            <a:pPr marL="1296000" lvl="2" indent="-288000">
              <a:spcBef>
                <a:spcPts val="848"/>
              </a:spcBef>
              <a:buClr>
                <a:srgbClr val="000000"/>
              </a:buClr>
              <a:buSzPct val="45000"/>
              <a:buFont typeface="Wingdings" charset="2"/>
              <a:buChar char=""/>
            </a:pPr>
            <a:r>
              <a:rPr lang="en-US" sz="2400" b="0" strike="noStrike" spc="-1" dirty="0">
                <a:solidFill>
                  <a:srgbClr val="000000"/>
                </a:solidFill>
                <a:latin typeface="Calibri"/>
              </a:rPr>
              <a:t>Third Outline Level</a:t>
            </a:r>
          </a:p>
          <a:p>
            <a:pPr marL="1728000" lvl="3" indent="-216000">
              <a:spcBef>
                <a:spcPts val="564"/>
              </a:spcBef>
              <a:buClr>
                <a:srgbClr val="000000"/>
              </a:buClr>
              <a:buSzPct val="75000"/>
              <a:buFont typeface="Symbol" charset="2"/>
              <a:buChar char=""/>
            </a:pPr>
            <a:r>
              <a:rPr lang="en-US" sz="2000" b="0" strike="noStrike" spc="-1" dirty="0">
                <a:solidFill>
                  <a:srgbClr val="000000"/>
                </a:solidFill>
                <a:latin typeface="Calibri"/>
              </a:rPr>
              <a:t>Fourth Outline Level</a:t>
            </a:r>
          </a:p>
          <a:p>
            <a:pPr marL="2160000" lvl="4" indent="-216000">
              <a:spcBef>
                <a:spcPts val="281"/>
              </a:spcBef>
              <a:buClr>
                <a:srgbClr val="000000"/>
              </a:buClr>
              <a:buSzPct val="45000"/>
              <a:buFont typeface="Wingdings" charset="2"/>
              <a:buChar char=""/>
            </a:pPr>
            <a:r>
              <a:rPr lang="en-US" sz="2000" b="0" strike="noStrike" spc="-1" dirty="0">
                <a:solidFill>
                  <a:srgbClr val="000000"/>
                </a:solidFill>
                <a:latin typeface="Calibri"/>
              </a:rPr>
              <a:t>Fifth Outline Level</a:t>
            </a:r>
          </a:p>
          <a:p>
            <a:pPr marL="2592000" lvl="5" indent="-216000">
              <a:spcBef>
                <a:spcPts val="281"/>
              </a:spcBef>
              <a:buClr>
                <a:srgbClr val="000000"/>
              </a:buClr>
              <a:buSzPct val="45000"/>
              <a:buFont typeface="Wingdings" charset="2"/>
              <a:buChar char=""/>
            </a:pPr>
            <a:r>
              <a:rPr lang="en-US" sz="2000" b="0" strike="noStrike" spc="-1" dirty="0">
                <a:solidFill>
                  <a:srgbClr val="000000"/>
                </a:solidFill>
                <a:latin typeface="Calibri"/>
              </a:rPr>
              <a:t>Sixth Outline Level</a:t>
            </a:r>
          </a:p>
          <a:p>
            <a:pPr marL="3024000" lvl="6" indent="-216000">
              <a:spcBef>
                <a:spcPts val="281"/>
              </a:spcBef>
              <a:buClr>
                <a:srgbClr val="000000"/>
              </a:buClr>
              <a:buSzPct val="45000"/>
              <a:buFont typeface="Wingdings" charset="2"/>
              <a:buChar char=""/>
            </a:pPr>
            <a:r>
              <a:rPr lang="en-US" sz="2000" b="0" strike="noStrike" spc="-1" dirty="0">
                <a:solidFill>
                  <a:srgbClr val="000000"/>
                </a:solidFill>
                <a:latin typeface="Calibri"/>
              </a:rPr>
              <a:t>Seventh Outline Level</a:t>
            </a:r>
          </a:p>
        </p:txBody>
      </p:sp>
      <p:sp>
        <p:nvSpPr>
          <p:cNvPr id="2" name="PlaceHolder 3"/>
          <p:cNvSpPr>
            <a:spLocks noGrp="1"/>
          </p:cNvSpPr>
          <p:nvPr>
            <p:ph type="dt" idx="1"/>
          </p:nvPr>
        </p:nvSpPr>
        <p:spPr>
          <a:xfrm>
            <a:off x="503640" y="5164560"/>
            <a:ext cx="2347560" cy="39060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Calibri"/>
              </a:defRPr>
            </a:lvl1pPr>
          </a:lstStyle>
          <a:p>
            <a:pPr indent="0">
              <a:buNone/>
            </a:pPr>
            <a:endParaRPr lang="en-US" sz="1400" b="0" strike="noStrike" spc="-1">
              <a:solidFill>
                <a:srgbClr val="000000"/>
              </a:solidFill>
              <a:latin typeface="Calibri"/>
            </a:endParaRPr>
          </a:p>
        </p:txBody>
      </p:sp>
      <p:sp>
        <p:nvSpPr>
          <p:cNvPr id="3" name="PlaceHolder 4"/>
          <p:cNvSpPr>
            <a:spLocks noGrp="1"/>
          </p:cNvSpPr>
          <p:nvPr>
            <p:ph type="ftr" idx="2"/>
          </p:nvPr>
        </p:nvSpPr>
        <p:spPr>
          <a:xfrm>
            <a:off x="3445920" y="5164560"/>
            <a:ext cx="3193920" cy="390600"/>
          </a:xfrm>
          <a:prstGeom prst="rect">
            <a:avLst/>
          </a:prstGeom>
          <a:noFill/>
          <a:ln w="0">
            <a:noFill/>
          </a:ln>
        </p:spPr>
        <p:txBody>
          <a:bodyPr lIns="0" tIns="0" rIns="0" bIns="0" anchor="t">
            <a:noAutofit/>
          </a:bodyPr>
          <a:lstStyle>
            <a:lvl1pPr indent="0" algn="ctr">
              <a:buNone/>
              <a:defRPr lang="en-US" sz="1400" b="0" strike="noStrike" spc="-1">
                <a:solidFill>
                  <a:srgbClr val="000000"/>
                </a:solidFill>
                <a:latin typeface="Calibri"/>
              </a:defRPr>
            </a:lvl1pPr>
          </a:lstStyle>
          <a:p>
            <a:pPr indent="0" algn="ctr">
              <a:buNone/>
            </a:pPr>
            <a:r>
              <a:rPr lang="en-US" sz="1400" b="0" strike="noStrike" spc="-1">
                <a:solidFill>
                  <a:srgbClr val="000000"/>
                </a:solidFill>
                <a:latin typeface="Calibri"/>
              </a:rPr>
              <a:t>Footer</a:t>
            </a:r>
          </a:p>
        </p:txBody>
      </p:sp>
      <p:sp>
        <p:nvSpPr>
          <p:cNvPr id="4" name="PlaceHolder 5"/>
          <p:cNvSpPr>
            <a:spLocks noGrp="1"/>
          </p:cNvSpPr>
          <p:nvPr>
            <p:ph type="sldNum" idx="3"/>
          </p:nvPr>
        </p:nvSpPr>
        <p:spPr>
          <a:xfrm>
            <a:off x="7224840" y="5164560"/>
            <a:ext cx="2347560" cy="39060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Calibri"/>
              </a:defRPr>
            </a:lvl1pPr>
          </a:lstStyle>
          <a:p>
            <a:pPr indent="0" algn="r">
              <a:buNone/>
            </a:pPr>
            <a:fld id="{B9D1F6B4-7FD3-495E-8198-35AA91CFE0A2}" type="slidenum">
              <a:rPr lang="en-US" sz="1400" b="0" strike="noStrike" spc="-1">
                <a:solidFill>
                  <a:srgbClr val="000000"/>
                </a:solidFill>
                <a:latin typeface="Calibri"/>
              </a:rPr>
              <a:t>‹#›</a:t>
            </a:fld>
            <a:endParaRPr lang="en-US" sz="14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00.png"/><Relationship Id="rId5" Type="http://schemas.openxmlformats.org/officeDocument/2006/relationships/image" Target="../media/image15.sv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9.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510480"/>
            <a:ext cx="9068760" cy="2545200"/>
          </a:xfrm>
          <a:prstGeom prst="rect">
            <a:avLst/>
          </a:prstGeom>
          <a:noFill/>
          <a:ln w="0">
            <a:noFill/>
          </a:ln>
        </p:spPr>
        <p:txBody>
          <a:bodyPr lIns="0" tIns="0" rIns="0" bIns="0" anchor="ctr">
            <a:noAutofit/>
          </a:bodyPr>
          <a:lstStyle/>
          <a:p>
            <a:pPr indent="0" algn="ctr">
              <a:buNone/>
            </a:pPr>
            <a:r>
              <a:rPr lang="en-US" sz="8000" b="0" strike="noStrike" cap="small" spc="-1">
                <a:solidFill>
                  <a:srgbClr val="000000"/>
                </a:solidFill>
                <a:latin typeface="Calibri"/>
              </a:rPr>
              <a:t>Scimitar</a:t>
            </a:r>
            <a:br>
              <a:rPr sz="4400"/>
            </a:br>
            <a:r>
              <a:rPr lang="en-US" sz="4400" b="0" strike="noStrike" spc="-1">
                <a:solidFill>
                  <a:srgbClr val="000000"/>
                </a:solidFill>
                <a:latin typeface="Calibri"/>
              </a:rPr>
              <a:t>Functional Programs as</a:t>
            </a:r>
            <a:br>
              <a:rPr sz="4400"/>
            </a:br>
            <a:r>
              <a:rPr lang="en-US" sz="4400" b="0" strike="noStrike" spc="-1">
                <a:solidFill>
                  <a:srgbClr val="000000"/>
                </a:solidFill>
                <a:latin typeface="Calibri"/>
              </a:rPr>
              <a:t> Optimization Problems</a:t>
            </a:r>
          </a:p>
        </p:txBody>
      </p:sp>
      <p:sp>
        <p:nvSpPr>
          <p:cNvPr id="10" name="TextBox 9"/>
          <p:cNvSpPr txBox="1"/>
          <p:nvPr/>
        </p:nvSpPr>
        <p:spPr>
          <a:xfrm>
            <a:off x="980241" y="3328416"/>
            <a:ext cx="5054803" cy="801504"/>
          </a:xfrm>
          <a:prstGeom prst="rect">
            <a:avLst/>
          </a:prstGeom>
          <a:noFill/>
          <a:ln w="0">
            <a:noFill/>
          </a:ln>
        </p:spPr>
        <p:txBody>
          <a:bodyPr lIns="90000" tIns="45000" rIns="90000" bIns="45000" anchor="t">
            <a:noAutofit/>
          </a:bodyPr>
          <a:lstStyle/>
          <a:p>
            <a:pPr algn="ctr">
              <a:spcAft>
                <a:spcPts val="720"/>
              </a:spcAft>
            </a:pPr>
            <a:r>
              <a:rPr lang="en-US" sz="2000" b="0" strike="noStrike" spc="-1" dirty="0">
                <a:solidFill>
                  <a:srgbClr val="000000"/>
                </a:solidFill>
                <a:latin typeface="Calibri"/>
              </a:rPr>
              <a:t>Nate F. F. Bragg</a:t>
            </a:r>
          </a:p>
          <a:p>
            <a:pPr algn="ctr">
              <a:spcAft>
                <a:spcPts val="720"/>
              </a:spcAft>
            </a:pPr>
            <a:r>
              <a:rPr lang="en-US" sz="2000" b="0" strike="noStrike" spc="-1" dirty="0">
                <a:solidFill>
                  <a:srgbClr val="000000"/>
                </a:solidFill>
                <a:latin typeface="Calibri"/>
              </a:rPr>
              <a:t>Jeffrey S. Foster</a:t>
            </a:r>
          </a:p>
        </p:txBody>
      </p:sp>
      <p:pic>
        <p:nvPicPr>
          <p:cNvPr id="11" name="Picture 10"/>
          <p:cNvPicPr/>
          <p:nvPr/>
        </p:nvPicPr>
        <p:blipFill>
          <a:blip r:embed="rId3"/>
          <a:stretch/>
        </p:blipFill>
        <p:spPr>
          <a:xfrm>
            <a:off x="2103120" y="3825360"/>
            <a:ext cx="2743200" cy="1783080"/>
          </a:xfrm>
          <a:prstGeom prst="rect">
            <a:avLst/>
          </a:prstGeom>
          <a:ln w="0">
            <a:noFill/>
          </a:ln>
        </p:spPr>
      </p:pic>
      <p:pic>
        <p:nvPicPr>
          <p:cNvPr id="12" name="Picture 11"/>
          <p:cNvPicPr/>
          <p:nvPr/>
        </p:nvPicPr>
        <p:blipFill>
          <a:blip r:embed="rId4"/>
          <a:stretch/>
        </p:blipFill>
        <p:spPr>
          <a:xfrm>
            <a:off x="4861440" y="4541400"/>
            <a:ext cx="2743200" cy="329040"/>
          </a:xfrm>
          <a:prstGeom prst="rect">
            <a:avLst/>
          </a:prstGeom>
          <a:ln w="0">
            <a:noFill/>
          </a:ln>
        </p:spPr>
      </p:pic>
      <p:sp>
        <p:nvSpPr>
          <p:cNvPr id="6" name="TextBox 5">
            <a:extLst>
              <a:ext uri="{FF2B5EF4-FFF2-40B4-BE49-F238E27FC236}">
                <a16:creationId xmlns:a16="http://schemas.microsoft.com/office/drawing/2014/main" id="{AAC9C92D-6E2E-4D52-857E-111ADC38452E}"/>
              </a:ext>
            </a:extLst>
          </p:cNvPr>
          <p:cNvSpPr txBox="1"/>
          <p:nvPr/>
        </p:nvSpPr>
        <p:spPr>
          <a:xfrm>
            <a:off x="3744162" y="3327197"/>
            <a:ext cx="5054803" cy="801504"/>
          </a:xfrm>
          <a:prstGeom prst="rect">
            <a:avLst/>
          </a:prstGeom>
          <a:noFill/>
          <a:ln w="0">
            <a:noFill/>
          </a:ln>
        </p:spPr>
        <p:txBody>
          <a:bodyPr lIns="90000" tIns="45000" rIns="90000" bIns="45000" anchor="t">
            <a:noAutofit/>
          </a:bodyPr>
          <a:lstStyle/>
          <a:p>
            <a:pPr algn="ctr">
              <a:spcAft>
                <a:spcPts val="720"/>
              </a:spcAft>
            </a:pPr>
            <a:r>
              <a:rPr lang="en-US" sz="2000" b="0" strike="noStrike" spc="-1" dirty="0">
                <a:solidFill>
                  <a:srgbClr val="000000"/>
                </a:solidFill>
                <a:latin typeface="Calibri"/>
              </a:rPr>
              <a:t>Philip Zucker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30"/>
          <p:cNvSpPr/>
          <p:nvPr/>
        </p:nvSpPr>
        <p:spPr>
          <a:xfrm>
            <a:off x="4974480" y="1965960"/>
            <a:ext cx="3108960" cy="502920"/>
          </a:xfrm>
          <a:prstGeom prst="roundRect">
            <a:avLst>
              <a:gd name="adj" fmla="val 16667"/>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Calibri"/>
            </a:endParaRPr>
          </a:p>
        </p:txBody>
      </p:sp>
      <p:sp>
        <p:nvSpPr>
          <p:cNvPr id="32"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Calibri"/>
              </a:rPr>
              <a:t>Example: </a:t>
            </a:r>
            <a:r>
              <a:rPr lang="en-US" sz="4400" b="0" i="1" strike="noStrike" spc="-1">
                <a:solidFill>
                  <a:srgbClr val="000000"/>
                </a:solidFill>
                <a:latin typeface="Calibri"/>
              </a:rPr>
              <a:t>Update-Arena-Dist</a:t>
            </a:r>
            <a:endParaRPr lang="en-US" sz="4400" b="0" strike="noStrike" spc="-1">
              <a:solidFill>
                <a:srgbClr val="000000"/>
              </a:solidFill>
              <a:latin typeface="Calibri"/>
            </a:endParaRPr>
          </a:p>
        </p:txBody>
      </p:sp>
      <p:pic>
        <p:nvPicPr>
          <p:cNvPr id="33" name="Graphic 32"/>
          <p:cNvPicPr/>
          <p:nvPr/>
        </p:nvPicPr>
        <p:blipFill>
          <a:blip r:embed="rId3">
            <a:extLst>
              <a:ext uri="{96DAC541-7B7A-43D3-8B79-37D633B846F1}">
                <asvg:svgBlip xmlns:asvg="http://schemas.microsoft.com/office/drawing/2016/SVG/main" r:embed="rId4"/>
              </a:ext>
            </a:extLst>
          </a:blip>
          <a:stretch/>
        </p:blipFill>
        <p:spPr>
          <a:xfrm>
            <a:off x="4754880" y="1417320"/>
            <a:ext cx="4425840" cy="3740040"/>
          </a:xfrm>
          <a:prstGeom prst="rect">
            <a:avLst/>
          </a:prstGeom>
          <a:ln w="0">
            <a:noFill/>
          </a:ln>
        </p:spPr>
      </p:pic>
      <p:sp>
        <p:nvSpPr>
          <p:cNvPr id="34" name="TextBox 33"/>
          <p:cNvSpPr txBox="1"/>
          <p:nvPr/>
        </p:nvSpPr>
        <p:spPr>
          <a:xfrm>
            <a:off x="502920" y="1325880"/>
            <a:ext cx="4915080" cy="4527720"/>
          </a:xfrm>
          <a:prstGeom prst="rect">
            <a:avLst/>
          </a:prstGeom>
          <a:noFill/>
          <a:ln w="0">
            <a:noFill/>
          </a:ln>
        </p:spPr>
        <p:txBody>
          <a:bodyPr lIns="90000" tIns="45000" rIns="90000" bIns="45000" anchor="t">
            <a:noAutofit/>
          </a:bodyPr>
          <a:lstStyle/>
          <a:p>
            <a:pPr marL="216000" indent="-216000">
              <a:buClr>
                <a:srgbClr val="000000"/>
              </a:buClr>
              <a:buSzPct val="45000"/>
              <a:buFont typeface="Wingdings" charset="2"/>
              <a:buChar char=""/>
            </a:pPr>
            <a:r>
              <a:rPr lang="en-US" sz="3200" b="0" strike="noStrike" spc="-1" dirty="0">
                <a:solidFill>
                  <a:srgbClr val="000000"/>
                </a:solidFill>
                <a:latin typeface="Calibri"/>
              </a:rPr>
              <a:t>Computes new arena</a:t>
            </a:r>
          </a:p>
          <a:p>
            <a:pPr marL="216000" indent="-216000">
              <a:buClr>
                <a:srgbClr val="000000"/>
              </a:buClr>
              <a:buSzPct val="45000"/>
              <a:buFont typeface="Wingdings" charset="2"/>
              <a:buChar char=""/>
            </a:pPr>
            <a:r>
              <a:rPr lang="en-US" sz="3200" b="0" strike="noStrike" spc="-1" dirty="0">
                <a:solidFill>
                  <a:srgbClr val="000000"/>
                </a:solidFill>
                <a:latin typeface="Calibri"/>
              </a:rPr>
              <a:t>Call solver via </a:t>
            </a:r>
            <a:r>
              <a:rPr lang="en-US" sz="3200" b="0" strike="noStrike" spc="-1" dirty="0">
                <a:solidFill>
                  <a:srgbClr val="0000EE"/>
                </a:solidFill>
                <a:latin typeface="Calibri"/>
              </a:rPr>
              <a:t>minimize</a:t>
            </a:r>
            <a:r>
              <a:rPr lang="en-US" sz="3200" b="0" strike="noStrike" spc="-1" dirty="0">
                <a:solidFill>
                  <a:schemeClr val="dk1">
                    <a:lumMod val="100000"/>
                    <a:lumOff val="0"/>
                  </a:schemeClr>
                </a:solidFill>
                <a:latin typeface="Calibri"/>
              </a:rPr>
              <a:t>, </a:t>
            </a:r>
            <a:r>
              <a:rPr lang="en-US" sz="3200" b="0" strike="noStrike" spc="-1" dirty="0">
                <a:solidFill>
                  <a:srgbClr val="0000EE"/>
                </a:solidFill>
                <a:latin typeface="Calibri"/>
              </a:rPr>
              <a:t>optimum-ref</a:t>
            </a:r>
            <a:r>
              <a:rPr lang="en-US" sz="3200" b="0" strike="noStrike" spc="-1" dirty="0">
                <a:solidFill>
                  <a:srgbClr val="000000"/>
                </a:solidFill>
                <a:latin typeface="Calibri"/>
              </a:rPr>
              <a:t> terms that collect asserts, compile, and solve</a:t>
            </a:r>
          </a:p>
        </p:txBody>
      </p:sp>
      <p:sp>
        <p:nvSpPr>
          <p:cNvPr id="2" name="Slide Number Placeholder 1">
            <a:extLst>
              <a:ext uri="{FF2B5EF4-FFF2-40B4-BE49-F238E27FC236}">
                <a16:creationId xmlns:a16="http://schemas.microsoft.com/office/drawing/2014/main" id="{ECBC25ED-324B-4940-A915-A0E5997C4ADA}"/>
              </a:ext>
            </a:extLst>
          </p:cNvPr>
          <p:cNvSpPr>
            <a:spLocks noGrp="1"/>
          </p:cNvSpPr>
          <p:nvPr>
            <p:ph type="sldNum" idx="3"/>
          </p:nvPr>
        </p:nvSpPr>
        <p:spPr/>
        <p:txBody>
          <a:bodyPr/>
          <a:lstStyle/>
          <a:p>
            <a:fld id="{1A00CCB1-939C-4D89-8236-E85ADBEB22D6}" type="slidenum">
              <a:rPr lang="en-US" smtClean="0"/>
              <a:t>9</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Rounded Corners 34"/>
          <p:cNvSpPr/>
          <p:nvPr/>
        </p:nvSpPr>
        <p:spPr>
          <a:xfrm>
            <a:off x="6153840" y="2770560"/>
            <a:ext cx="2907720" cy="511920"/>
          </a:xfrm>
          <a:prstGeom prst="roundRect">
            <a:avLst>
              <a:gd name="adj" fmla="val 16667"/>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Calibri"/>
            </a:endParaRPr>
          </a:p>
        </p:txBody>
      </p:sp>
      <p:sp>
        <p:nvSpPr>
          <p:cNvPr id="36" name="Rectangle: Rounded Corners 35"/>
          <p:cNvSpPr/>
          <p:nvPr/>
        </p:nvSpPr>
        <p:spPr>
          <a:xfrm>
            <a:off x="4974480" y="1965960"/>
            <a:ext cx="3108960" cy="502920"/>
          </a:xfrm>
          <a:prstGeom prst="roundRect">
            <a:avLst>
              <a:gd name="adj" fmla="val 16667"/>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Calibri"/>
            </a:endParaRPr>
          </a:p>
        </p:txBody>
      </p:sp>
      <p:sp>
        <p:nvSpPr>
          <p:cNvPr id="37"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Calibri"/>
              </a:rPr>
              <a:t>Example: </a:t>
            </a:r>
            <a:r>
              <a:rPr lang="en-US" sz="4400" b="0" i="1" strike="noStrike" spc="-1">
                <a:solidFill>
                  <a:srgbClr val="000000"/>
                </a:solidFill>
                <a:latin typeface="Calibri"/>
              </a:rPr>
              <a:t>Update-Arena-Dist</a:t>
            </a:r>
            <a:endParaRPr lang="en-US" sz="4400" b="0" strike="noStrike" spc="-1">
              <a:solidFill>
                <a:srgbClr val="000000"/>
              </a:solidFill>
              <a:latin typeface="Calibri"/>
            </a:endParaRPr>
          </a:p>
        </p:txBody>
      </p:sp>
      <p:pic>
        <p:nvPicPr>
          <p:cNvPr id="38" name="Graphic 37"/>
          <p:cNvPicPr/>
          <p:nvPr/>
        </p:nvPicPr>
        <p:blipFill>
          <a:blip r:embed="rId3">
            <a:extLst>
              <a:ext uri="{96DAC541-7B7A-43D3-8B79-37D633B846F1}">
                <asvg:svgBlip xmlns:asvg="http://schemas.microsoft.com/office/drawing/2016/SVG/main" r:embed="rId4"/>
              </a:ext>
            </a:extLst>
          </a:blip>
          <a:stretch/>
        </p:blipFill>
        <p:spPr>
          <a:xfrm>
            <a:off x="4754880" y="1417320"/>
            <a:ext cx="4425840" cy="3740040"/>
          </a:xfrm>
          <a:prstGeom prst="rect">
            <a:avLst/>
          </a:prstGeom>
          <a:ln w="0">
            <a:noFill/>
          </a:ln>
        </p:spPr>
      </p:pic>
      <p:sp>
        <p:nvSpPr>
          <p:cNvPr id="39" name="TextBox 38"/>
          <p:cNvSpPr txBox="1"/>
          <p:nvPr/>
        </p:nvSpPr>
        <p:spPr>
          <a:xfrm>
            <a:off x="502920" y="1325880"/>
            <a:ext cx="4915080" cy="4527720"/>
          </a:xfrm>
          <a:prstGeom prst="rect">
            <a:avLst/>
          </a:prstGeom>
          <a:noFill/>
          <a:ln w="0">
            <a:noFill/>
          </a:ln>
        </p:spPr>
        <p:txBody>
          <a:bodyPr lIns="90000" tIns="45000" rIns="90000" bIns="45000" anchor="t">
            <a:noAutofit/>
          </a:bodyPr>
          <a:lstStyle/>
          <a:p>
            <a:pPr marL="216000" indent="-216000">
              <a:buClr>
                <a:srgbClr val="000000"/>
              </a:buClr>
              <a:buSzPct val="45000"/>
              <a:buFont typeface="Wingdings" charset="2"/>
              <a:buChar char=""/>
            </a:pPr>
            <a:r>
              <a:rPr lang="en-US" sz="3200" b="0" strike="noStrike" spc="-1" dirty="0">
                <a:solidFill>
                  <a:srgbClr val="000000"/>
                </a:solidFill>
                <a:latin typeface="Calibri"/>
              </a:rPr>
              <a:t>Computes new arena</a:t>
            </a:r>
          </a:p>
          <a:p>
            <a:pPr marL="216000" indent="-216000">
              <a:buClr>
                <a:srgbClr val="000000"/>
              </a:buClr>
              <a:buSzPct val="45000"/>
              <a:buFont typeface="Wingdings" charset="2"/>
              <a:buChar char=""/>
            </a:pPr>
            <a:r>
              <a:rPr lang="en-US" sz="3200" b="0" strike="noStrike" spc="-1" dirty="0">
                <a:solidFill>
                  <a:srgbClr val="000000"/>
                </a:solidFill>
                <a:latin typeface="Calibri"/>
              </a:rPr>
              <a:t>Call solver via </a:t>
            </a:r>
            <a:r>
              <a:rPr lang="en-US" sz="3200" b="0" strike="noStrike" spc="-1" dirty="0">
                <a:solidFill>
                  <a:srgbClr val="0000EE"/>
                </a:solidFill>
                <a:latin typeface="Calibri"/>
              </a:rPr>
              <a:t>minimize</a:t>
            </a:r>
            <a:r>
              <a:rPr lang="en-US" sz="3200" b="0" strike="noStrike" spc="-1" dirty="0">
                <a:solidFill>
                  <a:schemeClr val="dk1">
                    <a:lumMod val="100000"/>
                    <a:lumOff val="0"/>
                  </a:schemeClr>
                </a:solidFill>
                <a:latin typeface="Calibri"/>
              </a:rPr>
              <a:t>, </a:t>
            </a:r>
            <a:r>
              <a:rPr lang="en-US" sz="3200" b="0" strike="noStrike" spc="-1" dirty="0">
                <a:solidFill>
                  <a:srgbClr val="0000EE"/>
                </a:solidFill>
                <a:latin typeface="Calibri"/>
              </a:rPr>
              <a:t>optimum-ref</a:t>
            </a:r>
            <a:r>
              <a:rPr lang="en-US" sz="3200" b="0" strike="noStrike" spc="-1" dirty="0">
                <a:solidFill>
                  <a:srgbClr val="000000"/>
                </a:solidFill>
                <a:latin typeface="Calibri"/>
              </a:rPr>
              <a:t> terms that collect asserts, compile, and solve</a:t>
            </a:r>
          </a:p>
          <a:p>
            <a:pPr marL="216000" indent="-216000">
              <a:buClr>
                <a:srgbClr val="000000"/>
              </a:buClr>
              <a:buSzPct val="45000"/>
              <a:buFont typeface="Wingdings" charset="2"/>
              <a:buChar char=""/>
            </a:pPr>
            <a:r>
              <a:rPr lang="en-US" sz="3200" b="0" strike="noStrike" spc="-1" dirty="0">
                <a:solidFill>
                  <a:srgbClr val="000000"/>
                </a:solidFill>
                <a:latin typeface="Calibri"/>
              </a:rPr>
              <a:t>Mins </a:t>
            </a:r>
            <a:r>
              <a:rPr lang="en-US" sz="3200" b="0" strike="noStrike" spc="-1" dirty="0">
                <a:solidFill>
                  <a:srgbClr val="0A5394"/>
                </a:solidFill>
                <a:latin typeface="Calibri"/>
              </a:rPr>
              <a:t>mem-usage</a:t>
            </a:r>
            <a:r>
              <a:rPr lang="en-US" sz="3200" b="0" strike="noStrike" spc="-1" dirty="0">
                <a:solidFill>
                  <a:srgbClr val="000000"/>
                </a:solidFill>
                <a:latin typeface="Calibri"/>
              </a:rPr>
              <a:t>, gets </a:t>
            </a:r>
            <a:r>
              <a:rPr lang="en-US" sz="3200" b="0" strike="noStrike" spc="-1" dirty="0">
                <a:solidFill>
                  <a:srgbClr val="0A5394"/>
                </a:solidFill>
                <a:latin typeface="Calibri"/>
              </a:rPr>
              <a:t>optimal-arena</a:t>
            </a:r>
            <a:endParaRPr lang="en-US" sz="3200" b="0" strike="noStrike" spc="-1" dirty="0">
              <a:solidFill>
                <a:srgbClr val="000000"/>
              </a:solidFill>
              <a:latin typeface="Calibri"/>
            </a:endParaRPr>
          </a:p>
        </p:txBody>
      </p:sp>
      <p:sp>
        <p:nvSpPr>
          <p:cNvPr id="2" name="Slide Number Placeholder 1">
            <a:extLst>
              <a:ext uri="{FF2B5EF4-FFF2-40B4-BE49-F238E27FC236}">
                <a16:creationId xmlns:a16="http://schemas.microsoft.com/office/drawing/2014/main" id="{5ABDEE89-A189-47C4-9401-83D816CEFB1C}"/>
              </a:ext>
            </a:extLst>
          </p:cNvPr>
          <p:cNvSpPr>
            <a:spLocks noGrp="1"/>
          </p:cNvSpPr>
          <p:nvPr>
            <p:ph type="sldNum" idx="3"/>
          </p:nvPr>
        </p:nvSpPr>
        <p:spPr/>
        <p:txBody>
          <a:bodyPr/>
          <a:lstStyle/>
          <a:p>
            <a:fld id="{1A00CCB1-939C-4D89-8236-E85ADBEB22D6}" type="slidenum">
              <a:rPr lang="en-US" smtClean="0"/>
              <a:t>10</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Rounded Corners 39"/>
          <p:cNvSpPr/>
          <p:nvPr/>
        </p:nvSpPr>
        <p:spPr>
          <a:xfrm>
            <a:off x="6153840" y="2770560"/>
            <a:ext cx="2907720" cy="511920"/>
          </a:xfrm>
          <a:prstGeom prst="roundRect">
            <a:avLst>
              <a:gd name="adj" fmla="val 16667"/>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Calibri"/>
            </a:endParaRPr>
          </a:p>
        </p:txBody>
      </p:sp>
      <p:sp>
        <p:nvSpPr>
          <p:cNvPr id="41" name="Rectangle: Rounded Corners 40"/>
          <p:cNvSpPr/>
          <p:nvPr/>
        </p:nvSpPr>
        <p:spPr>
          <a:xfrm>
            <a:off x="5806440" y="3547800"/>
            <a:ext cx="2441520" cy="246960"/>
          </a:xfrm>
          <a:prstGeom prst="roundRect">
            <a:avLst>
              <a:gd name="adj" fmla="val 16667"/>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Calibri"/>
            </a:endParaRPr>
          </a:p>
        </p:txBody>
      </p:sp>
      <p:sp>
        <p:nvSpPr>
          <p:cNvPr id="42" name="Rectangle: Rounded Corners 41"/>
          <p:cNvSpPr/>
          <p:nvPr/>
        </p:nvSpPr>
        <p:spPr>
          <a:xfrm>
            <a:off x="7763400" y="3813120"/>
            <a:ext cx="969120" cy="255960"/>
          </a:xfrm>
          <a:prstGeom prst="roundRect">
            <a:avLst>
              <a:gd name="adj" fmla="val 16667"/>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Calibri"/>
            </a:endParaRPr>
          </a:p>
        </p:txBody>
      </p:sp>
      <p:sp>
        <p:nvSpPr>
          <p:cNvPr id="43" name="Rectangle: Rounded Corners 42"/>
          <p:cNvSpPr/>
          <p:nvPr/>
        </p:nvSpPr>
        <p:spPr>
          <a:xfrm>
            <a:off x="4974480" y="1965960"/>
            <a:ext cx="3108960" cy="502920"/>
          </a:xfrm>
          <a:prstGeom prst="roundRect">
            <a:avLst>
              <a:gd name="adj" fmla="val 16667"/>
            </a:avLst>
          </a:pr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Calibri"/>
            </a:endParaRPr>
          </a:p>
        </p:txBody>
      </p:sp>
      <p:sp>
        <p:nvSpPr>
          <p:cNvPr id="44"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Calibri"/>
              </a:rPr>
              <a:t>Example: </a:t>
            </a:r>
            <a:r>
              <a:rPr lang="en-US" sz="4400" b="0" i="1" strike="noStrike" spc="-1">
                <a:solidFill>
                  <a:srgbClr val="000000"/>
                </a:solidFill>
                <a:latin typeface="Calibri"/>
              </a:rPr>
              <a:t>Update-Arena-Dist</a:t>
            </a:r>
            <a:endParaRPr lang="en-US" sz="4400" b="0" strike="noStrike" spc="-1">
              <a:solidFill>
                <a:srgbClr val="000000"/>
              </a:solidFill>
              <a:latin typeface="Calibri"/>
            </a:endParaRPr>
          </a:p>
        </p:txBody>
      </p:sp>
      <p:pic>
        <p:nvPicPr>
          <p:cNvPr id="45" name="Graphic 44"/>
          <p:cNvPicPr/>
          <p:nvPr/>
        </p:nvPicPr>
        <p:blipFill>
          <a:blip r:embed="rId3">
            <a:extLst>
              <a:ext uri="{96DAC541-7B7A-43D3-8B79-37D633B846F1}">
                <asvg:svgBlip xmlns:asvg="http://schemas.microsoft.com/office/drawing/2016/SVG/main" r:embed="rId4"/>
              </a:ext>
            </a:extLst>
          </a:blip>
          <a:stretch/>
        </p:blipFill>
        <p:spPr>
          <a:xfrm>
            <a:off x="4754880" y="1417320"/>
            <a:ext cx="4425840" cy="3740040"/>
          </a:xfrm>
          <a:prstGeom prst="rect">
            <a:avLst/>
          </a:prstGeom>
          <a:ln w="0">
            <a:noFill/>
          </a:ln>
        </p:spPr>
      </p:pic>
      <p:sp>
        <p:nvSpPr>
          <p:cNvPr id="46" name="TextBox 45"/>
          <p:cNvSpPr txBox="1"/>
          <p:nvPr/>
        </p:nvSpPr>
        <p:spPr>
          <a:xfrm>
            <a:off x="502920" y="1325880"/>
            <a:ext cx="4915080" cy="4527720"/>
          </a:xfrm>
          <a:prstGeom prst="rect">
            <a:avLst/>
          </a:prstGeom>
          <a:noFill/>
          <a:ln w="0">
            <a:noFill/>
          </a:ln>
        </p:spPr>
        <p:txBody>
          <a:bodyPr lIns="90000" tIns="45000" rIns="90000" bIns="45000" anchor="t">
            <a:noAutofit/>
          </a:bodyPr>
          <a:lstStyle/>
          <a:p>
            <a:pPr marL="216000" indent="-216000">
              <a:buClr>
                <a:srgbClr val="000000"/>
              </a:buClr>
              <a:buSzPct val="45000"/>
              <a:buFont typeface="Wingdings" charset="2"/>
              <a:buChar char=""/>
            </a:pPr>
            <a:r>
              <a:rPr lang="en-US" sz="3200" b="0" strike="noStrike" spc="-1" dirty="0">
                <a:solidFill>
                  <a:srgbClr val="000000"/>
                </a:solidFill>
                <a:latin typeface="Calibri"/>
              </a:rPr>
              <a:t>Computes new arena</a:t>
            </a:r>
          </a:p>
          <a:p>
            <a:pPr marL="216000" indent="-216000">
              <a:buClr>
                <a:srgbClr val="000000"/>
              </a:buClr>
              <a:buSzPct val="45000"/>
              <a:buFont typeface="Wingdings" charset="2"/>
              <a:buChar char=""/>
            </a:pPr>
            <a:r>
              <a:rPr lang="en-US" sz="3200" b="0" strike="noStrike" spc="-1" dirty="0">
                <a:solidFill>
                  <a:srgbClr val="000000"/>
                </a:solidFill>
                <a:latin typeface="Calibri"/>
              </a:rPr>
              <a:t>Call solver via </a:t>
            </a:r>
            <a:r>
              <a:rPr lang="en-US" sz="3200" b="0" strike="noStrike" spc="-1" dirty="0">
                <a:solidFill>
                  <a:srgbClr val="0000EE"/>
                </a:solidFill>
                <a:latin typeface="Calibri"/>
              </a:rPr>
              <a:t>minimize</a:t>
            </a:r>
            <a:r>
              <a:rPr lang="en-US" sz="3200" b="0" strike="noStrike" spc="-1" dirty="0">
                <a:solidFill>
                  <a:schemeClr val="dk1">
                    <a:lumMod val="100000"/>
                    <a:lumOff val="0"/>
                  </a:schemeClr>
                </a:solidFill>
                <a:latin typeface="Calibri"/>
              </a:rPr>
              <a:t>, </a:t>
            </a:r>
            <a:r>
              <a:rPr lang="en-US" sz="3200" b="0" strike="noStrike" spc="-1" dirty="0">
                <a:solidFill>
                  <a:srgbClr val="0000EE"/>
                </a:solidFill>
                <a:latin typeface="Calibri"/>
              </a:rPr>
              <a:t>optimum-ref</a:t>
            </a:r>
            <a:r>
              <a:rPr lang="en-US" sz="3200" b="0" strike="noStrike" spc="-1" dirty="0">
                <a:solidFill>
                  <a:srgbClr val="000000"/>
                </a:solidFill>
                <a:latin typeface="Calibri"/>
              </a:rPr>
              <a:t> terms that collect asserts, compile, and solve</a:t>
            </a:r>
          </a:p>
          <a:p>
            <a:pPr marL="216000" indent="-216000">
              <a:buClr>
                <a:srgbClr val="000000"/>
              </a:buClr>
              <a:buSzPct val="45000"/>
              <a:buFont typeface="Wingdings" charset="2"/>
              <a:buChar char=""/>
            </a:pPr>
            <a:r>
              <a:rPr lang="en-US" sz="3200" b="0" strike="noStrike" spc="-1" dirty="0">
                <a:solidFill>
                  <a:srgbClr val="000000"/>
                </a:solidFill>
                <a:latin typeface="Calibri"/>
              </a:rPr>
              <a:t>Mins </a:t>
            </a:r>
            <a:r>
              <a:rPr lang="en-US" sz="3200" b="0" strike="noStrike" spc="-1" dirty="0">
                <a:solidFill>
                  <a:srgbClr val="0A5394"/>
                </a:solidFill>
                <a:latin typeface="Calibri"/>
              </a:rPr>
              <a:t>mem-usage</a:t>
            </a:r>
            <a:r>
              <a:rPr lang="en-US" sz="3200" b="0" strike="noStrike" spc="-1" dirty="0">
                <a:solidFill>
                  <a:srgbClr val="000000"/>
                </a:solidFill>
                <a:latin typeface="Calibri"/>
              </a:rPr>
              <a:t>, gets </a:t>
            </a:r>
            <a:r>
              <a:rPr lang="en-US" sz="3200" b="0" strike="noStrike" spc="-1" dirty="0">
                <a:solidFill>
                  <a:srgbClr val="0A5394"/>
                </a:solidFill>
                <a:latin typeface="Calibri"/>
              </a:rPr>
              <a:t>optimal-arena</a:t>
            </a:r>
            <a:endParaRPr lang="en-US" sz="3200" b="0" strike="noStrike" spc="-1" dirty="0">
              <a:solidFill>
                <a:srgbClr val="000000"/>
              </a:solidFill>
              <a:latin typeface="Calibri"/>
            </a:endParaRPr>
          </a:p>
          <a:p>
            <a:pPr marL="216000" indent="-216000">
              <a:buClr>
                <a:srgbClr val="000000"/>
              </a:buClr>
              <a:buSzPct val="45000"/>
              <a:buFont typeface="Wingdings" charset="2"/>
              <a:buChar char=""/>
            </a:pPr>
            <a:r>
              <a:rPr lang="en-US" sz="3200" b="0" strike="noStrike" spc="-1" dirty="0">
                <a:solidFill>
                  <a:srgbClr val="000000"/>
                </a:solidFill>
                <a:latin typeface="Calibri"/>
              </a:rPr>
              <a:t>Easily add asserts to ITE</a:t>
            </a:r>
          </a:p>
        </p:txBody>
      </p:sp>
      <p:sp>
        <p:nvSpPr>
          <p:cNvPr id="2" name="Slide Number Placeholder 1">
            <a:extLst>
              <a:ext uri="{FF2B5EF4-FFF2-40B4-BE49-F238E27FC236}">
                <a16:creationId xmlns:a16="http://schemas.microsoft.com/office/drawing/2014/main" id="{EB43BDDD-80A7-4089-B758-2C3217001F31}"/>
              </a:ext>
            </a:extLst>
          </p:cNvPr>
          <p:cNvSpPr>
            <a:spLocks noGrp="1"/>
          </p:cNvSpPr>
          <p:nvPr>
            <p:ph type="sldNum" idx="3"/>
          </p:nvPr>
        </p:nvSpPr>
        <p:spPr/>
        <p:txBody>
          <a:bodyPr/>
          <a:lstStyle/>
          <a:p>
            <a:fld id="{1A00CCB1-939C-4D89-8236-E85ADBEB22D6}" type="slidenum">
              <a:rPr lang="en-US" smtClean="0"/>
              <a:t>11</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Calibri"/>
              </a:rPr>
              <a:t>Host-solver Boundary</a:t>
            </a:r>
          </a:p>
        </p:txBody>
      </p:sp>
      <p:sp>
        <p:nvSpPr>
          <p:cNvPr id="48" name="PlaceHolder 2"/>
          <p:cNvSpPr>
            <a:spLocks noGrp="1"/>
          </p:cNvSpPr>
          <p:nvPr>
            <p:ph/>
          </p:nvPr>
        </p:nvSpPr>
        <p:spPr>
          <a:xfrm>
            <a:off x="503640" y="1326240"/>
            <a:ext cx="9068760" cy="1907344"/>
          </a:xfrm>
          <a:prstGeom prst="rect">
            <a:avLst/>
          </a:prstGeom>
          <a:noFill/>
          <a:ln w="0">
            <a:noFill/>
          </a:ln>
        </p:spPr>
        <p:txBody>
          <a:bodyPr lIns="0" tIns="0" rIns="0" bIns="0" anchor="t">
            <a:normAutofit/>
          </a:bodyPr>
          <a:lstStyle/>
          <a:p>
            <a:pPr marL="432000" indent="-324000">
              <a:spcBef>
                <a:spcPts val="1800"/>
              </a:spcBef>
              <a:buClr>
                <a:srgbClr val="000000"/>
              </a:buClr>
              <a:buSzPct val="45000"/>
              <a:buFont typeface="Wingdings" charset="2"/>
              <a:buChar char=""/>
            </a:pPr>
            <a:r>
              <a:rPr lang="en-US" sz="3200" b="0" strike="noStrike" spc="-1" dirty="0">
                <a:solidFill>
                  <a:srgbClr val="000000"/>
                </a:solidFill>
                <a:latin typeface="Calibri"/>
              </a:rPr>
              <a:t>Shifts from usual semantics to solver semantics</a:t>
            </a:r>
          </a:p>
          <a:p>
            <a:pPr marL="432000" indent="-324000">
              <a:spcBef>
                <a:spcPts val="1800"/>
              </a:spcBef>
              <a:buClr>
                <a:srgbClr val="000000"/>
              </a:buClr>
              <a:buSzPct val="45000"/>
              <a:buFont typeface="Wingdings" charset="2"/>
              <a:buChar char=""/>
            </a:pPr>
            <a:r>
              <a:rPr lang="en-US" sz="3200" b="0" strike="noStrike" spc="-1" dirty="0">
                <a:solidFill>
                  <a:srgbClr val="000000"/>
                </a:solidFill>
                <a:latin typeface="Calibri"/>
              </a:rPr>
              <a:t>Host → Solver: concrete variables are frozen</a:t>
            </a:r>
          </a:p>
          <a:p>
            <a:pPr marL="432000" indent="-324000">
              <a:spcBef>
                <a:spcPts val="1800"/>
              </a:spcBef>
              <a:buClr>
                <a:srgbClr val="000000"/>
              </a:buClr>
              <a:buSzPct val="45000"/>
              <a:buFont typeface="Wingdings" charset="2"/>
              <a:buChar char=""/>
            </a:pPr>
            <a:r>
              <a:rPr lang="en-US" sz="3200" b="0" strike="noStrike" spc="-1" dirty="0">
                <a:solidFill>
                  <a:srgbClr val="000000"/>
                </a:solidFill>
                <a:latin typeface="Calibri"/>
              </a:rPr>
              <a:t>Solver → Host: symbolic variables are frozen</a:t>
            </a:r>
          </a:p>
        </p:txBody>
      </p:sp>
      <p:graphicFrame>
        <p:nvGraphicFramePr>
          <p:cNvPr id="10" name="Table 10">
            <a:extLst>
              <a:ext uri="{FF2B5EF4-FFF2-40B4-BE49-F238E27FC236}">
                <a16:creationId xmlns:a16="http://schemas.microsoft.com/office/drawing/2014/main" id="{C6E2C9B4-B2C7-4A66-A93A-BB5681269733}"/>
              </a:ext>
            </a:extLst>
          </p:cNvPr>
          <p:cNvGraphicFramePr>
            <a:graphicFrameLocks noGrp="1"/>
          </p:cNvGraphicFramePr>
          <p:nvPr>
            <p:extLst>
              <p:ext uri="{D42A27DB-BD31-4B8C-83A1-F6EECF244321}">
                <p14:modId xmlns:p14="http://schemas.microsoft.com/office/powerpoint/2010/main" val="3298832795"/>
              </p:ext>
            </p:extLst>
          </p:nvPr>
        </p:nvGraphicFramePr>
        <p:xfrm>
          <a:off x="6594953" y="3574426"/>
          <a:ext cx="772276" cy="752168"/>
        </p:xfrm>
        <a:graphic>
          <a:graphicData uri="http://schemas.openxmlformats.org/drawingml/2006/table">
            <a:tbl>
              <a:tblPr firstRow="1" bandRow="1">
                <a:tableStyleId>{5C22544A-7EE6-4342-B048-85BDC9FD1C3A}</a:tableStyleId>
              </a:tblPr>
              <a:tblGrid>
                <a:gridCol w="193069">
                  <a:extLst>
                    <a:ext uri="{9D8B030D-6E8A-4147-A177-3AD203B41FA5}">
                      <a16:colId xmlns:a16="http://schemas.microsoft.com/office/drawing/2014/main" val="2945581679"/>
                    </a:ext>
                  </a:extLst>
                </a:gridCol>
                <a:gridCol w="193069">
                  <a:extLst>
                    <a:ext uri="{9D8B030D-6E8A-4147-A177-3AD203B41FA5}">
                      <a16:colId xmlns:a16="http://schemas.microsoft.com/office/drawing/2014/main" val="2914775623"/>
                    </a:ext>
                  </a:extLst>
                </a:gridCol>
                <a:gridCol w="193069">
                  <a:extLst>
                    <a:ext uri="{9D8B030D-6E8A-4147-A177-3AD203B41FA5}">
                      <a16:colId xmlns:a16="http://schemas.microsoft.com/office/drawing/2014/main" val="3572551738"/>
                    </a:ext>
                  </a:extLst>
                </a:gridCol>
                <a:gridCol w="193069">
                  <a:extLst>
                    <a:ext uri="{9D8B030D-6E8A-4147-A177-3AD203B41FA5}">
                      <a16:colId xmlns:a16="http://schemas.microsoft.com/office/drawing/2014/main" val="1917348706"/>
                    </a:ext>
                  </a:extLst>
                </a:gridCol>
              </a:tblGrid>
              <a:tr h="188042">
                <a:tc>
                  <a:txBody>
                    <a:bodyPr/>
                    <a:lstStyle/>
                    <a:p>
                      <a:pPr algn="ctr"/>
                      <a:r>
                        <a:rPr lang="en-US" sz="1000" b="0" baseline="0" dirty="0">
                          <a:ln>
                            <a:noFill/>
                          </a:ln>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0" baseline="0" dirty="0">
                          <a:ln>
                            <a:noFill/>
                          </a:ln>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0" baseline="0" dirty="0">
                          <a:ln>
                            <a:noFill/>
                          </a:ln>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0" baseline="0" dirty="0">
                          <a:ln>
                            <a:noFill/>
                          </a:ln>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8094146"/>
                  </a:ext>
                </a:extLst>
              </a:tr>
              <a:tr h="188042">
                <a:tc>
                  <a:txBody>
                    <a:bodyPr/>
                    <a:lstStyle/>
                    <a:p>
                      <a:pPr algn="ctr"/>
                      <a:r>
                        <a:rPr lang="en-US" sz="1000" b="0" baseline="0" dirty="0">
                          <a:ln>
                            <a:noFill/>
                          </a:ln>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0" baseline="0" dirty="0">
                          <a:ln>
                            <a:noFill/>
                          </a:ln>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0" baseline="0" dirty="0">
                          <a:ln>
                            <a:noFill/>
                          </a:ln>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0" baseline="0" dirty="0">
                          <a:ln>
                            <a:noFill/>
                          </a:ln>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6376896"/>
                  </a:ext>
                </a:extLst>
              </a:tr>
              <a:tr h="188042">
                <a:tc>
                  <a:txBody>
                    <a:bodyPr/>
                    <a:lstStyle/>
                    <a:p>
                      <a:pPr algn="ctr"/>
                      <a:r>
                        <a:rPr lang="en-US" sz="1000" b="0" baseline="0" dirty="0">
                          <a:ln>
                            <a:noFill/>
                          </a:ln>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0" baseline="0" dirty="0">
                          <a:ln>
                            <a:noFill/>
                          </a:ln>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0" baseline="0" dirty="0">
                          <a:ln>
                            <a:noFill/>
                          </a:ln>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0" baseline="0" dirty="0">
                          <a:ln>
                            <a:noFill/>
                          </a:ln>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7189057"/>
                  </a:ext>
                </a:extLst>
              </a:tr>
              <a:tr h="188042">
                <a:tc>
                  <a:txBody>
                    <a:bodyPr/>
                    <a:lstStyle/>
                    <a:p>
                      <a:pPr algn="ctr"/>
                      <a:r>
                        <a:rPr lang="en-US" sz="1000" b="0" baseline="0" dirty="0">
                          <a:ln>
                            <a:noFill/>
                          </a:ln>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0" baseline="0" dirty="0">
                          <a:ln>
                            <a:noFill/>
                          </a:ln>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0" baseline="0" dirty="0">
                          <a:ln>
                            <a:noFill/>
                          </a:ln>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0" baseline="0" dirty="0">
                          <a:ln>
                            <a:noFill/>
                          </a:ln>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8908767"/>
                  </a:ext>
                </a:extLst>
              </a:tr>
            </a:tbl>
          </a:graphicData>
        </a:graphic>
      </p:graphicFrame>
      <p:cxnSp>
        <p:nvCxnSpPr>
          <p:cNvPr id="19" name="Straight Arrow Connector 18">
            <a:extLst>
              <a:ext uri="{FF2B5EF4-FFF2-40B4-BE49-F238E27FC236}">
                <a16:creationId xmlns:a16="http://schemas.microsoft.com/office/drawing/2014/main" id="{7ED7DD88-08EF-4322-BA48-3F292610F07E}"/>
              </a:ext>
            </a:extLst>
          </p:cNvPr>
          <p:cNvCxnSpPr>
            <a:cxnSpLocks/>
          </p:cNvCxnSpPr>
          <p:nvPr/>
        </p:nvCxnSpPr>
        <p:spPr>
          <a:xfrm>
            <a:off x="3494989" y="3950510"/>
            <a:ext cx="326927"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6512A363-E3A2-4423-AD90-5F4911C3CA00}"/>
              </a:ext>
            </a:extLst>
          </p:cNvPr>
          <p:cNvCxnSpPr>
            <a:stCxn id="9" idx="2"/>
          </p:cNvCxnSpPr>
          <p:nvPr/>
        </p:nvCxnSpPr>
        <p:spPr>
          <a:xfrm rot="5400000">
            <a:off x="6521929" y="3123030"/>
            <a:ext cx="866448" cy="28703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BF312F19-800D-4D6A-ADC0-555930384998}"/>
              </a:ext>
            </a:extLst>
          </p:cNvPr>
          <p:cNvCxnSpPr>
            <a:cxnSpLocks/>
            <a:stCxn id="9" idx="2"/>
          </p:cNvCxnSpPr>
          <p:nvPr/>
        </p:nvCxnSpPr>
        <p:spPr>
          <a:xfrm rot="5400000">
            <a:off x="5078352" y="1444561"/>
            <a:ext cx="631556" cy="59924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2DD3CBD4-EAC3-4F60-9CB0-7D1FCAF052B8}"/>
              </a:ext>
            </a:extLst>
          </p:cNvPr>
          <p:cNvGrpSpPr/>
          <p:nvPr/>
        </p:nvGrpSpPr>
        <p:grpSpPr>
          <a:xfrm>
            <a:off x="989900" y="3482035"/>
            <a:ext cx="8084152" cy="1580083"/>
            <a:chOff x="989900" y="3482035"/>
            <a:chExt cx="8084152" cy="1580083"/>
          </a:xfrm>
        </p:grpSpPr>
        <p:sp>
          <p:nvSpPr>
            <p:cNvPr id="7" name="Rectangle: Rounded Corners 6">
              <a:extLst>
                <a:ext uri="{FF2B5EF4-FFF2-40B4-BE49-F238E27FC236}">
                  <a16:creationId xmlns:a16="http://schemas.microsoft.com/office/drawing/2014/main" id="{AB6F6722-B6B8-49B4-8B9A-29D71FE0C087}"/>
                </a:ext>
              </a:extLst>
            </p:cNvPr>
            <p:cNvSpPr/>
            <p:nvPr/>
          </p:nvSpPr>
          <p:spPr>
            <a:xfrm>
              <a:off x="2273352" y="3759242"/>
              <a:ext cx="1221638" cy="365760"/>
            </a:xfrm>
            <a:prstGeom prst="roundRect">
              <a:avLst/>
            </a:prstGeom>
            <a:solidFill>
              <a:schemeClr val="accent2">
                <a:lumMod val="60000"/>
                <a:lumOff val="4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minimize</a:t>
              </a:r>
            </a:p>
          </p:txBody>
        </p:sp>
        <p:sp>
          <p:nvSpPr>
            <p:cNvPr id="6" name="Rectangle: Rounded Corners 5">
              <a:extLst>
                <a:ext uri="{FF2B5EF4-FFF2-40B4-BE49-F238E27FC236}">
                  <a16:creationId xmlns:a16="http://schemas.microsoft.com/office/drawing/2014/main" id="{98D8D043-5EBD-4790-B515-BB801D005DBD}"/>
                </a:ext>
              </a:extLst>
            </p:cNvPr>
            <p:cNvSpPr/>
            <p:nvPr/>
          </p:nvSpPr>
          <p:spPr>
            <a:xfrm>
              <a:off x="989900" y="3482035"/>
              <a:ext cx="1408011" cy="1580083"/>
            </a:xfrm>
            <a:prstGeom prst="round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 Language</a:t>
              </a:r>
            </a:p>
          </p:txBody>
        </p:sp>
        <p:sp>
          <p:nvSpPr>
            <p:cNvPr id="8" name="Rectangle: Rounded Corners 7">
              <a:extLst>
                <a:ext uri="{FF2B5EF4-FFF2-40B4-BE49-F238E27FC236}">
                  <a16:creationId xmlns:a16="http://schemas.microsoft.com/office/drawing/2014/main" id="{D8B5D4D6-9145-4C62-9DF7-120C3967F11B}"/>
                </a:ext>
              </a:extLst>
            </p:cNvPr>
            <p:cNvSpPr/>
            <p:nvPr/>
          </p:nvSpPr>
          <p:spPr>
            <a:xfrm>
              <a:off x="3835214" y="3487479"/>
              <a:ext cx="2420322" cy="934574"/>
            </a:xfrm>
            <a:prstGeom prst="round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Solver</a:t>
              </a:r>
            </a:p>
            <a:p>
              <a:r>
                <a:rPr lang="en-US" dirty="0"/>
                <a:t>Language</a:t>
              </a:r>
            </a:p>
          </p:txBody>
        </p:sp>
        <p:sp>
          <p:nvSpPr>
            <p:cNvPr id="9" name="Rectangle: Rounded Corners 8">
              <a:extLst>
                <a:ext uri="{FF2B5EF4-FFF2-40B4-BE49-F238E27FC236}">
                  <a16:creationId xmlns:a16="http://schemas.microsoft.com/office/drawing/2014/main" id="{06D5C89C-2A55-4B24-97FA-DDDF2547390E}"/>
                </a:ext>
              </a:extLst>
            </p:cNvPr>
            <p:cNvSpPr/>
            <p:nvPr/>
          </p:nvSpPr>
          <p:spPr>
            <a:xfrm>
              <a:off x="7706646" y="3777831"/>
              <a:ext cx="1367406" cy="347171"/>
            </a:xfrm>
            <a:prstGeom prst="roundRect">
              <a:avLst/>
            </a:prstGeom>
            <a:solidFill>
              <a:schemeClr val="accent5">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Solver</a:t>
              </a:r>
            </a:p>
          </p:txBody>
        </p:sp>
        <p:cxnSp>
          <p:nvCxnSpPr>
            <p:cNvPr id="13" name="Straight Arrow Connector 12">
              <a:extLst>
                <a:ext uri="{FF2B5EF4-FFF2-40B4-BE49-F238E27FC236}">
                  <a16:creationId xmlns:a16="http://schemas.microsoft.com/office/drawing/2014/main" id="{190AFA0C-FF71-4F64-85DA-2534D87117FD}"/>
                </a:ext>
              </a:extLst>
            </p:cNvPr>
            <p:cNvCxnSpPr>
              <a:cxnSpLocks/>
              <a:stCxn id="10" idx="3"/>
              <a:endCxn id="9" idx="1"/>
            </p:cNvCxnSpPr>
            <p:nvPr/>
          </p:nvCxnSpPr>
          <p:spPr>
            <a:xfrm>
              <a:off x="7367229" y="3950510"/>
              <a:ext cx="339417" cy="9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Callout: Right Arrow 17">
              <a:extLst>
                <a:ext uri="{FF2B5EF4-FFF2-40B4-BE49-F238E27FC236}">
                  <a16:creationId xmlns:a16="http://schemas.microsoft.com/office/drawing/2014/main" id="{2378D59B-719A-4DD6-AD3D-1E700C7C89FA}"/>
                </a:ext>
              </a:extLst>
            </p:cNvPr>
            <p:cNvSpPr/>
            <p:nvPr/>
          </p:nvSpPr>
          <p:spPr>
            <a:xfrm>
              <a:off x="5069699" y="3726511"/>
              <a:ext cx="1525254" cy="447998"/>
            </a:xfrm>
            <a:prstGeom prst="rightArrowCallout">
              <a:avLst>
                <a:gd name="adj1" fmla="val 25000"/>
                <a:gd name="adj2" fmla="val 25000"/>
                <a:gd name="adj3" fmla="val 25000"/>
                <a:gd name="adj4" fmla="val 72127"/>
              </a:avLst>
            </a:prstGeom>
            <a:solidFill>
              <a:schemeClr val="accent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Compiler</a:t>
              </a:r>
            </a:p>
          </p:txBody>
        </p:sp>
        <p:cxnSp>
          <p:nvCxnSpPr>
            <p:cNvPr id="31" name="Connector: Elbow 30">
              <a:extLst>
                <a:ext uri="{FF2B5EF4-FFF2-40B4-BE49-F238E27FC236}">
                  <a16:creationId xmlns:a16="http://schemas.microsoft.com/office/drawing/2014/main" id="{D4A95F14-7DDA-47F4-A6EE-A3235C1FB218}"/>
                </a:ext>
              </a:extLst>
            </p:cNvPr>
            <p:cNvCxnSpPr>
              <a:cxnSpLocks/>
              <a:stCxn id="9" idx="2"/>
            </p:cNvCxnSpPr>
            <p:nvPr/>
          </p:nvCxnSpPr>
          <p:spPr>
            <a:xfrm rot="5400000">
              <a:off x="5057264" y="1478947"/>
              <a:ext cx="687030" cy="597914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884AA328-089C-4292-B490-1107FCD21E18}"/>
                </a:ext>
              </a:extLst>
            </p:cNvPr>
            <p:cNvCxnSpPr>
              <a:cxnSpLocks/>
              <a:stCxn id="6" idx="3"/>
            </p:cNvCxnSpPr>
            <p:nvPr/>
          </p:nvCxnSpPr>
          <p:spPr>
            <a:xfrm>
              <a:off x="2397911" y="4272077"/>
              <a:ext cx="486260" cy="352084"/>
            </a:xfrm>
            <a:prstGeom prst="bentConnector3">
              <a:avLst>
                <a:gd name="adj1" fmla="val 129360"/>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F34BC09-813E-485B-9311-2E0EEF54F903}"/>
                </a:ext>
              </a:extLst>
            </p:cNvPr>
            <p:cNvCxnSpPr>
              <a:cxnSpLocks/>
            </p:cNvCxnSpPr>
            <p:nvPr/>
          </p:nvCxnSpPr>
          <p:spPr>
            <a:xfrm flipH="1">
              <a:off x="2411210" y="4624161"/>
              <a:ext cx="47296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Slide Number Placeholder 1">
            <a:extLst>
              <a:ext uri="{FF2B5EF4-FFF2-40B4-BE49-F238E27FC236}">
                <a16:creationId xmlns:a16="http://schemas.microsoft.com/office/drawing/2014/main" id="{AF5D3E17-5420-41C2-82FF-1E7E087DF54E}"/>
              </a:ext>
            </a:extLst>
          </p:cNvPr>
          <p:cNvSpPr>
            <a:spLocks noGrp="1"/>
          </p:cNvSpPr>
          <p:nvPr>
            <p:ph type="sldNum" idx="3"/>
          </p:nvPr>
        </p:nvSpPr>
        <p:spPr>
          <a:xfrm>
            <a:off x="7224840" y="5164560"/>
            <a:ext cx="2347560" cy="390600"/>
          </a:xfrm>
        </p:spPr>
        <p:txBody>
          <a:bodyPr/>
          <a:lstStyle/>
          <a:p>
            <a:fld id="{1A00CCB1-939C-4D89-8236-E85ADBEB22D6}" type="slidenum">
              <a:rPr lang="en-US" smtClean="0"/>
              <a:t>12</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9A4888-24F6-4CD1-BCC8-218744A84E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057" y="681906"/>
            <a:ext cx="4384623" cy="4114800"/>
          </a:xfrm>
          <a:prstGeom prst="rect">
            <a:avLst/>
          </a:prstGeom>
        </p:spPr>
      </p:pic>
      <p:sp>
        <p:nvSpPr>
          <p:cNvPr id="50"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Calibri"/>
              </a:rPr>
              <a:t>Multiplication: McCormick Envelopes</a:t>
            </a:r>
            <a:endParaRPr lang="en-US" sz="4400" b="0" strike="noStrike" spc="-1" dirty="0">
              <a:solidFill>
                <a:srgbClr val="000000"/>
              </a:solidFill>
              <a:latin typeface="Calibri"/>
            </a:endParaRPr>
          </a:p>
        </p:txBody>
      </p:sp>
      <p:pic>
        <p:nvPicPr>
          <p:cNvPr id="51" name="Graphic 50"/>
          <p:cNvPicPr>
            <a:picLocks noChangeAspect="1"/>
          </p:cNvPicPr>
          <p:nvPr/>
        </p:nvPicPr>
        <p:blipFill>
          <a:blip r:embed="rId4">
            <a:extLst>
              <a:ext uri="{96DAC541-7B7A-43D3-8B79-37D633B846F1}">
                <asvg:svgBlip xmlns:asvg="http://schemas.microsoft.com/office/drawing/2016/SVG/main" r:embed="rId5"/>
              </a:ext>
            </a:extLst>
          </a:blip>
          <a:stretch/>
        </p:blipFill>
        <p:spPr>
          <a:xfrm>
            <a:off x="565816" y="1394640"/>
            <a:ext cx="4639845" cy="1463040"/>
          </a:xfrm>
          <a:prstGeom prst="rect">
            <a:avLst/>
          </a:prstGeom>
          <a:ln w="0">
            <a:noFill/>
          </a:ln>
        </p:spPr>
      </p:pic>
      <p:sp>
        <p:nvSpPr>
          <p:cNvPr id="2" name="Slide Number Placeholder 1">
            <a:extLst>
              <a:ext uri="{FF2B5EF4-FFF2-40B4-BE49-F238E27FC236}">
                <a16:creationId xmlns:a16="http://schemas.microsoft.com/office/drawing/2014/main" id="{90A3421B-B672-4F69-A970-0ADE7E2472C5}"/>
              </a:ext>
            </a:extLst>
          </p:cNvPr>
          <p:cNvSpPr>
            <a:spLocks noGrp="1"/>
          </p:cNvSpPr>
          <p:nvPr>
            <p:ph type="sldNum" idx="3"/>
          </p:nvPr>
        </p:nvSpPr>
        <p:spPr/>
        <p:txBody>
          <a:bodyPr/>
          <a:lstStyle/>
          <a:p>
            <a:fld id="{1A00CCB1-939C-4D89-8236-E85ADBEB22D6}" type="slidenum">
              <a:rPr lang="en-US" smtClean="0"/>
              <a:t>13</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C3A9359-5E20-4972-91FC-7E2897711905}"/>
                  </a:ext>
                </a:extLst>
              </p:cNvPr>
              <p:cNvSpPr txBox="1"/>
              <p:nvPr/>
            </p:nvSpPr>
            <p:spPr>
              <a:xfrm>
                <a:off x="436528" y="3305262"/>
                <a:ext cx="5913937" cy="171393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sz="2100" b="0" i="1" smtClean="0">
                              <a:latin typeface="Cambria Math" panose="02040503050406030204" pitchFamily="18" charset="0"/>
                            </a:rPr>
                          </m:ctrlPr>
                        </m:sSupPr>
                        <m:e>
                          <m:r>
                            <a:rPr lang="en-US" sz="2100" b="0" i="1" smtClean="0">
                              <a:latin typeface="Cambria Math" panose="02040503050406030204" pitchFamily="18" charset="0"/>
                            </a:rPr>
                            <m:t>𝑥</m:t>
                          </m:r>
                        </m:e>
                        <m:sup>
                          <m:r>
                            <a:rPr lang="en-US" sz="2100" b="0" i="1" smtClean="0">
                              <a:latin typeface="Cambria Math" panose="02040503050406030204" pitchFamily="18" charset="0"/>
                            </a:rPr>
                            <m:t>𝑙</m:t>
                          </m:r>
                        </m:sup>
                      </m:sSup>
                      <m:r>
                        <a:rPr lang="en-US" sz="2100" b="0" i="1" smtClean="0">
                          <a:latin typeface="Cambria Math" panose="02040503050406030204" pitchFamily="18" charset="0"/>
                        </a:rPr>
                        <m:t>=0,  </m:t>
                      </m:r>
                      <m:sSup>
                        <m:sSupPr>
                          <m:ctrlPr>
                            <a:rPr lang="en-US" sz="2100" b="0" i="1" smtClean="0">
                              <a:latin typeface="Cambria Math" panose="02040503050406030204" pitchFamily="18" charset="0"/>
                            </a:rPr>
                          </m:ctrlPr>
                        </m:sSupPr>
                        <m:e>
                          <m:r>
                            <a:rPr lang="en-US" sz="2100" b="0" i="1" smtClean="0">
                              <a:latin typeface="Cambria Math" panose="02040503050406030204" pitchFamily="18" charset="0"/>
                            </a:rPr>
                            <m:t>𝑥</m:t>
                          </m:r>
                        </m:e>
                        <m:sup>
                          <m:r>
                            <a:rPr lang="en-US" sz="2100" b="0" i="1" smtClean="0">
                              <a:latin typeface="Cambria Math" panose="02040503050406030204" pitchFamily="18" charset="0"/>
                            </a:rPr>
                            <m:t>𝑢</m:t>
                          </m:r>
                        </m:sup>
                      </m:sSup>
                      <m:r>
                        <a:rPr lang="en-US" sz="2100" b="0" i="1" smtClean="0">
                          <a:latin typeface="Cambria Math" panose="02040503050406030204" pitchFamily="18" charset="0"/>
                        </a:rPr>
                        <m:t>=1,  </m:t>
                      </m:r>
                      <m:sSup>
                        <m:sSupPr>
                          <m:ctrlPr>
                            <a:rPr lang="en-US" sz="2100" b="0" i="1" smtClean="0">
                              <a:latin typeface="Cambria Math" panose="02040503050406030204" pitchFamily="18" charset="0"/>
                            </a:rPr>
                          </m:ctrlPr>
                        </m:sSupPr>
                        <m:e>
                          <m:r>
                            <a:rPr lang="en-US" sz="2100" b="0" i="1" smtClean="0">
                              <a:latin typeface="Cambria Math" panose="02040503050406030204" pitchFamily="18" charset="0"/>
                            </a:rPr>
                            <m:t>𝑦</m:t>
                          </m:r>
                        </m:e>
                        <m:sup>
                          <m:r>
                            <a:rPr lang="en-US" sz="2100" b="0" i="1" smtClean="0">
                              <a:latin typeface="Cambria Math" panose="02040503050406030204" pitchFamily="18" charset="0"/>
                            </a:rPr>
                            <m:t>𝑙</m:t>
                          </m:r>
                        </m:sup>
                      </m:sSup>
                      <m:r>
                        <a:rPr lang="en-US" sz="2100" b="0" i="1" smtClean="0">
                          <a:latin typeface="Cambria Math" panose="02040503050406030204" pitchFamily="18" charset="0"/>
                        </a:rPr>
                        <m:t>=−2,  </m:t>
                      </m:r>
                      <m:sSup>
                        <m:sSupPr>
                          <m:ctrlPr>
                            <a:rPr lang="en-US" sz="2100" b="0" i="1" smtClean="0">
                              <a:latin typeface="Cambria Math" panose="02040503050406030204" pitchFamily="18" charset="0"/>
                            </a:rPr>
                          </m:ctrlPr>
                        </m:sSupPr>
                        <m:e>
                          <m:r>
                            <a:rPr lang="en-US" sz="2100" b="0" i="1" smtClean="0">
                              <a:latin typeface="Cambria Math" panose="02040503050406030204" pitchFamily="18" charset="0"/>
                            </a:rPr>
                            <m:t>𝑦</m:t>
                          </m:r>
                        </m:e>
                        <m:sup>
                          <m:r>
                            <a:rPr lang="en-US" sz="2100" b="0" i="1" smtClean="0">
                              <a:latin typeface="Cambria Math" panose="02040503050406030204" pitchFamily="18" charset="0"/>
                            </a:rPr>
                            <m:t>𝑢</m:t>
                          </m:r>
                        </m:sup>
                      </m:sSup>
                      <m:r>
                        <a:rPr lang="en-US" sz="2100" b="0" i="1" smtClean="0">
                          <a:latin typeface="Cambria Math" panose="02040503050406030204" pitchFamily="18" charset="0"/>
                        </a:rPr>
                        <m:t>=2</m:t>
                      </m:r>
                    </m:oMath>
                  </m:oMathPara>
                </a14:m>
                <a:endParaRPr lang="es-ES" sz="2100" dirty="0"/>
              </a:p>
              <a:p>
                <a:pPr/>
                <a14:m>
                  <m:oMathPara xmlns:m="http://schemas.openxmlformats.org/officeDocument/2006/math">
                    <m:oMathParaPr>
                      <m:jc m:val="left"/>
                    </m:oMathParaPr>
                    <m:oMath xmlns:m="http://schemas.openxmlformats.org/officeDocument/2006/math">
                      <m:d>
                        <m:dPr>
                          <m:begChr m:val="⟦"/>
                          <m:endChr m:val="⟧"/>
                          <m:ctrlPr>
                            <a:rPr lang="es-ES" sz="2100" i="1">
                              <a:latin typeface="Cambria Math" panose="02040503050406030204" pitchFamily="18" charset="0"/>
                            </a:rPr>
                          </m:ctrlPr>
                        </m:dPr>
                        <m:e>
                          <m:r>
                            <a:rPr lang="en-US" sz="2100" i="1">
                              <a:latin typeface="Cambria Math" panose="02040503050406030204" pitchFamily="18" charset="0"/>
                            </a:rPr>
                            <m:t>𝑥</m:t>
                          </m:r>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rPr>
                            <m:t>𝑦</m:t>
                          </m:r>
                        </m:e>
                      </m:d>
                      <m:r>
                        <a:rPr lang="en-US" sz="2100" b="0" i="1" smtClean="0">
                          <a:latin typeface="Cambria Math" panose="02040503050406030204" pitchFamily="18" charset="0"/>
                          <a:ea typeface="Cambria Math" panose="02040503050406030204" pitchFamily="18" charset="0"/>
                        </a:rPr>
                        <m:t>≥0∙</m:t>
                      </m:r>
                      <m:r>
                        <a:rPr lang="en-US" sz="2100" b="0" i="1" smtClean="0">
                          <a:latin typeface="Cambria Math" panose="02040503050406030204" pitchFamily="18" charset="0"/>
                          <a:ea typeface="Cambria Math" panose="02040503050406030204" pitchFamily="18" charset="0"/>
                        </a:rPr>
                        <m:t>𝑦</m:t>
                      </m:r>
                      <m:r>
                        <a:rPr lang="en-US" sz="2100" b="0" i="1" smtClean="0">
                          <a:latin typeface="Cambria Math" panose="02040503050406030204" pitchFamily="18" charset="0"/>
                          <a:ea typeface="Cambria Math" panose="02040503050406030204" pitchFamily="18" charset="0"/>
                        </a:rPr>
                        <m:t>+</m:t>
                      </m:r>
                      <m:r>
                        <a:rPr lang="en-US" sz="2100" b="0" i="1" smtClean="0">
                          <a:latin typeface="Cambria Math" panose="02040503050406030204" pitchFamily="18" charset="0"/>
                          <a:ea typeface="Cambria Math" panose="02040503050406030204" pitchFamily="18" charset="0"/>
                        </a:rPr>
                        <m:t>𝑥</m:t>
                      </m:r>
                      <m:r>
                        <a:rPr lang="en-US" sz="2100" b="0" i="1" smtClean="0">
                          <a:latin typeface="Cambria Math" panose="02040503050406030204" pitchFamily="18" charset="0"/>
                          <a:ea typeface="Cambria Math" panose="02040503050406030204" pitchFamily="18" charset="0"/>
                        </a:rPr>
                        <m:t>∙</m:t>
                      </m:r>
                      <m:d>
                        <m:dPr>
                          <m:ctrlPr>
                            <a:rPr lang="en-US" sz="2100" b="0" i="1" smtClean="0">
                              <a:latin typeface="Cambria Math" panose="02040503050406030204" pitchFamily="18" charset="0"/>
                              <a:ea typeface="Cambria Math" panose="02040503050406030204" pitchFamily="18" charset="0"/>
                            </a:rPr>
                          </m:ctrlPr>
                        </m:dPr>
                        <m:e>
                          <m:r>
                            <a:rPr lang="en-US" sz="2100" b="0" i="1" smtClean="0">
                              <a:latin typeface="Cambria Math" panose="02040503050406030204" pitchFamily="18" charset="0"/>
                              <a:ea typeface="Cambria Math" panose="02040503050406030204" pitchFamily="18" charset="0"/>
                            </a:rPr>
                            <m:t>−2</m:t>
                          </m:r>
                        </m:e>
                      </m:d>
                      <m:r>
                        <a:rPr lang="en-US" sz="2100" b="0" i="1" smtClean="0">
                          <a:latin typeface="Cambria Math" panose="02040503050406030204" pitchFamily="18" charset="0"/>
                          <a:ea typeface="Cambria Math" panose="02040503050406030204" pitchFamily="18" charset="0"/>
                        </a:rPr>
                        <m:t>−0∙</m:t>
                      </m:r>
                      <m:d>
                        <m:dPr>
                          <m:ctrlPr>
                            <a:rPr lang="en-US" sz="2100" b="0" i="1" smtClean="0">
                              <a:latin typeface="Cambria Math" panose="02040503050406030204" pitchFamily="18" charset="0"/>
                              <a:ea typeface="Cambria Math" panose="02040503050406030204" pitchFamily="18" charset="0"/>
                            </a:rPr>
                          </m:ctrlPr>
                        </m:dPr>
                        <m:e>
                          <m:r>
                            <a:rPr lang="en-US" sz="2100" b="0" i="1" smtClean="0">
                              <a:latin typeface="Cambria Math" panose="02040503050406030204" pitchFamily="18" charset="0"/>
                              <a:ea typeface="Cambria Math" panose="02040503050406030204" pitchFamily="18" charset="0"/>
                            </a:rPr>
                            <m:t>−2</m:t>
                          </m:r>
                        </m:e>
                      </m:d>
                      <m:r>
                        <a:rPr lang="en-US" sz="2100" b="0" i="1" smtClean="0">
                          <a:latin typeface="Cambria Math" panose="02040503050406030204" pitchFamily="18" charset="0"/>
                          <a:ea typeface="Cambria Math" panose="02040503050406030204" pitchFamily="18" charset="0"/>
                        </a:rPr>
                        <m:t>=−2</m:t>
                      </m:r>
                      <m:r>
                        <a:rPr lang="en-US" sz="2100" b="0" i="1" smtClean="0">
                          <a:latin typeface="Cambria Math" panose="02040503050406030204" pitchFamily="18" charset="0"/>
                          <a:ea typeface="Cambria Math" panose="02040503050406030204" pitchFamily="18" charset="0"/>
                        </a:rPr>
                        <m:t>𝑥</m:t>
                      </m:r>
                    </m:oMath>
                  </m:oMathPara>
                </a14:m>
                <a:endParaRPr lang="es-ES" sz="2100" dirty="0"/>
              </a:p>
              <a:p>
                <a:pPr/>
                <a14:m>
                  <m:oMathPara xmlns:m="http://schemas.openxmlformats.org/officeDocument/2006/math">
                    <m:oMathParaPr>
                      <m:jc m:val="left"/>
                    </m:oMathParaPr>
                    <m:oMath xmlns:m="http://schemas.openxmlformats.org/officeDocument/2006/math">
                      <m:d>
                        <m:dPr>
                          <m:begChr m:val="⟦"/>
                          <m:endChr m:val="⟧"/>
                          <m:ctrlPr>
                            <a:rPr lang="es-ES" sz="2100" i="1">
                              <a:latin typeface="Cambria Math" panose="02040503050406030204" pitchFamily="18" charset="0"/>
                            </a:rPr>
                          </m:ctrlPr>
                        </m:dPr>
                        <m:e>
                          <m:r>
                            <a:rPr lang="en-US" sz="2100" i="1">
                              <a:latin typeface="Cambria Math" panose="02040503050406030204" pitchFamily="18" charset="0"/>
                            </a:rPr>
                            <m:t>𝑥</m:t>
                          </m:r>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rPr>
                            <m:t>𝑦</m:t>
                          </m:r>
                        </m:e>
                      </m:d>
                      <m:r>
                        <a:rPr lang="en-US" sz="2100" b="0" i="1" smtClean="0">
                          <a:latin typeface="Cambria Math" panose="02040503050406030204" pitchFamily="18" charset="0"/>
                          <a:ea typeface="Cambria Math" panose="02040503050406030204" pitchFamily="18" charset="0"/>
                        </a:rPr>
                        <m:t>≥1∙</m:t>
                      </m:r>
                      <m:r>
                        <a:rPr lang="en-US" sz="2100" b="0" i="1" smtClean="0">
                          <a:latin typeface="Cambria Math" panose="02040503050406030204" pitchFamily="18" charset="0"/>
                          <a:ea typeface="Cambria Math" panose="02040503050406030204" pitchFamily="18" charset="0"/>
                        </a:rPr>
                        <m:t>𝑦</m:t>
                      </m:r>
                      <m:r>
                        <a:rPr lang="en-US" sz="2100" b="0" i="1" smtClean="0">
                          <a:latin typeface="Cambria Math" panose="02040503050406030204" pitchFamily="18" charset="0"/>
                          <a:ea typeface="Cambria Math" panose="02040503050406030204" pitchFamily="18" charset="0"/>
                        </a:rPr>
                        <m:t>+</m:t>
                      </m:r>
                      <m:r>
                        <a:rPr lang="en-US" sz="2100" b="0" i="1" smtClean="0">
                          <a:latin typeface="Cambria Math" panose="02040503050406030204" pitchFamily="18" charset="0"/>
                          <a:ea typeface="Cambria Math" panose="02040503050406030204" pitchFamily="18" charset="0"/>
                        </a:rPr>
                        <m:t>𝑥</m:t>
                      </m:r>
                      <m:r>
                        <a:rPr lang="en-US" sz="2100" b="0" i="1" smtClean="0">
                          <a:latin typeface="Cambria Math" panose="02040503050406030204" pitchFamily="18" charset="0"/>
                          <a:ea typeface="Cambria Math" panose="02040503050406030204" pitchFamily="18" charset="0"/>
                        </a:rPr>
                        <m:t>∙2−1∙2=</m:t>
                      </m:r>
                      <m:r>
                        <a:rPr lang="en-US" sz="2100" b="0" i="1" smtClean="0">
                          <a:latin typeface="Cambria Math" panose="02040503050406030204" pitchFamily="18" charset="0"/>
                          <a:ea typeface="Cambria Math" panose="02040503050406030204" pitchFamily="18" charset="0"/>
                        </a:rPr>
                        <m:t>𝑦</m:t>
                      </m:r>
                      <m:r>
                        <a:rPr lang="en-US" sz="2100" b="0" i="1" smtClean="0">
                          <a:latin typeface="Cambria Math" panose="02040503050406030204" pitchFamily="18" charset="0"/>
                          <a:ea typeface="Cambria Math" panose="02040503050406030204" pitchFamily="18" charset="0"/>
                        </a:rPr>
                        <m:t>+2</m:t>
                      </m:r>
                      <m:r>
                        <a:rPr lang="en-US" sz="2100" b="0" i="1" smtClean="0">
                          <a:latin typeface="Cambria Math" panose="02040503050406030204" pitchFamily="18" charset="0"/>
                          <a:ea typeface="Cambria Math" panose="02040503050406030204" pitchFamily="18" charset="0"/>
                        </a:rPr>
                        <m:t>𝑥</m:t>
                      </m:r>
                      <m:r>
                        <a:rPr lang="en-US" sz="2100" b="0" i="1" smtClean="0">
                          <a:latin typeface="Cambria Math" panose="02040503050406030204" pitchFamily="18" charset="0"/>
                          <a:ea typeface="Cambria Math" panose="02040503050406030204" pitchFamily="18" charset="0"/>
                        </a:rPr>
                        <m:t>−2</m:t>
                      </m:r>
                    </m:oMath>
                  </m:oMathPara>
                </a14:m>
                <a:endParaRPr lang="es-ES" sz="2100" dirty="0"/>
              </a:p>
              <a:p>
                <a:pPr/>
                <a14:m>
                  <m:oMathPara xmlns:m="http://schemas.openxmlformats.org/officeDocument/2006/math">
                    <m:oMathParaPr>
                      <m:jc m:val="left"/>
                    </m:oMathParaPr>
                    <m:oMath xmlns:m="http://schemas.openxmlformats.org/officeDocument/2006/math">
                      <m:d>
                        <m:dPr>
                          <m:begChr m:val="⟦"/>
                          <m:endChr m:val="⟧"/>
                          <m:ctrlPr>
                            <a:rPr lang="es-ES" sz="2100" i="1">
                              <a:latin typeface="Cambria Math" panose="02040503050406030204" pitchFamily="18" charset="0"/>
                            </a:rPr>
                          </m:ctrlPr>
                        </m:dPr>
                        <m:e>
                          <m:r>
                            <a:rPr lang="en-US" sz="2100" i="1">
                              <a:latin typeface="Cambria Math" panose="02040503050406030204" pitchFamily="18" charset="0"/>
                            </a:rPr>
                            <m:t>𝑥</m:t>
                          </m:r>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rPr>
                            <m:t>𝑦</m:t>
                          </m:r>
                        </m:e>
                      </m:d>
                      <m:r>
                        <a:rPr lang="en-US" sz="2100" b="0" i="1" smtClean="0">
                          <a:latin typeface="Cambria Math" panose="02040503050406030204" pitchFamily="18" charset="0"/>
                          <a:ea typeface="Cambria Math" panose="02040503050406030204" pitchFamily="18" charset="0"/>
                        </a:rPr>
                        <m:t>≤0∙</m:t>
                      </m:r>
                      <m:r>
                        <a:rPr lang="en-US" sz="2100" b="0" i="1" smtClean="0">
                          <a:latin typeface="Cambria Math" panose="02040503050406030204" pitchFamily="18" charset="0"/>
                          <a:ea typeface="Cambria Math" panose="02040503050406030204" pitchFamily="18" charset="0"/>
                        </a:rPr>
                        <m:t>𝑦</m:t>
                      </m:r>
                      <m:r>
                        <a:rPr lang="en-US" sz="2100" b="0" i="1" smtClean="0">
                          <a:latin typeface="Cambria Math" panose="02040503050406030204" pitchFamily="18" charset="0"/>
                          <a:ea typeface="Cambria Math" panose="02040503050406030204" pitchFamily="18" charset="0"/>
                        </a:rPr>
                        <m:t>+</m:t>
                      </m:r>
                      <m:r>
                        <a:rPr lang="en-US" sz="2100" b="0" i="1" smtClean="0">
                          <a:latin typeface="Cambria Math" panose="02040503050406030204" pitchFamily="18" charset="0"/>
                          <a:ea typeface="Cambria Math" panose="02040503050406030204" pitchFamily="18" charset="0"/>
                        </a:rPr>
                        <m:t>𝑥</m:t>
                      </m:r>
                      <m:r>
                        <a:rPr lang="en-US" sz="2100" b="0" i="1" smtClean="0">
                          <a:latin typeface="Cambria Math" panose="02040503050406030204" pitchFamily="18" charset="0"/>
                          <a:ea typeface="Cambria Math" panose="02040503050406030204" pitchFamily="18" charset="0"/>
                        </a:rPr>
                        <m:t>∙2−0∙2=2</m:t>
                      </m:r>
                      <m:r>
                        <a:rPr lang="en-US" sz="2100" b="0" i="1" smtClean="0">
                          <a:latin typeface="Cambria Math" panose="02040503050406030204" pitchFamily="18" charset="0"/>
                          <a:ea typeface="Cambria Math" panose="02040503050406030204" pitchFamily="18" charset="0"/>
                        </a:rPr>
                        <m:t>𝑥</m:t>
                      </m:r>
                    </m:oMath>
                  </m:oMathPara>
                </a14:m>
                <a:endParaRPr lang="es-ES" sz="2100" dirty="0"/>
              </a:p>
              <a:p>
                <a:pPr/>
                <a14:m>
                  <m:oMathPara xmlns:m="http://schemas.openxmlformats.org/officeDocument/2006/math">
                    <m:oMathParaPr>
                      <m:jc m:val="left"/>
                    </m:oMathParaPr>
                    <m:oMath xmlns:m="http://schemas.openxmlformats.org/officeDocument/2006/math">
                      <m:d>
                        <m:dPr>
                          <m:begChr m:val="⟦"/>
                          <m:endChr m:val="⟧"/>
                          <m:ctrlPr>
                            <a:rPr lang="es-ES" sz="2100" i="1" smtClean="0">
                              <a:latin typeface="Cambria Math" panose="02040503050406030204" pitchFamily="18" charset="0"/>
                            </a:rPr>
                          </m:ctrlPr>
                        </m:dPr>
                        <m:e>
                          <m:r>
                            <a:rPr lang="en-US" sz="2100" i="1">
                              <a:latin typeface="Cambria Math" panose="02040503050406030204" pitchFamily="18" charset="0"/>
                            </a:rPr>
                            <m:t>𝑥</m:t>
                          </m:r>
                          <m:r>
                            <a:rPr lang="en-US" sz="2100" i="1">
                              <a:latin typeface="Cambria Math" panose="02040503050406030204" pitchFamily="18" charset="0"/>
                              <a:ea typeface="Cambria Math" panose="02040503050406030204" pitchFamily="18" charset="0"/>
                            </a:rPr>
                            <m:t>∙</m:t>
                          </m:r>
                          <m:r>
                            <a:rPr lang="en-US" sz="2100" i="1">
                              <a:latin typeface="Cambria Math" panose="02040503050406030204" pitchFamily="18" charset="0"/>
                            </a:rPr>
                            <m:t>𝑦</m:t>
                          </m:r>
                        </m:e>
                      </m:d>
                      <m:r>
                        <a:rPr lang="en-US" sz="2100" b="0" i="1" smtClean="0">
                          <a:latin typeface="Cambria Math" panose="02040503050406030204" pitchFamily="18" charset="0"/>
                          <a:ea typeface="Cambria Math" panose="02040503050406030204" pitchFamily="18" charset="0"/>
                        </a:rPr>
                        <m:t>≤1∙</m:t>
                      </m:r>
                      <m:r>
                        <a:rPr lang="en-US" sz="2100" b="0" i="1" smtClean="0">
                          <a:latin typeface="Cambria Math" panose="02040503050406030204" pitchFamily="18" charset="0"/>
                          <a:ea typeface="Cambria Math" panose="02040503050406030204" pitchFamily="18" charset="0"/>
                        </a:rPr>
                        <m:t>𝑦</m:t>
                      </m:r>
                      <m:r>
                        <a:rPr lang="en-US" sz="2100" b="0" i="1" smtClean="0">
                          <a:latin typeface="Cambria Math" panose="02040503050406030204" pitchFamily="18" charset="0"/>
                          <a:ea typeface="Cambria Math" panose="02040503050406030204" pitchFamily="18" charset="0"/>
                        </a:rPr>
                        <m:t>+</m:t>
                      </m:r>
                      <m:r>
                        <a:rPr lang="en-US" sz="2100" b="0" i="1" smtClean="0">
                          <a:latin typeface="Cambria Math" panose="02040503050406030204" pitchFamily="18" charset="0"/>
                          <a:ea typeface="Cambria Math" panose="02040503050406030204" pitchFamily="18" charset="0"/>
                        </a:rPr>
                        <m:t>𝑥</m:t>
                      </m:r>
                      <m:r>
                        <a:rPr lang="en-US" sz="2100" b="0" i="1" smtClean="0">
                          <a:latin typeface="Cambria Math" panose="02040503050406030204" pitchFamily="18" charset="0"/>
                          <a:ea typeface="Cambria Math" panose="02040503050406030204" pitchFamily="18" charset="0"/>
                        </a:rPr>
                        <m:t>∙</m:t>
                      </m:r>
                      <m:d>
                        <m:dPr>
                          <m:ctrlPr>
                            <a:rPr lang="en-US" sz="2100" b="0" i="1" smtClean="0">
                              <a:latin typeface="Cambria Math" panose="02040503050406030204" pitchFamily="18" charset="0"/>
                              <a:ea typeface="Cambria Math" panose="02040503050406030204" pitchFamily="18" charset="0"/>
                            </a:rPr>
                          </m:ctrlPr>
                        </m:dPr>
                        <m:e>
                          <m:r>
                            <a:rPr lang="en-US" sz="2100" b="0" i="1" smtClean="0">
                              <a:latin typeface="Cambria Math" panose="02040503050406030204" pitchFamily="18" charset="0"/>
                              <a:ea typeface="Cambria Math" panose="02040503050406030204" pitchFamily="18" charset="0"/>
                            </a:rPr>
                            <m:t>−2</m:t>
                          </m:r>
                        </m:e>
                      </m:d>
                      <m:r>
                        <a:rPr lang="en-US" sz="2100" b="0" i="1" smtClean="0">
                          <a:latin typeface="Cambria Math" panose="02040503050406030204" pitchFamily="18" charset="0"/>
                          <a:ea typeface="Cambria Math" panose="02040503050406030204" pitchFamily="18" charset="0"/>
                        </a:rPr>
                        <m:t>−1∙</m:t>
                      </m:r>
                      <m:d>
                        <m:dPr>
                          <m:ctrlPr>
                            <a:rPr lang="en-US" sz="2100" b="0" i="1" smtClean="0">
                              <a:latin typeface="Cambria Math" panose="02040503050406030204" pitchFamily="18" charset="0"/>
                              <a:ea typeface="Cambria Math" panose="02040503050406030204" pitchFamily="18" charset="0"/>
                            </a:rPr>
                          </m:ctrlPr>
                        </m:dPr>
                        <m:e>
                          <m:r>
                            <a:rPr lang="en-US" sz="2100" b="0" i="1" smtClean="0">
                              <a:latin typeface="Cambria Math" panose="02040503050406030204" pitchFamily="18" charset="0"/>
                              <a:ea typeface="Cambria Math" panose="02040503050406030204" pitchFamily="18" charset="0"/>
                            </a:rPr>
                            <m:t>−2</m:t>
                          </m:r>
                        </m:e>
                      </m:d>
                      <m:r>
                        <a:rPr lang="en-US" sz="2100" b="0" i="1" smtClean="0">
                          <a:latin typeface="Cambria Math" panose="02040503050406030204" pitchFamily="18" charset="0"/>
                          <a:ea typeface="Cambria Math" panose="02040503050406030204" pitchFamily="18" charset="0"/>
                        </a:rPr>
                        <m:t>=</m:t>
                      </m:r>
                      <m:r>
                        <a:rPr lang="en-US" sz="2100" b="0" i="1" smtClean="0">
                          <a:latin typeface="Cambria Math" panose="02040503050406030204" pitchFamily="18" charset="0"/>
                          <a:ea typeface="Cambria Math" panose="02040503050406030204" pitchFamily="18" charset="0"/>
                        </a:rPr>
                        <m:t>𝑦</m:t>
                      </m:r>
                      <m:r>
                        <a:rPr lang="en-US" sz="2100" b="0" i="1" smtClean="0">
                          <a:latin typeface="Cambria Math" panose="02040503050406030204" pitchFamily="18" charset="0"/>
                          <a:ea typeface="Cambria Math" panose="02040503050406030204" pitchFamily="18" charset="0"/>
                        </a:rPr>
                        <m:t>−2</m:t>
                      </m:r>
                      <m:r>
                        <a:rPr lang="en-US" sz="2100" b="0" i="1" smtClean="0">
                          <a:latin typeface="Cambria Math" panose="02040503050406030204" pitchFamily="18" charset="0"/>
                          <a:ea typeface="Cambria Math" panose="02040503050406030204" pitchFamily="18" charset="0"/>
                        </a:rPr>
                        <m:t>𝑥</m:t>
                      </m:r>
                      <m:r>
                        <a:rPr lang="en-US" sz="2100" b="0" i="1" smtClean="0">
                          <a:latin typeface="Cambria Math" panose="02040503050406030204" pitchFamily="18" charset="0"/>
                          <a:ea typeface="Cambria Math" panose="02040503050406030204" pitchFamily="18" charset="0"/>
                        </a:rPr>
                        <m:t>+2</m:t>
                      </m:r>
                    </m:oMath>
                  </m:oMathPara>
                </a14:m>
                <a:endParaRPr lang="es-ES" sz="2100" dirty="0"/>
              </a:p>
            </p:txBody>
          </p:sp>
        </mc:Choice>
        <mc:Fallback xmlns="">
          <p:sp>
            <p:nvSpPr>
              <p:cNvPr id="5" name="TextBox 4">
                <a:extLst>
                  <a:ext uri="{FF2B5EF4-FFF2-40B4-BE49-F238E27FC236}">
                    <a16:creationId xmlns:a16="http://schemas.microsoft.com/office/drawing/2014/main" id="{FC3A9359-5E20-4972-91FC-7E2897711905}"/>
                  </a:ext>
                </a:extLst>
              </p:cNvPr>
              <p:cNvSpPr txBox="1">
                <a:spLocks noRot="1" noChangeAspect="1" noMove="1" noResize="1" noEditPoints="1" noAdjustHandles="1" noChangeArrowheads="1" noChangeShapeType="1" noTextEdit="1"/>
              </p:cNvSpPr>
              <p:nvPr/>
            </p:nvSpPr>
            <p:spPr>
              <a:xfrm>
                <a:off x="436528" y="3305262"/>
                <a:ext cx="5913937" cy="1713931"/>
              </a:xfrm>
              <a:prstGeom prst="rect">
                <a:avLst/>
              </a:prstGeom>
              <a:blipFill>
                <a:blip r:embed="rId6"/>
                <a:stretch>
                  <a:fillRect b="-1423"/>
                </a:stretch>
              </a:blipFill>
            </p:spPr>
            <p:txBody>
              <a:bodyPr/>
              <a:lstStyle/>
              <a:p>
                <a:r>
                  <a:rPr 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Calibri"/>
              </a:rPr>
              <a:t>Benchmarks	</a:t>
            </a:r>
          </a:p>
        </p:txBody>
      </p:sp>
      <p:sp>
        <p:nvSpPr>
          <p:cNvPr id="57" name="PlaceHolder 2"/>
          <p:cNvSpPr>
            <a:spLocks noGrp="1"/>
          </p:cNvSpPr>
          <p:nvPr>
            <p:ph/>
          </p:nvPr>
        </p:nvSpPr>
        <p:spPr>
          <a:xfrm>
            <a:off x="503640" y="1326240"/>
            <a:ext cx="9068760" cy="3287880"/>
          </a:xfrm>
          <a:prstGeom prst="rect">
            <a:avLst/>
          </a:prstGeom>
          <a:noFill/>
          <a:ln w="0">
            <a:noFill/>
          </a:ln>
        </p:spPr>
        <p:txBody>
          <a:bodyPr lIns="0" tIns="0" rIns="0" bIns="0" anchor="t">
            <a:normAutofit/>
          </a:bodyPr>
          <a:lstStyle/>
          <a:p>
            <a:pPr indent="0">
              <a:spcBef>
                <a:spcPts val="1414"/>
              </a:spcBef>
              <a:buNone/>
            </a:pPr>
            <a:r>
              <a:rPr lang="en-US" sz="3200" b="0" strike="noStrike" spc="-1" dirty="0">
                <a:solidFill>
                  <a:srgbClr val="000000"/>
                </a:solidFill>
                <a:latin typeface="Calibri"/>
              </a:rPr>
              <a:t>To demonstrate, we implemented several benchmarks</a:t>
            </a:r>
          </a:p>
          <a:p>
            <a:pPr marL="432000" indent="-324000">
              <a:spcBef>
                <a:spcPts val="1414"/>
              </a:spcBef>
              <a:buClr>
                <a:srgbClr val="000000"/>
              </a:buClr>
              <a:buSzPct val="45000"/>
              <a:buFont typeface="Wingdings" charset="2"/>
              <a:buChar char=""/>
            </a:pPr>
            <a:r>
              <a:rPr lang="en-US" sz="3200" b="0" strike="noStrike" spc="-1" dirty="0">
                <a:solidFill>
                  <a:srgbClr val="000000"/>
                </a:solidFill>
                <a:latin typeface="Calibri"/>
              </a:rPr>
              <a:t>Classic optimization problems: </a:t>
            </a:r>
            <a:r>
              <a:rPr lang="en-US" sz="3200" b="0" i="1" strike="noStrike" spc="-1" dirty="0">
                <a:solidFill>
                  <a:srgbClr val="000000"/>
                </a:solidFill>
                <a:latin typeface="Calibri"/>
              </a:rPr>
              <a:t>pipes</a:t>
            </a:r>
            <a:r>
              <a:rPr lang="en-US" sz="3200" b="0" strike="noStrike" spc="-1" dirty="0">
                <a:solidFill>
                  <a:srgbClr val="000000"/>
                </a:solidFill>
                <a:latin typeface="Calibri"/>
              </a:rPr>
              <a:t> and </a:t>
            </a:r>
            <a:r>
              <a:rPr lang="en-US" sz="3200" b="0" i="1" strike="noStrike" spc="-1" dirty="0">
                <a:solidFill>
                  <a:srgbClr val="000000"/>
                </a:solidFill>
                <a:latin typeface="Calibri"/>
              </a:rPr>
              <a:t>logistics</a:t>
            </a:r>
            <a:endParaRPr lang="en-US" sz="3200" b="0" strike="noStrike" spc="-1" dirty="0">
              <a:solidFill>
                <a:srgbClr val="000000"/>
              </a:solidFill>
              <a:latin typeface="Calibri"/>
            </a:endParaRPr>
          </a:p>
          <a:p>
            <a:pPr marL="432000" indent="-324000">
              <a:spcBef>
                <a:spcPts val="1414"/>
              </a:spcBef>
              <a:buClr>
                <a:srgbClr val="000000"/>
              </a:buClr>
              <a:buSzPct val="45000"/>
              <a:buFont typeface="Wingdings" charset="2"/>
              <a:buChar char=""/>
            </a:pPr>
            <a:r>
              <a:rPr lang="en-US" sz="3200" b="0" strike="noStrike" spc="-1" dirty="0">
                <a:solidFill>
                  <a:srgbClr val="000000"/>
                </a:solidFill>
                <a:latin typeface="Calibri"/>
              </a:rPr>
              <a:t>Real world problems: </a:t>
            </a:r>
            <a:r>
              <a:rPr lang="en-US" sz="3200" b="0" i="1" strike="noStrike" spc="-1" dirty="0">
                <a:solidFill>
                  <a:srgbClr val="000000"/>
                </a:solidFill>
                <a:latin typeface="Calibri"/>
              </a:rPr>
              <a:t>malloc</a:t>
            </a:r>
            <a:endParaRPr lang="en-US" sz="3200" b="0" strike="noStrike" spc="-1" dirty="0">
              <a:solidFill>
                <a:srgbClr val="000000"/>
              </a:solidFill>
              <a:latin typeface="Calibri"/>
            </a:endParaRPr>
          </a:p>
          <a:p>
            <a:pPr marL="432000" indent="-324000">
              <a:spcBef>
                <a:spcPts val="1414"/>
              </a:spcBef>
              <a:buClr>
                <a:srgbClr val="000000"/>
              </a:buClr>
              <a:buSzPct val="45000"/>
              <a:buFont typeface="Wingdings" charset="2"/>
              <a:buChar char=""/>
            </a:pPr>
            <a:r>
              <a:rPr lang="en-US" sz="3200" b="0" strike="noStrike" spc="-1" dirty="0">
                <a:solidFill>
                  <a:srgbClr val="000000"/>
                </a:solidFill>
                <a:latin typeface="Calibri"/>
              </a:rPr>
              <a:t>Minimize data shape and values together: </a:t>
            </a:r>
            <a:r>
              <a:rPr lang="en-US" sz="3200" b="0" i="1" strike="noStrike" spc="-1" dirty="0">
                <a:solidFill>
                  <a:srgbClr val="000000"/>
                </a:solidFill>
                <a:latin typeface="Calibri"/>
              </a:rPr>
              <a:t>recitation</a:t>
            </a:r>
            <a:endParaRPr lang="en-US" sz="3200" b="0" strike="noStrike" spc="-1" dirty="0">
              <a:solidFill>
                <a:srgbClr val="000000"/>
              </a:solidFill>
              <a:latin typeface="Calibri"/>
            </a:endParaRPr>
          </a:p>
          <a:p>
            <a:pPr marL="432000" indent="-324000">
              <a:spcBef>
                <a:spcPts val="1414"/>
              </a:spcBef>
              <a:buClr>
                <a:srgbClr val="000000"/>
              </a:buClr>
              <a:buSzPct val="45000"/>
              <a:buFont typeface="Wingdings" charset="2"/>
              <a:buChar char=""/>
            </a:pPr>
            <a:r>
              <a:rPr lang="en-US" sz="3200" b="0" strike="noStrike" spc="-1" dirty="0">
                <a:solidFill>
                  <a:srgbClr val="000000"/>
                </a:solidFill>
                <a:latin typeface="Calibri"/>
              </a:rPr>
              <a:t>Others: </a:t>
            </a:r>
            <a:r>
              <a:rPr lang="en-US" sz="3200" b="0" i="1" strike="noStrike" spc="-1" dirty="0">
                <a:solidFill>
                  <a:srgbClr val="000000"/>
                </a:solidFill>
                <a:latin typeface="Calibri"/>
              </a:rPr>
              <a:t>contradict, bounce, sum-to-n</a:t>
            </a:r>
            <a:endParaRPr lang="en-US" sz="3200" b="0" strike="noStrike" spc="-1" dirty="0">
              <a:solidFill>
                <a:srgbClr val="000000"/>
              </a:solidFill>
              <a:latin typeface="Calibri"/>
            </a:endParaRPr>
          </a:p>
        </p:txBody>
      </p:sp>
      <p:sp>
        <p:nvSpPr>
          <p:cNvPr id="2" name="Slide Number Placeholder 1">
            <a:extLst>
              <a:ext uri="{FF2B5EF4-FFF2-40B4-BE49-F238E27FC236}">
                <a16:creationId xmlns:a16="http://schemas.microsoft.com/office/drawing/2014/main" id="{2FB9FA45-C463-4C92-8F5E-4B3A4B31649D}"/>
              </a:ext>
            </a:extLst>
          </p:cNvPr>
          <p:cNvSpPr>
            <a:spLocks noGrp="1"/>
          </p:cNvSpPr>
          <p:nvPr>
            <p:ph type="sldNum" idx="3"/>
          </p:nvPr>
        </p:nvSpPr>
        <p:spPr/>
        <p:txBody>
          <a:bodyPr/>
          <a:lstStyle/>
          <a:p>
            <a:fld id="{1A00CCB1-939C-4D89-8236-E85ADBEB22D6}" type="slidenum">
              <a:rPr lang="en-US" smtClean="0"/>
              <a:t>14</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B9FA45-C463-4C92-8F5E-4B3A4B31649D}"/>
              </a:ext>
            </a:extLst>
          </p:cNvPr>
          <p:cNvSpPr>
            <a:spLocks noGrp="1"/>
          </p:cNvSpPr>
          <p:nvPr>
            <p:ph type="sldNum" idx="3"/>
          </p:nvPr>
        </p:nvSpPr>
        <p:spPr/>
        <p:txBody>
          <a:bodyPr/>
          <a:lstStyle/>
          <a:p>
            <a:fld id="{1A00CCB1-939C-4D89-8236-E85ADBEB22D6}" type="slidenum">
              <a:rPr lang="en-US" smtClean="0"/>
              <a:t>15</a:t>
            </a:fld>
            <a:endParaRPr lang="en-US"/>
          </a:p>
        </p:txBody>
      </p:sp>
      <p:sp>
        <p:nvSpPr>
          <p:cNvPr id="6" name="Title 5">
            <a:extLst>
              <a:ext uri="{FF2B5EF4-FFF2-40B4-BE49-F238E27FC236}">
                <a16:creationId xmlns:a16="http://schemas.microsoft.com/office/drawing/2014/main" id="{2315B507-B62B-4061-AA52-4B6F8046512B}"/>
              </a:ext>
            </a:extLst>
          </p:cNvPr>
          <p:cNvSpPr>
            <a:spLocks noGrp="1"/>
          </p:cNvSpPr>
          <p:nvPr>
            <p:ph type="title"/>
          </p:nvPr>
        </p:nvSpPr>
        <p:spPr/>
        <p:txBody>
          <a:bodyPr/>
          <a:lstStyle/>
          <a:p>
            <a:pPr algn="ctr"/>
            <a:r>
              <a:rPr lang="en-US" dirty="0"/>
              <a:t>Benchmark Visualization</a:t>
            </a:r>
          </a:p>
        </p:txBody>
      </p:sp>
      <p:sp>
        <p:nvSpPr>
          <p:cNvPr id="9" name="TextBox 8">
            <a:extLst>
              <a:ext uri="{FF2B5EF4-FFF2-40B4-BE49-F238E27FC236}">
                <a16:creationId xmlns:a16="http://schemas.microsoft.com/office/drawing/2014/main" id="{9852E176-D8F8-41DC-9708-584163FCBF8C}"/>
              </a:ext>
            </a:extLst>
          </p:cNvPr>
          <p:cNvSpPr txBox="1"/>
          <p:nvPr/>
        </p:nvSpPr>
        <p:spPr>
          <a:xfrm>
            <a:off x="336503" y="5179161"/>
            <a:ext cx="6217916" cy="215444"/>
          </a:xfrm>
          <a:prstGeom prst="rect">
            <a:avLst/>
          </a:prstGeom>
          <a:noFill/>
        </p:spPr>
        <p:txBody>
          <a:bodyPr wrap="square" rtlCol="0">
            <a:spAutoFit/>
          </a:bodyPr>
          <a:lstStyle/>
          <a:p>
            <a:r>
              <a:rPr lang="en-US" sz="800" dirty="0"/>
              <a:t>Flow diagram by George </a:t>
            </a:r>
            <a:r>
              <a:rPr lang="en-US" sz="800" dirty="0" err="1"/>
              <a:t>Flonkerton</a:t>
            </a:r>
            <a:r>
              <a:rPr lang="en-US" sz="800" dirty="0"/>
              <a:t> - Own work, CC BY-SA 4.0, https://commons.wikimedia.org/w/index.php?curid=83846144</a:t>
            </a:r>
          </a:p>
        </p:txBody>
      </p:sp>
      <p:pic>
        <p:nvPicPr>
          <p:cNvPr id="11" name="Picture 10">
            <a:extLst>
              <a:ext uri="{FF2B5EF4-FFF2-40B4-BE49-F238E27FC236}">
                <a16:creationId xmlns:a16="http://schemas.microsoft.com/office/drawing/2014/main" id="{86711AC5-FE38-4F1B-860D-A29507C916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7314" y="1417161"/>
            <a:ext cx="3779520" cy="2834640"/>
          </a:xfrm>
          <a:prstGeom prst="rect">
            <a:avLst/>
          </a:prstGeom>
        </p:spPr>
      </p:pic>
      <p:pic>
        <p:nvPicPr>
          <p:cNvPr id="13" name="Picture 12">
            <a:extLst>
              <a:ext uri="{FF2B5EF4-FFF2-40B4-BE49-F238E27FC236}">
                <a16:creationId xmlns:a16="http://schemas.microsoft.com/office/drawing/2014/main" id="{84255C88-05B0-44E3-8513-8D12F70D0699}"/>
              </a:ext>
            </a:extLst>
          </p:cNvPr>
          <p:cNvPicPr>
            <a:picLocks noChangeAspect="1"/>
          </p:cNvPicPr>
          <p:nvPr/>
        </p:nvPicPr>
        <p:blipFill rotWithShape="1">
          <a:blip r:embed="rId4">
            <a:extLst>
              <a:ext uri="{28A0092B-C50C-407E-A947-70E740481C1C}">
                <a14:useLocalDpi xmlns:a14="http://schemas.microsoft.com/office/drawing/2010/main" val="0"/>
              </a:ext>
            </a:extLst>
          </a:blip>
          <a:srcRect l="14705" t="20970" r="14955" b="12896"/>
          <a:stretch/>
        </p:blipFill>
        <p:spPr>
          <a:xfrm>
            <a:off x="5380699" y="1462881"/>
            <a:ext cx="3880624" cy="2743200"/>
          </a:xfrm>
          <a:prstGeom prst="rect">
            <a:avLst/>
          </a:prstGeom>
        </p:spPr>
      </p:pic>
    </p:spTree>
    <p:extLst>
      <p:ext uri="{BB962C8B-B14F-4D97-AF65-F5344CB8AC3E}">
        <p14:creationId xmlns:p14="http://schemas.microsoft.com/office/powerpoint/2010/main" val="2992612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Calibri"/>
              </a:rPr>
              <a:t>Methods</a:t>
            </a:r>
          </a:p>
        </p:txBody>
      </p:sp>
      <p:sp>
        <p:nvSpPr>
          <p:cNvPr id="59" name="PlaceHolder 2"/>
          <p:cNvSpPr>
            <a:spLocks noGrp="1"/>
          </p:cNvSpPr>
          <p:nvPr>
            <p:ph/>
          </p:nvPr>
        </p:nvSpPr>
        <p:spPr>
          <a:xfrm>
            <a:off x="503640" y="1326239"/>
            <a:ext cx="9068760" cy="3728563"/>
          </a:xfrm>
          <a:prstGeom prst="rect">
            <a:avLst/>
          </a:prstGeom>
          <a:noFill/>
          <a:ln w="0">
            <a:noFill/>
          </a:ln>
        </p:spPr>
        <p:txBody>
          <a:bodyPr lIns="0" tIns="0" rIns="0" bIns="0" anchor="t">
            <a:normAutofit lnSpcReduction="10000"/>
          </a:bodyPr>
          <a:lstStyle/>
          <a:p>
            <a:pPr marL="432000" indent="-324000">
              <a:spcBef>
                <a:spcPts val="1414"/>
              </a:spcBef>
              <a:buClr>
                <a:srgbClr val="000000"/>
              </a:buClr>
              <a:buSzPct val="45000"/>
              <a:buFont typeface="Wingdings" charset="2"/>
              <a:buChar char=""/>
            </a:pPr>
            <a:r>
              <a:rPr lang="en-US" sz="3200" b="0" strike="noStrike" spc="-1" dirty="0">
                <a:solidFill>
                  <a:srgbClr val="000000"/>
                </a:solidFill>
                <a:latin typeface="Calibri"/>
              </a:rPr>
              <a:t>Our goal: give evidence of MILP solver benefits over more gener</a:t>
            </a:r>
            <a:r>
              <a:rPr lang="en-US" sz="3200" spc="-1" dirty="0">
                <a:solidFill>
                  <a:srgbClr val="000000"/>
                </a:solidFill>
                <a:latin typeface="Calibri"/>
              </a:rPr>
              <a:t>ic approach offered by SMT solvers</a:t>
            </a:r>
            <a:endParaRPr lang="en-US" sz="3200" b="0" strike="noStrike" spc="-1" dirty="0">
              <a:solidFill>
                <a:srgbClr val="000000"/>
              </a:solidFill>
              <a:latin typeface="Calibri"/>
            </a:endParaRPr>
          </a:p>
          <a:p>
            <a:pPr marL="432000" indent="-324000">
              <a:spcBef>
                <a:spcPts val="1414"/>
              </a:spcBef>
              <a:buClr>
                <a:srgbClr val="000000"/>
              </a:buClr>
              <a:buSzPct val="45000"/>
              <a:buFont typeface="Wingdings" charset="2"/>
              <a:buChar char=""/>
            </a:pPr>
            <a:r>
              <a:rPr lang="en-US" sz="3200" b="0" strike="noStrike" cap="small" spc="-1" dirty="0">
                <a:solidFill>
                  <a:srgbClr val="000000"/>
                </a:solidFill>
                <a:latin typeface="Calibri"/>
              </a:rPr>
              <a:t>Scimitar</a:t>
            </a:r>
            <a:r>
              <a:rPr lang="en-US" sz="3200" b="0" strike="noStrike" spc="-1" dirty="0">
                <a:solidFill>
                  <a:srgbClr val="000000"/>
                </a:solidFill>
                <a:latin typeface="Calibri"/>
              </a:rPr>
              <a:t> vs Rosette ≈ </a:t>
            </a:r>
            <a:r>
              <a:rPr lang="en-US" sz="3200" b="0" strike="noStrike" spc="-1" dirty="0" err="1">
                <a:solidFill>
                  <a:srgbClr val="000000"/>
                </a:solidFill>
                <a:latin typeface="Calibri"/>
              </a:rPr>
              <a:t>Gurobi</a:t>
            </a:r>
            <a:r>
              <a:rPr lang="en-US" sz="3200" b="0" strike="noStrike" spc="-1" dirty="0">
                <a:solidFill>
                  <a:srgbClr val="000000"/>
                </a:solidFill>
                <a:latin typeface="Calibri"/>
              </a:rPr>
              <a:t> vs Z3</a:t>
            </a:r>
          </a:p>
          <a:p>
            <a:pPr marL="432000" indent="-324000">
              <a:spcBef>
                <a:spcPts val="1414"/>
              </a:spcBef>
              <a:buClr>
                <a:srgbClr val="000000"/>
              </a:buClr>
              <a:buSzPct val="45000"/>
              <a:buFont typeface="Wingdings" charset="2"/>
              <a:buChar char=""/>
            </a:pPr>
            <a:r>
              <a:rPr lang="en-US" sz="3200" b="0" strike="noStrike" spc="-1" dirty="0">
                <a:solidFill>
                  <a:srgbClr val="000000"/>
                </a:solidFill>
                <a:latin typeface="Calibri"/>
              </a:rPr>
              <a:t>Overall time is split between avg compile and solve</a:t>
            </a:r>
          </a:p>
          <a:p>
            <a:pPr marL="432000" indent="-324000">
              <a:spcBef>
                <a:spcPts val="1414"/>
              </a:spcBef>
              <a:buClr>
                <a:srgbClr val="000000"/>
              </a:buClr>
              <a:buSzPct val="45000"/>
              <a:buFont typeface="Wingdings" charset="2"/>
              <a:buChar char=""/>
            </a:pPr>
            <a:r>
              <a:rPr lang="en-US" sz="3200" b="0" strike="noStrike" spc="-1" dirty="0">
                <a:solidFill>
                  <a:srgbClr val="000000"/>
                </a:solidFill>
                <a:latin typeface="Calibri"/>
              </a:rPr>
              <a:t>Differences in performance:</a:t>
            </a:r>
          </a:p>
          <a:p>
            <a:pPr marL="864000" lvl="1" indent="-324000">
              <a:spcBef>
                <a:spcPts val="1131"/>
              </a:spcBef>
              <a:buClr>
                <a:srgbClr val="000000"/>
              </a:buClr>
              <a:buSzPct val="75000"/>
              <a:buFont typeface="Symbol" charset="2"/>
              <a:buChar char=""/>
            </a:pPr>
            <a:r>
              <a:rPr lang="en-US" sz="2800" b="0" strike="noStrike" cap="small" spc="-1" dirty="0">
                <a:solidFill>
                  <a:srgbClr val="000000"/>
                </a:solidFill>
                <a:latin typeface="Calibri"/>
              </a:rPr>
              <a:t>Scimitar</a:t>
            </a:r>
            <a:r>
              <a:rPr lang="en-US" sz="2800" b="0" strike="noStrike" spc="-1" dirty="0">
                <a:solidFill>
                  <a:srgbClr val="000000"/>
                </a:solidFill>
                <a:latin typeface="Calibri"/>
              </a:rPr>
              <a:t> encodes at compile time, gives </a:t>
            </a:r>
            <a:r>
              <a:rPr lang="en-US" sz="2800" b="0" strike="noStrike" spc="-1" dirty="0" err="1">
                <a:solidFill>
                  <a:srgbClr val="000000"/>
                </a:solidFill>
                <a:latin typeface="Calibri"/>
              </a:rPr>
              <a:t>Gurobi</a:t>
            </a:r>
            <a:r>
              <a:rPr lang="en-US" sz="2800" b="0" strike="noStrike" spc="-1" dirty="0">
                <a:solidFill>
                  <a:srgbClr val="000000"/>
                </a:solidFill>
                <a:latin typeface="Calibri"/>
              </a:rPr>
              <a:t> a matrix</a:t>
            </a:r>
          </a:p>
          <a:p>
            <a:pPr marL="864000" lvl="1" indent="-324000">
              <a:spcBef>
                <a:spcPts val="1131"/>
              </a:spcBef>
              <a:buClr>
                <a:srgbClr val="000000"/>
              </a:buClr>
              <a:buSzPct val="75000"/>
              <a:buFont typeface="Symbol" charset="2"/>
              <a:buChar char=""/>
            </a:pPr>
            <a:r>
              <a:rPr lang="en-US" sz="2800" b="0" strike="noStrike" spc="-1" dirty="0">
                <a:solidFill>
                  <a:srgbClr val="000000"/>
                </a:solidFill>
                <a:latin typeface="Calibri"/>
              </a:rPr>
              <a:t>Rosette compiles to smtlib2, Z3 does encoding</a:t>
            </a:r>
          </a:p>
        </p:txBody>
      </p:sp>
      <p:sp>
        <p:nvSpPr>
          <p:cNvPr id="2" name="Slide Number Placeholder 1">
            <a:extLst>
              <a:ext uri="{FF2B5EF4-FFF2-40B4-BE49-F238E27FC236}">
                <a16:creationId xmlns:a16="http://schemas.microsoft.com/office/drawing/2014/main" id="{049472E7-A2D1-4261-9CB3-524BCDAB9924}"/>
              </a:ext>
            </a:extLst>
          </p:cNvPr>
          <p:cNvSpPr>
            <a:spLocks noGrp="1"/>
          </p:cNvSpPr>
          <p:nvPr>
            <p:ph type="sldNum" idx="3"/>
          </p:nvPr>
        </p:nvSpPr>
        <p:spPr/>
        <p:txBody>
          <a:bodyPr/>
          <a:lstStyle/>
          <a:p>
            <a:fld id="{1A00CCB1-939C-4D89-8236-E85ADBEB22D6}" type="slidenum">
              <a:rPr lang="en-US" smtClean="0"/>
              <a:t>16</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Calibri"/>
              </a:rPr>
              <a:t>Benchmark Results</a:t>
            </a:r>
          </a:p>
        </p:txBody>
      </p:sp>
      <p:pic>
        <p:nvPicPr>
          <p:cNvPr id="61" name="Graphic 60"/>
          <p:cNvPicPr>
            <a:picLocks noChangeAspect="1"/>
          </p:cNvPicPr>
          <p:nvPr/>
        </p:nvPicPr>
        <p:blipFill>
          <a:blip r:embed="rId3">
            <a:extLst>
              <a:ext uri="{96DAC541-7B7A-43D3-8B79-37D633B846F1}">
                <asvg:svgBlip xmlns:asvg="http://schemas.microsoft.com/office/drawing/2016/SVG/main" r:embed="rId4"/>
              </a:ext>
            </a:extLst>
          </a:blip>
          <a:stretch/>
        </p:blipFill>
        <p:spPr>
          <a:xfrm>
            <a:off x="1281360" y="1225260"/>
            <a:ext cx="7513320" cy="3886200"/>
          </a:xfrm>
          <a:prstGeom prst="rect">
            <a:avLst/>
          </a:prstGeom>
          <a:ln w="0">
            <a:noFill/>
          </a:ln>
        </p:spPr>
      </p:pic>
      <p:sp>
        <p:nvSpPr>
          <p:cNvPr id="2" name="Slide Number Placeholder 1">
            <a:extLst>
              <a:ext uri="{FF2B5EF4-FFF2-40B4-BE49-F238E27FC236}">
                <a16:creationId xmlns:a16="http://schemas.microsoft.com/office/drawing/2014/main" id="{77B53ECB-3702-498F-88AB-A3E22BEE8FB9}"/>
              </a:ext>
            </a:extLst>
          </p:cNvPr>
          <p:cNvSpPr>
            <a:spLocks noGrp="1"/>
          </p:cNvSpPr>
          <p:nvPr>
            <p:ph type="sldNum" idx="3"/>
          </p:nvPr>
        </p:nvSpPr>
        <p:spPr/>
        <p:txBody>
          <a:bodyPr/>
          <a:lstStyle/>
          <a:p>
            <a:fld id="{1A00CCB1-939C-4D89-8236-E85ADBEB22D6}" type="slidenum">
              <a:rPr lang="en-US" smtClean="0"/>
              <a:t>17</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Calibri"/>
              </a:rPr>
              <a:t>Analysis</a:t>
            </a:r>
          </a:p>
        </p:txBody>
      </p:sp>
      <p:sp>
        <p:nvSpPr>
          <p:cNvPr id="63" name="PlaceHolder 2"/>
          <p:cNvSpPr>
            <a:spLocks noGrp="1"/>
          </p:cNvSpPr>
          <p:nvPr>
            <p:ph/>
          </p:nvPr>
        </p:nvSpPr>
        <p:spPr>
          <a:xfrm>
            <a:off x="503640" y="1326240"/>
            <a:ext cx="9068760" cy="3406694"/>
          </a:xfrm>
          <a:prstGeom prst="rect">
            <a:avLst/>
          </a:prstGeom>
          <a:noFill/>
          <a:ln w="0">
            <a:noFill/>
          </a:ln>
        </p:spPr>
        <p:txBody>
          <a:bodyPr lIns="0" tIns="0" rIns="0" bIns="0" anchor="t">
            <a:normAutofit lnSpcReduction="10000"/>
          </a:bodyPr>
          <a:lstStyle/>
          <a:p>
            <a:pPr marL="432000" indent="-324000">
              <a:spcBef>
                <a:spcPts val="1414"/>
              </a:spcBef>
              <a:buClr>
                <a:srgbClr val="000000"/>
              </a:buClr>
              <a:buSzPct val="45000"/>
              <a:buFont typeface="Wingdings" charset="2"/>
              <a:buChar char=""/>
            </a:pPr>
            <a:r>
              <a:rPr lang="en-US" sz="3200" b="0" strike="noStrike" spc="-1" dirty="0">
                <a:solidFill>
                  <a:srgbClr val="000000"/>
                </a:solidFill>
                <a:latin typeface="Calibri"/>
              </a:rPr>
              <a:t>Compiler dominates </a:t>
            </a:r>
            <a:r>
              <a:rPr lang="en-US" sz="3200" b="0" strike="noStrike" cap="small" spc="-1" dirty="0">
                <a:solidFill>
                  <a:srgbClr val="000000"/>
                </a:solidFill>
                <a:latin typeface="Calibri"/>
              </a:rPr>
              <a:t>Scimitar</a:t>
            </a:r>
            <a:r>
              <a:rPr lang="en-US" sz="3200" b="0" strike="noStrike" spc="-1" dirty="0">
                <a:solidFill>
                  <a:srgbClr val="000000"/>
                </a:solidFill>
                <a:latin typeface="Calibri"/>
              </a:rPr>
              <a:t>, Z3 dominates Rosette</a:t>
            </a:r>
          </a:p>
          <a:p>
            <a:pPr marL="432000" indent="-324000">
              <a:spcBef>
                <a:spcPts val="1414"/>
              </a:spcBef>
              <a:buClr>
                <a:srgbClr val="000000"/>
              </a:buClr>
              <a:buSzPct val="45000"/>
              <a:buFont typeface="Wingdings" charset="2"/>
              <a:buChar char=""/>
            </a:pPr>
            <a:r>
              <a:rPr lang="en-US" sz="3200" b="0" strike="noStrike" spc="-1" dirty="0">
                <a:solidFill>
                  <a:srgbClr val="000000"/>
                </a:solidFill>
                <a:latin typeface="Calibri"/>
              </a:rPr>
              <a:t>MILP </a:t>
            </a:r>
            <a:r>
              <a:rPr lang="en-US" sz="3200" spc="-1" dirty="0">
                <a:solidFill>
                  <a:srgbClr val="000000"/>
                </a:solidFill>
                <a:latin typeface="Calibri"/>
              </a:rPr>
              <a:t>performance</a:t>
            </a:r>
            <a:r>
              <a:rPr lang="en-US" sz="3200" b="0" strike="noStrike" spc="-1" dirty="0">
                <a:solidFill>
                  <a:srgbClr val="000000"/>
                </a:solidFill>
                <a:latin typeface="Calibri"/>
              </a:rPr>
              <a:t> is (usually) better</a:t>
            </a:r>
          </a:p>
          <a:p>
            <a:pPr marL="432000" indent="-324000">
              <a:spcBef>
                <a:spcPts val="1414"/>
              </a:spcBef>
              <a:buClr>
                <a:srgbClr val="000000"/>
              </a:buClr>
              <a:buSzPct val="45000"/>
              <a:buFont typeface="Wingdings" charset="2"/>
              <a:buChar char=""/>
            </a:pPr>
            <a:r>
              <a:rPr lang="en-US" sz="3200" b="0" strike="noStrike" spc="-1" dirty="0">
                <a:solidFill>
                  <a:srgbClr val="000000"/>
                </a:solidFill>
                <a:latin typeface="Calibri"/>
              </a:rPr>
              <a:t>Some exceptions, e.g.,</a:t>
            </a:r>
            <a:r>
              <a:rPr lang="en-US" sz="3200" spc="-1" dirty="0">
                <a:solidFill>
                  <a:srgbClr val="000000"/>
                </a:solidFill>
                <a:latin typeface="Calibri"/>
              </a:rPr>
              <a:t> </a:t>
            </a:r>
            <a:r>
              <a:rPr lang="en-US" sz="3200" i="1" spc="-1" dirty="0">
                <a:solidFill>
                  <a:srgbClr val="000000"/>
                </a:solidFill>
                <a:latin typeface="Calibri"/>
              </a:rPr>
              <a:t>pipes</a:t>
            </a:r>
            <a:r>
              <a:rPr lang="en-US" sz="3200" b="0" strike="noStrike" spc="-1" dirty="0">
                <a:solidFill>
                  <a:srgbClr val="000000"/>
                </a:solidFill>
                <a:latin typeface="Calibri"/>
              </a:rPr>
              <a:t> </a:t>
            </a:r>
          </a:p>
          <a:p>
            <a:pPr marL="432000" indent="-324000">
              <a:spcBef>
                <a:spcPts val="1414"/>
              </a:spcBef>
              <a:buClr>
                <a:srgbClr val="000000"/>
              </a:buClr>
              <a:buSzPct val="45000"/>
              <a:buFont typeface="Wingdings" charset="2"/>
              <a:buChar char=""/>
            </a:pPr>
            <a:r>
              <a:rPr lang="en-US" sz="3200" b="0" strike="noStrike" spc="-1" dirty="0">
                <a:solidFill>
                  <a:srgbClr val="000000"/>
                </a:solidFill>
                <a:latin typeface="Calibri"/>
              </a:rPr>
              <a:t>Scales well in target domains, supporting our claim</a:t>
            </a:r>
          </a:p>
          <a:p>
            <a:pPr marL="432000" indent="-324000">
              <a:spcBef>
                <a:spcPts val="1414"/>
              </a:spcBef>
              <a:buClr>
                <a:srgbClr val="000000"/>
              </a:buClr>
              <a:buSzPct val="45000"/>
              <a:buFont typeface="Wingdings" charset="2"/>
              <a:buChar char=""/>
            </a:pPr>
            <a:r>
              <a:rPr lang="en-US" sz="3200" b="0" strike="noStrike" spc="-1" dirty="0">
                <a:solidFill>
                  <a:srgbClr val="000000"/>
                </a:solidFill>
                <a:latin typeface="Calibri"/>
              </a:rPr>
              <a:t>Problem size corresponds to compile/solve times</a:t>
            </a:r>
          </a:p>
          <a:p>
            <a:pPr marL="432000" indent="-324000">
              <a:spcBef>
                <a:spcPts val="1414"/>
              </a:spcBef>
              <a:buClr>
                <a:srgbClr val="000000"/>
              </a:buClr>
              <a:buSzPct val="45000"/>
              <a:buFont typeface="Wingdings" charset="2"/>
              <a:buChar char=""/>
            </a:pPr>
            <a:r>
              <a:rPr lang="en-US" sz="3200" b="0" strike="noStrike" spc="-1" dirty="0">
                <a:solidFill>
                  <a:srgbClr val="000000"/>
                </a:solidFill>
                <a:latin typeface="Calibri"/>
              </a:rPr>
              <a:t>Racket </a:t>
            </a:r>
            <a:r>
              <a:rPr lang="en-US" sz="3200" b="0" strike="noStrike" spc="-1" dirty="0" err="1">
                <a:solidFill>
                  <a:srgbClr val="000000"/>
                </a:solidFill>
                <a:latin typeface="Calibri"/>
              </a:rPr>
              <a:t>impl</a:t>
            </a:r>
            <a:r>
              <a:rPr lang="en-US" sz="3200" b="0" strike="noStrike" spc="-1" dirty="0">
                <a:solidFill>
                  <a:srgbClr val="000000"/>
                </a:solidFill>
                <a:latin typeface="Calibri"/>
              </a:rPr>
              <a:t> is slow – a C rewrite would be faster</a:t>
            </a:r>
          </a:p>
        </p:txBody>
      </p:sp>
      <p:sp>
        <p:nvSpPr>
          <p:cNvPr id="2" name="Slide Number Placeholder 1">
            <a:extLst>
              <a:ext uri="{FF2B5EF4-FFF2-40B4-BE49-F238E27FC236}">
                <a16:creationId xmlns:a16="http://schemas.microsoft.com/office/drawing/2014/main" id="{5F6C20F8-2FCE-4AF1-8FBA-59E99CE0D64C}"/>
              </a:ext>
            </a:extLst>
          </p:cNvPr>
          <p:cNvSpPr>
            <a:spLocks noGrp="1"/>
          </p:cNvSpPr>
          <p:nvPr>
            <p:ph type="sldNum" idx="3"/>
          </p:nvPr>
        </p:nvSpPr>
        <p:spPr/>
        <p:txBody>
          <a:bodyPr/>
          <a:lstStyle/>
          <a:p>
            <a:fld id="{1A00CCB1-939C-4D89-8236-E85ADBEB22D6}" type="slidenum">
              <a:rPr lang="en-US" smtClean="0"/>
              <a:t>18</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laceHolder 1"/>
          <p:cNvSpPr>
            <a:spLocks noGrp="1"/>
          </p:cNvSpPr>
          <p:nvPr>
            <p:ph type="title"/>
          </p:nvPr>
        </p:nvSpPr>
        <p:spPr>
          <a:xfrm>
            <a:off x="503640" y="181829"/>
            <a:ext cx="9068760" cy="94644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Calibri"/>
              </a:rPr>
              <a:t>When Only the Best Will Do</a:t>
            </a:r>
          </a:p>
        </p:txBody>
      </p:sp>
      <p:sp>
        <p:nvSpPr>
          <p:cNvPr id="14" name="PlaceHolder 2"/>
          <p:cNvSpPr>
            <a:spLocks noGrp="1"/>
          </p:cNvSpPr>
          <p:nvPr>
            <p:ph/>
          </p:nvPr>
        </p:nvSpPr>
        <p:spPr>
          <a:xfrm>
            <a:off x="518040" y="1347825"/>
            <a:ext cx="9394056" cy="4087368"/>
          </a:xfrm>
          <a:prstGeom prst="rect">
            <a:avLst/>
          </a:prstGeom>
          <a:noFill/>
          <a:ln w="0">
            <a:noFill/>
          </a:ln>
        </p:spPr>
        <p:txBody>
          <a:bodyPr lIns="0" tIns="0" rIns="0" bIns="0" anchor="t">
            <a:normAutofit lnSpcReduction="10000"/>
          </a:bodyPr>
          <a:lstStyle/>
          <a:p>
            <a:pPr marL="432000" indent="-324000">
              <a:lnSpc>
                <a:spcPct val="100000"/>
              </a:lnSpc>
              <a:spcBef>
                <a:spcPts val="1200"/>
              </a:spcBef>
              <a:buClr>
                <a:srgbClr val="000000"/>
              </a:buClr>
              <a:buSzPct val="45000"/>
              <a:buFont typeface="Wingdings" charset="2"/>
              <a:buChar char=""/>
            </a:pPr>
            <a:r>
              <a:rPr lang="en-US" sz="3200" spc="-1" dirty="0">
                <a:solidFill>
                  <a:srgbClr val="000000"/>
                </a:solidFill>
                <a:latin typeface="Calibri"/>
              </a:rPr>
              <a:t>A</a:t>
            </a:r>
            <a:r>
              <a:rPr lang="en-US" sz="3200" b="0" strike="noStrike" spc="-1" dirty="0">
                <a:solidFill>
                  <a:srgbClr val="000000"/>
                </a:solidFill>
                <a:latin typeface="Calibri"/>
              </a:rPr>
              <a:t>lgorithms need optimal values, settle for acceptable</a:t>
            </a:r>
          </a:p>
          <a:p>
            <a:pPr marL="432000" indent="-324000">
              <a:lnSpc>
                <a:spcPct val="100000"/>
              </a:lnSpc>
              <a:spcBef>
                <a:spcPts val="1200"/>
              </a:spcBef>
              <a:buClr>
                <a:srgbClr val="000000"/>
              </a:buClr>
              <a:buSzPct val="45000"/>
              <a:buFont typeface="Wingdings" charset="2"/>
              <a:buChar char=""/>
            </a:pPr>
            <a:r>
              <a:rPr lang="en-US" sz="3200" b="0" strike="noStrike" spc="-1" dirty="0">
                <a:solidFill>
                  <a:srgbClr val="000000"/>
                </a:solidFill>
                <a:latin typeface="Calibri"/>
              </a:rPr>
              <a:t>Domains: logistics, control, resource allocation, CAD</a:t>
            </a:r>
          </a:p>
          <a:p>
            <a:pPr marL="432000" indent="-324000">
              <a:lnSpc>
                <a:spcPct val="100000"/>
              </a:lnSpc>
              <a:spcBef>
                <a:spcPts val="1200"/>
              </a:spcBef>
              <a:buClr>
                <a:srgbClr val="000000"/>
              </a:buClr>
              <a:buSzPct val="45000"/>
              <a:buFont typeface="Wingdings" charset="2"/>
              <a:buChar char=""/>
            </a:pPr>
            <a:r>
              <a:rPr lang="en-US" sz="3200" spc="-1" dirty="0">
                <a:solidFill>
                  <a:srgbClr val="000000"/>
                </a:solidFill>
                <a:latin typeface="Calibri"/>
              </a:rPr>
              <a:t>Approaches</a:t>
            </a:r>
            <a:r>
              <a:rPr lang="en-US" sz="3200" b="0" strike="noStrike" spc="-1" dirty="0">
                <a:solidFill>
                  <a:srgbClr val="000000"/>
                </a:solidFill>
                <a:latin typeface="Calibri"/>
              </a:rPr>
              <a:t> </a:t>
            </a:r>
            <a:r>
              <a:rPr lang="en-US" sz="3200" spc="-1" dirty="0">
                <a:solidFill>
                  <a:srgbClr val="000000"/>
                </a:solidFill>
                <a:latin typeface="Calibri"/>
              </a:rPr>
              <a:t>like</a:t>
            </a:r>
            <a:r>
              <a:rPr lang="en-US" sz="3200" b="0" strike="noStrike" spc="-1" dirty="0">
                <a:solidFill>
                  <a:srgbClr val="000000"/>
                </a:solidFill>
                <a:latin typeface="Calibri"/>
              </a:rPr>
              <a:t> ad-hoc, greedy, high watermark</a:t>
            </a:r>
          </a:p>
          <a:p>
            <a:pPr marL="864000" lvl="1" indent="-324000">
              <a:spcBef>
                <a:spcPts val="600"/>
              </a:spcBef>
              <a:buClr>
                <a:srgbClr val="000000"/>
              </a:buClr>
              <a:buSzPct val="75000"/>
              <a:buFont typeface="Symbol" charset="2"/>
              <a:buChar char=""/>
            </a:pPr>
            <a:r>
              <a:rPr lang="en-US" sz="3200" spc="-1" dirty="0">
                <a:solidFill>
                  <a:srgbClr val="000000"/>
                </a:solidFill>
                <a:latin typeface="Calibri"/>
              </a:rPr>
              <a:t>Often</a:t>
            </a:r>
            <a:r>
              <a:rPr lang="en-US" sz="3200" b="0" strike="noStrike" spc="-1" dirty="0">
                <a:solidFill>
                  <a:srgbClr val="000000"/>
                </a:solidFill>
                <a:latin typeface="Calibri"/>
              </a:rPr>
              <a:t> suboptimal, hard to specify some constraints</a:t>
            </a:r>
          </a:p>
          <a:p>
            <a:pPr marL="864000" lvl="1" indent="-324000">
              <a:spcBef>
                <a:spcPts val="600"/>
              </a:spcBef>
              <a:buClr>
                <a:srgbClr val="000000"/>
              </a:buClr>
              <a:buSzPct val="75000"/>
              <a:buFont typeface="Symbol" charset="2"/>
              <a:buChar char=""/>
            </a:pPr>
            <a:r>
              <a:rPr lang="en-US" sz="3200" b="0" strike="noStrike" spc="-1" dirty="0">
                <a:solidFill>
                  <a:srgbClr val="000000"/>
                </a:solidFill>
                <a:latin typeface="Calibri"/>
              </a:rPr>
              <a:t>Business logic</a:t>
            </a:r>
            <a:r>
              <a:rPr lang="en-US" sz="3200" spc="-1" dirty="0">
                <a:solidFill>
                  <a:srgbClr val="000000"/>
                </a:solidFill>
                <a:latin typeface="Calibri"/>
              </a:rPr>
              <a:t>/c</a:t>
            </a:r>
            <a:r>
              <a:rPr lang="en-US" sz="3200" b="0" strike="noStrike" spc="-1" dirty="0">
                <a:solidFill>
                  <a:srgbClr val="000000"/>
                </a:solidFill>
                <a:latin typeface="Calibri"/>
              </a:rPr>
              <a:t>onstraints mixed, less maintainabl</a:t>
            </a:r>
            <a:r>
              <a:rPr lang="en-US" sz="3200" spc="-1" dirty="0">
                <a:solidFill>
                  <a:srgbClr val="000000"/>
                </a:solidFill>
                <a:latin typeface="Calibri"/>
              </a:rPr>
              <a:t>e</a:t>
            </a:r>
            <a:endParaRPr lang="en-US" sz="3200" b="0" strike="noStrike" spc="-1" dirty="0">
              <a:solidFill>
                <a:srgbClr val="000000"/>
              </a:solidFill>
              <a:latin typeface="Calibri"/>
            </a:endParaRPr>
          </a:p>
          <a:p>
            <a:pPr marL="432000" indent="-324000">
              <a:lnSpc>
                <a:spcPct val="100000"/>
              </a:lnSpc>
              <a:spcBef>
                <a:spcPts val="1200"/>
              </a:spcBef>
              <a:buClr>
                <a:srgbClr val="000000"/>
              </a:buClr>
              <a:buSzPct val="45000"/>
              <a:buFont typeface="Wingdings" charset="2"/>
              <a:buChar char=""/>
            </a:pPr>
            <a:r>
              <a:rPr lang="en-US" sz="3200" spc="-1" dirty="0">
                <a:solidFill>
                  <a:srgbClr val="000000"/>
                </a:solidFill>
                <a:latin typeface="Calibri"/>
              </a:rPr>
              <a:t>Better approach: Optimization solvers</a:t>
            </a:r>
          </a:p>
          <a:p>
            <a:pPr marL="108000" algn="ctr">
              <a:lnSpc>
                <a:spcPct val="100000"/>
              </a:lnSpc>
              <a:spcBef>
                <a:spcPts val="1200"/>
              </a:spcBef>
              <a:buClr>
                <a:srgbClr val="000000"/>
              </a:buClr>
              <a:buSzPct val="45000"/>
            </a:pPr>
            <a:r>
              <a:rPr lang="en-US" sz="3200" b="1" strike="noStrike" cap="small" spc="-1" dirty="0">
                <a:solidFill>
                  <a:schemeClr val="accent2"/>
                </a:solidFill>
                <a:latin typeface="Calibri"/>
              </a:rPr>
              <a:t>Scimitar</a:t>
            </a:r>
            <a:r>
              <a:rPr lang="en-US" sz="3200" b="1" strike="noStrike" spc="-1" dirty="0">
                <a:solidFill>
                  <a:schemeClr val="accent2"/>
                </a:solidFill>
                <a:latin typeface="Calibri"/>
              </a:rPr>
              <a:t> =</a:t>
            </a:r>
            <a:r>
              <a:rPr lang="en-US" sz="3200" b="1" spc="-1" dirty="0">
                <a:solidFill>
                  <a:schemeClr val="accent2"/>
                </a:solidFill>
                <a:latin typeface="Calibri"/>
              </a:rPr>
              <a:t> Optimization + Functional programming</a:t>
            </a:r>
            <a:endParaRPr lang="en-US" sz="3200" b="1" strike="noStrike" spc="-1" dirty="0">
              <a:solidFill>
                <a:schemeClr val="accent2"/>
              </a:solidFill>
              <a:latin typeface="Calibri"/>
            </a:endParaRPr>
          </a:p>
        </p:txBody>
      </p:sp>
      <p:sp>
        <p:nvSpPr>
          <p:cNvPr id="2" name="Slide Number Placeholder 1">
            <a:extLst>
              <a:ext uri="{FF2B5EF4-FFF2-40B4-BE49-F238E27FC236}">
                <a16:creationId xmlns:a16="http://schemas.microsoft.com/office/drawing/2014/main" id="{67151453-9D42-40D4-BBDF-2434855083B4}"/>
              </a:ext>
            </a:extLst>
          </p:cNvPr>
          <p:cNvSpPr>
            <a:spLocks noGrp="1"/>
          </p:cNvSpPr>
          <p:nvPr>
            <p:ph type="sldNum" idx="3"/>
          </p:nvPr>
        </p:nvSpPr>
        <p:spPr/>
        <p:txBody>
          <a:bodyPr/>
          <a:lstStyle/>
          <a:p>
            <a:fld id="{1A00CCB1-939C-4D89-8236-E85ADBEB22D6}" type="slidenum">
              <a:rPr lang="en-US" smtClean="0"/>
              <a:t>1</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Calibri"/>
              </a:rPr>
              <a:t>Summary</a:t>
            </a:r>
          </a:p>
        </p:txBody>
      </p:sp>
      <p:sp>
        <p:nvSpPr>
          <p:cNvPr id="65" name="PlaceHolder 2"/>
          <p:cNvSpPr>
            <a:spLocks noGrp="1"/>
          </p:cNvSpPr>
          <p:nvPr>
            <p:ph/>
          </p:nvPr>
        </p:nvSpPr>
        <p:spPr>
          <a:xfrm>
            <a:off x="503640" y="1326240"/>
            <a:ext cx="9235440" cy="3291840"/>
          </a:xfrm>
          <a:prstGeom prst="rect">
            <a:avLst/>
          </a:prstGeom>
          <a:noFill/>
          <a:ln w="0">
            <a:noFill/>
          </a:ln>
        </p:spPr>
        <p:txBody>
          <a:bodyPr lIns="0" tIns="0" rIns="0" bIns="0" anchor="t">
            <a:normAutofit lnSpcReduction="10000"/>
          </a:bodyPr>
          <a:lstStyle/>
          <a:p>
            <a:pPr marL="432000" indent="-324000">
              <a:spcBef>
                <a:spcPts val="1414"/>
              </a:spcBef>
              <a:buClr>
                <a:srgbClr val="000000"/>
              </a:buClr>
              <a:buSzPct val="45000"/>
              <a:buFont typeface="Wingdings" charset="2"/>
              <a:buChar char=""/>
            </a:pPr>
            <a:r>
              <a:rPr lang="en-US" sz="3200" b="0" strike="noStrike" cap="small" spc="-1" dirty="0">
                <a:solidFill>
                  <a:srgbClr val="000000"/>
                </a:solidFill>
                <a:latin typeface="Calibri"/>
              </a:rPr>
              <a:t>Scimitar</a:t>
            </a:r>
            <a:r>
              <a:rPr lang="en-US" sz="3200" b="0" strike="noStrike" spc="-1" dirty="0">
                <a:solidFill>
                  <a:srgbClr val="000000"/>
                </a:solidFill>
                <a:latin typeface="Calibri"/>
              </a:rPr>
              <a:t>: optimization-aided functional programming</a:t>
            </a:r>
          </a:p>
          <a:p>
            <a:pPr marL="432000" indent="-324000">
              <a:spcBef>
                <a:spcPts val="1414"/>
              </a:spcBef>
              <a:buClr>
                <a:srgbClr val="000000"/>
              </a:buClr>
              <a:buSzPct val="45000"/>
              <a:buFont typeface="Wingdings" charset="2"/>
              <a:buChar char=""/>
            </a:pPr>
            <a:r>
              <a:rPr lang="en-US" sz="3200" b="0" strike="noStrike" spc="-1" dirty="0">
                <a:solidFill>
                  <a:srgbClr val="000000"/>
                </a:solidFill>
                <a:latin typeface="Calibri"/>
              </a:rPr>
              <a:t>Reduced coupling modeling constrained problems</a:t>
            </a:r>
          </a:p>
          <a:p>
            <a:pPr marL="432000" indent="-324000">
              <a:spcBef>
                <a:spcPts val="1414"/>
              </a:spcBef>
              <a:buClr>
                <a:srgbClr val="000000"/>
              </a:buClr>
              <a:buSzPct val="45000"/>
              <a:buFont typeface="Wingdings" charset="2"/>
              <a:buChar char=""/>
            </a:pPr>
            <a:r>
              <a:rPr lang="en-US" sz="3200" b="0" strike="noStrike" spc="-1" dirty="0">
                <a:solidFill>
                  <a:srgbClr val="000000"/>
                </a:solidFill>
                <a:latin typeface="Calibri"/>
              </a:rPr>
              <a:t>Expert encodings for non-experts</a:t>
            </a:r>
          </a:p>
          <a:p>
            <a:pPr marL="432000" indent="-324000">
              <a:spcBef>
                <a:spcPts val="1414"/>
              </a:spcBef>
              <a:buClr>
                <a:srgbClr val="000000"/>
              </a:buClr>
              <a:buSzPct val="45000"/>
              <a:buFont typeface="Wingdings" charset="2"/>
              <a:buChar char=""/>
            </a:pPr>
            <a:r>
              <a:rPr lang="en-US" sz="3200" b="0" strike="noStrike" spc="-1" dirty="0">
                <a:solidFill>
                  <a:srgbClr val="000000"/>
                </a:solidFill>
                <a:latin typeface="Calibri"/>
              </a:rPr>
              <a:t>MILP solver </a:t>
            </a:r>
            <a:r>
              <a:rPr lang="en-US" sz="3200" spc="-1" dirty="0">
                <a:solidFill>
                  <a:srgbClr val="000000"/>
                </a:solidFill>
                <a:latin typeface="Calibri"/>
              </a:rPr>
              <a:t>outperforms</a:t>
            </a:r>
            <a:r>
              <a:rPr lang="en-US" sz="3200" b="0" strike="noStrike" spc="-1" dirty="0">
                <a:solidFill>
                  <a:srgbClr val="000000"/>
                </a:solidFill>
                <a:latin typeface="Calibri"/>
              </a:rPr>
              <a:t> general SMT approach</a:t>
            </a:r>
          </a:p>
          <a:p>
            <a:pPr marL="432000" indent="-324000">
              <a:spcBef>
                <a:spcPts val="1414"/>
              </a:spcBef>
              <a:buClr>
                <a:srgbClr val="000000"/>
              </a:buClr>
              <a:buSzPct val="45000"/>
              <a:buFont typeface="Wingdings" charset="2"/>
              <a:buChar char=""/>
            </a:pPr>
            <a:r>
              <a:rPr lang="en-US" sz="3200" spc="-1" dirty="0">
                <a:solidFill>
                  <a:srgbClr val="000000"/>
                </a:solidFill>
                <a:latin typeface="Calibri"/>
              </a:rPr>
              <a:t>Targets</a:t>
            </a:r>
            <a:r>
              <a:rPr lang="en-US" sz="3200" b="0" strike="noStrike" spc="-1" dirty="0">
                <a:solidFill>
                  <a:srgbClr val="000000"/>
                </a:solidFill>
                <a:latin typeface="Calibri"/>
              </a:rPr>
              <a:t> traditional optimization problems, control, resource allocation, code gen, design optimization</a:t>
            </a:r>
          </a:p>
        </p:txBody>
      </p:sp>
      <p:sp>
        <p:nvSpPr>
          <p:cNvPr id="2" name="Slide Number Placeholder 1">
            <a:extLst>
              <a:ext uri="{FF2B5EF4-FFF2-40B4-BE49-F238E27FC236}">
                <a16:creationId xmlns:a16="http://schemas.microsoft.com/office/drawing/2014/main" id="{5E2DB680-128A-4C1F-AFD2-680C4E1D9223}"/>
              </a:ext>
            </a:extLst>
          </p:cNvPr>
          <p:cNvSpPr>
            <a:spLocks noGrp="1"/>
          </p:cNvSpPr>
          <p:nvPr>
            <p:ph type="sldNum" idx="3"/>
          </p:nvPr>
        </p:nvSpPr>
        <p:spPr/>
        <p:txBody>
          <a:bodyPr/>
          <a:lstStyle/>
          <a:p>
            <a:fld id="{1A00CCB1-939C-4D89-8236-E85ADBEB22D6}" type="slidenum">
              <a:rPr lang="en-US" smtClean="0"/>
              <a:t>19</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Calibri"/>
              </a:rPr>
              <a:t>Some More Encodings</a:t>
            </a:r>
            <a:endParaRPr lang="en-US" sz="4400" b="0" strike="noStrike" spc="-1" dirty="0">
              <a:solidFill>
                <a:srgbClr val="000000"/>
              </a:solidFill>
              <a:latin typeface="Calibri"/>
            </a:endParaRPr>
          </a:p>
        </p:txBody>
      </p:sp>
      <p:pic>
        <p:nvPicPr>
          <p:cNvPr id="52" name="Graphic 51"/>
          <p:cNvPicPr>
            <a:picLocks noChangeAspect="1"/>
          </p:cNvPicPr>
          <p:nvPr/>
        </p:nvPicPr>
        <p:blipFill>
          <a:blip r:embed="rId3">
            <a:extLst>
              <a:ext uri="{96DAC541-7B7A-43D3-8B79-37D633B846F1}">
                <asvg:svgBlip xmlns:asvg="http://schemas.microsoft.com/office/drawing/2016/SVG/main" r:embed="rId4"/>
              </a:ext>
            </a:extLst>
          </a:blip>
          <a:stretch/>
        </p:blipFill>
        <p:spPr>
          <a:xfrm>
            <a:off x="6197760" y="1440144"/>
            <a:ext cx="3225711" cy="1499616"/>
          </a:xfrm>
          <a:prstGeom prst="rect">
            <a:avLst/>
          </a:prstGeom>
          <a:ln w="0">
            <a:noFill/>
          </a:ln>
        </p:spPr>
      </p:pic>
      <p:pic>
        <p:nvPicPr>
          <p:cNvPr id="54" name="Graphic 53"/>
          <p:cNvPicPr>
            <a:picLocks noChangeAspect="1"/>
          </p:cNvPicPr>
          <p:nvPr/>
        </p:nvPicPr>
        <p:blipFill>
          <a:blip r:embed="rId5">
            <a:extLst>
              <a:ext uri="{96DAC541-7B7A-43D3-8B79-37D633B846F1}">
                <asvg:svgBlip xmlns:asvg="http://schemas.microsoft.com/office/drawing/2016/SVG/main" r:embed="rId6"/>
              </a:ext>
            </a:extLst>
          </a:blip>
          <a:stretch/>
        </p:blipFill>
        <p:spPr>
          <a:xfrm>
            <a:off x="639073" y="3664266"/>
            <a:ext cx="8797893" cy="301752"/>
          </a:xfrm>
          <a:prstGeom prst="rect">
            <a:avLst/>
          </a:prstGeom>
          <a:ln w="0">
            <a:noFill/>
          </a:ln>
        </p:spPr>
      </p:pic>
      <p:sp>
        <p:nvSpPr>
          <p:cNvPr id="2" name="Slide Number Placeholder 1">
            <a:extLst>
              <a:ext uri="{FF2B5EF4-FFF2-40B4-BE49-F238E27FC236}">
                <a16:creationId xmlns:a16="http://schemas.microsoft.com/office/drawing/2014/main" id="{90A3421B-B672-4F69-A970-0ADE7E2472C5}"/>
              </a:ext>
            </a:extLst>
          </p:cNvPr>
          <p:cNvSpPr>
            <a:spLocks noGrp="1"/>
          </p:cNvSpPr>
          <p:nvPr>
            <p:ph type="sldNum" idx="3"/>
          </p:nvPr>
        </p:nvSpPr>
        <p:spPr/>
        <p:txBody>
          <a:bodyPr/>
          <a:lstStyle/>
          <a:p>
            <a:fld id="{1A00CCB1-939C-4D89-8236-E85ADBEB22D6}" type="slidenum">
              <a:rPr lang="en-US" smtClean="0"/>
              <a:t>20</a:t>
            </a:fld>
            <a:endParaRPr lang="en-US"/>
          </a:p>
        </p:txBody>
      </p:sp>
      <p:pic>
        <p:nvPicPr>
          <p:cNvPr id="4" name="Graphic 3">
            <a:extLst>
              <a:ext uri="{FF2B5EF4-FFF2-40B4-BE49-F238E27FC236}">
                <a16:creationId xmlns:a16="http://schemas.microsoft.com/office/drawing/2014/main" id="{3499ADA8-CBCA-4501-BB99-D810F300CD2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37085" y="4390630"/>
            <a:ext cx="5801868" cy="493776"/>
          </a:xfrm>
          <a:prstGeom prst="rect">
            <a:avLst/>
          </a:prstGeom>
        </p:spPr>
      </p:pic>
      <p:pic>
        <p:nvPicPr>
          <p:cNvPr id="6" name="Graphic 5">
            <a:extLst>
              <a:ext uri="{FF2B5EF4-FFF2-40B4-BE49-F238E27FC236}">
                <a16:creationId xmlns:a16="http://schemas.microsoft.com/office/drawing/2014/main" id="{A696B2E3-2059-4F27-857A-69BC565B1BB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53979" y="1440144"/>
            <a:ext cx="4934786" cy="1728216"/>
          </a:xfrm>
          <a:prstGeom prst="rect">
            <a:avLst/>
          </a:prstGeom>
        </p:spPr>
      </p:pic>
    </p:spTree>
    <p:extLst>
      <p:ext uri="{BB962C8B-B14F-4D97-AF65-F5344CB8AC3E}">
        <p14:creationId xmlns:p14="http://schemas.microsoft.com/office/powerpoint/2010/main" val="2759668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Calibri"/>
              </a:rPr>
              <a:t>Example: </a:t>
            </a:r>
            <a:r>
              <a:rPr lang="en-US" sz="4400" b="0" i="1" strike="noStrike" spc="-1">
                <a:solidFill>
                  <a:srgbClr val="000000"/>
                </a:solidFill>
                <a:latin typeface="Calibri"/>
              </a:rPr>
              <a:t>sum-to-n</a:t>
            </a:r>
            <a:endParaRPr lang="en-US" sz="4400" b="0" strike="noStrike" spc="-1">
              <a:solidFill>
                <a:srgbClr val="000000"/>
              </a:solidFill>
              <a:latin typeface="Calibri"/>
            </a:endParaRPr>
          </a:p>
        </p:txBody>
      </p:sp>
      <p:sp>
        <p:nvSpPr>
          <p:cNvPr id="18" name="PlaceHolder 2"/>
          <p:cNvSpPr>
            <a:spLocks noGrp="1"/>
          </p:cNvSpPr>
          <p:nvPr>
            <p:ph/>
          </p:nvPr>
        </p:nvSpPr>
        <p:spPr>
          <a:xfrm>
            <a:off x="3345119" y="1325880"/>
            <a:ext cx="6669389" cy="3749040"/>
          </a:xfrm>
          <a:prstGeom prst="rect">
            <a:avLst/>
          </a:prstGeom>
          <a:noFill/>
          <a:ln w="0">
            <a:noFill/>
          </a:ln>
        </p:spPr>
        <p:txBody>
          <a:bodyPr lIns="0" tIns="0" rIns="0" bIns="0" anchor="t">
            <a:normAutofit/>
          </a:bodyPr>
          <a:lstStyle/>
          <a:p>
            <a:pPr marL="432000" indent="-324000">
              <a:spcBef>
                <a:spcPts val="1414"/>
              </a:spcBef>
              <a:buClr>
                <a:srgbClr val="000000"/>
              </a:buClr>
              <a:buSzPct val="45000"/>
              <a:buFont typeface="Wingdings" charset="2"/>
              <a:buChar char=""/>
            </a:pPr>
            <a:r>
              <a:rPr lang="en-US" sz="3200" b="0" strike="noStrike" spc="-1" dirty="0">
                <a:solidFill>
                  <a:srgbClr val="000000"/>
                </a:solidFill>
                <a:latin typeface="Calibri"/>
              </a:rPr>
              <a:t>Goal: </a:t>
            </a:r>
            <a:r>
              <a:rPr lang="en-US" sz="3200" b="0" strike="noStrike" spc="-1" dirty="0">
                <a:solidFill>
                  <a:srgbClr val="006CE7"/>
                </a:solidFill>
                <a:latin typeface="Calibri"/>
              </a:rPr>
              <a:t>minimize</a:t>
            </a:r>
            <a:r>
              <a:rPr lang="en-US" sz="3200" b="0" strike="noStrike" spc="-1" dirty="0">
                <a:solidFill>
                  <a:srgbClr val="000000"/>
                </a:solidFill>
                <a:latin typeface="Calibri"/>
              </a:rPr>
              <a:t> the value to sum to</a:t>
            </a:r>
          </a:p>
          <a:p>
            <a:pPr marL="432000" indent="-324000">
              <a:spcBef>
                <a:spcPts val="1414"/>
              </a:spcBef>
              <a:buClr>
                <a:srgbClr val="000000"/>
              </a:buClr>
              <a:buSzPct val="45000"/>
              <a:buFont typeface="Wingdings" charset="2"/>
              <a:buChar char=""/>
            </a:pPr>
            <a:r>
              <a:rPr lang="en-US" sz="3200" b="0" strike="noStrike" spc="-1" dirty="0">
                <a:solidFill>
                  <a:srgbClr val="000000"/>
                </a:solidFill>
                <a:latin typeface="Calibri"/>
              </a:rPr>
              <a:t>Defines recursive function </a:t>
            </a:r>
            <a:r>
              <a:rPr lang="en-US" sz="3200" b="0" strike="noStrike" spc="-1" dirty="0">
                <a:solidFill>
                  <a:srgbClr val="006CE7"/>
                </a:solidFill>
                <a:latin typeface="Calibri"/>
              </a:rPr>
              <a:t>sum-to-n</a:t>
            </a:r>
            <a:endParaRPr lang="en-US" sz="3200" b="0" strike="noStrike" spc="-1" dirty="0">
              <a:solidFill>
                <a:srgbClr val="000000"/>
              </a:solidFill>
              <a:latin typeface="Calibri"/>
            </a:endParaRPr>
          </a:p>
          <a:p>
            <a:pPr marL="432000" indent="-324000">
              <a:spcBef>
                <a:spcPts val="1414"/>
              </a:spcBef>
              <a:buClr>
                <a:srgbClr val="000000"/>
              </a:buClr>
              <a:buSzPct val="45000"/>
              <a:buFont typeface="Wingdings" charset="2"/>
              <a:buChar char=""/>
            </a:pPr>
            <a:r>
              <a:rPr lang="en-US" sz="3200" b="0" strike="noStrike" spc="-1" dirty="0">
                <a:solidFill>
                  <a:srgbClr val="000000"/>
                </a:solidFill>
                <a:latin typeface="Calibri"/>
              </a:rPr>
              <a:t>Constrains result &gt;= 100</a:t>
            </a:r>
          </a:p>
          <a:p>
            <a:pPr marL="432000" indent="-324000">
              <a:spcBef>
                <a:spcPts val="1414"/>
              </a:spcBef>
              <a:buClr>
                <a:srgbClr val="000000"/>
              </a:buClr>
              <a:buSzPct val="45000"/>
              <a:buFont typeface="Wingdings" charset="2"/>
              <a:buChar char=""/>
            </a:pPr>
            <a:r>
              <a:rPr lang="en-US" sz="3200" b="0" strike="noStrike" spc="-1" dirty="0">
                <a:solidFill>
                  <a:srgbClr val="000000"/>
                </a:solidFill>
                <a:latin typeface="Calibri"/>
              </a:rPr>
              <a:t>Recursively adds to result until </a:t>
            </a:r>
            <a:r>
              <a:rPr lang="en-US" sz="3200" b="0" strike="noStrike" spc="-1" dirty="0">
                <a:solidFill>
                  <a:srgbClr val="006CE7"/>
                </a:solidFill>
                <a:latin typeface="Calibri"/>
              </a:rPr>
              <a:t>n</a:t>
            </a:r>
            <a:r>
              <a:rPr lang="en-US" sz="3200" b="0" strike="noStrike" spc="-1" dirty="0">
                <a:solidFill>
                  <a:srgbClr val="000000"/>
                </a:solidFill>
                <a:latin typeface="Calibri"/>
              </a:rPr>
              <a:t> = 0</a:t>
            </a:r>
          </a:p>
          <a:p>
            <a:pPr marL="432000" indent="-324000">
              <a:spcBef>
                <a:spcPts val="1414"/>
              </a:spcBef>
              <a:buClr>
                <a:srgbClr val="000000"/>
              </a:buClr>
              <a:buSzPct val="45000"/>
              <a:buFont typeface="Wingdings" charset="2"/>
              <a:buChar char=""/>
            </a:pPr>
            <a:r>
              <a:rPr lang="en-US" sz="3200" b="0" strike="noStrike" spc="-1" dirty="0">
                <a:solidFill>
                  <a:srgbClr val="000000"/>
                </a:solidFill>
                <a:latin typeface="Calibri"/>
              </a:rPr>
              <a:t>Result is 14</a:t>
            </a:r>
          </a:p>
        </p:txBody>
      </p:sp>
      <p:pic>
        <p:nvPicPr>
          <p:cNvPr id="19" name="Graphic 18"/>
          <p:cNvPicPr/>
          <p:nvPr/>
        </p:nvPicPr>
        <p:blipFill>
          <a:blip r:embed="rId3">
            <a:extLst>
              <a:ext uri="{96DAC541-7B7A-43D3-8B79-37D633B846F1}">
                <asvg:svgBlip xmlns:asvg="http://schemas.microsoft.com/office/drawing/2016/SVG/main" r:embed="rId4"/>
              </a:ext>
            </a:extLst>
          </a:blip>
          <a:stretch/>
        </p:blipFill>
        <p:spPr>
          <a:xfrm>
            <a:off x="367920" y="1325880"/>
            <a:ext cx="2834640" cy="3392280"/>
          </a:xfrm>
          <a:prstGeom prst="rect">
            <a:avLst/>
          </a:prstGeom>
          <a:ln w="0">
            <a:noFill/>
          </a:ln>
        </p:spPr>
      </p:pic>
      <p:sp>
        <p:nvSpPr>
          <p:cNvPr id="2" name="Slide Number Placeholder 1">
            <a:extLst>
              <a:ext uri="{FF2B5EF4-FFF2-40B4-BE49-F238E27FC236}">
                <a16:creationId xmlns:a16="http://schemas.microsoft.com/office/drawing/2014/main" id="{4738B2F9-F7F5-4BDF-90DA-45D0EC3031EC}"/>
              </a:ext>
            </a:extLst>
          </p:cNvPr>
          <p:cNvSpPr>
            <a:spLocks noGrp="1"/>
          </p:cNvSpPr>
          <p:nvPr>
            <p:ph type="sldNum" idx="3"/>
          </p:nvPr>
        </p:nvSpPr>
        <p:spPr/>
        <p:txBody>
          <a:bodyPr/>
          <a:lstStyle/>
          <a:p>
            <a:fld id="{1A00CCB1-939C-4D89-8236-E85ADBEB22D6}" type="slidenum">
              <a:rPr lang="en-US" smtClean="0"/>
              <a:t>2</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Calibri"/>
              </a:rPr>
              <a:t>Mathematical Optimization</a:t>
            </a:r>
          </a:p>
        </p:txBody>
      </p:sp>
      <p:sp>
        <p:nvSpPr>
          <p:cNvPr id="21" name="PlaceHolder 2"/>
          <p:cNvSpPr>
            <a:spLocks noGrp="1"/>
          </p:cNvSpPr>
          <p:nvPr>
            <p:ph/>
          </p:nvPr>
        </p:nvSpPr>
        <p:spPr>
          <a:xfrm>
            <a:off x="503640" y="1326240"/>
            <a:ext cx="6118200" cy="2140920"/>
          </a:xfrm>
          <a:prstGeom prst="rect">
            <a:avLst/>
          </a:prstGeom>
          <a:noFill/>
          <a:ln w="0">
            <a:noFill/>
          </a:ln>
        </p:spPr>
        <p:txBody>
          <a:bodyPr lIns="0" tIns="0" rIns="0" bIns="0" anchor="t">
            <a:normAutofit/>
          </a:bodyPr>
          <a:lstStyle/>
          <a:p>
            <a:pPr marL="432000" indent="-324000">
              <a:lnSpc>
                <a:spcPct val="100000"/>
              </a:lnSpc>
              <a:spcBef>
                <a:spcPts val="600"/>
              </a:spcBef>
              <a:buClr>
                <a:srgbClr val="000000"/>
              </a:buClr>
              <a:buSzPct val="45000"/>
              <a:buFont typeface="Wingdings" charset="2"/>
              <a:buChar char=""/>
            </a:pPr>
            <a:r>
              <a:rPr lang="en-US" sz="3200" b="0" strike="noStrike" spc="-1" dirty="0">
                <a:solidFill>
                  <a:srgbClr val="000000"/>
                </a:solidFill>
                <a:latin typeface="Calibri"/>
              </a:rPr>
              <a:t>Get the best value of cost </a:t>
            </a:r>
            <a:r>
              <a:rPr lang="en-US" sz="3200" b="0" strike="noStrike" spc="-1" dirty="0" err="1">
                <a:solidFill>
                  <a:srgbClr val="000000"/>
                </a:solidFill>
                <a:latin typeface="Calibri"/>
              </a:rPr>
              <a:t>func</a:t>
            </a:r>
            <a:r>
              <a:rPr lang="en-US" sz="3200" b="0" strike="noStrike" spc="-1" dirty="0">
                <a:solidFill>
                  <a:srgbClr val="000000"/>
                </a:solidFill>
                <a:latin typeface="Calibri"/>
              </a:rPr>
              <a:t> </a:t>
            </a:r>
            <a:r>
              <a:rPr lang="en-US" sz="3200" b="0" strike="noStrike" spc="-1" dirty="0" err="1">
                <a:solidFill>
                  <a:srgbClr val="000000"/>
                </a:solidFill>
                <a:latin typeface="Calibri"/>
              </a:rPr>
              <a:t>s.t.</a:t>
            </a:r>
            <a:r>
              <a:rPr lang="en-US" sz="3200" b="0" strike="noStrike" spc="-1" dirty="0">
                <a:solidFill>
                  <a:srgbClr val="000000"/>
                </a:solidFill>
                <a:latin typeface="Calibri"/>
              </a:rPr>
              <a:t> constraints: </a:t>
            </a:r>
            <a:r>
              <a:rPr lang="en-US" sz="2800" b="0" strike="noStrike" spc="-1" dirty="0">
                <a:solidFill>
                  <a:srgbClr val="000000"/>
                </a:solidFill>
                <a:latin typeface="Cambria"/>
              </a:rPr>
              <a:t>max </a:t>
            </a:r>
            <a:r>
              <a:rPr lang="en-US" sz="2800" b="0" i="1" strike="noStrike" spc="-1" dirty="0">
                <a:solidFill>
                  <a:srgbClr val="000000"/>
                </a:solidFill>
                <a:latin typeface="Cambria"/>
              </a:rPr>
              <a:t>f</a:t>
            </a:r>
            <a:r>
              <a:rPr lang="en-US" sz="2800" b="0" strike="noStrike" spc="-1" dirty="0">
                <a:solidFill>
                  <a:srgbClr val="000000"/>
                </a:solidFill>
                <a:latin typeface="Cambria"/>
              </a:rPr>
              <a:t>(</a:t>
            </a:r>
            <a:r>
              <a:rPr lang="en-US" sz="2800" b="0" i="1" strike="noStrike" spc="-1" dirty="0">
                <a:solidFill>
                  <a:srgbClr val="000000"/>
                </a:solidFill>
                <a:latin typeface="Cambria"/>
              </a:rPr>
              <a:t>x</a:t>
            </a:r>
            <a:r>
              <a:rPr lang="en-US" sz="2800" b="0" strike="noStrike" spc="-1" dirty="0">
                <a:solidFill>
                  <a:srgbClr val="000000"/>
                </a:solidFill>
                <a:latin typeface="Cambria"/>
              </a:rPr>
              <a:t>) </a:t>
            </a:r>
            <a:r>
              <a:rPr lang="en-US" sz="2800" b="0" strike="noStrike" spc="-1" dirty="0" err="1">
                <a:solidFill>
                  <a:srgbClr val="000000"/>
                </a:solidFill>
                <a:latin typeface="Cambria"/>
              </a:rPr>
              <a:t>s.t.</a:t>
            </a:r>
            <a:r>
              <a:rPr lang="en-US" sz="2800" b="0" strike="noStrike" spc="-1" dirty="0">
                <a:solidFill>
                  <a:srgbClr val="000000"/>
                </a:solidFill>
                <a:latin typeface="Cambria"/>
              </a:rPr>
              <a:t> </a:t>
            </a:r>
            <a:r>
              <a:rPr lang="en-US" sz="2800" b="0" i="1" strike="noStrike" spc="-1" dirty="0" err="1">
                <a:solidFill>
                  <a:srgbClr val="000000"/>
                </a:solidFill>
                <a:latin typeface="Cambria"/>
              </a:rPr>
              <a:t>g</a:t>
            </a:r>
            <a:r>
              <a:rPr lang="en-US" sz="2800" b="0" i="1" strike="noStrike" spc="-1" baseline="-8000" dirty="0" err="1">
                <a:solidFill>
                  <a:srgbClr val="000000"/>
                </a:solidFill>
                <a:latin typeface="Cambria"/>
              </a:rPr>
              <a:t>i</a:t>
            </a:r>
            <a:r>
              <a:rPr lang="en-US" sz="2800" b="0" strike="noStrike" spc="-1" dirty="0">
                <a:solidFill>
                  <a:srgbClr val="000000"/>
                </a:solidFill>
                <a:latin typeface="Cambria"/>
              </a:rPr>
              <a:t>(</a:t>
            </a:r>
            <a:r>
              <a:rPr lang="en-US" sz="2800" b="0" i="1" strike="noStrike" spc="-1" dirty="0">
                <a:solidFill>
                  <a:srgbClr val="000000"/>
                </a:solidFill>
                <a:latin typeface="Cambria"/>
              </a:rPr>
              <a:t>x</a:t>
            </a:r>
            <a:r>
              <a:rPr lang="en-US" sz="2800" b="0" strike="noStrike" spc="-1" dirty="0">
                <a:solidFill>
                  <a:srgbClr val="000000"/>
                </a:solidFill>
                <a:latin typeface="Cambria"/>
              </a:rPr>
              <a:t>) = 0</a:t>
            </a:r>
            <a:r>
              <a:rPr lang="en-US" sz="2800" b="0" strike="noStrike" spc="-1" dirty="0">
                <a:solidFill>
                  <a:srgbClr val="000000"/>
                </a:solidFill>
                <a:latin typeface="Cambria"/>
                <a:ea typeface="Cambria"/>
              </a:rPr>
              <a:t> ∀</a:t>
            </a:r>
            <a:r>
              <a:rPr lang="en-US" sz="2800" b="0" i="1" strike="noStrike" spc="-1" dirty="0" err="1">
                <a:solidFill>
                  <a:srgbClr val="000000"/>
                </a:solidFill>
                <a:latin typeface="Cambria"/>
              </a:rPr>
              <a:t>i</a:t>
            </a:r>
            <a:endParaRPr lang="en-US" sz="3200" spc="-1" dirty="0">
              <a:solidFill>
                <a:srgbClr val="000000"/>
              </a:solidFill>
              <a:latin typeface="Calibri"/>
            </a:endParaRPr>
          </a:p>
          <a:p>
            <a:pPr marL="432000" indent="-324000">
              <a:lnSpc>
                <a:spcPct val="100000"/>
              </a:lnSpc>
              <a:spcBef>
                <a:spcPts val="600"/>
              </a:spcBef>
              <a:buClr>
                <a:srgbClr val="000000"/>
              </a:buClr>
              <a:buSzPct val="45000"/>
              <a:buFont typeface="Wingdings" charset="2"/>
              <a:buChar char=""/>
            </a:pPr>
            <a:r>
              <a:rPr lang="en-US" sz="3200" b="0" strike="noStrike" spc="-1" dirty="0">
                <a:solidFill>
                  <a:srgbClr val="000000"/>
                </a:solidFill>
                <a:latin typeface="Calibri"/>
              </a:rPr>
              <a:t>LP </a:t>
            </a:r>
            <a:r>
              <a:rPr lang="en-US" sz="3200" spc="-1" dirty="0">
                <a:solidFill>
                  <a:srgbClr val="000000"/>
                </a:solidFill>
                <a:latin typeface="Calibri"/>
              </a:rPr>
              <a:t>has </a:t>
            </a:r>
            <a:r>
              <a:rPr lang="en-US" sz="3200" b="0" strike="noStrike" spc="-1" dirty="0">
                <a:solidFill>
                  <a:srgbClr val="000000"/>
                </a:solidFill>
                <a:latin typeface="Calibri"/>
              </a:rPr>
              <a:t>linear cost </a:t>
            </a:r>
            <a:r>
              <a:rPr lang="en-US" sz="3200" b="0" strike="noStrike" spc="-1" dirty="0" err="1">
                <a:solidFill>
                  <a:srgbClr val="000000"/>
                </a:solidFill>
                <a:latin typeface="Calibri"/>
              </a:rPr>
              <a:t>func</a:t>
            </a:r>
            <a:r>
              <a:rPr lang="en-US" sz="3200" spc="-1" dirty="0">
                <a:solidFill>
                  <a:srgbClr val="000000"/>
                </a:solidFill>
                <a:latin typeface="Calibri"/>
              </a:rPr>
              <a:t>/</a:t>
            </a:r>
            <a:r>
              <a:rPr lang="en-US" sz="3200" b="0" strike="noStrike" spc="-1" dirty="0">
                <a:solidFill>
                  <a:srgbClr val="000000"/>
                </a:solidFill>
                <a:latin typeface="Calibri"/>
              </a:rPr>
              <a:t>constraints</a:t>
            </a:r>
          </a:p>
          <a:p>
            <a:pPr marL="432000" indent="-324000">
              <a:lnSpc>
                <a:spcPct val="100000"/>
              </a:lnSpc>
              <a:spcBef>
                <a:spcPts val="600"/>
              </a:spcBef>
              <a:buClr>
                <a:srgbClr val="000000"/>
              </a:buClr>
              <a:buSzPct val="45000"/>
              <a:buFont typeface="Wingdings" charset="2"/>
              <a:buChar char=""/>
            </a:pPr>
            <a:r>
              <a:rPr lang="en-US" sz="3200" b="0" strike="noStrike" spc="-1" dirty="0">
                <a:solidFill>
                  <a:srgbClr val="000000"/>
                </a:solidFill>
                <a:latin typeface="Calibri"/>
              </a:rPr>
              <a:t>MILP uses real and integer vars</a:t>
            </a:r>
          </a:p>
        </p:txBody>
      </p:sp>
      <p:pic>
        <p:nvPicPr>
          <p:cNvPr id="22" name="Graphic 21"/>
          <p:cNvPicPr/>
          <p:nvPr/>
        </p:nvPicPr>
        <p:blipFill>
          <a:blip r:embed="rId3">
            <a:extLst>
              <a:ext uri="{96DAC541-7B7A-43D3-8B79-37D633B846F1}">
                <asvg:svgBlip xmlns:asvg="http://schemas.microsoft.com/office/drawing/2016/SVG/main" r:embed="rId4"/>
              </a:ext>
            </a:extLst>
          </a:blip>
          <a:stretch/>
        </p:blipFill>
        <p:spPr>
          <a:xfrm>
            <a:off x="6766560" y="1051560"/>
            <a:ext cx="2286000" cy="2221920"/>
          </a:xfrm>
          <a:prstGeom prst="rect">
            <a:avLst/>
          </a:prstGeom>
          <a:ln w="0">
            <a:noFill/>
          </a:ln>
        </p:spPr>
      </p:pic>
      <p:sp>
        <p:nvSpPr>
          <p:cNvPr id="23" name="TextBox 22"/>
          <p:cNvSpPr txBox="1"/>
          <p:nvPr/>
        </p:nvSpPr>
        <p:spPr>
          <a:xfrm>
            <a:off x="502920" y="3430825"/>
            <a:ext cx="9277502" cy="1673280"/>
          </a:xfrm>
          <a:prstGeom prst="rect">
            <a:avLst/>
          </a:prstGeom>
          <a:noFill/>
          <a:ln w="0">
            <a:noFill/>
          </a:ln>
        </p:spPr>
        <p:txBody>
          <a:bodyPr lIns="90000" tIns="45000" rIns="90000" bIns="45000" anchor="t">
            <a:noAutofit/>
          </a:bodyPr>
          <a:lstStyle/>
          <a:p>
            <a:pPr marL="329040" indent="-320040">
              <a:spcBef>
                <a:spcPts val="600"/>
              </a:spcBef>
              <a:buClr>
                <a:srgbClr val="000000"/>
              </a:buClr>
              <a:buSzPct val="45000"/>
              <a:buFont typeface="Wingdings" charset="2"/>
              <a:buChar char=""/>
            </a:pPr>
            <a:r>
              <a:rPr lang="en-US" sz="3200" b="0" strike="noStrike" spc="-1" dirty="0">
                <a:solidFill>
                  <a:srgbClr val="000000"/>
                </a:solidFill>
                <a:latin typeface="Calibri"/>
                <a:ea typeface="Courier New"/>
              </a:rPr>
              <a:t>Many efficient off-the-shelf solvers are available</a:t>
            </a:r>
          </a:p>
          <a:p>
            <a:pPr marL="329040" indent="-320040">
              <a:spcBef>
                <a:spcPts val="600"/>
              </a:spcBef>
              <a:buClr>
                <a:srgbClr val="000000"/>
              </a:buClr>
              <a:buSzPct val="45000"/>
              <a:buFont typeface="Wingdings" charset="2"/>
              <a:buChar char=""/>
            </a:pPr>
            <a:r>
              <a:rPr lang="en-US" sz="3200" spc="-1" dirty="0">
                <a:solidFill>
                  <a:srgbClr val="000000"/>
                </a:solidFill>
                <a:latin typeface="Calibri"/>
                <a:ea typeface="Courier New"/>
              </a:rPr>
              <a:t>E</a:t>
            </a:r>
            <a:r>
              <a:rPr lang="en-US" sz="3200" b="0" strike="noStrike" spc="-1" dirty="0">
                <a:solidFill>
                  <a:srgbClr val="000000"/>
                </a:solidFill>
                <a:latin typeface="Calibri"/>
                <a:ea typeface="Courier New"/>
              </a:rPr>
              <a:t>.g., </a:t>
            </a:r>
            <a:r>
              <a:rPr lang="en-US" sz="3200" b="0" strike="noStrike" spc="-1" dirty="0" err="1">
                <a:solidFill>
                  <a:srgbClr val="000000"/>
                </a:solidFill>
                <a:latin typeface="Calibri"/>
                <a:ea typeface="Courier New"/>
              </a:rPr>
              <a:t>Gurobi</a:t>
            </a:r>
            <a:r>
              <a:rPr lang="en-US" sz="3200" b="0" strike="noStrike" spc="-1" dirty="0">
                <a:solidFill>
                  <a:srgbClr val="000000"/>
                </a:solidFill>
                <a:latin typeface="Calibri"/>
                <a:ea typeface="Courier New"/>
              </a:rPr>
              <a:t>, CPLEX, Coin-OR CBC, etc.</a:t>
            </a:r>
          </a:p>
        </p:txBody>
      </p:sp>
      <p:sp>
        <p:nvSpPr>
          <p:cNvPr id="2" name="Slide Number Placeholder 1">
            <a:extLst>
              <a:ext uri="{FF2B5EF4-FFF2-40B4-BE49-F238E27FC236}">
                <a16:creationId xmlns:a16="http://schemas.microsoft.com/office/drawing/2014/main" id="{BC5E3ECA-3419-4D03-B225-A5960AA154A2}"/>
              </a:ext>
            </a:extLst>
          </p:cNvPr>
          <p:cNvSpPr>
            <a:spLocks noGrp="1"/>
          </p:cNvSpPr>
          <p:nvPr>
            <p:ph type="sldNum" idx="3"/>
          </p:nvPr>
        </p:nvSpPr>
        <p:spPr/>
        <p:txBody>
          <a:bodyPr/>
          <a:lstStyle/>
          <a:p>
            <a:fld id="{1A00CCB1-939C-4D89-8236-E85ADBEB22D6}" type="slidenum">
              <a:rPr lang="en-US" smtClean="0"/>
              <a:t>3</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lstStyle/>
          <a:p>
            <a:pPr indent="0" algn="ctr">
              <a:buNone/>
            </a:pPr>
            <a:r>
              <a:rPr lang="en-US" sz="4400" b="0" strike="noStrike" spc="-1" dirty="0">
                <a:solidFill>
                  <a:srgbClr val="000000"/>
                </a:solidFill>
                <a:latin typeface="Calibri"/>
              </a:rPr>
              <a:t>Optimization </a:t>
            </a:r>
            <a:r>
              <a:rPr lang="en-US" spc="-1" dirty="0">
                <a:solidFill>
                  <a:srgbClr val="000000"/>
                </a:solidFill>
                <a:latin typeface="Calibri"/>
              </a:rPr>
              <a:t>E</a:t>
            </a:r>
            <a:r>
              <a:rPr lang="en-US" sz="4400" b="0" strike="noStrike" spc="-1" dirty="0">
                <a:solidFill>
                  <a:srgbClr val="000000"/>
                </a:solidFill>
                <a:latin typeface="Calibri"/>
              </a:rPr>
              <a:t>xpert E</a:t>
            </a:r>
            <a:r>
              <a:rPr lang="en-US" spc="-1" dirty="0">
                <a:solidFill>
                  <a:srgbClr val="000000"/>
                </a:solidFill>
                <a:latin typeface="Calibri"/>
              </a:rPr>
              <a:t>ncodings</a:t>
            </a:r>
            <a:endParaRPr lang="en-US" sz="4400" b="0" strike="noStrike" spc="-1" dirty="0">
              <a:solidFill>
                <a:srgbClr val="000000"/>
              </a:solidFill>
              <a:latin typeface="Calibri"/>
            </a:endParaRPr>
          </a:p>
        </p:txBody>
      </p:sp>
      <p:sp>
        <p:nvSpPr>
          <p:cNvPr id="25" name="PlaceHolder 2"/>
          <p:cNvSpPr>
            <a:spLocks noGrp="1"/>
          </p:cNvSpPr>
          <p:nvPr>
            <p:ph/>
          </p:nvPr>
        </p:nvSpPr>
        <p:spPr>
          <a:xfrm>
            <a:off x="503639" y="1326239"/>
            <a:ext cx="9196315" cy="4117003"/>
          </a:xfrm>
          <a:prstGeom prst="rect">
            <a:avLst/>
          </a:prstGeom>
          <a:noFill/>
          <a:ln w="0">
            <a:noFill/>
          </a:ln>
        </p:spPr>
        <p:txBody>
          <a:bodyPr lIns="0" tIns="0" rIns="0" bIns="0" anchor="t">
            <a:noAutofit/>
          </a:bodyPr>
          <a:lstStyle/>
          <a:p>
            <a:pPr marL="432000" indent="-324000">
              <a:lnSpc>
                <a:spcPct val="70000"/>
              </a:lnSpc>
              <a:spcBef>
                <a:spcPts val="1200"/>
              </a:spcBef>
              <a:buClr>
                <a:srgbClr val="000000"/>
              </a:buClr>
              <a:buSzPct val="45000"/>
              <a:buFont typeface="Wingdings" charset="2"/>
              <a:buChar char=""/>
            </a:pPr>
            <a:r>
              <a:rPr lang="en-US" sz="3200" b="0" strike="noStrike" spc="-1" dirty="0">
                <a:solidFill>
                  <a:srgbClr val="000000"/>
                </a:solidFill>
                <a:latin typeface="Calibri"/>
              </a:rPr>
              <a:t>Expert encodings</a:t>
            </a:r>
            <a:endParaRPr lang="en-US" sz="3200" spc="-1" dirty="0">
              <a:solidFill>
                <a:srgbClr val="000000"/>
              </a:solidFill>
              <a:latin typeface="Calibri"/>
            </a:endParaRPr>
          </a:p>
          <a:p>
            <a:pPr marL="864000" lvl="1" indent="-324000">
              <a:lnSpc>
                <a:spcPct val="70000"/>
              </a:lnSpc>
              <a:spcBef>
                <a:spcPts val="600"/>
              </a:spcBef>
              <a:buClr>
                <a:srgbClr val="000000"/>
              </a:buClr>
              <a:buSzPct val="75000"/>
              <a:buFont typeface="Symbol" charset="2"/>
              <a:buChar char=""/>
            </a:pPr>
            <a:r>
              <a:rPr lang="en-US" sz="3200" b="0" strike="noStrike" spc="-1" dirty="0">
                <a:solidFill>
                  <a:srgbClr val="000000"/>
                </a:solidFill>
                <a:latin typeface="Calibri"/>
              </a:rPr>
              <a:t>Expressive</a:t>
            </a:r>
          </a:p>
          <a:p>
            <a:pPr marL="864000" lvl="1" indent="-324000">
              <a:lnSpc>
                <a:spcPct val="70000"/>
              </a:lnSpc>
              <a:spcBef>
                <a:spcPts val="600"/>
              </a:spcBef>
              <a:buClr>
                <a:srgbClr val="000000"/>
              </a:buClr>
              <a:buSzPct val="75000"/>
              <a:buFont typeface="Symbol" charset="2"/>
              <a:buChar char=""/>
            </a:pPr>
            <a:r>
              <a:rPr lang="en-US" sz="3200" spc="-1" dirty="0">
                <a:solidFill>
                  <a:srgbClr val="000000"/>
                </a:solidFill>
                <a:latin typeface="Calibri"/>
              </a:rPr>
              <a:t>Unm</a:t>
            </a:r>
            <a:r>
              <a:rPr lang="en-US" sz="3200" b="0" strike="noStrike" spc="-1" dirty="0">
                <a:solidFill>
                  <a:srgbClr val="000000"/>
                </a:solidFill>
                <a:latin typeface="Calibri"/>
              </a:rPr>
              <a:t>aintainable</a:t>
            </a:r>
          </a:p>
          <a:p>
            <a:pPr marL="864000" lvl="1" indent="-324000">
              <a:lnSpc>
                <a:spcPct val="70000"/>
              </a:lnSpc>
              <a:spcBef>
                <a:spcPts val="600"/>
              </a:spcBef>
              <a:buClr>
                <a:srgbClr val="000000"/>
              </a:buClr>
              <a:buSzPct val="75000"/>
              <a:buFont typeface="Symbol" charset="2"/>
              <a:buChar char=""/>
            </a:pPr>
            <a:r>
              <a:rPr lang="en-US" sz="3200" b="0" strike="noStrike" spc="-1" dirty="0">
                <a:solidFill>
                  <a:srgbClr val="000000"/>
                </a:solidFill>
                <a:latin typeface="Calibri"/>
              </a:rPr>
              <a:t>(e.g., Bools, *, ITE)</a:t>
            </a:r>
          </a:p>
          <a:p>
            <a:pPr marL="432000" indent="-324000">
              <a:lnSpc>
                <a:spcPct val="70000"/>
              </a:lnSpc>
              <a:spcBef>
                <a:spcPts val="1200"/>
              </a:spcBef>
              <a:buClr>
                <a:srgbClr val="000000"/>
              </a:buClr>
              <a:buSzPct val="45000"/>
              <a:buFont typeface="Wingdings" charset="2"/>
              <a:buChar char=""/>
            </a:pPr>
            <a:r>
              <a:rPr lang="en-US" sz="3200" spc="-1" dirty="0">
                <a:solidFill>
                  <a:srgbClr val="000000"/>
                </a:solidFill>
                <a:latin typeface="Calibri"/>
              </a:rPr>
              <a:t>Code changes: easy, MILP constraint changes: hard</a:t>
            </a:r>
          </a:p>
          <a:p>
            <a:pPr marL="864000" lvl="1" indent="-324000">
              <a:lnSpc>
                <a:spcPct val="70000"/>
              </a:lnSpc>
              <a:spcBef>
                <a:spcPts val="600"/>
              </a:spcBef>
              <a:buClr>
                <a:srgbClr val="000000"/>
              </a:buClr>
              <a:buSzPct val="75000"/>
              <a:buFont typeface="Symbol" charset="2"/>
              <a:buChar char=""/>
            </a:pPr>
            <a:r>
              <a:rPr lang="en-US" sz="3200" spc="-1" dirty="0">
                <a:solidFill>
                  <a:schemeClr val="accent1"/>
                </a:solidFill>
                <a:latin typeface="Calibri"/>
              </a:rPr>
              <a:t>*</a:t>
            </a:r>
            <a:r>
              <a:rPr lang="en-US" sz="3200" spc="-1" dirty="0">
                <a:solidFill>
                  <a:srgbClr val="000000"/>
                </a:solidFill>
                <a:latin typeface="Calibri"/>
              </a:rPr>
              <a:t> expands to O(log </a:t>
            </a:r>
            <a:r>
              <a:rPr lang="en-US" sz="3200" spc="-1" dirty="0">
                <a:solidFill>
                  <a:schemeClr val="accent2"/>
                </a:solidFill>
                <a:latin typeface="Calibri"/>
              </a:rPr>
              <a:t>c</a:t>
            </a:r>
            <a:r>
              <a:rPr lang="en-US" sz="3200" spc="-1" dirty="0">
                <a:solidFill>
                  <a:srgbClr val="000000"/>
                </a:solidFill>
                <a:latin typeface="Calibri"/>
              </a:rPr>
              <a:t> + log </a:t>
            </a:r>
            <a:r>
              <a:rPr lang="en-US" sz="3200" spc="-1" dirty="0">
                <a:solidFill>
                  <a:schemeClr val="accent2"/>
                </a:solidFill>
                <a:latin typeface="Calibri"/>
              </a:rPr>
              <a:t>x</a:t>
            </a:r>
            <a:r>
              <a:rPr lang="en-US" sz="3200" spc="-1" dirty="0">
                <a:solidFill>
                  <a:srgbClr val="000000"/>
                </a:solidFill>
                <a:latin typeface="Calibri"/>
              </a:rPr>
              <a:t>) constraints</a:t>
            </a:r>
          </a:p>
          <a:p>
            <a:pPr marL="864000" lvl="1" indent="-324000">
              <a:lnSpc>
                <a:spcPct val="70000"/>
              </a:lnSpc>
              <a:spcBef>
                <a:spcPts val="600"/>
              </a:spcBef>
              <a:buClr>
                <a:srgbClr val="000000"/>
              </a:buClr>
              <a:buSzPct val="75000"/>
              <a:buFont typeface="Symbol" charset="2"/>
              <a:buChar char=""/>
            </a:pPr>
            <a:r>
              <a:rPr lang="en-US" sz="3200" spc="-1" dirty="0">
                <a:solidFill>
                  <a:schemeClr val="tx1"/>
                </a:solidFill>
                <a:latin typeface="Calibri"/>
              </a:rPr>
              <a:t>Vector </a:t>
            </a:r>
            <a:r>
              <a:rPr lang="en-US" sz="3200" spc="-1" dirty="0">
                <a:solidFill>
                  <a:srgbClr val="3333FF"/>
                </a:solidFill>
                <a:latin typeface="Calibri"/>
              </a:rPr>
              <a:t>ref</a:t>
            </a:r>
            <a:r>
              <a:rPr lang="en-US" sz="3200" spc="-1" dirty="0">
                <a:solidFill>
                  <a:srgbClr val="000000"/>
                </a:solidFill>
                <a:latin typeface="Calibri"/>
              </a:rPr>
              <a:t> expands to O(length(</a:t>
            </a:r>
            <a:r>
              <a:rPr lang="en-US" sz="3200" spc="-1" dirty="0">
                <a:solidFill>
                  <a:schemeClr val="accent2"/>
                </a:solidFill>
                <a:latin typeface="Calibri"/>
              </a:rPr>
              <a:t>v</a:t>
            </a:r>
            <a:r>
              <a:rPr lang="en-US" sz="3200" spc="-1" dirty="0">
                <a:solidFill>
                  <a:srgbClr val="000000"/>
                </a:solidFill>
                <a:latin typeface="Calibri"/>
              </a:rPr>
              <a:t>)) constraints</a:t>
            </a:r>
          </a:p>
          <a:p>
            <a:pPr marL="864000" lvl="1" indent="-324000">
              <a:lnSpc>
                <a:spcPct val="70000"/>
              </a:lnSpc>
              <a:spcBef>
                <a:spcPts val="600"/>
              </a:spcBef>
              <a:buClr>
                <a:srgbClr val="000000"/>
              </a:buClr>
              <a:buSzPct val="75000"/>
              <a:buFont typeface="Symbol" charset="2"/>
              <a:buChar char=""/>
            </a:pPr>
            <a:r>
              <a:rPr lang="en-US" sz="3200" spc="-1" dirty="0">
                <a:solidFill>
                  <a:srgbClr val="3333FF"/>
                </a:solidFill>
                <a:latin typeface="Calibri"/>
              </a:rPr>
              <a:t>lambda</a:t>
            </a:r>
            <a:r>
              <a:rPr lang="en-US" sz="3200" spc="-1" dirty="0">
                <a:solidFill>
                  <a:srgbClr val="000000"/>
                </a:solidFill>
                <a:latin typeface="Calibri"/>
              </a:rPr>
              <a:t> </a:t>
            </a:r>
            <a:r>
              <a:rPr lang="en-US" sz="3200" spc="-1" dirty="0" err="1">
                <a:solidFill>
                  <a:srgbClr val="000000"/>
                </a:solidFill>
                <a:latin typeface="Calibri"/>
              </a:rPr>
              <a:t>inlined</a:t>
            </a:r>
            <a:r>
              <a:rPr lang="en-US" sz="3200" spc="-1" dirty="0">
                <a:solidFill>
                  <a:srgbClr val="000000"/>
                </a:solidFill>
                <a:latin typeface="Calibri"/>
              </a:rPr>
              <a:t> up to some user defined limit</a:t>
            </a:r>
          </a:p>
          <a:p>
            <a:pPr marL="864000" lvl="1" indent="-324000">
              <a:lnSpc>
                <a:spcPct val="70000"/>
              </a:lnSpc>
              <a:spcBef>
                <a:spcPts val="600"/>
              </a:spcBef>
              <a:buClr>
                <a:srgbClr val="000000"/>
              </a:buClr>
              <a:buSzPct val="75000"/>
              <a:buFont typeface="Symbol" charset="2"/>
              <a:buChar char=""/>
            </a:pPr>
            <a:r>
              <a:rPr lang="en-US" sz="3200" spc="-1" dirty="0">
                <a:solidFill>
                  <a:srgbClr val="3333FF"/>
                </a:solidFill>
                <a:latin typeface="Calibri"/>
              </a:rPr>
              <a:t>if-then-else</a:t>
            </a:r>
            <a:r>
              <a:rPr lang="en-US" sz="3200" spc="-1" dirty="0">
                <a:solidFill>
                  <a:srgbClr val="000000"/>
                </a:solidFill>
                <a:latin typeface="Calibri"/>
              </a:rPr>
              <a:t> expands </a:t>
            </a:r>
            <a:r>
              <a:rPr lang="en-US" sz="3200" spc="-1" dirty="0">
                <a:solidFill>
                  <a:srgbClr val="3333FF"/>
                </a:solidFill>
                <a:latin typeface="Calibri"/>
              </a:rPr>
              <a:t>assert</a:t>
            </a:r>
            <a:r>
              <a:rPr lang="en-US" sz="3200" spc="-1" dirty="0">
                <a:solidFill>
                  <a:srgbClr val="000000"/>
                </a:solidFill>
                <a:latin typeface="Calibri"/>
              </a:rPr>
              <a:t>s to PC, O(</a:t>
            </a:r>
            <a:r>
              <a:rPr lang="en-US" sz="3200" spc="-1" dirty="0">
                <a:solidFill>
                  <a:srgbClr val="3333FF"/>
                </a:solidFill>
                <a:latin typeface="Calibri"/>
              </a:rPr>
              <a:t>assert</a:t>
            </a:r>
            <a:r>
              <a:rPr lang="en-US" sz="3200" spc="-1" dirty="0">
                <a:solidFill>
                  <a:srgbClr val="000000"/>
                </a:solidFill>
                <a:latin typeface="Calibri"/>
              </a:rPr>
              <a:t> depth)</a:t>
            </a:r>
          </a:p>
        </p:txBody>
      </p:sp>
      <p:sp>
        <p:nvSpPr>
          <p:cNvPr id="2" name="Slide Number Placeholder 1">
            <a:extLst>
              <a:ext uri="{FF2B5EF4-FFF2-40B4-BE49-F238E27FC236}">
                <a16:creationId xmlns:a16="http://schemas.microsoft.com/office/drawing/2014/main" id="{46ABFB44-2024-4757-8B08-70DA2D156C83}"/>
              </a:ext>
            </a:extLst>
          </p:cNvPr>
          <p:cNvSpPr>
            <a:spLocks noGrp="1"/>
          </p:cNvSpPr>
          <p:nvPr>
            <p:ph type="sldNum" idx="3"/>
          </p:nvPr>
        </p:nvSpPr>
        <p:spPr/>
        <p:txBody>
          <a:bodyPr/>
          <a:lstStyle/>
          <a:p>
            <a:fld id="{1A00CCB1-939C-4D89-8236-E85ADBEB22D6}" type="slidenum">
              <a:rPr lang="en-US" smtClean="0"/>
              <a:t>4</a:t>
            </a:fld>
            <a:endParaRPr lang="en-US"/>
          </a:p>
        </p:txBody>
      </p:sp>
      <p:pic>
        <p:nvPicPr>
          <p:cNvPr id="4" name="Graphic 3">
            <a:extLst>
              <a:ext uri="{FF2B5EF4-FFF2-40B4-BE49-F238E27FC236}">
                <a16:creationId xmlns:a16="http://schemas.microsoft.com/office/drawing/2014/main" id="{8C1B37B8-CF68-4D62-8E15-F6B489D9C6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10895" y="1326849"/>
            <a:ext cx="5601478" cy="168249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Calibri"/>
              </a:rPr>
              <a:t>Solver Aided Languages</a:t>
            </a:r>
          </a:p>
        </p:txBody>
      </p:sp>
      <p:sp>
        <p:nvSpPr>
          <p:cNvPr id="25" name="PlaceHolder 2"/>
          <p:cNvSpPr>
            <a:spLocks noGrp="1"/>
          </p:cNvSpPr>
          <p:nvPr>
            <p:ph/>
          </p:nvPr>
        </p:nvSpPr>
        <p:spPr>
          <a:xfrm>
            <a:off x="503640" y="1326240"/>
            <a:ext cx="9068760" cy="3287880"/>
          </a:xfrm>
          <a:prstGeom prst="rect">
            <a:avLst/>
          </a:prstGeom>
          <a:noFill/>
          <a:ln w="0">
            <a:noFill/>
          </a:ln>
        </p:spPr>
        <p:txBody>
          <a:bodyPr lIns="0" tIns="0" rIns="0" bIns="0" anchor="t">
            <a:normAutofit/>
          </a:bodyPr>
          <a:lstStyle/>
          <a:p>
            <a:pPr marL="432000" indent="-324000">
              <a:spcBef>
                <a:spcPts val="1414"/>
              </a:spcBef>
              <a:buClr>
                <a:srgbClr val="000000"/>
              </a:buClr>
              <a:buSzPct val="45000"/>
              <a:buFont typeface="Wingdings" charset="2"/>
              <a:buChar char=""/>
            </a:pPr>
            <a:r>
              <a:rPr lang="en-US" sz="3200" b="0" strike="noStrike" spc="-1" dirty="0">
                <a:solidFill>
                  <a:srgbClr val="000000"/>
                </a:solidFill>
                <a:latin typeface="Calibri"/>
              </a:rPr>
              <a:t>Existing </a:t>
            </a:r>
            <a:r>
              <a:rPr lang="en-US" sz="3200" b="0" strike="noStrike" spc="-1" dirty="0" err="1">
                <a:solidFill>
                  <a:srgbClr val="000000"/>
                </a:solidFill>
                <a:latin typeface="Calibri"/>
              </a:rPr>
              <a:t>langs</a:t>
            </a:r>
            <a:r>
              <a:rPr lang="en-US" sz="3200" b="0" strike="noStrike" spc="-1" dirty="0">
                <a:solidFill>
                  <a:srgbClr val="000000"/>
                </a:solidFill>
                <a:latin typeface="Calibri"/>
              </a:rPr>
              <a:t> include SWI-Prolog, </a:t>
            </a:r>
            <a:r>
              <a:rPr lang="en-US" sz="3200" b="0" strike="noStrike" spc="-1" dirty="0" err="1">
                <a:solidFill>
                  <a:srgbClr val="000000"/>
                </a:solidFill>
                <a:latin typeface="Calibri"/>
              </a:rPr>
              <a:t>Dafny</a:t>
            </a:r>
            <a:r>
              <a:rPr lang="en-US" sz="3200" b="0" strike="noStrike" spc="-1" dirty="0">
                <a:solidFill>
                  <a:srgbClr val="000000"/>
                </a:solidFill>
                <a:latin typeface="Calibri"/>
              </a:rPr>
              <a:t>, Rosette</a:t>
            </a:r>
          </a:p>
          <a:p>
            <a:pPr marL="432000" indent="-324000">
              <a:spcBef>
                <a:spcPts val="1414"/>
              </a:spcBef>
              <a:buClr>
                <a:srgbClr val="000000"/>
              </a:buClr>
              <a:buSzPct val="45000"/>
              <a:buFont typeface="Wingdings" charset="2"/>
              <a:buChar char=""/>
            </a:pPr>
            <a:r>
              <a:rPr lang="en-US" sz="3200" b="0" strike="noStrike" spc="-1" dirty="0">
                <a:solidFill>
                  <a:srgbClr val="000000"/>
                </a:solidFill>
                <a:latin typeface="Calibri"/>
              </a:rPr>
              <a:t>These focus on SMT or similar decision procedures</a:t>
            </a:r>
          </a:p>
          <a:p>
            <a:pPr marL="432000" indent="-324000">
              <a:spcBef>
                <a:spcPts val="1414"/>
              </a:spcBef>
              <a:buClr>
                <a:srgbClr val="000000"/>
              </a:buClr>
              <a:buSzPct val="45000"/>
              <a:buFont typeface="Wingdings" charset="2"/>
              <a:buChar char=""/>
            </a:pPr>
            <a:r>
              <a:rPr lang="en-US" sz="3200" b="0" strike="noStrike" spc="-1" dirty="0">
                <a:solidFill>
                  <a:srgbClr val="000000"/>
                </a:solidFill>
                <a:latin typeface="Calibri"/>
              </a:rPr>
              <a:t>Target applications are therefore quite different</a:t>
            </a:r>
          </a:p>
          <a:p>
            <a:pPr marL="432000" indent="-324000">
              <a:spcBef>
                <a:spcPts val="1414"/>
              </a:spcBef>
              <a:buClr>
                <a:srgbClr val="000000"/>
              </a:buClr>
              <a:buSzPct val="45000"/>
              <a:buFont typeface="Wingdings" charset="2"/>
              <a:buChar char=""/>
            </a:pPr>
            <a:r>
              <a:rPr lang="en-US" sz="3200" b="0" strike="noStrike" spc="-1" dirty="0">
                <a:solidFill>
                  <a:srgbClr val="000000"/>
                </a:solidFill>
                <a:latin typeface="Calibri"/>
              </a:rPr>
              <a:t>Often send problems to efficient OTS solvers</a:t>
            </a:r>
          </a:p>
          <a:p>
            <a:pPr marL="432000" indent="-324000">
              <a:spcBef>
                <a:spcPts val="1414"/>
              </a:spcBef>
              <a:buClr>
                <a:srgbClr val="000000"/>
              </a:buClr>
              <a:buSzPct val="45000"/>
              <a:buFont typeface="Wingdings" charset="2"/>
              <a:buChar char=""/>
            </a:pPr>
            <a:r>
              <a:rPr lang="en-US" sz="3200" i="1" strike="noStrike" spc="-1" dirty="0">
                <a:solidFill>
                  <a:srgbClr val="000000"/>
                </a:solidFill>
                <a:latin typeface="Calibri"/>
              </a:rPr>
              <a:t>They yield satisfying results, not optimal ones</a:t>
            </a:r>
          </a:p>
        </p:txBody>
      </p:sp>
      <p:sp>
        <p:nvSpPr>
          <p:cNvPr id="2" name="Slide Number Placeholder 1">
            <a:extLst>
              <a:ext uri="{FF2B5EF4-FFF2-40B4-BE49-F238E27FC236}">
                <a16:creationId xmlns:a16="http://schemas.microsoft.com/office/drawing/2014/main" id="{46ABFB44-2024-4757-8B08-70DA2D156C83}"/>
              </a:ext>
            </a:extLst>
          </p:cNvPr>
          <p:cNvSpPr>
            <a:spLocks noGrp="1"/>
          </p:cNvSpPr>
          <p:nvPr>
            <p:ph type="sldNum" idx="3"/>
          </p:nvPr>
        </p:nvSpPr>
        <p:spPr/>
        <p:txBody>
          <a:bodyPr/>
          <a:lstStyle/>
          <a:p>
            <a:fld id="{1A00CCB1-939C-4D89-8236-E85ADBEB22D6}" type="slidenum">
              <a:rPr lang="en-US" smtClean="0"/>
              <a:t>5</a:t>
            </a:fld>
            <a:endParaRPr lang="en-US"/>
          </a:p>
        </p:txBody>
      </p:sp>
    </p:spTree>
    <p:extLst>
      <p:ext uri="{BB962C8B-B14F-4D97-AF65-F5344CB8AC3E}">
        <p14:creationId xmlns:p14="http://schemas.microsoft.com/office/powerpoint/2010/main" val="2961478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lstStyle/>
          <a:p>
            <a:pPr indent="0" algn="ctr">
              <a:buNone/>
            </a:pPr>
            <a:r>
              <a:rPr lang="en-US" sz="4400" b="0" strike="noStrike" cap="small" spc="-1">
                <a:solidFill>
                  <a:srgbClr val="000000"/>
                </a:solidFill>
                <a:latin typeface="Calibri"/>
              </a:rPr>
              <a:t>Scimitar</a:t>
            </a:r>
            <a:r>
              <a:rPr lang="en-US" sz="4400" b="0" strike="noStrike" spc="-1">
                <a:solidFill>
                  <a:srgbClr val="000000"/>
                </a:solidFill>
                <a:latin typeface="Calibri"/>
              </a:rPr>
              <a:t>: Functional Optimization</a:t>
            </a:r>
          </a:p>
        </p:txBody>
      </p:sp>
      <p:sp>
        <p:nvSpPr>
          <p:cNvPr id="27" name="PlaceHolder 2"/>
          <p:cNvSpPr>
            <a:spLocks noGrp="1"/>
          </p:cNvSpPr>
          <p:nvPr>
            <p:ph/>
          </p:nvPr>
        </p:nvSpPr>
        <p:spPr>
          <a:xfrm>
            <a:off x="503640" y="1326240"/>
            <a:ext cx="9068760" cy="3287880"/>
          </a:xfrm>
          <a:prstGeom prst="rect">
            <a:avLst/>
          </a:prstGeom>
          <a:noFill/>
          <a:ln w="0">
            <a:noFill/>
          </a:ln>
        </p:spPr>
        <p:txBody>
          <a:bodyPr lIns="0" tIns="0" rIns="0" bIns="0" anchor="t">
            <a:normAutofit/>
          </a:bodyPr>
          <a:lstStyle/>
          <a:p>
            <a:pPr marL="432000" indent="-324000">
              <a:spcBef>
                <a:spcPts val="1414"/>
              </a:spcBef>
              <a:buClr>
                <a:srgbClr val="000000"/>
              </a:buClr>
              <a:buSzPct val="45000"/>
              <a:buFont typeface="Wingdings" charset="2"/>
              <a:buChar char=""/>
            </a:pPr>
            <a:r>
              <a:rPr lang="en-US" sz="3200" b="0" strike="noStrike" spc="-1" dirty="0">
                <a:solidFill>
                  <a:srgbClr val="000000"/>
                </a:solidFill>
                <a:latin typeface="Calibri"/>
              </a:rPr>
              <a:t>Integrates MILP directly into a </a:t>
            </a:r>
            <a:r>
              <a:rPr lang="en-US" sz="3200" spc="-1" dirty="0">
                <a:solidFill>
                  <a:srgbClr val="000000"/>
                </a:solidFill>
                <a:latin typeface="Calibri"/>
              </a:rPr>
              <a:t>scheme-like</a:t>
            </a:r>
            <a:r>
              <a:rPr lang="en-US" sz="3200" b="0" strike="noStrike" spc="-1" dirty="0">
                <a:solidFill>
                  <a:srgbClr val="000000"/>
                </a:solidFill>
                <a:latin typeface="Calibri"/>
              </a:rPr>
              <a:t> language</a:t>
            </a:r>
          </a:p>
          <a:p>
            <a:pPr marL="432000" indent="-324000">
              <a:spcBef>
                <a:spcPts val="1414"/>
              </a:spcBef>
              <a:buClr>
                <a:srgbClr val="000000"/>
              </a:buClr>
              <a:buSzPct val="45000"/>
              <a:buFont typeface="Wingdings" charset="2"/>
              <a:buChar char=""/>
            </a:pPr>
            <a:r>
              <a:rPr lang="en-US" sz="3200" spc="-1" dirty="0">
                <a:solidFill>
                  <a:srgbClr val="000000"/>
                </a:solidFill>
                <a:latin typeface="Calibri"/>
              </a:rPr>
              <a:t>Compiler written in Racket, solver is </a:t>
            </a:r>
            <a:r>
              <a:rPr lang="en-US" sz="3200" spc="-1" dirty="0" err="1">
                <a:solidFill>
                  <a:srgbClr val="000000"/>
                </a:solidFill>
                <a:latin typeface="Calibri"/>
              </a:rPr>
              <a:t>Gurobi</a:t>
            </a:r>
            <a:endParaRPr lang="en-US" sz="3200" b="0" strike="noStrike" spc="-1" dirty="0">
              <a:solidFill>
                <a:srgbClr val="000000"/>
              </a:solidFill>
              <a:latin typeface="Calibri"/>
            </a:endParaRPr>
          </a:p>
          <a:p>
            <a:pPr marL="432000" indent="-324000">
              <a:spcBef>
                <a:spcPts val="1414"/>
              </a:spcBef>
              <a:buClr>
                <a:srgbClr val="000000"/>
              </a:buClr>
              <a:buSzPct val="45000"/>
              <a:buFont typeface="Wingdings" charset="2"/>
              <a:buChar char=""/>
            </a:pPr>
            <a:r>
              <a:rPr lang="en-US" sz="3200" b="0" strike="noStrike" spc="-1" dirty="0">
                <a:solidFill>
                  <a:srgbClr val="000000"/>
                </a:solidFill>
                <a:latin typeface="Calibri"/>
              </a:rPr>
              <a:t>Expert encodings are performed automatically</a:t>
            </a:r>
          </a:p>
          <a:p>
            <a:pPr marL="432000" indent="-324000">
              <a:spcBef>
                <a:spcPts val="1414"/>
              </a:spcBef>
              <a:buClr>
                <a:srgbClr val="000000"/>
              </a:buClr>
              <a:buSzPct val="45000"/>
              <a:buFont typeface="Wingdings" charset="2"/>
              <a:buChar char=""/>
            </a:pPr>
            <a:r>
              <a:rPr lang="en-US" sz="3200" b="0" strike="noStrike" spc="-1" dirty="0">
                <a:solidFill>
                  <a:srgbClr val="000000"/>
                </a:solidFill>
                <a:latin typeface="Calibri"/>
              </a:rPr>
              <a:t>Semantic coupling is reduced as compared to MILP</a:t>
            </a:r>
          </a:p>
          <a:p>
            <a:pPr marL="432000" indent="-324000">
              <a:spcBef>
                <a:spcPts val="1414"/>
              </a:spcBef>
              <a:buClr>
                <a:srgbClr val="000000"/>
              </a:buClr>
              <a:buSzPct val="45000"/>
              <a:buFont typeface="Wingdings" charset="2"/>
              <a:buChar char=""/>
            </a:pPr>
            <a:r>
              <a:rPr lang="en-US" sz="3200" b="0" i="1" strike="noStrike" spc="-1" dirty="0">
                <a:solidFill>
                  <a:srgbClr val="000000"/>
                </a:solidFill>
                <a:latin typeface="Calibri"/>
              </a:rPr>
              <a:t>Yields optimal results, not just satisfying</a:t>
            </a:r>
          </a:p>
        </p:txBody>
      </p:sp>
      <p:sp>
        <p:nvSpPr>
          <p:cNvPr id="2" name="Slide Number Placeholder 1">
            <a:extLst>
              <a:ext uri="{FF2B5EF4-FFF2-40B4-BE49-F238E27FC236}">
                <a16:creationId xmlns:a16="http://schemas.microsoft.com/office/drawing/2014/main" id="{40913773-977D-4DEF-A7BF-85AF26045B8C}"/>
              </a:ext>
            </a:extLst>
          </p:cNvPr>
          <p:cNvSpPr>
            <a:spLocks noGrp="1"/>
          </p:cNvSpPr>
          <p:nvPr>
            <p:ph type="sldNum" idx="3"/>
          </p:nvPr>
        </p:nvSpPr>
        <p:spPr/>
        <p:txBody>
          <a:bodyPr/>
          <a:lstStyle/>
          <a:p>
            <a:fld id="{1A00CCB1-939C-4D89-8236-E85ADBEB22D6}" type="slidenum">
              <a:rPr lang="en-US" smtClean="0"/>
              <a:t>6</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5E521-037A-4011-8881-8C4CB789B4E8}"/>
              </a:ext>
            </a:extLst>
          </p:cNvPr>
          <p:cNvSpPr>
            <a:spLocks noGrp="1"/>
          </p:cNvSpPr>
          <p:nvPr>
            <p:ph type="title"/>
          </p:nvPr>
        </p:nvSpPr>
        <p:spPr/>
        <p:txBody>
          <a:bodyPr/>
          <a:lstStyle/>
          <a:p>
            <a:pPr algn="ctr"/>
            <a:r>
              <a:rPr lang="en-US" dirty="0"/>
              <a:t>Example: Arena </a:t>
            </a:r>
            <a:r>
              <a:rPr lang="en-US" i="1" dirty="0"/>
              <a:t>Allocate</a:t>
            </a:r>
          </a:p>
        </p:txBody>
      </p:sp>
      <p:pic>
        <p:nvPicPr>
          <p:cNvPr id="6" name="Graphic 5">
            <a:extLst>
              <a:ext uri="{FF2B5EF4-FFF2-40B4-BE49-F238E27FC236}">
                <a16:creationId xmlns:a16="http://schemas.microsoft.com/office/drawing/2014/main" id="{A8A9E46E-73B9-47F6-9CD0-1BB7C60F4A72}"/>
              </a:ext>
            </a:extLst>
          </p:cNvPr>
          <p:cNvPicPr/>
          <p:nvPr/>
        </p:nvPicPr>
        <p:blipFill>
          <a:blip r:embed="rId3">
            <a:extLst>
              <a:ext uri="{96DAC541-7B7A-43D3-8B79-37D633B846F1}">
                <asvg:svgBlip xmlns:asvg="http://schemas.microsoft.com/office/drawing/2016/SVG/main" r:embed="rId4"/>
              </a:ext>
            </a:extLst>
          </a:blip>
          <a:stretch/>
        </p:blipFill>
        <p:spPr>
          <a:xfrm>
            <a:off x="4818750" y="1360629"/>
            <a:ext cx="4709160" cy="1444680"/>
          </a:xfrm>
          <a:prstGeom prst="rect">
            <a:avLst/>
          </a:prstGeom>
          <a:ln w="0">
            <a:noFill/>
          </a:ln>
        </p:spPr>
      </p:pic>
      <p:sp>
        <p:nvSpPr>
          <p:cNvPr id="7" name="Slide Number Placeholder 1">
            <a:extLst>
              <a:ext uri="{FF2B5EF4-FFF2-40B4-BE49-F238E27FC236}">
                <a16:creationId xmlns:a16="http://schemas.microsoft.com/office/drawing/2014/main" id="{C7B078D4-810C-4C33-B1FA-E002461C96DE}"/>
              </a:ext>
            </a:extLst>
          </p:cNvPr>
          <p:cNvSpPr>
            <a:spLocks noGrp="1"/>
          </p:cNvSpPr>
          <p:nvPr>
            <p:ph type="sldNum" idx="3"/>
          </p:nvPr>
        </p:nvSpPr>
        <p:spPr>
          <a:xfrm>
            <a:off x="7224840" y="5164560"/>
            <a:ext cx="2347560" cy="390600"/>
          </a:xfrm>
        </p:spPr>
        <p:txBody>
          <a:bodyPr/>
          <a:lstStyle/>
          <a:p>
            <a:fld id="{1A00CCB1-939C-4D89-8236-E85ADBEB22D6}" type="slidenum">
              <a:rPr lang="en-US" smtClean="0"/>
              <a:t>7</a:t>
            </a:fld>
            <a:endParaRPr lang="en-US" dirty="0"/>
          </a:p>
        </p:txBody>
      </p:sp>
      <p:sp>
        <p:nvSpPr>
          <p:cNvPr id="8" name="PlaceHolder 2">
            <a:extLst>
              <a:ext uri="{FF2B5EF4-FFF2-40B4-BE49-F238E27FC236}">
                <a16:creationId xmlns:a16="http://schemas.microsoft.com/office/drawing/2014/main" id="{8D1AB639-6DDB-4606-B9E9-6100887DCDC4}"/>
              </a:ext>
            </a:extLst>
          </p:cNvPr>
          <p:cNvSpPr txBox="1">
            <a:spLocks/>
          </p:cNvSpPr>
          <p:nvPr/>
        </p:nvSpPr>
        <p:spPr>
          <a:xfrm>
            <a:off x="503639" y="1326239"/>
            <a:ext cx="8889078" cy="4021172"/>
          </a:xfrm>
          <a:prstGeom prst="rect">
            <a:avLst/>
          </a:prstGeom>
          <a:noFill/>
          <a:ln w="0">
            <a:noFill/>
          </a:ln>
        </p:spPr>
        <p:txBody>
          <a:bodyPr lIns="0" tIns="0" rIns="0" bIns="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32000" indent="-324000">
              <a:spcBef>
                <a:spcPts val="1414"/>
              </a:spcBef>
              <a:buClr>
                <a:srgbClr val="000000"/>
              </a:buClr>
              <a:buSzPct val="45000"/>
              <a:buFont typeface="Wingdings" charset="2"/>
              <a:buChar char=""/>
            </a:pPr>
            <a:r>
              <a:rPr lang="en-US" sz="3200" spc="-1" dirty="0">
                <a:solidFill>
                  <a:srgbClr val="000000"/>
                </a:solidFill>
                <a:latin typeface="Calibri"/>
              </a:rPr>
              <a:t>Allocator, e.g., malloc </a:t>
            </a:r>
          </a:p>
          <a:p>
            <a:pPr marL="432000" indent="-324000">
              <a:spcBef>
                <a:spcPts val="1414"/>
              </a:spcBef>
              <a:buClr>
                <a:srgbClr val="000000"/>
              </a:buClr>
              <a:buSzPct val="45000"/>
              <a:buFont typeface="Wingdings" charset="2"/>
              <a:buChar char=""/>
            </a:pPr>
            <a:r>
              <a:rPr lang="en-US" sz="3200" spc="-1" dirty="0">
                <a:solidFill>
                  <a:srgbClr val="000000"/>
                </a:solidFill>
                <a:latin typeface="Calibri"/>
              </a:rPr>
              <a:t>Tracks free memory</a:t>
            </a:r>
          </a:p>
          <a:p>
            <a:pPr marL="432000" indent="-324000">
              <a:lnSpc>
                <a:spcPct val="80000"/>
              </a:lnSpc>
              <a:spcBef>
                <a:spcPts val="1200"/>
              </a:spcBef>
              <a:buClr>
                <a:srgbClr val="000000"/>
              </a:buClr>
              <a:buSzPct val="45000"/>
              <a:buFont typeface="Wingdings" charset="2"/>
              <a:buChar char=""/>
            </a:pPr>
            <a:r>
              <a:rPr lang="en-US" sz="3200" spc="-1" dirty="0">
                <a:solidFill>
                  <a:srgbClr val="000000"/>
                </a:solidFill>
                <a:latin typeface="Calibri"/>
              </a:rPr>
              <a:t>A common approach on</a:t>
            </a:r>
          </a:p>
          <a:p>
            <a:pPr marL="108000">
              <a:lnSpc>
                <a:spcPct val="80000"/>
              </a:lnSpc>
              <a:spcBef>
                <a:spcPts val="1200"/>
              </a:spcBef>
              <a:buClr>
                <a:srgbClr val="000000"/>
              </a:buClr>
              <a:buSzPct val="45000"/>
            </a:pPr>
            <a:r>
              <a:rPr lang="en-US" sz="3200" spc="-1" dirty="0">
                <a:solidFill>
                  <a:srgbClr val="000000"/>
                </a:solidFill>
                <a:latin typeface="Calibri"/>
              </a:rPr>
              <a:t>    limited platforms is to use a bucket-based arena</a:t>
            </a:r>
          </a:p>
          <a:p>
            <a:pPr marL="432000" indent="-324000">
              <a:spcBef>
                <a:spcPts val="1414"/>
              </a:spcBef>
              <a:buClr>
                <a:srgbClr val="000000"/>
              </a:buClr>
              <a:buSzPct val="45000"/>
              <a:buFont typeface="Wingdings" charset="2"/>
              <a:buChar char=""/>
            </a:pPr>
            <a:r>
              <a:rPr lang="en-US" sz="3200" spc="-1" dirty="0">
                <a:solidFill>
                  <a:srgbClr val="000000"/>
                </a:solidFill>
                <a:latin typeface="Calibri"/>
              </a:rPr>
              <a:t>Fast, but tradeoff is must</a:t>
            </a:r>
          </a:p>
          <a:p>
            <a:pPr marL="108000">
              <a:spcBef>
                <a:spcPts val="1414"/>
              </a:spcBef>
              <a:buClr>
                <a:srgbClr val="000000"/>
              </a:buClr>
              <a:buSzPct val="45000"/>
            </a:pPr>
            <a:r>
              <a:rPr lang="en-US" sz="3200" spc="-1" dirty="0">
                <a:solidFill>
                  <a:srgbClr val="000000"/>
                </a:solidFill>
                <a:latin typeface="Calibri"/>
              </a:rPr>
              <a:t>    sometimes be rebalanced</a:t>
            </a:r>
          </a:p>
          <a:p>
            <a:pPr marL="432000" indent="-324000">
              <a:spcBef>
                <a:spcPts val="1414"/>
              </a:spcBef>
              <a:buClr>
                <a:srgbClr val="000000"/>
              </a:buClr>
              <a:buSzPct val="45000"/>
              <a:buFont typeface="Wingdings" charset="2"/>
              <a:buChar char=""/>
            </a:pPr>
            <a:r>
              <a:rPr lang="en-US" sz="3200" spc="-1" dirty="0">
                <a:solidFill>
                  <a:srgbClr val="000000"/>
                </a:solidFill>
                <a:latin typeface="Calibri"/>
              </a:rPr>
              <a:t>We want the optimal way to rebalance</a:t>
            </a:r>
          </a:p>
        </p:txBody>
      </p:sp>
      <p:graphicFrame>
        <p:nvGraphicFramePr>
          <p:cNvPr id="4" name="Table 8">
            <a:extLst>
              <a:ext uri="{FF2B5EF4-FFF2-40B4-BE49-F238E27FC236}">
                <a16:creationId xmlns:a16="http://schemas.microsoft.com/office/drawing/2014/main" id="{E7D076A2-A1A0-4BA6-9334-4A7525C6E670}"/>
              </a:ext>
            </a:extLst>
          </p:cNvPr>
          <p:cNvGraphicFramePr>
            <a:graphicFrameLocks noGrp="1"/>
          </p:cNvGraphicFramePr>
          <p:nvPr>
            <p:extLst>
              <p:ext uri="{D42A27DB-BD31-4B8C-83A1-F6EECF244321}">
                <p14:modId xmlns:p14="http://schemas.microsoft.com/office/powerpoint/2010/main" val="889804921"/>
              </p:ext>
            </p:extLst>
          </p:nvPr>
        </p:nvGraphicFramePr>
        <p:xfrm>
          <a:off x="6074590" y="3750778"/>
          <a:ext cx="2197480" cy="891162"/>
        </p:xfrm>
        <a:graphic>
          <a:graphicData uri="http://schemas.openxmlformats.org/drawingml/2006/table">
            <a:tbl>
              <a:tblPr firstRow="1" bandRow="1">
                <a:tableStyleId>{5C22544A-7EE6-4342-B048-85BDC9FD1C3A}</a:tableStyleId>
              </a:tblPr>
              <a:tblGrid>
                <a:gridCol w="549370">
                  <a:extLst>
                    <a:ext uri="{9D8B030D-6E8A-4147-A177-3AD203B41FA5}">
                      <a16:colId xmlns:a16="http://schemas.microsoft.com/office/drawing/2014/main" val="713807584"/>
                    </a:ext>
                  </a:extLst>
                </a:gridCol>
                <a:gridCol w="549370">
                  <a:extLst>
                    <a:ext uri="{9D8B030D-6E8A-4147-A177-3AD203B41FA5}">
                      <a16:colId xmlns:a16="http://schemas.microsoft.com/office/drawing/2014/main" val="3528069441"/>
                    </a:ext>
                  </a:extLst>
                </a:gridCol>
                <a:gridCol w="549370">
                  <a:extLst>
                    <a:ext uri="{9D8B030D-6E8A-4147-A177-3AD203B41FA5}">
                      <a16:colId xmlns:a16="http://schemas.microsoft.com/office/drawing/2014/main" val="383064846"/>
                    </a:ext>
                  </a:extLst>
                </a:gridCol>
                <a:gridCol w="549370">
                  <a:extLst>
                    <a:ext uri="{9D8B030D-6E8A-4147-A177-3AD203B41FA5}">
                      <a16:colId xmlns:a16="http://schemas.microsoft.com/office/drawing/2014/main" val="2830138806"/>
                    </a:ext>
                  </a:extLst>
                </a:gridCol>
              </a:tblGrid>
              <a:tr h="148527">
                <a:tc rowSpan="6">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9249787"/>
                  </a:ext>
                </a:extLst>
              </a:tr>
              <a:tr h="148527">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91870894"/>
                  </a:ext>
                </a:extLst>
              </a:tr>
              <a:tr h="148527">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23202520"/>
                  </a:ext>
                </a:extLst>
              </a:tr>
              <a:tr h="148527">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0688752"/>
                  </a:ext>
                </a:extLst>
              </a:tr>
              <a:tr h="148527">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4429131"/>
                  </a:ext>
                </a:extLst>
              </a:tr>
              <a:tr h="148527">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0686936"/>
                  </a:ext>
                </a:extLst>
              </a:tr>
            </a:tbl>
          </a:graphicData>
        </a:graphic>
      </p:graphicFrame>
    </p:spTree>
    <p:extLst>
      <p:ext uri="{BB962C8B-B14F-4D97-AF65-F5344CB8AC3E}">
        <p14:creationId xmlns:p14="http://schemas.microsoft.com/office/powerpoint/2010/main" val="3521104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PlaceHolder 1"/>
          <p:cNvSpPr>
            <a:spLocks noGrp="1"/>
          </p:cNvSpPr>
          <p:nvPr>
            <p:ph type="title"/>
          </p:nvPr>
        </p:nvSpPr>
        <p:spPr>
          <a:xfrm>
            <a:off x="503640" y="225720"/>
            <a:ext cx="9068760" cy="94644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Calibri"/>
              </a:rPr>
              <a:t>Example: </a:t>
            </a:r>
            <a:r>
              <a:rPr lang="en-US" sz="4400" b="0" i="1" strike="noStrike" spc="-1">
                <a:solidFill>
                  <a:srgbClr val="000000"/>
                </a:solidFill>
                <a:latin typeface="Calibri"/>
              </a:rPr>
              <a:t>Update-Arena-Dist</a:t>
            </a:r>
            <a:endParaRPr lang="en-US" sz="4400" b="0" strike="noStrike" spc="-1">
              <a:solidFill>
                <a:srgbClr val="000000"/>
              </a:solidFill>
              <a:latin typeface="Calibri"/>
            </a:endParaRPr>
          </a:p>
        </p:txBody>
      </p:sp>
      <p:pic>
        <p:nvPicPr>
          <p:cNvPr id="29" name="Graphic 28"/>
          <p:cNvPicPr/>
          <p:nvPr/>
        </p:nvPicPr>
        <p:blipFill>
          <a:blip r:embed="rId3">
            <a:extLst>
              <a:ext uri="{96DAC541-7B7A-43D3-8B79-37D633B846F1}">
                <asvg:svgBlip xmlns:asvg="http://schemas.microsoft.com/office/drawing/2016/SVG/main" r:embed="rId4"/>
              </a:ext>
            </a:extLst>
          </a:blip>
          <a:stretch/>
        </p:blipFill>
        <p:spPr>
          <a:xfrm>
            <a:off x="4754880" y="1417320"/>
            <a:ext cx="4425840" cy="3740040"/>
          </a:xfrm>
          <a:prstGeom prst="rect">
            <a:avLst/>
          </a:prstGeom>
          <a:ln w="0">
            <a:noFill/>
          </a:ln>
        </p:spPr>
      </p:pic>
      <p:sp>
        <p:nvSpPr>
          <p:cNvPr id="30" name="TextBox 29"/>
          <p:cNvSpPr txBox="1"/>
          <p:nvPr/>
        </p:nvSpPr>
        <p:spPr>
          <a:xfrm>
            <a:off x="502920" y="1325880"/>
            <a:ext cx="4915080" cy="4527720"/>
          </a:xfrm>
          <a:prstGeom prst="rect">
            <a:avLst/>
          </a:prstGeom>
          <a:noFill/>
          <a:ln w="0">
            <a:noFill/>
          </a:ln>
        </p:spPr>
        <p:txBody>
          <a:bodyPr lIns="90000" tIns="45000" rIns="90000" bIns="45000" anchor="t">
            <a:noAutofit/>
          </a:bodyPr>
          <a:lstStyle/>
          <a:p>
            <a:pPr marL="216000" indent="-216000">
              <a:spcBef>
                <a:spcPts val="720"/>
              </a:spcBef>
              <a:buClr>
                <a:srgbClr val="000000"/>
              </a:buClr>
              <a:buSzPct val="45000"/>
              <a:buFont typeface="Wingdings" charset="2"/>
              <a:buChar char=""/>
            </a:pPr>
            <a:r>
              <a:rPr lang="en-US" sz="3200" b="0" strike="noStrike" spc="-1">
                <a:solidFill>
                  <a:srgbClr val="000000"/>
                </a:solidFill>
                <a:latin typeface="Calibri"/>
              </a:rPr>
              <a:t>Computes new arena</a:t>
            </a:r>
          </a:p>
        </p:txBody>
      </p:sp>
      <p:sp>
        <p:nvSpPr>
          <p:cNvPr id="2" name="Slide Number Placeholder 1">
            <a:extLst>
              <a:ext uri="{FF2B5EF4-FFF2-40B4-BE49-F238E27FC236}">
                <a16:creationId xmlns:a16="http://schemas.microsoft.com/office/drawing/2014/main" id="{383256F4-CE7F-4294-8CC5-330D2B94D379}"/>
              </a:ext>
            </a:extLst>
          </p:cNvPr>
          <p:cNvSpPr>
            <a:spLocks noGrp="1"/>
          </p:cNvSpPr>
          <p:nvPr>
            <p:ph type="sldNum" idx="3"/>
          </p:nvPr>
        </p:nvSpPr>
        <p:spPr/>
        <p:txBody>
          <a:bodyPr/>
          <a:lstStyle/>
          <a:p>
            <a:fld id="{1A00CCB1-939C-4D89-8236-E85ADBEB22D6}" type="slidenum">
              <a:rPr lang="en-US" smtClean="0"/>
              <a:t>8</a:t>
            </a:fld>
            <a:endParaRPr lang="en-US" dirty="0"/>
          </a:p>
        </p:txBody>
      </p:sp>
    </p:spTree>
  </p:cSld>
  <p:clrMapOvr>
    <a:masterClrMapping/>
  </p:clrMapOvr>
</p:sld>
</file>

<file path=ppt/theme/theme1.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9312</TotalTime>
  <Words>2449</Words>
  <Application>Microsoft Office PowerPoint</Application>
  <PresentationFormat>Custom</PresentationFormat>
  <Paragraphs>280</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Cambria</vt:lpstr>
      <vt:lpstr>Cambria Math</vt:lpstr>
      <vt:lpstr>Symbol</vt:lpstr>
      <vt:lpstr>Wingdings</vt:lpstr>
      <vt:lpstr>Office</vt:lpstr>
      <vt:lpstr>Scimitar Functional Programs as  Optimization Problems</vt:lpstr>
      <vt:lpstr>When Only the Best Will Do</vt:lpstr>
      <vt:lpstr>Example: sum-to-n</vt:lpstr>
      <vt:lpstr>Mathematical Optimization</vt:lpstr>
      <vt:lpstr>Optimization Expert Encodings</vt:lpstr>
      <vt:lpstr>Solver Aided Languages</vt:lpstr>
      <vt:lpstr>Scimitar: Functional Optimization</vt:lpstr>
      <vt:lpstr>Example: Arena Allocate</vt:lpstr>
      <vt:lpstr>Example: Update-Arena-Dist</vt:lpstr>
      <vt:lpstr>Example: Update-Arena-Dist</vt:lpstr>
      <vt:lpstr>Example: Update-Arena-Dist</vt:lpstr>
      <vt:lpstr>Example: Update-Arena-Dist</vt:lpstr>
      <vt:lpstr>Host-solver Boundary</vt:lpstr>
      <vt:lpstr>Multiplication: McCormick Envelopes</vt:lpstr>
      <vt:lpstr>Benchmarks </vt:lpstr>
      <vt:lpstr>Benchmark Visualization</vt:lpstr>
      <vt:lpstr>Methods</vt:lpstr>
      <vt:lpstr>Benchmark Results</vt:lpstr>
      <vt:lpstr>Analysis</vt:lpstr>
      <vt:lpstr>Summary</vt:lpstr>
      <vt:lpstr>Some More Encodings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Scimitar Functional Programs as  Optimization Problems</dc:title>
  <dc:subject/>
  <dc:creator/>
  <dc:description/>
  <cp:lastModifiedBy>Administrator</cp:lastModifiedBy>
  <cp:revision>300</cp:revision>
  <dcterms:modified xsi:type="dcterms:W3CDTF">2024-10-24T22:39:02Z</dcterms:modified>
  <dc:language>en-US</dc:language>
</cp:coreProperties>
</file>