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55" r:id="rId12"/>
    <p:sldId id="358" r:id="rId13"/>
    <p:sldId id="354" r:id="rId14"/>
    <p:sldId id="348" r:id="rId15"/>
    <p:sldId id="349" r:id="rId16"/>
    <p:sldId id="359" r:id="rId17"/>
    <p:sldId id="350" r:id="rId18"/>
    <p:sldId id="351" r:id="rId19"/>
    <p:sldId id="352" r:id="rId20"/>
    <p:sldId id="353" r:id="rId21"/>
    <p:sldId id="356" r:id="rId22"/>
    <p:sldId id="360" r:id="rId23"/>
    <p:sldId id="357" r:id="rId24"/>
    <p:sldId id="361" r:id="rId25"/>
  </p:sldIdLst>
  <p:sldSz cx="12188825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2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22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B820-2958-4E39-90C3-9768056D319A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402-4176-48F8-AF0B-75A21DD84934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AEB-60C4-4A83-9696-82A1279C53F4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BAF8-5BC1-440B-8F86-D3E857A5A26E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297A-C521-4B6E-806C-A19B85EBAB2F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CFC-FE2B-47C4-AF38-90896E9A53E8}" type="datetime1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1AD-09F3-42F7-8E71-48DFAD6B9C0D}" type="datetime1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B6-C5F0-4D6F-85CA-0CD4EEA28FF1}" type="datetime1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0D57-6007-48D9-AA46-65F60186A836}" type="datetime1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A7E1-1490-47E8-A699-891DB5E1FD29}" type="datetime1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7BC2-7E3D-4D81-82C4-066D4D564ACC}" type="datetime1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AC0A-6FF9-4573-A541-873E6D74C8DC}" type="datetime1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4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2256-018-0002-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1220788" y="-207433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AutoShape 2" descr="https://images.mentalfloss.com/sites/default/files/1280state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tiki barb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Image result for tiki barb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434353" y="208891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6" name="TextBox 15"/>
          <p:cNvSpPr txBox="1"/>
          <p:nvPr/>
        </p:nvSpPr>
        <p:spPr>
          <a:xfrm>
            <a:off x="12424050" y="314854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7" name="TextBox 16"/>
          <p:cNvSpPr txBox="1"/>
          <p:nvPr/>
        </p:nvSpPr>
        <p:spPr>
          <a:xfrm>
            <a:off x="12434353" y="421534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8" name="TextBox 17"/>
          <p:cNvSpPr txBox="1"/>
          <p:nvPr/>
        </p:nvSpPr>
        <p:spPr>
          <a:xfrm>
            <a:off x="12455581" y="528214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20" name="TextBox 19"/>
          <p:cNvSpPr txBox="1"/>
          <p:nvPr/>
        </p:nvSpPr>
        <p:spPr>
          <a:xfrm>
            <a:off x="12455581" y="634634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5073987" y="692394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5843162" y="6920928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6641893" y="6920928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24" name="TextBox 23"/>
          <p:cNvSpPr txBox="1"/>
          <p:nvPr/>
        </p:nvSpPr>
        <p:spPr>
          <a:xfrm rot="5400000">
            <a:off x="7442427" y="6920928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8241158" y="6920928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9041307" y="690074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27" name="TextBox 26"/>
          <p:cNvSpPr txBox="1"/>
          <p:nvPr/>
        </p:nvSpPr>
        <p:spPr>
          <a:xfrm rot="5400000">
            <a:off x="9840038" y="690381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10583255" y="693009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29" name="TextBox 28"/>
          <p:cNvSpPr txBox="1"/>
          <p:nvPr/>
        </p:nvSpPr>
        <p:spPr>
          <a:xfrm rot="5400000">
            <a:off x="11439820" y="693098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30" name="TextBox 29"/>
          <p:cNvSpPr txBox="1"/>
          <p:nvPr/>
        </p:nvSpPr>
        <p:spPr>
          <a:xfrm rot="5400000">
            <a:off x="12239453" y="696430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31" name="TextBox 30"/>
          <p:cNvSpPr txBox="1"/>
          <p:nvPr/>
        </p:nvSpPr>
        <p:spPr>
          <a:xfrm rot="2407026">
            <a:off x="12604564" y="681123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32" name="TextBox 31"/>
          <p:cNvSpPr txBox="1"/>
          <p:nvPr/>
        </p:nvSpPr>
        <p:spPr>
          <a:xfrm>
            <a:off x="5195353" y="1585077"/>
            <a:ext cx="6495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0	1	2	3	4	5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51523" y="21160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0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51523" y="31696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95284" y="43076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2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18624" y="52821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18624" y="63463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4</a:t>
            </a:r>
            <a:endParaRPr lang="en-US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4865363" y="1123412"/>
                <a:ext cx="4748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363" y="1123412"/>
                <a:ext cx="47480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4186595" y="1815909"/>
                <a:ext cx="4748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595" y="1815909"/>
                <a:ext cx="474810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8" idx="3"/>
          </p:cNvCxnSpPr>
          <p:nvPr/>
        </p:nvCxnSpPr>
        <p:spPr>
          <a:xfrm flipV="1">
            <a:off x="5340172" y="1354244"/>
            <a:ext cx="431656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2"/>
          </p:cNvCxnSpPr>
          <p:nvPr/>
        </p:nvCxnSpPr>
        <p:spPr>
          <a:xfrm>
            <a:off x="4424000" y="2277574"/>
            <a:ext cx="0" cy="4576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849690" y="2421238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702395" y="2735243"/>
            <a:ext cx="0" cy="5217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90493" y="3487844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556000" y="3802043"/>
            <a:ext cx="0" cy="5217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934830" y="4571461"/>
            <a:ext cx="175942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017425" y="2642907"/>
            <a:ext cx="0" cy="15975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402619" y="2412074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9294223" y="2642907"/>
            <a:ext cx="0" cy="26392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054191" y="5545244"/>
            <a:ext cx="2761965" cy="223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572159" y="5859443"/>
            <a:ext cx="0" cy="5217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963639" y="6614277"/>
            <a:ext cx="4128231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10511921" y="2642907"/>
            <a:ext cx="1532" cy="37983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800016" y="2438971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11691652" y="2639322"/>
            <a:ext cx="1532" cy="37983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85516" y="2181242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(0,0)	(0,1)	(0,2)	</a:t>
            </a:r>
            <a:r>
              <a:rPr lang="en-US" b="1"/>
              <a:t> (</a:t>
            </a:r>
            <a:r>
              <a:rPr lang="en-US" b="1" smtClean="0"/>
              <a:t>0,3)	</a:t>
            </a:r>
            <a:r>
              <a:rPr lang="en-US" b="1"/>
              <a:t> (</a:t>
            </a:r>
            <a:r>
              <a:rPr lang="en-US" b="1" smtClean="0"/>
              <a:t>0,4)	</a:t>
            </a:r>
            <a:r>
              <a:rPr lang="en-US" b="1"/>
              <a:t> (</a:t>
            </a:r>
            <a:r>
              <a:rPr lang="en-US" b="1" smtClean="0"/>
              <a:t>0,5)</a:t>
            </a:r>
            <a:endParaRPr lang="en-US" b="1"/>
          </a:p>
        </p:txBody>
      </p:sp>
      <p:sp>
        <p:nvSpPr>
          <p:cNvPr id="57" name="TextBox 56"/>
          <p:cNvSpPr txBox="1"/>
          <p:nvPr/>
        </p:nvSpPr>
        <p:spPr>
          <a:xfrm>
            <a:off x="5185516" y="3257012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(1,0)	(1,1)	(1,2)	</a:t>
            </a:r>
            <a:r>
              <a:rPr lang="en-US" b="1"/>
              <a:t> </a:t>
            </a:r>
            <a:r>
              <a:rPr lang="en-US" b="1" smtClean="0"/>
              <a:t>(</a:t>
            </a:r>
            <a:r>
              <a:rPr lang="en-US" b="1"/>
              <a:t>1</a:t>
            </a:r>
            <a:r>
              <a:rPr lang="en-US" b="1" smtClean="0"/>
              <a:t>,3)	</a:t>
            </a:r>
            <a:r>
              <a:rPr lang="en-US" b="1"/>
              <a:t> </a:t>
            </a:r>
            <a:r>
              <a:rPr lang="en-US" b="1" smtClean="0"/>
              <a:t>(</a:t>
            </a:r>
            <a:r>
              <a:rPr lang="en-US" b="1"/>
              <a:t>1</a:t>
            </a:r>
            <a:r>
              <a:rPr lang="en-US" b="1" smtClean="0"/>
              <a:t>,4)	</a:t>
            </a:r>
            <a:r>
              <a:rPr lang="en-US" b="1"/>
              <a:t> </a:t>
            </a:r>
            <a:r>
              <a:rPr lang="en-US" b="1" smtClean="0"/>
              <a:t>(</a:t>
            </a:r>
            <a:r>
              <a:rPr lang="en-US" b="1"/>
              <a:t>1</a:t>
            </a:r>
            <a:r>
              <a:rPr lang="en-US" b="1" smtClean="0"/>
              <a:t>,5)</a:t>
            </a:r>
            <a:endParaRPr lang="en-US" b="1"/>
          </a:p>
        </p:txBody>
      </p:sp>
      <p:sp>
        <p:nvSpPr>
          <p:cNvPr id="58" name="TextBox 57"/>
          <p:cNvSpPr txBox="1"/>
          <p:nvPr/>
        </p:nvSpPr>
        <p:spPr>
          <a:xfrm>
            <a:off x="5195353" y="4323812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(2,0)	(2,1)	(2,2)	</a:t>
            </a:r>
            <a:r>
              <a:rPr lang="en-US" b="1"/>
              <a:t> </a:t>
            </a:r>
            <a:r>
              <a:rPr lang="en-US" b="1" smtClean="0"/>
              <a:t>(</a:t>
            </a:r>
            <a:r>
              <a:rPr lang="en-US" b="1"/>
              <a:t>2</a:t>
            </a:r>
            <a:r>
              <a:rPr lang="en-US" b="1" smtClean="0"/>
              <a:t>,3)	</a:t>
            </a:r>
            <a:r>
              <a:rPr lang="en-US" b="1"/>
              <a:t> </a:t>
            </a:r>
            <a:r>
              <a:rPr lang="en-US" b="1" smtClean="0"/>
              <a:t>(</a:t>
            </a:r>
            <a:r>
              <a:rPr lang="en-US" b="1"/>
              <a:t>2</a:t>
            </a:r>
            <a:r>
              <a:rPr lang="en-US" b="1" smtClean="0"/>
              <a:t>,4)	</a:t>
            </a:r>
            <a:r>
              <a:rPr lang="en-US" b="1"/>
              <a:t> </a:t>
            </a:r>
            <a:r>
              <a:rPr lang="en-US" b="1" smtClean="0"/>
              <a:t>(</a:t>
            </a:r>
            <a:r>
              <a:rPr lang="en-US" b="1"/>
              <a:t>2</a:t>
            </a:r>
            <a:r>
              <a:rPr lang="en-US" b="1" smtClean="0"/>
              <a:t>,5)</a:t>
            </a:r>
            <a:endParaRPr lang="en-US" b="1"/>
          </a:p>
        </p:txBody>
      </p:sp>
      <p:sp>
        <p:nvSpPr>
          <p:cNvPr id="59" name="TextBox 58"/>
          <p:cNvSpPr txBox="1"/>
          <p:nvPr/>
        </p:nvSpPr>
        <p:spPr>
          <a:xfrm>
            <a:off x="5195353" y="5314412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(3,0)	(3,1)	(3,2)	</a:t>
            </a:r>
            <a:r>
              <a:rPr lang="en-US" b="1"/>
              <a:t> </a:t>
            </a:r>
            <a:r>
              <a:rPr lang="en-US" b="1" smtClean="0"/>
              <a:t>(3,3)	</a:t>
            </a:r>
            <a:r>
              <a:rPr lang="en-US" b="1"/>
              <a:t> </a:t>
            </a:r>
            <a:r>
              <a:rPr lang="en-US" b="1" smtClean="0"/>
              <a:t>(3,4)	</a:t>
            </a:r>
            <a:r>
              <a:rPr lang="en-US" b="1"/>
              <a:t> </a:t>
            </a:r>
            <a:r>
              <a:rPr lang="en-US" b="1" smtClean="0"/>
              <a:t>(3,5)</a:t>
            </a:r>
            <a:endParaRPr lang="en-US" b="1"/>
          </a:p>
        </p:txBody>
      </p:sp>
      <p:sp>
        <p:nvSpPr>
          <p:cNvPr id="60" name="TextBox 59"/>
          <p:cNvSpPr txBox="1"/>
          <p:nvPr/>
        </p:nvSpPr>
        <p:spPr>
          <a:xfrm>
            <a:off x="5222751" y="6381212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(4,0)	(4,1)	(4,2)	</a:t>
            </a:r>
            <a:r>
              <a:rPr lang="en-US" b="1"/>
              <a:t> </a:t>
            </a:r>
            <a:r>
              <a:rPr lang="en-US" b="1" smtClean="0"/>
              <a:t>(4,3)	</a:t>
            </a:r>
            <a:r>
              <a:rPr lang="en-US" b="1"/>
              <a:t> </a:t>
            </a:r>
            <a:r>
              <a:rPr lang="en-US" b="1" smtClean="0"/>
              <a:t>(4,4)	</a:t>
            </a:r>
            <a:r>
              <a:rPr lang="en-US" b="1"/>
              <a:t> </a:t>
            </a:r>
            <a:r>
              <a:rPr lang="en-US" b="1" smtClean="0"/>
              <a:t>(4,5)</a:t>
            </a:r>
            <a:endParaRPr 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849690" y="320256"/>
                <a:ext cx="30047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latin typeface="Cambria Math"/>
                              <a:ea typeface="Cambria Math"/>
                            </a:rPr>
                            <m:t>ℕ</m:t>
                          </m:r>
                        </m:e>
                      </m:d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=|</m:t>
                      </m:r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ℕ</m:t>
                      </m:r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ℕ</m:t>
                      </m:r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|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690" y="320256"/>
                <a:ext cx="3004733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410526" y="2642907"/>
                <a:ext cx="2158348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0" smtClean="0">
                    <a:latin typeface="Cambria Math"/>
                    <a:ea typeface="Cambria Math"/>
                  </a:rPr>
                  <a:t>Show: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latin typeface="Cambria Math"/>
                              <a:ea typeface="Cambria Math"/>
                            </a:rPr>
                            <m:t>ℕ</m:t>
                          </m:r>
                        </m:e>
                      </m:d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=|</m:t>
                      </m:r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ℚ</m:t>
                      </m:r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|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6" y="2642907"/>
                <a:ext cx="2158348" cy="1200329"/>
              </a:xfrm>
              <a:prstGeom prst="rect">
                <a:avLst/>
              </a:prstGeom>
              <a:blipFill rotWithShape="1">
                <a:blip r:embed="rId5"/>
                <a:stretch>
                  <a:fillRect t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number of possible 410-page novels is countable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6246971" cy="4525963"/>
          </a:xfrm>
        </p:spPr>
        <p:txBody>
          <a:bodyPr/>
          <a:lstStyle/>
          <a:p>
            <a:r>
              <a:rPr lang="en-US"/>
              <a:t>Proof: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https://upload.wikimedia.org/wikipedia/en/a/ae/The_library_of_babel_-_bookco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1891840"/>
            <a:ext cx="2466975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9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ℕ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ℕ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ℕ</m:t>
                    </m:r>
                  </m:oMath>
                </a14:m>
                <a:r>
                  <a:rPr lang="en-US" smtClean="0"/>
                  <a:t> countable?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Proof: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143000"/>
          </a:xfrm>
        </p:spPr>
        <p:txBody>
          <a:bodyPr/>
          <a:lstStyle/>
          <a:p>
            <a:r>
              <a:rPr lang="en-US" smtClean="0"/>
              <a:t>Dovetailing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675812" y="149443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1" name="TextBox 80"/>
          <p:cNvSpPr txBox="1"/>
          <p:nvPr/>
        </p:nvSpPr>
        <p:spPr>
          <a:xfrm>
            <a:off x="9665509" y="255406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2" name="TextBox 81"/>
          <p:cNvSpPr txBox="1"/>
          <p:nvPr/>
        </p:nvSpPr>
        <p:spPr>
          <a:xfrm>
            <a:off x="9675812" y="362086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3" name="TextBox 82"/>
          <p:cNvSpPr txBox="1"/>
          <p:nvPr/>
        </p:nvSpPr>
        <p:spPr>
          <a:xfrm>
            <a:off x="9697040" y="468766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4" name="TextBox 83"/>
          <p:cNvSpPr txBox="1"/>
          <p:nvPr/>
        </p:nvSpPr>
        <p:spPr>
          <a:xfrm>
            <a:off x="9697040" y="575186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5" name="TextBox 84"/>
          <p:cNvSpPr txBox="1"/>
          <p:nvPr/>
        </p:nvSpPr>
        <p:spPr>
          <a:xfrm rot="5400000">
            <a:off x="2315446" y="632946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6" name="TextBox 85"/>
          <p:cNvSpPr txBox="1"/>
          <p:nvPr/>
        </p:nvSpPr>
        <p:spPr>
          <a:xfrm rot="5400000">
            <a:off x="3084621" y="632645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3883352" y="632645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8" name="TextBox 87"/>
          <p:cNvSpPr txBox="1"/>
          <p:nvPr/>
        </p:nvSpPr>
        <p:spPr>
          <a:xfrm rot="5400000">
            <a:off x="4683886" y="632645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9" name="TextBox 88"/>
          <p:cNvSpPr txBox="1"/>
          <p:nvPr/>
        </p:nvSpPr>
        <p:spPr>
          <a:xfrm rot="5400000">
            <a:off x="5482617" y="632645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90" name="TextBox 89"/>
          <p:cNvSpPr txBox="1"/>
          <p:nvPr/>
        </p:nvSpPr>
        <p:spPr>
          <a:xfrm rot="5400000">
            <a:off x="6282766" y="630626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91" name="TextBox 90"/>
          <p:cNvSpPr txBox="1"/>
          <p:nvPr/>
        </p:nvSpPr>
        <p:spPr>
          <a:xfrm rot="5400000">
            <a:off x="7081497" y="63093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92" name="TextBox 91"/>
          <p:cNvSpPr txBox="1"/>
          <p:nvPr/>
        </p:nvSpPr>
        <p:spPr>
          <a:xfrm rot="5400000">
            <a:off x="7824714" y="633561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93" name="TextBox 92"/>
          <p:cNvSpPr txBox="1"/>
          <p:nvPr/>
        </p:nvSpPr>
        <p:spPr>
          <a:xfrm rot="5400000">
            <a:off x="8681279" y="633650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94" name="TextBox 93"/>
          <p:cNvSpPr txBox="1"/>
          <p:nvPr/>
        </p:nvSpPr>
        <p:spPr>
          <a:xfrm rot="5400000">
            <a:off x="9480912" y="636982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95" name="TextBox 94"/>
          <p:cNvSpPr txBox="1"/>
          <p:nvPr/>
        </p:nvSpPr>
        <p:spPr>
          <a:xfrm rot="2407026">
            <a:off x="9846023" y="621675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/>
              <p:cNvSpPr txBox="1"/>
              <p:nvPr/>
            </p:nvSpPr>
            <p:spPr>
              <a:xfrm>
                <a:off x="2436812" y="990600"/>
                <a:ext cx="69541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smtClean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smtClean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smtClean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𝟑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smtClean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smtClean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𝟓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812" y="990600"/>
                <a:ext cx="6954148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789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/>
          <p:cNvSpPr txBox="1"/>
          <p:nvPr/>
        </p:nvSpPr>
        <p:spPr>
          <a:xfrm>
            <a:off x="1892982" y="15215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0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892982" y="25751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936743" y="37132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2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960083" y="46876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60083" y="57518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4</a:t>
            </a:r>
            <a:endParaRPr lang="en-US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751012" y="528935"/>
                <a:ext cx="10524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12" y="528935"/>
                <a:ext cx="105246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1428054" y="1221432"/>
                <a:ext cx="4748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054" y="1221432"/>
                <a:ext cx="47481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803480" y="759768"/>
            <a:ext cx="49217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33" idx="2"/>
          </p:cNvCxnSpPr>
          <p:nvPr/>
        </p:nvCxnSpPr>
        <p:spPr>
          <a:xfrm>
            <a:off x="1665459" y="1683097"/>
            <a:ext cx="0" cy="4576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091149" y="1826761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3943854" y="2140766"/>
            <a:ext cx="0" cy="5217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131952" y="2893367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2797459" y="3207566"/>
            <a:ext cx="0" cy="5217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3176289" y="3976984"/>
            <a:ext cx="175942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5258884" y="2048430"/>
            <a:ext cx="0" cy="15975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5644078" y="1817597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6535682" y="2048430"/>
            <a:ext cx="0" cy="26392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3295650" y="4950767"/>
            <a:ext cx="2761965" cy="223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2813618" y="5264966"/>
            <a:ext cx="0" cy="5217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V="1">
            <a:off x="3205098" y="6019800"/>
            <a:ext cx="4128231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 flipV="1">
            <a:off x="7753380" y="2048430"/>
            <a:ext cx="1532" cy="37983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8041475" y="1844494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 flipV="1">
            <a:off x="8933111" y="2044845"/>
            <a:ext cx="1532" cy="37983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26975" y="1586765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(</a:t>
            </a:r>
            <a:r>
              <a:rPr lang="en-US" b="1" smtClean="0"/>
              <a:t>0,0)</a:t>
            </a:r>
            <a:r>
              <a:rPr lang="en-US" b="1" smtClean="0"/>
              <a:t>	(0,1)	(0,2)	</a:t>
            </a:r>
            <a:r>
              <a:rPr lang="en-US" b="1"/>
              <a:t> (</a:t>
            </a:r>
            <a:r>
              <a:rPr lang="en-US" b="1" smtClean="0"/>
              <a:t>0,3)	</a:t>
            </a:r>
            <a:r>
              <a:rPr lang="en-US" b="1"/>
              <a:t> (</a:t>
            </a:r>
            <a:r>
              <a:rPr lang="en-US" b="1" smtClean="0"/>
              <a:t>0,4)	</a:t>
            </a:r>
            <a:r>
              <a:rPr lang="en-US" b="1"/>
              <a:t> (</a:t>
            </a:r>
            <a:r>
              <a:rPr lang="en-US" b="1" smtClean="0"/>
              <a:t>0,5)</a:t>
            </a:r>
            <a:endParaRPr lang="en-US" b="1"/>
          </a:p>
        </p:txBody>
      </p:sp>
      <p:sp>
        <p:nvSpPr>
          <p:cNvPr id="114" name="TextBox 113"/>
          <p:cNvSpPr txBox="1"/>
          <p:nvPr/>
        </p:nvSpPr>
        <p:spPr>
          <a:xfrm>
            <a:off x="2426975" y="2662535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(1,0)	(1,1)	(1,2)	</a:t>
            </a:r>
            <a:r>
              <a:rPr lang="en-US" b="1"/>
              <a:t> </a:t>
            </a:r>
            <a:r>
              <a:rPr lang="en-US" b="1" smtClean="0"/>
              <a:t>(</a:t>
            </a:r>
            <a:r>
              <a:rPr lang="en-US" b="1"/>
              <a:t>1</a:t>
            </a:r>
            <a:r>
              <a:rPr lang="en-US" b="1" smtClean="0"/>
              <a:t>,3)	</a:t>
            </a:r>
            <a:r>
              <a:rPr lang="en-US" b="1"/>
              <a:t> </a:t>
            </a:r>
            <a:r>
              <a:rPr lang="en-US" b="1" smtClean="0"/>
              <a:t>(</a:t>
            </a:r>
            <a:r>
              <a:rPr lang="en-US" b="1"/>
              <a:t>1</a:t>
            </a:r>
            <a:r>
              <a:rPr lang="en-US" b="1" smtClean="0"/>
              <a:t>,4)	</a:t>
            </a:r>
            <a:r>
              <a:rPr lang="en-US" b="1"/>
              <a:t> </a:t>
            </a:r>
            <a:r>
              <a:rPr lang="en-US" b="1" smtClean="0"/>
              <a:t>(</a:t>
            </a:r>
            <a:r>
              <a:rPr lang="en-US" b="1"/>
              <a:t>1</a:t>
            </a:r>
            <a:r>
              <a:rPr lang="en-US" b="1" smtClean="0"/>
              <a:t>,5)</a:t>
            </a:r>
            <a:endParaRPr lang="en-US" b="1"/>
          </a:p>
        </p:txBody>
      </p:sp>
      <p:sp>
        <p:nvSpPr>
          <p:cNvPr id="115" name="TextBox 114"/>
          <p:cNvSpPr txBox="1"/>
          <p:nvPr/>
        </p:nvSpPr>
        <p:spPr>
          <a:xfrm>
            <a:off x="2436812" y="3729335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(2,0)	(2,1)	(2,2)	</a:t>
            </a:r>
            <a:r>
              <a:rPr lang="en-US" b="1"/>
              <a:t> </a:t>
            </a:r>
            <a:r>
              <a:rPr lang="en-US" b="1" smtClean="0"/>
              <a:t>(</a:t>
            </a:r>
            <a:r>
              <a:rPr lang="en-US" b="1"/>
              <a:t>2</a:t>
            </a:r>
            <a:r>
              <a:rPr lang="en-US" b="1" smtClean="0"/>
              <a:t>,3)	</a:t>
            </a:r>
            <a:r>
              <a:rPr lang="en-US" b="1"/>
              <a:t> </a:t>
            </a:r>
            <a:r>
              <a:rPr lang="en-US" b="1" smtClean="0"/>
              <a:t>(</a:t>
            </a:r>
            <a:r>
              <a:rPr lang="en-US" b="1"/>
              <a:t>2</a:t>
            </a:r>
            <a:r>
              <a:rPr lang="en-US" b="1" smtClean="0"/>
              <a:t>,4)	</a:t>
            </a:r>
            <a:r>
              <a:rPr lang="en-US" b="1"/>
              <a:t> </a:t>
            </a:r>
            <a:r>
              <a:rPr lang="en-US" b="1" smtClean="0"/>
              <a:t>(</a:t>
            </a:r>
            <a:r>
              <a:rPr lang="en-US" b="1"/>
              <a:t>2</a:t>
            </a:r>
            <a:r>
              <a:rPr lang="en-US" b="1" smtClean="0"/>
              <a:t>,5)</a:t>
            </a:r>
            <a:endParaRPr lang="en-US" b="1"/>
          </a:p>
        </p:txBody>
      </p:sp>
      <p:sp>
        <p:nvSpPr>
          <p:cNvPr id="117" name="TextBox 116"/>
          <p:cNvSpPr txBox="1"/>
          <p:nvPr/>
        </p:nvSpPr>
        <p:spPr>
          <a:xfrm>
            <a:off x="2436812" y="4719935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(3,0)	(3,1)	(3,2)	</a:t>
            </a:r>
            <a:r>
              <a:rPr lang="en-US" b="1"/>
              <a:t> </a:t>
            </a:r>
            <a:r>
              <a:rPr lang="en-US" b="1" smtClean="0"/>
              <a:t>(3,3)	</a:t>
            </a:r>
            <a:r>
              <a:rPr lang="en-US" b="1"/>
              <a:t> </a:t>
            </a:r>
            <a:r>
              <a:rPr lang="en-US" b="1" smtClean="0"/>
              <a:t>(3,4)	</a:t>
            </a:r>
            <a:r>
              <a:rPr lang="en-US" b="1"/>
              <a:t> </a:t>
            </a:r>
            <a:r>
              <a:rPr lang="en-US" b="1" smtClean="0"/>
              <a:t>(3,5)</a:t>
            </a:r>
            <a:endParaRPr lang="en-US" b="1"/>
          </a:p>
        </p:txBody>
      </p:sp>
      <p:sp>
        <p:nvSpPr>
          <p:cNvPr id="118" name="TextBox 117"/>
          <p:cNvSpPr txBox="1"/>
          <p:nvPr/>
        </p:nvSpPr>
        <p:spPr>
          <a:xfrm>
            <a:off x="2464210" y="5786735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(4,0)	(4,1)	(4,2)	</a:t>
            </a:r>
            <a:r>
              <a:rPr lang="en-US" b="1"/>
              <a:t> </a:t>
            </a:r>
            <a:r>
              <a:rPr lang="en-US" b="1" smtClean="0"/>
              <a:t>(4,3)	</a:t>
            </a:r>
            <a:r>
              <a:rPr lang="en-US" b="1"/>
              <a:t> </a:t>
            </a:r>
            <a:r>
              <a:rPr lang="en-US" b="1" smtClean="0"/>
              <a:t>(4,4)	</a:t>
            </a:r>
            <a:r>
              <a:rPr lang="en-US" b="1"/>
              <a:t> </a:t>
            </a:r>
            <a:r>
              <a:rPr lang="en-US" b="1" smtClean="0"/>
              <a:t>(4,5)</a:t>
            </a:r>
            <a:endParaRPr 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0272265" y="759768"/>
                <a:ext cx="14627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ℕ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265" y="759768"/>
                <a:ext cx="1462708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17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92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Take-away Ideas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All finite sets are countable</a:t>
            </a:r>
          </a:p>
          <a:p>
            <a:r>
              <a:rPr lang="en-US" smtClean="0"/>
              <a:t>Anything with a bijection to the naturals is countable</a:t>
            </a:r>
          </a:p>
          <a:p>
            <a:r>
              <a:rPr lang="en-US" smtClean="0"/>
              <a:t>A subset of a countable set is countable</a:t>
            </a:r>
          </a:p>
          <a:p>
            <a:r>
              <a:rPr lang="en-US" smtClean="0"/>
              <a:t>A union of countably many sets is countable</a:t>
            </a:r>
          </a:p>
          <a:p>
            <a:pPr lvl="1"/>
            <a:r>
              <a:rPr lang="en-US" smtClean="0"/>
              <a:t>Formal proof of this is homework</a:t>
            </a:r>
          </a:p>
          <a:p>
            <a:r>
              <a:rPr lang="en-US" smtClean="0"/>
              <a:t>To be computable by Java, the set of possibilities must be countable!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Are the Real Numbers Countable?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Things that don’t work:</a:t>
            </a:r>
          </a:p>
          <a:p>
            <a:pPr lvl="1"/>
            <a:r>
              <a:rPr lang="en-US" smtClean="0"/>
              <a:t>List out every real number that starts with 1, then 2, then 3, …</a:t>
            </a:r>
          </a:p>
          <a:p>
            <a:pPr lvl="1"/>
            <a:r>
              <a:rPr lang="en-US" smtClean="0"/>
              <a:t>List out every real number that has one number after the decimal, then 2, then 3, …</a:t>
            </a:r>
          </a:p>
          <a:p>
            <a:r>
              <a:rPr lang="en-US" smtClean="0"/>
              <a:t>How would we prove it wasn’t?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6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Diagonalization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2" y="1600201"/>
            <a:ext cx="11885613" cy="4525963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Used to prove that a set is not countable</a:t>
            </a:r>
          </a:p>
          <a:p>
            <a:pPr lvl="1"/>
            <a:r>
              <a:rPr lang="en-US" smtClean="0"/>
              <a:t>Shows that there cannot be a bijection with the Natural Numbers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mtClean="0"/>
              <a:t>Assume toward a contradiction there is a bijection with the natural numbers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mtClean="0"/>
              <a:t>Treat this arbitrary bijection as an ordered list containing all items (item 0 is the thing which maps to 0, etc.)</a:t>
            </a:r>
          </a:p>
          <a:p>
            <a:pPr marL="742950" indent="-742950">
              <a:buFont typeface="+mj-lt"/>
              <a:buAutoNum type="arabicPeriod"/>
            </a:pPr>
            <a:r>
              <a:rPr lang="en-US" smtClean="0"/>
              <a:t>Show that this list must always be missing something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3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152400"/>
            <a:ext cx="10969943" cy="1143000"/>
          </a:xfrm>
        </p:spPr>
        <p:txBody>
          <a:bodyPr/>
          <a:lstStyle/>
          <a:p>
            <a:r>
              <a:rPr lang="en-US" smtClean="0"/>
              <a:t>Diagonalization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25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55873"/>
              </p:ext>
            </p:extLst>
          </p:nvPr>
        </p:nvGraphicFramePr>
        <p:xfrm>
          <a:off x="2601914" y="2549524"/>
          <a:ext cx="6999287" cy="2617788"/>
        </p:xfrm>
        <a:graphic>
          <a:graphicData uri="http://schemas.openxmlformats.org/drawingml/2006/table">
            <a:tbl>
              <a:tblPr/>
              <a:tblGrid>
                <a:gridCol w="1284287"/>
                <a:gridCol w="533400"/>
                <a:gridCol w="193675"/>
                <a:gridCol w="490538"/>
                <a:gridCol w="492125"/>
                <a:gridCol w="490537"/>
                <a:gridCol w="490538"/>
                <a:gridCol w="492125"/>
                <a:gridCol w="490537"/>
                <a:gridCol w="492125"/>
                <a:gridCol w="490538"/>
                <a:gridCol w="492125"/>
                <a:gridCol w="566737"/>
              </a:tblGrid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ƒ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(1) =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ƒ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(2) =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ƒ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(3) =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ƒ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(4) =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ƒ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(5) =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 . .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. . 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Oval 107"/>
          <p:cNvSpPr>
            <a:spLocks noChangeArrowheads="1"/>
          </p:cNvSpPr>
          <p:nvPr/>
        </p:nvSpPr>
        <p:spPr bwMode="auto">
          <a:xfrm>
            <a:off x="4678363" y="2606674"/>
            <a:ext cx="381000" cy="381000"/>
          </a:xfrm>
          <a:prstGeom prst="ellips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108"/>
          <p:cNvSpPr>
            <a:spLocks noChangeArrowheads="1"/>
          </p:cNvSpPr>
          <p:nvPr/>
        </p:nvSpPr>
        <p:spPr bwMode="auto">
          <a:xfrm>
            <a:off x="4656138" y="5206999"/>
            <a:ext cx="381000" cy="3810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Oval 109"/>
          <p:cNvSpPr>
            <a:spLocks noChangeArrowheads="1"/>
          </p:cNvSpPr>
          <p:nvPr/>
        </p:nvSpPr>
        <p:spPr bwMode="auto">
          <a:xfrm>
            <a:off x="5145088" y="5206999"/>
            <a:ext cx="381000" cy="3810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Oval 110"/>
          <p:cNvSpPr>
            <a:spLocks noChangeArrowheads="1"/>
          </p:cNvSpPr>
          <p:nvPr/>
        </p:nvSpPr>
        <p:spPr bwMode="auto">
          <a:xfrm>
            <a:off x="5646738" y="5206999"/>
            <a:ext cx="381000" cy="3810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0" name="Oval 111"/>
          <p:cNvSpPr>
            <a:spLocks noChangeArrowheads="1"/>
          </p:cNvSpPr>
          <p:nvPr/>
        </p:nvSpPr>
        <p:spPr bwMode="auto">
          <a:xfrm>
            <a:off x="6137275" y="5206999"/>
            <a:ext cx="381000" cy="3810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1" name="Oval 112"/>
          <p:cNvSpPr>
            <a:spLocks noChangeArrowheads="1"/>
          </p:cNvSpPr>
          <p:nvPr/>
        </p:nvSpPr>
        <p:spPr bwMode="auto">
          <a:xfrm>
            <a:off x="6627813" y="5206999"/>
            <a:ext cx="381000" cy="3810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2" name="Oval 113"/>
          <p:cNvSpPr>
            <a:spLocks noChangeArrowheads="1"/>
          </p:cNvSpPr>
          <p:nvPr/>
        </p:nvSpPr>
        <p:spPr bwMode="auto">
          <a:xfrm>
            <a:off x="5157788" y="3057524"/>
            <a:ext cx="381000" cy="381000"/>
          </a:xfrm>
          <a:prstGeom prst="ellips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114"/>
          <p:cNvSpPr>
            <a:spLocks noChangeArrowheads="1"/>
          </p:cNvSpPr>
          <p:nvPr/>
        </p:nvSpPr>
        <p:spPr bwMode="auto">
          <a:xfrm>
            <a:off x="5646738" y="3489324"/>
            <a:ext cx="381000" cy="381000"/>
          </a:xfrm>
          <a:prstGeom prst="ellips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115"/>
          <p:cNvSpPr>
            <a:spLocks noChangeArrowheads="1"/>
          </p:cNvSpPr>
          <p:nvPr/>
        </p:nvSpPr>
        <p:spPr bwMode="auto">
          <a:xfrm>
            <a:off x="6134100" y="3914774"/>
            <a:ext cx="381000" cy="381000"/>
          </a:xfrm>
          <a:prstGeom prst="ellips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116"/>
          <p:cNvSpPr>
            <a:spLocks noChangeArrowheads="1"/>
          </p:cNvSpPr>
          <p:nvPr/>
        </p:nvSpPr>
        <p:spPr bwMode="auto">
          <a:xfrm>
            <a:off x="6629400" y="4346574"/>
            <a:ext cx="381000" cy="381000"/>
          </a:xfrm>
          <a:prstGeom prst="ellips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7"/>
          <p:cNvCxnSpPr>
            <a:cxnSpLocks noChangeShapeType="1"/>
            <a:stCxn id="26" idx="4"/>
            <a:endCxn id="27" idx="0"/>
          </p:cNvCxnSpPr>
          <p:nvPr/>
        </p:nvCxnSpPr>
        <p:spPr bwMode="auto">
          <a:xfrm rot="5400000">
            <a:off x="3752851" y="4090987"/>
            <a:ext cx="2209800" cy="22225"/>
          </a:xfrm>
          <a:prstGeom prst="curvedConnector3">
            <a:avLst>
              <a:gd name="adj1" fmla="val 49782"/>
            </a:avLst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37" name="AutoShape 118"/>
          <p:cNvCxnSpPr>
            <a:cxnSpLocks noChangeShapeType="1"/>
            <a:stCxn id="32" idx="4"/>
            <a:endCxn id="28" idx="0"/>
          </p:cNvCxnSpPr>
          <p:nvPr/>
        </p:nvCxnSpPr>
        <p:spPr bwMode="auto">
          <a:xfrm rot="5400000">
            <a:off x="4462463" y="4321174"/>
            <a:ext cx="1758950" cy="12700"/>
          </a:xfrm>
          <a:prstGeom prst="curvedConnector3">
            <a:avLst>
              <a:gd name="adj1" fmla="val 49731"/>
            </a:avLst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38" name="AutoShape 119"/>
          <p:cNvCxnSpPr>
            <a:cxnSpLocks noChangeShapeType="1"/>
            <a:stCxn id="35" idx="4"/>
            <a:endCxn id="31" idx="0"/>
          </p:cNvCxnSpPr>
          <p:nvPr/>
        </p:nvCxnSpPr>
        <p:spPr bwMode="auto">
          <a:xfrm rot="5400000">
            <a:off x="6584157" y="4971256"/>
            <a:ext cx="469900" cy="1587"/>
          </a:xfrm>
          <a:prstGeom prst="curvedConnector3">
            <a:avLst>
              <a:gd name="adj1" fmla="val 48986"/>
            </a:avLst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39" name="AutoShape 120"/>
          <p:cNvCxnSpPr>
            <a:cxnSpLocks noChangeShapeType="1"/>
            <a:stCxn id="34" idx="4"/>
            <a:endCxn id="30" idx="0"/>
          </p:cNvCxnSpPr>
          <p:nvPr/>
        </p:nvCxnSpPr>
        <p:spPr bwMode="auto">
          <a:xfrm rot="16200000" flipH="1">
            <a:off x="5875338" y="4754562"/>
            <a:ext cx="901700" cy="3175"/>
          </a:xfrm>
          <a:prstGeom prst="curvedConnector3">
            <a:avLst>
              <a:gd name="adj1" fmla="val 49472"/>
            </a:avLst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40" name="AutoShape 121"/>
          <p:cNvCxnSpPr>
            <a:cxnSpLocks noChangeShapeType="1"/>
            <a:stCxn id="33" idx="4"/>
            <a:endCxn id="29" idx="0"/>
          </p:cNvCxnSpPr>
          <p:nvPr/>
        </p:nvCxnSpPr>
        <p:spPr bwMode="auto">
          <a:xfrm rot="5400000">
            <a:off x="5173663" y="4543424"/>
            <a:ext cx="1327150" cy="0"/>
          </a:xfrm>
          <a:prstGeom prst="straightConnector1">
            <a:avLst/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122"/>
              <p:cNvSpPr>
                <a:spLocks noChangeArrowheads="1"/>
              </p:cNvSpPr>
              <p:nvPr/>
            </p:nvSpPr>
            <p:spPr bwMode="auto">
              <a:xfrm>
                <a:off x="3575051" y="5207000"/>
                <a:ext cx="1204945" cy="4308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800"/>
                  <a:t> = </a:t>
                </a:r>
                <a:r>
                  <a:rPr lang="en-US" sz="2800">
                    <a:solidFill>
                      <a:srgbClr val="FF0000"/>
                    </a:solidFill>
                  </a:rPr>
                  <a:t>0 .</a:t>
                </a:r>
                <a:r>
                  <a:rPr lang="en-US" sz="2800"/>
                  <a:t> </a:t>
                </a:r>
              </a:p>
            </p:txBody>
          </p:sp>
        </mc:Choice>
        <mc:Fallback>
          <p:sp>
            <p:nvSpPr>
              <p:cNvPr id="41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5051" y="5207000"/>
                <a:ext cx="1204945" cy="430887"/>
              </a:xfrm>
              <a:prstGeom prst="rect">
                <a:avLst/>
              </a:prstGeom>
              <a:blipFill rotWithShape="1">
                <a:blip r:embed="rId2"/>
                <a:stretch>
                  <a:fillRect t="-22535" r="-3030" b="-50704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123"/>
          <p:cNvSpPr txBox="1">
            <a:spLocks noChangeArrowheads="1"/>
          </p:cNvSpPr>
          <p:nvPr/>
        </p:nvSpPr>
        <p:spPr bwMode="auto">
          <a:xfrm>
            <a:off x="7086600" y="5089525"/>
            <a:ext cx="1524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>
                <a:latin typeface="Symbol" pitchFamily="18" charset="2"/>
              </a:rPr>
              <a:t>. . . Î </a:t>
            </a:r>
            <a:r>
              <a:rPr lang="en-US" sz="3000"/>
              <a:t>ℝ</a:t>
            </a:r>
          </a:p>
        </p:txBody>
      </p:sp>
      <p:sp>
        <p:nvSpPr>
          <p:cNvPr id="43" name="Rectangle 127"/>
          <p:cNvSpPr>
            <a:spLocks noChangeArrowheads="1"/>
          </p:cNvSpPr>
          <p:nvPr/>
        </p:nvSpPr>
        <p:spPr bwMode="auto">
          <a:xfrm>
            <a:off x="2940050" y="2190750"/>
            <a:ext cx="44275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r>
              <a:rPr lang="en-US" sz="2800"/>
              <a:t>ℕ</a:t>
            </a:r>
          </a:p>
        </p:txBody>
      </p:sp>
      <p:sp>
        <p:nvSpPr>
          <p:cNvPr id="44" name="Rectangle 128"/>
          <p:cNvSpPr>
            <a:spLocks noChangeArrowheads="1"/>
          </p:cNvSpPr>
          <p:nvPr/>
        </p:nvSpPr>
        <p:spPr bwMode="auto">
          <a:xfrm>
            <a:off x="3930650" y="2190750"/>
            <a:ext cx="45236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r>
              <a:rPr lang="en-US" sz="2800"/>
              <a:t>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1331999" y="5552182"/>
                <a:ext cx="862947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smtClean="0"/>
                  <a:t>This number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3200" smtClean="0"/>
                  <a:t> </a:t>
                </a:r>
                <a:r>
                  <a:rPr lang="en-US" sz="3200" smtClean="0"/>
                  <a:t>cannot appear anywhere in the list.</a:t>
                </a:r>
              </a:p>
              <a:p>
                <a:r>
                  <a:rPr lang="en-US" sz="3200" smtClean="0"/>
                  <a:t>It’s different from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𝑓</m:t>
                    </m:r>
                    <m:r>
                      <a:rPr lang="en-US" sz="3200" b="0" i="1" smtClean="0">
                        <a:latin typeface="Cambria Math"/>
                      </a:rPr>
                      <m:t>(</m:t>
                    </m:r>
                    <m:r>
                      <a:rPr lang="en-US" sz="3200" b="0" i="1" smtClean="0">
                        <a:latin typeface="Cambria Math"/>
                      </a:rPr>
                      <m:t>𝑖</m:t>
                    </m:r>
                    <m:r>
                      <a:rPr lang="en-US" sz="3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smtClean="0"/>
                  <a:t> </a:t>
                </a:r>
                <a:r>
                  <a:rPr lang="en-US" sz="3200" smtClean="0"/>
                  <a:t>at digit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999" y="5552182"/>
                <a:ext cx="8629478" cy="1077218"/>
              </a:xfrm>
              <a:prstGeom prst="rect">
                <a:avLst/>
              </a:prstGeom>
              <a:blipFill rotWithShape="1">
                <a:blip r:embed="rId3"/>
                <a:stretch>
                  <a:fillRect l="-1837" t="-6780" r="-777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989012" y="903982"/>
                <a:ext cx="990599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smtClean="0"/>
                  <a:t>Assume toward a contradiction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B050"/>
                        </a:solidFill>
                        <a:latin typeface="Cambria Math"/>
                      </a:rPr>
                      <m:t>𝑓</m:t>
                    </m:r>
                    <m:r>
                      <a:rPr lang="en-US" sz="3200" b="0" i="1" smtClean="0">
                        <a:latin typeface="Cambria Math"/>
                      </a:rPr>
                      <m:t>: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ℕ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↔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sz="3200" smtClean="0"/>
                  <a:t>, show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B050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sz="3200" smtClean="0"/>
                  <a:t> </a:t>
                </a:r>
                <a:r>
                  <a:rPr lang="en-US" sz="3200" smtClean="0"/>
                  <a:t>cannot be onto (something from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sz="3200" smtClean="0"/>
                  <a:t> </a:t>
                </a:r>
                <a:r>
                  <a:rPr lang="en-US" sz="3200" smtClean="0"/>
                  <a:t>is not mapped to)</a:t>
                </a:r>
                <a:endParaRPr lang="en-US" sz="320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12" y="903982"/>
                <a:ext cx="9905999" cy="1077218"/>
              </a:xfrm>
              <a:prstGeom prst="rect">
                <a:avLst/>
              </a:prstGeom>
              <a:blipFill rotWithShape="1">
                <a:blip r:embed="rId4"/>
                <a:stretch>
                  <a:fillRect l="-1538"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92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/>
      <p:bldP spid="30" grpId="0"/>
      <p:bldP spid="31" grpId="0"/>
      <p:bldP spid="32" grpId="0" animBg="1"/>
      <p:bldP spid="33" grpId="0" animBg="1"/>
      <p:bldP spid="34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Is the set of all Languages Countable?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368286"/>
              </p:ext>
            </p:extLst>
          </p:nvPr>
        </p:nvGraphicFramePr>
        <p:xfrm>
          <a:off x="227012" y="2047220"/>
          <a:ext cx="7072312" cy="3044508"/>
        </p:xfrm>
        <a:graphic>
          <a:graphicData uri="http://schemas.openxmlformats.org/drawingml/2006/table">
            <a:tbl>
              <a:tblPr/>
              <a:tblGrid>
                <a:gridCol w="1284287"/>
                <a:gridCol w="544513"/>
                <a:gridCol w="381000"/>
                <a:gridCol w="365125"/>
                <a:gridCol w="492125"/>
                <a:gridCol w="490537"/>
                <a:gridCol w="490538"/>
                <a:gridCol w="492125"/>
                <a:gridCol w="490537"/>
                <a:gridCol w="492125"/>
                <a:gridCol w="490538"/>
                <a:gridCol w="492125"/>
                <a:gridCol w="566737"/>
              </a:tblGrid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ƒ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(1) =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ƒ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(2) =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ƒ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(3) =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ƒ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(4) =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ƒ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(5) =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 . .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. . 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     L=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08012" y="1524000"/>
                <a:ext cx="6629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𝑎𝑎𝑎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</m:t>
                    </m:r>
                  </m:oMath>
                </a14:m>
                <a:r>
                  <a:rPr lang="en-US" sz="2800" dirty="0" smtClean="0"/>
                  <a:t>  </a:t>
                </a:r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12" y="1524000"/>
                <a:ext cx="6629400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598612" y="2057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79612" y="2484527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60612" y="2941727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17812" y="3398927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75012" y="3779927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542213" y="2210267"/>
                <a:ext cx="51054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smtClean="0"/>
                  <a:t>Each row represents a language which includes string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smtClean="0"/>
                  <a:t> </a:t>
                </a:r>
                <a:r>
                  <a:rPr lang="en-US" sz="3200" smtClean="0"/>
                  <a:t>provided column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smtClean="0"/>
                  <a:t> </a:t>
                </a:r>
                <a:r>
                  <a:rPr lang="en-US" sz="3200" smtClean="0"/>
                  <a:t>has a 1</a:t>
                </a:r>
                <a:endParaRPr lang="en-US" sz="320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213" y="2210267"/>
                <a:ext cx="5105400" cy="2062103"/>
              </a:xfrm>
              <a:prstGeom prst="rect">
                <a:avLst/>
              </a:prstGeom>
              <a:blipFill rotWithShape="1">
                <a:blip r:embed="rId3"/>
                <a:stretch>
                  <a:fillRect l="-2983" t="-3846" b="-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31812" y="5552182"/>
                <a:ext cx="1165701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smtClean="0"/>
                  <a:t>This Language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smtClean="0"/>
                  <a:t> cannot appear anywhere in the list. It’s different from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B050"/>
                        </a:solidFill>
                        <a:latin typeface="Cambria Math"/>
                      </a:rPr>
                      <m:t>𝑓</m:t>
                    </m:r>
                    <m:r>
                      <a:rPr lang="en-US" sz="3200" b="0" i="1" smtClean="0">
                        <a:latin typeface="Cambria Math"/>
                      </a:rPr>
                      <m:t>(</m:t>
                    </m:r>
                    <m:r>
                      <a:rPr lang="en-US" sz="3200" b="0" i="1" smtClean="0">
                        <a:latin typeface="Cambria Math"/>
                      </a:rPr>
                      <m:t>𝑖</m:t>
                    </m:r>
                    <m:r>
                      <a:rPr lang="en-US" sz="3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smtClean="0"/>
                  <a:t> </a:t>
                </a:r>
                <a:r>
                  <a:rPr lang="en-US" sz="3200" smtClean="0"/>
                  <a:t>because its containment of string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smtClean="0"/>
                  <a:t> </a:t>
                </a:r>
                <a:r>
                  <a:rPr lang="en-US" sz="3200" smtClean="0"/>
                  <a:t>is opposite</a:t>
                </a:r>
                <a:endParaRPr lang="en-US" sz="320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12" y="5552182"/>
                <a:ext cx="11657013" cy="1077218"/>
              </a:xfrm>
              <a:prstGeom prst="rect">
                <a:avLst/>
              </a:prstGeom>
              <a:blipFill rotWithShape="1">
                <a:blip r:embed="rId4"/>
                <a:stretch>
                  <a:fillRect l="-1308"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01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Correlary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 languages cannot be decided by Java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Correlary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 languages have no finite description!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36812" y="1447800"/>
                <a:ext cx="6612708" cy="803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𝟎</m:t>
                        </m:r>
                      </m:num>
                      <m:den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3200" b="1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𝟎</m:t>
                        </m:r>
                      </m:num>
                      <m:den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3200" b="1" smtClean="0"/>
                  <a:t>	</a:t>
                </a:r>
                <a:r>
                  <a:rPr lang="en-US" sz="3200" b="1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/>
                          </a:rPr>
                          <m:t>𝟎</m:t>
                        </m:r>
                      </m:num>
                      <m:den>
                        <m:r>
                          <a:rPr lang="en-US" sz="3200" b="1" i="1" smtClean="0"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smtClean="0"/>
                  <a:t>	</a:t>
                </a:r>
                <a:r>
                  <a:rPr lang="en-US" sz="3200" b="1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/>
                          </a:rPr>
                          <m:t>𝟎</m:t>
                        </m:r>
                      </m:num>
                      <m:den>
                        <m:r>
                          <a:rPr lang="en-US" sz="3200" b="1" i="1" smtClean="0"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smtClean="0"/>
                  <a:t>	</a:t>
                </a:r>
                <a:r>
                  <a:rPr lang="en-US" sz="3200" b="1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/>
                          </a:rPr>
                          <m:t>𝟎</m:t>
                        </m:r>
                      </m:num>
                      <m:den>
                        <m:r>
                          <a:rPr lang="en-US" sz="3200" b="1" i="1" smtClean="0"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smtClean="0"/>
                  <a:t>	</a:t>
                </a:r>
                <a:r>
                  <a:rPr lang="en-US" sz="3200" b="1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/>
                          </a:rPr>
                          <m:t>𝟎</m:t>
                        </m:r>
                      </m:num>
                      <m:den>
                        <m:r>
                          <a:rPr lang="en-US" sz="3200" b="1" i="1" smtClean="0"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endParaRPr lang="en-US" sz="3200" b="1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812" y="1447800"/>
                <a:ext cx="6612708" cy="80368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2436812" y="2523570"/>
                <a:ext cx="6612708" cy="803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3200" b="1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3200" b="1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endParaRPr lang="en-US" sz="3200" b="1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812" y="2523570"/>
                <a:ext cx="6612708" cy="8036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2446649" y="3590370"/>
                <a:ext cx="6612708" cy="803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3200" b="1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3200" b="1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endParaRPr lang="en-US" sz="3200" b="1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649" y="3590370"/>
                <a:ext cx="6612708" cy="80368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2446649" y="4580970"/>
                <a:ext cx="6612708" cy="803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3200" b="1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3200" b="1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endParaRPr lang="en-US" sz="3200" b="1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649" y="4580970"/>
                <a:ext cx="6612708" cy="80368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2474047" y="5647770"/>
                <a:ext cx="6612708" cy="802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3200" b="1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3200" b="1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endParaRPr lang="en-US" sz="3200" b="1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047" y="5647770"/>
                <a:ext cx="6612708" cy="8023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09441" y="0"/>
                <a:ext cx="10969943" cy="11430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ℚ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=|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ℕ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|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441" y="0"/>
                <a:ext cx="10969943" cy="1143000"/>
              </a:xfr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675812" y="149443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1" name="TextBox 80"/>
          <p:cNvSpPr txBox="1"/>
          <p:nvPr/>
        </p:nvSpPr>
        <p:spPr>
          <a:xfrm>
            <a:off x="9665509" y="255406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2" name="TextBox 81"/>
          <p:cNvSpPr txBox="1"/>
          <p:nvPr/>
        </p:nvSpPr>
        <p:spPr>
          <a:xfrm>
            <a:off x="9675812" y="362086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3" name="TextBox 82"/>
          <p:cNvSpPr txBox="1"/>
          <p:nvPr/>
        </p:nvSpPr>
        <p:spPr>
          <a:xfrm>
            <a:off x="9697040" y="468766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4" name="TextBox 83"/>
          <p:cNvSpPr txBox="1"/>
          <p:nvPr/>
        </p:nvSpPr>
        <p:spPr>
          <a:xfrm>
            <a:off x="9697040" y="575186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5" name="TextBox 84"/>
          <p:cNvSpPr txBox="1"/>
          <p:nvPr/>
        </p:nvSpPr>
        <p:spPr>
          <a:xfrm rot="5400000">
            <a:off x="2315446" y="632946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6" name="TextBox 85"/>
          <p:cNvSpPr txBox="1"/>
          <p:nvPr/>
        </p:nvSpPr>
        <p:spPr>
          <a:xfrm rot="5400000">
            <a:off x="3084621" y="632645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3883352" y="632645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8" name="TextBox 87"/>
          <p:cNvSpPr txBox="1"/>
          <p:nvPr/>
        </p:nvSpPr>
        <p:spPr>
          <a:xfrm rot="5400000">
            <a:off x="4683886" y="632645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9" name="TextBox 88"/>
          <p:cNvSpPr txBox="1"/>
          <p:nvPr/>
        </p:nvSpPr>
        <p:spPr>
          <a:xfrm rot="5400000">
            <a:off x="5482617" y="632645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90" name="TextBox 89"/>
          <p:cNvSpPr txBox="1"/>
          <p:nvPr/>
        </p:nvSpPr>
        <p:spPr>
          <a:xfrm rot="5400000">
            <a:off x="6282766" y="630626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91" name="TextBox 90"/>
          <p:cNvSpPr txBox="1"/>
          <p:nvPr/>
        </p:nvSpPr>
        <p:spPr>
          <a:xfrm rot="5400000">
            <a:off x="7081497" y="63093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92" name="TextBox 91"/>
          <p:cNvSpPr txBox="1"/>
          <p:nvPr/>
        </p:nvSpPr>
        <p:spPr>
          <a:xfrm rot="5400000">
            <a:off x="7824714" y="633561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93" name="TextBox 92"/>
          <p:cNvSpPr txBox="1"/>
          <p:nvPr/>
        </p:nvSpPr>
        <p:spPr>
          <a:xfrm rot="5400000">
            <a:off x="8681279" y="633650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94" name="TextBox 93"/>
          <p:cNvSpPr txBox="1"/>
          <p:nvPr/>
        </p:nvSpPr>
        <p:spPr>
          <a:xfrm rot="5400000">
            <a:off x="9480912" y="636982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95" name="TextBox 94"/>
          <p:cNvSpPr txBox="1"/>
          <p:nvPr/>
        </p:nvSpPr>
        <p:spPr>
          <a:xfrm rot="2407026">
            <a:off x="9846023" y="621675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20" name="TextBox 119"/>
          <p:cNvSpPr txBox="1"/>
          <p:nvPr/>
        </p:nvSpPr>
        <p:spPr>
          <a:xfrm>
            <a:off x="2436812" y="990600"/>
            <a:ext cx="6495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en-US" b="1" smtClean="0">
                <a:solidFill>
                  <a:srgbClr val="FF0000"/>
                </a:solidFill>
              </a:rPr>
              <a:t>	2	3	4	5	6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892982" y="15215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0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892982" y="25751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936743" y="37132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2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960083" y="46876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60083" y="57518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4</a:t>
            </a:r>
            <a:endParaRPr lang="en-US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06822" y="528935"/>
                <a:ext cx="6158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822" y="528935"/>
                <a:ext cx="61581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1428054" y="1221432"/>
                <a:ext cx="4748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054" y="1221432"/>
                <a:ext cx="474810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722632" y="759768"/>
            <a:ext cx="29065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33" idx="2"/>
          </p:cNvCxnSpPr>
          <p:nvPr/>
        </p:nvCxnSpPr>
        <p:spPr>
          <a:xfrm>
            <a:off x="1665459" y="1683097"/>
            <a:ext cx="0" cy="4576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2935142" y="1826761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 flipV="1">
            <a:off x="3808412" y="2209800"/>
            <a:ext cx="3606" cy="38280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2894012" y="2893367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833316" y="3992211"/>
            <a:ext cx="210240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5027612" y="2401201"/>
            <a:ext cx="0" cy="111745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5449742" y="1817597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6246812" y="2048430"/>
            <a:ext cx="0" cy="26392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2867960" y="5026968"/>
            <a:ext cx="3189655" cy="22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2935142" y="6048969"/>
            <a:ext cx="439818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7466012" y="2251483"/>
            <a:ext cx="1" cy="35003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7847012" y="1844494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 flipV="1">
            <a:off x="8933111" y="2044845"/>
            <a:ext cx="1532" cy="37983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2584740" y="3327252"/>
            <a:ext cx="3606" cy="38280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2588346" y="5369066"/>
            <a:ext cx="3606" cy="38280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&quot;No&quot; Symbol 2"/>
          <p:cNvSpPr/>
          <p:nvPr/>
        </p:nvSpPr>
        <p:spPr>
          <a:xfrm>
            <a:off x="3619221" y="3639392"/>
            <a:ext cx="385594" cy="771189"/>
          </a:xfrm>
          <a:prstGeom prst="noSmoking">
            <a:avLst>
              <a:gd name="adj" fmla="val 15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&quot;No&quot; Symbol 49"/>
          <p:cNvSpPr/>
          <p:nvPr/>
        </p:nvSpPr>
        <p:spPr>
          <a:xfrm>
            <a:off x="4926605" y="1464046"/>
            <a:ext cx="385594" cy="771189"/>
          </a:xfrm>
          <a:prstGeom prst="noSmoking">
            <a:avLst>
              <a:gd name="adj" fmla="val 15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&quot;No&quot; Symbol 51"/>
          <p:cNvSpPr/>
          <p:nvPr/>
        </p:nvSpPr>
        <p:spPr>
          <a:xfrm>
            <a:off x="6149004" y="1498587"/>
            <a:ext cx="385594" cy="771189"/>
          </a:xfrm>
          <a:prstGeom prst="noSmoking">
            <a:avLst>
              <a:gd name="adj" fmla="val 15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&quot;No&quot; Symbol 52"/>
          <p:cNvSpPr/>
          <p:nvPr/>
        </p:nvSpPr>
        <p:spPr>
          <a:xfrm>
            <a:off x="6184479" y="3640338"/>
            <a:ext cx="385594" cy="771189"/>
          </a:xfrm>
          <a:prstGeom prst="noSmoking">
            <a:avLst>
              <a:gd name="adj" fmla="val 15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&quot;No&quot; Symbol 53"/>
          <p:cNvSpPr/>
          <p:nvPr/>
        </p:nvSpPr>
        <p:spPr>
          <a:xfrm>
            <a:off x="4926605" y="4598337"/>
            <a:ext cx="385594" cy="771189"/>
          </a:xfrm>
          <a:prstGeom prst="noSmoking">
            <a:avLst>
              <a:gd name="adj" fmla="val 15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&quot;No&quot; Symbol 54"/>
          <p:cNvSpPr/>
          <p:nvPr/>
        </p:nvSpPr>
        <p:spPr>
          <a:xfrm>
            <a:off x="3652566" y="5678980"/>
            <a:ext cx="385594" cy="771189"/>
          </a:xfrm>
          <a:prstGeom prst="noSmoking">
            <a:avLst>
              <a:gd name="adj" fmla="val 15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&quot;No&quot; Symbol 56"/>
          <p:cNvSpPr/>
          <p:nvPr/>
        </p:nvSpPr>
        <p:spPr>
          <a:xfrm>
            <a:off x="6211432" y="5669968"/>
            <a:ext cx="385594" cy="771189"/>
          </a:xfrm>
          <a:prstGeom prst="noSmoking">
            <a:avLst>
              <a:gd name="adj" fmla="val 15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&quot;No&quot; Symbol 57"/>
          <p:cNvSpPr/>
          <p:nvPr/>
        </p:nvSpPr>
        <p:spPr>
          <a:xfrm>
            <a:off x="7377199" y="1486725"/>
            <a:ext cx="385594" cy="771189"/>
          </a:xfrm>
          <a:prstGeom prst="noSmoking">
            <a:avLst>
              <a:gd name="adj" fmla="val 15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&quot;No&quot; Symbol 58"/>
          <p:cNvSpPr/>
          <p:nvPr/>
        </p:nvSpPr>
        <p:spPr>
          <a:xfrm>
            <a:off x="8596067" y="1447800"/>
            <a:ext cx="385594" cy="771189"/>
          </a:xfrm>
          <a:prstGeom prst="noSmoking">
            <a:avLst>
              <a:gd name="adj" fmla="val 15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&quot;No&quot; Symbol 59"/>
          <p:cNvSpPr/>
          <p:nvPr/>
        </p:nvSpPr>
        <p:spPr>
          <a:xfrm>
            <a:off x="8596945" y="3639391"/>
            <a:ext cx="385594" cy="771189"/>
          </a:xfrm>
          <a:prstGeom prst="noSmoking">
            <a:avLst>
              <a:gd name="adj" fmla="val 15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&quot;No&quot; Symbol 60"/>
          <p:cNvSpPr/>
          <p:nvPr/>
        </p:nvSpPr>
        <p:spPr>
          <a:xfrm>
            <a:off x="8609945" y="4576592"/>
            <a:ext cx="385594" cy="771189"/>
          </a:xfrm>
          <a:prstGeom prst="noSmoking">
            <a:avLst>
              <a:gd name="adj" fmla="val 15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&quot;No&quot; Symbol 61"/>
          <p:cNvSpPr/>
          <p:nvPr/>
        </p:nvSpPr>
        <p:spPr>
          <a:xfrm>
            <a:off x="8609945" y="5687099"/>
            <a:ext cx="385594" cy="771189"/>
          </a:xfrm>
          <a:prstGeom prst="noSmoking">
            <a:avLst>
              <a:gd name="adj" fmla="val 15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828193" y="506811"/>
            <a:ext cx="2564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smtClean="0">
                <a:solidFill>
                  <a:srgbClr val="FF0000"/>
                </a:solidFill>
              </a:rPr>
              <a:t>Remove Duplicates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5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Yet Another Correlary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 languages (problems) cannot be described!</a:t>
            </a:r>
          </a:p>
          <a:p>
            <a:r>
              <a:rPr lang="en-US" smtClean="0"/>
              <a:t>Can any of these be decided by Java?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Cantor’s Theorem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For any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Holds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finite (homework)</a:t>
                </a:r>
              </a:p>
              <a:p>
                <a:pPr lvl="1"/>
                <a:r>
                  <a:rPr lang="en-US" smtClean="0"/>
                  <a:t>What about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infinite?</a:t>
                </a:r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countably infinite: diagonalization</a:t>
                </a:r>
              </a:p>
              <a:p>
                <a:r>
                  <a:rPr lang="en-US" smtClean="0"/>
                  <a:t>Assume toward contradiction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↔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mtClean="0"/>
                  <a:t> </a:t>
                </a:r>
              </a:p>
              <a:p>
                <a:pPr lvl="1"/>
                <a:r>
                  <a:rPr lang="en-US"/>
                  <a:t>N</a:t>
                </a:r>
                <a:r>
                  <a:rPr lang="en-US" smtClean="0"/>
                  <a:t>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, so there must be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)=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mtClean="0"/>
                  <a:t>?</a:t>
                </a:r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830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  <p:pic>
        <p:nvPicPr>
          <p:cNvPr id="2050" name="Picture 2" descr="https://upload.wikimedia.org/wikipedia/commons/thumb/e/e7/Georg_Cantor2.jpg/220px-Georg_Canto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12" y="304800"/>
            <a:ext cx="20955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09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Continuum Hypothesis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We know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ℕ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&lt;|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r>
                  <a:rPr lang="en-US" smtClean="0"/>
                  <a:t> </a:t>
                </a:r>
              </a:p>
              <a:p>
                <a:r>
                  <a:rPr lang="en-US" smtClean="0"/>
                  <a:t>Is there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s.t.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ℕ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&lt;|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r>
                  <a:rPr lang="en-US" smtClean="0"/>
                  <a:t>?</a:t>
                </a:r>
              </a:p>
              <a:p>
                <a:r>
                  <a:rPr lang="en-US" smtClean="0"/>
                  <a:t>Answer:</a:t>
                </a:r>
              </a:p>
              <a:p>
                <a:pPr lvl="1"/>
                <a:r>
                  <a:rPr lang="en-US" smtClean="0"/>
                  <a:t>Unanswerable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Godel’s Incompleteness Theorem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Says any axiomatic system is at least one of:</a:t>
            </a:r>
          </a:p>
          <a:p>
            <a:pPr marL="1352444" lvl="1" indent="-742950">
              <a:buFont typeface="+mj-lt"/>
              <a:buAutoNum type="arabicPeriod"/>
            </a:pPr>
            <a:r>
              <a:rPr lang="en-US" b="1" smtClean="0"/>
              <a:t>Inconsistent</a:t>
            </a:r>
            <a:r>
              <a:rPr lang="en-US" smtClean="0"/>
              <a:t>: There are false things that you can prove</a:t>
            </a:r>
          </a:p>
          <a:p>
            <a:pPr marL="1352444" lvl="1" indent="-742950">
              <a:buFont typeface="+mj-lt"/>
              <a:buAutoNum type="arabicPeriod"/>
            </a:pPr>
            <a:r>
              <a:rPr lang="en-US" b="1" smtClean="0"/>
              <a:t>Incomplete</a:t>
            </a:r>
            <a:r>
              <a:rPr lang="en-US" smtClean="0"/>
              <a:t>: There are true things that you cannot prove</a:t>
            </a:r>
          </a:p>
          <a:p>
            <a:pPr marL="1352444" lvl="1" indent="-742950">
              <a:buFont typeface="+mj-lt"/>
              <a:buAutoNum type="arabicPeriod"/>
            </a:pPr>
            <a:r>
              <a:rPr lang="en-US" b="1" smtClean="0"/>
              <a:t>Weak</a:t>
            </a:r>
            <a:r>
              <a:rPr lang="en-US" smtClean="0"/>
              <a:t>: You can’t talk about prime numbers</a:t>
            </a:r>
          </a:p>
          <a:p>
            <a:pPr marL="819137" indent="-742950"/>
            <a:r>
              <a:rPr lang="en-US" smtClean="0"/>
              <a:t>Proof idea: Show that any system can construct the paradox “This statement cannot be proven”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Incompleteness in CS*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Expectation Maximization Problem</a:t>
            </a:r>
          </a:p>
          <a:p>
            <a:pPr lvl="1"/>
            <a:r>
              <a:rPr lang="en-US" smtClean="0"/>
              <a:t>You want to put ads on your website</a:t>
            </a:r>
          </a:p>
          <a:p>
            <a:pPr lvl="1"/>
            <a:r>
              <a:rPr lang="en-US" smtClean="0"/>
              <a:t>You don’t know yet who will visit your website</a:t>
            </a:r>
          </a:p>
          <a:p>
            <a:pPr lvl="1"/>
            <a:r>
              <a:rPr lang="en-US" smtClean="0"/>
              <a:t>Select ads to maximize the maximum number of potential customers</a:t>
            </a:r>
          </a:p>
          <a:p>
            <a:r>
              <a:rPr lang="en-US" smtClean="0"/>
              <a:t>Answering this problem requires “tools” not yet addressed by set theory!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 </a:t>
            </a:r>
            <a:r>
              <a:rPr lang="en-US" smtClean="0">
                <a:hlinkClick r:id="rId2"/>
              </a:rPr>
              <a:t>https://www.nature.com/articles/s42256-018-0002-3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Countability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51053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As set is countable if:</a:t>
                </a:r>
              </a:p>
              <a:p>
                <a:pPr lvl="1"/>
                <a:r>
                  <a:rPr lang="en-US" smtClean="0"/>
                  <a:t>It is finite</a:t>
                </a:r>
              </a:p>
              <a:p>
                <a:pPr lvl="1"/>
                <a:r>
                  <a:rPr lang="en-US" smtClean="0"/>
                  <a:t>It has a bijection with the natural numbers </a:t>
                </a:r>
              </a:p>
              <a:p>
                <a:pPr lvl="2"/>
                <a:r>
                  <a:rPr lang="en-US" smtClean="0"/>
                  <a:t>(countably infinite)</a:t>
                </a:r>
              </a:p>
              <a:p>
                <a:r>
                  <a:rPr lang="en-US" smtClean="0"/>
                  <a:t>Notation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ℕ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mtClean="0"/>
              </a:p>
              <a:p>
                <a:pPr lvl="2"/>
                <a:r>
                  <a:rPr lang="en-US" smtClean="0"/>
                  <a:t>Aleph-naught</a:t>
                </a:r>
              </a:p>
              <a:p>
                <a:r>
                  <a:rPr lang="en-US" smtClean="0"/>
                  <a:t>Is the set of all strings over alphabet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mtClean="0"/>
                  <a:t> countable?</a:t>
                </a:r>
              </a:p>
              <a:p>
                <a:pPr lvl="1"/>
                <a:r>
                  <a:rPr lang="en-US" smtClean="0"/>
                  <a:t>What about other alphabets?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5105399"/>
              </a:xfrm>
              <a:blipFill rotWithShape="1">
                <a:blip r:embed="rId2"/>
                <a:stretch>
                  <a:fillRect l="-1333" t="-3465" b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8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set of all strings is countable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7212" y="1841212"/>
                <a:ext cx="4782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 sz="3200" b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212" y="1841212"/>
                <a:ext cx="478208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27212" y="2463225"/>
                <a:ext cx="16460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3200" b="0" smtClean="0"/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sz="3200" b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212" y="2463225"/>
                <a:ext cx="1646028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7212" y="3072825"/>
                <a:ext cx="44224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𝑎𝑎</m:t>
                    </m:r>
                  </m:oMath>
                </a14:m>
                <a:r>
                  <a:rPr lang="en-US" sz="3200" b="0" smtClean="0"/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𝑎𝑏</m:t>
                    </m:r>
                  </m:oMath>
                </a14:m>
                <a:r>
                  <a:rPr lang="en-US" sz="3200" b="0" smtClean="0"/>
                  <a:t>	</a:t>
                </a:r>
                <a:r>
                  <a:rPr lang="en-US" sz="320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𝑏</m:t>
                    </m:r>
                    <m:r>
                      <a:rPr lang="en-US" sz="32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3200" b="0" smtClean="0"/>
                  <a:t>	</a:t>
                </a:r>
                <a:r>
                  <a:rPr lang="en-US" sz="320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𝑏</m:t>
                    </m:r>
                    <m:r>
                      <a:rPr lang="en-US" sz="3200" i="1">
                        <a:latin typeface="Cambria Math"/>
                      </a:rPr>
                      <m:t>𝑏</m:t>
                    </m:r>
                  </m:oMath>
                </a14:m>
                <a:endParaRPr lang="en-US" sz="3200" b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212" y="3072825"/>
                <a:ext cx="4422429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03744" y="3758625"/>
                <a:ext cx="103850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𝑎𝑎𝑎</m:t>
                    </m:r>
                  </m:oMath>
                </a14:m>
                <a:r>
                  <a:rPr lang="en-US" sz="3200" b="0" smtClean="0"/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𝑎𝑎𝑏</m:t>
                    </m:r>
                  </m:oMath>
                </a14:m>
                <a:r>
                  <a:rPr lang="en-US" sz="3200" b="0" smtClean="0"/>
                  <a:t>	</a:t>
                </a:r>
                <a:r>
                  <a:rPr lang="en-US" sz="320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</m:t>
                    </m:r>
                    <m:r>
                      <a:rPr lang="en-US" sz="3200" i="1">
                        <a:latin typeface="Cambria Math"/>
                      </a:rPr>
                      <m:t>𝑏</m:t>
                    </m:r>
                    <m:r>
                      <a:rPr lang="en-US" sz="32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3200" b="0" smtClean="0"/>
                  <a:t>	</a:t>
                </a:r>
                <a:r>
                  <a:rPr lang="en-US" sz="320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𝑎𝑏</m:t>
                    </m:r>
                    <m:r>
                      <a:rPr lang="en-US" sz="32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3200" b="0" smtClean="0"/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𝑏𝑎𝑎</m:t>
                    </m:r>
                  </m:oMath>
                </a14:m>
                <a:r>
                  <a:rPr lang="en-US" sz="3200" smtClean="0"/>
                  <a:t>	</a:t>
                </a:r>
                <a:r>
                  <a:rPr lang="en-US" sz="320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𝑏𝑎</m:t>
                    </m:r>
                    <m:r>
                      <a:rPr lang="en-US" sz="32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3200" smtClean="0"/>
                  <a:t>	</a:t>
                </a:r>
                <a:r>
                  <a:rPr lang="en-US" sz="320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𝑏</m:t>
                    </m:r>
                    <m:r>
                      <a:rPr lang="en-US" sz="3200" b="0" i="1" smtClean="0">
                        <a:latin typeface="Cambria Math"/>
                      </a:rPr>
                      <m:t>𝑏</m:t>
                    </m:r>
                    <m:r>
                      <a:rPr lang="en-US" sz="32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3200" smtClean="0"/>
                  <a:t>	</a:t>
                </a:r>
                <a:r>
                  <a:rPr lang="en-US" sz="320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𝑏</m:t>
                    </m:r>
                    <m:r>
                      <a:rPr lang="en-US" sz="3200" b="0" i="1" smtClean="0">
                        <a:latin typeface="Cambria Math"/>
                      </a:rPr>
                      <m:t>𝑏𝑏</m:t>
                    </m:r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744" y="3758625"/>
                <a:ext cx="10385081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05331" y="4495800"/>
                <a:ext cx="103850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𝑎𝑎𝑎𝑎</m:t>
                    </m:r>
                  </m:oMath>
                </a14:m>
                <a:r>
                  <a:rPr lang="en-US" sz="3200" b="0" smtClean="0"/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𝑎𝑎𝑎𝑏</m:t>
                    </m:r>
                  </m:oMath>
                </a14:m>
                <a:r>
                  <a:rPr lang="en-US" sz="3200" b="0" smtClean="0"/>
                  <a:t>	</a:t>
                </a:r>
                <a:r>
                  <a:rPr lang="en-US" sz="320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𝑎𝑎</m:t>
                    </m:r>
                    <m:r>
                      <a:rPr lang="en-US" sz="3200" i="1">
                        <a:latin typeface="Cambria Math"/>
                      </a:rPr>
                      <m:t>𝑏</m:t>
                    </m:r>
                    <m:r>
                      <a:rPr lang="en-US" sz="32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3200" b="0" smtClean="0"/>
                  <a:t>	</a:t>
                </a:r>
                <a:r>
                  <a:rPr lang="en-US" sz="320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𝑎𝑎𝑏</m:t>
                    </m:r>
                    <m:r>
                      <a:rPr lang="en-US" sz="32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3200" b="0" smtClean="0"/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𝑎𝑏𝑎𝑎</m:t>
                    </m:r>
                  </m:oMath>
                </a14:m>
                <a:r>
                  <a:rPr lang="en-US" sz="3200" smtClean="0"/>
                  <a:t>	</a:t>
                </a:r>
                <a:r>
                  <a:rPr lang="en-US" sz="320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</m:t>
                    </m:r>
                    <m:r>
                      <a:rPr lang="en-US" sz="3200" i="1">
                        <a:latin typeface="Cambria Math"/>
                      </a:rPr>
                      <m:t>𝑏𝑎</m:t>
                    </m:r>
                    <m:r>
                      <a:rPr lang="en-US" sz="32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3200" smtClean="0"/>
                  <a:t>	</a:t>
                </a:r>
                <a:r>
                  <a:rPr lang="en-US" sz="320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</m:t>
                    </m:r>
                    <m:r>
                      <a:rPr lang="en-US" sz="3200" i="1">
                        <a:latin typeface="Cambria Math"/>
                      </a:rPr>
                      <m:t>𝑏</m:t>
                    </m:r>
                    <m:r>
                      <a:rPr lang="en-US" sz="3200" b="0" i="1" smtClean="0">
                        <a:latin typeface="Cambria Math"/>
                      </a:rPr>
                      <m:t>𝑏</m:t>
                    </m:r>
                    <m:r>
                      <a:rPr lang="en-US" sz="32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3200" smtClean="0"/>
                  <a:t>	</a:t>
                </a:r>
                <a:r>
                  <a:rPr lang="en-US" sz="320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</m:t>
                    </m:r>
                    <m:r>
                      <a:rPr lang="en-US" sz="3200" i="1">
                        <a:latin typeface="Cambria Math"/>
                      </a:rPr>
                      <m:t>𝑏</m:t>
                    </m:r>
                    <m:r>
                      <a:rPr lang="en-US" sz="3200" b="0" i="1" smtClean="0">
                        <a:latin typeface="Cambria Math"/>
                      </a:rPr>
                      <m:t>𝑏𝑏</m:t>
                    </m:r>
                  </m:oMath>
                </a14:m>
                <a:r>
                  <a:rPr lang="en-US" sz="3200" smtClean="0"/>
                  <a:t> …</a:t>
                </a:r>
                <a:endParaRPr lang="en-US" sz="32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331" y="4495800"/>
                <a:ext cx="10385081" cy="584775"/>
              </a:xfrm>
              <a:prstGeom prst="rect">
                <a:avLst/>
              </a:prstGeom>
              <a:blipFill rotWithShape="1">
                <a:blip r:embed="rId6"/>
                <a:stretch>
                  <a:fillRect t="-12632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05331" y="5206425"/>
                <a:ext cx="103850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𝑎𝑎𝑎𝑎𝑎</m:t>
                    </m:r>
                  </m:oMath>
                </a14:m>
                <a:r>
                  <a:rPr lang="en-US" sz="3200" b="0" smtClean="0"/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𝑎𝑎𝑎𝑎𝑏</m:t>
                    </m:r>
                  </m:oMath>
                </a14:m>
                <a:r>
                  <a:rPr lang="en-US" sz="3200" b="0" smtClean="0"/>
                  <a:t>	</a:t>
                </a:r>
                <a:r>
                  <a:rPr lang="en-US" sz="320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𝑎𝑎𝑎</m:t>
                    </m:r>
                    <m:r>
                      <a:rPr lang="en-US" sz="3200" i="1">
                        <a:latin typeface="Cambria Math"/>
                      </a:rPr>
                      <m:t>𝑏</m:t>
                    </m:r>
                    <m:r>
                      <a:rPr lang="en-US" sz="32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320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𝑎𝑎𝑎𝑏</m:t>
                    </m:r>
                    <m:r>
                      <a:rPr lang="en-US" sz="32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3200" smtClean="0"/>
                  <a:t> …</a:t>
                </a:r>
                <a:endParaRPr lang="en-US" sz="320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331" y="5206425"/>
                <a:ext cx="10385081" cy="584775"/>
              </a:xfrm>
              <a:prstGeom prst="rect">
                <a:avLst/>
              </a:prstGeom>
              <a:blipFill rotWithShape="1">
                <a:blip r:embed="rId7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27012" y="1900535"/>
            <a:ext cx="1275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Length 0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7012" y="2586335"/>
            <a:ext cx="1275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Length 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7012" y="3195935"/>
            <a:ext cx="1275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Length 2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7012" y="3805535"/>
            <a:ext cx="1275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Length 3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542" y="4567535"/>
            <a:ext cx="1275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Length 4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542" y="5257800"/>
            <a:ext cx="1275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Length 5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5400000">
            <a:off x="608012" y="5967828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…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67850" y="1849095"/>
            <a:ext cx="1131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1 string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74011" y="2466964"/>
            <a:ext cx="1255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r>
              <a:rPr lang="en-US" b="1" smtClean="0">
                <a:solidFill>
                  <a:srgbClr val="FF0000"/>
                </a:solidFill>
              </a:rPr>
              <a:t> strings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87197" y="3134379"/>
            <a:ext cx="1255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4 strings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05746" y="3343870"/>
            <a:ext cx="1255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8</a:t>
            </a:r>
            <a:r>
              <a:rPr lang="en-US" b="1" smtClean="0">
                <a:solidFill>
                  <a:srgbClr val="FF0000"/>
                </a:solidFill>
              </a:rPr>
              <a:t> strings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818812" y="4264967"/>
            <a:ext cx="141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16 strings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818812" y="5024735"/>
            <a:ext cx="141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32 strings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5400000">
            <a:off x="11331214" y="566975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…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35341" y="1671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endParaRPr 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20916" y="234379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15985" y="234004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endParaRPr 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24087" y="29157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endParaRPr 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70102" y="29526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endParaRPr 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41702" y="29526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  <a:endParaRPr 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60902" y="29526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  <a:endParaRPr 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13012" y="36384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7</a:t>
            </a:r>
            <a:endParaRPr 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32212" y="36384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endParaRPr 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27612" y="36384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9</a:t>
            </a:r>
            <a:endParaRPr 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6812" y="36384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  <a:endParaRPr 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03902" y="36384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11</a:t>
            </a:r>
            <a:endParaRPr 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21860" y="36384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12</a:t>
            </a:r>
            <a:endParaRPr 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917260" y="36384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13</a:t>
            </a:r>
            <a:endParaRPr 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212660" y="36384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14</a:t>
            </a:r>
            <a:endParaRPr 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65212" y="6230191"/>
            <a:ext cx="10160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rgbClr val="E422C8"/>
                </a:solidFill>
              </a:rPr>
              <a:t>Important: A countable union of countable sets is countable</a:t>
            </a:r>
            <a:endParaRPr lang="en-US" sz="3200">
              <a:solidFill>
                <a:srgbClr val="E422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more countable things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Any language ever!</a:t>
            </a:r>
          </a:p>
          <a:p>
            <a:r>
              <a:rPr lang="en-US" smtClean="0"/>
              <a:t>Number of possible Java Programs</a:t>
            </a:r>
          </a:p>
          <a:p>
            <a:r>
              <a:rPr lang="en-US" smtClean="0"/>
              <a:t>The empty set</a:t>
            </a:r>
          </a:p>
          <a:p>
            <a:r>
              <a:rPr lang="en-US" smtClean="0"/>
              <a:t>The number of words in the English language</a:t>
            </a:r>
          </a:p>
          <a:p>
            <a:r>
              <a:rPr lang="en-US"/>
              <a:t>Number of possible </a:t>
            </a:r>
            <a:r>
              <a:rPr lang="en-US" smtClean="0"/>
              <a:t>410-page novels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7212" y="6096000"/>
            <a:ext cx="3466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rgbClr val="FF0000"/>
                </a:solidFill>
              </a:rPr>
              <a:t>Let’s prove them!</a:t>
            </a:r>
            <a:endParaRPr lang="en-US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64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 Languages are Countable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Proof: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set of all possible Java programs is countable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Proof: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Empty set is Countable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Proof: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3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set of all English words is Countable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Proof: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3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1125</Words>
  <Application>Microsoft Office PowerPoint</Application>
  <PresentationFormat>Custom</PresentationFormat>
  <Paragraphs>395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Times New Roman</vt:lpstr>
      <vt:lpstr>Symbol</vt:lpstr>
      <vt:lpstr>Cambria Math</vt:lpstr>
      <vt:lpstr>Office Theme</vt:lpstr>
      <vt:lpstr>CS3102 Theory of Computation</vt:lpstr>
      <vt:lpstr>|Q|=|N|</vt:lpstr>
      <vt:lpstr>Countability</vt:lpstr>
      <vt:lpstr>The set of all strings is countable</vt:lpstr>
      <vt:lpstr>Some more countable things</vt:lpstr>
      <vt:lpstr>All Languages are Countable</vt:lpstr>
      <vt:lpstr>The set of all possible Java programs is countable</vt:lpstr>
      <vt:lpstr>The Empty set is Countable</vt:lpstr>
      <vt:lpstr>The set of all English words is Countable</vt:lpstr>
      <vt:lpstr>The number of possible 410-page novels is countable</vt:lpstr>
      <vt:lpstr>Is N×N×N countable?</vt:lpstr>
      <vt:lpstr>Dovetailing</vt:lpstr>
      <vt:lpstr>Take-away Ideas</vt:lpstr>
      <vt:lpstr>Are the Real Numbers Countable?</vt:lpstr>
      <vt:lpstr>Diagonalization</vt:lpstr>
      <vt:lpstr>Diagonalization</vt:lpstr>
      <vt:lpstr>Is the set of all Languages Countable?</vt:lpstr>
      <vt:lpstr>Correlary</vt:lpstr>
      <vt:lpstr>Another Correlary</vt:lpstr>
      <vt:lpstr>Yet Another Correlary</vt:lpstr>
      <vt:lpstr>Cantor’s Theorem</vt:lpstr>
      <vt:lpstr>Continuum Hypothesis</vt:lpstr>
      <vt:lpstr>Godel’s Incompleteness Theorem</vt:lpstr>
      <vt:lpstr>Incompleteness in CS*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231</cp:revision>
  <dcterms:created xsi:type="dcterms:W3CDTF">2019-01-15T14:15:49Z</dcterms:created>
  <dcterms:modified xsi:type="dcterms:W3CDTF">2019-02-05T15:02:48Z</dcterms:modified>
</cp:coreProperties>
</file>