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54" r:id="rId3"/>
    <p:sldId id="348" r:id="rId4"/>
    <p:sldId id="349" r:id="rId5"/>
    <p:sldId id="359" r:id="rId6"/>
    <p:sldId id="350" r:id="rId7"/>
    <p:sldId id="351" r:id="rId8"/>
    <p:sldId id="352" r:id="rId9"/>
    <p:sldId id="353" r:id="rId10"/>
    <p:sldId id="356" r:id="rId11"/>
    <p:sldId id="360" r:id="rId12"/>
    <p:sldId id="357" r:id="rId13"/>
    <p:sldId id="361" r:id="rId14"/>
    <p:sldId id="362" r:id="rId15"/>
    <p:sldId id="363" r:id="rId16"/>
    <p:sldId id="365" r:id="rId17"/>
    <p:sldId id="366" r:id="rId18"/>
    <p:sldId id="364" r:id="rId19"/>
    <p:sldId id="367" r:id="rId20"/>
    <p:sldId id="369" r:id="rId21"/>
    <p:sldId id="368" r:id="rId22"/>
    <p:sldId id="370" r:id="rId23"/>
    <p:sldId id="371" r:id="rId24"/>
    <p:sldId id="372" r:id="rId25"/>
    <p:sldId id="373" r:id="rId26"/>
    <p:sldId id="374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5" r:id="rId35"/>
  </p:sldIdLst>
  <p:sldSz cx="12188825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80" y="-4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2256-018-0002-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970212" y="1524000"/>
                <a:ext cx="6510117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0" smtClean="0">
                    <a:ea typeface="Cambria Math"/>
                  </a:rPr>
                  <a:t>Warm up:</a:t>
                </a:r>
              </a:p>
              <a:p>
                <a:pPr algn="ctr"/>
                <a:r>
                  <a:rPr lang="en-US" sz="3600" smtClean="0">
                    <a:ea typeface="Cambria Math"/>
                  </a:rPr>
                  <a:t>How do I know</a:t>
                </a:r>
                <a:r>
                  <a:rPr lang="en-US" sz="360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smtClean="0"/>
                  <a:t>isn’t in the list?</a:t>
                </a:r>
                <a:endParaRPr lang="en-US" sz="36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12" y="1524000"/>
                <a:ext cx="6510117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841" t="-7035" r="-935" b="-180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4673"/>
              </p:ext>
            </p:extLst>
          </p:nvPr>
        </p:nvGraphicFramePr>
        <p:xfrm>
          <a:off x="2741612" y="3311524"/>
          <a:ext cx="6999287" cy="2617788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. .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. . 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Oval 107"/>
          <p:cNvSpPr>
            <a:spLocks noChangeArrowheads="1"/>
          </p:cNvSpPr>
          <p:nvPr/>
        </p:nvSpPr>
        <p:spPr bwMode="auto">
          <a:xfrm>
            <a:off x="4818061" y="33686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108"/>
          <p:cNvSpPr>
            <a:spLocks noChangeArrowheads="1"/>
          </p:cNvSpPr>
          <p:nvPr/>
        </p:nvSpPr>
        <p:spPr bwMode="auto">
          <a:xfrm>
            <a:off x="4795836" y="5968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Oval 109"/>
          <p:cNvSpPr>
            <a:spLocks noChangeArrowheads="1"/>
          </p:cNvSpPr>
          <p:nvPr/>
        </p:nvSpPr>
        <p:spPr bwMode="auto">
          <a:xfrm>
            <a:off x="5284786" y="5968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Oval 110"/>
          <p:cNvSpPr>
            <a:spLocks noChangeArrowheads="1"/>
          </p:cNvSpPr>
          <p:nvPr/>
        </p:nvSpPr>
        <p:spPr bwMode="auto">
          <a:xfrm>
            <a:off x="5786436" y="5968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7" name="Oval 111"/>
          <p:cNvSpPr>
            <a:spLocks noChangeArrowheads="1"/>
          </p:cNvSpPr>
          <p:nvPr/>
        </p:nvSpPr>
        <p:spPr bwMode="auto">
          <a:xfrm>
            <a:off x="6276973" y="5968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Oval 112"/>
          <p:cNvSpPr>
            <a:spLocks noChangeArrowheads="1"/>
          </p:cNvSpPr>
          <p:nvPr/>
        </p:nvSpPr>
        <p:spPr bwMode="auto">
          <a:xfrm>
            <a:off x="6767511" y="5968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Oval 113"/>
          <p:cNvSpPr>
            <a:spLocks noChangeArrowheads="1"/>
          </p:cNvSpPr>
          <p:nvPr/>
        </p:nvSpPr>
        <p:spPr bwMode="auto">
          <a:xfrm>
            <a:off x="5297486" y="38195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114"/>
          <p:cNvSpPr>
            <a:spLocks noChangeArrowheads="1"/>
          </p:cNvSpPr>
          <p:nvPr/>
        </p:nvSpPr>
        <p:spPr bwMode="auto">
          <a:xfrm>
            <a:off x="5786436" y="42513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6273798" y="46767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16"/>
          <p:cNvSpPr>
            <a:spLocks noChangeArrowheads="1"/>
          </p:cNvSpPr>
          <p:nvPr/>
        </p:nvSpPr>
        <p:spPr bwMode="auto">
          <a:xfrm>
            <a:off x="6769098" y="51085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" name="AutoShape 117"/>
          <p:cNvCxnSpPr>
            <a:cxnSpLocks noChangeShapeType="1"/>
            <a:stCxn id="63" idx="4"/>
            <a:endCxn id="64" idx="0"/>
          </p:cNvCxnSpPr>
          <p:nvPr/>
        </p:nvCxnSpPr>
        <p:spPr bwMode="auto">
          <a:xfrm rot="5400000">
            <a:off x="3892549" y="4852987"/>
            <a:ext cx="2209800" cy="22225"/>
          </a:xfrm>
          <a:prstGeom prst="curvedConnector3">
            <a:avLst>
              <a:gd name="adj1" fmla="val 4978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74" name="AutoShape 118"/>
          <p:cNvCxnSpPr>
            <a:cxnSpLocks noChangeShapeType="1"/>
            <a:stCxn id="69" idx="4"/>
            <a:endCxn id="65" idx="0"/>
          </p:cNvCxnSpPr>
          <p:nvPr/>
        </p:nvCxnSpPr>
        <p:spPr bwMode="auto">
          <a:xfrm rot="5400000">
            <a:off x="4602161" y="5083174"/>
            <a:ext cx="1758950" cy="12700"/>
          </a:xfrm>
          <a:prstGeom prst="curvedConnector3">
            <a:avLst>
              <a:gd name="adj1" fmla="val 49731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75" name="AutoShape 119"/>
          <p:cNvCxnSpPr>
            <a:cxnSpLocks noChangeShapeType="1"/>
            <a:stCxn id="72" idx="4"/>
            <a:endCxn id="68" idx="0"/>
          </p:cNvCxnSpPr>
          <p:nvPr/>
        </p:nvCxnSpPr>
        <p:spPr bwMode="auto">
          <a:xfrm rot="5400000">
            <a:off x="6723855" y="5733256"/>
            <a:ext cx="469900" cy="1587"/>
          </a:xfrm>
          <a:prstGeom prst="curvedConnector3">
            <a:avLst>
              <a:gd name="adj1" fmla="val 48986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76" name="AutoShape 120"/>
          <p:cNvCxnSpPr>
            <a:cxnSpLocks noChangeShapeType="1"/>
            <a:stCxn id="71" idx="4"/>
            <a:endCxn id="67" idx="0"/>
          </p:cNvCxnSpPr>
          <p:nvPr/>
        </p:nvCxnSpPr>
        <p:spPr bwMode="auto">
          <a:xfrm rot="16200000" flipH="1">
            <a:off x="6015036" y="5516562"/>
            <a:ext cx="901700" cy="3175"/>
          </a:xfrm>
          <a:prstGeom prst="curvedConnector3">
            <a:avLst>
              <a:gd name="adj1" fmla="val 4947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77" name="AutoShape 121"/>
          <p:cNvCxnSpPr>
            <a:cxnSpLocks noChangeShapeType="1"/>
            <a:stCxn id="70" idx="4"/>
            <a:endCxn id="66" idx="0"/>
          </p:cNvCxnSpPr>
          <p:nvPr/>
        </p:nvCxnSpPr>
        <p:spPr bwMode="auto">
          <a:xfrm rot="5400000">
            <a:off x="5313361" y="5305424"/>
            <a:ext cx="1327150" cy="0"/>
          </a:xfrm>
          <a:prstGeom prst="straightConnector1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122"/>
              <p:cNvSpPr>
                <a:spLocks noChangeArrowheads="1"/>
              </p:cNvSpPr>
              <p:nvPr/>
            </p:nvSpPr>
            <p:spPr bwMode="auto">
              <a:xfrm>
                <a:off x="3714749" y="5969000"/>
                <a:ext cx="1204945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/>
                  <a:t> = </a:t>
                </a:r>
                <a:r>
                  <a:rPr lang="en-US" sz="2800">
                    <a:solidFill>
                      <a:srgbClr val="FF0000"/>
                    </a:solidFill>
                  </a:rPr>
                  <a:t>0 .</a:t>
                </a:r>
                <a:r>
                  <a:rPr lang="en-US" sz="2800"/>
                  <a:t> </a:t>
                </a:r>
              </a:p>
            </p:txBody>
          </p:sp>
        </mc:Choice>
        <mc:Fallback>
          <p:sp>
            <p:nvSpPr>
              <p:cNvPr id="78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749" y="5969000"/>
                <a:ext cx="1204945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22535" r="-3030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 Box 123"/>
          <p:cNvSpPr txBox="1">
            <a:spLocks noChangeArrowheads="1"/>
          </p:cNvSpPr>
          <p:nvPr/>
        </p:nvSpPr>
        <p:spPr bwMode="auto">
          <a:xfrm>
            <a:off x="7226298" y="5851525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latin typeface="Symbol" pitchFamily="18" charset="2"/>
              </a:rPr>
              <a:t>. . . Î </a:t>
            </a:r>
            <a:r>
              <a:rPr lang="en-US" sz="3000"/>
              <a:t>ℝ</a:t>
            </a:r>
          </a:p>
        </p:txBody>
      </p:sp>
      <p:sp>
        <p:nvSpPr>
          <p:cNvPr id="80" name="Rectangle 127"/>
          <p:cNvSpPr>
            <a:spLocks noChangeArrowheads="1"/>
          </p:cNvSpPr>
          <p:nvPr/>
        </p:nvSpPr>
        <p:spPr bwMode="auto">
          <a:xfrm>
            <a:off x="3079748" y="2952750"/>
            <a:ext cx="4427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ℕ</a:t>
            </a:r>
          </a:p>
        </p:txBody>
      </p:sp>
      <p:sp>
        <p:nvSpPr>
          <p:cNvPr id="81" name="Rectangle 128"/>
          <p:cNvSpPr>
            <a:spLocks noChangeArrowheads="1"/>
          </p:cNvSpPr>
          <p:nvPr/>
        </p:nvSpPr>
        <p:spPr bwMode="auto">
          <a:xfrm>
            <a:off x="4070348" y="2952750"/>
            <a:ext cx="4523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ℝ</a:t>
            </a:r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Cantor’s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finite (homework)</a:t>
                </a:r>
              </a:p>
              <a:p>
                <a:pPr lvl="1"/>
                <a:r>
                  <a:rPr lang="en-US" smtClean="0"/>
                  <a:t>What about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infinite?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countably infinite: diagonalization</a:t>
                </a:r>
              </a:p>
              <a:p>
                <a:r>
                  <a:rPr lang="en-US" smtClean="0"/>
                  <a:t>Assume toward contradiction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</a:t>
                </a:r>
              </a:p>
              <a:p>
                <a:pPr lvl="1"/>
                <a:r>
                  <a:rPr lang="en-US"/>
                  <a:t>N</a:t>
                </a:r>
                <a:r>
                  <a:rPr lang="en-US" smtClean="0"/>
                  <a:t>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, so there must be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83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https://upload.wikimedia.org/wikipedia/commons/thumb/e/e7/Georg_Cantor2.jpg/220px-Georg_Can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04800"/>
            <a:ext cx="20955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Continuum Hypothesis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Is there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Answer:</a:t>
                </a:r>
              </a:p>
              <a:p>
                <a:pPr lvl="1"/>
                <a:r>
                  <a:rPr lang="en-US" smtClean="0"/>
                  <a:t>Unanswerable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Godel’s Incompleteness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Says any axiomatic system is at least one of: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Inconsistent</a:t>
            </a:r>
            <a:r>
              <a:rPr lang="en-US" smtClean="0"/>
              <a:t>: There are false things that you can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Incomplete</a:t>
            </a:r>
            <a:r>
              <a:rPr lang="en-US" smtClean="0"/>
              <a:t>: There are true things that you cannot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Weak</a:t>
            </a:r>
            <a:r>
              <a:rPr lang="en-US" smtClean="0"/>
              <a:t>: You can’t talk about prime numbers</a:t>
            </a:r>
          </a:p>
          <a:p>
            <a:pPr marL="819137" indent="-742950"/>
            <a:r>
              <a:rPr lang="en-US" smtClean="0"/>
              <a:t>Proof idea: Show that any system can construct the paradox “This statement cannot be proven”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Incompleteness in CS*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Expectation Maximization Problem</a:t>
            </a:r>
          </a:p>
          <a:p>
            <a:pPr lvl="1"/>
            <a:r>
              <a:rPr lang="en-US" smtClean="0"/>
              <a:t>You want to put ads on your website</a:t>
            </a:r>
          </a:p>
          <a:p>
            <a:pPr lvl="1"/>
            <a:r>
              <a:rPr lang="en-US" smtClean="0"/>
              <a:t>You don’t know yet who will visit your website</a:t>
            </a:r>
          </a:p>
          <a:p>
            <a:pPr lvl="1"/>
            <a:r>
              <a:rPr lang="en-US" smtClean="0"/>
              <a:t>Select ads to maximize the maximum number of potential customers</a:t>
            </a:r>
          </a:p>
          <a:p>
            <a:r>
              <a:rPr lang="en-US" smtClean="0"/>
              <a:t>Answering this problem requires “tools” not yet addressed by set theory!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 </a:t>
            </a:r>
            <a:r>
              <a:rPr lang="en-US" smtClean="0">
                <a:hlinkClick r:id="rId2"/>
              </a:rPr>
              <a:t>https://www.nature.com/articles/s42256-018-0002-3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Phase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Until now:</a:t>
            </a:r>
          </a:p>
          <a:p>
            <a:pPr lvl="1"/>
            <a:r>
              <a:rPr lang="en-US" smtClean="0"/>
              <a:t>Mathematical foundations</a:t>
            </a:r>
          </a:p>
          <a:p>
            <a:pPr lvl="1"/>
            <a:r>
              <a:rPr lang="en-US" smtClean="0"/>
              <a:t>Proof strategies</a:t>
            </a:r>
          </a:p>
          <a:p>
            <a:pPr lvl="1"/>
            <a:r>
              <a:rPr lang="en-US" smtClean="0"/>
              <a:t>Key ideas/insights</a:t>
            </a:r>
          </a:p>
          <a:p>
            <a:pPr lvl="1"/>
            <a:r>
              <a:rPr lang="en-US" smtClean="0"/>
              <a:t>Main takeaway: Some languages (and numbers) cannot be computed by Java (or anything else)</a:t>
            </a:r>
          </a:p>
          <a:p>
            <a:pPr lvl="2"/>
            <a:r>
              <a:rPr lang="en-US" smtClean="0"/>
              <a:t>Why? There are more language (numbers) than there are Java programs (or even finite descriptions)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we start filling in this box</a:t>
            </a:r>
          </a:p>
          <a:p>
            <a:pPr lvl="1"/>
            <a:r>
              <a:rPr lang="en-US" smtClean="0"/>
              <a:t>First option: finite state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05129" y="39975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56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Strings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= Number of characters in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𝑅𝑖𝑛𝑔𝑜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Concatenation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string which has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followed by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𝐽𝑜h𝑛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𝑃𝑎𝑢𝑙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𝐽𝑜h𝑛𝑃𝑎𝑢𝑙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Exponentiation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The string created by concatenation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with itself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𝐺𝑒𝑜𝑟𝑔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𝐺𝑒𝑜𝑟𝑔𝑒𝐺𝑒𝑜𝑟</m:t>
                    </m:r>
                    <m:r>
                      <a:rPr lang="en-US" i="1">
                        <a:latin typeface="Cambria Math"/>
                      </a:rPr>
                      <m:t>𝑔𝑒𝐺𝑒𝑜𝑟𝑔𝑒𝐺𝑒𝑜𝑟𝑔𝑒𝐺𝑒𝑜𝑟𝑔𝑒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  <a:blipFill>
                <a:blip r:embed="rId2"/>
                <a:stretch>
                  <a:fillRect l="-765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Empty String (“”)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Notation for this class: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\</a:t>
                </a:r>
                <a:r>
                  <a:rPr lang="en-US" dirty="0" err="1" smtClean="0"/>
                  <a:t>varepsilon</a:t>
                </a:r>
                <a:r>
                  <a:rPr lang="en-US" dirty="0" smtClean="0"/>
                  <a:t> in Latex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2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Languages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Everything we can do on sets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∪,∩,−,…</m:t>
                    </m:r>
                  </m:oMath>
                </a14:m>
                <a:r>
                  <a:rPr lang="en-US" smtClean="0"/>
                  <a:t>)</a:t>
                </a:r>
              </a:p>
              <a:p>
                <a:r>
                  <a:rPr lang="en-US" smtClean="0"/>
                  <a:t>Concatenation</a:t>
                </a:r>
              </a:p>
              <a:p>
                <a:r>
                  <a:rPr lang="en-US" smtClean="0"/>
                  <a:t>Exponentiation</a:t>
                </a:r>
              </a:p>
              <a:p>
                <a:r>
                  <a:rPr lang="en-US" smtClean="0"/>
                  <a:t>Kleene Closure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1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Concatenation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  <a:r>
                  <a:rPr lang="en-US" b="0" smtClean="0">
                    <a:latin typeface="Cambria Math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smtClean="0">
                  <a:latin typeface="Cambria Math"/>
                </a:endParaRPr>
              </a:p>
              <a:p>
                <a:pPr lvl="1"/>
                <a:r>
                  <a:rPr lang="en-US" smtClean="0"/>
                  <a:t>Notation is the same as string concatenation</a:t>
                </a:r>
              </a:p>
              <a:p>
                <a:pPr lvl="1"/>
                <a:r>
                  <a:rPr lang="en-US" smtClean="0"/>
                  <a:t>Every possible way to concatenate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with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(in that order)</a:t>
                </a:r>
              </a:p>
              <a:p>
                <a:pPr lvl="1"/>
                <a:r>
                  <a:rPr lang="en-US" smtClean="0"/>
                  <a:t>Idea: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and concatenate the strings that are paired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𝑗𝑜h𝑛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𝑝𝑎𝑢𝑙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𝑔𝑒𝑜𝑟𝑔𝑒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𝑟𝑖𝑛𝑔𝑜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𝑗𝑜h𝑛𝑔𝑒𝑜𝑟𝑔𝑒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𝑗𝑜𝑛𝑟𝑖𝑛𝑔𝑜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𝑝𝑎𝑢𝑙𝑔𝑒𝑜𝑟𝑔𝑒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𝑝𝑎𝑢𝑙𝑟𝑖𝑛𝑔𝑜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𝑎𝑎𝑎𝑎𝑎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  <a:blipFill rotWithShape="1">
                <a:blip r:embed="rId2"/>
                <a:stretch>
                  <a:fillRect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 Ideas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All finite sets are countable</a:t>
            </a:r>
          </a:p>
          <a:p>
            <a:r>
              <a:rPr lang="en-US" smtClean="0"/>
              <a:t>Anything with a bijection to the naturals is countable</a:t>
            </a:r>
          </a:p>
          <a:p>
            <a:r>
              <a:rPr lang="en-US" smtClean="0"/>
              <a:t>A subset of a countable set is countable</a:t>
            </a:r>
          </a:p>
          <a:p>
            <a:r>
              <a:rPr lang="en-US" smtClean="0"/>
              <a:t>A union of countably many sets is countable</a:t>
            </a:r>
          </a:p>
          <a:p>
            <a:pPr lvl="1"/>
            <a:r>
              <a:rPr lang="en-US" smtClean="0"/>
              <a:t>Formal proof of this is homework</a:t>
            </a:r>
          </a:p>
          <a:p>
            <a:r>
              <a:rPr lang="en-US" smtClean="0"/>
              <a:t>To be computable by Java, the set of possibilities must be countable!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Exponentiation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concatenated with itself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𝑏𝑎𝑏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𝑏𝑏𝑏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Closure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concatenated with itself 0 or more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,…}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For any other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infinite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Sigma Star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We denote our alphabet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\Sigma in Latex</a:t>
                </a:r>
              </a:p>
              <a:p>
                <a:r>
                  <a:rPr lang="en-US" smtClean="0"/>
                  <a:t>A character is just a really short string, so an alphabet is a language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the set of all strings using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the set of all languages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Shall we put in the box?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start with something easy to prove things about</a:t>
            </a:r>
          </a:p>
          <a:p>
            <a:r>
              <a:rPr lang="en-US" smtClean="0"/>
              <a:t>We’ve talked about Java, but that’s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05129" y="44547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19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Simple model of computation</a:t>
            </a:r>
          </a:p>
          <a:p>
            <a:r>
              <a:rPr lang="en-US" smtClean="0"/>
              <a:t>Represents computation without memory</a:t>
            </a:r>
          </a:p>
          <a:p>
            <a:r>
              <a:rPr lang="en-US" smtClean="0"/>
              <a:t>Kind of decider</a:t>
            </a:r>
          </a:p>
          <a:p>
            <a:r>
              <a:rPr lang="en-US" smtClean="0"/>
              <a:t>Our machine reads the input string only once, and one character at a time</a:t>
            </a:r>
          </a:p>
          <a:p>
            <a:r>
              <a:rPr lang="en-US" smtClean="0"/>
              <a:t>After reading each character, enters a new “state”</a:t>
            </a:r>
          </a:p>
          <a:p>
            <a:r>
              <a:rPr lang="en-US" smtClean="0"/>
              <a:t>State transition rules depend only on the current state and the current character (no looking back!)</a:t>
            </a:r>
          </a:p>
          <a:p>
            <a:r>
              <a:rPr lang="en-US" smtClean="0"/>
              <a:t>There are only finitely many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Our gumball machine takes only coins and does not give change</a:t>
                </a:r>
              </a:p>
              <a:p>
                <a:r>
                  <a:rPr lang="en-US" smtClean="0"/>
                  <a:t>Each gumball costs 7 cents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(penny, nickel)</a:t>
                </a:r>
              </a:p>
              <a:p>
                <a:r>
                  <a:rPr lang="en-US" smtClean="0"/>
                  <a:t>We need to decide the language of sequences of coins adding up to at least 7 cents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333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What are all the possible “states” the machine could be in?</a:t>
                </a:r>
              </a:p>
              <a:p>
                <a:r>
                  <a:rPr lang="en-US" smtClean="0"/>
                  <a:t>0c, 1c, 2c, 3c, 4c, 5c, 6c, 7+c</a:t>
                </a:r>
              </a:p>
              <a:p>
                <a:r>
                  <a:rPr lang="en-US" smtClean="0"/>
                  <a:t>Which “state” should the machine start in?</a:t>
                </a:r>
              </a:p>
              <a:p>
                <a:r>
                  <a:rPr lang="en-US" smtClean="0"/>
                  <a:t>Which “state” means we’ve sold a gumball?</a:t>
                </a:r>
              </a:p>
              <a:p>
                <a:r>
                  <a:rPr lang="en-US" smtClean="0"/>
                  <a:t>6c plus a penny is always 7c, no matter how I got to 6c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𝑝𝑝𝑝𝑝𝑝𝑝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𝑝𝑛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38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What are all the possible “states” the machine could be in?</a:t>
                </a:r>
              </a:p>
              <a:p>
                <a:r>
                  <a:rPr lang="en-US" smtClean="0"/>
                  <a:t>0c, 1c, 2c, 3c, 4c, 5c, 6c, 7+c</a:t>
                </a:r>
              </a:p>
              <a:p>
                <a:r>
                  <a:rPr lang="en-US" smtClean="0"/>
                  <a:t>Which “state” should the machine start in?</a:t>
                </a:r>
              </a:p>
              <a:p>
                <a:r>
                  <a:rPr lang="en-US" smtClean="0"/>
                  <a:t>Which “state” means we’ve sold a gumball?</a:t>
                </a:r>
              </a:p>
              <a:p>
                <a:r>
                  <a:rPr lang="en-US" smtClean="0"/>
                  <a:t>6c plus a penny is always 7c, no matter how I got to 6c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𝑝𝑝𝑝𝑝𝑝𝑝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𝑝𝑛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38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/>
                  <a:t>Basic idea: a </a:t>
                </a:r>
                <a:r>
                  <a:rPr lang="en-US" sz="4400" dirty="0">
                    <a:solidFill>
                      <a:srgbClr val="3399FF"/>
                    </a:solidFill>
                  </a:rPr>
                  <a:t>FA</a:t>
                </a:r>
                <a:r>
                  <a:rPr lang="en-US" sz="4400" dirty="0"/>
                  <a:t> 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we end in a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 state, otherwise Reject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55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75612" y="3861344"/>
            <a:ext cx="914400" cy="678906"/>
            <a:chOff x="4724" y="1996"/>
            <a:chExt cx="3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9599612" y="3276600"/>
            <a:ext cx="1952515" cy="633413"/>
            <a:chOff x="4824" y="1647"/>
            <a:chExt cx="8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AutoShape 2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9371012" y="4534059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our Gumball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03212" y="2575941"/>
            <a:ext cx="914400" cy="678906"/>
            <a:chOff x="4724" y="1996"/>
            <a:chExt cx="3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>
            <p:sp>
              <p:nvSpPr>
                <p:cNvPr id="4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1979611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AutoShape 24"/>
            <p:cNvCxnSpPr>
              <a:cxnSpLocks noChangeShapeType="1"/>
              <a:stCxn id="54" idx="6"/>
              <a:endCxn id="56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27"/>
          <p:cNvGrpSpPr>
            <a:grpSpLocks/>
          </p:cNvGrpSpPr>
          <p:nvPr/>
        </p:nvGrpSpPr>
        <p:grpSpPr bwMode="auto">
          <a:xfrm>
            <a:off x="9942879" y="2522488"/>
            <a:ext cx="799733" cy="799941"/>
            <a:chOff x="4824" y="2352"/>
            <a:chExt cx="2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AutoShape 24"/>
          <p:cNvCxnSpPr>
            <a:cxnSpLocks noChangeShapeType="1"/>
            <a:stCxn id="49" idx="6"/>
            <a:endCxn id="54" idx="2"/>
          </p:cNvCxnSpPr>
          <p:nvPr/>
        </p:nvCxnSpPr>
        <p:spPr bwMode="auto">
          <a:xfrm>
            <a:off x="1217612" y="2915394"/>
            <a:ext cx="76199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618145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AutoShape 24"/>
            <p:cNvCxnSpPr>
              <a:cxnSpLocks noChangeShapeType="1"/>
              <a:stCxn id="71" idx="6"/>
              <a:endCxn id="7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22"/>
          <p:cNvGrpSpPr>
            <a:grpSpLocks/>
          </p:cNvGrpSpPr>
          <p:nvPr/>
        </p:nvGrpSpPr>
        <p:grpSpPr bwMode="auto">
          <a:xfrm>
            <a:off x="7256679" y="2575941"/>
            <a:ext cx="1952515" cy="633413"/>
            <a:chOff x="4824" y="1647"/>
            <a:chExt cx="888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7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AutoShape 24"/>
            <p:cNvCxnSpPr>
              <a:cxnSpLocks noChangeShapeType="1"/>
              <a:stCxn id="75" idx="6"/>
              <a:endCxn id="77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7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AutoShape 24"/>
          <p:cNvCxnSpPr>
            <a:cxnSpLocks noChangeShapeType="1"/>
            <a:stCxn id="56" idx="6"/>
            <a:endCxn id="71" idx="2"/>
          </p:cNvCxnSpPr>
          <p:nvPr/>
        </p:nvCxnSpPr>
        <p:spPr bwMode="auto">
          <a:xfrm>
            <a:off x="3932126" y="2915394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1" name="AutoShape 24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6570660" y="2892648"/>
            <a:ext cx="686019" cy="2274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4" name="AutoShape 24"/>
          <p:cNvCxnSpPr>
            <a:cxnSpLocks noChangeShapeType="1"/>
            <a:stCxn id="77" idx="6"/>
            <a:endCxn id="59" idx="2"/>
          </p:cNvCxnSpPr>
          <p:nvPr/>
        </p:nvCxnSpPr>
        <p:spPr bwMode="auto">
          <a:xfrm>
            <a:off x="9209194" y="2892648"/>
            <a:ext cx="733685" cy="2981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>
            <a:stCxn id="49" idx="4"/>
            <a:endCxn id="75" idx="4"/>
          </p:cNvCxnSpPr>
          <p:nvPr/>
        </p:nvCxnSpPr>
        <p:spPr>
          <a:xfrm rot="5400000" flipH="1" flipV="1">
            <a:off x="4203028" y="-115427"/>
            <a:ext cx="45493" cy="6695056"/>
          </a:xfrm>
          <a:prstGeom prst="curvedConnector3">
            <a:avLst>
              <a:gd name="adj1" fmla="val -196810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urved Connector 98"/>
          <p:cNvCxnSpPr>
            <a:stCxn id="54" idx="4"/>
            <a:endCxn id="77" idx="4"/>
          </p:cNvCxnSpPr>
          <p:nvPr/>
        </p:nvCxnSpPr>
        <p:spPr>
          <a:xfrm rot="5400000" flipH="1" flipV="1">
            <a:off x="5583029" y="-77441"/>
            <a:ext cx="22746" cy="6596335"/>
          </a:xfrm>
          <a:prstGeom prst="curvedConnector3">
            <a:avLst>
              <a:gd name="adj1" fmla="val -452256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urved Connector 103"/>
          <p:cNvCxnSpPr>
            <a:stCxn id="56" idx="4"/>
            <a:endCxn id="59" idx="4"/>
          </p:cNvCxnSpPr>
          <p:nvPr/>
        </p:nvCxnSpPr>
        <p:spPr>
          <a:xfrm rot="16200000" flipH="1">
            <a:off x="6933960" y="-86358"/>
            <a:ext cx="90329" cy="6727244"/>
          </a:xfrm>
          <a:prstGeom prst="curvedConnector3">
            <a:avLst>
              <a:gd name="adj1" fmla="val 10279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71" idx="0"/>
            <a:endCxn id="59" idx="0"/>
          </p:cNvCxnSpPr>
          <p:nvPr/>
        </p:nvCxnSpPr>
        <p:spPr>
          <a:xfrm rot="5400000" flipH="1" flipV="1">
            <a:off x="7600658" y="-143400"/>
            <a:ext cx="76199" cy="5407977"/>
          </a:xfrm>
          <a:prstGeom prst="curvedConnector3">
            <a:avLst>
              <a:gd name="adj1" fmla="val 187502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73" idx="0"/>
            <a:endCxn id="59" idx="0"/>
          </p:cNvCxnSpPr>
          <p:nvPr/>
        </p:nvCxnSpPr>
        <p:spPr>
          <a:xfrm rot="5400000" flipH="1" flipV="1">
            <a:off x="8260292" y="516233"/>
            <a:ext cx="76199" cy="4088710"/>
          </a:xfrm>
          <a:prstGeom prst="curvedConnector3">
            <a:avLst>
              <a:gd name="adj1" fmla="val 155001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75" idx="0"/>
            <a:endCxn id="59" idx="0"/>
          </p:cNvCxnSpPr>
          <p:nvPr/>
        </p:nvCxnSpPr>
        <p:spPr>
          <a:xfrm rot="5400000" flipH="1" flipV="1">
            <a:off x="8931298" y="1164494"/>
            <a:ext cx="53453" cy="2769443"/>
          </a:xfrm>
          <a:prstGeom prst="curvedConnector3">
            <a:avLst>
              <a:gd name="adj1" fmla="val 191757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urved Connector 126"/>
          <p:cNvCxnSpPr>
            <a:stCxn id="59" idx="5"/>
            <a:endCxn id="59" idx="6"/>
          </p:cNvCxnSpPr>
          <p:nvPr/>
        </p:nvCxnSpPr>
        <p:spPr>
          <a:xfrm rot="5400000" flipH="1" flipV="1">
            <a:off x="10542642" y="3005311"/>
            <a:ext cx="282821" cy="117118"/>
          </a:xfrm>
          <a:prstGeom prst="curvedConnector4">
            <a:avLst>
              <a:gd name="adj1" fmla="val -122250"/>
              <a:gd name="adj2" fmla="val 53917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-1588" y="4419600"/>
                <a:ext cx="348505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accepts: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𝑝𝑝𝑝𝑝𝑝𝑝𝑝</m:t>
                    </m:r>
                  </m:oMath>
                </a14:m>
                <a:r>
                  <a:rPr lang="en-US" sz="3200" b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𝑛𝑛𝑛𝑛𝑛𝑛𝑛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𝑝𝑛𝑝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𝑝𝑝𝑛</m:t>
                    </m:r>
                  </m:oMath>
                </a14:m>
                <a:r>
                  <a:rPr lang="en-US" sz="3200" smtClean="0"/>
                  <a:t> </a:t>
                </a:r>
                <a:endParaRPr lang="en-US" sz="320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4419600"/>
                <a:ext cx="3485057" cy="2554545"/>
              </a:xfrm>
              <a:prstGeom prst="rect">
                <a:avLst/>
              </a:prstGeom>
              <a:blipFill rotWithShape="1">
                <a:blip r:embed="rId24"/>
                <a:stretch>
                  <a:fillRect l="-4553" t="-3103" r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rejects: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z="3200" smtClean="0"/>
                  <a:t> </a:t>
                </a: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blipFill rotWithShape="1">
                <a:blip r:embed="rId25"/>
                <a:stretch>
                  <a:fillRect l="-4745" t="-3846" r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Are the Real Numbers Countable?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Things that don’t work:</a:t>
            </a:r>
          </a:p>
          <a:p>
            <a:pPr lvl="1"/>
            <a:r>
              <a:rPr lang="en-US" smtClean="0"/>
              <a:t>List out every real number that starts with 1, then 2, then 3, …</a:t>
            </a:r>
          </a:p>
          <a:p>
            <a:pPr lvl="1"/>
            <a:r>
              <a:rPr lang="en-US" smtClean="0"/>
              <a:t>List out every real number that has one number after the decimal, then 2, then 3, …</a:t>
            </a:r>
          </a:p>
          <a:p>
            <a:r>
              <a:rPr lang="en-US" smtClean="0"/>
              <a:t>How would we prove it wasn’t?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HW1 you were asked to give a decider for EvenA (accepts all strings with an even number of A’s)</a:t>
            </a:r>
          </a:p>
          <a:p>
            <a:r>
              <a:rPr lang="en-US" smtClean="0"/>
              <a:t>How did you do it?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5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 using FSA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2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0892" y="3146777"/>
            <a:ext cx="989814" cy="678906"/>
            <a:chOff x="4692" y="1996"/>
            <a:chExt cx="420" cy="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692" y="2092"/>
              <a:ext cx="96" cy="96"/>
              <a:chOff x="4720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20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20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2551479" y="3086259"/>
            <a:ext cx="799733" cy="79994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11" idx="0"/>
            <a:endCxn id="14" idx="0"/>
          </p:cNvCxnSpPr>
          <p:nvPr/>
        </p:nvCxnSpPr>
        <p:spPr>
          <a:xfrm rot="5400000" flipH="1" flipV="1">
            <a:off x="5121796" y="885923"/>
            <a:ext cx="29887" cy="4370787"/>
          </a:xfrm>
          <a:prstGeom prst="curvedConnector3">
            <a:avLst>
              <a:gd name="adj1" fmla="val 245838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14" idx="4"/>
            <a:endCxn id="11" idx="4"/>
          </p:cNvCxnSpPr>
          <p:nvPr/>
        </p:nvCxnSpPr>
        <p:spPr>
          <a:xfrm rot="5400000">
            <a:off x="5038533" y="1602599"/>
            <a:ext cx="196415" cy="4370787"/>
          </a:xfrm>
          <a:prstGeom prst="curvedConnector3">
            <a:avLst>
              <a:gd name="adj1" fmla="val 35217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4" idx="5"/>
          </p:cNvCxnSpPr>
          <p:nvPr/>
        </p:nvCxnSpPr>
        <p:spPr>
          <a:xfrm rot="16200000" flipH="1">
            <a:off x="7322074" y="3373078"/>
            <a:ext cx="447891" cy="12700"/>
          </a:xfrm>
          <a:prstGeom prst="curvedConnector5">
            <a:avLst>
              <a:gd name="adj1" fmla="val -51039"/>
              <a:gd name="adj2" fmla="val 6055992"/>
              <a:gd name="adj3" fmla="val 15103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1" idx="3"/>
          </p:cNvCxnSpPr>
          <p:nvPr/>
        </p:nvCxnSpPr>
        <p:spPr>
          <a:xfrm rot="16200000" flipH="1">
            <a:off x="2385775" y="3486229"/>
            <a:ext cx="565643" cy="12700"/>
          </a:xfrm>
          <a:prstGeom prst="curvedConnector5">
            <a:avLst>
              <a:gd name="adj1" fmla="val -40414"/>
              <a:gd name="adj2" fmla="val -6727827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0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01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2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make a finite state automaton which accepts strings that have an even number of a’s followed by an odd number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(in that order)</a:t>
                </a:r>
              </a:p>
              <a:p>
                <a:r>
                  <a:rPr lang="en-US" smtClean="0"/>
                  <a:t>It should accept: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𝑎𝑎𝑎𝑎𝑏𝑏𝑏𝑏𝑏</m:t>
                    </m:r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It should reject: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𝑏𝑎𝑎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𝑎𝑎𝑎𝑏𝑏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 using FSA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</a:t>
                </a:r>
                <a:r>
                  <a:rPr lang="en-US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Diagonalization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600201"/>
            <a:ext cx="1188561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Used to prove that a set is not countable</a:t>
            </a:r>
          </a:p>
          <a:p>
            <a:pPr lvl="1"/>
            <a:r>
              <a:rPr lang="en-US" smtClean="0"/>
              <a:t>Shows that there cannot be a bijection with the Natural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Assume toward a contradiction there is a bijection with the natural numbers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Treat this arbitrary bijection as an ordered list containing all items (item 0 is the thing which maps to 0,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Show that this list must always be missing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152400"/>
            <a:ext cx="10969943" cy="1143000"/>
          </a:xfrm>
        </p:spPr>
        <p:txBody>
          <a:bodyPr/>
          <a:lstStyle/>
          <a:p>
            <a:r>
              <a:rPr lang="en-US" smtClean="0"/>
              <a:t>Diagonalization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5873"/>
              </p:ext>
            </p:extLst>
          </p:nvPr>
        </p:nvGraphicFramePr>
        <p:xfrm>
          <a:off x="2601914" y="2549524"/>
          <a:ext cx="6999287" cy="2617788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. .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. . 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Oval 107"/>
          <p:cNvSpPr>
            <a:spLocks noChangeArrowheads="1"/>
          </p:cNvSpPr>
          <p:nvPr/>
        </p:nvSpPr>
        <p:spPr bwMode="auto">
          <a:xfrm>
            <a:off x="4678363" y="26066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8"/>
          <p:cNvSpPr>
            <a:spLocks noChangeArrowheads="1"/>
          </p:cNvSpPr>
          <p:nvPr/>
        </p:nvSpPr>
        <p:spPr bwMode="auto">
          <a:xfrm>
            <a:off x="465613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Oval 109"/>
          <p:cNvSpPr>
            <a:spLocks noChangeArrowheads="1"/>
          </p:cNvSpPr>
          <p:nvPr/>
        </p:nvSpPr>
        <p:spPr bwMode="auto">
          <a:xfrm>
            <a:off x="514508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110"/>
          <p:cNvSpPr>
            <a:spLocks noChangeArrowheads="1"/>
          </p:cNvSpPr>
          <p:nvPr/>
        </p:nvSpPr>
        <p:spPr bwMode="auto">
          <a:xfrm>
            <a:off x="5646738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Oval 111"/>
          <p:cNvSpPr>
            <a:spLocks noChangeArrowheads="1"/>
          </p:cNvSpPr>
          <p:nvPr/>
        </p:nvSpPr>
        <p:spPr bwMode="auto">
          <a:xfrm>
            <a:off x="6137275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Oval 112"/>
          <p:cNvSpPr>
            <a:spLocks noChangeArrowheads="1"/>
          </p:cNvSpPr>
          <p:nvPr/>
        </p:nvSpPr>
        <p:spPr bwMode="auto">
          <a:xfrm>
            <a:off x="6627813" y="5206999"/>
            <a:ext cx="381000" cy="3810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Oval 113"/>
          <p:cNvSpPr>
            <a:spLocks noChangeArrowheads="1"/>
          </p:cNvSpPr>
          <p:nvPr/>
        </p:nvSpPr>
        <p:spPr bwMode="auto">
          <a:xfrm>
            <a:off x="5157788" y="30575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4"/>
          <p:cNvSpPr>
            <a:spLocks noChangeArrowheads="1"/>
          </p:cNvSpPr>
          <p:nvPr/>
        </p:nvSpPr>
        <p:spPr bwMode="auto">
          <a:xfrm>
            <a:off x="5646738" y="348932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6134100" y="39147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6"/>
          <p:cNvSpPr>
            <a:spLocks noChangeArrowheads="1"/>
          </p:cNvSpPr>
          <p:nvPr/>
        </p:nvSpPr>
        <p:spPr bwMode="auto">
          <a:xfrm>
            <a:off x="6629400" y="4346574"/>
            <a:ext cx="381000" cy="381000"/>
          </a:xfrm>
          <a:prstGeom prst="ellips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3752851" y="4090987"/>
            <a:ext cx="2209800" cy="22225"/>
          </a:xfrm>
          <a:prstGeom prst="curvedConnector3">
            <a:avLst>
              <a:gd name="adj1" fmla="val 4978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7" name="AutoShape 118"/>
          <p:cNvCxnSpPr>
            <a:cxnSpLocks noChangeShapeType="1"/>
            <a:stCxn id="32" idx="4"/>
            <a:endCxn id="28" idx="0"/>
          </p:cNvCxnSpPr>
          <p:nvPr/>
        </p:nvCxnSpPr>
        <p:spPr bwMode="auto">
          <a:xfrm rot="5400000">
            <a:off x="4462463" y="4321174"/>
            <a:ext cx="1758950" cy="12700"/>
          </a:xfrm>
          <a:prstGeom prst="curvedConnector3">
            <a:avLst>
              <a:gd name="adj1" fmla="val 49731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8" name="AutoShape 119"/>
          <p:cNvCxnSpPr>
            <a:cxnSpLocks noChangeShapeType="1"/>
            <a:stCxn id="35" idx="4"/>
            <a:endCxn id="31" idx="0"/>
          </p:cNvCxnSpPr>
          <p:nvPr/>
        </p:nvCxnSpPr>
        <p:spPr bwMode="auto">
          <a:xfrm rot="5400000">
            <a:off x="6584157" y="4971256"/>
            <a:ext cx="469900" cy="1587"/>
          </a:xfrm>
          <a:prstGeom prst="curvedConnector3">
            <a:avLst>
              <a:gd name="adj1" fmla="val 48986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39" name="AutoShape 120"/>
          <p:cNvCxnSpPr>
            <a:cxnSpLocks noChangeShapeType="1"/>
            <a:stCxn id="34" idx="4"/>
            <a:endCxn id="30" idx="0"/>
          </p:cNvCxnSpPr>
          <p:nvPr/>
        </p:nvCxnSpPr>
        <p:spPr bwMode="auto">
          <a:xfrm rot="16200000" flipH="1">
            <a:off x="5875338" y="4754562"/>
            <a:ext cx="901700" cy="3175"/>
          </a:xfrm>
          <a:prstGeom prst="curvedConnector3">
            <a:avLst>
              <a:gd name="adj1" fmla="val 49472"/>
            </a:avLst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40" name="AutoShape 121"/>
          <p:cNvCxnSpPr>
            <a:cxnSpLocks noChangeShapeType="1"/>
            <a:stCxn id="33" idx="4"/>
            <a:endCxn id="29" idx="0"/>
          </p:cNvCxnSpPr>
          <p:nvPr/>
        </p:nvCxnSpPr>
        <p:spPr bwMode="auto">
          <a:xfrm rot="5400000">
            <a:off x="5173663" y="4543424"/>
            <a:ext cx="1327150" cy="0"/>
          </a:xfrm>
          <a:prstGeom prst="straightConnector1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122"/>
              <p:cNvSpPr>
                <a:spLocks noChangeArrowheads="1"/>
              </p:cNvSpPr>
              <p:nvPr/>
            </p:nvSpPr>
            <p:spPr bwMode="auto">
              <a:xfrm>
                <a:off x="3575051" y="5207000"/>
                <a:ext cx="1204945" cy="4308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tIns="0" bIns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/>
                  <a:t> = </a:t>
                </a:r>
                <a:r>
                  <a:rPr lang="en-US" sz="2800">
                    <a:solidFill>
                      <a:srgbClr val="FF0000"/>
                    </a:solidFill>
                  </a:rPr>
                  <a:t>0 .</a:t>
                </a:r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41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051" y="5207000"/>
                <a:ext cx="1204945" cy="430887"/>
              </a:xfrm>
              <a:prstGeom prst="rect">
                <a:avLst/>
              </a:prstGeom>
              <a:blipFill rotWithShape="1">
                <a:blip r:embed="rId2"/>
                <a:stretch>
                  <a:fillRect t="-22535" r="-3030" b="-5070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123"/>
          <p:cNvSpPr txBox="1">
            <a:spLocks noChangeArrowheads="1"/>
          </p:cNvSpPr>
          <p:nvPr/>
        </p:nvSpPr>
        <p:spPr bwMode="auto">
          <a:xfrm>
            <a:off x="7086600" y="5089525"/>
            <a:ext cx="152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latin typeface="Symbol" pitchFamily="18" charset="2"/>
              </a:rPr>
              <a:t>. . . Î </a:t>
            </a:r>
            <a:r>
              <a:rPr lang="en-US" sz="3000"/>
              <a:t>ℝ</a:t>
            </a:r>
          </a:p>
        </p:txBody>
      </p:sp>
      <p:sp>
        <p:nvSpPr>
          <p:cNvPr id="43" name="Rectangle 127"/>
          <p:cNvSpPr>
            <a:spLocks noChangeArrowheads="1"/>
          </p:cNvSpPr>
          <p:nvPr/>
        </p:nvSpPr>
        <p:spPr bwMode="auto">
          <a:xfrm>
            <a:off x="2940050" y="2190750"/>
            <a:ext cx="4427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ℕ</a:t>
            </a:r>
          </a:p>
        </p:txBody>
      </p:sp>
      <p:sp>
        <p:nvSpPr>
          <p:cNvPr id="44" name="Rectangle 128"/>
          <p:cNvSpPr>
            <a:spLocks noChangeArrowheads="1"/>
          </p:cNvSpPr>
          <p:nvPr/>
        </p:nvSpPr>
        <p:spPr bwMode="auto">
          <a:xfrm>
            <a:off x="3930650" y="2190750"/>
            <a:ext cx="4523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r>
              <a:rPr lang="en-US" sz="2800"/>
              <a:t>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331999" y="5552182"/>
                <a:ext cx="86294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This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3200" smtClean="0"/>
                  <a:t> cannot appear anywhere in the list.</a:t>
                </a:r>
              </a:p>
              <a:p>
                <a:r>
                  <a:rPr lang="en-US" sz="3200" smtClean="0"/>
                  <a:t>It’s different from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at digit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99" y="5552182"/>
                <a:ext cx="8629478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837" t="-6780" r="-777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9012" y="903982"/>
                <a:ext cx="99059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Assume toward a contradiction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3200" smtClean="0"/>
                  <a:t>, show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3200" smtClean="0"/>
                  <a:t> cannot be onto (something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3200" smtClean="0"/>
                  <a:t> is not mapped to)</a:t>
                </a:r>
                <a:endParaRPr lang="en-US" sz="32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903982"/>
                <a:ext cx="9905999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153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 the set of all Languages Countable?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68286"/>
              </p:ext>
            </p:extLst>
          </p:nvPr>
        </p:nvGraphicFramePr>
        <p:xfrm>
          <a:off x="227012" y="2047220"/>
          <a:ext cx="7072312" cy="3044508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(2)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(4)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</a:rPr>
                        <a:t>ƒ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(5) 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. .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. . 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    L=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8012" y="1524000"/>
                <a:ext cx="6629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12" y="1524000"/>
                <a:ext cx="66294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598612" y="2057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9612" y="24845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0612" y="29417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7812" y="33989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75012" y="3779927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42213" y="2210267"/>
                <a:ext cx="51054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Each row represents a language which includes string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provided column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has a 1</a:t>
                </a:r>
                <a:endParaRPr lang="en-US" sz="32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3" y="2210267"/>
                <a:ext cx="5105400" cy="2062103"/>
              </a:xfrm>
              <a:prstGeom prst="rect">
                <a:avLst/>
              </a:prstGeom>
              <a:blipFill rotWithShape="1">
                <a:blip r:embed="rId3"/>
                <a:stretch>
                  <a:fillRect l="-2983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812" y="5552182"/>
                <a:ext cx="1165701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This Language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smtClean="0"/>
                  <a:t> cannot appear anywhere in the list. It’s different from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𝑖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because its containment of string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smtClean="0"/>
                  <a:t> is opposite</a:t>
                </a:r>
                <a:endParaRPr lang="en-US" sz="32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" y="5552182"/>
                <a:ext cx="11657013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1308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cannot be decided by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have no finite description!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Yet Another Correlary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languages (problems) cannot be described!</a:t>
            </a:r>
          </a:p>
          <a:p>
            <a:r>
              <a:rPr lang="en-US" smtClean="0"/>
              <a:t>Can any of these be decided by Java?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2085</Words>
  <Application>Microsoft Office PowerPoint</Application>
  <PresentationFormat>Custom</PresentationFormat>
  <Paragraphs>496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Symbol</vt:lpstr>
      <vt:lpstr>Cambria Math</vt:lpstr>
      <vt:lpstr>Office Theme</vt:lpstr>
      <vt:lpstr>CS3102 Theory of Computation</vt:lpstr>
      <vt:lpstr>Take-away Ideas</vt:lpstr>
      <vt:lpstr>Are the Real Numbers Countable?</vt:lpstr>
      <vt:lpstr>Diagonalization</vt:lpstr>
      <vt:lpstr>Diagonalization</vt:lpstr>
      <vt:lpstr>Is the set of all Languages Countable?</vt:lpstr>
      <vt:lpstr>Correlary</vt:lpstr>
      <vt:lpstr>Another Correlary</vt:lpstr>
      <vt:lpstr>Yet Another Correlary</vt:lpstr>
      <vt:lpstr>Cantor’s Theorem</vt:lpstr>
      <vt:lpstr>Continuum Hypothesis</vt:lpstr>
      <vt:lpstr>Godel’s Incompleteness Theorem</vt:lpstr>
      <vt:lpstr>Incompleteness in CS*</vt:lpstr>
      <vt:lpstr>End of Phase 1</vt:lpstr>
      <vt:lpstr>Phase 2</vt:lpstr>
      <vt:lpstr>Operations on Strings</vt:lpstr>
      <vt:lpstr>Empty String (“”)</vt:lpstr>
      <vt:lpstr>Operations on Languages</vt:lpstr>
      <vt:lpstr>Language Concatenation</vt:lpstr>
      <vt:lpstr>Language Exponentiation</vt:lpstr>
      <vt:lpstr>Kleene Closure</vt:lpstr>
      <vt:lpstr>Sigma Star</vt:lpstr>
      <vt:lpstr>What Shall we put in the box?</vt:lpstr>
      <vt:lpstr>Finite State Automaton</vt:lpstr>
      <vt:lpstr>Gumball Machine</vt:lpstr>
      <vt:lpstr>Gumball Machine</vt:lpstr>
      <vt:lpstr>Gumball Machine</vt:lpstr>
      <vt:lpstr>Finite State Automata</vt:lpstr>
      <vt:lpstr>FSA for our Gumball Machine</vt:lpstr>
      <vt:lpstr>EvenA</vt:lpstr>
      <vt:lpstr>EvenA using FSA</vt:lpstr>
      <vt:lpstr>Let’s Draw It!</vt:lpstr>
      <vt:lpstr>EvenAOddB</vt:lpstr>
      <vt:lpstr>EvenAOddB using FSA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277</cp:revision>
  <dcterms:created xsi:type="dcterms:W3CDTF">2019-01-15T14:15:49Z</dcterms:created>
  <dcterms:modified xsi:type="dcterms:W3CDTF">2019-02-07T17:13:31Z</dcterms:modified>
</cp:coreProperties>
</file>