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512" r:id="rId3"/>
    <p:sldId id="513" r:id="rId4"/>
    <p:sldId id="530" r:id="rId5"/>
    <p:sldId id="531" r:id="rId6"/>
    <p:sldId id="533" r:id="rId7"/>
    <p:sldId id="534" r:id="rId8"/>
    <p:sldId id="535" r:id="rId9"/>
    <p:sldId id="536" r:id="rId10"/>
    <p:sldId id="538" r:id="rId11"/>
    <p:sldId id="539" r:id="rId12"/>
    <p:sldId id="540" r:id="rId13"/>
    <p:sldId id="541" r:id="rId14"/>
    <p:sldId id="537" r:id="rId15"/>
    <p:sldId id="542" r:id="rId16"/>
    <p:sldId id="543" r:id="rId17"/>
    <p:sldId id="544" r:id="rId18"/>
    <p:sldId id="545" r:id="rId19"/>
    <p:sldId id="546" r:id="rId20"/>
    <p:sldId id="548" r:id="rId21"/>
    <p:sldId id="549" r:id="rId22"/>
    <p:sldId id="550" r:id="rId23"/>
    <p:sldId id="551" r:id="rId24"/>
  </p:sldIdLst>
  <p:sldSz cx="12188825" cy="6858000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2C8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36" autoAdjust="0"/>
  </p:normalViewPr>
  <p:slideViewPr>
    <p:cSldViewPr>
      <p:cViewPr>
        <p:scale>
          <a:sx n="70" d="100"/>
          <a:sy n="70" d="100"/>
        </p:scale>
        <p:origin x="-624" y="-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1545B-1E61-4532-8A7F-F5F71BA301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3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31.png"/><Relationship Id="rId7" Type="http://schemas.openxmlformats.org/officeDocument/2006/relationships/image" Target="../media/image6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0.png"/><Relationship Id="rId5" Type="http://schemas.openxmlformats.org/officeDocument/2006/relationships/image" Target="../media/image65.png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52.png"/><Relationship Id="rId7" Type="http://schemas.openxmlformats.org/officeDocument/2006/relationships/image" Target="../media/image5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5" Type="http://schemas.openxmlformats.org/officeDocument/2006/relationships/image" Target="../media/image520.png"/><Relationship Id="rId4" Type="http://schemas.openxmlformats.org/officeDocument/2006/relationships/image" Target="../media/image500.png"/><Relationship Id="rId9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220788" y="-2074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AutoShape 2" descr="https://images.mentalfloss.com/sites/default/files/1280state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tiki barb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tiki barb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Text Box 2"/>
          <p:cNvSpPr txBox="1">
            <a:spLocks noChangeArrowheads="1"/>
          </p:cNvSpPr>
          <p:nvPr/>
        </p:nvSpPr>
        <p:spPr bwMode="auto">
          <a:xfrm>
            <a:off x="5688118" y="2057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dirty="0"/>
              <a:t>b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7868" y="1143000"/>
            <a:ext cx="11071516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dirty="0" smtClean="0"/>
              <a:t>Multiple heads:</a:t>
            </a:r>
          </a:p>
        </p:txBody>
      </p:sp>
      <p:sp>
        <p:nvSpPr>
          <p:cNvPr id="835588" name="Rectangle 4"/>
          <p:cNvSpPr>
            <a:spLocks noChangeArrowheads="1"/>
          </p:cNvSpPr>
          <p:nvPr/>
        </p:nvSpPr>
        <p:spPr bwMode="auto">
          <a:xfrm>
            <a:off x="203147" y="381000"/>
            <a:ext cx="11376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sz="4000" b="0"/>
              <a:t>Turing Machine “Enhancements”</a:t>
            </a:r>
          </a:p>
        </p:txBody>
      </p:sp>
      <p:sp>
        <p:nvSpPr>
          <p:cNvPr id="2949125" name="Rectangle 5"/>
          <p:cNvSpPr>
            <a:spLocks noChangeArrowheads="1"/>
          </p:cNvSpPr>
          <p:nvPr/>
        </p:nvSpPr>
        <p:spPr bwMode="auto">
          <a:xfrm>
            <a:off x="507868" y="2743200"/>
            <a:ext cx="11376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2800" b="0" dirty="0"/>
              <a:t> </a:t>
            </a:r>
            <a:r>
              <a:rPr lang="en-US" sz="3200" b="0" dirty="0">
                <a:solidFill>
                  <a:srgbClr val="FF0000"/>
                </a:solidFill>
              </a:rPr>
              <a:t>Idea</a:t>
            </a:r>
            <a:r>
              <a:rPr lang="en-US" sz="3200" b="0" dirty="0"/>
              <a:t>: </a:t>
            </a:r>
            <a:r>
              <a:rPr lang="en-US" sz="3200" b="0" dirty="0">
                <a:solidFill>
                  <a:srgbClr val="33CC33"/>
                </a:solidFill>
              </a:rPr>
              <a:t>Mark</a:t>
            </a:r>
            <a:r>
              <a:rPr lang="en-US" sz="3200" b="0" dirty="0"/>
              <a:t> heads locations on tape and simulate</a:t>
            </a:r>
          </a:p>
        </p:txBody>
      </p:sp>
      <p:sp>
        <p:nvSpPr>
          <p:cNvPr id="2949126" name="Rectangle 6"/>
          <p:cNvSpPr>
            <a:spLocks noChangeArrowheads="1"/>
          </p:cNvSpPr>
          <p:nvPr/>
        </p:nvSpPr>
        <p:spPr bwMode="auto">
          <a:xfrm>
            <a:off x="203147" y="4876800"/>
            <a:ext cx="1178253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2900" b="0"/>
              <a:t> Modified δ</a:t>
            </a:r>
            <a:r>
              <a:rPr lang="en-US" sz="2800" b="0"/>
              <a:t>'</a:t>
            </a:r>
            <a:r>
              <a:rPr lang="en-US" sz="2900" b="0"/>
              <a:t> processes each “virtual” head independently: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800" b="0"/>
              <a:t>Each move of </a:t>
            </a:r>
            <a:r>
              <a:rPr lang="en-US" sz="2900" b="0"/>
              <a:t>δ is simulated by a long scan &amp; update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900" b="0"/>
              <a:t>δ</a:t>
            </a:r>
            <a:r>
              <a:rPr lang="en-US" sz="2800" b="0"/>
              <a:t>' updates &amp; marks all “virtual” head positions</a:t>
            </a:r>
            <a:endParaRPr lang="en-US" sz="2900" b="0"/>
          </a:p>
        </p:txBody>
      </p:sp>
      <p:sp>
        <p:nvSpPr>
          <p:cNvPr id="835591" name="Text Box 7"/>
          <p:cNvSpPr txBox="1">
            <a:spLocks noChangeArrowheads="1"/>
          </p:cNvSpPr>
          <p:nvPr/>
        </p:nvSpPr>
        <p:spPr bwMode="auto">
          <a:xfrm>
            <a:off x="3148780" y="2057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b</a:t>
            </a:r>
          </a:p>
        </p:txBody>
      </p:sp>
      <p:sp>
        <p:nvSpPr>
          <p:cNvPr id="835592" name="Text Box 8"/>
          <p:cNvSpPr txBox="1">
            <a:spLocks noChangeArrowheads="1"/>
          </p:cNvSpPr>
          <p:nvPr/>
        </p:nvSpPr>
        <p:spPr bwMode="auto">
          <a:xfrm>
            <a:off x="4164515" y="2057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b</a:t>
            </a:r>
          </a:p>
        </p:txBody>
      </p:sp>
      <p:sp>
        <p:nvSpPr>
          <p:cNvPr id="835593" name="Text Box 9"/>
          <p:cNvSpPr txBox="1">
            <a:spLocks noChangeArrowheads="1"/>
          </p:cNvSpPr>
          <p:nvPr/>
        </p:nvSpPr>
        <p:spPr bwMode="auto">
          <a:xfrm>
            <a:off x="5180250" y="2057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b</a:t>
            </a:r>
          </a:p>
        </p:txBody>
      </p:sp>
      <p:sp>
        <p:nvSpPr>
          <p:cNvPr id="835594" name="Text Box 10"/>
          <p:cNvSpPr txBox="1">
            <a:spLocks noChangeArrowheads="1"/>
          </p:cNvSpPr>
          <p:nvPr/>
        </p:nvSpPr>
        <p:spPr bwMode="auto">
          <a:xfrm>
            <a:off x="6195986" y="2057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a</a:t>
            </a:r>
          </a:p>
        </p:txBody>
      </p:sp>
      <p:sp>
        <p:nvSpPr>
          <p:cNvPr id="835595" name="Text Box 11"/>
          <p:cNvSpPr txBox="1">
            <a:spLocks noChangeArrowheads="1"/>
          </p:cNvSpPr>
          <p:nvPr/>
        </p:nvSpPr>
        <p:spPr bwMode="auto">
          <a:xfrm>
            <a:off x="6703854" y="2057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a</a:t>
            </a:r>
          </a:p>
        </p:txBody>
      </p:sp>
      <p:sp>
        <p:nvSpPr>
          <p:cNvPr id="835596" name="Line 12"/>
          <p:cNvSpPr>
            <a:spLocks noChangeShapeType="1"/>
          </p:cNvSpPr>
          <p:nvPr/>
        </p:nvSpPr>
        <p:spPr bwMode="auto">
          <a:xfrm flipH="1">
            <a:off x="7110148" y="20574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5597" name="Line 13"/>
          <p:cNvSpPr>
            <a:spLocks noChangeShapeType="1"/>
          </p:cNvSpPr>
          <p:nvPr/>
        </p:nvSpPr>
        <p:spPr bwMode="auto">
          <a:xfrm flipH="1">
            <a:off x="7110148" y="25146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5598" name="Line 14"/>
          <p:cNvSpPr>
            <a:spLocks noChangeShapeType="1"/>
          </p:cNvSpPr>
          <p:nvPr/>
        </p:nvSpPr>
        <p:spPr bwMode="auto">
          <a:xfrm flipH="1">
            <a:off x="7922736" y="2286000"/>
            <a:ext cx="8125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5599" name="Text Box 15"/>
          <p:cNvSpPr txBox="1">
            <a:spLocks noChangeArrowheads="1"/>
          </p:cNvSpPr>
          <p:nvPr/>
        </p:nvSpPr>
        <p:spPr bwMode="auto">
          <a:xfrm>
            <a:off x="4672383" y="2057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a</a:t>
            </a:r>
          </a:p>
        </p:txBody>
      </p:sp>
      <p:sp>
        <p:nvSpPr>
          <p:cNvPr id="835600" name="Text Box 16"/>
          <p:cNvSpPr txBox="1">
            <a:spLocks noChangeArrowheads="1"/>
          </p:cNvSpPr>
          <p:nvPr/>
        </p:nvSpPr>
        <p:spPr bwMode="auto">
          <a:xfrm>
            <a:off x="2640912" y="2057400"/>
            <a:ext cx="507868" cy="457200"/>
          </a:xfrm>
          <a:prstGeom prst="rect">
            <a:avLst/>
          </a:prstGeom>
          <a:noFill/>
          <a:ln w="38100">
            <a:solidFill>
              <a:srgbClr val="3399FF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b</a:t>
            </a:r>
          </a:p>
        </p:txBody>
      </p:sp>
      <p:sp>
        <p:nvSpPr>
          <p:cNvPr id="835601" name="Text Box 17"/>
          <p:cNvSpPr txBox="1">
            <a:spLocks noChangeArrowheads="1"/>
          </p:cNvSpPr>
          <p:nvPr/>
        </p:nvSpPr>
        <p:spPr bwMode="auto">
          <a:xfrm>
            <a:off x="3656647" y="2057400"/>
            <a:ext cx="507868" cy="457200"/>
          </a:xfrm>
          <a:prstGeom prst="rect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a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688118" y="1804988"/>
            <a:ext cx="507868" cy="709612"/>
            <a:chOff x="2688" y="1137"/>
            <a:chExt cx="240" cy="447"/>
          </a:xfrm>
        </p:grpSpPr>
        <p:sp>
          <p:nvSpPr>
            <p:cNvPr id="835633" name="Text Box 19"/>
            <p:cNvSpPr txBox="1">
              <a:spLocks noChangeArrowheads="1"/>
            </p:cNvSpPr>
            <p:nvPr/>
          </p:nvSpPr>
          <p:spPr bwMode="auto">
            <a:xfrm>
              <a:off x="2688" y="1296"/>
              <a:ext cx="240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/>
            </a:p>
          </p:txBody>
        </p:sp>
        <p:sp>
          <p:nvSpPr>
            <p:cNvPr id="835634" name="Line 20"/>
            <p:cNvSpPr>
              <a:spLocks noChangeShapeType="1"/>
            </p:cNvSpPr>
            <p:nvPr/>
          </p:nvSpPr>
          <p:spPr bwMode="auto">
            <a:xfrm>
              <a:off x="2804" y="1137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5603" name="Line 21"/>
          <p:cNvSpPr>
            <a:spLocks noChangeShapeType="1"/>
          </p:cNvSpPr>
          <p:nvPr/>
        </p:nvSpPr>
        <p:spPr bwMode="auto">
          <a:xfrm>
            <a:off x="3902117" y="1804988"/>
            <a:ext cx="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5604" name="Line 22"/>
          <p:cNvSpPr>
            <a:spLocks noChangeShapeType="1"/>
          </p:cNvSpPr>
          <p:nvPr/>
        </p:nvSpPr>
        <p:spPr bwMode="auto">
          <a:xfrm>
            <a:off x="2880034" y="1804988"/>
            <a:ext cx="0" cy="2286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640912" y="3886200"/>
            <a:ext cx="6094413" cy="457200"/>
            <a:chOff x="1248" y="2271"/>
            <a:chExt cx="2880" cy="288"/>
          </a:xfrm>
        </p:grpSpPr>
        <p:sp>
          <p:nvSpPr>
            <p:cNvPr id="835621" name="Text Box 24"/>
            <p:cNvSpPr txBox="1">
              <a:spLocks noChangeArrowheads="1"/>
            </p:cNvSpPr>
            <p:nvPr/>
          </p:nvSpPr>
          <p:spPr bwMode="auto">
            <a:xfrm>
              <a:off x="1488" y="2271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b</a:t>
              </a:r>
            </a:p>
          </p:txBody>
        </p:sp>
        <p:sp>
          <p:nvSpPr>
            <p:cNvPr id="835622" name="Text Box 25"/>
            <p:cNvSpPr txBox="1">
              <a:spLocks noChangeArrowheads="1"/>
            </p:cNvSpPr>
            <p:nvPr/>
          </p:nvSpPr>
          <p:spPr bwMode="auto">
            <a:xfrm>
              <a:off x="1968" y="2271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b</a:t>
              </a:r>
            </a:p>
          </p:txBody>
        </p:sp>
        <p:sp>
          <p:nvSpPr>
            <p:cNvPr id="835623" name="Text Box 26"/>
            <p:cNvSpPr txBox="1">
              <a:spLocks noChangeArrowheads="1"/>
            </p:cNvSpPr>
            <p:nvPr/>
          </p:nvSpPr>
          <p:spPr bwMode="auto">
            <a:xfrm>
              <a:off x="2448" y="2271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b</a:t>
              </a:r>
            </a:p>
          </p:txBody>
        </p:sp>
        <p:sp>
          <p:nvSpPr>
            <p:cNvPr id="835624" name="Text Box 27"/>
            <p:cNvSpPr txBox="1">
              <a:spLocks noChangeArrowheads="1"/>
            </p:cNvSpPr>
            <p:nvPr/>
          </p:nvSpPr>
          <p:spPr bwMode="auto">
            <a:xfrm>
              <a:off x="2928" y="2271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a</a:t>
              </a:r>
            </a:p>
          </p:txBody>
        </p:sp>
        <p:sp>
          <p:nvSpPr>
            <p:cNvPr id="835625" name="Text Box 28"/>
            <p:cNvSpPr txBox="1">
              <a:spLocks noChangeArrowheads="1"/>
            </p:cNvSpPr>
            <p:nvPr/>
          </p:nvSpPr>
          <p:spPr bwMode="auto">
            <a:xfrm>
              <a:off x="3168" y="2271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a</a:t>
              </a:r>
            </a:p>
          </p:txBody>
        </p:sp>
        <p:sp>
          <p:nvSpPr>
            <p:cNvPr id="835626" name="Line 29"/>
            <p:cNvSpPr>
              <a:spLocks noChangeShapeType="1"/>
            </p:cNvSpPr>
            <p:nvPr/>
          </p:nvSpPr>
          <p:spPr bwMode="auto">
            <a:xfrm flipH="1">
              <a:off x="3360" y="22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627" name="Line 30"/>
            <p:cNvSpPr>
              <a:spLocks noChangeShapeType="1"/>
            </p:cNvSpPr>
            <p:nvPr/>
          </p:nvSpPr>
          <p:spPr bwMode="auto">
            <a:xfrm flipH="1">
              <a:off x="3360" y="255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628" name="Line 31"/>
            <p:cNvSpPr>
              <a:spLocks noChangeShapeType="1"/>
            </p:cNvSpPr>
            <p:nvPr/>
          </p:nvSpPr>
          <p:spPr bwMode="auto">
            <a:xfrm flipH="1">
              <a:off x="3744" y="2415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629" name="Text Box 32"/>
            <p:cNvSpPr txBox="1">
              <a:spLocks noChangeArrowheads="1"/>
            </p:cNvSpPr>
            <p:nvPr/>
          </p:nvSpPr>
          <p:spPr bwMode="auto">
            <a:xfrm>
              <a:off x="2208" y="2271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dirty="0"/>
                <a:t>a</a:t>
              </a:r>
            </a:p>
          </p:txBody>
        </p:sp>
        <p:sp>
          <p:nvSpPr>
            <p:cNvPr id="835630" name="Text Box 33"/>
            <p:cNvSpPr txBox="1">
              <a:spLocks noChangeArrowheads="1"/>
            </p:cNvSpPr>
            <p:nvPr/>
          </p:nvSpPr>
          <p:spPr bwMode="auto">
            <a:xfrm>
              <a:off x="1248" y="2271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b</a:t>
              </a:r>
            </a:p>
          </p:txBody>
        </p:sp>
        <p:sp>
          <p:nvSpPr>
            <p:cNvPr id="835631" name="Text Box 34"/>
            <p:cNvSpPr txBox="1">
              <a:spLocks noChangeArrowheads="1"/>
            </p:cNvSpPr>
            <p:nvPr/>
          </p:nvSpPr>
          <p:spPr bwMode="auto">
            <a:xfrm>
              <a:off x="1728" y="2271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a</a:t>
              </a:r>
            </a:p>
          </p:txBody>
        </p:sp>
        <p:sp>
          <p:nvSpPr>
            <p:cNvPr id="835632" name="Text Box 35"/>
            <p:cNvSpPr txBox="1">
              <a:spLocks noChangeArrowheads="1"/>
            </p:cNvSpPr>
            <p:nvPr/>
          </p:nvSpPr>
          <p:spPr bwMode="auto">
            <a:xfrm>
              <a:off x="2688" y="2271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b</a:t>
              </a:r>
            </a:p>
          </p:txBody>
        </p:sp>
      </p:grpSp>
      <p:sp>
        <p:nvSpPr>
          <p:cNvPr id="2949156" name="Line 36"/>
          <p:cNvSpPr>
            <a:spLocks noChangeShapeType="1"/>
          </p:cNvSpPr>
          <p:nvPr/>
        </p:nvSpPr>
        <p:spPr bwMode="auto">
          <a:xfrm>
            <a:off x="5933588" y="3633788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49157" name="Line 37"/>
          <p:cNvSpPr>
            <a:spLocks noChangeShapeType="1"/>
          </p:cNvSpPr>
          <p:nvPr/>
        </p:nvSpPr>
        <p:spPr bwMode="auto">
          <a:xfrm>
            <a:off x="3902117" y="3633788"/>
            <a:ext cx="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49158" name="Line 38"/>
          <p:cNvSpPr>
            <a:spLocks noChangeShapeType="1"/>
          </p:cNvSpPr>
          <p:nvPr/>
        </p:nvSpPr>
        <p:spPr bwMode="auto">
          <a:xfrm>
            <a:off x="2880034" y="3633788"/>
            <a:ext cx="0" cy="2286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49159" name="Line 39"/>
          <p:cNvSpPr>
            <a:spLocks noChangeShapeType="1"/>
          </p:cNvSpPr>
          <p:nvPr/>
        </p:nvSpPr>
        <p:spPr bwMode="auto">
          <a:xfrm>
            <a:off x="2877917" y="3557588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49160" name="Text Box 40"/>
          <p:cNvSpPr txBox="1">
            <a:spLocks noChangeArrowheads="1"/>
          </p:cNvSpPr>
          <p:nvPr/>
        </p:nvSpPr>
        <p:spPr bwMode="auto">
          <a:xfrm>
            <a:off x="5688118" y="3884613"/>
            <a:ext cx="507868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b</a:t>
            </a:r>
          </a:p>
        </p:txBody>
      </p:sp>
      <p:sp>
        <p:nvSpPr>
          <p:cNvPr id="2949161" name="Text Box 41"/>
          <p:cNvSpPr txBox="1">
            <a:spLocks noChangeArrowheads="1"/>
          </p:cNvSpPr>
          <p:nvPr/>
        </p:nvSpPr>
        <p:spPr bwMode="auto">
          <a:xfrm>
            <a:off x="3656647" y="3884613"/>
            <a:ext cx="507868" cy="457200"/>
          </a:xfrm>
          <a:prstGeom prst="rect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a</a:t>
            </a:r>
          </a:p>
        </p:txBody>
      </p:sp>
      <p:sp>
        <p:nvSpPr>
          <p:cNvPr id="2949162" name="Text Box 42"/>
          <p:cNvSpPr txBox="1">
            <a:spLocks noChangeArrowheads="1"/>
          </p:cNvSpPr>
          <p:nvPr/>
        </p:nvSpPr>
        <p:spPr bwMode="auto">
          <a:xfrm>
            <a:off x="5688118" y="3884613"/>
            <a:ext cx="507868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949163" name="Text Box 43"/>
          <p:cNvSpPr txBox="1">
            <a:spLocks noChangeArrowheads="1"/>
          </p:cNvSpPr>
          <p:nvPr/>
        </p:nvSpPr>
        <p:spPr bwMode="auto">
          <a:xfrm>
            <a:off x="5688118" y="3884613"/>
            <a:ext cx="50786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949164" name="Text Box 44"/>
          <p:cNvSpPr txBox="1">
            <a:spLocks noChangeArrowheads="1"/>
          </p:cNvSpPr>
          <p:nvPr/>
        </p:nvSpPr>
        <p:spPr bwMode="auto">
          <a:xfrm>
            <a:off x="3656647" y="3884613"/>
            <a:ext cx="507868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33CC33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A</a:t>
            </a:r>
          </a:p>
        </p:txBody>
      </p:sp>
      <p:sp>
        <p:nvSpPr>
          <p:cNvPr id="2949165" name="Text Box 45"/>
          <p:cNvSpPr txBox="1">
            <a:spLocks noChangeArrowheads="1"/>
          </p:cNvSpPr>
          <p:nvPr/>
        </p:nvSpPr>
        <p:spPr bwMode="auto">
          <a:xfrm>
            <a:off x="3656647" y="3884613"/>
            <a:ext cx="50786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dirty="0" smtClean="0">
                <a:solidFill>
                  <a:srgbClr val="33CC33"/>
                </a:solidFill>
              </a:rPr>
              <a:t>A</a:t>
            </a:r>
            <a:endParaRPr lang="en-US" sz="3200" b="0" dirty="0">
              <a:solidFill>
                <a:srgbClr val="33CC33"/>
              </a:solidFill>
            </a:endParaRPr>
          </a:p>
        </p:txBody>
      </p:sp>
      <p:sp>
        <p:nvSpPr>
          <p:cNvPr id="2949166" name="Text Box 46"/>
          <p:cNvSpPr txBox="1">
            <a:spLocks noChangeArrowheads="1"/>
          </p:cNvSpPr>
          <p:nvPr/>
        </p:nvSpPr>
        <p:spPr bwMode="auto">
          <a:xfrm>
            <a:off x="2636680" y="3884613"/>
            <a:ext cx="507868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FF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b</a:t>
            </a:r>
          </a:p>
        </p:txBody>
      </p:sp>
      <p:sp>
        <p:nvSpPr>
          <p:cNvPr id="2949167" name="Text Box 47"/>
          <p:cNvSpPr txBox="1">
            <a:spLocks noChangeArrowheads="1"/>
          </p:cNvSpPr>
          <p:nvPr/>
        </p:nvSpPr>
        <p:spPr bwMode="auto">
          <a:xfrm>
            <a:off x="2640912" y="3884613"/>
            <a:ext cx="507868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FF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B</a:t>
            </a:r>
          </a:p>
        </p:txBody>
      </p:sp>
      <p:sp>
        <p:nvSpPr>
          <p:cNvPr id="2949168" name="Text Box 48"/>
          <p:cNvSpPr txBox="1">
            <a:spLocks noChangeArrowheads="1"/>
          </p:cNvSpPr>
          <p:nvPr/>
        </p:nvSpPr>
        <p:spPr bwMode="auto">
          <a:xfrm>
            <a:off x="2640912" y="3884613"/>
            <a:ext cx="50786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dirty="0" smtClean="0">
                <a:solidFill>
                  <a:srgbClr val="3399FF"/>
                </a:solidFill>
              </a:rPr>
              <a:t>B</a:t>
            </a:r>
            <a:endParaRPr lang="en-US" sz="3200" b="0" dirty="0">
              <a:solidFill>
                <a:srgbClr val="3399FF"/>
              </a:solidFill>
            </a:endParaRPr>
          </a:p>
        </p:txBody>
      </p:sp>
      <p:sp>
        <p:nvSpPr>
          <p:cNvPr id="2949169" name="Text Box 49"/>
          <p:cNvSpPr txBox="1">
            <a:spLocks noChangeArrowheads="1"/>
          </p:cNvSpPr>
          <p:nvPr/>
        </p:nvSpPr>
        <p:spPr bwMode="auto">
          <a:xfrm>
            <a:off x="6195986" y="3884613"/>
            <a:ext cx="50786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dirty="0" smtClean="0">
                <a:solidFill>
                  <a:srgbClr val="FF0000"/>
                </a:solidFill>
              </a:rPr>
              <a:t>A</a:t>
            </a:r>
            <a:endParaRPr lang="en-US" sz="3200" b="0" dirty="0">
              <a:solidFill>
                <a:srgbClr val="FF0000"/>
              </a:solidFill>
            </a:endParaRPr>
          </a:p>
        </p:txBody>
      </p:sp>
      <p:sp>
        <p:nvSpPr>
          <p:cNvPr id="2949170" name="Text Box 50"/>
          <p:cNvSpPr txBox="1">
            <a:spLocks noChangeArrowheads="1"/>
          </p:cNvSpPr>
          <p:nvPr/>
        </p:nvSpPr>
        <p:spPr bwMode="auto">
          <a:xfrm>
            <a:off x="5688118" y="3884613"/>
            <a:ext cx="50786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2607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3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3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3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3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3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3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3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3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3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3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3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3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3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83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294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9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9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9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9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9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9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9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949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9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949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2" presetClass="exit" presetSubtype="3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2000"/>
                                        <p:tgtEl>
                                          <p:spTgt spid="29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000"/>
                                        <p:tgtEl>
                                          <p:spTgt spid="29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949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29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949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2" presetID="2" presetClass="exit" presetSubtype="3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2000"/>
                                        <p:tgtEl>
                                          <p:spTgt spid="29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000"/>
                                        <p:tgtEl>
                                          <p:spTgt spid="29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9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949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29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00"/>
                            </p:stCondLst>
                            <p:childTnLst>
                              <p:par>
                                <p:cTn id="1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0"/>
                                        <p:tgtEl>
                                          <p:spTgt spid="2949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500"/>
                            </p:stCondLst>
                            <p:childTnLst>
                              <p:par>
                                <p:cTn id="144" presetID="2" presetClass="exit" presetSubtype="3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2000"/>
                                        <p:tgtEl>
                                          <p:spTgt spid="29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2000"/>
                                        <p:tgtEl>
                                          <p:spTgt spid="29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500"/>
                            </p:stCondLst>
                            <p:childTnLst>
                              <p:par>
                                <p:cTn id="1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2000" fill="hold"/>
                                        <p:tgtEl>
                                          <p:spTgt spid="29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2000" fill="hold"/>
                                        <p:tgtEl>
                                          <p:spTgt spid="29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2000"/>
                                        <p:tgtEl>
                                          <p:spTgt spid="294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04167 -4.81481E-6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 L 0.24809 -0.00093 " pathEditMode="relative" rAng="0" ptsTypes="AA">
                                      <p:cBhvr>
                                        <p:cTn id="164" dur="3000" fill="hold"/>
                                        <p:tgtEl>
                                          <p:spTgt spid="2949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000"/>
                                        <p:tgtEl>
                                          <p:spTgt spid="2949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29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000"/>
                            </p:stCondLst>
                            <p:childTnLst>
                              <p:par>
                                <p:cTn id="173" presetID="5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52 -0.00093 L 0.29392 -0.00093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2949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0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29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0" presetID="35" presetClass="path" presetSubtype="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9392 -0.00093 L 0.00451 -0.00186 " pathEditMode="relative" rAng="0" ptsTypes="AA">
                                      <p:cBhvr>
                                        <p:cTn id="181" dur="3000" fill="hold"/>
                                        <p:tgtEl>
                                          <p:spTgt spid="2949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6" grpId="0" animBg="1"/>
      <p:bldP spid="835587" grpId="0" build="p"/>
      <p:bldP spid="2949125" grpId="0"/>
      <p:bldP spid="2949126" grpId="0"/>
      <p:bldP spid="835591" grpId="0" animBg="1"/>
      <p:bldP spid="835592" grpId="0" animBg="1"/>
      <p:bldP spid="835593" grpId="0" animBg="1"/>
      <p:bldP spid="835594" grpId="0" animBg="1"/>
      <p:bldP spid="835595" grpId="0" animBg="1"/>
      <p:bldP spid="835596" grpId="0" animBg="1"/>
      <p:bldP spid="835597" grpId="0" animBg="1"/>
      <p:bldP spid="835598" grpId="0" animBg="1"/>
      <p:bldP spid="835599" grpId="0" animBg="1"/>
      <p:bldP spid="835600" grpId="0" animBg="1"/>
      <p:bldP spid="835601" grpId="0" animBg="1"/>
      <p:bldP spid="835603" grpId="0" animBg="1"/>
      <p:bldP spid="835604" grpId="0" animBg="1"/>
      <p:bldP spid="2949156" grpId="0" animBg="1"/>
      <p:bldP spid="2949156" grpId="1" animBg="1"/>
      <p:bldP spid="2949157" grpId="0" animBg="1"/>
      <p:bldP spid="2949157" grpId="1" animBg="1"/>
      <p:bldP spid="2949158" grpId="0" animBg="1"/>
      <p:bldP spid="2949158" grpId="1" animBg="1"/>
      <p:bldP spid="2949159" grpId="0" animBg="1"/>
      <p:bldP spid="2949159" grpId="1" animBg="1"/>
      <p:bldP spid="2949159" grpId="2" animBg="1"/>
      <p:bldP spid="2949159" grpId="3" animBg="1"/>
      <p:bldP spid="2949160" grpId="0" animBg="1"/>
      <p:bldP spid="2949160" grpId="1" animBg="1"/>
      <p:bldP spid="2949161" grpId="0" animBg="1"/>
      <p:bldP spid="2949161" grpId="1" animBg="1"/>
      <p:bldP spid="2949162" grpId="0" animBg="1"/>
      <p:bldP spid="2949162" grpId="1" animBg="1"/>
      <p:bldP spid="2949162" grpId="2" animBg="1"/>
      <p:bldP spid="2949163" grpId="0" animBg="1"/>
      <p:bldP spid="2949164" grpId="0" animBg="1"/>
      <p:bldP spid="2949164" grpId="1" animBg="1"/>
      <p:bldP spid="2949165" grpId="0" animBg="1"/>
      <p:bldP spid="2949166" grpId="0" animBg="1"/>
      <p:bldP spid="2949166" grpId="1" animBg="1"/>
      <p:bldP spid="2949167" grpId="0" animBg="1"/>
      <p:bldP spid="2949167" grpId="1" animBg="1"/>
      <p:bldP spid="2949169" grpId="0" animBg="1"/>
      <p:bldP spid="29491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7868" y="1143000"/>
            <a:ext cx="11071516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dirty="0" smtClean="0"/>
              <a:t>Multiple tapes:</a:t>
            </a:r>
          </a:p>
        </p:txBody>
      </p:sp>
      <p:sp>
        <p:nvSpPr>
          <p:cNvPr id="836611" name="Rectangle 3"/>
          <p:cNvSpPr>
            <a:spLocks noChangeArrowheads="1"/>
          </p:cNvSpPr>
          <p:nvPr/>
        </p:nvSpPr>
        <p:spPr bwMode="auto">
          <a:xfrm>
            <a:off x="203147" y="381000"/>
            <a:ext cx="11376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sz="4000" b="0"/>
              <a:t>Turing Machine “Enhancements”</a:t>
            </a:r>
          </a:p>
        </p:txBody>
      </p:sp>
      <p:sp>
        <p:nvSpPr>
          <p:cNvPr id="2950148" name="Rectangle 4"/>
          <p:cNvSpPr>
            <a:spLocks noChangeArrowheads="1"/>
          </p:cNvSpPr>
          <p:nvPr/>
        </p:nvSpPr>
        <p:spPr bwMode="auto">
          <a:xfrm>
            <a:off x="507868" y="3581400"/>
            <a:ext cx="11376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2800" b="0" dirty="0"/>
              <a:t> </a:t>
            </a:r>
            <a:r>
              <a:rPr lang="en-US" sz="3200" b="0" dirty="0">
                <a:solidFill>
                  <a:srgbClr val="FF0000"/>
                </a:solidFill>
              </a:rPr>
              <a:t>Idea</a:t>
            </a:r>
            <a:r>
              <a:rPr lang="en-US" sz="3200" b="0" dirty="0"/>
              <a:t>: </a:t>
            </a:r>
            <a:r>
              <a:rPr lang="en-US" sz="3200" b="0" dirty="0">
                <a:solidFill>
                  <a:srgbClr val="33CC33"/>
                </a:solidFill>
              </a:rPr>
              <a:t>Interlace</a:t>
            </a:r>
            <a:r>
              <a:rPr lang="en-US" sz="3200" b="0" dirty="0"/>
              <a:t> multiple tapes into a single tape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endParaRPr lang="en-US" sz="3200" b="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40912" y="1828800"/>
            <a:ext cx="6094413" cy="1676400"/>
            <a:chOff x="1392" y="1152"/>
            <a:chExt cx="2880" cy="1056"/>
          </a:xfrm>
        </p:grpSpPr>
        <p:sp>
          <p:nvSpPr>
            <p:cNvPr id="836652" name="Text Box 6"/>
            <p:cNvSpPr txBox="1">
              <a:spLocks noChangeArrowheads="1"/>
            </p:cNvSpPr>
            <p:nvPr/>
          </p:nvSpPr>
          <p:spPr bwMode="auto">
            <a:xfrm>
              <a:off x="1632" y="115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6653" name="Text Box 7"/>
            <p:cNvSpPr txBox="1">
              <a:spLocks noChangeArrowheads="1"/>
            </p:cNvSpPr>
            <p:nvPr/>
          </p:nvSpPr>
          <p:spPr bwMode="auto">
            <a:xfrm>
              <a:off x="1872" y="115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0</a:t>
              </a:r>
            </a:p>
          </p:txBody>
        </p:sp>
        <p:sp>
          <p:nvSpPr>
            <p:cNvPr id="836654" name="Text Box 8"/>
            <p:cNvSpPr txBox="1">
              <a:spLocks noChangeArrowheads="1"/>
            </p:cNvSpPr>
            <p:nvPr/>
          </p:nvSpPr>
          <p:spPr bwMode="auto">
            <a:xfrm>
              <a:off x="2112" y="115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6655" name="Text Box 9"/>
            <p:cNvSpPr txBox="1">
              <a:spLocks noChangeArrowheads="1"/>
            </p:cNvSpPr>
            <p:nvPr/>
          </p:nvSpPr>
          <p:spPr bwMode="auto">
            <a:xfrm>
              <a:off x="2592" y="115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6656" name="Text Box 10"/>
            <p:cNvSpPr txBox="1">
              <a:spLocks noChangeArrowheads="1"/>
            </p:cNvSpPr>
            <p:nvPr/>
          </p:nvSpPr>
          <p:spPr bwMode="auto">
            <a:xfrm>
              <a:off x="2832" y="115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36657" name="Text Box 11"/>
            <p:cNvSpPr txBox="1">
              <a:spLocks noChangeArrowheads="1"/>
            </p:cNvSpPr>
            <p:nvPr/>
          </p:nvSpPr>
          <p:spPr bwMode="auto">
            <a:xfrm>
              <a:off x="3072" y="115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36658" name="Text Box 12"/>
            <p:cNvSpPr txBox="1">
              <a:spLocks noChangeArrowheads="1"/>
            </p:cNvSpPr>
            <p:nvPr/>
          </p:nvSpPr>
          <p:spPr bwMode="auto">
            <a:xfrm>
              <a:off x="3312" y="115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/>
            </a:p>
          </p:txBody>
        </p:sp>
        <p:sp>
          <p:nvSpPr>
            <p:cNvPr id="836659" name="Line 13"/>
            <p:cNvSpPr>
              <a:spLocks noChangeShapeType="1"/>
            </p:cNvSpPr>
            <p:nvPr/>
          </p:nvSpPr>
          <p:spPr bwMode="auto">
            <a:xfrm flipH="1">
              <a:off x="3504" y="115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60" name="Line 14"/>
            <p:cNvSpPr>
              <a:spLocks noChangeShapeType="1"/>
            </p:cNvSpPr>
            <p:nvPr/>
          </p:nvSpPr>
          <p:spPr bwMode="auto">
            <a:xfrm flipH="1">
              <a:off x="3504" y="14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61" name="Line 15"/>
            <p:cNvSpPr>
              <a:spLocks noChangeShapeType="1"/>
            </p:cNvSpPr>
            <p:nvPr/>
          </p:nvSpPr>
          <p:spPr bwMode="auto">
            <a:xfrm flipH="1">
              <a:off x="3888" y="129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62" name="Text Box 16"/>
            <p:cNvSpPr txBox="1">
              <a:spLocks noChangeArrowheads="1"/>
            </p:cNvSpPr>
            <p:nvPr/>
          </p:nvSpPr>
          <p:spPr bwMode="auto">
            <a:xfrm>
              <a:off x="2352" y="115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0</a:t>
              </a:r>
            </a:p>
          </p:txBody>
        </p:sp>
        <p:sp>
          <p:nvSpPr>
            <p:cNvPr id="836663" name="Text Box 17"/>
            <p:cNvSpPr txBox="1">
              <a:spLocks noChangeArrowheads="1"/>
            </p:cNvSpPr>
            <p:nvPr/>
          </p:nvSpPr>
          <p:spPr bwMode="auto">
            <a:xfrm>
              <a:off x="1392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36664" name="Text Box 18"/>
            <p:cNvSpPr txBox="1">
              <a:spLocks noChangeArrowheads="1"/>
            </p:cNvSpPr>
            <p:nvPr/>
          </p:nvSpPr>
          <p:spPr bwMode="auto">
            <a:xfrm>
              <a:off x="1632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36665" name="Text Box 19"/>
            <p:cNvSpPr txBox="1">
              <a:spLocks noChangeArrowheads="1"/>
            </p:cNvSpPr>
            <p:nvPr/>
          </p:nvSpPr>
          <p:spPr bwMode="auto">
            <a:xfrm>
              <a:off x="2592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36666" name="Text Box 20"/>
            <p:cNvSpPr txBox="1">
              <a:spLocks noChangeArrowheads="1"/>
            </p:cNvSpPr>
            <p:nvPr/>
          </p:nvSpPr>
          <p:spPr bwMode="auto">
            <a:xfrm>
              <a:off x="2832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36667" name="Text Box 21"/>
            <p:cNvSpPr txBox="1">
              <a:spLocks noChangeArrowheads="1"/>
            </p:cNvSpPr>
            <p:nvPr/>
          </p:nvSpPr>
          <p:spPr bwMode="auto">
            <a:xfrm>
              <a:off x="3072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36668" name="Text Box 22"/>
            <p:cNvSpPr txBox="1">
              <a:spLocks noChangeArrowheads="1"/>
            </p:cNvSpPr>
            <p:nvPr/>
          </p:nvSpPr>
          <p:spPr bwMode="auto">
            <a:xfrm>
              <a:off x="3312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/>
            </a:p>
          </p:txBody>
        </p:sp>
        <p:sp>
          <p:nvSpPr>
            <p:cNvPr id="836669" name="Line 23"/>
            <p:cNvSpPr>
              <a:spLocks noChangeShapeType="1"/>
            </p:cNvSpPr>
            <p:nvPr/>
          </p:nvSpPr>
          <p:spPr bwMode="auto">
            <a:xfrm flipH="1">
              <a:off x="3504" y="15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70" name="Line 24"/>
            <p:cNvSpPr>
              <a:spLocks noChangeShapeType="1"/>
            </p:cNvSpPr>
            <p:nvPr/>
          </p:nvSpPr>
          <p:spPr bwMode="auto">
            <a:xfrm flipH="1">
              <a:off x="3504" y="18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71" name="Line 25"/>
            <p:cNvSpPr>
              <a:spLocks noChangeShapeType="1"/>
            </p:cNvSpPr>
            <p:nvPr/>
          </p:nvSpPr>
          <p:spPr bwMode="auto">
            <a:xfrm flipH="1">
              <a:off x="3888" y="16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72" name="Text Box 26"/>
            <p:cNvSpPr txBox="1">
              <a:spLocks noChangeArrowheads="1"/>
            </p:cNvSpPr>
            <p:nvPr/>
          </p:nvSpPr>
          <p:spPr bwMode="auto">
            <a:xfrm>
              <a:off x="2352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36673" name="Text Box 27"/>
            <p:cNvSpPr txBox="1">
              <a:spLocks noChangeArrowheads="1"/>
            </p:cNvSpPr>
            <p:nvPr/>
          </p:nvSpPr>
          <p:spPr bwMode="auto">
            <a:xfrm>
              <a:off x="1392" y="1152"/>
              <a:ext cx="240" cy="288"/>
            </a:xfrm>
            <a:prstGeom prst="rect">
              <a:avLst/>
            </a:prstGeom>
            <a:noFill/>
            <a:ln w="38100">
              <a:solidFill>
                <a:srgbClr val="3399FF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6674" name="Text Box 28"/>
            <p:cNvSpPr txBox="1">
              <a:spLocks noChangeArrowheads="1"/>
            </p:cNvSpPr>
            <p:nvPr/>
          </p:nvSpPr>
          <p:spPr bwMode="auto">
            <a:xfrm>
              <a:off x="1872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36675" name="Text Box 29"/>
            <p:cNvSpPr txBox="1">
              <a:spLocks noChangeArrowheads="1"/>
            </p:cNvSpPr>
            <p:nvPr/>
          </p:nvSpPr>
          <p:spPr bwMode="auto">
            <a:xfrm>
              <a:off x="1392" y="192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  <p:sp>
          <p:nvSpPr>
            <p:cNvPr id="836676" name="Text Box 30"/>
            <p:cNvSpPr txBox="1">
              <a:spLocks noChangeArrowheads="1"/>
            </p:cNvSpPr>
            <p:nvPr/>
          </p:nvSpPr>
          <p:spPr bwMode="auto">
            <a:xfrm>
              <a:off x="1632" y="192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  <p:sp>
          <p:nvSpPr>
            <p:cNvPr id="836677" name="Text Box 31"/>
            <p:cNvSpPr txBox="1">
              <a:spLocks noChangeArrowheads="1"/>
            </p:cNvSpPr>
            <p:nvPr/>
          </p:nvSpPr>
          <p:spPr bwMode="auto">
            <a:xfrm>
              <a:off x="2112" y="192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  <p:sp>
          <p:nvSpPr>
            <p:cNvPr id="836678" name="Text Box 32"/>
            <p:cNvSpPr txBox="1">
              <a:spLocks noChangeArrowheads="1"/>
            </p:cNvSpPr>
            <p:nvPr/>
          </p:nvSpPr>
          <p:spPr bwMode="auto">
            <a:xfrm>
              <a:off x="2592" y="192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836679" name="Text Box 33"/>
            <p:cNvSpPr txBox="1">
              <a:spLocks noChangeArrowheads="1"/>
            </p:cNvSpPr>
            <p:nvPr/>
          </p:nvSpPr>
          <p:spPr bwMode="auto">
            <a:xfrm>
              <a:off x="2832" y="192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36680" name="Text Box 34"/>
            <p:cNvSpPr txBox="1">
              <a:spLocks noChangeArrowheads="1"/>
            </p:cNvSpPr>
            <p:nvPr/>
          </p:nvSpPr>
          <p:spPr bwMode="auto">
            <a:xfrm>
              <a:off x="3072" y="192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36681" name="Text Box 35"/>
            <p:cNvSpPr txBox="1">
              <a:spLocks noChangeArrowheads="1"/>
            </p:cNvSpPr>
            <p:nvPr/>
          </p:nvSpPr>
          <p:spPr bwMode="auto">
            <a:xfrm>
              <a:off x="3312" y="192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/>
            </a:p>
          </p:txBody>
        </p:sp>
        <p:sp>
          <p:nvSpPr>
            <p:cNvPr id="836682" name="Line 36"/>
            <p:cNvSpPr>
              <a:spLocks noChangeShapeType="1"/>
            </p:cNvSpPr>
            <p:nvPr/>
          </p:nvSpPr>
          <p:spPr bwMode="auto">
            <a:xfrm flipH="1">
              <a:off x="3504" y="19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83" name="Line 37"/>
            <p:cNvSpPr>
              <a:spLocks noChangeShapeType="1"/>
            </p:cNvSpPr>
            <p:nvPr/>
          </p:nvSpPr>
          <p:spPr bwMode="auto">
            <a:xfrm flipH="1">
              <a:off x="3504" y="22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84" name="Line 38"/>
            <p:cNvSpPr>
              <a:spLocks noChangeShapeType="1"/>
            </p:cNvSpPr>
            <p:nvPr/>
          </p:nvSpPr>
          <p:spPr bwMode="auto">
            <a:xfrm flipH="1">
              <a:off x="3888" y="206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85" name="Text Box 39"/>
            <p:cNvSpPr txBox="1">
              <a:spLocks noChangeArrowheads="1"/>
            </p:cNvSpPr>
            <p:nvPr/>
          </p:nvSpPr>
          <p:spPr bwMode="auto">
            <a:xfrm>
              <a:off x="2352" y="192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836686" name="Text Box 40"/>
            <p:cNvSpPr txBox="1">
              <a:spLocks noChangeArrowheads="1"/>
            </p:cNvSpPr>
            <p:nvPr/>
          </p:nvSpPr>
          <p:spPr bwMode="auto">
            <a:xfrm>
              <a:off x="1872" y="1920"/>
              <a:ext cx="240" cy="288"/>
            </a:xfrm>
            <a:prstGeom prst="rect">
              <a:avLst/>
            </a:prstGeom>
            <a:noFill/>
            <a:ln w="38100">
              <a:solidFill>
                <a:srgbClr val="33CC33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  <p:sp>
          <p:nvSpPr>
            <p:cNvPr id="836687" name="Text Box 41"/>
            <p:cNvSpPr txBox="1">
              <a:spLocks noChangeArrowheads="1"/>
            </p:cNvSpPr>
            <p:nvPr/>
          </p:nvSpPr>
          <p:spPr bwMode="auto">
            <a:xfrm>
              <a:off x="2112" y="1536"/>
              <a:ext cx="240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2950186" name="Text Box 42"/>
          <p:cNvSpPr txBox="1">
            <a:spLocks noChangeArrowheads="1"/>
          </p:cNvSpPr>
          <p:nvPr/>
        </p:nvSpPr>
        <p:spPr bwMode="auto">
          <a:xfrm>
            <a:off x="3148780" y="18288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1</a:t>
            </a:r>
          </a:p>
        </p:txBody>
      </p:sp>
      <p:sp>
        <p:nvSpPr>
          <p:cNvPr id="2950187" name="Text Box 43"/>
          <p:cNvSpPr txBox="1">
            <a:spLocks noChangeArrowheads="1"/>
          </p:cNvSpPr>
          <p:nvPr/>
        </p:nvSpPr>
        <p:spPr bwMode="auto">
          <a:xfrm>
            <a:off x="3656647" y="18288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0</a:t>
            </a:r>
          </a:p>
        </p:txBody>
      </p:sp>
      <p:sp>
        <p:nvSpPr>
          <p:cNvPr id="2950188" name="Text Box 44"/>
          <p:cNvSpPr txBox="1">
            <a:spLocks noChangeArrowheads="1"/>
          </p:cNvSpPr>
          <p:nvPr/>
        </p:nvSpPr>
        <p:spPr bwMode="auto">
          <a:xfrm>
            <a:off x="4164515" y="18288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1</a:t>
            </a:r>
          </a:p>
        </p:txBody>
      </p:sp>
      <p:sp>
        <p:nvSpPr>
          <p:cNvPr id="2950189" name="Text Box 45"/>
          <p:cNvSpPr txBox="1">
            <a:spLocks noChangeArrowheads="1"/>
          </p:cNvSpPr>
          <p:nvPr/>
        </p:nvSpPr>
        <p:spPr bwMode="auto">
          <a:xfrm>
            <a:off x="5180250" y="18288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1</a:t>
            </a:r>
          </a:p>
        </p:txBody>
      </p:sp>
      <p:sp>
        <p:nvSpPr>
          <p:cNvPr id="2950190" name="Text Box 46"/>
          <p:cNvSpPr txBox="1">
            <a:spLocks noChangeArrowheads="1"/>
          </p:cNvSpPr>
          <p:nvPr/>
        </p:nvSpPr>
        <p:spPr bwMode="auto">
          <a:xfrm>
            <a:off x="5688118" y="18288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3399FF"/>
              </a:solidFill>
            </a:endParaRPr>
          </a:p>
        </p:txBody>
      </p:sp>
      <p:sp>
        <p:nvSpPr>
          <p:cNvPr id="836619" name="Text Box 47"/>
          <p:cNvSpPr txBox="1">
            <a:spLocks noChangeArrowheads="1"/>
          </p:cNvSpPr>
          <p:nvPr/>
        </p:nvSpPr>
        <p:spPr bwMode="auto">
          <a:xfrm>
            <a:off x="6195986" y="18288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3399FF"/>
              </a:solidFill>
            </a:endParaRPr>
          </a:p>
        </p:txBody>
      </p:sp>
      <p:sp>
        <p:nvSpPr>
          <p:cNvPr id="836620" name="Text Box 48"/>
          <p:cNvSpPr txBox="1">
            <a:spLocks noChangeArrowheads="1"/>
          </p:cNvSpPr>
          <p:nvPr/>
        </p:nvSpPr>
        <p:spPr bwMode="auto">
          <a:xfrm>
            <a:off x="6703854" y="18288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/>
          </a:p>
        </p:txBody>
      </p:sp>
      <p:sp>
        <p:nvSpPr>
          <p:cNvPr id="836622" name="Line 50"/>
          <p:cNvSpPr>
            <a:spLocks noChangeShapeType="1"/>
          </p:cNvSpPr>
          <p:nvPr/>
        </p:nvSpPr>
        <p:spPr bwMode="auto">
          <a:xfrm flipH="1">
            <a:off x="7110148" y="22860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50196" name="Text Box 52"/>
          <p:cNvSpPr txBox="1">
            <a:spLocks noChangeArrowheads="1"/>
          </p:cNvSpPr>
          <p:nvPr/>
        </p:nvSpPr>
        <p:spPr bwMode="auto">
          <a:xfrm>
            <a:off x="4672383" y="18288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0</a:t>
            </a:r>
          </a:p>
        </p:txBody>
      </p:sp>
      <p:sp>
        <p:nvSpPr>
          <p:cNvPr id="2950197" name="Text Box 53"/>
          <p:cNvSpPr txBox="1">
            <a:spLocks noChangeArrowheads="1"/>
          </p:cNvSpPr>
          <p:nvPr/>
        </p:nvSpPr>
        <p:spPr bwMode="auto">
          <a:xfrm>
            <a:off x="2640912" y="2438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50198" name="Text Box 54"/>
          <p:cNvSpPr txBox="1">
            <a:spLocks noChangeArrowheads="1"/>
          </p:cNvSpPr>
          <p:nvPr/>
        </p:nvSpPr>
        <p:spPr bwMode="auto">
          <a:xfrm>
            <a:off x="3148780" y="2438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50199" name="Text Box 55"/>
          <p:cNvSpPr txBox="1">
            <a:spLocks noChangeArrowheads="1"/>
          </p:cNvSpPr>
          <p:nvPr/>
        </p:nvSpPr>
        <p:spPr bwMode="auto">
          <a:xfrm>
            <a:off x="5180250" y="2438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FF0000"/>
              </a:solidFill>
            </a:endParaRPr>
          </a:p>
        </p:txBody>
      </p:sp>
      <p:sp>
        <p:nvSpPr>
          <p:cNvPr id="2950200" name="Text Box 56"/>
          <p:cNvSpPr txBox="1">
            <a:spLocks noChangeArrowheads="1"/>
          </p:cNvSpPr>
          <p:nvPr/>
        </p:nvSpPr>
        <p:spPr bwMode="auto">
          <a:xfrm>
            <a:off x="5688118" y="2438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3399FF"/>
              </a:solidFill>
            </a:endParaRPr>
          </a:p>
        </p:txBody>
      </p:sp>
      <p:sp>
        <p:nvSpPr>
          <p:cNvPr id="836629" name="Text Box 57"/>
          <p:cNvSpPr txBox="1">
            <a:spLocks noChangeArrowheads="1"/>
          </p:cNvSpPr>
          <p:nvPr/>
        </p:nvSpPr>
        <p:spPr bwMode="auto">
          <a:xfrm>
            <a:off x="6195986" y="2438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3399FF"/>
              </a:solidFill>
            </a:endParaRPr>
          </a:p>
        </p:txBody>
      </p:sp>
      <p:sp>
        <p:nvSpPr>
          <p:cNvPr id="836630" name="Text Box 58"/>
          <p:cNvSpPr txBox="1">
            <a:spLocks noChangeArrowheads="1"/>
          </p:cNvSpPr>
          <p:nvPr/>
        </p:nvSpPr>
        <p:spPr bwMode="auto">
          <a:xfrm>
            <a:off x="6703854" y="2438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/>
          </a:p>
        </p:txBody>
      </p:sp>
      <p:sp>
        <p:nvSpPr>
          <p:cNvPr id="836631" name="Line 59"/>
          <p:cNvSpPr>
            <a:spLocks noChangeShapeType="1"/>
          </p:cNvSpPr>
          <p:nvPr/>
        </p:nvSpPr>
        <p:spPr bwMode="auto">
          <a:xfrm flipH="1">
            <a:off x="7110148" y="24384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6632" name="Line 60"/>
          <p:cNvSpPr>
            <a:spLocks noChangeShapeType="1"/>
          </p:cNvSpPr>
          <p:nvPr/>
        </p:nvSpPr>
        <p:spPr bwMode="auto">
          <a:xfrm flipH="1">
            <a:off x="7110148" y="28956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6633" name="Line 61"/>
          <p:cNvSpPr>
            <a:spLocks noChangeShapeType="1"/>
          </p:cNvSpPr>
          <p:nvPr/>
        </p:nvSpPr>
        <p:spPr bwMode="auto">
          <a:xfrm flipH="1">
            <a:off x="7922736" y="2667000"/>
            <a:ext cx="8125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50206" name="Text Box 62"/>
          <p:cNvSpPr txBox="1">
            <a:spLocks noChangeArrowheads="1"/>
          </p:cNvSpPr>
          <p:nvPr/>
        </p:nvSpPr>
        <p:spPr bwMode="auto">
          <a:xfrm>
            <a:off x="4672383" y="2438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50207" name="Text Box 63"/>
          <p:cNvSpPr txBox="1">
            <a:spLocks noChangeArrowheads="1"/>
          </p:cNvSpPr>
          <p:nvPr/>
        </p:nvSpPr>
        <p:spPr bwMode="auto">
          <a:xfrm>
            <a:off x="2640912" y="1828800"/>
            <a:ext cx="507868" cy="457200"/>
          </a:xfrm>
          <a:prstGeom prst="rect">
            <a:avLst/>
          </a:prstGeom>
          <a:noFill/>
          <a:ln w="38100">
            <a:solidFill>
              <a:srgbClr val="3399FF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1</a:t>
            </a:r>
          </a:p>
        </p:txBody>
      </p:sp>
      <p:sp>
        <p:nvSpPr>
          <p:cNvPr id="2950208" name="Text Box 64"/>
          <p:cNvSpPr txBox="1">
            <a:spLocks noChangeArrowheads="1"/>
          </p:cNvSpPr>
          <p:nvPr/>
        </p:nvSpPr>
        <p:spPr bwMode="auto">
          <a:xfrm>
            <a:off x="3656647" y="2438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50209" name="Text Box 65"/>
          <p:cNvSpPr txBox="1">
            <a:spLocks noChangeArrowheads="1"/>
          </p:cNvSpPr>
          <p:nvPr/>
        </p:nvSpPr>
        <p:spPr bwMode="auto">
          <a:xfrm>
            <a:off x="2640912" y="30480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1</a:t>
            </a:r>
          </a:p>
        </p:txBody>
      </p:sp>
      <p:sp>
        <p:nvSpPr>
          <p:cNvPr id="2950210" name="Text Box 66"/>
          <p:cNvSpPr txBox="1">
            <a:spLocks noChangeArrowheads="1"/>
          </p:cNvSpPr>
          <p:nvPr/>
        </p:nvSpPr>
        <p:spPr bwMode="auto">
          <a:xfrm>
            <a:off x="3148780" y="30480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1</a:t>
            </a:r>
          </a:p>
        </p:txBody>
      </p:sp>
      <p:sp>
        <p:nvSpPr>
          <p:cNvPr id="2950211" name="Text Box 67"/>
          <p:cNvSpPr txBox="1">
            <a:spLocks noChangeArrowheads="1"/>
          </p:cNvSpPr>
          <p:nvPr/>
        </p:nvSpPr>
        <p:spPr bwMode="auto">
          <a:xfrm>
            <a:off x="4164515" y="30480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1</a:t>
            </a:r>
          </a:p>
        </p:txBody>
      </p:sp>
      <p:sp>
        <p:nvSpPr>
          <p:cNvPr id="2950212" name="Text Box 68"/>
          <p:cNvSpPr txBox="1">
            <a:spLocks noChangeArrowheads="1"/>
          </p:cNvSpPr>
          <p:nvPr/>
        </p:nvSpPr>
        <p:spPr bwMode="auto">
          <a:xfrm>
            <a:off x="5180250" y="30480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0</a:t>
            </a:r>
          </a:p>
        </p:txBody>
      </p:sp>
      <p:sp>
        <p:nvSpPr>
          <p:cNvPr id="836641" name="Text Box 69"/>
          <p:cNvSpPr txBox="1">
            <a:spLocks noChangeArrowheads="1"/>
          </p:cNvSpPr>
          <p:nvPr/>
        </p:nvSpPr>
        <p:spPr bwMode="auto">
          <a:xfrm>
            <a:off x="5688118" y="30480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3399FF"/>
              </a:solidFill>
            </a:endParaRPr>
          </a:p>
        </p:txBody>
      </p:sp>
      <p:sp>
        <p:nvSpPr>
          <p:cNvPr id="836642" name="Text Box 70"/>
          <p:cNvSpPr txBox="1">
            <a:spLocks noChangeArrowheads="1"/>
          </p:cNvSpPr>
          <p:nvPr/>
        </p:nvSpPr>
        <p:spPr bwMode="auto">
          <a:xfrm>
            <a:off x="6195986" y="30480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3399FF"/>
              </a:solidFill>
            </a:endParaRPr>
          </a:p>
        </p:txBody>
      </p:sp>
      <p:sp>
        <p:nvSpPr>
          <p:cNvPr id="836643" name="Text Box 71"/>
          <p:cNvSpPr txBox="1">
            <a:spLocks noChangeArrowheads="1"/>
          </p:cNvSpPr>
          <p:nvPr/>
        </p:nvSpPr>
        <p:spPr bwMode="auto">
          <a:xfrm>
            <a:off x="6703854" y="30480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/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7110148" y="3048000"/>
            <a:ext cx="1625177" cy="457200"/>
            <a:chOff x="3360" y="1920"/>
            <a:chExt cx="768" cy="288"/>
          </a:xfrm>
        </p:grpSpPr>
        <p:sp>
          <p:nvSpPr>
            <p:cNvPr id="836649" name="Line 73"/>
            <p:cNvSpPr>
              <a:spLocks noChangeShapeType="1"/>
            </p:cNvSpPr>
            <p:nvPr/>
          </p:nvSpPr>
          <p:spPr bwMode="auto">
            <a:xfrm flipH="1">
              <a:off x="3360" y="19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50" name="Line 74"/>
            <p:cNvSpPr>
              <a:spLocks noChangeShapeType="1"/>
            </p:cNvSpPr>
            <p:nvPr/>
          </p:nvSpPr>
          <p:spPr bwMode="auto">
            <a:xfrm flipH="1">
              <a:off x="3360" y="22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51" name="Line 75"/>
            <p:cNvSpPr>
              <a:spLocks noChangeShapeType="1"/>
            </p:cNvSpPr>
            <p:nvPr/>
          </p:nvSpPr>
          <p:spPr bwMode="auto">
            <a:xfrm flipH="1">
              <a:off x="3744" y="206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50220" name="Text Box 76"/>
          <p:cNvSpPr txBox="1">
            <a:spLocks noChangeArrowheads="1"/>
          </p:cNvSpPr>
          <p:nvPr/>
        </p:nvSpPr>
        <p:spPr bwMode="auto">
          <a:xfrm>
            <a:off x="4672383" y="30480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0</a:t>
            </a:r>
          </a:p>
        </p:txBody>
      </p:sp>
      <p:sp>
        <p:nvSpPr>
          <p:cNvPr id="2950221" name="Text Box 77"/>
          <p:cNvSpPr txBox="1">
            <a:spLocks noChangeArrowheads="1"/>
          </p:cNvSpPr>
          <p:nvPr/>
        </p:nvSpPr>
        <p:spPr bwMode="auto">
          <a:xfrm>
            <a:off x="3656647" y="3048000"/>
            <a:ext cx="507868" cy="457200"/>
          </a:xfrm>
          <a:prstGeom prst="rect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1</a:t>
            </a:r>
          </a:p>
        </p:txBody>
      </p:sp>
      <p:sp>
        <p:nvSpPr>
          <p:cNvPr id="2950222" name="Text Box 78"/>
          <p:cNvSpPr txBox="1">
            <a:spLocks noChangeArrowheads="1"/>
          </p:cNvSpPr>
          <p:nvPr/>
        </p:nvSpPr>
        <p:spPr bwMode="auto">
          <a:xfrm>
            <a:off x="4164515" y="2438400"/>
            <a:ext cx="507868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50223" name="Rectangle 79"/>
              <p:cNvSpPr>
                <a:spLocks noChangeArrowheads="1"/>
              </p:cNvSpPr>
              <p:nvPr/>
            </p:nvSpPr>
            <p:spPr bwMode="auto">
              <a:xfrm>
                <a:off x="203147" y="4876800"/>
                <a:ext cx="11782531" cy="190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sz="2900" b="0" smtClean="0"/>
                  <a:t> Modified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/>
                      </a:rPr>
                      <m:t>𝛿</m:t>
                    </m:r>
                    <m:r>
                      <a:rPr lang="en-US" sz="29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900" b="0" smtClean="0"/>
                  <a:t> </a:t>
                </a:r>
                <a:r>
                  <a:rPr lang="en-US" sz="2900" b="0"/>
                  <a:t>processes each “virtual” tape independently: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b="0"/>
                  <a:t>Each move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sz="2900" b="0" smtClean="0"/>
                  <a:t> </a:t>
                </a:r>
                <a:r>
                  <a:rPr lang="en-US" sz="2900" b="0"/>
                  <a:t>is simulated by a long scan &amp; update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𝛿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b="0" smtClean="0"/>
                  <a:t>updates </a:t>
                </a:r>
                <a:r>
                  <a:rPr lang="en-US" sz="2800" b="0"/>
                  <a:t>R/W head positions on all “virtual tapes”</a:t>
                </a:r>
                <a:endParaRPr lang="en-US" sz="2900" b="0"/>
              </a:p>
            </p:txBody>
          </p:sp>
        </mc:Choice>
        <mc:Fallback>
          <p:sp>
            <p:nvSpPr>
              <p:cNvPr id="2950223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147" y="4876800"/>
                <a:ext cx="11782531" cy="1905000"/>
              </a:xfrm>
              <a:prstGeom prst="rect">
                <a:avLst/>
              </a:prstGeom>
              <a:blipFill rotWithShape="1">
                <a:blip r:embed="rId2"/>
                <a:stretch>
                  <a:fillRect l="-1035" t="-31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55612" y="4343400"/>
            <a:ext cx="11606345" cy="460391"/>
            <a:chOff x="507867" y="4407310"/>
            <a:chExt cx="11606345" cy="460391"/>
          </a:xfrm>
        </p:grpSpPr>
        <p:sp>
          <p:nvSpPr>
            <p:cNvPr id="81" name="Text Box 6"/>
            <p:cNvSpPr txBox="1">
              <a:spLocks noChangeArrowheads="1"/>
            </p:cNvSpPr>
            <p:nvPr/>
          </p:nvSpPr>
          <p:spPr bwMode="auto">
            <a:xfrm>
              <a:off x="1015735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solidFill>
                    <a:srgbClr val="FF0000"/>
                  </a:solidFill>
                </a:rPr>
                <a:t>0</a:t>
              </a:r>
              <a:endParaRPr 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1523603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solidFill>
                    <a:srgbClr val="00B050"/>
                  </a:solidFill>
                </a:rPr>
                <a:t>1</a:t>
              </a:r>
              <a:endParaRPr lang="en-US" sz="3200" b="0">
                <a:solidFill>
                  <a:srgbClr val="00B050"/>
                </a:solidFill>
              </a:endParaRPr>
            </a:p>
          </p:txBody>
        </p:sp>
        <p:sp>
          <p:nvSpPr>
            <p:cNvPr id="83" name="Text Box 8"/>
            <p:cNvSpPr txBox="1">
              <a:spLocks noChangeArrowheads="1"/>
            </p:cNvSpPr>
            <p:nvPr/>
          </p:nvSpPr>
          <p:spPr bwMode="auto">
            <a:xfrm>
              <a:off x="2031470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4" name="Text Box 9"/>
            <p:cNvSpPr txBox="1">
              <a:spLocks noChangeArrowheads="1"/>
            </p:cNvSpPr>
            <p:nvPr/>
          </p:nvSpPr>
          <p:spPr bwMode="auto">
            <a:xfrm>
              <a:off x="3047206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85" name="Text Box 10"/>
            <p:cNvSpPr txBox="1">
              <a:spLocks noChangeArrowheads="1"/>
            </p:cNvSpPr>
            <p:nvPr/>
          </p:nvSpPr>
          <p:spPr bwMode="auto">
            <a:xfrm>
              <a:off x="3555074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3399FF"/>
                  </a:solidFill>
                </a:rPr>
                <a:t>0</a:t>
              </a: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6" name="Text Box 11"/>
            <p:cNvSpPr txBox="1">
              <a:spLocks noChangeArrowheads="1"/>
            </p:cNvSpPr>
            <p:nvPr/>
          </p:nvSpPr>
          <p:spPr bwMode="auto">
            <a:xfrm>
              <a:off x="4062941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FF0000"/>
                  </a:solidFill>
                </a:rPr>
                <a:t>1</a:t>
              </a:r>
              <a:endParaRPr 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8" name="Line 13"/>
            <p:cNvSpPr>
              <a:spLocks noChangeShapeType="1"/>
            </p:cNvSpPr>
            <p:nvPr/>
          </p:nvSpPr>
          <p:spPr bwMode="auto">
            <a:xfrm flipH="1">
              <a:off x="10489035" y="4407310"/>
              <a:ext cx="1117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 flipH="1">
              <a:off x="10489035" y="4864510"/>
              <a:ext cx="1117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5"/>
            <p:cNvSpPr>
              <a:spLocks noChangeShapeType="1"/>
            </p:cNvSpPr>
            <p:nvPr/>
          </p:nvSpPr>
          <p:spPr bwMode="auto">
            <a:xfrm flipH="1">
              <a:off x="11301624" y="4635910"/>
              <a:ext cx="8125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16"/>
            <p:cNvSpPr txBox="1">
              <a:spLocks noChangeArrowheads="1"/>
            </p:cNvSpPr>
            <p:nvPr/>
          </p:nvSpPr>
          <p:spPr bwMode="auto">
            <a:xfrm>
              <a:off x="2539338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solidFill>
                    <a:srgbClr val="FF0000"/>
                  </a:solidFill>
                </a:rPr>
                <a:t>1</a:t>
              </a:r>
              <a:endParaRPr 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02" name="Text Box 27"/>
            <p:cNvSpPr txBox="1">
              <a:spLocks noChangeArrowheads="1"/>
            </p:cNvSpPr>
            <p:nvPr/>
          </p:nvSpPr>
          <p:spPr bwMode="auto">
            <a:xfrm>
              <a:off x="507867" y="4407310"/>
              <a:ext cx="507868" cy="457200"/>
            </a:xfrm>
            <a:prstGeom prst="rect">
              <a:avLst/>
            </a:prstGeom>
            <a:noFill/>
            <a:ln w="38100">
              <a:solidFill>
                <a:srgbClr val="3399FF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117" name="Text Box 12"/>
            <p:cNvSpPr txBox="1">
              <a:spLocks noChangeArrowheads="1"/>
            </p:cNvSpPr>
            <p:nvPr/>
          </p:nvSpPr>
          <p:spPr bwMode="auto">
            <a:xfrm>
              <a:off x="5078677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00B0F0"/>
                  </a:solidFill>
                </a:rPr>
                <a:t>1</a:t>
              </a:r>
              <a:endParaRPr lang="en-US" sz="3200" b="0">
                <a:solidFill>
                  <a:srgbClr val="00B0F0"/>
                </a:solidFill>
              </a:endParaRPr>
            </a:p>
          </p:txBody>
        </p:sp>
        <p:sp>
          <p:nvSpPr>
            <p:cNvPr id="119" name="Text Box 12"/>
            <p:cNvSpPr txBox="1">
              <a:spLocks noChangeArrowheads="1"/>
            </p:cNvSpPr>
            <p:nvPr/>
          </p:nvSpPr>
          <p:spPr bwMode="auto">
            <a:xfrm>
              <a:off x="6094412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00B050"/>
                  </a:solidFill>
                </a:rPr>
                <a:t>1</a:t>
              </a:r>
              <a:endParaRPr lang="en-US" sz="3200" b="0">
                <a:solidFill>
                  <a:srgbClr val="00B050"/>
                </a:solidFill>
              </a:endParaRPr>
            </a:p>
          </p:txBody>
        </p:sp>
        <p:sp>
          <p:nvSpPr>
            <p:cNvPr id="120" name="Text Box 12"/>
            <p:cNvSpPr txBox="1">
              <a:spLocks noChangeArrowheads="1"/>
            </p:cNvSpPr>
            <p:nvPr/>
          </p:nvSpPr>
          <p:spPr bwMode="auto">
            <a:xfrm>
              <a:off x="6602280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00B0F0"/>
                  </a:solidFill>
                </a:rPr>
                <a:t>0</a:t>
              </a:r>
              <a:endParaRPr lang="en-US" sz="3200" b="0">
                <a:solidFill>
                  <a:srgbClr val="00B0F0"/>
                </a:solidFill>
              </a:endParaRPr>
            </a:p>
          </p:txBody>
        </p:sp>
        <p:sp>
          <p:nvSpPr>
            <p:cNvPr id="121" name="Text Box 12"/>
            <p:cNvSpPr txBox="1">
              <a:spLocks noChangeArrowheads="1"/>
            </p:cNvSpPr>
            <p:nvPr/>
          </p:nvSpPr>
          <p:spPr bwMode="auto">
            <a:xfrm>
              <a:off x="7110148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FF0000"/>
                  </a:solidFill>
                </a:rPr>
                <a:t>0</a:t>
              </a:r>
              <a:endParaRPr 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7615873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00B050"/>
                  </a:solidFill>
                </a:rPr>
                <a:t>0</a:t>
              </a:r>
              <a:endParaRPr lang="en-US" sz="3200" b="0">
                <a:solidFill>
                  <a:srgbClr val="00B050"/>
                </a:solidFill>
              </a:endParaRPr>
            </a:p>
          </p:txBody>
        </p:sp>
        <p:sp>
          <p:nvSpPr>
            <p:cNvPr id="123" name="Text Box 12"/>
            <p:cNvSpPr txBox="1">
              <a:spLocks noChangeArrowheads="1"/>
            </p:cNvSpPr>
            <p:nvPr/>
          </p:nvSpPr>
          <p:spPr bwMode="auto">
            <a:xfrm>
              <a:off x="8123741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00B0F0"/>
                  </a:solidFill>
                </a:rPr>
                <a:t>1</a:t>
              </a:r>
              <a:endParaRPr lang="en-US" sz="3200" b="0">
                <a:solidFill>
                  <a:srgbClr val="00B0F0"/>
                </a:solidFill>
              </a:endParaRPr>
            </a:p>
          </p:txBody>
        </p:sp>
        <p:sp>
          <p:nvSpPr>
            <p:cNvPr id="124" name="Text Box 12"/>
            <p:cNvSpPr txBox="1">
              <a:spLocks noChangeArrowheads="1"/>
            </p:cNvSpPr>
            <p:nvPr/>
          </p:nvSpPr>
          <p:spPr bwMode="auto">
            <a:xfrm>
              <a:off x="8631609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/>
            </a:p>
          </p:txBody>
        </p:sp>
        <p:sp>
          <p:nvSpPr>
            <p:cNvPr id="125" name="Text Box 12"/>
            <p:cNvSpPr txBox="1">
              <a:spLocks noChangeArrowheads="1"/>
            </p:cNvSpPr>
            <p:nvPr/>
          </p:nvSpPr>
          <p:spPr bwMode="auto">
            <a:xfrm>
              <a:off x="9139477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00B050"/>
                  </a:solidFill>
                </a:rPr>
                <a:t>0</a:t>
              </a:r>
              <a:endParaRPr lang="en-US" sz="3200" b="0">
                <a:solidFill>
                  <a:srgbClr val="00B050"/>
                </a:solidFill>
              </a:endParaRPr>
            </a:p>
          </p:txBody>
        </p:sp>
        <p:sp>
          <p:nvSpPr>
            <p:cNvPr id="126" name="Text Box 12"/>
            <p:cNvSpPr txBox="1">
              <a:spLocks noChangeArrowheads="1"/>
            </p:cNvSpPr>
            <p:nvPr/>
          </p:nvSpPr>
          <p:spPr bwMode="auto">
            <a:xfrm>
              <a:off x="9647345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/>
            </a:p>
          </p:txBody>
        </p:sp>
        <p:sp>
          <p:nvSpPr>
            <p:cNvPr id="127" name="Text Box 12"/>
            <p:cNvSpPr txBox="1">
              <a:spLocks noChangeArrowheads="1"/>
            </p:cNvSpPr>
            <p:nvPr/>
          </p:nvSpPr>
          <p:spPr bwMode="auto">
            <a:xfrm>
              <a:off x="10155213" y="4410501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/>
            </a:p>
          </p:txBody>
        </p:sp>
        <p:sp>
          <p:nvSpPr>
            <p:cNvPr id="128" name="Text Box 12"/>
            <p:cNvSpPr txBox="1">
              <a:spLocks noChangeArrowheads="1"/>
            </p:cNvSpPr>
            <p:nvPr/>
          </p:nvSpPr>
          <p:spPr bwMode="auto">
            <a:xfrm>
              <a:off x="10663081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/>
            </a:p>
          </p:txBody>
        </p:sp>
        <p:sp>
          <p:nvSpPr>
            <p:cNvPr id="87" name="Text Box 12"/>
            <p:cNvSpPr txBox="1">
              <a:spLocks noChangeArrowheads="1"/>
            </p:cNvSpPr>
            <p:nvPr/>
          </p:nvSpPr>
          <p:spPr bwMode="auto">
            <a:xfrm>
              <a:off x="4570809" y="4407310"/>
              <a:ext cx="507868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00B050"/>
                  </a:solidFill>
                </a:rPr>
                <a:t>1</a:t>
              </a:r>
              <a:endParaRPr lang="en-US" sz="3200" b="0">
                <a:solidFill>
                  <a:srgbClr val="00B050"/>
                </a:solidFill>
              </a:endParaRPr>
            </a:p>
          </p:txBody>
        </p:sp>
        <p:sp>
          <p:nvSpPr>
            <p:cNvPr id="118" name="Text Box 12"/>
            <p:cNvSpPr txBox="1">
              <a:spLocks noChangeArrowheads="1"/>
            </p:cNvSpPr>
            <p:nvPr/>
          </p:nvSpPr>
          <p:spPr bwMode="auto">
            <a:xfrm>
              <a:off x="5586544" y="4407310"/>
              <a:ext cx="507868" cy="457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FF0000"/>
                  </a:solidFill>
                </a:rPr>
                <a:t>0</a:t>
              </a:r>
              <a:endParaRPr lang="en-US" sz="3200" b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36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66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3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9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9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9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9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3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3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3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9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9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9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9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9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8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3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83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83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9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9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9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9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9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29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9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83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83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83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9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29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000"/>
                                        <p:tgtEl>
                                          <p:spTgt spid="295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112E-17 L -0.09584 0.36667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950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0" y="1830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112E-17 L -0.0125 0.36667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950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1830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5.55112E-17 L 0.07083 0.36667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950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1830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112E-17 L 0.2375 0.36667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950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1830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5.55112E-17 L 0.32083 0.36667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295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0" y="1830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112E-17 L 0.15416 0.36667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2950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1830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06895E-6 L -0.1375 0.27765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2950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5417 0.27778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2950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27917 0.27778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2950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1.11111E-6 L 0.3625 0.27778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2950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19583 0.27778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950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7538E-6 L -0.17917 0.3665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2950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1830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2917 0.27778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2950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1328E-6 L -0.09583 0.1888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2950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0" y="940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0125 0.18889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2950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940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22222E-6 L 0.15417 0.18889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2950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940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32084 0.18889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2950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0" y="940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2375 0.18889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2950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940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7084 0.1888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2950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940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1125 0.27778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2950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0.24167 0.18889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3000"/>
                                        <p:tgtEl>
                                          <p:spTgt spid="29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0" grpId="0" build="p" animBg="1"/>
      <p:bldP spid="2950148" grpId="0"/>
      <p:bldP spid="2950186" grpId="0" animBg="1"/>
      <p:bldP spid="2950186" grpId="1" animBg="1"/>
      <p:bldP spid="2950187" grpId="0" animBg="1"/>
      <p:bldP spid="2950187" grpId="1" animBg="1"/>
      <p:bldP spid="2950188" grpId="0" animBg="1"/>
      <p:bldP spid="2950188" grpId="1" animBg="1"/>
      <p:bldP spid="2950189" grpId="0" animBg="1"/>
      <p:bldP spid="2950189" grpId="1" animBg="1"/>
      <p:bldP spid="2950190" grpId="0" animBg="1"/>
      <p:bldP spid="2950190" grpId="1" animBg="1"/>
      <p:bldP spid="836619" grpId="0" animBg="1"/>
      <p:bldP spid="836620" grpId="0" animBg="1"/>
      <p:bldP spid="836622" grpId="0" animBg="1"/>
      <p:bldP spid="2950196" grpId="0" animBg="1"/>
      <p:bldP spid="2950196" grpId="1" animBg="1"/>
      <p:bldP spid="2950197" grpId="0" animBg="1"/>
      <p:bldP spid="2950197" grpId="1" animBg="1"/>
      <p:bldP spid="2950198" grpId="0" animBg="1"/>
      <p:bldP spid="2950198" grpId="1" animBg="1"/>
      <p:bldP spid="2950199" grpId="0" animBg="1"/>
      <p:bldP spid="2950199" grpId="1" animBg="1"/>
      <p:bldP spid="2950200" grpId="0" animBg="1"/>
      <p:bldP spid="2950200" grpId="1" animBg="1"/>
      <p:bldP spid="836629" grpId="0" animBg="1"/>
      <p:bldP spid="836630" grpId="0" animBg="1"/>
      <p:bldP spid="836631" grpId="0" animBg="1"/>
      <p:bldP spid="836632" grpId="0" animBg="1"/>
      <p:bldP spid="836633" grpId="0" animBg="1"/>
      <p:bldP spid="2950206" grpId="0" animBg="1"/>
      <p:bldP spid="2950206" grpId="1" animBg="1"/>
      <p:bldP spid="2950207" grpId="0" animBg="1"/>
      <p:bldP spid="2950207" grpId="1" animBg="1"/>
      <p:bldP spid="2950208" grpId="0" animBg="1"/>
      <p:bldP spid="2950208" grpId="1" animBg="1"/>
      <p:bldP spid="2950209" grpId="0" animBg="1"/>
      <p:bldP spid="2950209" grpId="1" animBg="1"/>
      <p:bldP spid="2950210" grpId="0" animBg="1"/>
      <p:bldP spid="2950210" grpId="1" animBg="1"/>
      <p:bldP spid="2950211" grpId="0" animBg="1"/>
      <p:bldP spid="2950211" grpId="1" animBg="1"/>
      <p:bldP spid="2950212" grpId="0" animBg="1"/>
      <p:bldP spid="2950212" grpId="1" animBg="1"/>
      <p:bldP spid="836641" grpId="0" animBg="1"/>
      <p:bldP spid="836642" grpId="0" animBg="1"/>
      <p:bldP spid="836643" grpId="0" animBg="1"/>
      <p:bldP spid="2950220" grpId="0" animBg="1"/>
      <p:bldP spid="2950220" grpId="1" animBg="1"/>
      <p:bldP spid="2950221" grpId="0" animBg="1"/>
      <p:bldP spid="2950221" grpId="1" animBg="1"/>
      <p:bldP spid="2950222" grpId="0" animBg="1"/>
      <p:bldP spid="2950222" grpId="1" animBg="1"/>
      <p:bldP spid="29502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7868" y="1143000"/>
            <a:ext cx="11071516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dirty="0" smtClean="0"/>
              <a:t>Two-dimensional tape:</a:t>
            </a:r>
          </a:p>
        </p:txBody>
      </p:sp>
      <p:sp>
        <p:nvSpPr>
          <p:cNvPr id="837635" name="Rectangle 3"/>
          <p:cNvSpPr>
            <a:spLocks noChangeArrowheads="1"/>
          </p:cNvSpPr>
          <p:nvPr/>
        </p:nvSpPr>
        <p:spPr bwMode="auto">
          <a:xfrm>
            <a:off x="203147" y="381000"/>
            <a:ext cx="11376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sz="4000" b="0"/>
              <a:t>Turing Machine “Enhancements”</a:t>
            </a:r>
          </a:p>
        </p:txBody>
      </p:sp>
      <p:sp>
        <p:nvSpPr>
          <p:cNvPr id="2951172" name="Rectangle 4"/>
          <p:cNvSpPr>
            <a:spLocks noChangeArrowheads="1"/>
          </p:cNvSpPr>
          <p:nvPr/>
        </p:nvSpPr>
        <p:spPr bwMode="auto">
          <a:xfrm>
            <a:off x="507868" y="3838575"/>
            <a:ext cx="113762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2800" b="0"/>
              <a:t> </a:t>
            </a:r>
            <a:r>
              <a:rPr lang="en-US" sz="3200" b="0"/>
              <a:t>Idea: Flatten 2-D tape into a 1-D tape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endParaRPr lang="en-US" sz="3200" b="0"/>
          </a:p>
        </p:txBody>
      </p:sp>
      <p:sp>
        <p:nvSpPr>
          <p:cNvPr id="837637" name="Text Box 5"/>
          <p:cNvSpPr txBox="1">
            <a:spLocks noChangeArrowheads="1"/>
          </p:cNvSpPr>
          <p:nvPr/>
        </p:nvSpPr>
        <p:spPr bwMode="auto">
          <a:xfrm>
            <a:off x="5688118" y="2438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3399FF"/>
              </a:solidFill>
            </a:endParaRPr>
          </a:p>
        </p:txBody>
      </p:sp>
      <p:sp>
        <p:nvSpPr>
          <p:cNvPr id="837638" name="Line 6"/>
          <p:cNvSpPr>
            <a:spLocks noChangeShapeType="1"/>
          </p:cNvSpPr>
          <p:nvPr/>
        </p:nvSpPr>
        <p:spPr bwMode="auto">
          <a:xfrm flipH="1">
            <a:off x="5586545" y="24384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39" name="Line 7"/>
          <p:cNvSpPr>
            <a:spLocks noChangeShapeType="1"/>
          </p:cNvSpPr>
          <p:nvPr/>
        </p:nvSpPr>
        <p:spPr bwMode="auto">
          <a:xfrm flipH="1">
            <a:off x="5586545" y="28956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40" name="Line 8"/>
          <p:cNvSpPr>
            <a:spLocks noChangeShapeType="1"/>
          </p:cNvSpPr>
          <p:nvPr/>
        </p:nvSpPr>
        <p:spPr bwMode="auto">
          <a:xfrm flipH="1">
            <a:off x="6399133" y="2667000"/>
            <a:ext cx="8125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41" name="Text Box 9"/>
          <p:cNvSpPr txBox="1">
            <a:spLocks noChangeArrowheads="1"/>
          </p:cNvSpPr>
          <p:nvPr/>
        </p:nvSpPr>
        <p:spPr bwMode="auto">
          <a:xfrm>
            <a:off x="5180250" y="28956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FF0000"/>
              </a:solidFill>
            </a:endParaRPr>
          </a:p>
        </p:txBody>
      </p:sp>
      <p:sp>
        <p:nvSpPr>
          <p:cNvPr id="837642" name="Text Box 10"/>
          <p:cNvSpPr txBox="1">
            <a:spLocks noChangeArrowheads="1"/>
          </p:cNvSpPr>
          <p:nvPr/>
        </p:nvSpPr>
        <p:spPr bwMode="auto">
          <a:xfrm>
            <a:off x="5688118" y="28956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3399FF"/>
              </a:solidFill>
            </a:endParaRPr>
          </a:p>
        </p:txBody>
      </p:sp>
      <p:sp>
        <p:nvSpPr>
          <p:cNvPr id="837643" name="Line 11"/>
          <p:cNvSpPr>
            <a:spLocks noChangeShapeType="1"/>
          </p:cNvSpPr>
          <p:nvPr/>
        </p:nvSpPr>
        <p:spPr bwMode="auto">
          <a:xfrm flipH="1">
            <a:off x="5586545" y="28956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44" name="Line 12"/>
          <p:cNvSpPr>
            <a:spLocks noChangeShapeType="1"/>
          </p:cNvSpPr>
          <p:nvPr/>
        </p:nvSpPr>
        <p:spPr bwMode="auto">
          <a:xfrm flipH="1">
            <a:off x="5586545" y="33528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45" name="Line 13"/>
          <p:cNvSpPr>
            <a:spLocks noChangeShapeType="1"/>
          </p:cNvSpPr>
          <p:nvPr/>
        </p:nvSpPr>
        <p:spPr bwMode="auto">
          <a:xfrm flipH="1">
            <a:off x="6399133" y="3124200"/>
            <a:ext cx="8125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640912" y="2438400"/>
            <a:ext cx="3047206" cy="457200"/>
            <a:chOff x="1248" y="1536"/>
            <a:chExt cx="1440" cy="288"/>
          </a:xfrm>
        </p:grpSpPr>
        <p:sp>
          <p:nvSpPr>
            <p:cNvPr id="837713" name="Text Box 15"/>
            <p:cNvSpPr txBox="1">
              <a:spLocks noChangeArrowheads="1"/>
            </p:cNvSpPr>
            <p:nvPr/>
          </p:nvSpPr>
          <p:spPr bwMode="auto">
            <a:xfrm>
              <a:off x="148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7714" name="Text Box 16"/>
            <p:cNvSpPr txBox="1">
              <a:spLocks noChangeArrowheads="1"/>
            </p:cNvSpPr>
            <p:nvPr/>
          </p:nvSpPr>
          <p:spPr bwMode="auto">
            <a:xfrm>
              <a:off x="172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0</a:t>
              </a:r>
            </a:p>
          </p:txBody>
        </p:sp>
        <p:sp>
          <p:nvSpPr>
            <p:cNvPr id="837715" name="Text Box 17"/>
            <p:cNvSpPr txBox="1">
              <a:spLocks noChangeArrowheads="1"/>
            </p:cNvSpPr>
            <p:nvPr/>
          </p:nvSpPr>
          <p:spPr bwMode="auto">
            <a:xfrm>
              <a:off x="196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7716" name="Text Box 18"/>
            <p:cNvSpPr txBox="1">
              <a:spLocks noChangeArrowheads="1"/>
            </p:cNvSpPr>
            <p:nvPr/>
          </p:nvSpPr>
          <p:spPr bwMode="auto">
            <a:xfrm>
              <a:off x="244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7717" name="Text Box 19"/>
            <p:cNvSpPr txBox="1">
              <a:spLocks noChangeArrowheads="1"/>
            </p:cNvSpPr>
            <p:nvPr/>
          </p:nvSpPr>
          <p:spPr bwMode="auto">
            <a:xfrm>
              <a:off x="220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0</a:t>
              </a:r>
            </a:p>
          </p:txBody>
        </p:sp>
        <p:sp>
          <p:nvSpPr>
            <p:cNvPr id="837718" name="Text Box 20"/>
            <p:cNvSpPr txBox="1">
              <a:spLocks noChangeArrowheads="1"/>
            </p:cNvSpPr>
            <p:nvPr/>
          </p:nvSpPr>
          <p:spPr bwMode="auto">
            <a:xfrm>
              <a:off x="124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</p:grpSp>
      <p:sp>
        <p:nvSpPr>
          <p:cNvPr id="837647" name="Text Box 21"/>
          <p:cNvSpPr txBox="1">
            <a:spLocks noChangeArrowheads="1"/>
          </p:cNvSpPr>
          <p:nvPr/>
        </p:nvSpPr>
        <p:spPr bwMode="auto">
          <a:xfrm>
            <a:off x="5688118" y="33528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3399FF"/>
              </a:solidFill>
            </a:endParaRPr>
          </a:p>
        </p:txBody>
      </p:sp>
      <p:sp>
        <p:nvSpPr>
          <p:cNvPr id="837648" name="Line 22"/>
          <p:cNvSpPr>
            <a:spLocks noChangeShapeType="1"/>
          </p:cNvSpPr>
          <p:nvPr/>
        </p:nvSpPr>
        <p:spPr bwMode="auto">
          <a:xfrm flipH="1">
            <a:off x="5586545" y="33528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49" name="Line 23"/>
          <p:cNvSpPr>
            <a:spLocks noChangeShapeType="1"/>
          </p:cNvSpPr>
          <p:nvPr/>
        </p:nvSpPr>
        <p:spPr bwMode="auto">
          <a:xfrm flipH="1">
            <a:off x="5586545" y="38100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50" name="Line 24"/>
          <p:cNvSpPr>
            <a:spLocks noChangeShapeType="1"/>
          </p:cNvSpPr>
          <p:nvPr/>
        </p:nvSpPr>
        <p:spPr bwMode="auto">
          <a:xfrm flipH="1">
            <a:off x="6399133" y="3581400"/>
            <a:ext cx="8125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640912" y="3352800"/>
            <a:ext cx="3047206" cy="457200"/>
            <a:chOff x="1248" y="2112"/>
            <a:chExt cx="1440" cy="288"/>
          </a:xfrm>
        </p:grpSpPr>
        <p:sp>
          <p:nvSpPr>
            <p:cNvPr id="837707" name="Text Box 26"/>
            <p:cNvSpPr txBox="1">
              <a:spLocks noChangeArrowheads="1"/>
            </p:cNvSpPr>
            <p:nvPr/>
          </p:nvSpPr>
          <p:spPr bwMode="auto">
            <a:xfrm>
              <a:off x="124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  <p:sp>
          <p:nvSpPr>
            <p:cNvPr id="837708" name="Text Box 27"/>
            <p:cNvSpPr txBox="1">
              <a:spLocks noChangeArrowheads="1"/>
            </p:cNvSpPr>
            <p:nvPr/>
          </p:nvSpPr>
          <p:spPr bwMode="auto">
            <a:xfrm>
              <a:off x="148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837709" name="Text Box 28"/>
            <p:cNvSpPr txBox="1">
              <a:spLocks noChangeArrowheads="1"/>
            </p:cNvSpPr>
            <p:nvPr/>
          </p:nvSpPr>
          <p:spPr bwMode="auto">
            <a:xfrm>
              <a:off x="196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  <p:sp>
          <p:nvSpPr>
            <p:cNvPr id="837710" name="Text Box 29"/>
            <p:cNvSpPr txBox="1">
              <a:spLocks noChangeArrowheads="1"/>
            </p:cNvSpPr>
            <p:nvPr/>
          </p:nvSpPr>
          <p:spPr bwMode="auto">
            <a:xfrm>
              <a:off x="244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837711" name="Text Box 30"/>
            <p:cNvSpPr txBox="1">
              <a:spLocks noChangeArrowheads="1"/>
            </p:cNvSpPr>
            <p:nvPr/>
          </p:nvSpPr>
          <p:spPr bwMode="auto">
            <a:xfrm>
              <a:off x="220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837712" name="Text Box 31"/>
            <p:cNvSpPr txBox="1">
              <a:spLocks noChangeArrowheads="1"/>
            </p:cNvSpPr>
            <p:nvPr/>
          </p:nvSpPr>
          <p:spPr bwMode="auto">
            <a:xfrm>
              <a:off x="172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640912" y="2895600"/>
            <a:ext cx="2539339" cy="457200"/>
            <a:chOff x="1248" y="1824"/>
            <a:chExt cx="1200" cy="288"/>
          </a:xfrm>
        </p:grpSpPr>
        <p:sp>
          <p:nvSpPr>
            <p:cNvPr id="837702" name="Text Box 33"/>
            <p:cNvSpPr txBox="1">
              <a:spLocks noChangeArrowheads="1"/>
            </p:cNvSpPr>
            <p:nvPr/>
          </p:nvSpPr>
          <p:spPr bwMode="auto">
            <a:xfrm>
              <a:off x="124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37703" name="Text Box 34"/>
            <p:cNvSpPr txBox="1">
              <a:spLocks noChangeArrowheads="1"/>
            </p:cNvSpPr>
            <p:nvPr/>
          </p:nvSpPr>
          <p:spPr bwMode="auto">
            <a:xfrm>
              <a:off x="148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37704" name="Text Box 35"/>
            <p:cNvSpPr txBox="1">
              <a:spLocks noChangeArrowheads="1"/>
            </p:cNvSpPr>
            <p:nvPr/>
          </p:nvSpPr>
          <p:spPr bwMode="auto">
            <a:xfrm>
              <a:off x="220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37705" name="Text Box 36"/>
            <p:cNvSpPr txBox="1">
              <a:spLocks noChangeArrowheads="1"/>
            </p:cNvSpPr>
            <p:nvPr/>
          </p:nvSpPr>
          <p:spPr bwMode="auto">
            <a:xfrm>
              <a:off x="172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37706" name="Text Box 37"/>
            <p:cNvSpPr txBox="1">
              <a:spLocks noChangeArrowheads="1"/>
            </p:cNvSpPr>
            <p:nvPr/>
          </p:nvSpPr>
          <p:spPr bwMode="auto">
            <a:xfrm>
              <a:off x="1968" y="1824"/>
              <a:ext cx="240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51206" name="Rectangle 38"/>
              <p:cNvSpPr>
                <a:spLocks noChangeArrowheads="1"/>
              </p:cNvSpPr>
              <p:nvPr/>
            </p:nvSpPr>
            <p:spPr bwMode="auto">
              <a:xfrm>
                <a:off x="203147" y="5029200"/>
                <a:ext cx="11782531" cy="167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sz="2900" b="0" dirty="0" smtClean="0"/>
                  <a:t> Modified </a:t>
                </a:r>
                <a:r>
                  <a:rPr lang="en-US" sz="2900" b="0"/>
                  <a:t>1-D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latin typeface="Cambria Math"/>
                          </a:rPr>
                          <m:t>𝛿</m:t>
                        </m:r>
                      </m:e>
                      <m:sup>
                        <m:r>
                          <a:rPr lang="en-US" sz="29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900" b="0" dirty="0"/>
                  <a:t> simulates the original </a:t>
                </a:r>
                <a:r>
                  <a:rPr lang="en-US" sz="2900" b="0"/>
                  <a:t>2-D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sz="2900" b="0" dirty="0"/>
                  <a:t>: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b="0"/>
                  <a:t>Left/right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sz="2900" b="0" smtClean="0"/>
                  <a:t> </a:t>
                </a:r>
                <a:r>
                  <a:rPr lang="en-US" sz="2900" b="0" dirty="0"/>
                  <a:t>moves</a:t>
                </a:r>
                <a:r>
                  <a:rPr lang="en-US" sz="2900" b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latin typeface="Cambria Math"/>
                          </a:rPr>
                          <m:t>𝛿</m:t>
                        </m:r>
                      </m:e>
                      <m:sup>
                        <m:r>
                          <a:rPr lang="en-US" sz="29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900" b="0" dirty="0"/>
                  <a:t> moves </a:t>
                </a:r>
                <a:r>
                  <a:rPr lang="en-US" sz="2800" b="0" dirty="0"/>
                  <a:t>horizontally</a:t>
                </a:r>
                <a:endParaRPr lang="en-US" sz="2900" b="0" dirty="0"/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sz="2800" b="0"/>
                  <a:t>Up/down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900" b="0" smtClean="0"/>
                  <a:t> </a:t>
                </a:r>
                <a:r>
                  <a:rPr lang="en-US" sz="2900" b="0" dirty="0"/>
                  <a:t>moves</a:t>
                </a:r>
                <a:r>
                  <a:rPr lang="en-US" sz="2900" b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/>
                          </a:rPr>
                          <m:t>𝛿</m:t>
                        </m:r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900" b="0" smtClean="0"/>
                  <a:t> </a:t>
                </a:r>
                <a:r>
                  <a:rPr lang="en-US" sz="2900" b="0" dirty="0"/>
                  <a:t>jumps between tape sections</a:t>
                </a:r>
              </a:p>
            </p:txBody>
          </p:sp>
        </mc:Choice>
        <mc:Fallback>
          <p:sp>
            <p:nvSpPr>
              <p:cNvPr id="2951206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147" y="5029200"/>
                <a:ext cx="11782531" cy="1676400"/>
              </a:xfrm>
              <a:prstGeom prst="rect">
                <a:avLst/>
              </a:prstGeom>
              <a:blipFill rotWithShape="1">
                <a:blip r:embed="rId2"/>
                <a:stretch>
                  <a:fillRect l="-1035" t="-3636" b="-83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7654" name="Line 39"/>
          <p:cNvSpPr>
            <a:spLocks noChangeShapeType="1"/>
          </p:cNvSpPr>
          <p:nvPr/>
        </p:nvSpPr>
        <p:spPr bwMode="auto">
          <a:xfrm flipH="1">
            <a:off x="5586545" y="24384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55" name="Line 40"/>
          <p:cNvSpPr>
            <a:spLocks noChangeShapeType="1"/>
          </p:cNvSpPr>
          <p:nvPr/>
        </p:nvSpPr>
        <p:spPr bwMode="auto">
          <a:xfrm flipH="1">
            <a:off x="5586545" y="24384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56" name="Line 41"/>
          <p:cNvSpPr>
            <a:spLocks noChangeShapeType="1"/>
          </p:cNvSpPr>
          <p:nvPr/>
        </p:nvSpPr>
        <p:spPr bwMode="auto">
          <a:xfrm flipH="1">
            <a:off x="2903310" y="1905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57" name="Line 42"/>
          <p:cNvSpPr>
            <a:spLocks noChangeShapeType="1"/>
          </p:cNvSpPr>
          <p:nvPr/>
        </p:nvSpPr>
        <p:spPr bwMode="auto">
          <a:xfrm flipH="1">
            <a:off x="2640912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58" name="Line 43"/>
          <p:cNvSpPr>
            <a:spLocks noChangeShapeType="1"/>
          </p:cNvSpPr>
          <p:nvPr/>
        </p:nvSpPr>
        <p:spPr bwMode="auto">
          <a:xfrm flipH="1">
            <a:off x="314878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59" name="Line 44"/>
          <p:cNvSpPr>
            <a:spLocks noChangeShapeType="1"/>
          </p:cNvSpPr>
          <p:nvPr/>
        </p:nvSpPr>
        <p:spPr bwMode="auto">
          <a:xfrm flipH="1">
            <a:off x="3656648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60" name="Line 45"/>
          <p:cNvSpPr>
            <a:spLocks noChangeShapeType="1"/>
          </p:cNvSpPr>
          <p:nvPr/>
        </p:nvSpPr>
        <p:spPr bwMode="auto">
          <a:xfrm flipH="1">
            <a:off x="4164515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61" name="Line 46"/>
          <p:cNvSpPr>
            <a:spLocks noChangeShapeType="1"/>
          </p:cNvSpPr>
          <p:nvPr/>
        </p:nvSpPr>
        <p:spPr bwMode="auto">
          <a:xfrm flipH="1">
            <a:off x="4672383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62" name="Line 47"/>
          <p:cNvSpPr>
            <a:spLocks noChangeShapeType="1"/>
          </p:cNvSpPr>
          <p:nvPr/>
        </p:nvSpPr>
        <p:spPr bwMode="auto">
          <a:xfrm flipH="1">
            <a:off x="5180251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63" name="Line 48"/>
          <p:cNvSpPr>
            <a:spLocks noChangeShapeType="1"/>
          </p:cNvSpPr>
          <p:nvPr/>
        </p:nvSpPr>
        <p:spPr bwMode="auto">
          <a:xfrm flipH="1">
            <a:off x="5688118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64" name="Line 49"/>
          <p:cNvSpPr>
            <a:spLocks noChangeShapeType="1"/>
          </p:cNvSpPr>
          <p:nvPr/>
        </p:nvSpPr>
        <p:spPr bwMode="auto">
          <a:xfrm flipH="1">
            <a:off x="6195986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65" name="Line 50"/>
          <p:cNvSpPr>
            <a:spLocks noChangeShapeType="1"/>
          </p:cNvSpPr>
          <p:nvPr/>
        </p:nvSpPr>
        <p:spPr bwMode="auto">
          <a:xfrm flipH="1">
            <a:off x="3411178" y="1905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66" name="Line 51"/>
          <p:cNvSpPr>
            <a:spLocks noChangeShapeType="1"/>
          </p:cNvSpPr>
          <p:nvPr/>
        </p:nvSpPr>
        <p:spPr bwMode="auto">
          <a:xfrm flipH="1">
            <a:off x="3919046" y="1905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67" name="Line 52"/>
          <p:cNvSpPr>
            <a:spLocks noChangeShapeType="1"/>
          </p:cNvSpPr>
          <p:nvPr/>
        </p:nvSpPr>
        <p:spPr bwMode="auto">
          <a:xfrm flipH="1">
            <a:off x="4426914" y="1905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68" name="Line 53"/>
          <p:cNvSpPr>
            <a:spLocks noChangeShapeType="1"/>
          </p:cNvSpPr>
          <p:nvPr/>
        </p:nvSpPr>
        <p:spPr bwMode="auto">
          <a:xfrm flipH="1">
            <a:off x="4934781" y="1905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69" name="Line 54"/>
          <p:cNvSpPr>
            <a:spLocks noChangeShapeType="1"/>
          </p:cNvSpPr>
          <p:nvPr/>
        </p:nvSpPr>
        <p:spPr bwMode="auto">
          <a:xfrm flipH="1">
            <a:off x="5442649" y="1905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70" name="Line 55"/>
          <p:cNvSpPr>
            <a:spLocks noChangeShapeType="1"/>
          </p:cNvSpPr>
          <p:nvPr/>
        </p:nvSpPr>
        <p:spPr bwMode="auto">
          <a:xfrm flipH="1">
            <a:off x="5950517" y="1905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71" name="Line 56"/>
          <p:cNvSpPr>
            <a:spLocks noChangeShapeType="1"/>
          </p:cNvSpPr>
          <p:nvPr/>
        </p:nvSpPr>
        <p:spPr bwMode="auto">
          <a:xfrm flipH="1">
            <a:off x="6458385" y="2057400"/>
            <a:ext cx="448616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3758221" y="4419600"/>
            <a:ext cx="8227457" cy="457200"/>
            <a:chOff x="1776" y="2784"/>
            <a:chExt cx="3888" cy="288"/>
          </a:xfrm>
        </p:grpSpPr>
        <p:grpSp>
          <p:nvGrpSpPr>
            <p:cNvPr id="6" name="Group 58"/>
            <p:cNvGrpSpPr>
              <a:grpSpLocks/>
            </p:cNvGrpSpPr>
            <p:nvPr/>
          </p:nvGrpSpPr>
          <p:grpSpPr bwMode="auto">
            <a:xfrm>
              <a:off x="1776" y="2784"/>
              <a:ext cx="3362" cy="288"/>
              <a:chOff x="1776" y="2784"/>
              <a:chExt cx="3362" cy="288"/>
            </a:xfrm>
          </p:grpSpPr>
          <p:sp>
            <p:nvSpPr>
              <p:cNvPr id="837699" name="Text Box 59"/>
              <p:cNvSpPr txBox="1">
                <a:spLocks noChangeArrowheads="1"/>
              </p:cNvSpPr>
              <p:nvPr/>
            </p:nvSpPr>
            <p:spPr bwMode="auto">
              <a:xfrm>
                <a:off x="1776" y="278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/>
                  <a:t>$</a:t>
                </a:r>
              </a:p>
            </p:txBody>
          </p:sp>
          <p:sp>
            <p:nvSpPr>
              <p:cNvPr id="837700" name="Text Box 60"/>
              <p:cNvSpPr txBox="1">
                <a:spLocks noChangeArrowheads="1"/>
              </p:cNvSpPr>
              <p:nvPr/>
            </p:nvSpPr>
            <p:spPr bwMode="auto">
              <a:xfrm>
                <a:off x="3216" y="278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/>
                  <a:t>$</a:t>
                </a:r>
              </a:p>
            </p:txBody>
          </p:sp>
          <p:sp>
            <p:nvSpPr>
              <p:cNvPr id="837701" name="Text Box 61"/>
              <p:cNvSpPr txBox="1">
                <a:spLocks noChangeArrowheads="1"/>
              </p:cNvSpPr>
              <p:nvPr/>
            </p:nvSpPr>
            <p:spPr bwMode="auto">
              <a:xfrm>
                <a:off x="4898" y="278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/>
                  <a:t>$</a:t>
                </a:r>
              </a:p>
            </p:txBody>
          </p:sp>
        </p:grpSp>
        <p:sp>
          <p:nvSpPr>
            <p:cNvPr id="837696" name="Line 62"/>
            <p:cNvSpPr>
              <a:spLocks noChangeShapeType="1"/>
            </p:cNvSpPr>
            <p:nvPr/>
          </p:nvSpPr>
          <p:spPr bwMode="auto">
            <a:xfrm flipH="1">
              <a:off x="5280" y="292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697" name="Line 63"/>
            <p:cNvSpPr>
              <a:spLocks noChangeShapeType="1"/>
            </p:cNvSpPr>
            <p:nvPr/>
          </p:nvSpPr>
          <p:spPr bwMode="auto">
            <a:xfrm flipH="1">
              <a:off x="4896" y="30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698" name="Line 64"/>
            <p:cNvSpPr>
              <a:spLocks noChangeShapeType="1"/>
            </p:cNvSpPr>
            <p:nvPr/>
          </p:nvSpPr>
          <p:spPr bwMode="auto">
            <a:xfrm flipH="1">
              <a:off x="4896" y="27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7673" name="Text Box 65"/>
          <p:cNvSpPr txBox="1">
            <a:spLocks noChangeArrowheads="1"/>
          </p:cNvSpPr>
          <p:nvPr/>
        </p:nvSpPr>
        <p:spPr bwMode="auto">
          <a:xfrm>
            <a:off x="5180250" y="28956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FF0000"/>
              </a:solidFill>
            </a:endParaRPr>
          </a:p>
        </p:txBody>
      </p: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2640912" y="2438400"/>
            <a:ext cx="3047206" cy="457200"/>
            <a:chOff x="1248" y="1536"/>
            <a:chExt cx="1440" cy="288"/>
          </a:xfrm>
        </p:grpSpPr>
        <p:sp>
          <p:nvSpPr>
            <p:cNvPr id="837689" name="Text Box 67"/>
            <p:cNvSpPr txBox="1">
              <a:spLocks noChangeArrowheads="1"/>
            </p:cNvSpPr>
            <p:nvPr/>
          </p:nvSpPr>
          <p:spPr bwMode="auto">
            <a:xfrm>
              <a:off x="148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7690" name="Text Box 68"/>
            <p:cNvSpPr txBox="1">
              <a:spLocks noChangeArrowheads="1"/>
            </p:cNvSpPr>
            <p:nvPr/>
          </p:nvSpPr>
          <p:spPr bwMode="auto">
            <a:xfrm>
              <a:off x="172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0</a:t>
              </a:r>
            </a:p>
          </p:txBody>
        </p:sp>
        <p:sp>
          <p:nvSpPr>
            <p:cNvPr id="837691" name="Text Box 69"/>
            <p:cNvSpPr txBox="1">
              <a:spLocks noChangeArrowheads="1"/>
            </p:cNvSpPr>
            <p:nvPr/>
          </p:nvSpPr>
          <p:spPr bwMode="auto">
            <a:xfrm>
              <a:off x="196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7692" name="Text Box 70"/>
            <p:cNvSpPr txBox="1">
              <a:spLocks noChangeArrowheads="1"/>
            </p:cNvSpPr>
            <p:nvPr/>
          </p:nvSpPr>
          <p:spPr bwMode="auto">
            <a:xfrm>
              <a:off x="244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7693" name="Text Box 71"/>
            <p:cNvSpPr txBox="1">
              <a:spLocks noChangeArrowheads="1"/>
            </p:cNvSpPr>
            <p:nvPr/>
          </p:nvSpPr>
          <p:spPr bwMode="auto">
            <a:xfrm>
              <a:off x="220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0</a:t>
              </a:r>
            </a:p>
          </p:txBody>
        </p:sp>
        <p:sp>
          <p:nvSpPr>
            <p:cNvPr id="837694" name="Text Box 72"/>
            <p:cNvSpPr txBox="1">
              <a:spLocks noChangeArrowheads="1"/>
            </p:cNvSpPr>
            <p:nvPr/>
          </p:nvSpPr>
          <p:spPr bwMode="auto">
            <a:xfrm>
              <a:off x="124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</p:grp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2640912" y="3352800"/>
            <a:ext cx="3047206" cy="457200"/>
            <a:chOff x="1248" y="2112"/>
            <a:chExt cx="1440" cy="288"/>
          </a:xfrm>
        </p:grpSpPr>
        <p:sp>
          <p:nvSpPr>
            <p:cNvPr id="837683" name="Text Box 74"/>
            <p:cNvSpPr txBox="1">
              <a:spLocks noChangeArrowheads="1"/>
            </p:cNvSpPr>
            <p:nvPr/>
          </p:nvSpPr>
          <p:spPr bwMode="auto">
            <a:xfrm>
              <a:off x="124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  <p:sp>
          <p:nvSpPr>
            <p:cNvPr id="837684" name="Text Box 75"/>
            <p:cNvSpPr txBox="1">
              <a:spLocks noChangeArrowheads="1"/>
            </p:cNvSpPr>
            <p:nvPr/>
          </p:nvSpPr>
          <p:spPr bwMode="auto">
            <a:xfrm>
              <a:off x="148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837685" name="Text Box 76"/>
            <p:cNvSpPr txBox="1">
              <a:spLocks noChangeArrowheads="1"/>
            </p:cNvSpPr>
            <p:nvPr/>
          </p:nvSpPr>
          <p:spPr bwMode="auto">
            <a:xfrm>
              <a:off x="196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  <p:sp>
          <p:nvSpPr>
            <p:cNvPr id="837686" name="Text Box 77"/>
            <p:cNvSpPr txBox="1">
              <a:spLocks noChangeArrowheads="1"/>
            </p:cNvSpPr>
            <p:nvPr/>
          </p:nvSpPr>
          <p:spPr bwMode="auto">
            <a:xfrm>
              <a:off x="244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837687" name="Text Box 78"/>
            <p:cNvSpPr txBox="1">
              <a:spLocks noChangeArrowheads="1"/>
            </p:cNvSpPr>
            <p:nvPr/>
          </p:nvSpPr>
          <p:spPr bwMode="auto">
            <a:xfrm>
              <a:off x="220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837688" name="Text Box 79"/>
            <p:cNvSpPr txBox="1">
              <a:spLocks noChangeArrowheads="1"/>
            </p:cNvSpPr>
            <p:nvPr/>
          </p:nvSpPr>
          <p:spPr bwMode="auto">
            <a:xfrm>
              <a:off x="172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</p:grpSp>
      <p:grpSp>
        <p:nvGrpSpPr>
          <p:cNvPr id="9" name="Group 80"/>
          <p:cNvGrpSpPr>
            <a:grpSpLocks/>
          </p:cNvGrpSpPr>
          <p:nvPr/>
        </p:nvGrpSpPr>
        <p:grpSpPr bwMode="auto">
          <a:xfrm>
            <a:off x="2640912" y="2895600"/>
            <a:ext cx="2539339" cy="457200"/>
            <a:chOff x="1248" y="1824"/>
            <a:chExt cx="1200" cy="288"/>
          </a:xfrm>
        </p:grpSpPr>
        <p:sp>
          <p:nvSpPr>
            <p:cNvPr id="837678" name="Text Box 81"/>
            <p:cNvSpPr txBox="1">
              <a:spLocks noChangeArrowheads="1"/>
            </p:cNvSpPr>
            <p:nvPr/>
          </p:nvSpPr>
          <p:spPr bwMode="auto">
            <a:xfrm>
              <a:off x="124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37679" name="Text Box 82"/>
            <p:cNvSpPr txBox="1">
              <a:spLocks noChangeArrowheads="1"/>
            </p:cNvSpPr>
            <p:nvPr/>
          </p:nvSpPr>
          <p:spPr bwMode="auto">
            <a:xfrm>
              <a:off x="148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37680" name="Text Box 83"/>
            <p:cNvSpPr txBox="1">
              <a:spLocks noChangeArrowheads="1"/>
            </p:cNvSpPr>
            <p:nvPr/>
          </p:nvSpPr>
          <p:spPr bwMode="auto">
            <a:xfrm>
              <a:off x="220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37681" name="Text Box 84"/>
            <p:cNvSpPr txBox="1">
              <a:spLocks noChangeArrowheads="1"/>
            </p:cNvSpPr>
            <p:nvPr/>
          </p:nvSpPr>
          <p:spPr bwMode="auto">
            <a:xfrm>
              <a:off x="172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37682" name="Text Box 85"/>
            <p:cNvSpPr txBox="1">
              <a:spLocks noChangeArrowheads="1"/>
            </p:cNvSpPr>
            <p:nvPr/>
          </p:nvSpPr>
          <p:spPr bwMode="auto">
            <a:xfrm>
              <a:off x="1968" y="1824"/>
              <a:ext cx="240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87" name="Group 66"/>
          <p:cNvGrpSpPr>
            <a:grpSpLocks/>
          </p:cNvGrpSpPr>
          <p:nvPr/>
        </p:nvGrpSpPr>
        <p:grpSpPr bwMode="auto">
          <a:xfrm>
            <a:off x="7313295" y="4419600"/>
            <a:ext cx="3047206" cy="457200"/>
            <a:chOff x="1248" y="1536"/>
            <a:chExt cx="1440" cy="288"/>
          </a:xfrm>
        </p:grpSpPr>
        <p:sp>
          <p:nvSpPr>
            <p:cNvPr id="88" name="Text Box 67"/>
            <p:cNvSpPr txBox="1">
              <a:spLocks noChangeArrowheads="1"/>
            </p:cNvSpPr>
            <p:nvPr/>
          </p:nvSpPr>
          <p:spPr bwMode="auto">
            <a:xfrm>
              <a:off x="148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9" name="Text Box 68"/>
            <p:cNvSpPr txBox="1">
              <a:spLocks noChangeArrowheads="1"/>
            </p:cNvSpPr>
            <p:nvPr/>
          </p:nvSpPr>
          <p:spPr bwMode="auto">
            <a:xfrm>
              <a:off x="172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0</a:t>
              </a:r>
            </a:p>
          </p:txBody>
        </p:sp>
        <p:sp>
          <p:nvSpPr>
            <p:cNvPr id="90" name="Text Box 69"/>
            <p:cNvSpPr txBox="1">
              <a:spLocks noChangeArrowheads="1"/>
            </p:cNvSpPr>
            <p:nvPr/>
          </p:nvSpPr>
          <p:spPr bwMode="auto">
            <a:xfrm>
              <a:off x="196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91" name="Text Box 70"/>
            <p:cNvSpPr txBox="1">
              <a:spLocks noChangeArrowheads="1"/>
            </p:cNvSpPr>
            <p:nvPr/>
          </p:nvSpPr>
          <p:spPr bwMode="auto">
            <a:xfrm>
              <a:off x="244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92" name="Text Box 71"/>
            <p:cNvSpPr txBox="1">
              <a:spLocks noChangeArrowheads="1"/>
            </p:cNvSpPr>
            <p:nvPr/>
          </p:nvSpPr>
          <p:spPr bwMode="auto">
            <a:xfrm>
              <a:off x="220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0</a:t>
              </a:r>
            </a:p>
          </p:txBody>
        </p:sp>
        <p:sp>
          <p:nvSpPr>
            <p:cNvPr id="93" name="Text Box 72"/>
            <p:cNvSpPr txBox="1">
              <a:spLocks noChangeArrowheads="1"/>
            </p:cNvSpPr>
            <p:nvPr/>
          </p:nvSpPr>
          <p:spPr bwMode="auto">
            <a:xfrm>
              <a:off x="124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</p:grpSp>
      <p:grpSp>
        <p:nvGrpSpPr>
          <p:cNvPr id="94" name="Group 80"/>
          <p:cNvGrpSpPr>
            <a:grpSpLocks/>
          </p:cNvGrpSpPr>
          <p:nvPr/>
        </p:nvGrpSpPr>
        <p:grpSpPr bwMode="auto">
          <a:xfrm>
            <a:off x="4266089" y="4419600"/>
            <a:ext cx="2539339" cy="457200"/>
            <a:chOff x="1248" y="1824"/>
            <a:chExt cx="1200" cy="288"/>
          </a:xfrm>
        </p:grpSpPr>
        <p:sp>
          <p:nvSpPr>
            <p:cNvPr id="95" name="Text Box 81"/>
            <p:cNvSpPr txBox="1">
              <a:spLocks noChangeArrowheads="1"/>
            </p:cNvSpPr>
            <p:nvPr/>
          </p:nvSpPr>
          <p:spPr bwMode="auto">
            <a:xfrm>
              <a:off x="124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6" name="Text Box 82"/>
            <p:cNvSpPr txBox="1">
              <a:spLocks noChangeArrowheads="1"/>
            </p:cNvSpPr>
            <p:nvPr/>
          </p:nvSpPr>
          <p:spPr bwMode="auto">
            <a:xfrm>
              <a:off x="148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7" name="Text Box 83"/>
            <p:cNvSpPr txBox="1">
              <a:spLocks noChangeArrowheads="1"/>
            </p:cNvSpPr>
            <p:nvPr/>
          </p:nvSpPr>
          <p:spPr bwMode="auto">
            <a:xfrm>
              <a:off x="220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8" name="Text Box 84"/>
            <p:cNvSpPr txBox="1">
              <a:spLocks noChangeArrowheads="1"/>
            </p:cNvSpPr>
            <p:nvPr/>
          </p:nvSpPr>
          <p:spPr bwMode="auto">
            <a:xfrm>
              <a:off x="172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9" name="Text Box 85"/>
            <p:cNvSpPr txBox="1">
              <a:spLocks noChangeArrowheads="1"/>
            </p:cNvSpPr>
            <p:nvPr/>
          </p:nvSpPr>
          <p:spPr bwMode="auto">
            <a:xfrm>
              <a:off x="1968" y="1824"/>
              <a:ext cx="240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100" name="Group 73"/>
          <p:cNvGrpSpPr>
            <a:grpSpLocks/>
          </p:cNvGrpSpPr>
          <p:nvPr/>
        </p:nvGrpSpPr>
        <p:grpSpPr bwMode="auto">
          <a:xfrm>
            <a:off x="711015" y="4419600"/>
            <a:ext cx="3047206" cy="457200"/>
            <a:chOff x="1248" y="2112"/>
            <a:chExt cx="1440" cy="288"/>
          </a:xfrm>
        </p:grpSpPr>
        <p:sp>
          <p:nvSpPr>
            <p:cNvPr id="101" name="Text Box 74"/>
            <p:cNvSpPr txBox="1">
              <a:spLocks noChangeArrowheads="1"/>
            </p:cNvSpPr>
            <p:nvPr/>
          </p:nvSpPr>
          <p:spPr bwMode="auto">
            <a:xfrm>
              <a:off x="124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  <p:sp>
          <p:nvSpPr>
            <p:cNvPr id="102" name="Text Box 75"/>
            <p:cNvSpPr txBox="1">
              <a:spLocks noChangeArrowheads="1"/>
            </p:cNvSpPr>
            <p:nvPr/>
          </p:nvSpPr>
          <p:spPr bwMode="auto">
            <a:xfrm>
              <a:off x="148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103" name="Text Box 76"/>
            <p:cNvSpPr txBox="1">
              <a:spLocks noChangeArrowheads="1"/>
            </p:cNvSpPr>
            <p:nvPr/>
          </p:nvSpPr>
          <p:spPr bwMode="auto">
            <a:xfrm>
              <a:off x="196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  <p:sp>
          <p:nvSpPr>
            <p:cNvPr id="104" name="Text Box 77"/>
            <p:cNvSpPr txBox="1">
              <a:spLocks noChangeArrowheads="1"/>
            </p:cNvSpPr>
            <p:nvPr/>
          </p:nvSpPr>
          <p:spPr bwMode="auto">
            <a:xfrm>
              <a:off x="244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105" name="Text Box 78"/>
            <p:cNvSpPr txBox="1">
              <a:spLocks noChangeArrowheads="1"/>
            </p:cNvSpPr>
            <p:nvPr/>
          </p:nvSpPr>
          <p:spPr bwMode="auto">
            <a:xfrm>
              <a:off x="220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106" name="Text Box 79"/>
            <p:cNvSpPr txBox="1">
              <a:spLocks noChangeArrowheads="1"/>
            </p:cNvSpPr>
            <p:nvPr/>
          </p:nvSpPr>
          <p:spPr bwMode="auto">
            <a:xfrm>
              <a:off x="172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70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95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13386 0.22222 " pathEditMode="relative" rAng="0" ptsTypes="AA">
                                      <p:cBhvr>
                                        <p:cTn id="11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111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043E-7 L -0.15834 0.15545 " pathEditMode="relative" rAng="0" ptsTypes="AA">
                                      <p:cBhvr>
                                        <p:cTn id="1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0" y="78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1.11111E-6 L 0.38333 0.28889 " pathEditMode="relative" rAng="0" ptsTypes="AA">
                                      <p:cBhvr>
                                        <p:cTn id="1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0" y="1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0"/>
                                        <p:tgtEl>
                                          <p:spTgt spid="29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1172" grpId="0"/>
      <p:bldP spid="29512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7868" y="1143000"/>
            <a:ext cx="11071516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dirty="0" smtClean="0"/>
              <a:t>Non-determinism:</a:t>
            </a:r>
          </a:p>
        </p:txBody>
      </p:sp>
      <p:sp>
        <p:nvSpPr>
          <p:cNvPr id="838659" name="Rectangle 3"/>
          <p:cNvSpPr>
            <a:spLocks noChangeArrowheads="1"/>
          </p:cNvSpPr>
          <p:nvPr/>
        </p:nvSpPr>
        <p:spPr bwMode="auto">
          <a:xfrm>
            <a:off x="203147" y="381000"/>
            <a:ext cx="11376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sz="4000" b="0"/>
              <a:t>Turing Machine “Enhancements”</a:t>
            </a:r>
          </a:p>
        </p:txBody>
      </p:sp>
      <p:sp>
        <p:nvSpPr>
          <p:cNvPr id="2952196" name="Rectangle 4"/>
          <p:cNvSpPr>
            <a:spLocks noChangeArrowheads="1"/>
          </p:cNvSpPr>
          <p:nvPr/>
        </p:nvSpPr>
        <p:spPr bwMode="auto">
          <a:xfrm>
            <a:off x="507868" y="3581400"/>
            <a:ext cx="1147781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2800" b="0" dirty="0"/>
              <a:t> </a:t>
            </a:r>
            <a:r>
              <a:rPr lang="en-US" sz="3200" b="0" dirty="0">
                <a:solidFill>
                  <a:srgbClr val="FF0000"/>
                </a:solidFill>
              </a:rPr>
              <a:t>Idea</a:t>
            </a:r>
            <a:r>
              <a:rPr lang="en-US" sz="3200" b="0" dirty="0"/>
              <a:t>: </a:t>
            </a:r>
            <a:r>
              <a:rPr lang="en-US" sz="3200" b="0" dirty="0">
                <a:solidFill>
                  <a:srgbClr val="33CC33"/>
                </a:solidFill>
              </a:rPr>
              <a:t>Parallel-simulate</a:t>
            </a:r>
            <a:r>
              <a:rPr lang="en-US" sz="3200" b="0" dirty="0"/>
              <a:t> non-deterministic threads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52197" name="Rectangle 5"/>
              <p:cNvSpPr>
                <a:spLocks noChangeArrowheads="1"/>
              </p:cNvSpPr>
              <p:nvPr/>
            </p:nvSpPr>
            <p:spPr bwMode="auto">
              <a:xfrm>
                <a:off x="203147" y="5029200"/>
                <a:ext cx="11985678" cy="167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sz="2900" b="0" dirty="0" smtClean="0"/>
                  <a:t> Modified </a:t>
                </a:r>
                <a:r>
                  <a:rPr lang="en-US" sz="2900" b="0"/>
                  <a:t>deterministic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latin typeface="Cambria Math"/>
                          </a:rPr>
                          <m:t>𝛿</m:t>
                        </m:r>
                      </m:e>
                      <m:sup>
                        <m:r>
                          <a:rPr lang="en-US" sz="29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900" b="0" dirty="0" smtClean="0"/>
                  <a:t> </a:t>
                </a:r>
                <a:r>
                  <a:rPr lang="en-US" sz="2900" b="0" dirty="0"/>
                  <a:t>simulates the original </a:t>
                </a:r>
                <a:r>
                  <a:rPr lang="en-US" sz="2900" b="0"/>
                  <a:t>ND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sz="2900" b="0" smtClean="0"/>
                  <a:t>:</a:t>
                </a:r>
                <a:endParaRPr lang="en-US" sz="2900" b="0" dirty="0"/>
              </a:p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b="0" dirty="0"/>
                  <a:t>Each ND move </a:t>
                </a:r>
                <a:r>
                  <a:rPr lang="en-US" sz="2800" b="0"/>
                  <a:t>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sz="2800" b="0" smtClean="0"/>
                  <a:t> </a:t>
                </a:r>
                <a:r>
                  <a:rPr lang="en-US" sz="2800" b="0" dirty="0"/>
                  <a:t>spawns another independent “thread”</a:t>
                </a:r>
                <a:endParaRPr lang="en-US" sz="2900" b="0" dirty="0"/>
              </a:p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b="0" dirty="0"/>
                  <a:t>All current threads are simulated “in parallel”</a:t>
                </a:r>
                <a:endParaRPr lang="en-US" sz="2900" b="0" dirty="0"/>
              </a:p>
            </p:txBody>
          </p:sp>
        </mc:Choice>
        <mc:Fallback>
          <p:sp>
            <p:nvSpPr>
              <p:cNvPr id="295219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147" y="5029200"/>
                <a:ext cx="11985678" cy="1676400"/>
              </a:xfrm>
              <a:prstGeom prst="rect">
                <a:avLst/>
              </a:prstGeom>
              <a:blipFill rotWithShape="1">
                <a:blip r:embed="rId2"/>
                <a:stretch>
                  <a:fillRect l="-1017" t="-3636" b="-3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3854" y="2895600"/>
            <a:ext cx="4570809" cy="457200"/>
            <a:chOff x="3168" y="1968"/>
            <a:chExt cx="2160" cy="288"/>
          </a:xfrm>
        </p:grpSpPr>
        <p:sp>
          <p:nvSpPr>
            <p:cNvPr id="838742" name="Text Box 7"/>
            <p:cNvSpPr txBox="1">
              <a:spLocks noChangeArrowheads="1"/>
            </p:cNvSpPr>
            <p:nvPr/>
          </p:nvSpPr>
          <p:spPr bwMode="auto">
            <a:xfrm>
              <a:off x="4608" y="19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38743" name="Line 8"/>
            <p:cNvSpPr>
              <a:spLocks noChangeShapeType="1"/>
            </p:cNvSpPr>
            <p:nvPr/>
          </p:nvSpPr>
          <p:spPr bwMode="auto">
            <a:xfrm flipH="1">
              <a:off x="4560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744" name="Line 9"/>
            <p:cNvSpPr>
              <a:spLocks noChangeShapeType="1"/>
            </p:cNvSpPr>
            <p:nvPr/>
          </p:nvSpPr>
          <p:spPr bwMode="auto">
            <a:xfrm flipH="1">
              <a:off x="4944" y="211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745" name="Line 10"/>
            <p:cNvSpPr>
              <a:spLocks noChangeShapeType="1"/>
            </p:cNvSpPr>
            <p:nvPr/>
          </p:nvSpPr>
          <p:spPr bwMode="auto">
            <a:xfrm flipH="1">
              <a:off x="4560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168" y="1968"/>
              <a:ext cx="1440" cy="288"/>
              <a:chOff x="1248" y="1536"/>
              <a:chExt cx="1440" cy="288"/>
            </a:xfrm>
          </p:grpSpPr>
          <p:sp>
            <p:nvSpPr>
              <p:cNvPr id="838750" name="Text Box 12"/>
              <p:cNvSpPr txBox="1">
                <a:spLocks noChangeArrowheads="1"/>
              </p:cNvSpPr>
              <p:nvPr/>
            </p:nvSpPr>
            <p:spPr bwMode="auto">
              <a:xfrm>
                <a:off x="148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838751" name="Text Box 13"/>
              <p:cNvSpPr txBox="1">
                <a:spLocks noChangeArrowheads="1"/>
              </p:cNvSpPr>
              <p:nvPr/>
            </p:nvSpPr>
            <p:spPr bwMode="auto">
              <a:xfrm>
                <a:off x="172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838752" name="Text Box 14"/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838753" name="Text Box 15"/>
              <p:cNvSpPr txBox="1">
                <a:spLocks noChangeArrowheads="1"/>
              </p:cNvSpPr>
              <p:nvPr/>
            </p:nvSpPr>
            <p:spPr bwMode="auto">
              <a:xfrm>
                <a:off x="244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838754" name="Text Box 16"/>
              <p:cNvSpPr txBox="1">
                <a:spLocks noChangeArrowheads="1"/>
              </p:cNvSpPr>
              <p:nvPr/>
            </p:nvSpPr>
            <p:spPr bwMode="auto">
              <a:xfrm>
                <a:off x="220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0</a:t>
                </a:r>
              </a:p>
            </p:txBody>
          </p:sp>
          <p:sp>
            <p:nvSpPr>
              <p:cNvPr id="838755" name="Text Box 17"/>
              <p:cNvSpPr txBox="1">
                <a:spLocks noChangeArrowheads="1"/>
              </p:cNvSpPr>
              <p:nvPr/>
            </p:nvSpPr>
            <p:spPr bwMode="auto">
              <a:xfrm>
                <a:off x="124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</p:grpSp>
        <p:sp>
          <p:nvSpPr>
            <p:cNvPr id="838747" name="Line 18"/>
            <p:cNvSpPr>
              <a:spLocks noChangeShapeType="1"/>
            </p:cNvSpPr>
            <p:nvPr/>
          </p:nvSpPr>
          <p:spPr bwMode="auto">
            <a:xfrm flipH="1">
              <a:off x="4560" y="19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748" name="Line 19"/>
            <p:cNvSpPr>
              <a:spLocks noChangeShapeType="1"/>
            </p:cNvSpPr>
            <p:nvPr/>
          </p:nvSpPr>
          <p:spPr bwMode="auto">
            <a:xfrm flipH="1">
              <a:off x="4560" y="19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749" name="Line 20"/>
            <p:cNvSpPr>
              <a:spLocks noChangeShapeType="1"/>
            </p:cNvSpPr>
            <p:nvPr/>
          </p:nvSpPr>
          <p:spPr bwMode="auto">
            <a:xfrm flipH="1">
              <a:off x="4560" y="19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52213" name="Text Box 21"/>
          <p:cNvSpPr txBox="1">
            <a:spLocks noChangeArrowheads="1"/>
          </p:cNvSpPr>
          <p:nvPr/>
        </p:nvSpPr>
        <p:spPr bwMode="auto">
          <a:xfrm>
            <a:off x="1464352" y="431165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$</a:t>
            </a:r>
          </a:p>
        </p:txBody>
      </p:sp>
      <p:sp>
        <p:nvSpPr>
          <p:cNvPr id="2952214" name="Text Box 22"/>
          <p:cNvSpPr txBox="1">
            <a:spLocks noChangeArrowheads="1"/>
          </p:cNvSpPr>
          <p:nvPr/>
        </p:nvSpPr>
        <p:spPr bwMode="auto">
          <a:xfrm>
            <a:off x="5019426" y="431165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$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8570267" y="4311650"/>
            <a:ext cx="1625177" cy="457200"/>
            <a:chOff x="4896" y="2784"/>
            <a:chExt cx="768" cy="288"/>
          </a:xfrm>
        </p:grpSpPr>
        <p:sp>
          <p:nvSpPr>
            <p:cNvPr id="838738" name="Text Box 24"/>
            <p:cNvSpPr txBox="1">
              <a:spLocks noChangeArrowheads="1"/>
            </p:cNvSpPr>
            <p:nvPr/>
          </p:nvSpPr>
          <p:spPr bwMode="auto">
            <a:xfrm>
              <a:off x="4898" y="278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$</a:t>
              </a:r>
            </a:p>
          </p:txBody>
        </p:sp>
        <p:sp>
          <p:nvSpPr>
            <p:cNvPr id="838739" name="Line 25"/>
            <p:cNvSpPr>
              <a:spLocks noChangeShapeType="1"/>
            </p:cNvSpPr>
            <p:nvPr/>
          </p:nvSpPr>
          <p:spPr bwMode="auto">
            <a:xfrm flipH="1">
              <a:off x="5280" y="292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740" name="Line 26"/>
            <p:cNvSpPr>
              <a:spLocks noChangeShapeType="1"/>
            </p:cNvSpPr>
            <p:nvPr/>
          </p:nvSpPr>
          <p:spPr bwMode="auto">
            <a:xfrm flipH="1">
              <a:off x="4896" y="30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741" name="Line 27"/>
            <p:cNvSpPr>
              <a:spLocks noChangeShapeType="1"/>
            </p:cNvSpPr>
            <p:nvPr/>
          </p:nvSpPr>
          <p:spPr bwMode="auto">
            <a:xfrm flipH="1">
              <a:off x="4896" y="27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6703854" y="2003425"/>
            <a:ext cx="4570809" cy="458788"/>
            <a:chOff x="3168" y="1406"/>
            <a:chExt cx="2160" cy="289"/>
          </a:xfrm>
        </p:grpSpPr>
        <p:sp>
          <p:nvSpPr>
            <p:cNvPr id="838726" name="Text Box 29"/>
            <p:cNvSpPr txBox="1">
              <a:spLocks noChangeArrowheads="1"/>
            </p:cNvSpPr>
            <p:nvPr/>
          </p:nvSpPr>
          <p:spPr bwMode="auto">
            <a:xfrm>
              <a:off x="4368" y="140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38727" name="Text Box 30"/>
            <p:cNvSpPr txBox="1">
              <a:spLocks noChangeArrowheads="1"/>
            </p:cNvSpPr>
            <p:nvPr/>
          </p:nvSpPr>
          <p:spPr bwMode="auto">
            <a:xfrm>
              <a:off x="4608" y="140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38728" name="Line 31"/>
            <p:cNvSpPr>
              <a:spLocks noChangeShapeType="1"/>
            </p:cNvSpPr>
            <p:nvPr/>
          </p:nvSpPr>
          <p:spPr bwMode="auto">
            <a:xfrm flipH="1">
              <a:off x="4944" y="155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3168" y="1407"/>
              <a:ext cx="1200" cy="288"/>
              <a:chOff x="1248" y="1824"/>
              <a:chExt cx="1200" cy="288"/>
            </a:xfrm>
          </p:grpSpPr>
          <p:sp>
            <p:nvSpPr>
              <p:cNvPr id="838733" name="Text Box 33"/>
              <p:cNvSpPr txBox="1">
                <a:spLocks noChangeArrowheads="1"/>
              </p:cNvSpPr>
              <p:nvPr/>
            </p:nvSpPr>
            <p:spPr bwMode="auto">
              <a:xfrm>
                <a:off x="124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838734" name="Text Box 34"/>
              <p:cNvSpPr txBox="1">
                <a:spLocks noChangeArrowheads="1"/>
              </p:cNvSpPr>
              <p:nvPr/>
            </p:nvSpPr>
            <p:spPr bwMode="auto">
              <a:xfrm>
                <a:off x="148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838735" name="Text Box 35"/>
              <p:cNvSpPr txBox="1">
                <a:spLocks noChangeArrowheads="1"/>
              </p:cNvSpPr>
              <p:nvPr/>
            </p:nvSpPr>
            <p:spPr bwMode="auto">
              <a:xfrm>
                <a:off x="220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838736" name="Text Box 36"/>
              <p:cNvSpPr txBox="1">
                <a:spLocks noChangeArrowheads="1"/>
              </p:cNvSpPr>
              <p:nvPr/>
            </p:nvSpPr>
            <p:spPr bwMode="auto">
              <a:xfrm>
                <a:off x="172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838737" name="Text Box 37"/>
              <p:cNvSpPr txBox="1">
                <a:spLocks noChangeArrowheads="1"/>
              </p:cNvSpPr>
              <p:nvPr/>
            </p:nvSpPr>
            <p:spPr bwMode="auto">
              <a:xfrm>
                <a:off x="196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sp>
          <p:nvSpPr>
            <p:cNvPr id="838730" name="Text Box 38"/>
            <p:cNvSpPr txBox="1">
              <a:spLocks noChangeArrowheads="1"/>
            </p:cNvSpPr>
            <p:nvPr/>
          </p:nvSpPr>
          <p:spPr bwMode="auto">
            <a:xfrm>
              <a:off x="4368" y="140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38731" name="Line 39"/>
            <p:cNvSpPr>
              <a:spLocks noChangeShapeType="1"/>
            </p:cNvSpPr>
            <p:nvPr/>
          </p:nvSpPr>
          <p:spPr bwMode="auto">
            <a:xfrm flipH="1">
              <a:off x="4560" y="169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732" name="Line 40"/>
            <p:cNvSpPr>
              <a:spLocks noChangeShapeType="1"/>
            </p:cNvSpPr>
            <p:nvPr/>
          </p:nvSpPr>
          <p:spPr bwMode="auto">
            <a:xfrm flipH="1">
              <a:off x="4560" y="140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8667" name="Text Box 41"/>
          <p:cNvSpPr txBox="1">
            <a:spLocks noChangeArrowheads="1"/>
          </p:cNvSpPr>
          <p:nvPr/>
        </p:nvSpPr>
        <p:spPr bwMode="auto">
          <a:xfrm>
            <a:off x="4062942" y="2438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3399FF"/>
              </a:solidFill>
            </a:endParaRPr>
          </a:p>
        </p:txBody>
      </p:sp>
      <p:sp>
        <p:nvSpPr>
          <p:cNvPr id="838668" name="Line 42"/>
          <p:cNvSpPr>
            <a:spLocks noChangeShapeType="1"/>
          </p:cNvSpPr>
          <p:nvPr/>
        </p:nvSpPr>
        <p:spPr bwMode="auto">
          <a:xfrm flipH="1">
            <a:off x="3961368" y="28956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8669" name="Line 43"/>
          <p:cNvSpPr>
            <a:spLocks noChangeShapeType="1"/>
          </p:cNvSpPr>
          <p:nvPr/>
        </p:nvSpPr>
        <p:spPr bwMode="auto">
          <a:xfrm flipH="1">
            <a:off x="3961368" y="28956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015736" y="2438400"/>
            <a:ext cx="3047206" cy="457200"/>
            <a:chOff x="1248" y="1536"/>
            <a:chExt cx="1440" cy="288"/>
          </a:xfrm>
        </p:grpSpPr>
        <p:sp>
          <p:nvSpPr>
            <p:cNvPr id="838720" name="Text Box 45"/>
            <p:cNvSpPr txBox="1">
              <a:spLocks noChangeArrowheads="1"/>
            </p:cNvSpPr>
            <p:nvPr/>
          </p:nvSpPr>
          <p:spPr bwMode="auto">
            <a:xfrm>
              <a:off x="148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8721" name="Text Box 46"/>
            <p:cNvSpPr txBox="1">
              <a:spLocks noChangeArrowheads="1"/>
            </p:cNvSpPr>
            <p:nvPr/>
          </p:nvSpPr>
          <p:spPr bwMode="auto">
            <a:xfrm>
              <a:off x="172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0</a:t>
              </a:r>
            </a:p>
          </p:txBody>
        </p:sp>
        <p:sp>
          <p:nvSpPr>
            <p:cNvPr id="838722" name="Text Box 47"/>
            <p:cNvSpPr txBox="1">
              <a:spLocks noChangeArrowheads="1"/>
            </p:cNvSpPr>
            <p:nvPr/>
          </p:nvSpPr>
          <p:spPr bwMode="auto">
            <a:xfrm>
              <a:off x="196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8723" name="Text Box 48"/>
            <p:cNvSpPr txBox="1">
              <a:spLocks noChangeArrowheads="1"/>
            </p:cNvSpPr>
            <p:nvPr/>
          </p:nvSpPr>
          <p:spPr bwMode="auto">
            <a:xfrm>
              <a:off x="244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8724" name="Text Box 49"/>
            <p:cNvSpPr txBox="1">
              <a:spLocks noChangeArrowheads="1"/>
            </p:cNvSpPr>
            <p:nvPr/>
          </p:nvSpPr>
          <p:spPr bwMode="auto">
            <a:xfrm>
              <a:off x="220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0</a:t>
              </a:r>
            </a:p>
          </p:txBody>
        </p:sp>
        <p:sp>
          <p:nvSpPr>
            <p:cNvPr id="838725" name="Text Box 50"/>
            <p:cNvSpPr txBox="1">
              <a:spLocks noChangeArrowheads="1"/>
            </p:cNvSpPr>
            <p:nvPr/>
          </p:nvSpPr>
          <p:spPr bwMode="auto">
            <a:xfrm>
              <a:off x="124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</p:grpSp>
      <p:sp>
        <p:nvSpPr>
          <p:cNvPr id="838671" name="Line 51"/>
          <p:cNvSpPr>
            <a:spLocks noChangeShapeType="1"/>
          </p:cNvSpPr>
          <p:nvPr/>
        </p:nvSpPr>
        <p:spPr bwMode="auto">
          <a:xfrm flipH="1">
            <a:off x="3961368" y="24384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8672" name="Line 52"/>
          <p:cNvSpPr>
            <a:spLocks noChangeShapeType="1"/>
          </p:cNvSpPr>
          <p:nvPr/>
        </p:nvSpPr>
        <p:spPr bwMode="auto">
          <a:xfrm flipH="1">
            <a:off x="3961368" y="24384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8673" name="Line 53"/>
          <p:cNvSpPr>
            <a:spLocks noChangeShapeType="1"/>
          </p:cNvSpPr>
          <p:nvPr/>
        </p:nvSpPr>
        <p:spPr bwMode="auto">
          <a:xfrm flipH="1">
            <a:off x="3961368" y="24384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1015736" y="2438400"/>
            <a:ext cx="3047206" cy="457200"/>
            <a:chOff x="1248" y="1536"/>
            <a:chExt cx="1440" cy="288"/>
          </a:xfrm>
        </p:grpSpPr>
        <p:sp>
          <p:nvSpPr>
            <p:cNvPr id="838714" name="Text Box 55"/>
            <p:cNvSpPr txBox="1">
              <a:spLocks noChangeArrowheads="1"/>
            </p:cNvSpPr>
            <p:nvPr/>
          </p:nvSpPr>
          <p:spPr bwMode="auto">
            <a:xfrm>
              <a:off x="148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1</a:t>
              </a:r>
            </a:p>
          </p:txBody>
        </p:sp>
        <p:sp>
          <p:nvSpPr>
            <p:cNvPr id="838715" name="Text Box 56"/>
            <p:cNvSpPr txBox="1">
              <a:spLocks noChangeArrowheads="1"/>
            </p:cNvSpPr>
            <p:nvPr/>
          </p:nvSpPr>
          <p:spPr bwMode="auto">
            <a:xfrm>
              <a:off x="172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0</a:t>
              </a:r>
            </a:p>
          </p:txBody>
        </p:sp>
        <p:sp>
          <p:nvSpPr>
            <p:cNvPr id="838716" name="Text Box 57"/>
            <p:cNvSpPr txBox="1">
              <a:spLocks noChangeArrowheads="1"/>
            </p:cNvSpPr>
            <p:nvPr/>
          </p:nvSpPr>
          <p:spPr bwMode="auto">
            <a:xfrm>
              <a:off x="196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1</a:t>
              </a:r>
            </a:p>
          </p:txBody>
        </p:sp>
        <p:sp>
          <p:nvSpPr>
            <p:cNvPr id="838717" name="Text Box 58"/>
            <p:cNvSpPr txBox="1">
              <a:spLocks noChangeArrowheads="1"/>
            </p:cNvSpPr>
            <p:nvPr/>
          </p:nvSpPr>
          <p:spPr bwMode="auto">
            <a:xfrm>
              <a:off x="244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1</a:t>
              </a:r>
            </a:p>
          </p:txBody>
        </p:sp>
        <p:sp>
          <p:nvSpPr>
            <p:cNvPr id="838718" name="Text Box 59"/>
            <p:cNvSpPr txBox="1">
              <a:spLocks noChangeArrowheads="1"/>
            </p:cNvSpPr>
            <p:nvPr/>
          </p:nvSpPr>
          <p:spPr bwMode="auto">
            <a:xfrm>
              <a:off x="220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0</a:t>
              </a:r>
            </a:p>
          </p:txBody>
        </p:sp>
        <p:sp>
          <p:nvSpPr>
            <p:cNvPr id="838719" name="Text Box 60"/>
            <p:cNvSpPr txBox="1">
              <a:spLocks noChangeArrowheads="1"/>
            </p:cNvSpPr>
            <p:nvPr/>
          </p:nvSpPr>
          <p:spPr bwMode="auto">
            <a:xfrm>
              <a:off x="124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1</a:t>
              </a:r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2031471" y="2185988"/>
            <a:ext cx="507868" cy="709612"/>
            <a:chOff x="2688" y="1137"/>
            <a:chExt cx="240" cy="447"/>
          </a:xfrm>
        </p:grpSpPr>
        <p:sp>
          <p:nvSpPr>
            <p:cNvPr id="838712" name="Text Box 62"/>
            <p:cNvSpPr txBox="1">
              <a:spLocks noChangeArrowheads="1"/>
            </p:cNvSpPr>
            <p:nvPr/>
          </p:nvSpPr>
          <p:spPr bwMode="auto">
            <a:xfrm>
              <a:off x="2688" y="1296"/>
              <a:ext cx="240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/>
            </a:p>
          </p:txBody>
        </p:sp>
        <p:sp>
          <p:nvSpPr>
            <p:cNvPr id="838713" name="Line 63"/>
            <p:cNvSpPr>
              <a:spLocks noChangeShapeType="1"/>
            </p:cNvSpPr>
            <p:nvPr/>
          </p:nvSpPr>
          <p:spPr bwMode="auto">
            <a:xfrm>
              <a:off x="2804" y="1137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52256" name="Text Box 64"/>
          <p:cNvSpPr txBox="1">
            <a:spLocks noChangeArrowheads="1"/>
          </p:cNvSpPr>
          <p:nvPr/>
        </p:nvSpPr>
        <p:spPr bwMode="auto">
          <a:xfrm>
            <a:off x="2031471" y="2438400"/>
            <a:ext cx="50786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1</a:t>
            </a:r>
          </a:p>
        </p:txBody>
      </p: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2031471" y="2185988"/>
            <a:ext cx="507868" cy="709612"/>
            <a:chOff x="2688" y="1137"/>
            <a:chExt cx="240" cy="447"/>
          </a:xfrm>
        </p:grpSpPr>
        <p:sp>
          <p:nvSpPr>
            <p:cNvPr id="838710" name="Text Box 66"/>
            <p:cNvSpPr txBox="1">
              <a:spLocks noChangeArrowheads="1"/>
            </p:cNvSpPr>
            <p:nvPr/>
          </p:nvSpPr>
          <p:spPr bwMode="auto">
            <a:xfrm>
              <a:off x="2688" y="1296"/>
              <a:ext cx="240" cy="288"/>
            </a:xfrm>
            <a:prstGeom prst="rect">
              <a:avLst/>
            </a:prstGeom>
            <a:noFill/>
            <a:ln w="38100">
              <a:solidFill>
                <a:srgbClr val="3399FF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38711" name="Line 67"/>
            <p:cNvSpPr>
              <a:spLocks noChangeShapeType="1"/>
            </p:cNvSpPr>
            <p:nvPr/>
          </p:nvSpPr>
          <p:spPr bwMode="auto">
            <a:xfrm>
              <a:off x="2804" y="1137"/>
              <a:ext cx="0" cy="144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7211721" y="2643188"/>
            <a:ext cx="507868" cy="709612"/>
            <a:chOff x="2688" y="1137"/>
            <a:chExt cx="240" cy="447"/>
          </a:xfrm>
        </p:grpSpPr>
        <p:sp>
          <p:nvSpPr>
            <p:cNvPr id="838708" name="Text Box 69"/>
            <p:cNvSpPr txBox="1">
              <a:spLocks noChangeArrowheads="1"/>
            </p:cNvSpPr>
            <p:nvPr/>
          </p:nvSpPr>
          <p:spPr bwMode="auto">
            <a:xfrm>
              <a:off x="2688" y="1296"/>
              <a:ext cx="240" cy="288"/>
            </a:xfrm>
            <a:prstGeom prst="rect">
              <a:avLst/>
            </a:prstGeom>
            <a:noFill/>
            <a:ln w="38100">
              <a:solidFill>
                <a:srgbClr val="3399FF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38709" name="Line 70"/>
            <p:cNvSpPr>
              <a:spLocks noChangeShapeType="1"/>
            </p:cNvSpPr>
            <p:nvPr/>
          </p:nvSpPr>
          <p:spPr bwMode="auto">
            <a:xfrm>
              <a:off x="2804" y="1137"/>
              <a:ext cx="0" cy="144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6703854" y="1752601"/>
            <a:ext cx="3047206" cy="709613"/>
            <a:chOff x="3168" y="672"/>
            <a:chExt cx="1440" cy="447"/>
          </a:xfrm>
        </p:grpSpPr>
        <p:sp>
          <p:nvSpPr>
            <p:cNvPr id="838696" name="Text Box 72"/>
            <p:cNvSpPr txBox="1">
              <a:spLocks noChangeArrowheads="1"/>
            </p:cNvSpPr>
            <p:nvPr/>
          </p:nvSpPr>
          <p:spPr bwMode="auto">
            <a:xfrm>
              <a:off x="4368" y="83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FF0000"/>
                </a:solidFill>
              </a:endParaRPr>
            </a:p>
          </p:txBody>
        </p:sp>
        <p:grpSp>
          <p:nvGrpSpPr>
            <p:cNvPr id="13" name="Group 73"/>
            <p:cNvGrpSpPr>
              <a:grpSpLocks/>
            </p:cNvGrpSpPr>
            <p:nvPr/>
          </p:nvGrpSpPr>
          <p:grpSpPr bwMode="auto">
            <a:xfrm>
              <a:off x="3168" y="830"/>
              <a:ext cx="1200" cy="288"/>
              <a:chOff x="1248" y="1824"/>
              <a:chExt cx="1200" cy="288"/>
            </a:xfrm>
          </p:grpSpPr>
          <p:sp>
            <p:nvSpPr>
              <p:cNvPr id="838703" name="Text Box 74"/>
              <p:cNvSpPr txBox="1">
                <a:spLocks noChangeArrowheads="1"/>
              </p:cNvSpPr>
              <p:nvPr/>
            </p:nvSpPr>
            <p:spPr bwMode="auto">
              <a:xfrm>
                <a:off x="124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838704" name="Text Box 75"/>
              <p:cNvSpPr txBox="1">
                <a:spLocks noChangeArrowheads="1"/>
              </p:cNvSpPr>
              <p:nvPr/>
            </p:nvSpPr>
            <p:spPr bwMode="auto">
              <a:xfrm>
                <a:off x="148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838705" name="Text Box 76"/>
              <p:cNvSpPr txBox="1">
                <a:spLocks noChangeArrowheads="1"/>
              </p:cNvSpPr>
              <p:nvPr/>
            </p:nvSpPr>
            <p:spPr bwMode="auto">
              <a:xfrm>
                <a:off x="220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838706" name="Text Box 77"/>
              <p:cNvSpPr txBox="1">
                <a:spLocks noChangeArrowheads="1"/>
              </p:cNvSpPr>
              <p:nvPr/>
            </p:nvSpPr>
            <p:spPr bwMode="auto">
              <a:xfrm>
                <a:off x="172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838707" name="Text Box 78"/>
              <p:cNvSpPr txBox="1">
                <a:spLocks noChangeArrowheads="1"/>
              </p:cNvSpPr>
              <p:nvPr/>
            </p:nvSpPr>
            <p:spPr bwMode="auto">
              <a:xfrm>
                <a:off x="196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sp>
          <p:nvSpPr>
            <p:cNvPr id="838698" name="Text Box 79"/>
            <p:cNvSpPr txBox="1">
              <a:spLocks noChangeArrowheads="1"/>
            </p:cNvSpPr>
            <p:nvPr/>
          </p:nvSpPr>
          <p:spPr bwMode="auto">
            <a:xfrm>
              <a:off x="4368" y="83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38699" name="Text Box 80"/>
            <p:cNvSpPr txBox="1">
              <a:spLocks noChangeArrowheads="1"/>
            </p:cNvSpPr>
            <p:nvPr/>
          </p:nvSpPr>
          <p:spPr bwMode="auto">
            <a:xfrm>
              <a:off x="3408" y="83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grpSp>
          <p:nvGrpSpPr>
            <p:cNvPr id="14" name="Group 81"/>
            <p:cNvGrpSpPr>
              <a:grpSpLocks/>
            </p:cNvGrpSpPr>
            <p:nvPr/>
          </p:nvGrpSpPr>
          <p:grpSpPr bwMode="auto">
            <a:xfrm>
              <a:off x="3888" y="672"/>
              <a:ext cx="240" cy="447"/>
              <a:chOff x="2688" y="1137"/>
              <a:chExt cx="240" cy="447"/>
            </a:xfrm>
          </p:grpSpPr>
          <p:sp>
            <p:nvSpPr>
              <p:cNvPr id="838701" name="Text Box 82"/>
              <p:cNvSpPr txBox="1">
                <a:spLocks noChangeArrowheads="1"/>
              </p:cNvSpPr>
              <p:nvPr/>
            </p:nvSpPr>
            <p:spPr bwMode="auto">
              <a:xfrm>
                <a:off x="2688" y="1296"/>
                <a:ext cx="240" cy="28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endParaRPr lang="en-US" sz="3200" b="0"/>
              </a:p>
            </p:txBody>
          </p:sp>
          <p:sp>
            <p:nvSpPr>
              <p:cNvPr id="838702" name="Line 83"/>
              <p:cNvSpPr>
                <a:spLocks noChangeShapeType="1"/>
              </p:cNvSpPr>
              <p:nvPr/>
            </p:nvSpPr>
            <p:spPr bwMode="auto">
              <a:xfrm>
                <a:off x="2804" y="1137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84"/>
          <p:cNvGrpSpPr>
            <a:grpSpLocks/>
          </p:cNvGrpSpPr>
          <p:nvPr/>
        </p:nvGrpSpPr>
        <p:grpSpPr bwMode="auto">
          <a:xfrm>
            <a:off x="8227457" y="1752601"/>
            <a:ext cx="507868" cy="709613"/>
            <a:chOff x="2688" y="1137"/>
            <a:chExt cx="240" cy="447"/>
          </a:xfrm>
        </p:grpSpPr>
        <p:sp>
          <p:nvSpPr>
            <p:cNvPr id="838694" name="Text Box 85"/>
            <p:cNvSpPr txBox="1">
              <a:spLocks noChangeArrowheads="1"/>
            </p:cNvSpPr>
            <p:nvPr/>
          </p:nvSpPr>
          <p:spPr bwMode="auto">
            <a:xfrm>
              <a:off x="2688" y="1296"/>
              <a:ext cx="240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/>
            </a:p>
          </p:txBody>
        </p:sp>
        <p:sp>
          <p:nvSpPr>
            <p:cNvPr id="838695" name="Line 86"/>
            <p:cNvSpPr>
              <a:spLocks noChangeShapeType="1"/>
            </p:cNvSpPr>
            <p:nvPr/>
          </p:nvSpPr>
          <p:spPr bwMode="auto">
            <a:xfrm>
              <a:off x="2804" y="1137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52279" name="Line 87"/>
          <p:cNvSpPr>
            <a:spLocks noChangeShapeType="1"/>
          </p:cNvSpPr>
          <p:nvPr/>
        </p:nvSpPr>
        <p:spPr bwMode="auto">
          <a:xfrm flipV="1">
            <a:off x="5180250" y="2286000"/>
            <a:ext cx="1218883" cy="304800"/>
          </a:xfrm>
          <a:prstGeom prst="line">
            <a:avLst/>
          </a:prstGeom>
          <a:noFill/>
          <a:ln w="38100" cmpd="dbl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52280" name="Line 88"/>
          <p:cNvSpPr>
            <a:spLocks noChangeShapeType="1"/>
          </p:cNvSpPr>
          <p:nvPr/>
        </p:nvSpPr>
        <p:spPr bwMode="auto">
          <a:xfrm>
            <a:off x="5180250" y="2743200"/>
            <a:ext cx="1218883" cy="381000"/>
          </a:xfrm>
          <a:prstGeom prst="line">
            <a:avLst/>
          </a:prstGeom>
          <a:noFill/>
          <a:ln w="38100" cmpd="dbl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89"/>
          <p:cNvGrpSpPr>
            <a:grpSpLocks/>
          </p:cNvGrpSpPr>
          <p:nvPr/>
        </p:nvGrpSpPr>
        <p:grpSpPr bwMode="auto">
          <a:xfrm>
            <a:off x="6703854" y="2643188"/>
            <a:ext cx="3047206" cy="709612"/>
            <a:chOff x="3168" y="1665"/>
            <a:chExt cx="1440" cy="447"/>
          </a:xfrm>
        </p:grpSpPr>
        <p:grpSp>
          <p:nvGrpSpPr>
            <p:cNvPr id="17" name="Group 90"/>
            <p:cNvGrpSpPr>
              <a:grpSpLocks/>
            </p:cNvGrpSpPr>
            <p:nvPr/>
          </p:nvGrpSpPr>
          <p:grpSpPr bwMode="auto">
            <a:xfrm>
              <a:off x="3168" y="1824"/>
              <a:ext cx="1440" cy="288"/>
              <a:chOff x="1248" y="1536"/>
              <a:chExt cx="1440" cy="288"/>
            </a:xfrm>
          </p:grpSpPr>
          <p:sp>
            <p:nvSpPr>
              <p:cNvPr id="838688" name="Text Box 91"/>
              <p:cNvSpPr txBox="1">
                <a:spLocks noChangeArrowheads="1"/>
              </p:cNvSpPr>
              <p:nvPr/>
            </p:nvSpPr>
            <p:spPr bwMode="auto">
              <a:xfrm>
                <a:off x="148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838689" name="Text Box 92"/>
              <p:cNvSpPr txBox="1">
                <a:spLocks noChangeArrowheads="1"/>
              </p:cNvSpPr>
              <p:nvPr/>
            </p:nvSpPr>
            <p:spPr bwMode="auto">
              <a:xfrm>
                <a:off x="172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838690" name="Text Box 93"/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838691" name="Text Box 94"/>
              <p:cNvSpPr txBox="1">
                <a:spLocks noChangeArrowheads="1"/>
              </p:cNvSpPr>
              <p:nvPr/>
            </p:nvSpPr>
            <p:spPr bwMode="auto">
              <a:xfrm>
                <a:off x="244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838692" name="Text Box 95"/>
              <p:cNvSpPr txBox="1">
                <a:spLocks noChangeArrowheads="1"/>
              </p:cNvSpPr>
              <p:nvPr/>
            </p:nvSpPr>
            <p:spPr bwMode="auto">
              <a:xfrm>
                <a:off x="220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0</a:t>
                </a:r>
              </a:p>
            </p:txBody>
          </p:sp>
          <p:sp>
            <p:nvSpPr>
              <p:cNvPr id="838693" name="Text Box 96"/>
              <p:cNvSpPr txBox="1">
                <a:spLocks noChangeArrowheads="1"/>
              </p:cNvSpPr>
              <p:nvPr/>
            </p:nvSpPr>
            <p:spPr bwMode="auto">
              <a:xfrm>
                <a:off x="124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</p:grpSp>
        <p:grpSp>
          <p:nvGrpSpPr>
            <p:cNvPr id="18" name="Group 97"/>
            <p:cNvGrpSpPr>
              <a:grpSpLocks/>
            </p:cNvGrpSpPr>
            <p:nvPr/>
          </p:nvGrpSpPr>
          <p:grpSpPr bwMode="auto">
            <a:xfrm>
              <a:off x="3408" y="1665"/>
              <a:ext cx="240" cy="447"/>
              <a:chOff x="2688" y="1137"/>
              <a:chExt cx="240" cy="447"/>
            </a:xfrm>
          </p:grpSpPr>
          <p:sp>
            <p:nvSpPr>
              <p:cNvPr id="838686" name="Text Box 98"/>
              <p:cNvSpPr txBox="1">
                <a:spLocks noChangeArrowheads="1"/>
              </p:cNvSpPr>
              <p:nvPr/>
            </p:nvSpPr>
            <p:spPr bwMode="auto">
              <a:xfrm>
                <a:off x="2688" y="1296"/>
                <a:ext cx="240" cy="288"/>
              </a:xfrm>
              <a:prstGeom prst="rect">
                <a:avLst/>
              </a:prstGeom>
              <a:noFill/>
              <a:ln w="38100">
                <a:solidFill>
                  <a:srgbClr val="3399FF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endParaRPr lang="en-US" sz="3200" b="0">
                  <a:solidFill>
                    <a:srgbClr val="3399FF"/>
                  </a:solidFill>
                </a:endParaRPr>
              </a:p>
            </p:txBody>
          </p:sp>
          <p:sp>
            <p:nvSpPr>
              <p:cNvPr id="838687" name="Line 99"/>
              <p:cNvSpPr>
                <a:spLocks noChangeShapeType="1"/>
              </p:cNvSpPr>
              <p:nvPr/>
            </p:nvSpPr>
            <p:spPr bwMode="auto">
              <a:xfrm>
                <a:off x="2804" y="1137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0" name="Group 71"/>
          <p:cNvGrpSpPr>
            <a:grpSpLocks/>
          </p:cNvGrpSpPr>
          <p:nvPr/>
        </p:nvGrpSpPr>
        <p:grpSpPr bwMode="auto">
          <a:xfrm>
            <a:off x="1972220" y="4059237"/>
            <a:ext cx="3047206" cy="709613"/>
            <a:chOff x="3168" y="672"/>
            <a:chExt cx="1440" cy="447"/>
          </a:xfrm>
        </p:grpSpPr>
        <p:sp>
          <p:nvSpPr>
            <p:cNvPr id="101" name="Text Box 72"/>
            <p:cNvSpPr txBox="1">
              <a:spLocks noChangeArrowheads="1"/>
            </p:cNvSpPr>
            <p:nvPr/>
          </p:nvSpPr>
          <p:spPr bwMode="auto">
            <a:xfrm>
              <a:off x="4368" y="83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FF0000"/>
                </a:solidFill>
              </a:endParaRPr>
            </a:p>
          </p:txBody>
        </p:sp>
        <p:grpSp>
          <p:nvGrpSpPr>
            <p:cNvPr id="102" name="Group 73"/>
            <p:cNvGrpSpPr>
              <a:grpSpLocks/>
            </p:cNvGrpSpPr>
            <p:nvPr/>
          </p:nvGrpSpPr>
          <p:grpSpPr bwMode="auto">
            <a:xfrm>
              <a:off x="3168" y="830"/>
              <a:ext cx="1200" cy="288"/>
              <a:chOff x="1248" y="1824"/>
              <a:chExt cx="1200" cy="288"/>
            </a:xfrm>
          </p:grpSpPr>
          <p:sp>
            <p:nvSpPr>
              <p:cNvPr id="108" name="Text Box 74"/>
              <p:cNvSpPr txBox="1">
                <a:spLocks noChangeArrowheads="1"/>
              </p:cNvSpPr>
              <p:nvPr/>
            </p:nvSpPr>
            <p:spPr bwMode="auto">
              <a:xfrm>
                <a:off x="124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09" name="Text Box 75"/>
              <p:cNvSpPr txBox="1">
                <a:spLocks noChangeArrowheads="1"/>
              </p:cNvSpPr>
              <p:nvPr/>
            </p:nvSpPr>
            <p:spPr bwMode="auto">
              <a:xfrm>
                <a:off x="148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10" name="Text Box 76"/>
              <p:cNvSpPr txBox="1">
                <a:spLocks noChangeArrowheads="1"/>
              </p:cNvSpPr>
              <p:nvPr/>
            </p:nvSpPr>
            <p:spPr bwMode="auto">
              <a:xfrm>
                <a:off x="220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11" name="Text Box 77"/>
              <p:cNvSpPr txBox="1">
                <a:spLocks noChangeArrowheads="1"/>
              </p:cNvSpPr>
              <p:nvPr/>
            </p:nvSpPr>
            <p:spPr bwMode="auto">
              <a:xfrm>
                <a:off x="172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12" name="Text Box 78"/>
              <p:cNvSpPr txBox="1">
                <a:spLocks noChangeArrowheads="1"/>
              </p:cNvSpPr>
              <p:nvPr/>
            </p:nvSpPr>
            <p:spPr bwMode="auto">
              <a:xfrm>
                <a:off x="196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sp>
          <p:nvSpPr>
            <p:cNvPr id="103" name="Text Box 79"/>
            <p:cNvSpPr txBox="1">
              <a:spLocks noChangeArrowheads="1"/>
            </p:cNvSpPr>
            <p:nvPr/>
          </p:nvSpPr>
          <p:spPr bwMode="auto">
            <a:xfrm>
              <a:off x="4368" y="83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4" name="Text Box 80"/>
            <p:cNvSpPr txBox="1">
              <a:spLocks noChangeArrowheads="1"/>
            </p:cNvSpPr>
            <p:nvPr/>
          </p:nvSpPr>
          <p:spPr bwMode="auto">
            <a:xfrm>
              <a:off x="3408" y="83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grpSp>
          <p:nvGrpSpPr>
            <p:cNvPr id="105" name="Group 81"/>
            <p:cNvGrpSpPr>
              <a:grpSpLocks/>
            </p:cNvGrpSpPr>
            <p:nvPr/>
          </p:nvGrpSpPr>
          <p:grpSpPr bwMode="auto">
            <a:xfrm>
              <a:off x="3888" y="672"/>
              <a:ext cx="240" cy="447"/>
              <a:chOff x="2688" y="1137"/>
              <a:chExt cx="240" cy="447"/>
            </a:xfrm>
          </p:grpSpPr>
          <p:sp>
            <p:nvSpPr>
              <p:cNvPr id="106" name="Text Box 82"/>
              <p:cNvSpPr txBox="1">
                <a:spLocks noChangeArrowheads="1"/>
              </p:cNvSpPr>
              <p:nvPr/>
            </p:nvSpPr>
            <p:spPr bwMode="auto">
              <a:xfrm>
                <a:off x="2688" y="1296"/>
                <a:ext cx="240" cy="28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endParaRPr lang="en-US" sz="3200" b="0"/>
              </a:p>
            </p:txBody>
          </p:sp>
          <p:sp>
            <p:nvSpPr>
              <p:cNvPr id="107" name="Line 83"/>
              <p:cNvSpPr>
                <a:spLocks noChangeShapeType="1"/>
              </p:cNvSpPr>
              <p:nvPr/>
            </p:nvSpPr>
            <p:spPr bwMode="auto">
              <a:xfrm>
                <a:off x="2804" y="1137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3" name="Group 89"/>
          <p:cNvGrpSpPr>
            <a:grpSpLocks/>
          </p:cNvGrpSpPr>
          <p:nvPr/>
        </p:nvGrpSpPr>
        <p:grpSpPr bwMode="auto">
          <a:xfrm>
            <a:off x="5523061" y="4057650"/>
            <a:ext cx="3047206" cy="709612"/>
            <a:chOff x="3168" y="1665"/>
            <a:chExt cx="1440" cy="447"/>
          </a:xfrm>
        </p:grpSpPr>
        <p:grpSp>
          <p:nvGrpSpPr>
            <p:cNvPr id="114" name="Group 90"/>
            <p:cNvGrpSpPr>
              <a:grpSpLocks/>
            </p:cNvGrpSpPr>
            <p:nvPr/>
          </p:nvGrpSpPr>
          <p:grpSpPr bwMode="auto">
            <a:xfrm>
              <a:off x="3168" y="1824"/>
              <a:ext cx="1440" cy="288"/>
              <a:chOff x="1248" y="1536"/>
              <a:chExt cx="1440" cy="288"/>
            </a:xfrm>
          </p:grpSpPr>
          <p:sp>
            <p:nvSpPr>
              <p:cNvPr id="118" name="Text Box 91"/>
              <p:cNvSpPr txBox="1">
                <a:spLocks noChangeArrowheads="1"/>
              </p:cNvSpPr>
              <p:nvPr/>
            </p:nvSpPr>
            <p:spPr bwMode="auto">
              <a:xfrm>
                <a:off x="148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119" name="Text Box 92"/>
              <p:cNvSpPr txBox="1">
                <a:spLocks noChangeArrowheads="1"/>
              </p:cNvSpPr>
              <p:nvPr/>
            </p:nvSpPr>
            <p:spPr bwMode="auto">
              <a:xfrm>
                <a:off x="172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120" name="Text Box 93"/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121" name="Text Box 94"/>
              <p:cNvSpPr txBox="1">
                <a:spLocks noChangeArrowheads="1"/>
              </p:cNvSpPr>
              <p:nvPr/>
            </p:nvSpPr>
            <p:spPr bwMode="auto">
              <a:xfrm>
                <a:off x="244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122" name="Text Box 95"/>
              <p:cNvSpPr txBox="1">
                <a:spLocks noChangeArrowheads="1"/>
              </p:cNvSpPr>
              <p:nvPr/>
            </p:nvSpPr>
            <p:spPr bwMode="auto">
              <a:xfrm>
                <a:off x="220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0</a:t>
                </a:r>
              </a:p>
            </p:txBody>
          </p:sp>
          <p:sp>
            <p:nvSpPr>
              <p:cNvPr id="123" name="Text Box 96"/>
              <p:cNvSpPr txBox="1">
                <a:spLocks noChangeArrowheads="1"/>
              </p:cNvSpPr>
              <p:nvPr/>
            </p:nvSpPr>
            <p:spPr bwMode="auto">
              <a:xfrm>
                <a:off x="124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</p:grpSp>
        <p:grpSp>
          <p:nvGrpSpPr>
            <p:cNvPr id="115" name="Group 97"/>
            <p:cNvGrpSpPr>
              <a:grpSpLocks/>
            </p:cNvGrpSpPr>
            <p:nvPr/>
          </p:nvGrpSpPr>
          <p:grpSpPr bwMode="auto">
            <a:xfrm>
              <a:off x="3408" y="1665"/>
              <a:ext cx="240" cy="447"/>
              <a:chOff x="2688" y="1137"/>
              <a:chExt cx="240" cy="447"/>
            </a:xfrm>
          </p:grpSpPr>
          <p:sp>
            <p:nvSpPr>
              <p:cNvPr id="116" name="Text Box 98"/>
              <p:cNvSpPr txBox="1">
                <a:spLocks noChangeArrowheads="1"/>
              </p:cNvSpPr>
              <p:nvPr/>
            </p:nvSpPr>
            <p:spPr bwMode="auto">
              <a:xfrm>
                <a:off x="2688" y="1296"/>
                <a:ext cx="240" cy="288"/>
              </a:xfrm>
              <a:prstGeom prst="rect">
                <a:avLst/>
              </a:prstGeom>
              <a:noFill/>
              <a:ln w="38100">
                <a:solidFill>
                  <a:srgbClr val="3399FF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endParaRPr lang="en-US" sz="3200" b="0">
                  <a:solidFill>
                    <a:srgbClr val="3399FF"/>
                  </a:solidFill>
                </a:endParaRPr>
              </a:p>
            </p:txBody>
          </p:sp>
          <p:sp>
            <p:nvSpPr>
              <p:cNvPr id="117" name="Line 99"/>
              <p:cNvSpPr>
                <a:spLocks noChangeShapeType="1"/>
              </p:cNvSpPr>
              <p:nvPr/>
            </p:nvSpPr>
            <p:spPr bwMode="auto">
              <a:xfrm>
                <a:off x="2804" y="1137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140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3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04167 -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5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9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7.40741E-7 L -0.04253 7.40741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5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295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96296E-6 L -0.09549 0.20625 " pathEditMode="relative" rAng="0" ptsTypes="AA">
                                      <p:cBhvr>
                                        <p:cTn id="6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10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7.40741E-7 L -0.3875 0.33727 " pathEditMode="relative" rAng="0" ptsTypes="AA">
                                      <p:cBhvr>
                                        <p:cTn id="7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0" fill="hold"/>
                                        <p:tgtEl>
                                          <p:spTgt spid="2952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0" fill="hold"/>
                                        <p:tgtEl>
                                          <p:spTgt spid="295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0" fill="hold"/>
                                        <p:tgtEl>
                                          <p:spTgt spid="2952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0" fill="hold"/>
                                        <p:tgtEl>
                                          <p:spTgt spid="2952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3000"/>
                                        <p:tgtEl>
                                          <p:spTgt spid="295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58" grpId="0" build="p"/>
      <p:bldP spid="2952196" grpId="0"/>
      <p:bldP spid="2952197" grpId="0"/>
      <p:bldP spid="2952213" grpId="0" animBg="1"/>
      <p:bldP spid="2952214" grpId="0" animBg="1"/>
      <p:bldP spid="2952256" grpId="0" animBg="1"/>
      <p:bldP spid="2952256" grpId="1" animBg="1"/>
      <p:bldP spid="2952279" grpId="0" animBg="1"/>
      <p:bldP spid="29522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Enumerators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An enumerator for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a TM which prints all strings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onto its tape</a:t>
                </a:r>
              </a:p>
              <a:p>
                <a:r>
                  <a:rPr lang="en-US" smtClean="0"/>
                  <a:t>Lexicographic enumerator</a:t>
                </a:r>
              </a:p>
              <a:p>
                <a:pPr lvl="1"/>
                <a:r>
                  <a:rPr lang="en-US" smtClean="0"/>
                  <a:t>Prints them in lexicographic order</a:t>
                </a:r>
              </a:p>
              <a:p>
                <a:r>
                  <a:rPr lang="en-US" smtClean="0"/>
                  <a:t>A language is recognizable if and only if it has an enumerator</a:t>
                </a:r>
              </a:p>
              <a:p>
                <a:r>
                  <a:rPr lang="en-US" smtClean="0"/>
                  <a:t>A language is decidable if and only if it has a lexicographic enumerator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4582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Enumerable = Recognizable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Lexicographically Enumerable = Decidable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Closure properties of Recognizable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Closed under:</a:t>
            </a:r>
          </a:p>
          <a:p>
            <a:pPr lvl="1"/>
            <a:r>
              <a:rPr lang="en-US" smtClean="0"/>
              <a:t>Union</a:t>
            </a:r>
          </a:p>
          <a:p>
            <a:pPr lvl="1"/>
            <a:r>
              <a:rPr lang="en-US" smtClean="0"/>
              <a:t>Intersection </a:t>
            </a:r>
          </a:p>
          <a:p>
            <a:pPr lvl="1"/>
            <a:r>
              <a:rPr lang="en-US" smtClean="0"/>
              <a:t>Concatenation </a:t>
            </a:r>
          </a:p>
          <a:p>
            <a:pPr lvl="1"/>
            <a:r>
              <a:rPr lang="en-US" smtClean="0"/>
              <a:t>Kleene</a:t>
            </a:r>
          </a:p>
          <a:p>
            <a:r>
              <a:rPr lang="en-US" smtClean="0"/>
              <a:t>Not closed under:</a:t>
            </a:r>
          </a:p>
          <a:p>
            <a:pPr lvl="1"/>
            <a:r>
              <a:rPr lang="en-US" smtClean="0"/>
              <a:t>Complement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 closed under Complement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/>
                  <a:t> are </a:t>
                </a:r>
                <a:r>
                  <a:rPr lang="en-US"/>
                  <a:t>both </a:t>
                </a:r>
                <a:r>
                  <a:rPr lang="en-US" smtClean="0"/>
                  <a:t>recognizable,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decidable. </a:t>
                </a:r>
              </a:p>
              <a:p>
                <a:r>
                  <a:rPr lang="en-US" smtClean="0"/>
                  <a:t>To determine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:</a:t>
                </a:r>
              </a:p>
              <a:p>
                <a:pPr lvl="1"/>
                <a:r>
                  <a:rPr lang="en-US" smtClean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on </a:t>
                </a:r>
                <a:r>
                  <a:rPr lang="en-US" smtClean="0">
                    <a:solidFill>
                      <a:srgbClr val="00B050"/>
                    </a:solidFill>
                  </a:rPr>
                  <a:t>recognizer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>
                    <a:solidFill>
                      <a:srgbClr val="00B050"/>
                    </a:solidFill>
                  </a:rPr>
                  <a:t> </a:t>
                </a:r>
                <a:r>
                  <a:rPr lang="en-US" smtClean="0"/>
                  <a:t>for 5 steps</a:t>
                </a:r>
              </a:p>
              <a:p>
                <a:pPr lvl="1"/>
                <a:r>
                  <a:rPr lang="en-US"/>
                  <a:t>Run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𝑤</m:t>
                    </m:r>
                  </m:oMath>
                </a14:m>
                <a:r>
                  <a:rPr lang="en-US"/>
                  <a:t> on </a:t>
                </a:r>
                <a:r>
                  <a:rPr lang="en-US" smtClean="0">
                    <a:solidFill>
                      <a:srgbClr val="0070C0"/>
                    </a:solidFill>
                  </a:rPr>
                  <a:t>recognizer </a:t>
                </a:r>
                <a:r>
                  <a:rPr lang="en-US">
                    <a:solidFill>
                      <a:srgbClr val="0070C0"/>
                    </a:solidFill>
                  </a:rPr>
                  <a:t>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smtClean="0"/>
                  <a:t>for 5 steps</a:t>
                </a:r>
              </a:p>
              <a:p>
                <a:pPr lvl="1"/>
                <a:r>
                  <a:rPr lang="en-US" smtClean="0"/>
                  <a:t>Repeat until one of them accepts</a:t>
                </a:r>
                <a:endParaRPr lang="en-US"/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090863" y="6240372"/>
            <a:ext cx="9240253" cy="0"/>
          </a:xfrm>
          <a:prstGeom prst="line">
            <a:avLst/>
          </a:prstGeom>
          <a:ln w="5715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090863" y="6320584"/>
            <a:ext cx="1475874" cy="461665"/>
            <a:chOff x="1090863" y="5261812"/>
            <a:chExt cx="1475874" cy="46166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090863" y="5309937"/>
              <a:ext cx="1475874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668378" y="5261812"/>
                  <a:ext cx="7684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8378" y="5261812"/>
                  <a:ext cx="768433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4082697" y="6360689"/>
            <a:ext cx="1475874" cy="461666"/>
            <a:chOff x="4082697" y="5301917"/>
            <a:chExt cx="1475874" cy="46166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082697" y="5301917"/>
              <a:ext cx="1475874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323330" y="5301918"/>
                  <a:ext cx="7042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3330" y="5301918"/>
                  <a:ext cx="704281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7114635" y="6336628"/>
            <a:ext cx="1475874" cy="461665"/>
            <a:chOff x="7114635" y="5277856"/>
            <a:chExt cx="1475874" cy="46166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114635" y="5301917"/>
              <a:ext cx="1475874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379332" y="5277856"/>
                  <a:ext cx="7724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9332" y="5277856"/>
                  <a:ext cx="77247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8582479" y="5715000"/>
            <a:ext cx="922424" cy="461665"/>
            <a:chOff x="8582479" y="4620591"/>
            <a:chExt cx="922424" cy="46166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8582479" y="5037225"/>
              <a:ext cx="922424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761412" y="4620591"/>
                  <a:ext cx="743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412" y="4620591"/>
                  <a:ext cx="743491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8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5550541" y="5715000"/>
            <a:ext cx="1475874" cy="461665"/>
            <a:chOff x="5550541" y="4620591"/>
            <a:chExt cx="1475874" cy="46166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550541" y="5037225"/>
              <a:ext cx="1475874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015764" y="4620591"/>
                  <a:ext cx="6882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764" y="4620591"/>
                  <a:ext cx="688247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194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2558707" y="5715000"/>
            <a:ext cx="1475874" cy="461665"/>
            <a:chOff x="2558707" y="4620591"/>
            <a:chExt cx="1475874" cy="46166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558707" y="5045245"/>
              <a:ext cx="1475874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056016" y="4620591"/>
                  <a:ext cx="752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016" y="4620591"/>
                  <a:ext cx="752395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303212" y="6015418"/>
            <a:ext cx="964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9272295" y="5390148"/>
            <a:ext cx="1235286" cy="1058763"/>
            <a:chOff x="9272295" y="4331376"/>
            <a:chExt cx="1235286" cy="105876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9512882" y="4916901"/>
              <a:ext cx="0" cy="4732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9398482">
              <a:off x="9272295" y="4331376"/>
              <a:ext cx="1235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Reject!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54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9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6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Non-Recognizable Languages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813" y="1600201"/>
                <a:ext cx="11428572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𝐶𝑂𝐻𝐴𝐿𝑇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does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not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halt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on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</a:rPr>
                          <m:t>&gt;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d>
                    <m:sSup>
                      <m:sSupPr>
                        <m:ctrlPr>
                          <a:rPr lang="en-US" b="0" i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𝐶𝑂𝐻𝐴𝐿𝑇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13" y="1600201"/>
                <a:ext cx="11428572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</p:spPr>
        <p:txBody>
          <a:bodyPr/>
          <a:lstStyle/>
          <a:p>
            <a:r>
              <a:rPr lang="en-US" smtClean="0"/>
              <a:t>Decidable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3147" y="3048000"/>
            <a:ext cx="11782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3000" b="0" smtClean="0"/>
              <a:t>A </a:t>
            </a:r>
            <a:r>
              <a:rPr lang="en-US" sz="3000" b="0"/>
              <a:t>language is </a:t>
            </a:r>
            <a:r>
              <a:rPr lang="en-US" sz="3000" b="0" smtClean="0">
                <a:solidFill>
                  <a:srgbClr val="33CC33"/>
                </a:solidFill>
              </a:rPr>
              <a:t>decidable</a:t>
            </a:r>
            <a:r>
              <a:rPr lang="en-US" sz="3000" b="0" smtClean="0"/>
              <a:t> </a:t>
            </a:r>
            <a:r>
              <a:rPr lang="en-US" sz="3000" b="0"/>
              <a:t>iff it is exactly the set of strings accepted by some </a:t>
            </a:r>
            <a:r>
              <a:rPr lang="en-US" sz="3000" b="0">
                <a:solidFill>
                  <a:srgbClr val="33CC33"/>
                </a:solidFill>
              </a:rPr>
              <a:t>always-halting</a:t>
            </a:r>
            <a:r>
              <a:rPr lang="en-US" sz="3000" b="0">
                <a:solidFill>
                  <a:srgbClr val="FF0000"/>
                </a:solidFill>
              </a:rPr>
              <a:t> </a:t>
            </a:r>
            <a:r>
              <a:rPr lang="en-US" sz="3000" b="0"/>
              <a:t>TM.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5"/>
              <p:cNvGraphicFramePr>
                <a:graphicFrameLocks noGrp="1"/>
              </p:cNvGraphicFramePr>
              <p:nvPr>
                <p:ph/>
                <p:extLst>
                  <p:ext uri="{D42A27DB-BD31-4B8C-83A1-F6EECF244321}">
                    <p14:modId xmlns:p14="http://schemas.microsoft.com/office/powerpoint/2010/main" val="2153407999"/>
                  </p:ext>
                </p:extLst>
              </p:nvPr>
            </p:nvGraphicFramePr>
            <p:xfrm>
              <a:off x="52904" y="4283075"/>
              <a:ext cx="12087254" cy="1234440"/>
            </p:xfrm>
            <a:graphic>
              <a:graphicData uri="http://schemas.openxmlformats.org/drawingml/2006/table">
                <a:tbl>
                  <a:tblPr/>
                  <a:tblGrid>
                    <a:gridCol w="140510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="" xmlns:a16="http://schemas.microsoft.com/office/drawing/2014/main" val="20006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="" xmlns:a16="http://schemas.microsoft.com/office/drawing/2014/main" val="20007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="" xmlns:a16="http://schemas.microsoft.com/office/drawing/2014/main" val="20008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="" xmlns:a16="http://schemas.microsoft.com/office/drawing/2014/main" val="20009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="" xmlns:a16="http://schemas.microsoft.com/office/drawing/2014/main" val="20010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="" xmlns:a16="http://schemas.microsoft.com/office/drawing/2014/main" val="2001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="" xmlns:a16="http://schemas.microsoft.com/office/drawing/2014/main" val="20012"/>
                        </a:ext>
                      </a:extLst>
                    </a:gridCol>
                    <a:gridCol w="651764">
                      <a:extLst>
                        <a:ext uri="{9D8B030D-6E8A-4147-A177-3AD203B41FA5}">
                          <a16:colId xmlns="" xmlns:a16="http://schemas.microsoft.com/office/drawing/2014/main" val="2001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="" xmlns:a16="http://schemas.microsoft.com/office/drawing/2014/main" val="20014"/>
                        </a:ext>
                      </a:extLst>
                    </a:gridCol>
                    <a:gridCol w="755453">
                      <a:extLst>
                        <a:ext uri="{9D8B030D-6E8A-4147-A177-3AD203B41FA5}">
                          <a16:colId xmlns="" xmlns:a16="http://schemas.microsoft.com/office/drawing/2014/main" val="20015"/>
                        </a:ext>
                      </a:extLst>
                    </a:gridCol>
                    <a:gridCol w="755454">
                      <a:extLst>
                        <a:ext uri="{9D8B030D-6E8A-4147-A177-3AD203B41FA5}">
                          <a16:colId xmlns="" xmlns:a16="http://schemas.microsoft.com/office/drawing/2014/main" val="2001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99FF"/>
                                    </a:solidFill>
                                    <a:effectLst/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99FF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841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99FF"/>
                                  </a:solidFill>
                                  <a:effectLst/>
                                  <a:latin typeface="Cambria Math"/>
                                </a:rPr>
                                <m:t>𝑤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3399FF"/>
                              </a:solidFill>
                              <a:effectLst/>
                              <a:latin typeface="Symbol" pitchFamily="18" charset="2"/>
                            </a:rPr>
                            <a:t>Þ</a:t>
                          </a: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𝐿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 =</a:t>
                          </a: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{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𝑎𝑎𝑎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CC33"/>
                                    </a:solidFill>
                                    <a:effectLst/>
                                    <a:latin typeface="Cambria Math"/>
                                  </a:rPr>
                                  <m:t>𝑎𝑎𝑎𝑎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…}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5"/>
              <p:cNvGraphicFramePr>
                <a:graphicFrameLocks noGrp="1"/>
              </p:cNvGraphicFramePr>
              <p:nvPr>
                <p:ph/>
                <p:extLst>
                  <p:ext uri="{D42A27DB-BD31-4B8C-83A1-F6EECF244321}">
                    <p14:modId xmlns:p14="http://schemas.microsoft.com/office/powerpoint/2010/main" val="2153407999"/>
                  </p:ext>
                </p:extLst>
              </p:nvPr>
            </p:nvGraphicFramePr>
            <p:xfrm>
              <a:off x="52904" y="4283075"/>
              <a:ext cx="12087254" cy="1234440"/>
            </p:xfrm>
            <a:graphic>
              <a:graphicData uri="http://schemas.openxmlformats.org/drawingml/2006/table">
                <a:tbl>
                  <a:tblPr/>
                  <a:tblGrid>
                    <a:gridCol w="140510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5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6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7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8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9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0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2"/>
                        </a:ext>
                      </a:extLst>
                    </a:gridCol>
                    <a:gridCol w="65176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4"/>
                        </a:ext>
                      </a:extLst>
                    </a:gridCol>
                    <a:gridCol w="75545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5"/>
                        </a:ext>
                      </a:extLst>
                    </a:gridCol>
                    <a:gridCol w="75545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24194" r="-764348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96250" r="-764348" b="-1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261667" r="-764348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213889" t="-261667" r="-1527778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17757" t="-261667" r="-1341121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818692" t="-261667" r="-940187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399194" t="-261667" r="-104839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…}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15"/>
              <p:cNvSpPr>
                <a:spLocks noChangeArrowheads="1"/>
              </p:cNvSpPr>
              <p:nvPr/>
            </p:nvSpPr>
            <p:spPr bwMode="auto">
              <a:xfrm>
                <a:off x="698318" y="1304925"/>
                <a:ext cx="962123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3399FF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2800" b="0">
                    <a:solidFill>
                      <a:srgbClr val="3399FF"/>
                    </a:solidFill>
                  </a:rPr>
                  <a:t>→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2800" b="0">
                    <a:solidFill>
                      <a:srgbClr val="3399FF"/>
                    </a:solidFill>
                  </a:rPr>
                  <a:t>Input</a:t>
                </a:r>
              </a:p>
            </p:txBody>
          </p:sp>
        </mc:Choice>
        <mc:Fallback xmlns="">
          <p:sp>
            <p:nvSpPr>
              <p:cNvPr id="8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318" y="1304925"/>
                <a:ext cx="962123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2102" t="-5732" r="-12102" b="-171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ine 116"/>
          <p:cNvSpPr>
            <a:spLocks noChangeShapeType="1"/>
          </p:cNvSpPr>
          <p:nvPr/>
        </p:nvSpPr>
        <p:spPr bwMode="auto">
          <a:xfrm>
            <a:off x="5180250" y="1527175"/>
            <a:ext cx="1218883" cy="0"/>
          </a:xfrm>
          <a:prstGeom prst="line">
            <a:avLst/>
          </a:prstGeom>
          <a:noFill/>
          <a:ln w="88900" cmpd="dbl">
            <a:solidFill>
              <a:srgbClr val="3399FF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17"/>
          <p:cNvSpPr txBox="1">
            <a:spLocks noChangeArrowheads="1"/>
          </p:cNvSpPr>
          <p:nvPr/>
        </p:nvSpPr>
        <p:spPr bwMode="auto">
          <a:xfrm>
            <a:off x="6297559" y="762001"/>
            <a:ext cx="1828324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6600" b="0"/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Accept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&amp; halt</a:t>
            </a:r>
          </a:p>
        </p:txBody>
      </p:sp>
      <p:sp>
        <p:nvSpPr>
          <p:cNvPr id="11" name="Text Box 118"/>
          <p:cNvSpPr txBox="1">
            <a:spLocks noChangeArrowheads="1"/>
          </p:cNvSpPr>
          <p:nvPr/>
        </p:nvSpPr>
        <p:spPr bwMode="auto">
          <a:xfrm>
            <a:off x="8322683" y="762001"/>
            <a:ext cx="121616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>
                <a:solidFill>
                  <a:srgbClr val="FF0000"/>
                </a:solidFill>
                <a:latin typeface="Symbol" pitchFamily="18" charset="2"/>
              </a:rPr>
              <a:t>´</a:t>
            </a:r>
            <a:endParaRPr lang="en-US" sz="9600" b="0"/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Reject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&amp; halt</a:t>
            </a:r>
          </a:p>
        </p:txBody>
      </p:sp>
      <p:sp>
        <p:nvSpPr>
          <p:cNvPr id="12" name="Text Box 119"/>
          <p:cNvSpPr txBox="1">
            <a:spLocks noChangeArrowheads="1"/>
          </p:cNvSpPr>
          <p:nvPr/>
        </p:nvSpPr>
        <p:spPr bwMode="auto">
          <a:xfrm>
            <a:off x="10157355" y="762000"/>
            <a:ext cx="138454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FF000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Never 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runs 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forever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0"/>
              <p:cNvSpPr>
                <a:spLocks noChangeArrowheads="1"/>
              </p:cNvSpPr>
              <p:nvPr/>
            </p:nvSpPr>
            <p:spPr bwMode="auto">
              <a:xfrm>
                <a:off x="203147" y="5791200"/>
                <a:ext cx="11782531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3000" b="0" smtClean="0"/>
                  <a:t> </a:t>
                </a:r>
                <a:r>
                  <a:rPr lang="en-US" sz="3000" b="0"/>
                  <a:t>must </a:t>
                </a:r>
                <a:r>
                  <a:rPr lang="en-US" sz="3000" b="0">
                    <a:solidFill>
                      <a:srgbClr val="33CC33"/>
                    </a:solidFill>
                  </a:rPr>
                  <a:t>always halt</a:t>
                </a:r>
                <a:r>
                  <a:rPr lang="en-US" sz="3000" b="0"/>
                  <a:t> on every input.</a:t>
                </a:r>
              </a:p>
            </p:txBody>
          </p:sp>
        </mc:Choice>
        <mc:Fallback xmlns="">
          <p:sp>
            <p:nvSpPr>
              <p:cNvPr id="13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147" y="5791200"/>
                <a:ext cx="11782531" cy="1066800"/>
              </a:xfrm>
              <a:prstGeom prst="rect">
                <a:avLst/>
              </a:prstGeom>
              <a:blipFill rotWithShape="1">
                <a:blip r:embed="rId4"/>
                <a:stretch>
                  <a:fillRect t="-685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67"/>
          <p:cNvGrpSpPr/>
          <p:nvPr/>
        </p:nvGrpSpPr>
        <p:grpSpPr>
          <a:xfrm>
            <a:off x="1674812" y="1304925"/>
            <a:ext cx="3429000" cy="1271633"/>
            <a:chOff x="5852816" y="304800"/>
            <a:chExt cx="6303284" cy="2971800"/>
          </a:xfrm>
        </p:grpSpPr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852816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6483144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7113473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743801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8374130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9004458" y="2330604"/>
              <a:ext cx="630328" cy="9440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9634786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10265115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0895443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1525772" y="2330604"/>
              <a:ext cx="630328" cy="1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525772" y="3274629"/>
              <a:ext cx="630328" cy="1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62"/>
            <p:cNvGrpSpPr/>
            <p:nvPr/>
          </p:nvGrpSpPr>
          <p:grpSpPr>
            <a:xfrm>
              <a:off x="8327513" y="304800"/>
              <a:ext cx="1892823" cy="2025809"/>
              <a:chOff x="3503612" y="1676400"/>
              <a:chExt cx="1525082" cy="1632231"/>
            </a:xfrm>
          </p:grpSpPr>
          <p:grpSp>
            <p:nvGrpSpPr>
              <p:cNvPr id="27" name="Group 58"/>
              <p:cNvGrpSpPr/>
              <p:nvPr/>
            </p:nvGrpSpPr>
            <p:grpSpPr>
              <a:xfrm>
                <a:off x="3503612" y="1676400"/>
                <a:ext cx="1525082" cy="1632231"/>
                <a:chOff x="3503612" y="1676400"/>
                <a:chExt cx="1525082" cy="163223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3503612" y="1676400"/>
                  <a:ext cx="1525079" cy="1070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loud"/>
                <p:cNvSpPr>
                  <a:spLocks noChangeAspect="1" noEditPoints="1" noChangeArrowheads="1"/>
                </p:cNvSpPr>
                <p:nvPr/>
              </p:nvSpPr>
              <p:spPr bwMode="auto">
                <a:xfrm rot="391928">
                  <a:off x="3503612" y="1828800"/>
                  <a:ext cx="1447799" cy="761930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 rot="16200000" flipV="1">
                  <a:off x="3489437" y="2761052"/>
                  <a:ext cx="561755" cy="53340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 flipH="1" flipV="1">
                  <a:off x="4511925" y="2791861"/>
                  <a:ext cx="561751" cy="47178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Right Arrow 27"/>
              <p:cNvSpPr/>
              <p:nvPr/>
            </p:nvSpPr>
            <p:spPr>
              <a:xfrm>
                <a:off x="4341812" y="3048000"/>
                <a:ext cx="228600" cy="21419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Arrow 28"/>
              <p:cNvSpPr/>
              <p:nvPr/>
            </p:nvSpPr>
            <p:spPr>
              <a:xfrm>
                <a:off x="4037012" y="3048000"/>
                <a:ext cx="191838" cy="228600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4" name="Picture 33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341" y="471792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58" y="470239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41" y="4717923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337" y="470239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Image result for check mar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35" y="990600"/>
            <a:ext cx="896134" cy="83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Non-Recognizable Languages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813" y="1600201"/>
                <a:ext cx="11428572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𝐶𝑂𝐻𝐴𝐿𝑇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does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not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halt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on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</a:rPr>
                          <m:t>&gt;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d>
                    <m:sSup>
                      <m:sSupPr>
                        <m:ctrlPr>
                          <a:rPr lang="en-US" b="0" i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𝐶𝑂𝐻𝐴𝐿𝑇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13" y="1600201"/>
                <a:ext cx="11428572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𝐶𝑂𝐻𝐴𝐿𝑇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Use a recognizer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to recognize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𝐶𝑂𝐻𝐴𝐿𝑇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Given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𝐶𝑂𝐻𝐴𝐿𝑇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instance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mtClean="0"/>
                  <a:t>), build a new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runs forever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Psuedocode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mtClean="0"/>
                  <a:t>public static boolean mPrime(string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mtClean="0"/>
                  <a:t>){</a:t>
                </a:r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	count = 0;</a:t>
                </a:r>
              </a:p>
              <a:p>
                <a:pPr marL="0" indent="0">
                  <a:buNone/>
                </a:pPr>
                <a:r>
                  <a:rPr lang="en-US" smtClean="0"/>
                  <a:t>	while(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hasn’t halted){</a:t>
                </a:r>
              </a:p>
              <a:p>
                <a:pPr marL="0" indent="0">
                  <a:buNone/>
                </a:pPr>
                <a:r>
                  <a:rPr lang="en-US" smtClean="0"/>
                  <a:t>		if(count 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mtClean="0"/>
                  <a:t>){</a:t>
                </a:r>
              </a:p>
              <a:p>
                <a:pPr marL="0" indent="0">
                  <a:buNone/>
                </a:pPr>
                <a:r>
                  <a:rPr lang="en-US" smtClean="0"/>
                  <a:t>			return true;</a:t>
                </a:r>
                <a:endParaRPr lang="en-US"/>
              </a:p>
              <a:p>
                <a:pPr marL="0" indent="0">
                  <a:buNone/>
                </a:pPr>
                <a:r>
                  <a:rPr lang="en-US" smtClean="0"/>
                  <a:t>		}</a:t>
                </a:r>
              </a:p>
              <a:p>
                <a:pPr marL="0" indent="0">
                  <a:buNone/>
                </a:pPr>
                <a:r>
                  <a:rPr lang="en-US" smtClean="0"/>
                  <a:t>		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for 1 step;</a:t>
                </a:r>
              </a:p>
              <a:p>
                <a:pPr marL="0" indent="0">
                  <a:buNone/>
                </a:pPr>
                <a:r>
                  <a:rPr lang="en-US" smtClean="0"/>
                  <a:t>	}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return false;</a:t>
                </a:r>
                <a:endParaRPr lang="en-US"/>
              </a:p>
              <a:p>
                <a:pPr marL="0" indent="0">
                  <a:buNone/>
                </a:pPr>
                <a:r>
                  <a:rPr lang="en-US" smtClean="0"/>
                  <a:t>}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78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627812" y="2514600"/>
                <a:ext cx="42672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𝑀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>
                    <a:solidFill>
                      <a:srgbClr val="FF0000"/>
                    </a:solidFill>
                  </a:rPr>
                  <a:t>halts, there is a longest string I can accept</a:t>
                </a:r>
              </a:p>
              <a:p>
                <a:endParaRPr lang="en-US" smtClean="0">
                  <a:solidFill>
                    <a:srgbClr val="FF0000"/>
                  </a:solidFill>
                </a:endParaRPr>
              </a:p>
              <a:p>
                <a:r>
                  <a:rPr lang="en-US" smtClean="0">
                    <a:solidFill>
                      <a:srgbClr val="FF0000"/>
                    </a:solidFill>
                  </a:rPr>
                  <a:t>The only way to accept all strings is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>
                    <a:solidFill>
                      <a:srgbClr val="FF0000"/>
                    </a:solidFill>
                  </a:rPr>
                  <a:t>to run forever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812" y="2514600"/>
                <a:ext cx="4267200" cy="1938992"/>
              </a:xfrm>
              <a:prstGeom prst="rect">
                <a:avLst/>
              </a:prstGeom>
              <a:blipFill rotWithShape="1">
                <a:blip r:embed="rId4"/>
                <a:stretch>
                  <a:fillRect l="-2143" t="-2516" r="-3571" b="-5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87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Given an instance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𝐶𝑂𝐻𝐴𝐿𝑇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to build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mtClean="0"/>
              </a:p>
              <a:p>
                <a:r>
                  <a:rPr lang="en-US" smtClean="0"/>
                  <a:t>As the recognizer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mtClean="0"/>
              </a:p>
              <a:p>
                <a:r>
                  <a:rPr lang="en-US" smtClean="0"/>
                  <a:t>Its answer tells us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runs forever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76200"/>
            <a:ext cx="10969943" cy="1143000"/>
          </a:xfrm>
        </p:spPr>
        <p:txBody>
          <a:bodyPr/>
          <a:lstStyle/>
          <a:p>
            <a:r>
              <a:rPr lang="en-US" smtClean="0"/>
              <a:t>Recognizable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3147" y="3048000"/>
            <a:ext cx="11782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3000" b="0" smtClean="0"/>
              <a:t>A </a:t>
            </a:r>
            <a:r>
              <a:rPr lang="en-US" sz="3000" b="0"/>
              <a:t>language is </a:t>
            </a:r>
            <a:r>
              <a:rPr lang="en-US" sz="3000" b="0">
                <a:solidFill>
                  <a:srgbClr val="FF0000"/>
                </a:solidFill>
              </a:rPr>
              <a:t>Turing-recognizable</a:t>
            </a:r>
            <a:r>
              <a:rPr lang="en-US" sz="3000" b="0"/>
              <a:t> iff it is exactly the set of strings accepted by some Turing machine.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5"/>
              <p:cNvGraphicFramePr>
                <a:graphicFrameLocks noGrp="1"/>
              </p:cNvGraphicFramePr>
              <p:nvPr>
                <p:ph/>
                <p:extLst>
                  <p:ext uri="{D42A27DB-BD31-4B8C-83A1-F6EECF244321}">
                    <p14:modId xmlns:p14="http://schemas.microsoft.com/office/powerpoint/2010/main" val="724949883"/>
                  </p:ext>
                </p:extLst>
              </p:nvPr>
            </p:nvGraphicFramePr>
            <p:xfrm>
              <a:off x="52904" y="4283075"/>
              <a:ext cx="12087254" cy="1234440"/>
            </p:xfrm>
            <a:graphic>
              <a:graphicData uri="http://schemas.openxmlformats.org/drawingml/2006/table">
                <a:tbl>
                  <a:tblPr/>
                  <a:tblGrid>
                    <a:gridCol w="140510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="" xmlns:a16="http://schemas.microsoft.com/office/drawing/2014/main" val="20006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="" xmlns:a16="http://schemas.microsoft.com/office/drawing/2014/main" val="20007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="" xmlns:a16="http://schemas.microsoft.com/office/drawing/2014/main" val="20008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="" xmlns:a16="http://schemas.microsoft.com/office/drawing/2014/main" val="20009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="" xmlns:a16="http://schemas.microsoft.com/office/drawing/2014/main" val="20010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="" xmlns:a16="http://schemas.microsoft.com/office/drawing/2014/main" val="2001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="" xmlns:a16="http://schemas.microsoft.com/office/drawing/2014/main" val="20012"/>
                        </a:ext>
                      </a:extLst>
                    </a:gridCol>
                    <a:gridCol w="651764">
                      <a:extLst>
                        <a:ext uri="{9D8B030D-6E8A-4147-A177-3AD203B41FA5}">
                          <a16:colId xmlns="" xmlns:a16="http://schemas.microsoft.com/office/drawing/2014/main" val="2001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="" xmlns:a16="http://schemas.microsoft.com/office/drawing/2014/main" val="20014"/>
                        </a:ext>
                      </a:extLst>
                    </a:gridCol>
                    <a:gridCol w="755453">
                      <a:extLst>
                        <a:ext uri="{9D8B030D-6E8A-4147-A177-3AD203B41FA5}">
                          <a16:colId xmlns="" xmlns:a16="http://schemas.microsoft.com/office/drawing/2014/main" val="20015"/>
                        </a:ext>
                      </a:extLst>
                    </a:gridCol>
                    <a:gridCol w="755454">
                      <a:extLst>
                        <a:ext uri="{9D8B030D-6E8A-4147-A177-3AD203B41FA5}">
                          <a16:colId xmlns="" xmlns:a16="http://schemas.microsoft.com/office/drawing/2014/main" val="2001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99FF"/>
                                    </a:solidFill>
                                    <a:effectLst/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99FF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𝑎𝑎𝑏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𝑏𝑎𝑏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𝑏𝑏𝑎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𝑏𝑏𝑏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𝑎𝑎𝑎𝑎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841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99FF"/>
                                  </a:solidFill>
                                  <a:effectLst/>
                                  <a:latin typeface="Cambria Math"/>
                                </a:rPr>
                                <m:t>𝑤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3399FF"/>
                              </a:solidFill>
                              <a:effectLst/>
                              <a:latin typeface="Symbol" pitchFamily="18" charset="2"/>
                            </a:rPr>
                            <a:t>Þ</a:t>
                          </a: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𝐿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 =</a:t>
                          </a: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{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𝑎𝑎𝑎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CC33"/>
                                    </a:solidFill>
                                    <a:effectLst/>
                                    <a:latin typeface="Cambria Math"/>
                                  </a:rPr>
                                  <m:t>𝑎𝑎𝑎𝑎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…}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5"/>
              <p:cNvGraphicFramePr>
                <a:graphicFrameLocks noGrp="1"/>
              </p:cNvGraphicFramePr>
              <p:nvPr>
                <p:ph/>
                <p:extLst>
                  <p:ext uri="{D42A27DB-BD31-4B8C-83A1-F6EECF244321}">
                    <p14:modId xmlns:p14="http://schemas.microsoft.com/office/powerpoint/2010/main" val="724949883"/>
                  </p:ext>
                </p:extLst>
              </p:nvPr>
            </p:nvGraphicFramePr>
            <p:xfrm>
              <a:off x="52904" y="4283075"/>
              <a:ext cx="12087254" cy="1234440"/>
            </p:xfrm>
            <a:graphic>
              <a:graphicData uri="http://schemas.openxmlformats.org/drawingml/2006/table">
                <a:tbl>
                  <a:tblPr/>
                  <a:tblGrid>
                    <a:gridCol w="140510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5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6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7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8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9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0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2"/>
                        </a:ext>
                      </a:extLst>
                    </a:gridCol>
                    <a:gridCol w="65176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4"/>
                        </a:ext>
                      </a:extLst>
                    </a:gridCol>
                    <a:gridCol w="75545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5"/>
                        </a:ext>
                      </a:extLst>
                    </a:gridCol>
                    <a:gridCol w="75545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24194" r="-764348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213889" t="-24194" r="-1527778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313889" t="-24194" r="-1427778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17757" t="-24194" r="-1341121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517757" t="-24194" r="-1241121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612037" t="-24194" r="-1129630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718692" t="-24194" r="-1040187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818692" t="-24194" r="-940187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910185" t="-24194" r="-831481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019626" t="-24194" r="-739252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119626" t="-24194" r="-639252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208333" t="-24194" r="-533333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308333" t="-24194" r="-433333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421495" t="-24194" r="-337383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521495" t="-24194" r="-237383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399194" t="-24194" r="-104839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96250" r="-764348" b="-1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261667" r="-764348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213889" t="-261667" r="-1527778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17757" t="-261667" r="-1341121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818692" t="-261667" r="-940187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399194" t="-261667" r="-104839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…}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115"/>
          <p:cNvSpPr>
            <a:spLocks noChangeArrowheads="1"/>
          </p:cNvSpPr>
          <p:nvPr/>
        </p:nvSpPr>
        <p:spPr bwMode="auto">
          <a:xfrm>
            <a:off x="9751060" y="762000"/>
            <a:ext cx="914162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dirty="0"/>
              <a:t>≡</a:t>
            </a:r>
            <a:r>
              <a:rPr lang="en-US" sz="6600" b="0" dirty="0"/>
              <a:t> </a:t>
            </a:r>
            <a:endParaRPr lang="en-US" sz="6600" b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16"/>
              <p:cNvSpPr>
                <a:spLocks noChangeArrowheads="1"/>
              </p:cNvSpPr>
              <p:nvPr/>
            </p:nvSpPr>
            <p:spPr bwMode="auto">
              <a:xfrm>
                <a:off x="698318" y="1304925"/>
                <a:ext cx="962123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3399FF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2800" b="0">
                    <a:solidFill>
                      <a:srgbClr val="3399FF"/>
                    </a:solidFill>
                  </a:rPr>
                  <a:t>→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2800" b="0">
                    <a:solidFill>
                      <a:srgbClr val="3399FF"/>
                    </a:solidFill>
                  </a:rPr>
                  <a:t>Input</a:t>
                </a:r>
              </a:p>
            </p:txBody>
          </p:sp>
        </mc:Choice>
        <mc:Fallback xmlns="">
          <p:sp>
            <p:nvSpPr>
              <p:cNvPr id="9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318" y="1304925"/>
                <a:ext cx="962123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2102" t="-5732" r="-12102" b="-171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ine 117"/>
          <p:cNvSpPr>
            <a:spLocks noChangeShapeType="1"/>
          </p:cNvSpPr>
          <p:nvPr/>
        </p:nvSpPr>
        <p:spPr bwMode="auto">
          <a:xfrm>
            <a:off x="5180250" y="1527175"/>
            <a:ext cx="1218883" cy="0"/>
          </a:xfrm>
          <a:prstGeom prst="line">
            <a:avLst/>
          </a:prstGeom>
          <a:noFill/>
          <a:ln w="88900" cmpd="dbl">
            <a:solidFill>
              <a:srgbClr val="3399FF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118"/>
          <p:cNvSpPr txBox="1">
            <a:spLocks noChangeArrowheads="1"/>
          </p:cNvSpPr>
          <p:nvPr/>
        </p:nvSpPr>
        <p:spPr bwMode="auto">
          <a:xfrm>
            <a:off x="6297559" y="762001"/>
            <a:ext cx="1828324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6600" b="0"/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Accept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&amp; halt</a:t>
            </a:r>
          </a:p>
        </p:txBody>
      </p:sp>
      <p:sp>
        <p:nvSpPr>
          <p:cNvPr id="12" name="Text Box 119"/>
          <p:cNvSpPr txBox="1">
            <a:spLocks noChangeArrowheads="1"/>
          </p:cNvSpPr>
          <p:nvPr/>
        </p:nvSpPr>
        <p:spPr bwMode="auto">
          <a:xfrm>
            <a:off x="8322683" y="762001"/>
            <a:ext cx="121616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>
                <a:solidFill>
                  <a:srgbClr val="FF0000"/>
                </a:solidFill>
                <a:latin typeface="Symbol" pitchFamily="18" charset="2"/>
              </a:rPr>
              <a:t>´</a:t>
            </a:r>
            <a:endParaRPr lang="en-US" sz="9600" b="0"/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Reject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&amp; halt</a:t>
            </a:r>
          </a:p>
        </p:txBody>
      </p:sp>
      <p:sp>
        <p:nvSpPr>
          <p:cNvPr id="13" name="Text Box 120"/>
          <p:cNvSpPr txBox="1">
            <a:spLocks noChangeArrowheads="1"/>
          </p:cNvSpPr>
          <p:nvPr/>
        </p:nvSpPr>
        <p:spPr bwMode="auto">
          <a:xfrm>
            <a:off x="10176400" y="762001"/>
            <a:ext cx="138454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>
                <a:solidFill>
                  <a:srgbClr val="FF0000"/>
                </a:solidFill>
              </a:rPr>
              <a:t>∞</a:t>
            </a:r>
            <a:endParaRPr lang="en-US" sz="6600" b="0"/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Run 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forever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21"/>
              <p:cNvSpPr>
                <a:spLocks noChangeArrowheads="1"/>
              </p:cNvSpPr>
              <p:nvPr/>
            </p:nvSpPr>
            <p:spPr bwMode="auto">
              <a:xfrm>
                <a:off x="203147" y="5791200"/>
                <a:ext cx="11782531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3000" b="0" smtClean="0"/>
                  <a:t> </a:t>
                </a:r>
                <a:r>
                  <a:rPr lang="en-US" sz="3000" b="0"/>
                  <a:t>can </a:t>
                </a:r>
                <a:r>
                  <a:rPr lang="en-US" sz="3000" b="0">
                    <a:solidFill>
                      <a:srgbClr val="FF0000"/>
                    </a:solidFill>
                  </a:rPr>
                  <a:t>run</a:t>
                </a:r>
                <a:r>
                  <a:rPr lang="en-US" sz="3000" b="0"/>
                  <a:t> </a:t>
                </a:r>
                <a:r>
                  <a:rPr lang="en-US" sz="3000" b="0">
                    <a:solidFill>
                      <a:srgbClr val="FF0000"/>
                    </a:solidFill>
                  </a:rPr>
                  <a:t>forever</a:t>
                </a:r>
                <a:r>
                  <a:rPr lang="en-US" sz="3000" b="0"/>
                  <a:t> on an input, which is implicitly a reject (since it is not an accept).</a:t>
                </a:r>
              </a:p>
            </p:txBody>
          </p:sp>
        </mc:Choice>
        <mc:Fallback xmlns="">
          <p:sp>
            <p:nvSpPr>
              <p:cNvPr id="14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147" y="5791200"/>
                <a:ext cx="11782531" cy="1066800"/>
              </a:xfrm>
              <a:prstGeom prst="rect">
                <a:avLst/>
              </a:prstGeom>
              <a:blipFill rotWithShape="1">
                <a:blip r:embed="rId4"/>
                <a:stretch>
                  <a:fillRect t="-6857" r="-931" b="-125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67"/>
          <p:cNvGrpSpPr/>
          <p:nvPr/>
        </p:nvGrpSpPr>
        <p:grpSpPr>
          <a:xfrm>
            <a:off x="1674812" y="1304925"/>
            <a:ext cx="3429000" cy="1271633"/>
            <a:chOff x="5852816" y="304800"/>
            <a:chExt cx="6303284" cy="2971800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5852816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6483144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113473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7743801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8374130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9004458" y="2330604"/>
              <a:ext cx="630328" cy="9440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9634786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0265115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10895443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1525772" y="2330604"/>
              <a:ext cx="630328" cy="1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1525772" y="3274629"/>
              <a:ext cx="630328" cy="1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62"/>
            <p:cNvGrpSpPr/>
            <p:nvPr/>
          </p:nvGrpSpPr>
          <p:grpSpPr>
            <a:xfrm>
              <a:off x="8327513" y="304800"/>
              <a:ext cx="1892823" cy="2025809"/>
              <a:chOff x="3503612" y="1676400"/>
              <a:chExt cx="1525082" cy="1632231"/>
            </a:xfrm>
          </p:grpSpPr>
          <p:grpSp>
            <p:nvGrpSpPr>
              <p:cNvPr id="28" name="Group 58"/>
              <p:cNvGrpSpPr/>
              <p:nvPr/>
            </p:nvGrpSpPr>
            <p:grpSpPr>
              <a:xfrm>
                <a:off x="3503612" y="1676400"/>
                <a:ext cx="1525082" cy="1632231"/>
                <a:chOff x="3503612" y="1676400"/>
                <a:chExt cx="1525082" cy="163223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3503612" y="1676400"/>
                  <a:ext cx="1525079" cy="1070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loud"/>
                <p:cNvSpPr>
                  <a:spLocks noChangeAspect="1" noEditPoints="1" noChangeArrowheads="1"/>
                </p:cNvSpPr>
                <p:nvPr/>
              </p:nvSpPr>
              <p:spPr bwMode="auto">
                <a:xfrm rot="391928">
                  <a:off x="3503612" y="1828800"/>
                  <a:ext cx="1447799" cy="761930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rot="16200000" flipV="1">
                  <a:off x="3489437" y="2761052"/>
                  <a:ext cx="561755" cy="53340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 flipH="1" flipV="1">
                  <a:off x="4511925" y="2791861"/>
                  <a:ext cx="561751" cy="47178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ight Arrow 28"/>
              <p:cNvSpPr/>
              <p:nvPr/>
            </p:nvSpPr>
            <p:spPr>
              <a:xfrm>
                <a:off x="4341812" y="3048000"/>
                <a:ext cx="228600" cy="21419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4037012" y="3048000"/>
                <a:ext cx="191838" cy="228600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5" name="Picture 34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341" y="471792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58" y="470239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41" y="4717923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Image result for check mar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35" y="990600"/>
            <a:ext cx="896134" cy="83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337" y="470239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1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4691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4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4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𝐻𝐴𝐿𝑇</m:t>
                        </m:r>
                      </m:e>
                      <m:sub>
                        <m:r>
                          <a:rPr lang="en-US" altLang="en-US" sz="4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sz="4400" dirty="0" smtClean="0">
                    <a:solidFill>
                      <a:schemeClr val="tx1"/>
                    </a:solidFill>
                  </a:rPr>
                  <a:t> is Undecidable </a:t>
                </a:r>
                <a:endParaRPr lang="en-US" altLang="en-US" sz="4400" baseline="-250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44691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>
              <a:xfrm>
                <a:off x="1" y="1251288"/>
                <a:ext cx="12188824" cy="3773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/>
                          </a:rPr>
                          <m:t>𝐻𝐴𝐿𝑇</m:t>
                        </m:r>
                      </m:e>
                      <m:sub>
                        <m:r>
                          <a:rPr lang="en-US" altLang="en-US" i="1" dirty="0">
                            <a:latin typeface="Cambria Math"/>
                          </a:rPr>
                          <m:t>𝑇𝑀</m:t>
                        </m:r>
                      </m:sub>
                    </m:sSub>
                    <m:r>
                      <a:rPr lang="en-US" alt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>
                    <a:latin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{&lt;</m:t>
                    </m:r>
                    <m:r>
                      <a:rPr lang="en-US" altLang="en-US" i="1" dirty="0">
                        <a:latin typeface="Cambria Math"/>
                      </a:rPr>
                      <m:t>𝑀</m:t>
                    </m:r>
                    <m:r>
                      <a:rPr lang="en-US" altLang="en-US" i="1" dirty="0">
                        <a:latin typeface="Cambria Math"/>
                      </a:rPr>
                      <m:t>, </m:t>
                    </m:r>
                    <m:r>
                      <a:rPr lang="en-US" altLang="en-US" i="1" dirty="0">
                        <a:latin typeface="Cambria Math"/>
                      </a:rPr>
                      <m:t>𝑤</m:t>
                    </m:r>
                    <m:r>
                      <a:rPr lang="en-US" altLang="en-US" b="0" i="1" dirty="0" smtClean="0">
                        <a:latin typeface="Cambria Math"/>
                      </a:rPr>
                      <m:t>&gt;</m:t>
                    </m:r>
                    <m:r>
                      <a:rPr lang="en-US" altLang="en-US" i="1" dirty="0">
                        <a:latin typeface="Cambria Math"/>
                      </a:rPr>
                      <m:t>|</m:t>
                    </m:r>
                    <m:r>
                      <a:rPr lang="en-US" altLang="en-US" i="1" dirty="0">
                        <a:latin typeface="Cambria Math"/>
                      </a:rPr>
                      <m:t>𝑀</m:t>
                    </m:r>
                  </m:oMath>
                </a14:m>
                <a:r>
                  <a:rPr lang="en-US" altLang="en-US" dirty="0"/>
                  <a:t> is a TM description and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𝑀</m:t>
                    </m:r>
                    <m:r>
                      <a:rPr lang="en-US" alt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 smtClean="0"/>
                  <a:t>halts on input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𝑤</m:t>
                    </m:r>
                    <m:r>
                      <a:rPr lang="en-US" altLang="en-US" i="1" dirty="0">
                        <a:latin typeface="Cambria Math"/>
                      </a:rPr>
                      <m:t>}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 smtClean="0"/>
                  <a:t>All machine description input pairs in which the machine halts on input</a:t>
                </a:r>
              </a:p>
              <a:p>
                <a:r>
                  <a:rPr lang="en-US" altLang="en-US" dirty="0" smtClean="0"/>
                  <a:t>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𝐻𝐴𝐿𝑇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dirty="0" smtClean="0"/>
                  <a:t> is undecidable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dirty="0" smtClean="0"/>
                  <a:t> isn’t harder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𝐻𝐴𝐿𝑇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endParaRPr lang="en-US" altLang="en-US" dirty="0" smtClean="0"/>
              </a:p>
              <a:p>
                <a:r>
                  <a:rPr lang="en-US" altLang="en-US" dirty="0" smtClean="0"/>
                  <a:t>Want to use a solver for _________ to build a solver for _________</a:t>
                </a:r>
              </a:p>
              <a:p>
                <a:r>
                  <a:rPr lang="en-US" altLang="en-US" dirty="0" smtClean="0"/>
                  <a:t>________ reduces to _________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251288"/>
                <a:ext cx="12188824" cy="3773904"/>
              </a:xfrm>
              <a:prstGeom prst="rect">
                <a:avLst/>
              </a:prstGeom>
              <a:blipFill rotWithShape="1">
                <a:blip r:embed="rId3"/>
                <a:stretch>
                  <a:fillRect l="-1101" t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044059" y="2877383"/>
                <a:ext cx="10235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059" y="2877383"/>
                <a:ext cx="102355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08458" y="3462158"/>
                <a:ext cx="10235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58" y="3462158"/>
                <a:ext cx="1023550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80239" y="2877384"/>
                <a:ext cx="1747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𝐻𝐴𝐿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239" y="2877384"/>
                <a:ext cx="1747723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88169" y="3453344"/>
                <a:ext cx="1747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𝐻𝐴𝐿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69" y="3453344"/>
                <a:ext cx="1747723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" descr="Image result for door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3788154" y="4910060"/>
            <a:ext cx="1173875" cy="180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fire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5924495" y="4910060"/>
            <a:ext cx="3981505" cy="132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863316" y="4306622"/>
                <a:ext cx="10235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16" y="4306622"/>
                <a:ext cx="1023550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041385" y="4306621"/>
                <a:ext cx="1747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𝐻𝐴𝐿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385" y="4306621"/>
                <a:ext cx="1747723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58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9" grpId="0"/>
      <p:bldP spid="21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4691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09441" y="0"/>
                <a:ext cx="10969943" cy="1143000"/>
              </a:xfrm>
            </p:spPr>
            <p:txBody>
              <a:bodyPr/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Deciding</a:t>
                </a:r>
                <a14:m>
                  <m:oMath xmlns:m="http://schemas.openxmlformats.org/officeDocument/2006/math">
                    <m:r>
                      <a:rPr lang="en-US" altLang="en-US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HALT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TM</m:t>
                        </m:r>
                      </m:sub>
                    </m:sSub>
                  </m:oMath>
                </a14:m>
                <a:endParaRPr lang="en-US" altLang="en-US" sz="3600" baseline="-250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44691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441" y="0"/>
                <a:ext cx="10969943" cy="1143000"/>
              </a:xfrm>
              <a:blipFill rotWithShape="1">
                <a:blip r:embed="rId3"/>
                <a:stretch>
                  <a:fillRect t="-9043" b="-2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69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012" y="1038730"/>
                <a:ext cx="11213588" cy="377390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is decidable.  </a:t>
                </a:r>
              </a:p>
              <a:p>
                <a:r>
                  <a:rPr lang="en-US" altLang="en-US" dirty="0"/>
                  <a:t>Then some TM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en-US" dirty="0">
                    <a:solidFill>
                      <a:srgbClr val="FF00FF"/>
                    </a:solidFill>
                  </a:rPr>
                  <a:t> </a:t>
                </a:r>
                <a:r>
                  <a:rPr lang="en-US" altLang="en-US" dirty="0"/>
                  <a:t>can decide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We can use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en-US" dirty="0"/>
                  <a:t> to build a machine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 smtClean="0"/>
                  <a:t>that </a:t>
                </a:r>
                <a:r>
                  <a:rPr lang="en-US" altLang="en-US" dirty="0"/>
                  <a:t>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dirty="0"/>
                  <a:t>:</a:t>
                </a:r>
              </a:p>
              <a:p>
                <a:pPr lvl="1"/>
                <a:r>
                  <a:rPr lang="en-US" altLang="en-US" dirty="0" smtClean="0"/>
                  <a:t>Call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𝑅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/>
                  <a:t>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&lt;</m:t>
                    </m:r>
                    <m:r>
                      <a:rPr lang="en-US" altLang="en-US" b="0" i="1" dirty="0" smtClean="0">
                        <a:latin typeface="Cambria Math"/>
                      </a:rPr>
                      <m:t>𝑀</m:t>
                    </m:r>
                    <m:r>
                      <a:rPr lang="en-US" altLang="en-US" i="1" dirty="0">
                        <a:latin typeface="Cambria Math"/>
                      </a:rPr>
                      <m:t> , </m:t>
                    </m:r>
                    <m:r>
                      <a:rPr lang="en-US" altLang="en-US" i="1" dirty="0">
                        <a:latin typeface="Cambria Math"/>
                      </a:rPr>
                      <m:t>𝑤</m:t>
                    </m:r>
                    <m:r>
                      <a:rPr lang="en-US" altLang="en-US" b="0" i="1" dirty="0" smtClean="0">
                        <a:latin typeface="Cambria Math"/>
                      </a:rPr>
                      <m:t>&gt;</m:t>
                    </m:r>
                  </m:oMath>
                </a14:m>
                <a:endParaRPr lang="en-US" altLang="en-US" dirty="0">
                  <a:latin typeface="Times New Roman" pitchFamily="18" charset="0"/>
                </a:endParaRPr>
              </a:p>
              <a:p>
                <a:pPr lvl="1"/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𝑅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rgbClr val="FF0000"/>
                    </a:solidFill>
                  </a:rPr>
                  <a:t>rejects</a:t>
                </a:r>
                <a:r>
                  <a:rPr lang="en-US" altLang="en-US" dirty="0"/>
                  <a:t>, it means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𝑀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/>
                  <a:t>doesn’t halt</a:t>
                </a:r>
                <a:r>
                  <a:rPr lang="en-US" altLang="en-US" dirty="0" smtClean="0"/>
                  <a:t>: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𝑅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rgbClr val="00B050"/>
                    </a:solidFill>
                  </a:rPr>
                  <a:t>accepts</a:t>
                </a:r>
                <a:r>
                  <a:rPr lang="en-US" altLang="en-US" dirty="0"/>
                  <a:t>, it means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𝑀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/>
                  <a:t>halts:</a:t>
                </a:r>
              </a:p>
              <a:p>
                <a:pPr lvl="2"/>
                <a:r>
                  <a:rPr lang="en-US" altLang="en-US" dirty="0" smtClean="0"/>
                  <a:t>Call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𝑀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/>
                  <a:t>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altLang="en-US" dirty="0"/>
                  <a:t>, </a:t>
                </a:r>
                <a:r>
                  <a:rPr lang="en-US" altLang="en-US" dirty="0" smtClean="0"/>
                  <a:t>respond equivalently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446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012" y="1038730"/>
                <a:ext cx="11213588" cy="3773904"/>
              </a:xfrm>
              <a:blipFill rotWithShape="1">
                <a:blip r:embed="rId4"/>
                <a:stretch>
                  <a:fillRect l="-1251" t="-2100" b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6917" name="Rectangle 5"/>
              <p:cNvSpPr>
                <a:spLocks noChangeArrowheads="1"/>
              </p:cNvSpPr>
              <p:nvPr/>
            </p:nvSpPr>
            <p:spPr bwMode="auto">
              <a:xfrm>
                <a:off x="160265" y="4907045"/>
                <a:ext cx="5688742" cy="1643527"/>
              </a:xfrm>
              <a:prstGeom prst="rect">
                <a:avLst/>
              </a:prstGeom>
              <a:noFill/>
              <a:ln w="317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800" b="1" dirty="0"/>
                  <a:t>A</a:t>
                </a:r>
                <a:r>
                  <a:rPr lang="en-US" altLang="en-US" sz="2800" b="1" dirty="0" smtClean="0"/>
                  <a:t>ny </a:t>
                </a:r>
                <a:r>
                  <a:rPr lang="en-US" altLang="en-US" sz="2800" dirty="0"/>
                  <a:t>TM that decides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sz="2800" baseline="-25000" dirty="0" smtClean="0">
                    <a:latin typeface="Times New Roman" pitchFamily="18" charset="0"/>
                  </a:rPr>
                  <a:t> </a:t>
                </a:r>
                <a:r>
                  <a:rPr lang="en-US" altLang="en-US" sz="2800" dirty="0"/>
                  <a:t>could be used to build a TM that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sz="2800" baseline="-25000" dirty="0">
                    <a:latin typeface="Times New Roman" pitchFamily="18" charset="0"/>
                  </a:rPr>
                  <a:t> </a:t>
                </a:r>
                <a:r>
                  <a:rPr lang="en-US" altLang="en-US" sz="2800" dirty="0"/>
                  <a:t>(which </a:t>
                </a:r>
                <a:r>
                  <a:rPr lang="en-US" altLang="en-US" sz="2800" dirty="0" smtClean="0"/>
                  <a:t>is </a:t>
                </a:r>
                <a:r>
                  <a:rPr lang="en-US" altLang="en-US" sz="2800" dirty="0"/>
                  <a:t>impossible) </a:t>
                </a:r>
                <a:r>
                  <a:rPr lang="en-US" altLang="en-US" sz="2800" dirty="0" smtClean="0"/>
                  <a:t>thus no </a:t>
                </a:r>
                <a:r>
                  <a:rPr lang="en-US" altLang="en-US" sz="2800" dirty="0"/>
                  <a:t>TM exists that can decide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sz="2800" baseline="-25000" dirty="0" smtClean="0">
                    <a:latin typeface="Times New Roman" pitchFamily="18" charset="0"/>
                  </a:rPr>
                  <a:t> 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4469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265" y="4907045"/>
                <a:ext cx="5688742" cy="1643527"/>
              </a:xfrm>
              <a:prstGeom prst="rect">
                <a:avLst/>
              </a:prstGeom>
              <a:blipFill rotWithShape="1">
                <a:blip r:embed="rId5"/>
                <a:stretch>
                  <a:fillRect l="-1919" t="-5091" r="-2132" b="-8364"/>
                </a:stretch>
              </a:blipFill>
              <a:ln w="317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5737425" y="4506452"/>
            <a:ext cx="1128526" cy="1018894"/>
            <a:chOff x="5737425" y="4506452"/>
            <a:chExt cx="1128526" cy="1018894"/>
          </a:xfrm>
        </p:grpSpPr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5737425" y="4506452"/>
              <a:ext cx="49892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3200" i="1" dirty="0">
                  <a:latin typeface="Times New Roman" pitchFamily="18" charset="0"/>
                </a:rPr>
                <a:t>M</a:t>
              </a:r>
              <a:endParaRPr lang="en-US" altLang="en-US" sz="3200" dirty="0">
                <a:latin typeface="Times New Roman" pitchFamily="18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5803372" y="4940571"/>
              <a:ext cx="44859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3200" i="1" dirty="0">
                  <a:latin typeface="Times New Roman" pitchFamily="18" charset="0"/>
                </a:rPr>
                <a:t>w</a:t>
              </a:r>
              <a:endParaRPr lang="en-US" altLang="en-US" sz="3200" dirty="0">
                <a:latin typeface="Times New Roman" pitchFamily="18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</p:cNvCxnSpPr>
            <p:nvPr/>
          </p:nvCxnSpPr>
          <p:spPr>
            <a:xfrm flipV="1">
              <a:off x="6236354" y="4798839"/>
              <a:ext cx="629597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3"/>
              <a:endCxn id="11" idx="1"/>
            </p:cNvCxnSpPr>
            <p:nvPr/>
          </p:nvCxnSpPr>
          <p:spPr>
            <a:xfrm flipV="1">
              <a:off x="6251965" y="5230403"/>
              <a:ext cx="613986" cy="25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6961179" y="3124200"/>
            <a:ext cx="1038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reject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865951" y="3791992"/>
            <a:ext cx="4038053" cy="287682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4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697440" y="3848806"/>
                <a:ext cx="237507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3600" dirty="0"/>
                  <a:t>Machine </a:t>
                </a:r>
                <a14:m>
                  <m:oMath xmlns:m="http://schemas.openxmlformats.org/officeDocument/2006/math">
                    <m:r>
                      <a:rPr lang="en-US" altLang="en-US" sz="36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en-US" sz="3600" dirty="0"/>
                  <a:t>:</a:t>
                </a:r>
                <a:endParaRPr lang="en-US" sz="3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440" y="3848806"/>
                <a:ext cx="2375074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7969" t="-14151" r="-694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6865951" y="4798839"/>
            <a:ext cx="556791" cy="431564"/>
            <a:chOff x="6865951" y="4798839"/>
            <a:chExt cx="556791" cy="431564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6865951" y="4798839"/>
              <a:ext cx="5567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1"/>
            </p:cNvCxnSpPr>
            <p:nvPr/>
          </p:nvCxnSpPr>
          <p:spPr>
            <a:xfrm>
              <a:off x="6865951" y="5230403"/>
              <a:ext cx="5567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7422742" y="4503631"/>
            <a:ext cx="3303089" cy="1134105"/>
            <a:chOff x="7422742" y="4503631"/>
            <a:chExt cx="3303089" cy="1134105"/>
          </a:xfrm>
        </p:grpSpPr>
        <p:grpSp>
          <p:nvGrpSpPr>
            <p:cNvPr id="78" name="Group 77"/>
            <p:cNvGrpSpPr/>
            <p:nvPr/>
          </p:nvGrpSpPr>
          <p:grpSpPr>
            <a:xfrm>
              <a:off x="7422742" y="4503631"/>
              <a:ext cx="3303089" cy="1134105"/>
              <a:chOff x="7422742" y="4503631"/>
              <a:chExt cx="3303089" cy="1134105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7422742" y="4503631"/>
                <a:ext cx="2060129" cy="1134105"/>
                <a:chOff x="7422742" y="4503631"/>
                <a:chExt cx="2060129" cy="1134105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7422742" y="4503631"/>
                  <a:ext cx="2060129" cy="11341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 Box 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481939" y="4674134"/>
                      <a:ext cx="2000932" cy="861774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tIns="0" bIns="0">
                      <a:spAutoFit/>
                    </a:bodyPr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Does </a:t>
                      </a:r>
                    </a:p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a14:m>
                      <a:r>
                        <a:rPr lang="en-US" sz="2800" dirty="0" smtClean="0"/>
                        <a:t> </a:t>
                      </a: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Halt?</a:t>
                      </a:r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33" name="Text 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481939" y="4674134"/>
                      <a:ext cx="2000932" cy="861774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12057" r="-912" b="-24823"/>
                      </a:stretch>
                    </a:blipFill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Line 50"/>
              <p:cNvSpPr>
                <a:spLocks noChangeShapeType="1"/>
              </p:cNvSpPr>
              <p:nvPr/>
            </p:nvSpPr>
            <p:spPr bwMode="auto">
              <a:xfrm>
                <a:off x="9502642" y="5370840"/>
                <a:ext cx="480358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 type="triangle" w="med" len="med"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35" name="Line 51"/>
              <p:cNvSpPr>
                <a:spLocks noChangeShapeType="1"/>
              </p:cNvSpPr>
              <p:nvPr/>
            </p:nvSpPr>
            <p:spPr bwMode="auto">
              <a:xfrm>
                <a:off x="9502642" y="4732784"/>
                <a:ext cx="48035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36" name="Text Box 52"/>
              <p:cNvSpPr txBox="1">
                <a:spLocks noChangeArrowheads="1"/>
              </p:cNvSpPr>
              <p:nvPr/>
            </p:nvSpPr>
            <p:spPr bwMode="auto">
              <a:xfrm>
                <a:off x="9996337" y="5104140"/>
                <a:ext cx="729494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 algn="ctr"/>
                <a:r>
                  <a:rPr lang="en-US" sz="3200" b="0" dirty="0">
                    <a:solidFill>
                      <a:srgbClr val="00B050"/>
                    </a:solidFill>
                  </a:rPr>
                  <a:t>yes</a:t>
                </a:r>
              </a:p>
            </p:txBody>
          </p:sp>
          <p:sp>
            <p:nvSpPr>
              <p:cNvPr id="37" name="Text Box 53"/>
              <p:cNvSpPr txBox="1">
                <a:spLocks noChangeArrowheads="1"/>
              </p:cNvSpPr>
              <p:nvPr/>
            </p:nvSpPr>
            <p:spPr bwMode="auto">
              <a:xfrm>
                <a:off x="10002296" y="4523234"/>
                <a:ext cx="617477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 algn="ctr"/>
                <a:r>
                  <a:rPr lang="en-US" sz="3200" b="0" dirty="0">
                    <a:solidFill>
                      <a:srgbClr val="FF0000"/>
                    </a:solidFill>
                  </a:rPr>
                  <a:t>no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7501682" y="4520246"/>
                  <a:ext cx="55098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2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1682" y="4520246"/>
                  <a:ext cx="550985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Line 51"/>
          <p:cNvSpPr>
            <a:spLocks noChangeShapeType="1"/>
          </p:cNvSpPr>
          <p:nvPr/>
        </p:nvSpPr>
        <p:spPr bwMode="auto">
          <a:xfrm>
            <a:off x="10619773" y="4769455"/>
            <a:ext cx="48035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tIns="0" bIns="0" anchor="ctr"/>
          <a:lstStyle/>
          <a:p>
            <a:endParaRPr lang="en-US"/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11100131" y="4495137"/>
            <a:ext cx="617477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algn="ctr"/>
            <a:r>
              <a:rPr lang="en-US" sz="3200" b="0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7501682" y="5596583"/>
            <a:ext cx="2795045" cy="394782"/>
            <a:chOff x="7501682" y="5596583"/>
            <a:chExt cx="2795045" cy="394782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7501682" y="5778586"/>
              <a:ext cx="0" cy="212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0296727" y="5596583"/>
              <a:ext cx="0" cy="1820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501682" y="5778585"/>
              <a:ext cx="279504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232309" y="5983306"/>
                <a:ext cx="1216512" cy="62185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𝑀</m:t>
                      </m:r>
                      <m:r>
                        <a:rPr lang="en-US" sz="32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sz="32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309" y="5983306"/>
                <a:ext cx="1216512" cy="62185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8467666" y="4769455"/>
            <a:ext cx="2632464" cy="1877648"/>
            <a:chOff x="8467666" y="4769455"/>
            <a:chExt cx="2632464" cy="1877648"/>
          </a:xfrm>
        </p:grpSpPr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8494962" y="6437656"/>
              <a:ext cx="480358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58" name="Line 51"/>
            <p:cNvSpPr>
              <a:spLocks noChangeShapeType="1"/>
            </p:cNvSpPr>
            <p:nvPr/>
          </p:nvSpPr>
          <p:spPr bwMode="auto">
            <a:xfrm>
              <a:off x="8467666" y="6113504"/>
              <a:ext cx="48035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59" name="Text Box 52"/>
            <p:cNvSpPr txBox="1">
              <a:spLocks noChangeArrowheads="1"/>
            </p:cNvSpPr>
            <p:nvPr/>
          </p:nvSpPr>
          <p:spPr bwMode="auto">
            <a:xfrm>
              <a:off x="8899757" y="6154660"/>
              <a:ext cx="729494" cy="4924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pPr algn="ctr"/>
              <a:r>
                <a:rPr lang="en-US" sz="3200" b="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60" name="Text Box 53"/>
            <p:cNvSpPr txBox="1">
              <a:spLocks noChangeArrowheads="1"/>
            </p:cNvSpPr>
            <p:nvPr/>
          </p:nvSpPr>
          <p:spPr bwMode="auto">
            <a:xfrm>
              <a:off x="8844488" y="5835714"/>
              <a:ext cx="617477" cy="4924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pPr algn="ctr"/>
              <a:r>
                <a:rPr lang="en-US" sz="3200" b="0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64" name="Straight Connector 63"/>
            <p:cNvCxnSpPr>
              <a:stCxn id="60" idx="3"/>
            </p:cNvCxnSpPr>
            <p:nvPr/>
          </p:nvCxnSpPr>
          <p:spPr>
            <a:xfrm flipV="1">
              <a:off x="9461965" y="6081935"/>
              <a:ext cx="1263866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0725831" y="4769455"/>
              <a:ext cx="0" cy="131248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Line 50"/>
            <p:cNvSpPr>
              <a:spLocks noChangeShapeType="1"/>
            </p:cNvSpPr>
            <p:nvPr/>
          </p:nvSpPr>
          <p:spPr bwMode="auto">
            <a:xfrm>
              <a:off x="9592155" y="6430062"/>
              <a:ext cx="1507975" cy="7594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</p:grpSp>
      <p:sp>
        <p:nvSpPr>
          <p:cNvPr id="77" name="Text Box 52"/>
          <p:cNvSpPr txBox="1">
            <a:spLocks noChangeArrowheads="1"/>
          </p:cNvSpPr>
          <p:nvPr/>
        </p:nvSpPr>
        <p:spPr bwMode="auto">
          <a:xfrm>
            <a:off x="11109888" y="6154660"/>
            <a:ext cx="729494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algn="ctr"/>
            <a:r>
              <a:rPr lang="en-US" sz="3200" b="0" dirty="0">
                <a:solidFill>
                  <a:srgbClr val="00B05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1279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4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4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4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4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4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917" grpId="0" animBg="1"/>
      <p:bldP spid="2" grpId="0"/>
      <p:bldP spid="11" grpId="0" animBg="1"/>
      <p:bldP spid="12" grpId="0"/>
      <p:bldP spid="38" grpId="0" animBg="1"/>
      <p:bldP spid="39" grpId="0"/>
      <p:bldP spid="55" grpId="0" animBg="1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Another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regular</m:t>
                    </m:r>
                    <m:r>
                      <a:rPr lang="en-US" b="0" i="0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How do we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𝑅𝐸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mtClean="0"/>
                  <a:t> is undecidable?</a:t>
                </a:r>
              </a:p>
              <a:p>
                <a:pPr lvl="1"/>
                <a:r>
                  <a:rPr lang="en-US" smtClean="0"/>
                  <a:t>Reduce some language we already know is undecidable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mtClean="0"/>
                  <a:t> to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𝑅𝐸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𝐻𝐴𝐿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Given a potential instance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mtClean="0"/>
                  <a:t>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mtClean="0"/>
                  <a:t>), create a new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mtClean="0"/>
                  <a:t> whose language is regular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halts</a:t>
                </a:r>
              </a:p>
              <a:p>
                <a:r>
                  <a:rPr lang="en-US" smtClean="0"/>
                  <a:t>If I knew whether or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 was regular, I knew whether or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halted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 r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Psuedocode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mtClean="0"/>
                  <a:t>public static boolean mPrime(String x){</a:t>
                </a:r>
              </a:p>
              <a:p>
                <a:pPr marL="0" indent="0">
                  <a:buNone/>
                </a:pPr>
                <a:r>
                  <a:rPr lang="en-US" smtClean="0"/>
                  <a:t>	if(x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){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	return true;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}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y = M(w);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return true;</a:t>
                </a:r>
                <a:endParaRPr lang="en-US"/>
              </a:p>
              <a:p>
                <a:pPr marL="0" indent="0">
                  <a:buNone/>
                </a:pPr>
                <a:r>
                  <a:rPr lang="en-US" smtClean="0"/>
                  <a:t>}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4212" y="4724400"/>
            <a:ext cx="3555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We can only get to this line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1812" y="4186535"/>
            <a:ext cx="2831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If this line terminates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23913" y="5638800"/>
                <a:ext cx="7094699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𝑤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smtClean="0">
                    <a:solidFill>
                      <a:srgbClr val="FF0000"/>
                    </a:solidFill>
                  </a:rPr>
                  <a:t> halts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z="3200" smtClean="0">
                  <a:solidFill>
                    <a:srgbClr val="FF0000"/>
                  </a:solidFill>
                </a:endParaRPr>
              </a:p>
              <a:p>
                <a:r>
                  <a:rPr lang="en-US" sz="320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3200" smtClean="0">
                    <a:solidFill>
                      <a:srgbClr val="FF0000"/>
                    </a:solidFill>
                  </a:rPr>
                  <a:t> runs forever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13" y="5638800"/>
                <a:ext cx="7094699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2148"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04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mtClean="0"/>
                  <a:t>How to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20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public static boolean halt(M,w){</a:t>
            </a:r>
          </a:p>
          <a:p>
            <a:pPr marL="0" indent="0">
              <a:buNone/>
            </a:pPr>
            <a:r>
              <a:rPr lang="en-US" smtClean="0"/>
              <a:t>	mPrime = make_mPrime(M,w);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return reg(mPrime);</a:t>
            </a:r>
            <a:endParaRPr lang="en-US"/>
          </a:p>
          <a:p>
            <a:pPr marL="0" indent="0">
              <a:buNone/>
            </a:pPr>
            <a:r>
              <a:rPr lang="en-US" smtClean="0"/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5623</TotalTime>
  <Words>1471</Words>
  <Application>Microsoft Office PowerPoint</Application>
  <PresentationFormat>Custom</PresentationFormat>
  <Paragraphs>453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Times New Roman</vt:lpstr>
      <vt:lpstr>Calibri</vt:lpstr>
      <vt:lpstr>Symbol</vt:lpstr>
      <vt:lpstr>Office Theme</vt:lpstr>
      <vt:lpstr>CS3102 Theory of Computation</vt:lpstr>
      <vt:lpstr>Decidable</vt:lpstr>
      <vt:lpstr>Recognizable</vt:lpstr>
      <vt:lpstr>〖HALT〗_TM is Undecidable </vt:lpstr>
      <vt:lpstr>Deciding A_TM with HALT_TM</vt:lpstr>
      <vt:lpstr>Another example: REG_TM</vt:lpstr>
      <vt:lpstr>REG_TM≥HALT_TM</vt:lpstr>
      <vt:lpstr>Psuedocode for M′</vt:lpstr>
      <vt:lpstr>How to solve HALT_TM with REG_TM</vt:lpstr>
      <vt:lpstr>PowerPoint Presentation</vt:lpstr>
      <vt:lpstr>PowerPoint Presentation</vt:lpstr>
      <vt:lpstr>PowerPoint Presentation</vt:lpstr>
      <vt:lpstr>PowerPoint Presentation</vt:lpstr>
      <vt:lpstr>Enumerators</vt:lpstr>
      <vt:lpstr>Enumerable = Recognizable</vt:lpstr>
      <vt:lpstr>Lexicographically Enumerable = Decidable</vt:lpstr>
      <vt:lpstr>Closure properties of Recognizable</vt:lpstr>
      <vt:lpstr>Not closed under Complement</vt:lpstr>
      <vt:lpstr>Some Non-Recognizable Languages</vt:lpstr>
      <vt:lpstr>Some Non-Recognizable Languages</vt:lpstr>
      <vt:lpstr>Reduce COHALT to ALL_TM</vt:lpstr>
      <vt:lpstr>Psuedocode for M′</vt:lpstr>
      <vt:lpstr>Reduction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769</cp:revision>
  <dcterms:created xsi:type="dcterms:W3CDTF">2019-01-15T14:15:49Z</dcterms:created>
  <dcterms:modified xsi:type="dcterms:W3CDTF">2019-04-16T14:14:19Z</dcterms:modified>
</cp:coreProperties>
</file>