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538" r:id="rId3"/>
    <p:sldId id="539" r:id="rId4"/>
    <p:sldId id="540" r:id="rId5"/>
    <p:sldId id="541" r:id="rId6"/>
    <p:sldId id="537" r:id="rId7"/>
    <p:sldId id="542" r:id="rId8"/>
    <p:sldId id="543" r:id="rId9"/>
    <p:sldId id="544" r:id="rId10"/>
    <p:sldId id="545" r:id="rId11"/>
    <p:sldId id="552" r:id="rId12"/>
    <p:sldId id="546" r:id="rId13"/>
    <p:sldId id="548" r:id="rId14"/>
    <p:sldId id="549" r:id="rId15"/>
    <p:sldId id="550" r:id="rId16"/>
    <p:sldId id="551" r:id="rId17"/>
  </p:sldIdLst>
  <p:sldSz cx="12188825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6" d="100"/>
          <a:sy n="66" d="100"/>
        </p:scale>
        <p:origin x="64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closed under Complement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/>
                  <a:t> are both </a:t>
                </a:r>
                <a:r>
                  <a:rPr lang="en-US" smtClean="0"/>
                  <a:t>recognizable,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decidable. </a:t>
                </a:r>
              </a:p>
              <a:p>
                <a:r>
                  <a:rPr lang="en-US" smtClean="0"/>
                  <a:t>To determine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on </a:t>
                </a:r>
                <a:r>
                  <a:rPr lang="en-US" smtClean="0">
                    <a:solidFill>
                      <a:srgbClr val="00B050"/>
                    </a:solidFill>
                  </a:rPr>
                  <a:t>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>
                    <a:solidFill>
                      <a:srgbClr val="00B050"/>
                    </a:solidFill>
                  </a:rPr>
                  <a:t> </a:t>
                </a:r>
                <a:r>
                  <a:rPr lang="en-US" smtClean="0"/>
                  <a:t>for 5 steps</a:t>
                </a:r>
              </a:p>
              <a:p>
                <a:pPr lvl="1"/>
                <a:r>
                  <a:rPr lang="en-US"/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 on </a:t>
                </a:r>
                <a:r>
                  <a:rPr lang="en-US" smtClean="0">
                    <a:solidFill>
                      <a:srgbClr val="0070C0"/>
                    </a:solidFill>
                  </a:rPr>
                  <a:t>recognizer </a:t>
                </a:r>
                <a:r>
                  <a:rPr lang="en-US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for 5 steps</a:t>
                </a:r>
              </a:p>
              <a:p>
                <a:pPr lvl="1"/>
                <a:r>
                  <a:rPr lang="en-US" smtClean="0"/>
                  <a:t>Repeat until one of them accepts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0863" y="6240372"/>
            <a:ext cx="9240253" cy="0"/>
          </a:xfrm>
          <a:prstGeom prst="line">
            <a:avLst/>
          </a:prstGeom>
          <a:ln w="571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90863" y="6320584"/>
            <a:ext cx="1475874" cy="461665"/>
            <a:chOff x="1090863" y="5261812"/>
            <a:chExt cx="1475874" cy="46166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90863" y="530993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668378" y="5261812"/>
                  <a:ext cx="768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78" y="5261812"/>
                  <a:ext cx="76843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082697" y="6360689"/>
            <a:ext cx="1475874" cy="461666"/>
            <a:chOff x="4082697" y="5301917"/>
            <a:chExt cx="1475874" cy="4616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082697" y="530191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23330" y="5301918"/>
                  <a:ext cx="704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330" y="5301918"/>
                  <a:ext cx="70428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114635" y="6336628"/>
            <a:ext cx="1475874" cy="461665"/>
            <a:chOff x="7114635" y="5277856"/>
            <a:chExt cx="1475874" cy="4616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14635" y="5301917"/>
              <a:ext cx="147587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79332" y="5277856"/>
                  <a:ext cx="772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332" y="5277856"/>
                  <a:ext cx="77247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8582479" y="5715000"/>
            <a:ext cx="922424" cy="461665"/>
            <a:chOff x="8582479" y="4620591"/>
            <a:chExt cx="922424" cy="46166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582479" y="5037225"/>
              <a:ext cx="92242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761412" y="4620591"/>
                  <a:ext cx="743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412" y="4620591"/>
                  <a:ext cx="743491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550541" y="5715000"/>
            <a:ext cx="1475874" cy="461665"/>
            <a:chOff x="5550541" y="4620591"/>
            <a:chExt cx="1475874" cy="46166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50541" y="5037225"/>
              <a:ext cx="147587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15764" y="4620591"/>
                  <a:ext cx="6882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764" y="4620591"/>
                  <a:ext cx="688247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9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558707" y="5715000"/>
            <a:ext cx="1475874" cy="461665"/>
            <a:chOff x="2558707" y="4620591"/>
            <a:chExt cx="1475874" cy="4616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558707" y="5045245"/>
              <a:ext cx="147587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56016" y="4620591"/>
                  <a:ext cx="752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6" y="4620591"/>
                  <a:ext cx="75239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303212" y="6015418"/>
            <a:ext cx="96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272295" y="5390148"/>
            <a:ext cx="1235286" cy="1058763"/>
            <a:chOff x="9272295" y="4331376"/>
            <a:chExt cx="1235286" cy="105876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512882" y="4916901"/>
              <a:ext cx="0" cy="4732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398482">
              <a:off x="9272295" y="4331376"/>
              <a:ext cx="123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Reject!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5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closed under Complement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are both </a:t>
                </a:r>
                <a:r>
                  <a:rPr lang="en-US" dirty="0" smtClean="0"/>
                  <a:t>recognizable,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decidable. </a:t>
                </a:r>
              </a:p>
              <a:p>
                <a:r>
                  <a:rPr lang="en-US" dirty="0" smtClean="0"/>
                  <a:t>To determine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Have the enumerator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print something. If it’s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then accept</a:t>
                </a:r>
              </a:p>
              <a:p>
                <a:pPr lvl="1"/>
                <a:r>
                  <a:rPr lang="en-US" dirty="0" smtClean="0"/>
                  <a:t>Have the enumerator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print something. If that’s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then reject.</a:t>
                </a:r>
              </a:p>
              <a:p>
                <a:pPr lvl="1"/>
                <a:r>
                  <a:rPr lang="en-US" dirty="0" smtClean="0"/>
                  <a:t>Repeat.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4582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Non-Recognizable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halt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&gt;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Non-Recognizable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halt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&gt;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3" y="1600201"/>
                <a:ext cx="1142857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Use a 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to recognize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r>
                  <a:rPr lang="en-US" smtClean="0"/>
                  <a:t> instance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), build a new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runs forever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Psuedocode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public static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mPrime</a:t>
                </a:r>
                <a:r>
                  <a:rPr lang="en-US" dirty="0" smtClean="0"/>
                  <a:t>(string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dirty="0" smtClean="0"/>
                  <a:t>	count = 0;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while(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hasn’t halted){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if(count &gt;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return true;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}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1 step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count++;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}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return false;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7812" y="25146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halts, there is a longest string I can accept</a:t>
                </a:r>
              </a:p>
              <a:p>
                <a:endParaRPr lang="en-US" smtClean="0">
                  <a:solidFill>
                    <a:srgbClr val="FF0000"/>
                  </a:solidFill>
                </a:endParaRP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The only way to accept all strings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to run forever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12" y="2514600"/>
                <a:ext cx="4267200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2143" t="-2516" r="-3571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Given 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𝐶𝑂𝐻𝐴𝐿𝑇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As the recognizer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Its answer tells us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runs forever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688118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/>
              <a:t>b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Multiple heads: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49125" name="Rectangle 5"/>
          <p:cNvSpPr>
            <a:spLocks noChangeArrowheads="1"/>
          </p:cNvSpPr>
          <p:nvPr/>
        </p:nvSpPr>
        <p:spPr bwMode="auto">
          <a:xfrm>
            <a:off x="507868" y="2743200"/>
            <a:ext cx="11376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Mark</a:t>
            </a:r>
            <a:r>
              <a:rPr lang="en-US" sz="3200" b="0" dirty="0"/>
              <a:t> heads locations on tape and simulate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9126" name="Rectangle 6"/>
              <p:cNvSpPr>
                <a:spLocks noChangeArrowheads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900" b="0" dirty="0"/>
                  <a:t> Modified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𝛿</m:t>
                    </m:r>
                    <m:r>
                      <a:rPr lang="en-US" sz="2900" i="1">
                        <a:latin typeface="Cambria Math"/>
                      </a:rPr>
                      <m:t>′ </m:t>
                    </m:r>
                  </m:oMath>
                </a14:m>
                <a:r>
                  <a:rPr lang="en-US" sz="2900" b="0" dirty="0" smtClean="0"/>
                  <a:t>processes </a:t>
                </a:r>
                <a:r>
                  <a:rPr lang="en-US" sz="2900" b="0" dirty="0"/>
                  <a:t>each “virtual” head independently: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Each move of </a:t>
                </a:r>
                <a:r>
                  <a:rPr lang="en-US" sz="2900" b="0" dirty="0"/>
                  <a:t>δ is simulated by a long scan &amp; update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b="0" dirty="0" smtClean="0"/>
                  <a:t> </a:t>
                </a:r>
                <a:r>
                  <a:rPr lang="en-US" sz="2800" b="0" dirty="0"/>
                  <a:t>updates &amp; marks all “virtual” head positions</a:t>
                </a:r>
                <a:endParaRPr lang="en-US" sz="2900" b="0" dirty="0"/>
              </a:p>
            </p:txBody>
          </p:sp>
        </mc:Choice>
        <mc:Fallback>
          <p:sp>
            <p:nvSpPr>
              <p:cNvPr id="29491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blipFill>
                <a:blip r:embed="rId2"/>
                <a:stretch>
                  <a:fillRect l="-1086" t="-31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3148780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4164515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5180250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6195986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595" name="Text Box 11"/>
          <p:cNvSpPr txBox="1">
            <a:spLocks noChangeArrowheads="1"/>
          </p:cNvSpPr>
          <p:nvPr/>
        </p:nvSpPr>
        <p:spPr bwMode="auto">
          <a:xfrm>
            <a:off x="6703854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596" name="Line 12"/>
          <p:cNvSpPr>
            <a:spLocks noChangeShapeType="1"/>
          </p:cNvSpPr>
          <p:nvPr/>
        </p:nvSpPr>
        <p:spPr bwMode="auto">
          <a:xfrm flipH="1">
            <a:off x="7110148" y="2057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7" name="Line 13"/>
          <p:cNvSpPr>
            <a:spLocks noChangeShapeType="1"/>
          </p:cNvSpPr>
          <p:nvPr/>
        </p:nvSpPr>
        <p:spPr bwMode="auto">
          <a:xfrm flipH="1">
            <a:off x="7110148" y="2514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8" name="Line 14"/>
          <p:cNvSpPr>
            <a:spLocks noChangeShapeType="1"/>
          </p:cNvSpPr>
          <p:nvPr/>
        </p:nvSpPr>
        <p:spPr bwMode="auto">
          <a:xfrm flipH="1">
            <a:off x="7922736" y="2286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5599" name="Text Box 15"/>
          <p:cNvSpPr txBox="1">
            <a:spLocks noChangeArrowheads="1"/>
          </p:cNvSpPr>
          <p:nvPr/>
        </p:nvSpPr>
        <p:spPr bwMode="auto">
          <a:xfrm>
            <a:off x="4672383" y="2057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2640912" y="2057400"/>
            <a:ext cx="507868" cy="45720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3656647" y="2057400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688118" y="1804988"/>
            <a:ext cx="507868" cy="709612"/>
            <a:chOff x="2688" y="1137"/>
            <a:chExt cx="240" cy="447"/>
          </a:xfrm>
        </p:grpSpPr>
        <p:sp>
          <p:nvSpPr>
            <p:cNvPr id="835633" name="Text Box 19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5634" name="Line 20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603" name="Line 21"/>
          <p:cNvSpPr>
            <a:spLocks noChangeShapeType="1"/>
          </p:cNvSpPr>
          <p:nvPr/>
        </p:nvSpPr>
        <p:spPr bwMode="auto">
          <a:xfrm>
            <a:off x="3902117" y="1804988"/>
            <a:ext cx="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5604" name="Line 22"/>
          <p:cNvSpPr>
            <a:spLocks noChangeShapeType="1"/>
          </p:cNvSpPr>
          <p:nvPr/>
        </p:nvSpPr>
        <p:spPr bwMode="auto">
          <a:xfrm>
            <a:off x="2880034" y="1804988"/>
            <a:ext cx="0" cy="228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640912" y="3886200"/>
            <a:ext cx="6094413" cy="457200"/>
            <a:chOff x="1248" y="2271"/>
            <a:chExt cx="2880" cy="288"/>
          </a:xfrm>
        </p:grpSpPr>
        <p:sp>
          <p:nvSpPr>
            <p:cNvPr id="835621" name="Text Box 24"/>
            <p:cNvSpPr txBox="1">
              <a:spLocks noChangeArrowheads="1"/>
            </p:cNvSpPr>
            <p:nvPr/>
          </p:nvSpPr>
          <p:spPr bwMode="auto">
            <a:xfrm>
              <a:off x="148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2" name="Text Box 25"/>
            <p:cNvSpPr txBox="1">
              <a:spLocks noChangeArrowheads="1"/>
            </p:cNvSpPr>
            <p:nvPr/>
          </p:nvSpPr>
          <p:spPr bwMode="auto">
            <a:xfrm>
              <a:off x="196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3" name="Text Box 26"/>
            <p:cNvSpPr txBox="1">
              <a:spLocks noChangeArrowheads="1"/>
            </p:cNvSpPr>
            <p:nvPr/>
          </p:nvSpPr>
          <p:spPr bwMode="auto">
            <a:xfrm>
              <a:off x="244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24" name="Text Box 27"/>
            <p:cNvSpPr txBox="1">
              <a:spLocks noChangeArrowheads="1"/>
            </p:cNvSpPr>
            <p:nvPr/>
          </p:nvSpPr>
          <p:spPr bwMode="auto">
            <a:xfrm>
              <a:off x="292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25" name="Text Box 28"/>
            <p:cNvSpPr txBox="1">
              <a:spLocks noChangeArrowheads="1"/>
            </p:cNvSpPr>
            <p:nvPr/>
          </p:nvSpPr>
          <p:spPr bwMode="auto">
            <a:xfrm>
              <a:off x="316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26" name="Line 29"/>
            <p:cNvSpPr>
              <a:spLocks noChangeShapeType="1"/>
            </p:cNvSpPr>
            <p:nvPr/>
          </p:nvSpPr>
          <p:spPr bwMode="auto">
            <a:xfrm flipH="1">
              <a:off x="3360" y="22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7" name="Line 30"/>
            <p:cNvSpPr>
              <a:spLocks noChangeShapeType="1"/>
            </p:cNvSpPr>
            <p:nvPr/>
          </p:nvSpPr>
          <p:spPr bwMode="auto">
            <a:xfrm flipH="1">
              <a:off x="3360" y="255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8" name="Line 31"/>
            <p:cNvSpPr>
              <a:spLocks noChangeShapeType="1"/>
            </p:cNvSpPr>
            <p:nvPr/>
          </p:nvSpPr>
          <p:spPr bwMode="auto">
            <a:xfrm flipH="1">
              <a:off x="3744" y="241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29" name="Text Box 32"/>
            <p:cNvSpPr txBox="1">
              <a:spLocks noChangeArrowheads="1"/>
            </p:cNvSpPr>
            <p:nvPr/>
          </p:nvSpPr>
          <p:spPr bwMode="auto">
            <a:xfrm>
              <a:off x="220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dirty="0"/>
                <a:t>a</a:t>
              </a:r>
            </a:p>
          </p:txBody>
        </p:sp>
        <p:sp>
          <p:nvSpPr>
            <p:cNvPr id="835630" name="Text Box 33"/>
            <p:cNvSpPr txBox="1">
              <a:spLocks noChangeArrowheads="1"/>
            </p:cNvSpPr>
            <p:nvPr/>
          </p:nvSpPr>
          <p:spPr bwMode="auto">
            <a:xfrm>
              <a:off x="124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  <p:sp>
          <p:nvSpPr>
            <p:cNvPr id="835631" name="Text Box 34"/>
            <p:cNvSpPr txBox="1">
              <a:spLocks noChangeArrowheads="1"/>
            </p:cNvSpPr>
            <p:nvPr/>
          </p:nvSpPr>
          <p:spPr bwMode="auto">
            <a:xfrm>
              <a:off x="172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a</a:t>
              </a:r>
            </a:p>
          </p:txBody>
        </p:sp>
        <p:sp>
          <p:nvSpPr>
            <p:cNvPr id="835632" name="Text Box 35"/>
            <p:cNvSpPr txBox="1">
              <a:spLocks noChangeArrowheads="1"/>
            </p:cNvSpPr>
            <p:nvPr/>
          </p:nvSpPr>
          <p:spPr bwMode="auto">
            <a:xfrm>
              <a:off x="2688" y="2271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b</a:t>
              </a:r>
            </a:p>
          </p:txBody>
        </p:sp>
      </p:grpSp>
      <p:sp>
        <p:nvSpPr>
          <p:cNvPr id="2949156" name="Line 36"/>
          <p:cNvSpPr>
            <a:spLocks noChangeShapeType="1"/>
          </p:cNvSpPr>
          <p:nvPr/>
        </p:nvSpPr>
        <p:spPr bwMode="auto">
          <a:xfrm>
            <a:off x="5933588" y="3633788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7" name="Line 37"/>
          <p:cNvSpPr>
            <a:spLocks noChangeShapeType="1"/>
          </p:cNvSpPr>
          <p:nvPr/>
        </p:nvSpPr>
        <p:spPr bwMode="auto">
          <a:xfrm>
            <a:off x="3902117" y="3633788"/>
            <a:ext cx="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8" name="Line 38"/>
          <p:cNvSpPr>
            <a:spLocks noChangeShapeType="1"/>
          </p:cNvSpPr>
          <p:nvPr/>
        </p:nvSpPr>
        <p:spPr bwMode="auto">
          <a:xfrm>
            <a:off x="2880034" y="3633788"/>
            <a:ext cx="0" cy="228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59" name="Line 39"/>
          <p:cNvSpPr>
            <a:spLocks noChangeShapeType="1"/>
          </p:cNvSpPr>
          <p:nvPr/>
        </p:nvSpPr>
        <p:spPr bwMode="auto">
          <a:xfrm>
            <a:off x="2877917" y="35575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60" name="Text Box 40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2949161" name="Text Box 41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a</a:t>
            </a:r>
          </a:p>
        </p:txBody>
      </p:sp>
      <p:sp>
        <p:nvSpPr>
          <p:cNvPr id="2949162" name="Text Box 42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49163" name="Text Box 43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49164" name="Text Box 44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2949165" name="Text Box 45"/>
          <p:cNvSpPr txBox="1">
            <a:spLocks noChangeArrowheads="1"/>
          </p:cNvSpPr>
          <p:nvPr/>
        </p:nvSpPr>
        <p:spPr bwMode="auto">
          <a:xfrm>
            <a:off x="3656647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33CC33"/>
                </a:solidFill>
              </a:rPr>
              <a:t>A</a:t>
            </a:r>
            <a:endParaRPr lang="en-US" sz="3200" b="0" dirty="0">
              <a:solidFill>
                <a:srgbClr val="33CC33"/>
              </a:solidFill>
            </a:endParaRPr>
          </a:p>
        </p:txBody>
      </p:sp>
      <p:sp>
        <p:nvSpPr>
          <p:cNvPr id="2949166" name="Text Box 46"/>
          <p:cNvSpPr txBox="1">
            <a:spLocks noChangeArrowheads="1"/>
          </p:cNvSpPr>
          <p:nvPr/>
        </p:nvSpPr>
        <p:spPr bwMode="auto">
          <a:xfrm>
            <a:off x="2636680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  <p:sp>
        <p:nvSpPr>
          <p:cNvPr id="2949167" name="Text Box 47"/>
          <p:cNvSpPr txBox="1">
            <a:spLocks noChangeArrowheads="1"/>
          </p:cNvSpPr>
          <p:nvPr/>
        </p:nvSpPr>
        <p:spPr bwMode="auto">
          <a:xfrm>
            <a:off x="2640912" y="3884613"/>
            <a:ext cx="507868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B</a:t>
            </a:r>
          </a:p>
        </p:txBody>
      </p:sp>
      <p:sp>
        <p:nvSpPr>
          <p:cNvPr id="2949168" name="Text Box 48"/>
          <p:cNvSpPr txBox="1">
            <a:spLocks noChangeArrowheads="1"/>
          </p:cNvSpPr>
          <p:nvPr/>
        </p:nvSpPr>
        <p:spPr bwMode="auto">
          <a:xfrm>
            <a:off x="2640912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3399FF"/>
                </a:solidFill>
              </a:rPr>
              <a:t>B</a:t>
            </a:r>
            <a:endParaRPr lang="en-US" sz="3200" b="0" dirty="0">
              <a:solidFill>
                <a:srgbClr val="3399FF"/>
              </a:solidFill>
            </a:endParaRPr>
          </a:p>
        </p:txBody>
      </p:sp>
      <p:sp>
        <p:nvSpPr>
          <p:cNvPr id="2949169" name="Text Box 49"/>
          <p:cNvSpPr txBox="1">
            <a:spLocks noChangeArrowheads="1"/>
          </p:cNvSpPr>
          <p:nvPr/>
        </p:nvSpPr>
        <p:spPr bwMode="auto">
          <a:xfrm>
            <a:off x="6195986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dirty="0" smtClean="0">
                <a:solidFill>
                  <a:srgbClr val="FF0000"/>
                </a:solidFill>
              </a:rPr>
              <a:t>A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2949170" name="Text Box 50"/>
          <p:cNvSpPr txBox="1">
            <a:spLocks noChangeArrowheads="1"/>
          </p:cNvSpPr>
          <p:nvPr/>
        </p:nvSpPr>
        <p:spPr bwMode="auto">
          <a:xfrm>
            <a:off x="5688118" y="3884613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260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3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3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3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94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9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9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9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9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9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9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49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9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xit" presetSubtype="3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2000"/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/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49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9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49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presetID="2" presetClass="exit" presetSubtype="3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2000"/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/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49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9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949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2" presetClass="exit" presetSubtype="3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2000"/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0"/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000"/>
                                        <p:tgtEl>
                                          <p:spTgt spid="294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4167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0.24809 -0.00093 " pathEditMode="relative" rAng="0" ptsTypes="AA">
                                      <p:cBhvr>
                                        <p:cTn id="164" dur="3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949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29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-0.00093 L 0.29392 -0.0009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9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35" presetClass="path" presetSubtype="0" accel="50000" decel="5000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2 -0.00093 L 0.00451 -0.00186 " pathEditMode="relative" rAng="0" ptsTypes="AA">
                                      <p:cBhvr>
                                        <p:cTn id="181" dur="3000" fill="hold"/>
                                        <p:tgtEl>
                                          <p:spTgt spid="2949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nimBg="1"/>
      <p:bldP spid="835587" grpId="0" build="p"/>
      <p:bldP spid="2949125" grpId="0"/>
      <p:bldP spid="2949126" grpId="0"/>
      <p:bldP spid="835591" grpId="0" animBg="1"/>
      <p:bldP spid="835592" grpId="0" animBg="1"/>
      <p:bldP spid="835593" grpId="0" animBg="1"/>
      <p:bldP spid="835594" grpId="0" animBg="1"/>
      <p:bldP spid="835595" grpId="0" animBg="1"/>
      <p:bldP spid="835596" grpId="0" animBg="1"/>
      <p:bldP spid="835597" grpId="0" animBg="1"/>
      <p:bldP spid="835598" grpId="0" animBg="1"/>
      <p:bldP spid="835599" grpId="0" animBg="1"/>
      <p:bldP spid="835600" grpId="0" animBg="1"/>
      <p:bldP spid="835601" grpId="0" animBg="1"/>
      <p:bldP spid="835603" grpId="0" animBg="1"/>
      <p:bldP spid="835604" grpId="0" animBg="1"/>
      <p:bldP spid="2949156" grpId="0" animBg="1"/>
      <p:bldP spid="2949156" grpId="1" animBg="1"/>
      <p:bldP spid="2949157" grpId="0" animBg="1"/>
      <p:bldP spid="2949157" grpId="1" animBg="1"/>
      <p:bldP spid="2949158" grpId="0" animBg="1"/>
      <p:bldP spid="2949158" grpId="1" animBg="1"/>
      <p:bldP spid="2949159" grpId="0" animBg="1"/>
      <p:bldP spid="2949159" grpId="1" animBg="1"/>
      <p:bldP spid="2949159" grpId="2" animBg="1"/>
      <p:bldP spid="2949159" grpId="3" animBg="1"/>
      <p:bldP spid="2949160" grpId="0" animBg="1"/>
      <p:bldP spid="2949160" grpId="1" animBg="1"/>
      <p:bldP spid="2949161" grpId="0" animBg="1"/>
      <p:bldP spid="2949161" grpId="1" animBg="1"/>
      <p:bldP spid="2949162" grpId="0" animBg="1"/>
      <p:bldP spid="2949162" grpId="1" animBg="1"/>
      <p:bldP spid="2949162" grpId="2" animBg="1"/>
      <p:bldP spid="2949163" grpId="0" animBg="1"/>
      <p:bldP spid="2949164" grpId="0" animBg="1"/>
      <p:bldP spid="2949164" grpId="1" animBg="1"/>
      <p:bldP spid="2949165" grpId="0" animBg="1"/>
      <p:bldP spid="2949166" grpId="0" animBg="1"/>
      <p:bldP spid="2949166" grpId="1" animBg="1"/>
      <p:bldP spid="2949167" grpId="0" animBg="1"/>
      <p:bldP spid="2949167" grpId="1" animBg="1"/>
      <p:bldP spid="2949169" grpId="0" animBg="1"/>
      <p:bldP spid="29491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Multiple tapes:</a:t>
            </a: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0148" name="Rectangle 4"/>
          <p:cNvSpPr>
            <a:spLocks noChangeArrowheads="1"/>
          </p:cNvSpPr>
          <p:nvPr/>
        </p:nvSpPr>
        <p:spPr bwMode="auto">
          <a:xfrm>
            <a:off x="507868" y="3581400"/>
            <a:ext cx="11376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Interlace</a:t>
            </a:r>
            <a:r>
              <a:rPr lang="en-US" sz="3200" b="0" dirty="0"/>
              <a:t> multiple tapes into a single tape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en-US" sz="3200" b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0912" y="1828800"/>
            <a:ext cx="6094413" cy="1676400"/>
            <a:chOff x="1392" y="1152"/>
            <a:chExt cx="2880" cy="1056"/>
          </a:xfrm>
        </p:grpSpPr>
        <p:sp>
          <p:nvSpPr>
            <p:cNvPr id="836652" name="Text Box 6"/>
            <p:cNvSpPr txBox="1">
              <a:spLocks noChangeArrowheads="1"/>
            </p:cNvSpPr>
            <p:nvPr/>
          </p:nvSpPr>
          <p:spPr bwMode="auto">
            <a:xfrm>
              <a:off x="163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3" name="Text Box 7"/>
            <p:cNvSpPr txBox="1">
              <a:spLocks noChangeArrowheads="1"/>
            </p:cNvSpPr>
            <p:nvPr/>
          </p:nvSpPr>
          <p:spPr bwMode="auto">
            <a:xfrm>
              <a:off x="187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6654" name="Text Box 8"/>
            <p:cNvSpPr txBox="1">
              <a:spLocks noChangeArrowheads="1"/>
            </p:cNvSpPr>
            <p:nvPr/>
          </p:nvSpPr>
          <p:spPr bwMode="auto">
            <a:xfrm>
              <a:off x="211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5" name="Text Box 9"/>
            <p:cNvSpPr txBox="1">
              <a:spLocks noChangeArrowheads="1"/>
            </p:cNvSpPr>
            <p:nvPr/>
          </p:nvSpPr>
          <p:spPr bwMode="auto">
            <a:xfrm>
              <a:off x="259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56" name="Text Box 10"/>
            <p:cNvSpPr txBox="1">
              <a:spLocks noChangeArrowheads="1"/>
            </p:cNvSpPr>
            <p:nvPr/>
          </p:nvSpPr>
          <p:spPr bwMode="auto">
            <a:xfrm>
              <a:off x="283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57" name="Text Box 11"/>
            <p:cNvSpPr txBox="1">
              <a:spLocks noChangeArrowheads="1"/>
            </p:cNvSpPr>
            <p:nvPr/>
          </p:nvSpPr>
          <p:spPr bwMode="auto">
            <a:xfrm>
              <a:off x="307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58" name="Text Box 12"/>
            <p:cNvSpPr txBox="1">
              <a:spLocks noChangeArrowheads="1"/>
            </p:cNvSpPr>
            <p:nvPr/>
          </p:nvSpPr>
          <p:spPr bwMode="auto">
            <a:xfrm>
              <a:off x="331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59" name="Line 13"/>
            <p:cNvSpPr>
              <a:spLocks noChangeShapeType="1"/>
            </p:cNvSpPr>
            <p:nvPr/>
          </p:nvSpPr>
          <p:spPr bwMode="auto">
            <a:xfrm flipH="1">
              <a:off x="3504" y="11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0" name="Line 14"/>
            <p:cNvSpPr>
              <a:spLocks noChangeShapeType="1"/>
            </p:cNvSpPr>
            <p:nvPr/>
          </p:nvSpPr>
          <p:spPr bwMode="auto">
            <a:xfrm flipH="1">
              <a:off x="3504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1" name="Line 15"/>
            <p:cNvSpPr>
              <a:spLocks noChangeShapeType="1"/>
            </p:cNvSpPr>
            <p:nvPr/>
          </p:nvSpPr>
          <p:spPr bwMode="auto">
            <a:xfrm flipH="1">
              <a:off x="3888" y="12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62" name="Text Box 16"/>
            <p:cNvSpPr txBox="1">
              <a:spLocks noChangeArrowheads="1"/>
            </p:cNvSpPr>
            <p:nvPr/>
          </p:nvSpPr>
          <p:spPr bwMode="auto">
            <a:xfrm>
              <a:off x="2352" y="115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6663" name="Text Box 17"/>
            <p:cNvSpPr txBox="1">
              <a:spLocks noChangeArrowheads="1"/>
            </p:cNvSpPr>
            <p:nvPr/>
          </p:nvSpPr>
          <p:spPr bwMode="auto">
            <a:xfrm>
              <a:off x="139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6664" name="Text Box 18"/>
            <p:cNvSpPr txBox="1">
              <a:spLocks noChangeArrowheads="1"/>
            </p:cNvSpPr>
            <p:nvPr/>
          </p:nvSpPr>
          <p:spPr bwMode="auto">
            <a:xfrm>
              <a:off x="163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6665" name="Text Box 19"/>
            <p:cNvSpPr txBox="1">
              <a:spLocks noChangeArrowheads="1"/>
            </p:cNvSpPr>
            <p:nvPr/>
          </p:nvSpPr>
          <p:spPr bwMode="auto">
            <a:xfrm>
              <a:off x="259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36666" name="Text Box 20"/>
            <p:cNvSpPr txBox="1">
              <a:spLocks noChangeArrowheads="1"/>
            </p:cNvSpPr>
            <p:nvPr/>
          </p:nvSpPr>
          <p:spPr bwMode="auto">
            <a:xfrm>
              <a:off x="283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67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68" name="Text Box 22"/>
            <p:cNvSpPr txBox="1">
              <a:spLocks noChangeArrowheads="1"/>
            </p:cNvSpPr>
            <p:nvPr/>
          </p:nvSpPr>
          <p:spPr bwMode="auto">
            <a:xfrm>
              <a:off x="331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69" name="Line 23"/>
            <p:cNvSpPr>
              <a:spLocks noChangeShapeType="1"/>
            </p:cNvSpPr>
            <p:nvPr/>
          </p:nvSpPr>
          <p:spPr bwMode="auto">
            <a:xfrm flipH="1">
              <a:off x="3504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0" name="Line 24"/>
            <p:cNvSpPr>
              <a:spLocks noChangeShapeType="1"/>
            </p:cNvSpPr>
            <p:nvPr/>
          </p:nvSpPr>
          <p:spPr bwMode="auto">
            <a:xfrm flipH="1">
              <a:off x="3504" y="18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1" name="Line 25"/>
            <p:cNvSpPr>
              <a:spLocks noChangeShapeType="1"/>
            </p:cNvSpPr>
            <p:nvPr/>
          </p:nvSpPr>
          <p:spPr bwMode="auto">
            <a:xfrm flipH="1">
              <a:off x="3888" y="16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72" name="Text Box 26"/>
            <p:cNvSpPr txBox="1">
              <a:spLocks noChangeArrowheads="1"/>
            </p:cNvSpPr>
            <p:nvPr/>
          </p:nvSpPr>
          <p:spPr bwMode="auto">
            <a:xfrm>
              <a:off x="235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6673" name="Text Box 27"/>
            <p:cNvSpPr txBox="1">
              <a:spLocks noChangeArrowheads="1"/>
            </p:cNvSpPr>
            <p:nvPr/>
          </p:nvSpPr>
          <p:spPr bwMode="auto">
            <a:xfrm>
              <a:off x="1392" y="1152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6674" name="Text Box 28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6675" name="Text Box 29"/>
            <p:cNvSpPr txBox="1">
              <a:spLocks noChangeArrowheads="1"/>
            </p:cNvSpPr>
            <p:nvPr/>
          </p:nvSpPr>
          <p:spPr bwMode="auto">
            <a:xfrm>
              <a:off x="139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6" name="Text Box 30"/>
            <p:cNvSpPr txBox="1">
              <a:spLocks noChangeArrowheads="1"/>
            </p:cNvSpPr>
            <p:nvPr/>
          </p:nvSpPr>
          <p:spPr bwMode="auto">
            <a:xfrm>
              <a:off x="163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7" name="Text Box 31"/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78" name="Text Box 32"/>
            <p:cNvSpPr txBox="1">
              <a:spLocks noChangeArrowheads="1"/>
            </p:cNvSpPr>
            <p:nvPr/>
          </p:nvSpPr>
          <p:spPr bwMode="auto">
            <a:xfrm>
              <a:off x="259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6679" name="Text Box 33"/>
            <p:cNvSpPr txBox="1">
              <a:spLocks noChangeArrowheads="1"/>
            </p:cNvSpPr>
            <p:nvPr/>
          </p:nvSpPr>
          <p:spPr bwMode="auto">
            <a:xfrm>
              <a:off x="283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80" name="Text Box 34"/>
            <p:cNvSpPr txBox="1">
              <a:spLocks noChangeArrowheads="1"/>
            </p:cNvSpPr>
            <p:nvPr/>
          </p:nvSpPr>
          <p:spPr bwMode="auto">
            <a:xfrm>
              <a:off x="307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6681" name="Text Box 35"/>
            <p:cNvSpPr txBox="1">
              <a:spLocks noChangeArrowheads="1"/>
            </p:cNvSpPr>
            <p:nvPr/>
          </p:nvSpPr>
          <p:spPr bwMode="auto">
            <a:xfrm>
              <a:off x="331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6682" name="Line 36"/>
            <p:cNvSpPr>
              <a:spLocks noChangeShapeType="1"/>
            </p:cNvSpPr>
            <p:nvPr/>
          </p:nvSpPr>
          <p:spPr bwMode="auto">
            <a:xfrm flipH="1"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3" name="Line 37"/>
            <p:cNvSpPr>
              <a:spLocks noChangeShapeType="1"/>
            </p:cNvSpPr>
            <p:nvPr/>
          </p:nvSpPr>
          <p:spPr bwMode="auto">
            <a:xfrm flipH="1">
              <a:off x="3504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4" name="Line 38"/>
            <p:cNvSpPr>
              <a:spLocks noChangeShapeType="1"/>
            </p:cNvSpPr>
            <p:nvPr/>
          </p:nvSpPr>
          <p:spPr bwMode="auto">
            <a:xfrm flipH="1">
              <a:off x="3888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85" name="Text Box 39"/>
            <p:cNvSpPr txBox="1">
              <a:spLocks noChangeArrowheads="1"/>
            </p:cNvSpPr>
            <p:nvPr/>
          </p:nvSpPr>
          <p:spPr bwMode="auto">
            <a:xfrm>
              <a:off x="2352" y="192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6686" name="Text Box 40"/>
            <p:cNvSpPr txBox="1">
              <a:spLocks noChangeArrowheads="1"/>
            </p:cNvSpPr>
            <p:nvPr/>
          </p:nvSpPr>
          <p:spPr bwMode="auto">
            <a:xfrm>
              <a:off x="1872" y="1920"/>
              <a:ext cx="240" cy="288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6687" name="Text Box 41"/>
            <p:cNvSpPr txBox="1">
              <a:spLocks noChangeArrowheads="1"/>
            </p:cNvSpPr>
            <p:nvPr/>
          </p:nvSpPr>
          <p:spPr bwMode="auto">
            <a:xfrm>
              <a:off x="2112" y="153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950186" name="Text Box 42"/>
          <p:cNvSpPr txBox="1">
            <a:spLocks noChangeArrowheads="1"/>
          </p:cNvSpPr>
          <p:nvPr/>
        </p:nvSpPr>
        <p:spPr bwMode="auto">
          <a:xfrm>
            <a:off x="3148780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87" name="Text Box 43"/>
          <p:cNvSpPr txBox="1">
            <a:spLocks noChangeArrowheads="1"/>
          </p:cNvSpPr>
          <p:nvPr/>
        </p:nvSpPr>
        <p:spPr bwMode="auto">
          <a:xfrm>
            <a:off x="3656647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0</a:t>
            </a:r>
          </a:p>
        </p:txBody>
      </p:sp>
      <p:sp>
        <p:nvSpPr>
          <p:cNvPr id="2950188" name="Text Box 44"/>
          <p:cNvSpPr txBox="1">
            <a:spLocks noChangeArrowheads="1"/>
          </p:cNvSpPr>
          <p:nvPr/>
        </p:nvSpPr>
        <p:spPr bwMode="auto">
          <a:xfrm>
            <a:off x="4164515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89" name="Text Box 45"/>
          <p:cNvSpPr txBox="1">
            <a:spLocks noChangeArrowheads="1"/>
          </p:cNvSpPr>
          <p:nvPr/>
        </p:nvSpPr>
        <p:spPr bwMode="auto">
          <a:xfrm>
            <a:off x="5180250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190" name="Text Box 46"/>
          <p:cNvSpPr txBox="1">
            <a:spLocks noChangeArrowheads="1"/>
          </p:cNvSpPr>
          <p:nvPr/>
        </p:nvSpPr>
        <p:spPr bwMode="auto">
          <a:xfrm>
            <a:off x="5688118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19" name="Text Box 47"/>
          <p:cNvSpPr txBox="1">
            <a:spLocks noChangeArrowheads="1"/>
          </p:cNvSpPr>
          <p:nvPr/>
        </p:nvSpPr>
        <p:spPr bwMode="auto">
          <a:xfrm>
            <a:off x="6195986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20" name="Text Box 48"/>
          <p:cNvSpPr txBox="1">
            <a:spLocks noChangeArrowheads="1"/>
          </p:cNvSpPr>
          <p:nvPr/>
        </p:nvSpPr>
        <p:spPr bwMode="auto">
          <a:xfrm>
            <a:off x="6703854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sp>
        <p:nvSpPr>
          <p:cNvPr id="836622" name="Line 50"/>
          <p:cNvSpPr>
            <a:spLocks noChangeShapeType="1"/>
          </p:cNvSpPr>
          <p:nvPr/>
        </p:nvSpPr>
        <p:spPr bwMode="auto">
          <a:xfrm flipH="1">
            <a:off x="7110148" y="22860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0196" name="Text Box 52"/>
          <p:cNvSpPr txBox="1">
            <a:spLocks noChangeArrowheads="1"/>
          </p:cNvSpPr>
          <p:nvPr/>
        </p:nvSpPr>
        <p:spPr bwMode="auto">
          <a:xfrm>
            <a:off x="4672383" y="1828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0</a:t>
            </a:r>
          </a:p>
        </p:txBody>
      </p:sp>
      <p:sp>
        <p:nvSpPr>
          <p:cNvPr id="2950197" name="Text Box 53"/>
          <p:cNvSpPr txBox="1">
            <a:spLocks noChangeArrowheads="1"/>
          </p:cNvSpPr>
          <p:nvPr/>
        </p:nvSpPr>
        <p:spPr bwMode="auto">
          <a:xfrm>
            <a:off x="2640912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0198" name="Text Box 54"/>
          <p:cNvSpPr txBox="1">
            <a:spLocks noChangeArrowheads="1"/>
          </p:cNvSpPr>
          <p:nvPr/>
        </p:nvSpPr>
        <p:spPr bwMode="auto">
          <a:xfrm>
            <a:off x="3148780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50199" name="Text Box 55"/>
          <p:cNvSpPr txBox="1">
            <a:spLocks noChangeArrowheads="1"/>
          </p:cNvSpPr>
          <p:nvPr/>
        </p:nvSpPr>
        <p:spPr bwMode="auto">
          <a:xfrm>
            <a:off x="5180250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sp>
        <p:nvSpPr>
          <p:cNvPr id="2950200" name="Text Box 56"/>
          <p:cNvSpPr txBox="1">
            <a:spLocks noChangeArrowheads="1"/>
          </p:cNvSpPr>
          <p:nvPr/>
        </p:nvSpPr>
        <p:spPr bwMode="auto">
          <a:xfrm>
            <a:off x="5688118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29" name="Text Box 57"/>
          <p:cNvSpPr txBox="1">
            <a:spLocks noChangeArrowheads="1"/>
          </p:cNvSpPr>
          <p:nvPr/>
        </p:nvSpPr>
        <p:spPr bwMode="auto">
          <a:xfrm>
            <a:off x="6195986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30" name="Text Box 58"/>
          <p:cNvSpPr txBox="1">
            <a:spLocks noChangeArrowheads="1"/>
          </p:cNvSpPr>
          <p:nvPr/>
        </p:nvSpPr>
        <p:spPr bwMode="auto">
          <a:xfrm>
            <a:off x="6703854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sp>
        <p:nvSpPr>
          <p:cNvPr id="836631" name="Line 59"/>
          <p:cNvSpPr>
            <a:spLocks noChangeShapeType="1"/>
          </p:cNvSpPr>
          <p:nvPr/>
        </p:nvSpPr>
        <p:spPr bwMode="auto">
          <a:xfrm flipH="1">
            <a:off x="711014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6632" name="Line 60"/>
          <p:cNvSpPr>
            <a:spLocks noChangeShapeType="1"/>
          </p:cNvSpPr>
          <p:nvPr/>
        </p:nvSpPr>
        <p:spPr bwMode="auto">
          <a:xfrm flipH="1">
            <a:off x="711014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6633" name="Line 61"/>
          <p:cNvSpPr>
            <a:spLocks noChangeShapeType="1"/>
          </p:cNvSpPr>
          <p:nvPr/>
        </p:nvSpPr>
        <p:spPr bwMode="auto">
          <a:xfrm flipH="1">
            <a:off x="7922736" y="2667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0206" name="Text Box 62"/>
          <p:cNvSpPr txBox="1">
            <a:spLocks noChangeArrowheads="1"/>
          </p:cNvSpPr>
          <p:nvPr/>
        </p:nvSpPr>
        <p:spPr bwMode="auto">
          <a:xfrm>
            <a:off x="4672383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0207" name="Text Box 63"/>
          <p:cNvSpPr txBox="1">
            <a:spLocks noChangeArrowheads="1"/>
          </p:cNvSpPr>
          <p:nvPr/>
        </p:nvSpPr>
        <p:spPr bwMode="auto">
          <a:xfrm>
            <a:off x="2640912" y="1828800"/>
            <a:ext cx="507868" cy="45720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1</a:t>
            </a:r>
          </a:p>
        </p:txBody>
      </p:sp>
      <p:sp>
        <p:nvSpPr>
          <p:cNvPr id="2950208" name="Text Box 64"/>
          <p:cNvSpPr txBox="1">
            <a:spLocks noChangeArrowheads="1"/>
          </p:cNvSpPr>
          <p:nvPr/>
        </p:nvSpPr>
        <p:spPr bwMode="auto">
          <a:xfrm>
            <a:off x="3656647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50209" name="Text Box 65"/>
          <p:cNvSpPr txBox="1">
            <a:spLocks noChangeArrowheads="1"/>
          </p:cNvSpPr>
          <p:nvPr/>
        </p:nvSpPr>
        <p:spPr bwMode="auto">
          <a:xfrm>
            <a:off x="2640912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0" name="Text Box 66"/>
          <p:cNvSpPr txBox="1">
            <a:spLocks noChangeArrowheads="1"/>
          </p:cNvSpPr>
          <p:nvPr/>
        </p:nvSpPr>
        <p:spPr bwMode="auto">
          <a:xfrm>
            <a:off x="3148780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1" name="Text Box 67"/>
          <p:cNvSpPr txBox="1">
            <a:spLocks noChangeArrowheads="1"/>
          </p:cNvSpPr>
          <p:nvPr/>
        </p:nvSpPr>
        <p:spPr bwMode="auto">
          <a:xfrm>
            <a:off x="4164515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12" name="Text Box 68"/>
          <p:cNvSpPr txBox="1">
            <a:spLocks noChangeArrowheads="1"/>
          </p:cNvSpPr>
          <p:nvPr/>
        </p:nvSpPr>
        <p:spPr bwMode="auto">
          <a:xfrm>
            <a:off x="5180250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0</a:t>
            </a:r>
          </a:p>
        </p:txBody>
      </p:sp>
      <p:sp>
        <p:nvSpPr>
          <p:cNvPr id="836641" name="Text Box 69"/>
          <p:cNvSpPr txBox="1">
            <a:spLocks noChangeArrowheads="1"/>
          </p:cNvSpPr>
          <p:nvPr/>
        </p:nvSpPr>
        <p:spPr bwMode="auto">
          <a:xfrm>
            <a:off x="5688118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42" name="Text Box 70"/>
          <p:cNvSpPr txBox="1">
            <a:spLocks noChangeArrowheads="1"/>
          </p:cNvSpPr>
          <p:nvPr/>
        </p:nvSpPr>
        <p:spPr bwMode="auto">
          <a:xfrm>
            <a:off x="6195986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6643" name="Text Box 71"/>
          <p:cNvSpPr txBox="1">
            <a:spLocks noChangeArrowheads="1"/>
          </p:cNvSpPr>
          <p:nvPr/>
        </p:nvSpPr>
        <p:spPr bwMode="auto">
          <a:xfrm>
            <a:off x="6703854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7110148" y="3048000"/>
            <a:ext cx="1625177" cy="457200"/>
            <a:chOff x="3360" y="1920"/>
            <a:chExt cx="768" cy="288"/>
          </a:xfrm>
        </p:grpSpPr>
        <p:sp>
          <p:nvSpPr>
            <p:cNvPr id="836649" name="Line 73"/>
            <p:cNvSpPr>
              <a:spLocks noChangeShapeType="1"/>
            </p:cNvSpPr>
            <p:nvPr/>
          </p:nvSpPr>
          <p:spPr bwMode="auto">
            <a:xfrm flipH="1">
              <a:off x="3360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50" name="Line 74"/>
            <p:cNvSpPr>
              <a:spLocks noChangeShapeType="1"/>
            </p:cNvSpPr>
            <p:nvPr/>
          </p:nvSpPr>
          <p:spPr bwMode="auto">
            <a:xfrm flipH="1">
              <a:off x="3360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651" name="Line 75"/>
            <p:cNvSpPr>
              <a:spLocks noChangeShapeType="1"/>
            </p:cNvSpPr>
            <p:nvPr/>
          </p:nvSpPr>
          <p:spPr bwMode="auto">
            <a:xfrm flipH="1">
              <a:off x="3744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0220" name="Text Box 76"/>
          <p:cNvSpPr txBox="1">
            <a:spLocks noChangeArrowheads="1"/>
          </p:cNvSpPr>
          <p:nvPr/>
        </p:nvSpPr>
        <p:spPr bwMode="auto">
          <a:xfrm>
            <a:off x="4672383" y="30480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0</a:t>
            </a:r>
          </a:p>
        </p:txBody>
      </p:sp>
      <p:sp>
        <p:nvSpPr>
          <p:cNvPr id="2950221" name="Text Box 77"/>
          <p:cNvSpPr txBox="1">
            <a:spLocks noChangeArrowheads="1"/>
          </p:cNvSpPr>
          <p:nvPr/>
        </p:nvSpPr>
        <p:spPr bwMode="auto">
          <a:xfrm>
            <a:off x="3656647" y="3048000"/>
            <a:ext cx="507868" cy="4572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2950222" name="Text Box 78"/>
          <p:cNvSpPr txBox="1">
            <a:spLocks noChangeArrowheads="1"/>
          </p:cNvSpPr>
          <p:nvPr/>
        </p:nvSpPr>
        <p:spPr bwMode="auto">
          <a:xfrm>
            <a:off x="4164515" y="2438400"/>
            <a:ext cx="507868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0223" name="Rectangle 79"/>
              <p:cNvSpPr>
                <a:spLocks noChangeArrowheads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dirty="0" smtClean="0"/>
                  <a:t> Modified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  <m:r>
                      <a:rPr lang="en-US" sz="29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900" b="0" dirty="0" smtClean="0"/>
                  <a:t> </a:t>
                </a:r>
                <a:r>
                  <a:rPr lang="en-US" sz="2900" b="0" dirty="0"/>
                  <a:t>processes each “virtual” tape independently: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Each move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dirty="0" smtClean="0"/>
                  <a:t> </a:t>
                </a:r>
                <a:r>
                  <a:rPr lang="en-US" sz="2900" b="0" dirty="0"/>
                  <a:t>is simulated by a long scan &amp; update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 smtClean="0"/>
                  <a:t>updates </a:t>
                </a:r>
                <a:r>
                  <a:rPr lang="en-US" sz="2800" b="0" dirty="0"/>
                  <a:t>R/W head positions on all “virtual tapes”</a:t>
                </a:r>
                <a:endParaRPr lang="en-US" sz="2900" b="0" dirty="0"/>
              </a:p>
            </p:txBody>
          </p:sp>
        </mc:Choice>
        <mc:Fallback xmlns="">
          <p:sp>
            <p:nvSpPr>
              <p:cNvPr id="2950223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4876800"/>
                <a:ext cx="11782531" cy="1905000"/>
              </a:xfrm>
              <a:prstGeom prst="rect">
                <a:avLst/>
              </a:prstGeom>
              <a:blipFill rotWithShape="1">
                <a:blip r:embed="rId2"/>
                <a:stretch>
                  <a:fillRect l="-1035" t="-31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55612" y="4343400"/>
            <a:ext cx="11606345" cy="460391"/>
            <a:chOff x="507867" y="4407310"/>
            <a:chExt cx="11606345" cy="460391"/>
          </a:xfrm>
        </p:grpSpPr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1015735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523603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031470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047206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3555074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3399FF"/>
                  </a:solidFill>
                </a:rPr>
                <a:t>0</a:t>
              </a: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406294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1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 flipH="1">
              <a:off x="10489035" y="4407310"/>
              <a:ext cx="1117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10489035" y="4864510"/>
              <a:ext cx="1117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11301624" y="4635910"/>
              <a:ext cx="812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2539338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0000"/>
                  </a:solidFill>
                </a:rPr>
                <a:t>1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" name="Text Box 27"/>
            <p:cNvSpPr txBox="1">
              <a:spLocks noChangeArrowheads="1"/>
            </p:cNvSpPr>
            <p:nvPr/>
          </p:nvSpPr>
          <p:spPr bwMode="auto">
            <a:xfrm>
              <a:off x="507867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5078677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1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19" name="Text Box 12"/>
            <p:cNvSpPr txBox="1">
              <a:spLocks noChangeArrowheads="1"/>
            </p:cNvSpPr>
            <p:nvPr/>
          </p:nvSpPr>
          <p:spPr bwMode="auto">
            <a:xfrm>
              <a:off x="6094412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0" name="Text Box 12"/>
            <p:cNvSpPr txBox="1">
              <a:spLocks noChangeArrowheads="1"/>
            </p:cNvSpPr>
            <p:nvPr/>
          </p:nvSpPr>
          <p:spPr bwMode="auto">
            <a:xfrm>
              <a:off x="6602280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0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7110148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7615873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0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3" name="Text Box 12"/>
            <p:cNvSpPr txBox="1">
              <a:spLocks noChangeArrowheads="1"/>
            </p:cNvSpPr>
            <p:nvPr/>
          </p:nvSpPr>
          <p:spPr bwMode="auto">
            <a:xfrm>
              <a:off x="812374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F0"/>
                  </a:solidFill>
                </a:rPr>
                <a:t>1</a:t>
              </a:r>
              <a:endParaRPr lang="en-US" sz="3200" b="0">
                <a:solidFill>
                  <a:srgbClr val="00B0F0"/>
                </a:solidFill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8631609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5" name="Text Box 12"/>
            <p:cNvSpPr txBox="1">
              <a:spLocks noChangeArrowheads="1"/>
            </p:cNvSpPr>
            <p:nvPr/>
          </p:nvSpPr>
          <p:spPr bwMode="auto">
            <a:xfrm>
              <a:off x="9139477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0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9647345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10155213" y="4410501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10663081" y="4407310"/>
              <a:ext cx="50786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4570809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00B050"/>
                  </a:solidFill>
                </a:rPr>
                <a:t>1</a:t>
              </a:r>
              <a:endParaRPr lang="en-US" sz="3200" b="0">
                <a:solidFill>
                  <a:srgbClr val="00B050"/>
                </a:solidFill>
              </a:endParaRP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5586544" y="4407310"/>
              <a:ext cx="507868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 smtClean="0">
                  <a:solidFill>
                    <a:srgbClr val="FF0000"/>
                  </a:solidFill>
                </a:rPr>
                <a:t>0</a:t>
              </a:r>
              <a:endParaRPr lang="en-US" sz="3200" b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3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66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9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9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9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9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9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9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9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3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3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9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9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95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09584 0.3666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50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0125 0.3666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50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5.55112E-17 L 0.07083 0.3666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950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2375 0.3666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950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5.55112E-17 L 0.32083 0.3666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95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0.15416 0.3666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950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06895E-6 L -0.1375 0.2776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950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417 0.2777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950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7917 0.2777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950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1.11111E-6 L 0.3625 0.27778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50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9583 0.2777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950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7538E-6 L -0.17917 0.366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950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2917 0.2777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950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1328E-6 L -0.09583 0.188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950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940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125 0.1888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950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940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15417 0.1888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950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32084 0.1888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9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375 0.1888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95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084 0.1888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950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940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125 0.2777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950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24167 0.1888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3000"/>
                                        <p:tgtEl>
                                          <p:spTgt spid="29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build="p" animBg="1"/>
      <p:bldP spid="2950148" grpId="0"/>
      <p:bldP spid="2950186" grpId="0" animBg="1"/>
      <p:bldP spid="2950186" grpId="1" animBg="1"/>
      <p:bldP spid="2950187" grpId="0" animBg="1"/>
      <p:bldP spid="2950187" grpId="1" animBg="1"/>
      <p:bldP spid="2950188" grpId="0" animBg="1"/>
      <p:bldP spid="2950188" grpId="1" animBg="1"/>
      <p:bldP spid="2950189" grpId="0" animBg="1"/>
      <p:bldP spid="2950189" grpId="1" animBg="1"/>
      <p:bldP spid="2950190" grpId="0" animBg="1"/>
      <p:bldP spid="2950190" grpId="1" animBg="1"/>
      <p:bldP spid="836619" grpId="0" animBg="1"/>
      <p:bldP spid="836620" grpId="0" animBg="1"/>
      <p:bldP spid="836622" grpId="0" animBg="1"/>
      <p:bldP spid="2950196" grpId="0" animBg="1"/>
      <p:bldP spid="2950196" grpId="1" animBg="1"/>
      <p:bldP spid="2950197" grpId="0" animBg="1"/>
      <p:bldP spid="2950197" grpId="1" animBg="1"/>
      <p:bldP spid="2950198" grpId="0" animBg="1"/>
      <p:bldP spid="2950198" grpId="1" animBg="1"/>
      <p:bldP spid="2950199" grpId="0" animBg="1"/>
      <p:bldP spid="2950199" grpId="1" animBg="1"/>
      <p:bldP spid="2950200" grpId="0" animBg="1"/>
      <p:bldP spid="2950200" grpId="1" animBg="1"/>
      <p:bldP spid="836629" grpId="0" animBg="1"/>
      <p:bldP spid="836630" grpId="0" animBg="1"/>
      <p:bldP spid="836631" grpId="0" animBg="1"/>
      <p:bldP spid="836632" grpId="0" animBg="1"/>
      <p:bldP spid="836633" grpId="0" animBg="1"/>
      <p:bldP spid="2950206" grpId="0" animBg="1"/>
      <p:bldP spid="2950206" grpId="1" animBg="1"/>
      <p:bldP spid="2950207" grpId="0" animBg="1"/>
      <p:bldP spid="2950207" grpId="1" animBg="1"/>
      <p:bldP spid="2950208" grpId="0" animBg="1"/>
      <p:bldP spid="2950208" grpId="1" animBg="1"/>
      <p:bldP spid="2950209" grpId="0" animBg="1"/>
      <p:bldP spid="2950209" grpId="1" animBg="1"/>
      <p:bldP spid="2950210" grpId="0" animBg="1"/>
      <p:bldP spid="2950210" grpId="1" animBg="1"/>
      <p:bldP spid="2950211" grpId="0" animBg="1"/>
      <p:bldP spid="2950211" grpId="1" animBg="1"/>
      <p:bldP spid="2950212" grpId="0" animBg="1"/>
      <p:bldP spid="2950212" grpId="1" animBg="1"/>
      <p:bldP spid="836641" grpId="0" animBg="1"/>
      <p:bldP spid="836642" grpId="0" animBg="1"/>
      <p:bldP spid="836643" grpId="0" animBg="1"/>
      <p:bldP spid="2950220" grpId="0" animBg="1"/>
      <p:bldP spid="2950220" grpId="1" animBg="1"/>
      <p:bldP spid="2950221" grpId="0" animBg="1"/>
      <p:bldP spid="2950221" grpId="1" animBg="1"/>
      <p:bldP spid="2950222" grpId="0" animBg="1"/>
      <p:bldP spid="2950222" grpId="1" animBg="1"/>
      <p:bldP spid="29502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Two-dimensional tape:</a:t>
            </a: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1172" name="Rectangle 4"/>
          <p:cNvSpPr>
            <a:spLocks noChangeArrowheads="1"/>
          </p:cNvSpPr>
          <p:nvPr/>
        </p:nvSpPr>
        <p:spPr bwMode="auto">
          <a:xfrm>
            <a:off x="507868" y="3838575"/>
            <a:ext cx="113762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/>
              <a:t> </a:t>
            </a:r>
            <a:r>
              <a:rPr lang="en-US" sz="3200" b="0"/>
              <a:t>Idea: Flatten 2-D tape into a 1-D tape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en-US" sz="3200" b="0"/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5688118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38" name="Line 6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39" name="Line 7"/>
          <p:cNvSpPr>
            <a:spLocks noChangeShapeType="1"/>
          </p:cNvSpPr>
          <p:nvPr/>
        </p:nvSpPr>
        <p:spPr bwMode="auto">
          <a:xfrm flipH="1">
            <a:off x="5586545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auto">
          <a:xfrm flipH="1">
            <a:off x="6399133" y="26670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1" name="Text Box 9"/>
          <p:cNvSpPr txBox="1">
            <a:spLocks noChangeArrowheads="1"/>
          </p:cNvSpPr>
          <p:nvPr/>
        </p:nvSpPr>
        <p:spPr bwMode="auto">
          <a:xfrm>
            <a:off x="5180250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auto">
          <a:xfrm>
            <a:off x="5688118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43" name="Line 11"/>
          <p:cNvSpPr>
            <a:spLocks noChangeShapeType="1"/>
          </p:cNvSpPr>
          <p:nvPr/>
        </p:nvSpPr>
        <p:spPr bwMode="auto">
          <a:xfrm flipH="1">
            <a:off x="5586545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4" name="Line 12"/>
          <p:cNvSpPr>
            <a:spLocks noChangeShapeType="1"/>
          </p:cNvSpPr>
          <p:nvPr/>
        </p:nvSpPr>
        <p:spPr bwMode="auto">
          <a:xfrm flipH="1">
            <a:off x="5586545" y="33528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5" name="Line 13"/>
          <p:cNvSpPr>
            <a:spLocks noChangeShapeType="1"/>
          </p:cNvSpPr>
          <p:nvPr/>
        </p:nvSpPr>
        <p:spPr bwMode="auto">
          <a:xfrm flipH="1">
            <a:off x="6399133" y="31242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40912" y="2438400"/>
            <a:ext cx="3047206" cy="457200"/>
            <a:chOff x="1248" y="1536"/>
            <a:chExt cx="1440" cy="288"/>
          </a:xfrm>
        </p:grpSpPr>
        <p:sp>
          <p:nvSpPr>
            <p:cNvPr id="837713" name="Text Box 1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4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715" name="Text Box 1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6" name="Text Box 1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717" name="Text Box 1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718" name="Text Box 2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sp>
        <p:nvSpPr>
          <p:cNvPr id="837647" name="Text Box 21"/>
          <p:cNvSpPr txBox="1">
            <a:spLocks noChangeArrowheads="1"/>
          </p:cNvSpPr>
          <p:nvPr/>
        </p:nvSpPr>
        <p:spPr bwMode="auto">
          <a:xfrm>
            <a:off x="5688118" y="33528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7648" name="Line 22"/>
          <p:cNvSpPr>
            <a:spLocks noChangeShapeType="1"/>
          </p:cNvSpPr>
          <p:nvPr/>
        </p:nvSpPr>
        <p:spPr bwMode="auto">
          <a:xfrm flipH="1">
            <a:off x="5586545" y="33528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49" name="Line 23"/>
          <p:cNvSpPr>
            <a:spLocks noChangeShapeType="1"/>
          </p:cNvSpPr>
          <p:nvPr/>
        </p:nvSpPr>
        <p:spPr bwMode="auto">
          <a:xfrm flipH="1">
            <a:off x="5586545" y="38100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0" name="Line 24"/>
          <p:cNvSpPr>
            <a:spLocks noChangeShapeType="1"/>
          </p:cNvSpPr>
          <p:nvPr/>
        </p:nvSpPr>
        <p:spPr bwMode="auto">
          <a:xfrm flipH="1">
            <a:off x="6399133" y="3581400"/>
            <a:ext cx="8125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640912" y="3352800"/>
            <a:ext cx="3047206" cy="457200"/>
            <a:chOff x="1248" y="2112"/>
            <a:chExt cx="1440" cy="288"/>
          </a:xfrm>
        </p:grpSpPr>
        <p:sp>
          <p:nvSpPr>
            <p:cNvPr id="837707" name="Text Box 26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708" name="Text Box 27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09" name="Text Box 28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710" name="Text Box 29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11" name="Text Box 30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712" name="Text Box 31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40912" y="2895600"/>
            <a:ext cx="2539339" cy="457200"/>
            <a:chOff x="1248" y="1824"/>
            <a:chExt cx="1200" cy="288"/>
          </a:xfrm>
        </p:grpSpPr>
        <p:sp>
          <p:nvSpPr>
            <p:cNvPr id="837702" name="Text Box 33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7703" name="Text Box 34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4" name="Text Box 35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5" name="Text Box 36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706" name="Text Box 37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1206" name="Rectangle 38"/>
              <p:cNvSpPr>
                <a:spLocks noChangeArrowheads="1"/>
              </p:cNvSpPr>
              <p:nvPr/>
            </p:nvSpPr>
            <p:spPr bwMode="auto">
              <a:xfrm>
                <a:off x="203147" y="5029200"/>
                <a:ext cx="11782531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dirty="0" smtClean="0"/>
                  <a:t> Modified </a:t>
                </a:r>
                <a:r>
                  <a:rPr lang="en-US" sz="2900" b="0"/>
                  <a:t>1-D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/>
                  <a:t> simulates the original </a:t>
                </a:r>
                <a:r>
                  <a:rPr lang="en-US" sz="2900" b="0"/>
                  <a:t>2-D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dirty="0"/>
                  <a:t>: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/>
                  <a:t>Left/right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moves</a:t>
                </a:r>
                <a:r>
                  <a:rPr lang="en-US" sz="2900" b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/>
                  <a:t> moves </a:t>
                </a:r>
                <a:r>
                  <a:rPr lang="en-US" sz="2800" b="0" dirty="0"/>
                  <a:t>horizontally</a:t>
                </a:r>
                <a:endParaRPr lang="en-US" sz="2900" b="0" dirty="0"/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b="0"/>
                  <a:t>Up/down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moves</a:t>
                </a:r>
                <a:r>
                  <a:rPr lang="en-US" sz="2900" b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smtClean="0"/>
                  <a:t> </a:t>
                </a:r>
                <a:r>
                  <a:rPr lang="en-US" sz="2900" b="0" dirty="0"/>
                  <a:t>jumps between tape sections</a:t>
                </a:r>
              </a:p>
            </p:txBody>
          </p:sp>
        </mc:Choice>
        <mc:Fallback xmlns="">
          <p:sp>
            <p:nvSpPr>
              <p:cNvPr id="2951206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029200"/>
                <a:ext cx="11782531" cy="1676400"/>
              </a:xfrm>
              <a:prstGeom prst="rect">
                <a:avLst/>
              </a:prstGeom>
              <a:blipFill rotWithShape="1">
                <a:blip r:embed="rId2"/>
                <a:stretch>
                  <a:fillRect l="-1035" t="-3636" b="-83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7654" name="Line 39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5" name="Line 40"/>
          <p:cNvSpPr>
            <a:spLocks noChangeShapeType="1"/>
          </p:cNvSpPr>
          <p:nvPr/>
        </p:nvSpPr>
        <p:spPr bwMode="auto">
          <a:xfrm flipH="1">
            <a:off x="5586545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6" name="Line 41"/>
          <p:cNvSpPr>
            <a:spLocks noChangeShapeType="1"/>
          </p:cNvSpPr>
          <p:nvPr/>
        </p:nvSpPr>
        <p:spPr bwMode="auto">
          <a:xfrm flipH="1">
            <a:off x="2903310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7" name="Line 42"/>
          <p:cNvSpPr>
            <a:spLocks noChangeShapeType="1"/>
          </p:cNvSpPr>
          <p:nvPr/>
        </p:nvSpPr>
        <p:spPr bwMode="auto">
          <a:xfrm flipH="1">
            <a:off x="2640912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8" name="Line 43"/>
          <p:cNvSpPr>
            <a:spLocks noChangeShapeType="1"/>
          </p:cNvSpPr>
          <p:nvPr/>
        </p:nvSpPr>
        <p:spPr bwMode="auto">
          <a:xfrm flipH="1">
            <a:off x="314878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59" name="Line 44"/>
          <p:cNvSpPr>
            <a:spLocks noChangeShapeType="1"/>
          </p:cNvSpPr>
          <p:nvPr/>
        </p:nvSpPr>
        <p:spPr bwMode="auto">
          <a:xfrm flipH="1">
            <a:off x="3656648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0" name="Line 45"/>
          <p:cNvSpPr>
            <a:spLocks noChangeShapeType="1"/>
          </p:cNvSpPr>
          <p:nvPr/>
        </p:nvSpPr>
        <p:spPr bwMode="auto">
          <a:xfrm flipH="1">
            <a:off x="4164515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1" name="Line 46"/>
          <p:cNvSpPr>
            <a:spLocks noChangeShapeType="1"/>
          </p:cNvSpPr>
          <p:nvPr/>
        </p:nvSpPr>
        <p:spPr bwMode="auto">
          <a:xfrm flipH="1">
            <a:off x="4672383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2" name="Line 47"/>
          <p:cNvSpPr>
            <a:spLocks noChangeShapeType="1"/>
          </p:cNvSpPr>
          <p:nvPr/>
        </p:nvSpPr>
        <p:spPr bwMode="auto">
          <a:xfrm flipH="1">
            <a:off x="5180251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3" name="Line 48"/>
          <p:cNvSpPr>
            <a:spLocks noChangeShapeType="1"/>
          </p:cNvSpPr>
          <p:nvPr/>
        </p:nvSpPr>
        <p:spPr bwMode="auto">
          <a:xfrm flipH="1">
            <a:off x="5688118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4" name="Line 49"/>
          <p:cNvSpPr>
            <a:spLocks noChangeShapeType="1"/>
          </p:cNvSpPr>
          <p:nvPr/>
        </p:nvSpPr>
        <p:spPr bwMode="auto">
          <a:xfrm flipH="1">
            <a:off x="6195986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5" name="Line 50"/>
          <p:cNvSpPr>
            <a:spLocks noChangeShapeType="1"/>
          </p:cNvSpPr>
          <p:nvPr/>
        </p:nvSpPr>
        <p:spPr bwMode="auto">
          <a:xfrm flipH="1">
            <a:off x="3411178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6" name="Line 51"/>
          <p:cNvSpPr>
            <a:spLocks noChangeShapeType="1"/>
          </p:cNvSpPr>
          <p:nvPr/>
        </p:nvSpPr>
        <p:spPr bwMode="auto">
          <a:xfrm flipH="1">
            <a:off x="3919046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7" name="Line 52"/>
          <p:cNvSpPr>
            <a:spLocks noChangeShapeType="1"/>
          </p:cNvSpPr>
          <p:nvPr/>
        </p:nvSpPr>
        <p:spPr bwMode="auto">
          <a:xfrm flipH="1">
            <a:off x="4426914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8" name="Line 53"/>
          <p:cNvSpPr>
            <a:spLocks noChangeShapeType="1"/>
          </p:cNvSpPr>
          <p:nvPr/>
        </p:nvSpPr>
        <p:spPr bwMode="auto">
          <a:xfrm flipH="1">
            <a:off x="4934781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69" name="Line 54"/>
          <p:cNvSpPr>
            <a:spLocks noChangeShapeType="1"/>
          </p:cNvSpPr>
          <p:nvPr/>
        </p:nvSpPr>
        <p:spPr bwMode="auto">
          <a:xfrm flipH="1">
            <a:off x="5442649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70" name="Line 55"/>
          <p:cNvSpPr>
            <a:spLocks noChangeShapeType="1"/>
          </p:cNvSpPr>
          <p:nvPr/>
        </p:nvSpPr>
        <p:spPr bwMode="auto">
          <a:xfrm flipH="1">
            <a:off x="5950517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7671" name="Line 56"/>
          <p:cNvSpPr>
            <a:spLocks noChangeShapeType="1"/>
          </p:cNvSpPr>
          <p:nvPr/>
        </p:nvSpPr>
        <p:spPr bwMode="auto">
          <a:xfrm flipH="1">
            <a:off x="6458385" y="2057400"/>
            <a:ext cx="448616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758221" y="4419600"/>
            <a:ext cx="8227457" cy="457200"/>
            <a:chOff x="1776" y="2784"/>
            <a:chExt cx="3888" cy="288"/>
          </a:xfrm>
        </p:grpSpPr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1776" y="2784"/>
              <a:ext cx="3362" cy="288"/>
              <a:chOff x="1776" y="2784"/>
              <a:chExt cx="3362" cy="288"/>
            </a:xfrm>
          </p:grpSpPr>
          <p:sp>
            <p:nvSpPr>
              <p:cNvPr id="837699" name="Text Box 59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  <p:sp>
            <p:nvSpPr>
              <p:cNvPr id="837700" name="Text Box 60"/>
              <p:cNvSpPr txBox="1">
                <a:spLocks noChangeArrowheads="1"/>
              </p:cNvSpPr>
              <p:nvPr/>
            </p:nvSpPr>
            <p:spPr bwMode="auto">
              <a:xfrm>
                <a:off x="3216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  <p:sp>
            <p:nvSpPr>
              <p:cNvPr id="837701" name="Text Box 61"/>
              <p:cNvSpPr txBox="1">
                <a:spLocks noChangeArrowheads="1"/>
              </p:cNvSpPr>
              <p:nvPr/>
            </p:nvSpPr>
            <p:spPr bwMode="auto">
              <a:xfrm>
                <a:off x="4898" y="278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/>
                  <a:t>$</a:t>
                </a:r>
              </a:p>
            </p:txBody>
          </p:sp>
        </p:grpSp>
        <p:sp>
          <p:nvSpPr>
            <p:cNvPr id="837696" name="Line 62"/>
            <p:cNvSpPr>
              <a:spLocks noChangeShapeType="1"/>
            </p:cNvSpPr>
            <p:nvPr/>
          </p:nvSpPr>
          <p:spPr bwMode="auto">
            <a:xfrm flipH="1">
              <a:off x="5280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697" name="Line 63"/>
            <p:cNvSpPr>
              <a:spLocks noChangeShapeType="1"/>
            </p:cNvSpPr>
            <p:nvPr/>
          </p:nvSpPr>
          <p:spPr bwMode="auto">
            <a:xfrm flipH="1">
              <a:off x="4896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698" name="Line 64"/>
            <p:cNvSpPr>
              <a:spLocks noChangeShapeType="1"/>
            </p:cNvSpPr>
            <p:nvPr/>
          </p:nvSpPr>
          <p:spPr bwMode="auto">
            <a:xfrm flipH="1">
              <a:off x="4896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7673" name="Text Box 65"/>
          <p:cNvSpPr txBox="1">
            <a:spLocks noChangeArrowheads="1"/>
          </p:cNvSpPr>
          <p:nvPr/>
        </p:nvSpPr>
        <p:spPr bwMode="auto">
          <a:xfrm>
            <a:off x="5180250" y="28956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640912" y="2438400"/>
            <a:ext cx="3047206" cy="457200"/>
            <a:chOff x="1248" y="1536"/>
            <a:chExt cx="1440" cy="288"/>
          </a:xfrm>
        </p:grpSpPr>
        <p:sp>
          <p:nvSpPr>
            <p:cNvPr id="837689" name="Text Box 67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0" name="Text Box 68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691" name="Text Box 69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2" name="Text Box 70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7693" name="Text Box 71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7694" name="Text Box 72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640912" y="3352800"/>
            <a:ext cx="3047206" cy="457200"/>
            <a:chOff x="1248" y="2112"/>
            <a:chExt cx="1440" cy="288"/>
          </a:xfrm>
        </p:grpSpPr>
        <p:sp>
          <p:nvSpPr>
            <p:cNvPr id="837683" name="Text Box 74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684" name="Text Box 75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5" name="Text Box 76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837686" name="Text Box 77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7" name="Text Box 78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837688" name="Text Box 79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2640912" y="2895600"/>
            <a:ext cx="2539339" cy="457200"/>
            <a:chOff x="1248" y="1824"/>
            <a:chExt cx="1200" cy="288"/>
          </a:xfrm>
        </p:grpSpPr>
        <p:sp>
          <p:nvSpPr>
            <p:cNvPr id="837678" name="Text Box 81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7679" name="Text Box 82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0" name="Text Box 83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1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7682" name="Text Box 85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87" name="Group 66"/>
          <p:cNvGrpSpPr>
            <a:grpSpLocks/>
          </p:cNvGrpSpPr>
          <p:nvPr/>
        </p:nvGrpSpPr>
        <p:grpSpPr bwMode="auto">
          <a:xfrm>
            <a:off x="7313295" y="4419600"/>
            <a:ext cx="3047206" cy="457200"/>
            <a:chOff x="1248" y="1536"/>
            <a:chExt cx="1440" cy="288"/>
          </a:xfrm>
        </p:grpSpPr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90" name="Text Box 69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91" name="Text Box 70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92" name="Text Box 71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grpSp>
        <p:nvGrpSpPr>
          <p:cNvPr id="94" name="Group 80"/>
          <p:cNvGrpSpPr>
            <a:grpSpLocks/>
          </p:cNvGrpSpPr>
          <p:nvPr/>
        </p:nvGrpSpPr>
        <p:grpSpPr bwMode="auto">
          <a:xfrm>
            <a:off x="4266089" y="4419600"/>
            <a:ext cx="2539339" cy="457200"/>
            <a:chOff x="1248" y="1824"/>
            <a:chExt cx="1200" cy="288"/>
          </a:xfrm>
        </p:grpSpPr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7" name="Text Box 83"/>
            <p:cNvSpPr txBox="1">
              <a:spLocks noChangeArrowheads="1"/>
            </p:cNvSpPr>
            <p:nvPr/>
          </p:nvSpPr>
          <p:spPr bwMode="auto">
            <a:xfrm>
              <a:off x="220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Text Box 85"/>
            <p:cNvSpPr txBox="1">
              <a:spLocks noChangeArrowheads="1"/>
            </p:cNvSpPr>
            <p:nvPr/>
          </p:nvSpPr>
          <p:spPr bwMode="auto">
            <a:xfrm>
              <a:off x="1968" y="1824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00" name="Group 73"/>
          <p:cNvGrpSpPr>
            <a:grpSpLocks/>
          </p:cNvGrpSpPr>
          <p:nvPr/>
        </p:nvGrpSpPr>
        <p:grpSpPr bwMode="auto">
          <a:xfrm>
            <a:off x="711015" y="4419600"/>
            <a:ext cx="3047206" cy="457200"/>
            <a:chOff x="1248" y="2112"/>
            <a:chExt cx="1440" cy="288"/>
          </a:xfrm>
        </p:grpSpPr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148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196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104" name="Text Box 77"/>
            <p:cNvSpPr txBox="1">
              <a:spLocks noChangeArrowheads="1"/>
            </p:cNvSpPr>
            <p:nvPr/>
          </p:nvSpPr>
          <p:spPr bwMode="auto">
            <a:xfrm>
              <a:off x="244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220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0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1728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CC33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5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3386 0.2222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111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15834 0.15545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7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11111E-6 L 0.38333 0.28889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29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172" grpId="0"/>
      <p:bldP spid="29512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868" y="1143000"/>
            <a:ext cx="11071516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Non-determinism:</a:t>
            </a:r>
          </a:p>
        </p:txBody>
      </p:sp>
      <p:sp>
        <p:nvSpPr>
          <p:cNvPr id="838659" name="Rectangle 3"/>
          <p:cNvSpPr>
            <a:spLocks noChangeArrowheads="1"/>
          </p:cNvSpPr>
          <p:nvPr/>
        </p:nvSpPr>
        <p:spPr bwMode="auto">
          <a:xfrm>
            <a:off x="203147" y="3810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/>
              <a:t>Turing Machine “Enhancements”</a:t>
            </a:r>
          </a:p>
        </p:txBody>
      </p:sp>
      <p:sp>
        <p:nvSpPr>
          <p:cNvPr id="2952196" name="Rectangle 4"/>
          <p:cNvSpPr>
            <a:spLocks noChangeArrowheads="1"/>
          </p:cNvSpPr>
          <p:nvPr/>
        </p:nvSpPr>
        <p:spPr bwMode="auto">
          <a:xfrm>
            <a:off x="507868" y="3581400"/>
            <a:ext cx="1147781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/>
              <a:t> </a:t>
            </a:r>
            <a:r>
              <a:rPr lang="en-US" sz="3200" b="0" dirty="0">
                <a:solidFill>
                  <a:srgbClr val="FF0000"/>
                </a:solidFill>
              </a:rPr>
              <a:t>Idea</a:t>
            </a:r>
            <a:r>
              <a:rPr lang="en-US" sz="3200" b="0" dirty="0"/>
              <a:t>: </a:t>
            </a:r>
            <a:r>
              <a:rPr lang="en-US" sz="3200" b="0" dirty="0">
                <a:solidFill>
                  <a:srgbClr val="33CC33"/>
                </a:solidFill>
              </a:rPr>
              <a:t>Parallel-simulate</a:t>
            </a:r>
            <a:r>
              <a:rPr lang="en-US" sz="3200" b="0" dirty="0"/>
              <a:t> non-deterministic threads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2197" name="Rectangle 5"/>
              <p:cNvSpPr>
                <a:spLocks noChangeArrowheads="1"/>
              </p:cNvSpPr>
              <p:nvPr/>
            </p:nvSpPr>
            <p:spPr bwMode="auto">
              <a:xfrm>
                <a:off x="203147" y="5029200"/>
                <a:ext cx="11985678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sz="2900" b="0" dirty="0" smtClean="0"/>
                  <a:t> Modified </a:t>
                </a:r>
                <a:r>
                  <a:rPr lang="en-US" sz="2900" b="0"/>
                  <a:t>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9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900" b="0" dirty="0" smtClean="0"/>
                  <a:t> </a:t>
                </a:r>
                <a:r>
                  <a:rPr lang="en-US" sz="2900" b="0" dirty="0"/>
                  <a:t>simulates the original </a:t>
                </a:r>
                <a:r>
                  <a:rPr lang="en-US" sz="2900" b="0"/>
                  <a:t>ND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900" b="0" smtClean="0"/>
                  <a:t>:</a:t>
                </a:r>
                <a:endParaRPr lang="en-US" sz="2900" b="0" dirty="0"/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Each ND move </a:t>
                </a:r>
                <a:r>
                  <a:rPr lang="en-US" sz="2800" b="0"/>
                  <a:t>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b="0" smtClean="0"/>
                  <a:t> </a:t>
                </a:r>
                <a:r>
                  <a:rPr lang="en-US" sz="2800" b="0" dirty="0"/>
                  <a:t>spawns another independent “thread”</a:t>
                </a:r>
                <a:endParaRPr lang="en-US" sz="2900" b="0" dirty="0"/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0" dirty="0"/>
                  <a:t>All current threads are simulated “in parallel”</a:t>
                </a:r>
                <a:endParaRPr lang="en-US" sz="2900" b="0" dirty="0"/>
              </a:p>
            </p:txBody>
          </p:sp>
        </mc:Choice>
        <mc:Fallback xmlns="">
          <p:sp>
            <p:nvSpPr>
              <p:cNvPr id="29521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029200"/>
                <a:ext cx="11985678" cy="1676400"/>
              </a:xfrm>
              <a:prstGeom prst="rect">
                <a:avLst/>
              </a:prstGeom>
              <a:blipFill rotWithShape="1">
                <a:blip r:embed="rId2"/>
                <a:stretch>
                  <a:fillRect l="-1017" t="-3636" b="-3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3854" y="2895600"/>
            <a:ext cx="4570809" cy="457200"/>
            <a:chOff x="3168" y="1968"/>
            <a:chExt cx="2160" cy="288"/>
          </a:xfrm>
        </p:grpSpPr>
        <p:sp>
          <p:nvSpPr>
            <p:cNvPr id="838742" name="Text Box 7"/>
            <p:cNvSpPr txBox="1">
              <a:spLocks noChangeArrowheads="1"/>
            </p:cNvSpPr>
            <p:nvPr/>
          </p:nvSpPr>
          <p:spPr bwMode="auto">
            <a:xfrm>
              <a:off x="4608" y="19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43" name="Line 8"/>
            <p:cNvSpPr>
              <a:spLocks noChangeShapeType="1"/>
            </p:cNvSpPr>
            <p:nvPr/>
          </p:nvSpPr>
          <p:spPr bwMode="auto">
            <a:xfrm flipH="1">
              <a:off x="4560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4" name="Line 9"/>
            <p:cNvSpPr>
              <a:spLocks noChangeShapeType="1"/>
            </p:cNvSpPr>
            <p:nvPr/>
          </p:nvSpPr>
          <p:spPr bwMode="auto">
            <a:xfrm flipH="1">
              <a:off x="4944" y="21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5" name="Line 10"/>
            <p:cNvSpPr>
              <a:spLocks noChangeShapeType="1"/>
            </p:cNvSpPr>
            <p:nvPr/>
          </p:nvSpPr>
          <p:spPr bwMode="auto">
            <a:xfrm flipH="1">
              <a:off x="4560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168" y="1968"/>
              <a:ext cx="1440" cy="288"/>
              <a:chOff x="1248" y="1536"/>
              <a:chExt cx="1440" cy="288"/>
            </a:xfrm>
          </p:grpSpPr>
          <p:sp>
            <p:nvSpPr>
              <p:cNvPr id="838750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1" name="Text Box 13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2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3" name="Text Box 15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754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838755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sp>
          <p:nvSpPr>
            <p:cNvPr id="838747" name="Line 18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8" name="Line 19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9" name="Line 20"/>
            <p:cNvSpPr>
              <a:spLocks noChangeShapeType="1"/>
            </p:cNvSpPr>
            <p:nvPr/>
          </p:nvSpPr>
          <p:spPr bwMode="auto">
            <a:xfrm flipH="1">
              <a:off x="4560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13" name="Text Box 21"/>
          <p:cNvSpPr txBox="1">
            <a:spLocks noChangeArrowheads="1"/>
          </p:cNvSpPr>
          <p:nvPr/>
        </p:nvSpPr>
        <p:spPr bwMode="auto">
          <a:xfrm>
            <a:off x="1464352" y="431165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$</a:t>
            </a:r>
          </a:p>
        </p:txBody>
      </p:sp>
      <p:sp>
        <p:nvSpPr>
          <p:cNvPr id="2952214" name="Text Box 22"/>
          <p:cNvSpPr txBox="1">
            <a:spLocks noChangeArrowheads="1"/>
          </p:cNvSpPr>
          <p:nvPr/>
        </p:nvSpPr>
        <p:spPr bwMode="auto">
          <a:xfrm>
            <a:off x="5019426" y="431165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$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570267" y="4311650"/>
            <a:ext cx="1625177" cy="457200"/>
            <a:chOff x="4896" y="2784"/>
            <a:chExt cx="768" cy="288"/>
          </a:xfrm>
        </p:grpSpPr>
        <p:sp>
          <p:nvSpPr>
            <p:cNvPr id="838738" name="Text Box 24"/>
            <p:cNvSpPr txBox="1">
              <a:spLocks noChangeArrowheads="1"/>
            </p:cNvSpPr>
            <p:nvPr/>
          </p:nvSpPr>
          <p:spPr bwMode="auto">
            <a:xfrm>
              <a:off x="4898" y="278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$</a:t>
              </a:r>
            </a:p>
          </p:txBody>
        </p:sp>
        <p:sp>
          <p:nvSpPr>
            <p:cNvPr id="838739" name="Line 25"/>
            <p:cNvSpPr>
              <a:spLocks noChangeShapeType="1"/>
            </p:cNvSpPr>
            <p:nvPr/>
          </p:nvSpPr>
          <p:spPr bwMode="auto">
            <a:xfrm flipH="1">
              <a:off x="5280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0" name="Line 26"/>
            <p:cNvSpPr>
              <a:spLocks noChangeShapeType="1"/>
            </p:cNvSpPr>
            <p:nvPr/>
          </p:nvSpPr>
          <p:spPr bwMode="auto">
            <a:xfrm flipH="1">
              <a:off x="4896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41" name="Line 27"/>
            <p:cNvSpPr>
              <a:spLocks noChangeShapeType="1"/>
            </p:cNvSpPr>
            <p:nvPr/>
          </p:nvSpPr>
          <p:spPr bwMode="auto">
            <a:xfrm flipH="1">
              <a:off x="4896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703854" y="2003425"/>
            <a:ext cx="4570809" cy="458788"/>
            <a:chOff x="3168" y="1406"/>
            <a:chExt cx="2160" cy="289"/>
          </a:xfrm>
        </p:grpSpPr>
        <p:sp>
          <p:nvSpPr>
            <p:cNvPr id="838726" name="Text Box 29"/>
            <p:cNvSpPr txBox="1">
              <a:spLocks noChangeArrowheads="1"/>
            </p:cNvSpPr>
            <p:nvPr/>
          </p:nvSpPr>
          <p:spPr bwMode="auto">
            <a:xfrm>
              <a:off x="436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838727" name="Text Box 30"/>
            <p:cNvSpPr txBox="1">
              <a:spLocks noChangeArrowheads="1"/>
            </p:cNvSpPr>
            <p:nvPr/>
          </p:nvSpPr>
          <p:spPr bwMode="auto">
            <a:xfrm>
              <a:off x="460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28" name="Line 31"/>
            <p:cNvSpPr>
              <a:spLocks noChangeShapeType="1"/>
            </p:cNvSpPr>
            <p:nvPr/>
          </p:nvSpPr>
          <p:spPr bwMode="auto">
            <a:xfrm flipH="1">
              <a:off x="4944" y="155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168" y="1407"/>
              <a:ext cx="1200" cy="288"/>
              <a:chOff x="1248" y="1824"/>
              <a:chExt cx="1200" cy="288"/>
            </a:xfrm>
          </p:grpSpPr>
          <p:sp>
            <p:nvSpPr>
              <p:cNvPr id="838733" name="Text Box 3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34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35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36" name="Text Box 36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37" name="Text Box 37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838730" name="Text Box 38"/>
            <p:cNvSpPr txBox="1">
              <a:spLocks noChangeArrowheads="1"/>
            </p:cNvSpPr>
            <p:nvPr/>
          </p:nvSpPr>
          <p:spPr bwMode="auto">
            <a:xfrm>
              <a:off x="4368" y="140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8731" name="Line 39"/>
            <p:cNvSpPr>
              <a:spLocks noChangeShapeType="1"/>
            </p:cNvSpPr>
            <p:nvPr/>
          </p:nvSpPr>
          <p:spPr bwMode="auto">
            <a:xfrm flipH="1">
              <a:off x="4560" y="169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732" name="Line 40"/>
            <p:cNvSpPr>
              <a:spLocks noChangeShapeType="1"/>
            </p:cNvSpPr>
            <p:nvPr/>
          </p:nvSpPr>
          <p:spPr bwMode="auto">
            <a:xfrm flipH="1">
              <a:off x="4560" y="140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8667" name="Text Box 41"/>
          <p:cNvSpPr txBox="1">
            <a:spLocks noChangeArrowheads="1"/>
          </p:cNvSpPr>
          <p:nvPr/>
        </p:nvSpPr>
        <p:spPr bwMode="auto">
          <a:xfrm>
            <a:off x="4062942" y="2438400"/>
            <a:ext cx="50786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3399FF"/>
              </a:solidFill>
            </a:endParaRPr>
          </a:p>
        </p:txBody>
      </p:sp>
      <p:sp>
        <p:nvSpPr>
          <p:cNvPr id="838668" name="Line 42"/>
          <p:cNvSpPr>
            <a:spLocks noChangeShapeType="1"/>
          </p:cNvSpPr>
          <p:nvPr/>
        </p:nvSpPr>
        <p:spPr bwMode="auto">
          <a:xfrm flipH="1">
            <a:off x="396136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69" name="Line 43"/>
          <p:cNvSpPr>
            <a:spLocks noChangeShapeType="1"/>
          </p:cNvSpPr>
          <p:nvPr/>
        </p:nvSpPr>
        <p:spPr bwMode="auto">
          <a:xfrm flipH="1">
            <a:off x="3961368" y="28956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015736" y="2438400"/>
            <a:ext cx="3047206" cy="457200"/>
            <a:chOff x="1248" y="1536"/>
            <a:chExt cx="1440" cy="288"/>
          </a:xfrm>
        </p:grpSpPr>
        <p:sp>
          <p:nvSpPr>
            <p:cNvPr id="838720" name="Text Box 4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1" name="Text Box 4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8722" name="Text Box 4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3" name="Text Box 4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  <p:sp>
          <p:nvSpPr>
            <p:cNvPr id="838724" name="Text Box 4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0</a:t>
              </a:r>
            </a:p>
          </p:txBody>
        </p:sp>
        <p:sp>
          <p:nvSpPr>
            <p:cNvPr id="838725" name="Text Box 5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3399FF"/>
                  </a:solidFill>
                </a:rPr>
                <a:t>1</a:t>
              </a:r>
            </a:p>
          </p:txBody>
        </p:sp>
      </p:grpSp>
      <p:sp>
        <p:nvSpPr>
          <p:cNvPr id="838671" name="Line 51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72" name="Line 52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8673" name="Line 53"/>
          <p:cNvSpPr>
            <a:spLocks noChangeShapeType="1"/>
          </p:cNvSpPr>
          <p:nvPr/>
        </p:nvSpPr>
        <p:spPr bwMode="auto">
          <a:xfrm flipH="1">
            <a:off x="3961368" y="24384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015736" y="2438400"/>
            <a:ext cx="3047206" cy="457200"/>
            <a:chOff x="1248" y="1536"/>
            <a:chExt cx="1440" cy="288"/>
          </a:xfrm>
        </p:grpSpPr>
        <p:sp>
          <p:nvSpPr>
            <p:cNvPr id="838714" name="Text Box 55"/>
            <p:cNvSpPr txBox="1">
              <a:spLocks noChangeArrowheads="1"/>
            </p:cNvSpPr>
            <p:nvPr/>
          </p:nvSpPr>
          <p:spPr bwMode="auto">
            <a:xfrm>
              <a:off x="148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5" name="Text Box 56"/>
            <p:cNvSpPr txBox="1">
              <a:spLocks noChangeArrowheads="1"/>
            </p:cNvSpPr>
            <p:nvPr/>
          </p:nvSpPr>
          <p:spPr bwMode="auto">
            <a:xfrm>
              <a:off x="172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0</a:t>
              </a:r>
            </a:p>
          </p:txBody>
        </p:sp>
        <p:sp>
          <p:nvSpPr>
            <p:cNvPr id="838716" name="Text Box 57"/>
            <p:cNvSpPr txBox="1">
              <a:spLocks noChangeArrowheads="1"/>
            </p:cNvSpPr>
            <p:nvPr/>
          </p:nvSpPr>
          <p:spPr bwMode="auto">
            <a:xfrm>
              <a:off x="196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7" name="Text Box 58"/>
            <p:cNvSpPr txBox="1">
              <a:spLocks noChangeArrowheads="1"/>
            </p:cNvSpPr>
            <p:nvPr/>
          </p:nvSpPr>
          <p:spPr bwMode="auto">
            <a:xfrm>
              <a:off x="24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  <p:sp>
          <p:nvSpPr>
            <p:cNvPr id="838718" name="Text Box 59"/>
            <p:cNvSpPr txBox="1">
              <a:spLocks noChangeArrowheads="1"/>
            </p:cNvSpPr>
            <p:nvPr/>
          </p:nvSpPr>
          <p:spPr bwMode="auto">
            <a:xfrm>
              <a:off x="220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0</a:t>
              </a:r>
            </a:p>
          </p:txBody>
        </p:sp>
        <p:sp>
          <p:nvSpPr>
            <p:cNvPr id="838719" name="Text Box 60"/>
            <p:cNvSpPr txBox="1">
              <a:spLocks noChangeArrowheads="1"/>
            </p:cNvSpPr>
            <p:nvPr/>
          </p:nvSpPr>
          <p:spPr bwMode="auto">
            <a:xfrm>
              <a:off x="1248" y="153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/>
                <a:t>1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031471" y="2185988"/>
            <a:ext cx="507868" cy="709612"/>
            <a:chOff x="2688" y="1137"/>
            <a:chExt cx="240" cy="447"/>
          </a:xfrm>
        </p:grpSpPr>
        <p:sp>
          <p:nvSpPr>
            <p:cNvPr id="838712" name="Text Box 62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8713" name="Line 63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56" name="Text Box 64"/>
          <p:cNvSpPr txBox="1">
            <a:spLocks noChangeArrowheads="1"/>
          </p:cNvSpPr>
          <p:nvPr/>
        </p:nvSpPr>
        <p:spPr bwMode="auto">
          <a:xfrm>
            <a:off x="2031471" y="2438400"/>
            <a:ext cx="50786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/>
              <a:t>1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031471" y="2185988"/>
            <a:ext cx="507868" cy="709612"/>
            <a:chOff x="2688" y="1137"/>
            <a:chExt cx="240" cy="447"/>
          </a:xfrm>
        </p:grpSpPr>
        <p:sp>
          <p:nvSpPr>
            <p:cNvPr id="838710" name="Text Box 66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11" name="Line 67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7211721" y="2643188"/>
            <a:ext cx="507868" cy="709612"/>
            <a:chOff x="2688" y="1137"/>
            <a:chExt cx="240" cy="447"/>
          </a:xfrm>
        </p:grpSpPr>
        <p:sp>
          <p:nvSpPr>
            <p:cNvPr id="838708" name="Text Box 69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3399FF"/>
                </a:solidFill>
              </a:endParaRPr>
            </a:p>
          </p:txBody>
        </p:sp>
        <p:sp>
          <p:nvSpPr>
            <p:cNvPr id="838709" name="Line 70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703854" y="1752601"/>
            <a:ext cx="3047206" cy="709613"/>
            <a:chOff x="3168" y="672"/>
            <a:chExt cx="1440" cy="447"/>
          </a:xfrm>
        </p:grpSpPr>
        <p:sp>
          <p:nvSpPr>
            <p:cNvPr id="838696" name="Text Box 72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3168" y="830"/>
              <a:ext cx="1200" cy="288"/>
              <a:chOff x="1248" y="1824"/>
              <a:chExt cx="1200" cy="288"/>
            </a:xfrm>
          </p:grpSpPr>
          <p:sp>
            <p:nvSpPr>
              <p:cNvPr id="838703" name="Text Box 74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04" name="Text Box 75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38705" name="Text Box 76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06" name="Text Box 77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38707" name="Text Box 78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838698" name="Text Box 79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38699" name="Text Box 80"/>
            <p:cNvSpPr txBox="1">
              <a:spLocks noChangeArrowheads="1"/>
            </p:cNvSpPr>
            <p:nvPr/>
          </p:nvSpPr>
          <p:spPr bwMode="auto">
            <a:xfrm>
              <a:off x="340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4" name="Group 81"/>
            <p:cNvGrpSpPr>
              <a:grpSpLocks/>
            </p:cNvGrpSpPr>
            <p:nvPr/>
          </p:nvGrpSpPr>
          <p:grpSpPr bwMode="auto">
            <a:xfrm>
              <a:off x="3888" y="672"/>
              <a:ext cx="240" cy="447"/>
              <a:chOff x="2688" y="1137"/>
              <a:chExt cx="240" cy="447"/>
            </a:xfrm>
          </p:grpSpPr>
          <p:sp>
            <p:nvSpPr>
              <p:cNvPr id="838701" name="Text Box 82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/>
              </a:p>
            </p:txBody>
          </p:sp>
          <p:sp>
            <p:nvSpPr>
              <p:cNvPr id="838702" name="Line 83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8227457" y="1752601"/>
            <a:ext cx="507868" cy="709613"/>
            <a:chOff x="2688" y="1137"/>
            <a:chExt cx="240" cy="447"/>
          </a:xfrm>
        </p:grpSpPr>
        <p:sp>
          <p:nvSpPr>
            <p:cNvPr id="838694" name="Text Box 85"/>
            <p:cNvSpPr txBox="1">
              <a:spLocks noChangeArrowheads="1"/>
            </p:cNvSpPr>
            <p:nvPr/>
          </p:nvSpPr>
          <p:spPr bwMode="auto">
            <a:xfrm>
              <a:off x="2688" y="1296"/>
              <a:ext cx="240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/>
            </a:p>
          </p:txBody>
        </p:sp>
        <p:sp>
          <p:nvSpPr>
            <p:cNvPr id="838695" name="Line 86"/>
            <p:cNvSpPr>
              <a:spLocks noChangeShapeType="1"/>
            </p:cNvSpPr>
            <p:nvPr/>
          </p:nvSpPr>
          <p:spPr bwMode="auto">
            <a:xfrm>
              <a:off x="2804" y="1137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2279" name="Line 87"/>
          <p:cNvSpPr>
            <a:spLocks noChangeShapeType="1"/>
          </p:cNvSpPr>
          <p:nvPr/>
        </p:nvSpPr>
        <p:spPr bwMode="auto">
          <a:xfrm flipV="1">
            <a:off x="5180250" y="2286000"/>
            <a:ext cx="1218883" cy="30480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52280" name="Line 88"/>
          <p:cNvSpPr>
            <a:spLocks noChangeShapeType="1"/>
          </p:cNvSpPr>
          <p:nvPr/>
        </p:nvSpPr>
        <p:spPr bwMode="auto">
          <a:xfrm>
            <a:off x="5180250" y="2743200"/>
            <a:ext cx="1218883" cy="38100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6703854" y="2643188"/>
            <a:ext cx="3047206" cy="709612"/>
            <a:chOff x="3168" y="1665"/>
            <a:chExt cx="1440" cy="447"/>
          </a:xfrm>
        </p:grpSpPr>
        <p:grpSp>
          <p:nvGrpSpPr>
            <p:cNvPr id="17" name="Group 90"/>
            <p:cNvGrpSpPr>
              <a:grpSpLocks/>
            </p:cNvGrpSpPr>
            <p:nvPr/>
          </p:nvGrpSpPr>
          <p:grpSpPr bwMode="auto">
            <a:xfrm>
              <a:off x="3168" y="1824"/>
              <a:ext cx="1440" cy="288"/>
              <a:chOff x="1248" y="1536"/>
              <a:chExt cx="1440" cy="288"/>
            </a:xfrm>
          </p:grpSpPr>
          <p:sp>
            <p:nvSpPr>
              <p:cNvPr id="838688" name="Text Box 9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89" name="Text Box 92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0" name="Text Box 93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1" name="Text Box 94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838692" name="Text Box 95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838693" name="Text Box 96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grpSp>
          <p:nvGrpSpPr>
            <p:cNvPr id="18" name="Group 97"/>
            <p:cNvGrpSpPr>
              <a:grpSpLocks/>
            </p:cNvGrpSpPr>
            <p:nvPr/>
          </p:nvGrpSpPr>
          <p:grpSpPr bwMode="auto">
            <a:xfrm>
              <a:off x="3408" y="1665"/>
              <a:ext cx="240" cy="447"/>
              <a:chOff x="2688" y="1137"/>
              <a:chExt cx="240" cy="447"/>
            </a:xfrm>
          </p:grpSpPr>
          <p:sp>
            <p:nvSpPr>
              <p:cNvPr id="838686" name="Text Box 98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>
                  <a:solidFill>
                    <a:srgbClr val="3399FF"/>
                  </a:solidFill>
                </a:endParaRPr>
              </a:p>
            </p:txBody>
          </p:sp>
          <p:sp>
            <p:nvSpPr>
              <p:cNvPr id="838687" name="Line 99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71"/>
          <p:cNvGrpSpPr>
            <a:grpSpLocks/>
          </p:cNvGrpSpPr>
          <p:nvPr/>
        </p:nvGrpSpPr>
        <p:grpSpPr bwMode="auto">
          <a:xfrm>
            <a:off x="1972220" y="4059237"/>
            <a:ext cx="3047206" cy="709613"/>
            <a:chOff x="3168" y="672"/>
            <a:chExt cx="1440" cy="447"/>
          </a:xfrm>
        </p:grpSpPr>
        <p:sp>
          <p:nvSpPr>
            <p:cNvPr id="101" name="Text Box 72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02" name="Group 73"/>
            <p:cNvGrpSpPr>
              <a:grpSpLocks/>
            </p:cNvGrpSpPr>
            <p:nvPr/>
          </p:nvGrpSpPr>
          <p:grpSpPr bwMode="auto">
            <a:xfrm>
              <a:off x="3168" y="830"/>
              <a:ext cx="1200" cy="288"/>
              <a:chOff x="1248" y="1824"/>
              <a:chExt cx="1200" cy="288"/>
            </a:xfrm>
          </p:grpSpPr>
          <p:sp>
            <p:nvSpPr>
              <p:cNvPr id="108" name="Text Box 74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9" name="Text Box 75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0" name="Text Box 76"/>
              <p:cNvSpPr txBox="1">
                <a:spLocks noChangeArrowheads="1"/>
              </p:cNvSpPr>
              <p:nvPr/>
            </p:nvSpPr>
            <p:spPr bwMode="auto">
              <a:xfrm>
                <a:off x="220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1" name="Text Box 77"/>
              <p:cNvSpPr txBox="1">
                <a:spLocks noChangeArrowheads="1"/>
              </p:cNvSpPr>
              <p:nvPr/>
            </p:nvSpPr>
            <p:spPr bwMode="auto">
              <a:xfrm>
                <a:off x="172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2" name="Text Box 78"/>
              <p:cNvSpPr txBox="1">
                <a:spLocks noChangeArrowheads="1"/>
              </p:cNvSpPr>
              <p:nvPr/>
            </p:nvSpPr>
            <p:spPr bwMode="auto">
              <a:xfrm>
                <a:off x="1968" y="182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03" name="Text Box 79"/>
            <p:cNvSpPr txBox="1">
              <a:spLocks noChangeArrowheads="1"/>
            </p:cNvSpPr>
            <p:nvPr/>
          </p:nvSpPr>
          <p:spPr bwMode="auto">
            <a:xfrm>
              <a:off x="436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 Box 80"/>
            <p:cNvSpPr txBox="1">
              <a:spLocks noChangeArrowheads="1"/>
            </p:cNvSpPr>
            <p:nvPr/>
          </p:nvSpPr>
          <p:spPr bwMode="auto">
            <a:xfrm>
              <a:off x="3408" y="830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05" name="Group 81"/>
            <p:cNvGrpSpPr>
              <a:grpSpLocks/>
            </p:cNvGrpSpPr>
            <p:nvPr/>
          </p:nvGrpSpPr>
          <p:grpSpPr bwMode="auto">
            <a:xfrm>
              <a:off x="3888" y="672"/>
              <a:ext cx="240" cy="447"/>
              <a:chOff x="2688" y="1137"/>
              <a:chExt cx="240" cy="447"/>
            </a:xfrm>
          </p:grpSpPr>
          <p:sp>
            <p:nvSpPr>
              <p:cNvPr id="106" name="Text Box 82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/>
              </a:p>
            </p:txBody>
          </p:sp>
          <p:sp>
            <p:nvSpPr>
              <p:cNvPr id="107" name="Line 83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89"/>
          <p:cNvGrpSpPr>
            <a:grpSpLocks/>
          </p:cNvGrpSpPr>
          <p:nvPr/>
        </p:nvGrpSpPr>
        <p:grpSpPr bwMode="auto">
          <a:xfrm>
            <a:off x="5523061" y="4057650"/>
            <a:ext cx="3047206" cy="709612"/>
            <a:chOff x="3168" y="1665"/>
            <a:chExt cx="1440" cy="447"/>
          </a:xfrm>
        </p:grpSpPr>
        <p:grpSp>
          <p:nvGrpSpPr>
            <p:cNvPr id="114" name="Group 90"/>
            <p:cNvGrpSpPr>
              <a:grpSpLocks/>
            </p:cNvGrpSpPr>
            <p:nvPr/>
          </p:nvGrpSpPr>
          <p:grpSpPr bwMode="auto">
            <a:xfrm>
              <a:off x="3168" y="1824"/>
              <a:ext cx="1440" cy="288"/>
              <a:chOff x="1248" y="1536"/>
              <a:chExt cx="1440" cy="288"/>
            </a:xfrm>
          </p:grpSpPr>
          <p:sp>
            <p:nvSpPr>
              <p:cNvPr id="118" name="Text Box 9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19" name="Text Box 92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0" name="Text Box 93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1" name="Text Box 94"/>
              <p:cNvSpPr txBox="1">
                <a:spLocks noChangeArrowheads="1"/>
              </p:cNvSpPr>
              <p:nvPr/>
            </p:nvSpPr>
            <p:spPr bwMode="auto">
              <a:xfrm>
                <a:off x="24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  <p:sp>
            <p:nvSpPr>
              <p:cNvPr id="122" name="Text Box 95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0</a:t>
                </a:r>
              </a:p>
            </p:txBody>
          </p:sp>
          <p:sp>
            <p:nvSpPr>
              <p:cNvPr id="123" name="Text Box 96"/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>
                    <a:solidFill>
                      <a:srgbClr val="3399FF"/>
                    </a:solidFill>
                  </a:rPr>
                  <a:t>1</a:t>
                </a:r>
              </a:p>
            </p:txBody>
          </p:sp>
        </p:grpSp>
        <p:grpSp>
          <p:nvGrpSpPr>
            <p:cNvPr id="115" name="Group 97"/>
            <p:cNvGrpSpPr>
              <a:grpSpLocks/>
            </p:cNvGrpSpPr>
            <p:nvPr/>
          </p:nvGrpSpPr>
          <p:grpSpPr bwMode="auto">
            <a:xfrm>
              <a:off x="3408" y="1665"/>
              <a:ext cx="240" cy="447"/>
              <a:chOff x="2688" y="1137"/>
              <a:chExt cx="240" cy="447"/>
            </a:xfrm>
          </p:grpSpPr>
          <p:sp>
            <p:nvSpPr>
              <p:cNvPr id="116" name="Text Box 98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40" cy="288"/>
              </a:xfrm>
              <a:prstGeom prst="rect">
                <a:avLst/>
              </a:prstGeom>
              <a:noFill/>
              <a:ln w="38100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endParaRPr lang="en-US" sz="3200" b="0">
                  <a:solidFill>
                    <a:srgbClr val="3399FF"/>
                  </a:solidFill>
                </a:endParaRPr>
              </a:p>
            </p:txBody>
          </p:sp>
          <p:sp>
            <p:nvSpPr>
              <p:cNvPr id="117" name="Line 99"/>
              <p:cNvSpPr>
                <a:spLocks noChangeShapeType="1"/>
              </p:cNvSpPr>
              <p:nvPr/>
            </p:nvSpPr>
            <p:spPr bwMode="auto">
              <a:xfrm>
                <a:off x="2804" y="113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4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3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04167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-0.04253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95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09549 0.20625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10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7.40741E-7 L -0.3875 0.33727 " pathEditMode="relative" rAng="0" ptsTypes="AA">
                                      <p:cBhvr>
                                        <p:cTn id="7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95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295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0"/>
                                        <p:tgtEl>
                                          <p:spTgt spid="295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8" grpId="0" build="p"/>
      <p:bldP spid="2952196" grpId="0"/>
      <p:bldP spid="2952197" grpId="0"/>
      <p:bldP spid="2952213" grpId="0" animBg="1"/>
      <p:bldP spid="2952214" grpId="0" animBg="1"/>
      <p:bldP spid="2952256" grpId="0" animBg="1"/>
      <p:bldP spid="2952256" grpId="1" animBg="1"/>
      <p:bldP spid="2952279" grpId="0" animBg="1"/>
      <p:bldP spid="29522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Enumerators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An enumerator for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a TM which prints all strings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onto its tape</a:t>
                </a:r>
              </a:p>
              <a:p>
                <a:r>
                  <a:rPr lang="en-US" smtClean="0"/>
                  <a:t>Lexicographic enumerator</a:t>
                </a:r>
              </a:p>
              <a:p>
                <a:pPr lvl="1"/>
                <a:r>
                  <a:rPr lang="en-US" smtClean="0"/>
                  <a:t>Prints them in lexicographic order</a:t>
                </a:r>
              </a:p>
              <a:p>
                <a:r>
                  <a:rPr lang="en-US" smtClean="0"/>
                  <a:t>A language is recognizable if and only if it has an enumerator</a:t>
                </a:r>
              </a:p>
              <a:p>
                <a:r>
                  <a:rPr lang="en-US" smtClean="0"/>
                  <a:t>A language is decidable if and only if it has a lexicographic enumerator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= Recognizable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Let’s assume that I have an enumerator for the language. </a:t>
                </a:r>
                <a:r>
                  <a:rPr lang="en-US" dirty="0" smtClean="0"/>
                  <a:t>How can I build a recognizer for that language?</a:t>
                </a:r>
              </a:p>
              <a:p>
                <a:pPr lvl="1"/>
                <a:r>
                  <a:rPr lang="en-US" dirty="0" smtClean="0"/>
                  <a:t>To recognize a language, I need a </a:t>
                </a:r>
                <a:r>
                  <a:rPr lang="en-US" dirty="0" err="1" smtClean="0"/>
                  <a:t>turing</a:t>
                </a:r>
                <a:r>
                  <a:rPr lang="en-US" dirty="0" smtClean="0"/>
                  <a:t> machine that, for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, it will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if it belongs to the language</a:t>
                </a:r>
              </a:p>
              <a:p>
                <a:pPr lvl="1"/>
                <a:r>
                  <a:rPr lang="en-US" dirty="0" smtClean="0"/>
                  <a:t>Each time the enumerator prints a string, check if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. If so, then accept</a:t>
                </a:r>
              </a:p>
              <a:p>
                <a:r>
                  <a:rPr lang="en-US" dirty="0" smtClean="0"/>
                  <a:t>Let’s assume that I have a recognizer for the language. How can I build a enumerator for that language?</a:t>
                </a:r>
              </a:p>
              <a:p>
                <a:pPr lvl="1"/>
                <a:r>
                  <a:rPr lang="en-US" dirty="0" smtClean="0"/>
                  <a:t>First try recognizing the empty string. If that is accepted, print it</a:t>
                </a:r>
              </a:p>
              <a:p>
                <a:pPr lvl="1"/>
                <a:r>
                  <a:rPr lang="en-US" dirty="0" smtClean="0"/>
                  <a:t>Next try the next string. If that is accepted, print it.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350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Lexicographically Enumerable = Decidable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If I can enumerate in order, how can I decide a string?</a:t>
                </a:r>
              </a:p>
              <a:p>
                <a:pPr lvl="1"/>
                <a:r>
                  <a:rPr lang="en-US" dirty="0" smtClean="0"/>
                  <a:t>For each string that’s printed, if 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then accept</a:t>
                </a:r>
              </a:p>
              <a:p>
                <a:pPr lvl="1"/>
                <a:r>
                  <a:rPr lang="en-US" dirty="0" smtClean="0"/>
                  <a:t>If it is lexicographically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(longer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reject</a:t>
                </a:r>
              </a:p>
              <a:p>
                <a:r>
                  <a:rPr lang="en-US" dirty="0" smtClean="0"/>
                  <a:t>If I can decide the language, how can I lexicographically enumerate it?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First </a:t>
                </a:r>
                <a:r>
                  <a:rPr lang="en-US" dirty="0"/>
                  <a:t>try </a:t>
                </a:r>
                <a:r>
                  <a:rPr lang="en-US" dirty="0" smtClean="0"/>
                  <a:t>deciding </a:t>
                </a:r>
                <a:r>
                  <a:rPr lang="en-US" dirty="0"/>
                  <a:t>the empty string. If that is accepted, print it</a:t>
                </a:r>
              </a:p>
              <a:p>
                <a:pPr lvl="2"/>
                <a:r>
                  <a:rPr lang="en-US" dirty="0"/>
                  <a:t>Next try the next string. If that is accepted, print it.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6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 of Recognizable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Closed under: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Intersection </a:t>
            </a:r>
          </a:p>
          <a:p>
            <a:pPr lvl="1"/>
            <a:r>
              <a:rPr lang="en-US" smtClean="0"/>
              <a:t>Concatenation </a:t>
            </a:r>
          </a:p>
          <a:p>
            <a:pPr lvl="1"/>
            <a:r>
              <a:rPr lang="en-US" smtClean="0"/>
              <a:t>Kleene</a:t>
            </a:r>
          </a:p>
          <a:p>
            <a:r>
              <a:rPr lang="en-US" smtClean="0"/>
              <a:t>Not closed under:</a:t>
            </a:r>
          </a:p>
          <a:p>
            <a:pPr lvl="1"/>
            <a:r>
              <a:rPr lang="en-US" smtClean="0"/>
              <a:t>Complement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724</Words>
  <Application>Microsoft Office PowerPoint</Application>
  <PresentationFormat>Custom</PresentationFormat>
  <Paragraphs>304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Arial</vt:lpstr>
      <vt:lpstr>Office Theme</vt:lpstr>
      <vt:lpstr>CS3102 Theory of Computation</vt:lpstr>
      <vt:lpstr>PowerPoint Presentation</vt:lpstr>
      <vt:lpstr>PowerPoint Presentation</vt:lpstr>
      <vt:lpstr>PowerPoint Presentation</vt:lpstr>
      <vt:lpstr>PowerPoint Presentation</vt:lpstr>
      <vt:lpstr>Enumerators</vt:lpstr>
      <vt:lpstr>Enumerable = Recognizable</vt:lpstr>
      <vt:lpstr>Lexicographically Enumerable = Decidable</vt:lpstr>
      <vt:lpstr>Closure properties of Recognizable</vt:lpstr>
      <vt:lpstr>Not closed under Complement</vt:lpstr>
      <vt:lpstr>Not closed under Complement</vt:lpstr>
      <vt:lpstr>Some Non-Recognizable Languages</vt:lpstr>
      <vt:lpstr>Some Non-Recognizable Languages</vt:lpstr>
      <vt:lpstr>Reduce COHALT to ALL_TM</vt:lpstr>
      <vt:lpstr>Psuedocode for M′</vt:lpstr>
      <vt:lpstr>Reduction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779</cp:revision>
  <dcterms:created xsi:type="dcterms:W3CDTF">2019-01-15T14:15:49Z</dcterms:created>
  <dcterms:modified xsi:type="dcterms:W3CDTF">2019-04-18T19:18:56Z</dcterms:modified>
</cp:coreProperties>
</file>