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378" r:id="rId3"/>
    <p:sldId id="396" r:id="rId4"/>
    <p:sldId id="397" r:id="rId5"/>
    <p:sldId id="398" r:id="rId6"/>
    <p:sldId id="387" r:id="rId7"/>
    <p:sldId id="386" r:id="rId8"/>
    <p:sldId id="388" r:id="rId9"/>
    <p:sldId id="389" r:id="rId10"/>
    <p:sldId id="390" r:id="rId11"/>
    <p:sldId id="392" r:id="rId12"/>
    <p:sldId id="394" r:id="rId13"/>
    <p:sldId id="395" r:id="rId14"/>
    <p:sldId id="399" r:id="rId15"/>
    <p:sldId id="400" r:id="rId16"/>
    <p:sldId id="401" r:id="rId17"/>
    <p:sldId id="403" r:id="rId18"/>
    <p:sldId id="404" r:id="rId19"/>
    <p:sldId id="405" r:id="rId20"/>
    <p:sldId id="406" r:id="rId21"/>
    <p:sldId id="418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</p:sldIdLst>
  <p:sldSz cx="12188825" cy="6858000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  <a:srgbClr val="E42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2" y="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13E60-FD95-4497-88D9-64D62C2E6A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4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1.png"/><Relationship Id="rId5" Type="http://schemas.openxmlformats.org/officeDocument/2006/relationships/image" Target="../media/image15.png"/><Relationship Id="rId10" Type="http://schemas.openxmlformats.org/officeDocument/2006/relationships/image" Target="../media/image60.png"/><Relationship Id="rId4" Type="http://schemas.openxmlformats.org/officeDocument/2006/relationships/image" Target="../media/image14.png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60.png"/><Relationship Id="rId4" Type="http://schemas.openxmlformats.org/officeDocument/2006/relationships/image" Target="../media/image14.png"/><Relationship Id="rId9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9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21" Type="http://schemas.openxmlformats.org/officeDocument/2006/relationships/image" Target="../media/image33.png"/><Relationship Id="rId12" Type="http://schemas.openxmlformats.org/officeDocument/2006/relationships/image" Target="../media/image11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7.png"/><Relationship Id="rId19" Type="http://schemas.openxmlformats.org/officeDocument/2006/relationships/image" Target="../media/image31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Relationship Id="rId2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312.png"/><Relationship Id="rId21" Type="http://schemas.openxmlformats.org/officeDocument/2006/relationships/image" Target="../media/image33.png"/><Relationship Id="rId7" Type="http://schemas.openxmlformats.org/officeDocument/2006/relationships/image" Target="../media/image611.png"/><Relationship Id="rId12" Type="http://schemas.openxmlformats.org/officeDocument/2006/relationships/image" Target="../media/image11.png"/><Relationship Id="rId17" Type="http://schemas.openxmlformats.org/officeDocument/2006/relationships/image" Target="../media/image29.png"/><Relationship Id="rId2" Type="http://schemas.openxmlformats.org/officeDocument/2006/relationships/image" Target="../media/image152.png"/><Relationship Id="rId16" Type="http://schemas.openxmlformats.org/officeDocument/2006/relationships/image" Target="../media/image28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4.png"/><Relationship Id="rId5" Type="http://schemas.openxmlformats.org/officeDocument/2006/relationships/image" Target="../media/image411.png"/><Relationship Id="rId15" Type="http://schemas.openxmlformats.org/officeDocument/2006/relationships/image" Target="../media/image27.png"/><Relationship Id="rId10" Type="http://schemas.openxmlformats.org/officeDocument/2006/relationships/image" Target="../media/image910.png"/><Relationship Id="rId19" Type="http://schemas.openxmlformats.org/officeDocument/2006/relationships/image" Target="../media/image31.png"/><Relationship Id="rId4" Type="http://schemas.openxmlformats.org/officeDocument/2006/relationships/image" Target="../media/image311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98.png"/><Relationship Id="rId3" Type="http://schemas.openxmlformats.org/officeDocument/2006/relationships/image" Target="../media/image47.png"/><Relationship Id="rId7" Type="http://schemas.openxmlformats.org/officeDocument/2006/relationships/image" Target="../media/image54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46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0.png"/><Relationship Id="rId15" Type="http://schemas.openxmlformats.org/officeDocument/2006/relationships/image" Target="../media/image100.png"/><Relationship Id="rId10" Type="http://schemas.openxmlformats.org/officeDocument/2006/relationships/image" Target="../media/image57.png"/><Relationship Id="rId4" Type="http://schemas.openxmlformats.org/officeDocument/2006/relationships/image" Target="../media/image48.png"/><Relationship Id="rId9" Type="http://schemas.openxmlformats.org/officeDocument/2006/relationships/image" Target="../media/image56.png"/><Relationship Id="rId14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4.png"/><Relationship Id="rId26" Type="http://schemas.openxmlformats.org/officeDocument/2006/relationships/image" Target="../media/image132.png"/><Relationship Id="rId3" Type="http://schemas.openxmlformats.org/officeDocument/2006/relationships/image" Target="../media/image108.png"/><Relationship Id="rId21" Type="http://schemas.openxmlformats.org/officeDocument/2006/relationships/image" Target="../media/image127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3.png"/><Relationship Id="rId25" Type="http://schemas.openxmlformats.org/officeDocument/2006/relationships/image" Target="../media/image131.png"/><Relationship Id="rId2" Type="http://schemas.openxmlformats.org/officeDocument/2006/relationships/image" Target="../media/image107.png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30.png"/><Relationship Id="rId5" Type="http://schemas.openxmlformats.org/officeDocument/2006/relationships/image" Target="../media/image110.png"/><Relationship Id="rId15" Type="http://schemas.openxmlformats.org/officeDocument/2006/relationships/image" Target="../media/image121.png"/><Relationship Id="rId23" Type="http://schemas.openxmlformats.org/officeDocument/2006/relationships/image" Target="../media/image129.png"/><Relationship Id="rId10" Type="http://schemas.openxmlformats.org/officeDocument/2006/relationships/image" Target="../media/image115.png"/><Relationship Id="rId19" Type="http://schemas.openxmlformats.org/officeDocument/2006/relationships/image" Target="../media/image12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8.png"/><Relationship Id="rId27" Type="http://schemas.openxmlformats.org/officeDocument/2006/relationships/image" Target="../media/image1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51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0.png"/><Relationship Id="rId5" Type="http://schemas.openxmlformats.org/officeDocument/2006/relationships/image" Target="../media/image145.png"/><Relationship Id="rId10" Type="http://schemas.openxmlformats.org/officeDocument/2006/relationships/image" Target="../media/image149.png"/><Relationship Id="rId4" Type="http://schemas.openxmlformats.org/officeDocument/2006/relationships/image" Target="../media/image144.png"/><Relationship Id="rId9" Type="http://schemas.openxmlformats.org/officeDocument/2006/relationships/image" Target="../media/image1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10.png"/><Relationship Id="rId7" Type="http://schemas.openxmlformats.org/officeDocument/2006/relationships/image" Target="../media/image9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10.png"/><Relationship Id="rId4" Type="http://schemas.openxmlformats.org/officeDocument/2006/relationships/image" Target="../media/image6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2134869" y="304800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Closure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09441" y="1828800"/>
                <a:ext cx="10969943" cy="5334000"/>
              </a:xfrm>
              <a:prstGeom prst="rect">
                <a:avLst/>
              </a:prstGeom>
            </p:spPr>
            <p:txBody>
              <a:bodyPr vert="horz" lIns="121899" tIns="60949" rIns="121899" bIns="60949" rtlCol="0">
                <a:normAutofit fontScale="85000" lnSpcReduction="20000"/>
              </a:bodyPr>
              <a:lstStyle>
                <a:lvl1pPr marL="0" indent="0" algn="ctr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43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0" algn="ctr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7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18987" indent="0" algn="ctr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480" indent="0" algn="ctr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7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437973" indent="0" algn="ctr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7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3047467" indent="0" algn="ctr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7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656960" indent="0" algn="ctr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7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4266453" indent="0" algn="ctr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7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875947" indent="0" algn="ctr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7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dirty="0" smtClean="0"/>
                  <a:t>Which of the following sets are closed under the provided operation? If closed, argue why. If not, give a counterexample</a:t>
                </a:r>
              </a:p>
              <a:p>
                <a:pPr marL="742950" indent="-74295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r>
                  <a:rPr lang="en-US" dirty="0" smtClean="0"/>
                  <a:t>, Multiplication by 0</a:t>
                </a:r>
              </a:p>
              <a:p>
                <a:pPr marL="742950" indent="-74295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r>
                  <a:rPr lang="en-US" dirty="0" smtClean="0"/>
                  <a:t>, subtraction</a:t>
                </a:r>
              </a:p>
              <a:p>
                <a:pPr marL="742950" indent="-74295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ℚ</m:t>
                    </m:r>
                  </m:oMath>
                </a14:m>
                <a:r>
                  <a:rPr lang="en-US" dirty="0" smtClean="0"/>
                  <a:t>, squaring</a:t>
                </a:r>
              </a:p>
              <a:p>
                <a:pPr marL="742950" indent="-74295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ℚ</m:t>
                    </m:r>
                  </m:oMath>
                </a14:m>
                <a:r>
                  <a:rPr lang="en-US" dirty="0" smtClean="0"/>
                  <a:t>, square-root</a:t>
                </a:r>
              </a:p>
              <a:p>
                <a:pPr marL="742950" indent="-74295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finite</m:t>
                    </m:r>
                    <m:r>
                      <a:rPr lang="en-US" b="0" i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Kleene Star</a:t>
                </a:r>
              </a:p>
              <a:p>
                <a:pPr marL="742950" indent="-74295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𝑎𝑎𝑏𝑏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𝑎𝑎𝑎𝑏𝑏𝑏</m:t>
                    </m:r>
                    <m:r>
                      <a:rPr lang="en-US" b="0" i="1" smtClean="0">
                        <a:latin typeface="Cambria Math"/>
                      </a:rPr>
                      <m:t>, …}</m:t>
                    </m:r>
                  </m:oMath>
                </a14:m>
                <a:r>
                  <a:rPr lang="en-US" dirty="0" smtClean="0"/>
                  <a:t>, concatenation</a:t>
                </a:r>
              </a:p>
              <a:p>
                <a:pPr marL="742950" indent="-742950" algn="l">
                  <a:buFont typeface="+mj-lt"/>
                  <a:buAutoNum type="arabicPeriod"/>
                </a:pPr>
                <a:endParaRPr lang="en-US" dirty="0" smtClean="0"/>
              </a:p>
            </p:txBody>
          </p:sp>
        </mc:Choice>
        <mc:Fallback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" y="1828800"/>
                <a:ext cx="10969943" cy="5334000"/>
              </a:xfrm>
              <a:prstGeom prst="rect">
                <a:avLst/>
              </a:prstGeom>
              <a:blipFill>
                <a:blip r:embed="rId2"/>
                <a:stretch>
                  <a:fillRect l="-1500" t="-3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Closed under Complement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Idea: Every string ends in some state. If that was originally an accept state then reject, else accept.</a:t>
            </a:r>
          </a:p>
          <a:p>
            <a:r>
              <a:rPr lang="en-US" smtClean="0"/>
              <a:t>New final states are the old non-final states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6388" y="0"/>
            <a:ext cx="10969943" cy="1143000"/>
          </a:xfrm>
        </p:spPr>
        <p:txBody>
          <a:bodyPr/>
          <a:lstStyle/>
          <a:p>
            <a:r>
              <a:rPr lang="en-US" smtClean="0"/>
              <a:t>EvenAoddB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cxnSp>
        <p:nvCxnSpPr>
          <p:cNvPr id="13" name="Curved Connector 12"/>
          <p:cNvCxnSpPr>
            <a:stCxn id="20" idx="0"/>
            <a:endCxn id="14" idx="0"/>
          </p:cNvCxnSpPr>
          <p:nvPr/>
        </p:nvCxnSpPr>
        <p:spPr>
          <a:xfrm rot="5400000" flipH="1" flipV="1">
            <a:off x="4125196" y="-297131"/>
            <a:ext cx="244092" cy="4528076"/>
          </a:xfrm>
          <a:prstGeom prst="curvedConnector3">
            <a:avLst>
              <a:gd name="adj1" fmla="val 19365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6043907" y="1844861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Odd a</a:t>
            </a:r>
            <a:endParaRPr lang="en-US" sz="2400"/>
          </a:p>
        </p:txBody>
      </p:sp>
      <p:cxnSp>
        <p:nvCxnSpPr>
          <p:cNvPr id="18" name="Curved Connector 17"/>
          <p:cNvCxnSpPr>
            <a:stCxn id="14" idx="4"/>
            <a:endCxn id="20" idx="4"/>
          </p:cNvCxnSpPr>
          <p:nvPr/>
        </p:nvCxnSpPr>
        <p:spPr>
          <a:xfrm rot="5400000">
            <a:off x="4110935" y="652119"/>
            <a:ext cx="272615" cy="4528076"/>
          </a:xfrm>
          <a:prstGeom prst="curvedConnector3">
            <a:avLst>
              <a:gd name="adj1" fmla="val 18385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6" idx="7"/>
            <a:endCxn id="36" idx="5"/>
          </p:cNvCxnSpPr>
          <p:nvPr/>
        </p:nvCxnSpPr>
        <p:spPr>
          <a:xfrm rot="16200000" flipH="1">
            <a:off x="8436538" y="4028432"/>
            <a:ext cx="661137" cy="12700"/>
          </a:xfrm>
          <a:prstGeom prst="curvedConnector5">
            <a:avLst>
              <a:gd name="adj1" fmla="val -34577"/>
              <a:gd name="adj2" fmla="val 8082323"/>
              <a:gd name="adj3" fmla="val 13457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60325" y="12192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25" y="1219200"/>
                <a:ext cx="43261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9373" y="327883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373" y="3278832"/>
                <a:ext cx="43261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167107" y="2088953"/>
            <a:ext cx="1297728" cy="963512"/>
            <a:chOff x="4724" y="1996"/>
            <a:chExt cx="388" cy="288"/>
          </a:xfrm>
        </p:grpSpPr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2400" smtClean="0">
                  <a:solidFill>
                    <a:srgbClr val="FF00FF"/>
                  </a:solidFill>
                </a:rPr>
                <a:t>Even a</a:t>
              </a:r>
              <a:endParaRPr lang="en-US" sz="2400">
                <a:solidFill>
                  <a:srgbClr val="FF00FF"/>
                </a:solidFill>
              </a:endParaRPr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7969252" y="3560938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Trash</a:t>
            </a:r>
            <a:endParaRPr lang="en-US" sz="2400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5205707" y="5350409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Even b</a:t>
            </a:r>
            <a:endParaRPr lang="en-US" sz="2400"/>
          </a:p>
        </p:txBody>
      </p:sp>
      <p:grpSp>
        <p:nvGrpSpPr>
          <p:cNvPr id="39" name="Group 27"/>
          <p:cNvGrpSpPr>
            <a:grpSpLocks/>
          </p:cNvGrpSpPr>
          <p:nvPr/>
        </p:nvGrpSpPr>
        <p:grpSpPr bwMode="auto">
          <a:xfrm>
            <a:off x="1480497" y="5130343"/>
            <a:ext cx="1154755" cy="1155055"/>
            <a:chOff x="4824" y="2352"/>
            <a:chExt cx="288" cy="288"/>
          </a:xfrm>
        </p:grpSpPr>
        <p:sp>
          <p:nvSpPr>
            <p:cNvPr id="40" name="Oval 28"/>
            <p:cNvSpPr>
              <a:spLocks noChangeArrowheads="1"/>
            </p:cNvSpPr>
            <p:nvPr/>
          </p:nvSpPr>
          <p:spPr bwMode="auto">
            <a:xfrm>
              <a:off x="4824" y="2352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mtClean="0">
                  <a:solidFill>
                    <a:srgbClr val="FF0000"/>
                  </a:solidFill>
                </a:rPr>
                <a:t>Odd b</a:t>
              </a:r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41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42" name="Curved Connector 41"/>
          <p:cNvCxnSpPr>
            <a:stCxn id="14" idx="6"/>
            <a:endCxn id="36" idx="0"/>
          </p:cNvCxnSpPr>
          <p:nvPr/>
        </p:nvCxnSpPr>
        <p:spPr>
          <a:xfrm>
            <a:off x="6978652" y="2312356"/>
            <a:ext cx="1457973" cy="1248582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8" idx="6"/>
            <a:endCxn id="36" idx="3"/>
          </p:cNvCxnSpPr>
          <p:nvPr/>
        </p:nvCxnSpPr>
        <p:spPr>
          <a:xfrm flipV="1">
            <a:off x="6140452" y="4359001"/>
            <a:ext cx="1965690" cy="1458903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0" idx="3"/>
            <a:endCxn id="40" idx="1"/>
          </p:cNvCxnSpPr>
          <p:nvPr/>
        </p:nvCxnSpPr>
        <p:spPr>
          <a:xfrm rot="16200000" flipH="1">
            <a:off x="452056" y="4101945"/>
            <a:ext cx="2388135" cy="6968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0" idx="7"/>
            <a:endCxn id="38" idx="0"/>
          </p:cNvCxnSpPr>
          <p:nvPr/>
        </p:nvCxnSpPr>
        <p:spPr>
          <a:xfrm rot="16200000" flipH="1">
            <a:off x="4044155" y="3721484"/>
            <a:ext cx="50912" cy="3206938"/>
          </a:xfrm>
          <a:prstGeom prst="curvedConnector3">
            <a:avLst>
              <a:gd name="adj1" fmla="val -78125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8" idx="4"/>
            <a:endCxn id="40" idx="5"/>
          </p:cNvCxnSpPr>
          <p:nvPr/>
        </p:nvCxnSpPr>
        <p:spPr>
          <a:xfrm rot="5400000" flipH="1">
            <a:off x="3985034" y="4597352"/>
            <a:ext cx="169154" cy="3206938"/>
          </a:xfrm>
          <a:prstGeom prst="curvedConnector3">
            <a:avLst>
              <a:gd name="adj1" fmla="val -13514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106142" y="558707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142" y="5587070"/>
                <a:ext cx="4326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301870" y="4863287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70" y="4863287"/>
                <a:ext cx="43261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urved Connector 57"/>
          <p:cNvCxnSpPr>
            <a:stCxn id="40" idx="4"/>
            <a:endCxn id="36" idx="4"/>
          </p:cNvCxnSpPr>
          <p:nvPr/>
        </p:nvCxnSpPr>
        <p:spPr>
          <a:xfrm rot="5400000" flipH="1" flipV="1">
            <a:off x="4352514" y="2201288"/>
            <a:ext cx="1789471" cy="6378750"/>
          </a:xfrm>
          <a:prstGeom prst="curvedConnector3">
            <a:avLst>
              <a:gd name="adj1" fmla="val -243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141412" y="374049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3740497"/>
                <a:ext cx="42704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856091" y="449592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091" y="4495927"/>
                <a:ext cx="42704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02200" y="6048735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200" y="6048735"/>
                <a:ext cx="42704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661805" y="2063469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805" y="2063469"/>
                <a:ext cx="42704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417052" y="3052465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052" y="3052465"/>
                <a:ext cx="71987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37296" y="152400"/>
                <a:ext cx="5086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Strings with an even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followed by an odd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</a:t>
                </a:r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296" y="152400"/>
                <a:ext cx="5086516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191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3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6388" y="0"/>
            <a:ext cx="10969943" cy="1143000"/>
          </a:xfrm>
        </p:spPr>
        <p:txBody>
          <a:bodyPr/>
          <a:lstStyle/>
          <a:p>
            <a:r>
              <a:rPr lang="en-US" smtClean="0"/>
              <a:t> Complement of EvenAoddB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cxnSp>
        <p:nvCxnSpPr>
          <p:cNvPr id="13" name="Curved Connector 12"/>
          <p:cNvCxnSpPr>
            <a:stCxn id="20" idx="0"/>
            <a:endCxn id="14" idx="0"/>
          </p:cNvCxnSpPr>
          <p:nvPr/>
        </p:nvCxnSpPr>
        <p:spPr>
          <a:xfrm rot="5400000" flipH="1" flipV="1">
            <a:off x="4125196" y="-297131"/>
            <a:ext cx="244092" cy="4528076"/>
          </a:xfrm>
          <a:prstGeom prst="curvedConnector3">
            <a:avLst>
              <a:gd name="adj1" fmla="val 19365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6043907" y="1844861"/>
            <a:ext cx="934745" cy="93498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>
                <a:solidFill>
                  <a:srgbClr val="FF0000"/>
                </a:solidFill>
              </a:rPr>
              <a:t>Odd a</a:t>
            </a:r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stCxn id="14" idx="4"/>
            <a:endCxn id="20" idx="4"/>
          </p:cNvCxnSpPr>
          <p:nvPr/>
        </p:nvCxnSpPr>
        <p:spPr>
          <a:xfrm rot="5400000">
            <a:off x="4110935" y="652119"/>
            <a:ext cx="272615" cy="4528076"/>
          </a:xfrm>
          <a:prstGeom prst="curvedConnector3">
            <a:avLst>
              <a:gd name="adj1" fmla="val 18385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6" idx="7"/>
            <a:endCxn id="36" idx="5"/>
          </p:cNvCxnSpPr>
          <p:nvPr/>
        </p:nvCxnSpPr>
        <p:spPr>
          <a:xfrm rot="16200000" flipH="1">
            <a:off x="8436538" y="4028432"/>
            <a:ext cx="661137" cy="12700"/>
          </a:xfrm>
          <a:prstGeom prst="curvedConnector5">
            <a:avLst>
              <a:gd name="adj1" fmla="val -34577"/>
              <a:gd name="adj2" fmla="val 8082323"/>
              <a:gd name="adj3" fmla="val 13457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60325" y="12192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25" y="1219200"/>
                <a:ext cx="43261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9373" y="327883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373" y="3278832"/>
                <a:ext cx="43261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167107" y="2088953"/>
            <a:ext cx="1297728" cy="963512"/>
            <a:chOff x="4724" y="1996"/>
            <a:chExt cx="388" cy="288"/>
          </a:xfrm>
        </p:grpSpPr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2400" smtClean="0">
                  <a:solidFill>
                    <a:srgbClr val="FF00FF"/>
                  </a:solidFill>
                </a:rPr>
                <a:t>Even a</a:t>
              </a:r>
              <a:endParaRPr lang="en-US" sz="2400">
                <a:solidFill>
                  <a:srgbClr val="FF00FF"/>
                </a:solidFill>
              </a:endParaRPr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7969252" y="3560938"/>
            <a:ext cx="934745" cy="93498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>
                <a:solidFill>
                  <a:srgbClr val="FF0000"/>
                </a:solidFill>
              </a:rPr>
              <a:t>Trash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5205707" y="5350409"/>
            <a:ext cx="934745" cy="93498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>
                <a:solidFill>
                  <a:srgbClr val="FF0000"/>
                </a:solidFill>
              </a:rPr>
              <a:t>Even b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1480497" y="5130343"/>
            <a:ext cx="1154755" cy="115505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Odd b</a:t>
            </a:r>
            <a:endParaRPr lang="en-US" sz="2400"/>
          </a:p>
        </p:txBody>
      </p:sp>
      <p:cxnSp>
        <p:nvCxnSpPr>
          <p:cNvPr id="42" name="Curved Connector 41"/>
          <p:cNvCxnSpPr>
            <a:stCxn id="14" idx="6"/>
            <a:endCxn id="36" idx="0"/>
          </p:cNvCxnSpPr>
          <p:nvPr/>
        </p:nvCxnSpPr>
        <p:spPr>
          <a:xfrm>
            <a:off x="6978652" y="2312356"/>
            <a:ext cx="1457973" cy="1248582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8" idx="6"/>
            <a:endCxn id="36" idx="3"/>
          </p:cNvCxnSpPr>
          <p:nvPr/>
        </p:nvCxnSpPr>
        <p:spPr>
          <a:xfrm flipV="1">
            <a:off x="6140452" y="4359001"/>
            <a:ext cx="1965690" cy="1458903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0" idx="3"/>
            <a:endCxn id="40" idx="1"/>
          </p:cNvCxnSpPr>
          <p:nvPr/>
        </p:nvCxnSpPr>
        <p:spPr>
          <a:xfrm rot="16200000" flipH="1">
            <a:off x="452056" y="4101945"/>
            <a:ext cx="2388135" cy="6968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0" idx="7"/>
            <a:endCxn id="38" idx="0"/>
          </p:cNvCxnSpPr>
          <p:nvPr/>
        </p:nvCxnSpPr>
        <p:spPr>
          <a:xfrm rot="16200000" flipH="1">
            <a:off x="4044155" y="3721484"/>
            <a:ext cx="50912" cy="3206938"/>
          </a:xfrm>
          <a:prstGeom prst="curvedConnector3">
            <a:avLst>
              <a:gd name="adj1" fmla="val -78125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8" idx="4"/>
            <a:endCxn id="40" idx="5"/>
          </p:cNvCxnSpPr>
          <p:nvPr/>
        </p:nvCxnSpPr>
        <p:spPr>
          <a:xfrm rot="5400000" flipH="1">
            <a:off x="3985034" y="4597352"/>
            <a:ext cx="169154" cy="3206938"/>
          </a:xfrm>
          <a:prstGeom prst="curvedConnector3">
            <a:avLst>
              <a:gd name="adj1" fmla="val -13514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106142" y="558707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142" y="5587070"/>
                <a:ext cx="4326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301870" y="4863287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70" y="4863287"/>
                <a:ext cx="43261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urved Connector 57"/>
          <p:cNvCxnSpPr>
            <a:stCxn id="40" idx="4"/>
            <a:endCxn id="36" idx="4"/>
          </p:cNvCxnSpPr>
          <p:nvPr/>
        </p:nvCxnSpPr>
        <p:spPr>
          <a:xfrm rot="5400000" flipH="1" flipV="1">
            <a:off x="4352514" y="2201288"/>
            <a:ext cx="1789471" cy="6378750"/>
          </a:xfrm>
          <a:prstGeom prst="curvedConnector3">
            <a:avLst>
              <a:gd name="adj1" fmla="val -243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141412" y="374049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3740497"/>
                <a:ext cx="42704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856091" y="449592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091" y="4495927"/>
                <a:ext cx="42704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02200" y="6048735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200" y="6048735"/>
                <a:ext cx="42704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661805" y="2063469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805" y="2063469"/>
                <a:ext cx="42704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417052" y="3052465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052" y="3052465"/>
                <a:ext cx="71987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1414635" y="1996185"/>
            <a:ext cx="1154755" cy="115505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5933903" y="1724316"/>
            <a:ext cx="1154755" cy="115505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7859246" y="3457254"/>
            <a:ext cx="1154755" cy="115505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5095701" y="5240376"/>
            <a:ext cx="1154755" cy="115505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01870" y="1034533"/>
            <a:ext cx="50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Describe it: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Closed under Intersection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Let’s find an automaton for TripleA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∩</m:t>
                    </m:r>
                  </m:oMath>
                </a14:m>
                <a:r>
                  <a:rPr lang="en-US" smtClean="0"/>
                  <a:t>EvenA</a:t>
                </a:r>
              </a:p>
              <a:p>
                <a:r>
                  <a:rPr lang="en-US" smtClean="0"/>
                  <a:t>This automaton should accept a given string if and only if BOTH these other automata accept</a:t>
                </a:r>
              </a:p>
              <a:p>
                <a:r>
                  <a:rPr lang="en-US" smtClean="0"/>
                  <a:t>We need to make one automaton that operates as if it was two</a:t>
                </a:r>
              </a:p>
              <a:p>
                <a:r>
                  <a:rPr lang="en-US" smtClean="0"/>
                  <a:t>Idea: This automaton’s states each represent a pair of states (one from each source automaton)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Both Machines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263652" y="1125593"/>
            <a:ext cx="5745160" cy="2841272"/>
            <a:chOff x="836612" y="914400"/>
            <a:chExt cx="6172200" cy="3052465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128809" y="2232377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𝐸</m:t>
                          </m:r>
                        </m:oMath>
                      </m:oMathPara>
                    </a14:m>
                    <a:endParaRPr lang="en-US" sz="2400" baseline="-250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8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1379396" y="2171859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11" name="Curved Connector 10"/>
            <p:cNvCxnSpPr>
              <a:stCxn id="10" idx="0"/>
              <a:endCxn id="12" idx="0"/>
            </p:cNvCxnSpPr>
            <p:nvPr/>
          </p:nvCxnSpPr>
          <p:spPr>
            <a:xfrm rot="5400000" flipH="1" flipV="1">
              <a:off x="3949713" y="-28477"/>
              <a:ext cx="29887" cy="4370787"/>
            </a:xfrm>
            <a:prstGeom prst="curvedConnector3">
              <a:avLst>
                <a:gd name="adj1" fmla="val 245838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23"/>
                <p:cNvSpPr>
                  <a:spLocks noChangeArrowheads="1"/>
                </p:cNvSpPr>
                <p:nvPr/>
              </p:nvSpPr>
              <p:spPr bwMode="auto">
                <a:xfrm>
                  <a:off x="5833426" y="2141972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2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33426" y="2141972"/>
                  <a:ext cx="633248" cy="633413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urved Connector 12"/>
            <p:cNvCxnSpPr>
              <a:stCxn id="12" idx="4"/>
              <a:endCxn id="10" idx="4"/>
            </p:cNvCxnSpPr>
            <p:nvPr/>
          </p:nvCxnSpPr>
          <p:spPr>
            <a:xfrm rot="5400000">
              <a:off x="3866450" y="688199"/>
              <a:ext cx="196415" cy="4370787"/>
            </a:xfrm>
            <a:prstGeom prst="curvedConnector3">
              <a:avLst>
                <a:gd name="adj1" fmla="val 35217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2" idx="7"/>
              <a:endCxn id="12" idx="5"/>
            </p:cNvCxnSpPr>
            <p:nvPr/>
          </p:nvCxnSpPr>
          <p:spPr>
            <a:xfrm rot="16200000" flipH="1">
              <a:off x="6149991" y="2458678"/>
              <a:ext cx="447891" cy="12700"/>
            </a:xfrm>
            <a:prstGeom prst="curvedConnector5">
              <a:avLst>
                <a:gd name="adj1" fmla="val -51039"/>
                <a:gd name="adj2" fmla="val 6055992"/>
                <a:gd name="adj3" fmla="val 15103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1"/>
              <a:endCxn id="10" idx="3"/>
            </p:cNvCxnSpPr>
            <p:nvPr/>
          </p:nvCxnSpPr>
          <p:spPr>
            <a:xfrm rot="16200000" flipH="1">
              <a:off x="1213692" y="2571829"/>
              <a:ext cx="565643" cy="12700"/>
            </a:xfrm>
            <a:prstGeom prst="curvedConnector5">
              <a:avLst>
                <a:gd name="adj1" fmla="val -40414"/>
                <a:gd name="adj2" fmla="val -6727827"/>
                <a:gd name="adj3" fmla="val 14041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748347" y="91440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8347" y="914400"/>
                  <a:ext cx="43261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767395" y="350520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395" y="3505200"/>
                  <a:ext cx="432618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36612" y="1600200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12" y="1600200"/>
                  <a:ext cx="42704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581772" y="1521767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772" y="1521767"/>
                  <a:ext cx="427040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46023" y="3971115"/>
            <a:ext cx="9301189" cy="2891350"/>
            <a:chOff x="492548" y="3581400"/>
            <a:chExt cx="10554864" cy="3281065"/>
          </a:xfrm>
        </p:grpSpPr>
        <p:cxnSp>
          <p:nvCxnSpPr>
            <p:cNvPr id="20" name="Curved Connector 19"/>
            <p:cNvCxnSpPr>
              <a:stCxn id="33" idx="7"/>
              <a:endCxn id="21" idx="1"/>
            </p:cNvCxnSpPr>
            <p:nvPr/>
          </p:nvCxnSpPr>
          <p:spPr>
            <a:xfrm rot="5400000" flipH="1" flipV="1">
              <a:off x="3449420" y="2687679"/>
              <a:ext cx="134974" cy="3599990"/>
            </a:xfrm>
            <a:prstGeom prst="curvedConnector3">
              <a:avLst>
                <a:gd name="adj1" fmla="val 370812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180012" y="4283261"/>
              <a:ext cx="934745" cy="93498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mtClean="0"/>
                <a:t>1</a:t>
              </a:r>
              <a:endParaRPr lang="en-US" sz="2400"/>
            </a:p>
          </p:txBody>
        </p:sp>
        <p:cxnSp>
          <p:nvCxnSpPr>
            <p:cNvPr id="22" name="Curved Connector 21"/>
            <p:cNvCxnSpPr>
              <a:stCxn id="29" idx="3"/>
              <a:endCxn id="33" idx="5"/>
            </p:cNvCxnSpPr>
            <p:nvPr/>
          </p:nvCxnSpPr>
          <p:spPr>
            <a:xfrm rot="5400000">
              <a:off x="5673973" y="1239435"/>
              <a:ext cx="175412" cy="8089534"/>
            </a:xfrm>
            <a:prstGeom prst="curvedConnector3">
              <a:avLst>
                <a:gd name="adj1" fmla="val 629437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23394" y="358140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394" y="3581400"/>
                  <a:ext cx="43261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17"/>
            <p:cNvGrpSpPr>
              <a:grpSpLocks/>
            </p:cNvGrpSpPr>
            <p:nvPr/>
          </p:nvGrpSpPr>
          <p:grpSpPr bwMode="auto">
            <a:xfrm>
              <a:off x="492548" y="4481778"/>
              <a:ext cx="1297728" cy="963512"/>
              <a:chOff x="4724" y="1996"/>
              <a:chExt cx="388" cy="288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>
                    <a:solidFill>
                      <a:srgbClr val="FF00FF"/>
                    </a:solidFill>
                  </a:rPr>
                  <a:t>0</a:t>
                </a:r>
                <a:endParaRPr lang="en-US" sz="24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26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9" name="Oval 23"/>
            <p:cNvSpPr>
              <a:spLocks noChangeArrowheads="1"/>
            </p:cNvSpPr>
            <p:nvPr/>
          </p:nvSpPr>
          <p:spPr bwMode="auto">
            <a:xfrm>
              <a:off x="9669556" y="4398433"/>
              <a:ext cx="934745" cy="93498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mtClean="0"/>
                <a:t>2</a:t>
              </a:r>
              <a:endParaRPr lang="en-US" sz="2400"/>
            </a:p>
          </p:txBody>
        </p:sp>
        <p:cxnSp>
          <p:nvCxnSpPr>
            <p:cNvPr id="30" name="Curved Connector 29"/>
            <p:cNvCxnSpPr>
              <a:stCxn id="21" idx="7"/>
              <a:endCxn id="29" idx="1"/>
            </p:cNvCxnSpPr>
            <p:nvPr/>
          </p:nvCxnSpPr>
          <p:spPr>
            <a:xfrm rot="16200000" flipH="1">
              <a:off x="7834570" y="2563484"/>
              <a:ext cx="115172" cy="3828579"/>
            </a:xfrm>
            <a:prstGeom prst="curvedConnector3">
              <a:avLst>
                <a:gd name="adj1" fmla="val -31737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661805" y="3653135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1805" y="3653135"/>
                  <a:ext cx="432618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35626" y="6400800"/>
                  <a:ext cx="4326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626" y="6400800"/>
                  <a:ext cx="432619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731267" y="4386007"/>
              <a:ext cx="1154755" cy="1155055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>
                <a:solidFill>
                  <a:srgbClr val="FF0000"/>
                </a:solidFill>
              </a:endParaRPr>
            </a:p>
          </p:txBody>
        </p:sp>
        <p:cxnSp>
          <p:nvCxnSpPr>
            <p:cNvPr id="34" name="Curved Connector 33"/>
            <p:cNvCxnSpPr>
              <a:stCxn id="33" idx="1"/>
              <a:endCxn id="25" idx="0"/>
            </p:cNvCxnSpPr>
            <p:nvPr/>
          </p:nvCxnSpPr>
          <p:spPr>
            <a:xfrm rot="5400000" flipH="1" flipV="1">
              <a:off x="1067820" y="4314336"/>
              <a:ext cx="73383" cy="408268"/>
            </a:xfrm>
            <a:prstGeom prst="curvedConnector3">
              <a:avLst>
                <a:gd name="adj1" fmla="val 542025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31267" y="3805535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67" y="3805535"/>
                  <a:ext cx="427040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1613" b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urved Connector 35"/>
            <p:cNvCxnSpPr>
              <a:stCxn id="21" idx="5"/>
              <a:endCxn id="21" idx="3"/>
            </p:cNvCxnSpPr>
            <p:nvPr/>
          </p:nvCxnSpPr>
          <p:spPr>
            <a:xfrm rot="5400000">
              <a:off x="5647385" y="4750842"/>
              <a:ext cx="12700" cy="660965"/>
            </a:xfrm>
            <a:prstGeom prst="curvedConnector3">
              <a:avLst>
                <a:gd name="adj1" fmla="val 2878157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451991" y="5388888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991" y="5388888"/>
                  <a:ext cx="427040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613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620372" y="5355060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372" y="5355060"/>
                  <a:ext cx="427040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1613" b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urved Connector 38"/>
            <p:cNvCxnSpPr>
              <a:stCxn id="29" idx="4"/>
              <a:endCxn id="29" idx="6"/>
            </p:cNvCxnSpPr>
            <p:nvPr/>
          </p:nvCxnSpPr>
          <p:spPr>
            <a:xfrm rot="5400000" flipH="1" flipV="1">
              <a:off x="10136868" y="4865989"/>
              <a:ext cx="467494" cy="467372"/>
            </a:xfrm>
            <a:prstGeom prst="curvedConnector4">
              <a:avLst>
                <a:gd name="adj1" fmla="val -48899"/>
                <a:gd name="adj2" fmla="val 148912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9056733" y="2563026"/>
            <a:ext cx="1084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EvenA</a:t>
            </a:r>
            <a:endParaRPr lang="en-US" sz="2800"/>
          </a:p>
        </p:txBody>
      </p:sp>
      <p:sp>
        <p:nvSpPr>
          <p:cNvPr id="43" name="TextBox 42"/>
          <p:cNvSpPr txBox="1"/>
          <p:nvPr/>
        </p:nvSpPr>
        <p:spPr>
          <a:xfrm>
            <a:off x="10275188" y="4971942"/>
            <a:ext cx="120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TripleA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97013" y="1372534"/>
                <a:ext cx="3472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smtClean="0"/>
                  <a:t>Input: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𝑎𝑎𝑎𝑎𝑎𝑎𝑎𝑎</m:t>
                    </m:r>
                  </m:oMath>
                </a14:m>
                <a:endParaRPr lang="en-US" sz="360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013" y="1372534"/>
                <a:ext cx="3472489" cy="646331"/>
              </a:xfrm>
              <a:prstGeom prst="rect">
                <a:avLst/>
              </a:prstGeom>
              <a:blipFill rotWithShape="1">
                <a:blip r:embed="rId14"/>
                <a:stretch>
                  <a:fillRect l="-5448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1643550" y="2133600"/>
            <a:ext cx="995068" cy="995068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147339" y="4621691"/>
            <a:ext cx="995068" cy="995068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Now at the same time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States: Pairs of states from source machines: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,(2,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Start State: The one that’s the pair of source starts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Final States: Those pairs where </a:t>
                </a:r>
                <a:r>
                  <a:rPr lang="en-US" dirty="0" smtClean="0"/>
                  <a:t>both </a:t>
                </a:r>
                <a:r>
                  <a:rPr lang="en-US" dirty="0" smtClean="0"/>
                  <a:t>were final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{(0,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Transitions: One arrow represents transitioning in both machines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908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Draw it!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23"/>
              <p:cNvSpPr>
                <a:spLocks noChangeArrowheads="1"/>
              </p:cNvSpPr>
              <p:nvPr/>
            </p:nvSpPr>
            <p:spPr bwMode="auto">
              <a:xfrm>
                <a:off x="4523877" y="3681273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3877" y="3681273"/>
                <a:ext cx="823719" cy="823934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>
                <a:off x="6798537" y="3681273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537" y="3681273"/>
                <a:ext cx="823719" cy="8239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23"/>
              <p:cNvSpPr>
                <a:spLocks noChangeArrowheads="1"/>
              </p:cNvSpPr>
              <p:nvPr/>
            </p:nvSpPr>
            <p:spPr bwMode="auto">
              <a:xfrm>
                <a:off x="4523878" y="5267207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3878" y="5267207"/>
                <a:ext cx="823719" cy="8239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6798536" y="5267207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536" y="5267207"/>
                <a:ext cx="823719" cy="82393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23"/>
              <p:cNvSpPr>
                <a:spLocks noChangeArrowheads="1"/>
              </p:cNvSpPr>
              <p:nvPr/>
            </p:nvSpPr>
            <p:spPr bwMode="auto">
              <a:xfrm>
                <a:off x="6798537" y="2158742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537" y="2158742"/>
                <a:ext cx="823719" cy="823934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7" idx="5"/>
            <a:endCxn id="11" idx="1"/>
          </p:cNvCxnSpPr>
          <p:nvPr/>
        </p:nvCxnSpPr>
        <p:spPr>
          <a:xfrm>
            <a:off x="5346074" y="2911362"/>
            <a:ext cx="1573094" cy="89057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08612" y="2590800"/>
                <a:ext cx="402686" cy="42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12" y="2590800"/>
                <a:ext cx="402686" cy="42972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1" idx="3"/>
            <a:endCxn id="12" idx="7"/>
          </p:cNvCxnSpPr>
          <p:nvPr/>
        </p:nvCxnSpPr>
        <p:spPr>
          <a:xfrm flipH="1">
            <a:off x="5226966" y="4384545"/>
            <a:ext cx="1692202" cy="100332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529926" y="4038600"/>
                <a:ext cx="402686" cy="42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26" y="4038600"/>
                <a:ext cx="402686" cy="42972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2" idx="0"/>
            <a:endCxn id="14" idx="3"/>
          </p:cNvCxnSpPr>
          <p:nvPr/>
        </p:nvCxnSpPr>
        <p:spPr>
          <a:xfrm flipV="1">
            <a:off x="4935738" y="2862014"/>
            <a:ext cx="1983430" cy="240519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29726" y="4648200"/>
                <a:ext cx="402686" cy="42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26" y="4648200"/>
                <a:ext cx="402686" cy="4297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14" idx="2"/>
            <a:endCxn id="5" idx="7"/>
          </p:cNvCxnSpPr>
          <p:nvPr/>
        </p:nvCxnSpPr>
        <p:spPr>
          <a:xfrm flipH="1">
            <a:off x="5226965" y="2570709"/>
            <a:ext cx="1571572" cy="123122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01326" y="2355847"/>
                <a:ext cx="402686" cy="42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326" y="2355847"/>
                <a:ext cx="402686" cy="42972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5" idx="5"/>
            <a:endCxn id="13" idx="1"/>
          </p:cNvCxnSpPr>
          <p:nvPr/>
        </p:nvCxnSpPr>
        <p:spPr>
          <a:xfrm>
            <a:off x="5226965" y="4384545"/>
            <a:ext cx="1692202" cy="100332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60409" y="5029200"/>
                <a:ext cx="402686" cy="42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09" y="5029200"/>
                <a:ext cx="402686" cy="4297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37"/>
          <p:cNvCxnSpPr>
            <a:stCxn id="7" idx="3"/>
            <a:endCxn id="7" idx="1"/>
          </p:cNvCxnSpPr>
          <p:nvPr/>
        </p:nvCxnSpPr>
        <p:spPr>
          <a:xfrm rot="5400000" flipH="1">
            <a:off x="4324291" y="2570709"/>
            <a:ext cx="681306" cy="12700"/>
          </a:xfrm>
          <a:prstGeom prst="curvedConnector5">
            <a:avLst>
              <a:gd name="adj1" fmla="val -33553"/>
              <a:gd name="adj2" fmla="val 8273984"/>
              <a:gd name="adj3" fmla="val 13355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34212" y="1862535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212" y="1862535"/>
                <a:ext cx="427040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urved Connector 41"/>
          <p:cNvCxnSpPr>
            <a:stCxn id="14" idx="7"/>
            <a:endCxn id="14" idx="5"/>
          </p:cNvCxnSpPr>
          <p:nvPr/>
        </p:nvCxnSpPr>
        <p:spPr>
          <a:xfrm rot="16200000" flipH="1">
            <a:off x="7210320" y="2570709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72503" y="1948459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503" y="1948459"/>
                <a:ext cx="427040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urved Connector 45"/>
          <p:cNvCxnSpPr>
            <a:stCxn id="11" idx="7"/>
            <a:endCxn id="11" idx="5"/>
          </p:cNvCxnSpPr>
          <p:nvPr/>
        </p:nvCxnSpPr>
        <p:spPr>
          <a:xfrm rot="16200000" flipH="1">
            <a:off x="7210320" y="4093240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456612" y="3577451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12" y="3577451"/>
                <a:ext cx="427040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urved Connector 49"/>
          <p:cNvCxnSpPr>
            <a:stCxn id="13" idx="7"/>
            <a:endCxn id="13" idx="5"/>
          </p:cNvCxnSpPr>
          <p:nvPr/>
        </p:nvCxnSpPr>
        <p:spPr>
          <a:xfrm rot="16200000" flipH="1">
            <a:off x="7210319" y="5679174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395492" y="5458923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492" y="5458923"/>
                <a:ext cx="427040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urved Connector 53"/>
          <p:cNvCxnSpPr>
            <a:stCxn id="12" idx="3"/>
            <a:endCxn id="12" idx="1"/>
          </p:cNvCxnSpPr>
          <p:nvPr/>
        </p:nvCxnSpPr>
        <p:spPr>
          <a:xfrm rot="5400000" flipH="1">
            <a:off x="4353204" y="5679174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198812" y="5515164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12" y="5515164"/>
                <a:ext cx="427040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urved Connector 58"/>
          <p:cNvCxnSpPr>
            <a:stCxn id="5" idx="3"/>
            <a:endCxn id="5" idx="1"/>
          </p:cNvCxnSpPr>
          <p:nvPr/>
        </p:nvCxnSpPr>
        <p:spPr>
          <a:xfrm rot="5400000" flipH="1">
            <a:off x="4353203" y="4093240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334212" y="3541854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212" y="3541854"/>
                <a:ext cx="427040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13" idx="0"/>
            <a:endCxn id="7" idx="4"/>
          </p:cNvCxnSpPr>
          <p:nvPr/>
        </p:nvCxnSpPr>
        <p:spPr>
          <a:xfrm flipH="1" flipV="1">
            <a:off x="5005509" y="3052465"/>
            <a:ext cx="2204887" cy="221474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10926" y="4675677"/>
                <a:ext cx="402686" cy="42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675677"/>
                <a:ext cx="402686" cy="42972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4189412" y="2013941"/>
            <a:ext cx="1372719" cy="1113534"/>
            <a:chOff x="4189412" y="2013941"/>
            <a:chExt cx="1372719" cy="1113534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189412" y="2088953"/>
              <a:ext cx="1297728" cy="963512"/>
              <a:chOff x="4724" y="1996"/>
              <a:chExt cx="3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𝐸</m:t>
                          </m:r>
                        </m:oMath>
                      </m:oMathPara>
                    </a14:m>
                    <a:endParaRPr lang="en-US" sz="24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9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1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1" name="Oval 28"/>
            <p:cNvSpPr>
              <a:spLocks noChangeArrowheads="1"/>
            </p:cNvSpPr>
            <p:nvPr/>
          </p:nvSpPr>
          <p:spPr bwMode="auto">
            <a:xfrm>
              <a:off x="4448886" y="2013941"/>
              <a:ext cx="1113245" cy="111353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1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Draw it!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23"/>
              <p:cNvSpPr>
                <a:spLocks noChangeArrowheads="1"/>
              </p:cNvSpPr>
              <p:nvPr/>
            </p:nvSpPr>
            <p:spPr bwMode="auto">
              <a:xfrm>
                <a:off x="8645943" y="4327402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5943" y="4327402"/>
                <a:ext cx="823719" cy="82393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>
                <a:off x="4288965" y="1781291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8965" y="1781291"/>
                <a:ext cx="823719" cy="8239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23"/>
              <p:cNvSpPr>
                <a:spLocks noChangeArrowheads="1"/>
              </p:cNvSpPr>
              <p:nvPr/>
            </p:nvSpPr>
            <p:spPr bwMode="auto">
              <a:xfrm>
                <a:off x="9193828" y="1461819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3828" y="1461819"/>
                <a:ext cx="823719" cy="82393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2941975" y="5140274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1975" y="5140274"/>
                <a:ext cx="823719" cy="82393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23"/>
              <p:cNvSpPr>
                <a:spLocks noChangeArrowheads="1"/>
              </p:cNvSpPr>
              <p:nvPr/>
            </p:nvSpPr>
            <p:spPr bwMode="auto">
              <a:xfrm>
                <a:off x="10157354" y="3909085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57354" y="3909085"/>
                <a:ext cx="823719" cy="82393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7" idx="5"/>
            <a:endCxn id="11" idx="1"/>
          </p:cNvCxnSpPr>
          <p:nvPr/>
        </p:nvCxnSpPr>
        <p:spPr>
          <a:xfrm flipV="1">
            <a:off x="2298074" y="1901953"/>
            <a:ext cx="2111522" cy="9881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7"/>
          </p:cNvCxnSpPr>
          <p:nvPr/>
        </p:nvCxnSpPr>
        <p:spPr>
          <a:xfrm flipV="1">
            <a:off x="4409596" y="1582481"/>
            <a:ext cx="5487320" cy="90208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14" idx="3"/>
          </p:cNvCxnSpPr>
          <p:nvPr/>
        </p:nvCxnSpPr>
        <p:spPr>
          <a:xfrm>
            <a:off x="9605688" y="1461819"/>
            <a:ext cx="672297" cy="315053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5" idx="7"/>
          </p:cNvCxnSpPr>
          <p:nvPr/>
        </p:nvCxnSpPr>
        <p:spPr>
          <a:xfrm flipH="1">
            <a:off x="9349031" y="4321052"/>
            <a:ext cx="808323" cy="12701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5"/>
            <a:endCxn id="13" idx="1"/>
          </p:cNvCxnSpPr>
          <p:nvPr/>
        </p:nvCxnSpPr>
        <p:spPr>
          <a:xfrm flipH="1">
            <a:off x="3062606" y="5030674"/>
            <a:ext cx="6286425" cy="23026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7" idx="3"/>
            <a:endCxn id="7" idx="1"/>
          </p:cNvCxnSpPr>
          <p:nvPr/>
        </p:nvCxnSpPr>
        <p:spPr>
          <a:xfrm rot="5400000" flipH="1">
            <a:off x="1276291" y="2549456"/>
            <a:ext cx="681306" cy="12700"/>
          </a:xfrm>
          <a:prstGeom prst="curvedConnector5">
            <a:avLst>
              <a:gd name="adj1" fmla="val -33553"/>
              <a:gd name="adj2" fmla="val 8273984"/>
              <a:gd name="adj3" fmla="val 13355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4" idx="7"/>
            <a:endCxn id="14" idx="5"/>
          </p:cNvCxnSpPr>
          <p:nvPr/>
        </p:nvCxnSpPr>
        <p:spPr>
          <a:xfrm rot="16200000" flipH="1">
            <a:off x="10569137" y="4321052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1" idx="7"/>
            <a:endCxn id="11" idx="5"/>
          </p:cNvCxnSpPr>
          <p:nvPr/>
        </p:nvCxnSpPr>
        <p:spPr>
          <a:xfrm rot="16200000" flipH="1">
            <a:off x="4700748" y="2193258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3" idx="7"/>
            <a:endCxn id="13" idx="5"/>
          </p:cNvCxnSpPr>
          <p:nvPr/>
        </p:nvCxnSpPr>
        <p:spPr>
          <a:xfrm rot="16200000" flipH="1">
            <a:off x="3353758" y="5552241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2" idx="3"/>
            <a:endCxn id="12" idx="1"/>
          </p:cNvCxnSpPr>
          <p:nvPr/>
        </p:nvCxnSpPr>
        <p:spPr>
          <a:xfrm rot="5400000" flipH="1">
            <a:off x="9023154" y="1873786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3"/>
            <a:endCxn id="5" idx="1"/>
          </p:cNvCxnSpPr>
          <p:nvPr/>
        </p:nvCxnSpPr>
        <p:spPr>
          <a:xfrm rot="5400000" flipH="1">
            <a:off x="8475269" y="4739369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0"/>
            <a:endCxn id="7" idx="4"/>
          </p:cNvCxnSpPr>
          <p:nvPr/>
        </p:nvCxnSpPr>
        <p:spPr>
          <a:xfrm flipH="1" flipV="1">
            <a:off x="1957509" y="3031212"/>
            <a:ext cx="1396326" cy="210906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141412" y="1992688"/>
            <a:ext cx="1372719" cy="1113534"/>
            <a:chOff x="4189412" y="2013941"/>
            <a:chExt cx="1372719" cy="1113534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189412" y="2088953"/>
              <a:ext cx="1297728" cy="963512"/>
              <a:chOff x="4724" y="1996"/>
              <a:chExt cx="3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𝐸</m:t>
                          </m:r>
                        </m:oMath>
                      </m:oMathPara>
                    </a14:m>
                    <a:endParaRPr lang="en-US" sz="24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9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1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4448886" y="2013941"/>
              <a:ext cx="1113245" cy="111353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8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Draw it!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23"/>
              <p:cNvSpPr>
                <a:spLocks noChangeArrowheads="1"/>
              </p:cNvSpPr>
              <p:nvPr/>
            </p:nvSpPr>
            <p:spPr bwMode="auto">
              <a:xfrm>
                <a:off x="4523877" y="3681273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3877" y="3681273"/>
                <a:ext cx="823719" cy="823934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>
                <a:off x="6798537" y="3681273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537" y="3681273"/>
                <a:ext cx="823719" cy="8239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23"/>
              <p:cNvSpPr>
                <a:spLocks noChangeArrowheads="1"/>
              </p:cNvSpPr>
              <p:nvPr/>
            </p:nvSpPr>
            <p:spPr bwMode="auto">
              <a:xfrm>
                <a:off x="4523878" y="5267207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3878" y="5267207"/>
                <a:ext cx="823719" cy="8239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6798536" y="5267207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536" y="5267207"/>
                <a:ext cx="823719" cy="82393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23"/>
              <p:cNvSpPr>
                <a:spLocks noChangeArrowheads="1"/>
              </p:cNvSpPr>
              <p:nvPr/>
            </p:nvSpPr>
            <p:spPr bwMode="auto">
              <a:xfrm>
                <a:off x="6798537" y="2158742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537" y="2158742"/>
                <a:ext cx="823719" cy="823934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7" idx="5"/>
            <a:endCxn id="11" idx="1"/>
          </p:cNvCxnSpPr>
          <p:nvPr/>
        </p:nvCxnSpPr>
        <p:spPr>
          <a:xfrm>
            <a:off x="5346074" y="2911362"/>
            <a:ext cx="1573094" cy="89057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7"/>
          </p:cNvCxnSpPr>
          <p:nvPr/>
        </p:nvCxnSpPr>
        <p:spPr>
          <a:xfrm flipH="1">
            <a:off x="5226966" y="4384545"/>
            <a:ext cx="1692202" cy="100332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14" idx="3"/>
          </p:cNvCxnSpPr>
          <p:nvPr/>
        </p:nvCxnSpPr>
        <p:spPr>
          <a:xfrm flipV="1">
            <a:off x="4935738" y="2862014"/>
            <a:ext cx="1983430" cy="240519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5" idx="7"/>
          </p:cNvCxnSpPr>
          <p:nvPr/>
        </p:nvCxnSpPr>
        <p:spPr>
          <a:xfrm flipH="1">
            <a:off x="5226965" y="2570709"/>
            <a:ext cx="1571572" cy="123122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5"/>
            <a:endCxn id="13" idx="1"/>
          </p:cNvCxnSpPr>
          <p:nvPr/>
        </p:nvCxnSpPr>
        <p:spPr>
          <a:xfrm>
            <a:off x="5226965" y="4384545"/>
            <a:ext cx="1692202" cy="100332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7" idx="3"/>
            <a:endCxn id="7" idx="1"/>
          </p:cNvCxnSpPr>
          <p:nvPr/>
        </p:nvCxnSpPr>
        <p:spPr>
          <a:xfrm rot="5400000" flipH="1">
            <a:off x="4324291" y="2570709"/>
            <a:ext cx="681306" cy="12700"/>
          </a:xfrm>
          <a:prstGeom prst="curvedConnector5">
            <a:avLst>
              <a:gd name="adj1" fmla="val -33553"/>
              <a:gd name="adj2" fmla="val 8273984"/>
              <a:gd name="adj3" fmla="val 13355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4" idx="7"/>
            <a:endCxn id="14" idx="5"/>
          </p:cNvCxnSpPr>
          <p:nvPr/>
        </p:nvCxnSpPr>
        <p:spPr>
          <a:xfrm rot="16200000" flipH="1">
            <a:off x="7210320" y="2570709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1" idx="7"/>
            <a:endCxn id="11" idx="5"/>
          </p:cNvCxnSpPr>
          <p:nvPr/>
        </p:nvCxnSpPr>
        <p:spPr>
          <a:xfrm rot="16200000" flipH="1">
            <a:off x="7210320" y="4093240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3" idx="7"/>
            <a:endCxn id="13" idx="5"/>
          </p:cNvCxnSpPr>
          <p:nvPr/>
        </p:nvCxnSpPr>
        <p:spPr>
          <a:xfrm rot="16200000" flipH="1">
            <a:off x="7210319" y="5679174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2" idx="3"/>
            <a:endCxn id="12" idx="1"/>
          </p:cNvCxnSpPr>
          <p:nvPr/>
        </p:nvCxnSpPr>
        <p:spPr>
          <a:xfrm rot="5400000" flipH="1">
            <a:off x="4353204" y="5679174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3"/>
            <a:endCxn id="5" idx="1"/>
          </p:cNvCxnSpPr>
          <p:nvPr/>
        </p:nvCxnSpPr>
        <p:spPr>
          <a:xfrm rot="5400000" flipH="1">
            <a:off x="4353203" y="4093240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0"/>
            <a:endCxn id="7" idx="4"/>
          </p:cNvCxnSpPr>
          <p:nvPr/>
        </p:nvCxnSpPr>
        <p:spPr>
          <a:xfrm flipH="1" flipV="1">
            <a:off x="5005509" y="3052465"/>
            <a:ext cx="2204887" cy="221474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89412" y="2013941"/>
            <a:ext cx="1372719" cy="1113534"/>
            <a:chOff x="4189412" y="2013941"/>
            <a:chExt cx="1372719" cy="1113534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189412" y="2088953"/>
              <a:ext cx="1297728" cy="963512"/>
              <a:chOff x="4724" y="1996"/>
              <a:chExt cx="3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𝐸</m:t>
                          </m:r>
                        </m:oMath>
                      </m:oMathPara>
                    </a14:m>
                    <a:endParaRPr lang="en-US" sz="24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9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1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4448886" y="2013941"/>
              <a:ext cx="1113245" cy="111353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2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Cross Product Construction (intersection)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</p:spPr>
            <p:txBody>
              <a:bodyPr>
                <a:normAutofit fontScale="70000" lnSpcReduction="20000"/>
              </a:bodyPr>
              <a:lstStyle/>
              <a:p>
                <a:pPr marL="342900" indent="-342900" algn="ctr">
                  <a:lnSpc>
                    <a:spcPct val="115000"/>
                  </a:lnSpc>
                </a:pPr>
                <a:r>
                  <a:rPr lang="en-US" sz="4400" dirty="0" smtClean="0"/>
                  <a:t>Basic idea</a:t>
                </a:r>
                <a:r>
                  <a:rPr lang="en-US" sz="4400"/>
                  <a:t>: </a:t>
                </a:r>
                <a:r>
                  <a:rPr lang="en-US" sz="4400" smtClean="0"/>
                  <a:t>a single </a:t>
                </a:r>
                <a:r>
                  <a:rPr lang="en-US" sz="4400" smtClean="0">
                    <a:solidFill>
                      <a:srgbClr val="3399FF"/>
                    </a:solidFill>
                  </a:rPr>
                  <a:t>FSA</a:t>
                </a:r>
                <a:r>
                  <a:rPr lang="en-US" sz="4400" smtClean="0"/>
                  <a:t> that operates the same as two would on the same input</a:t>
                </a:r>
              </a:p>
              <a:p>
                <a:pPr marL="342900" indent="-342900">
                  <a:lnSpc>
                    <a:spcPct val="115000"/>
                  </a:lnSpc>
                </a:pPr>
                <a:r>
                  <a:rPr lang="en-US" sz="4400" dirty="0" smtClean="0"/>
                  <a:t>To </a:t>
                </a:r>
                <a:r>
                  <a:rPr lang="en-US" sz="4400" smtClean="0"/>
                  <a:t>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4400" b="0" i="1" smtClean="0">
                            <a:latin typeface="Cambria Math"/>
                          </a:rPr>
                          <m:t>×</m:t>
                        </m:r>
                      </m:sub>
                    </m:sSub>
                  </m:oMath>
                </a14:m>
                <a:r>
                  <a:rPr lang="en-US" sz="4400" smtClean="0"/>
                  <a:t> to simulate both: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4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33CC33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01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4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4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33CC33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endParaRPr lang="en-US" sz="4400" dirty="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33CC33"/>
                    </a:solidFill>
                  </a:rPr>
                  <a:t>Finite</a:t>
                </a:r>
                <a:r>
                  <a:rPr lang="en-US" sz="4400" dirty="0"/>
                  <a:t> set of </a:t>
                </a:r>
                <a:r>
                  <a:rPr lang="en-US" sz="4400" dirty="0">
                    <a:solidFill>
                      <a:srgbClr val="33CC33"/>
                    </a:solidFill>
                  </a:rPr>
                  <a:t>states</a:t>
                </a:r>
                <a:r>
                  <a:rPr lang="en-US" sz="4400" dirty="0"/>
                  <a:t>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4400" smtClean="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99FF"/>
                    </a:solidFill>
                  </a:rPr>
                  <a:t>Transition</a:t>
                </a:r>
                <a:r>
                  <a:rPr lang="en-US" sz="4400"/>
                  <a:t> </a:t>
                </a:r>
                <a:r>
                  <a:rPr lang="en-US" sz="4400" dirty="0"/>
                  <a:t>function: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d>
                      <m:dPr>
                        <m:ctrlP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en-US" sz="4400" b="0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d>
                        <m: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endParaRPr lang="en-US" sz="4400" b="0" smtClean="0">
                  <a:solidFill>
                    <a:srgbClr val="00B0F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FF"/>
                    </a:solidFill>
                  </a:rPr>
                  <a:t>Initial</a:t>
                </a:r>
                <a:r>
                  <a:rPr lang="en-US" sz="4400" dirty="0"/>
                  <a:t> state: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E422C8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02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E422C8"/>
                        </a:solidFill>
                        <a:latin typeface="Cambria Math"/>
                      </a:rPr>
                      <m:t>)</m:t>
                    </m:r>
                    <m:r>
                      <a:rPr lang="en-US" sz="44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00"/>
                    </a:solidFill>
                  </a:rPr>
                  <a:t>Final</a:t>
                </a:r>
                <a:r>
                  <a:rPr lang="en-US" sz="4400" dirty="0"/>
                  <a:t> states: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440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CC33"/>
                    </a:solidFill>
                  </a:rPr>
                  <a:t>Finite state</a:t>
                </a:r>
                <a:r>
                  <a:rPr lang="en-US" sz="4400">
                    <a:solidFill>
                      <a:srgbClr val="FF00FF"/>
                    </a:solidFill>
                  </a:rPr>
                  <a:t> </a:t>
                </a:r>
                <a:r>
                  <a:rPr lang="en-US" sz="4400" dirty="0"/>
                  <a:t>automaton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4400" b="0" i="1" dirty="0" smtClean="0"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33CC33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b="0" i="1" dirty="0" smtClean="0">
                        <a:solidFill>
                          <a:srgbClr val="FF00FF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02</m:t>
                        </m:r>
                      </m:sub>
                    </m:sSub>
                    <m:r>
                      <a:rPr lang="en-US" sz="4400" b="0" i="1" dirty="0" smtClean="0">
                        <a:solidFill>
                          <a:srgbClr val="FF00FF"/>
                        </a:solidFill>
                        <a:latin typeface="Cambria Math"/>
                      </a:rPr>
                      <m:t>)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endParaRPr lang="en-US" sz="4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  <a:blipFill rotWithShape="1">
                <a:blip r:embed="rId2"/>
                <a:stretch>
                  <a:fillRect l="-1111" t="-1624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State Automata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indent="-342900">
                  <a:lnSpc>
                    <a:spcPct val="115000"/>
                  </a:lnSpc>
                </a:pPr>
                <a:r>
                  <a:rPr lang="en-US" sz="4400" dirty="0"/>
                  <a:t>Basic idea: a </a:t>
                </a:r>
                <a:r>
                  <a:rPr lang="en-US" sz="4400" dirty="0">
                    <a:solidFill>
                      <a:srgbClr val="3399FF"/>
                    </a:solidFill>
                  </a:rPr>
                  <a:t>FA</a:t>
                </a:r>
                <a:r>
                  <a:rPr lang="en-US" sz="4400" dirty="0"/>
                  <a:t> is a “</a:t>
                </a:r>
                <a:r>
                  <a:rPr lang="en-US" sz="4400" dirty="0">
                    <a:solidFill>
                      <a:srgbClr val="FF0000"/>
                    </a:solidFill>
                  </a:rPr>
                  <a:t>machine</a:t>
                </a:r>
                <a:r>
                  <a:rPr lang="en-US" sz="4400" dirty="0"/>
                  <a:t>” that changes states </a:t>
                </a:r>
              </a:p>
              <a:p>
                <a:pPr marL="0" indent="0">
                  <a:lnSpc>
                    <a:spcPct val="75000"/>
                  </a:lnSpc>
                  <a:buNone/>
                </a:pPr>
                <a:r>
                  <a:rPr lang="en-US" sz="4400" dirty="0"/>
                  <a:t>	while processing symbols, one at a time.</a:t>
                </a: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33CC33"/>
                    </a:solidFill>
                  </a:rPr>
                  <a:t>Finite</a:t>
                </a:r>
                <a:r>
                  <a:rPr lang="en-US" sz="4400" dirty="0"/>
                  <a:t> set of </a:t>
                </a:r>
                <a:r>
                  <a:rPr lang="en-US" sz="4400" dirty="0">
                    <a:solidFill>
                      <a:srgbClr val="33CC33"/>
                    </a:solidFill>
                  </a:rPr>
                  <a:t>states</a:t>
                </a:r>
                <a:r>
                  <a:rPr lang="en-US" sz="4400" dirty="0"/>
                  <a:t>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}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99FF"/>
                    </a:solidFill>
                  </a:rPr>
                  <a:t>Transition</a:t>
                </a:r>
                <a:r>
                  <a:rPr lang="en-US" sz="4400"/>
                  <a:t> </a:t>
                </a:r>
                <a:r>
                  <a:rPr lang="en-US" sz="4400" dirty="0"/>
                  <a:t>function: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4400" i="1">
                        <a:latin typeface="Cambria Math"/>
                      </a:rPr>
                      <m:t>: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sz="4400">
                        <a:latin typeface="Cambria Math"/>
                      </a:rPr>
                      <m:t>Σ</m:t>
                    </m:r>
                    <m:r>
                      <a:rPr lang="en-US" sz="4400" i="1">
                        <a:latin typeface="Cambria Math"/>
                      </a:rPr>
                      <m:t>→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FF"/>
                    </a:solidFill>
                  </a:rPr>
                  <a:t>Initial</a:t>
                </a:r>
                <a:r>
                  <a:rPr lang="en-US" sz="4400" dirty="0"/>
                  <a:t> state: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∈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00"/>
                    </a:solidFill>
                  </a:rPr>
                  <a:t>Final</a:t>
                </a:r>
                <a:r>
                  <a:rPr lang="en-US" sz="4400" dirty="0"/>
                  <a:t> states: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4400" i="1">
                        <a:latin typeface="Cambria Math"/>
                      </a:rPr>
                      <m:t>⊆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CC33"/>
                    </a:solidFill>
                  </a:rPr>
                  <a:t>Finite state</a:t>
                </a:r>
                <a:r>
                  <a:rPr lang="en-US" sz="4400">
                    <a:solidFill>
                      <a:srgbClr val="FF00FF"/>
                    </a:solidFill>
                  </a:rPr>
                  <a:t> </a:t>
                </a:r>
                <a:r>
                  <a:rPr lang="en-US" sz="4400" dirty="0"/>
                  <a:t>automaton is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/>
                      </a:rPr>
                      <m:t>𝑀</m:t>
                    </m:r>
                    <m:r>
                      <a:rPr lang="en-US" sz="4400" i="1" dirty="0">
                        <a:latin typeface="Cambria Math"/>
                      </a:rPr>
                      <m:t>=(</m:t>
                    </m:r>
                    <m:r>
                      <a:rPr lang="en-US" sz="4400" i="1" dirty="0">
                        <a:solidFill>
                          <a:srgbClr val="33CC33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a:rPr lang="en-US" sz="4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endParaRPr lang="en-US" sz="4400" dirty="0" smtClean="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smtClean="0"/>
                  <a:t>Accept if we end in a </a:t>
                </a:r>
                <a:r>
                  <a:rPr lang="en-US" sz="4400" smtClean="0">
                    <a:solidFill>
                      <a:srgbClr val="FF0000"/>
                    </a:solidFill>
                  </a:rPr>
                  <a:t>Final</a:t>
                </a:r>
                <a:r>
                  <a:rPr lang="en-US" sz="4400" smtClean="0"/>
                  <a:t> state, otherwise Reject</a:t>
                </a:r>
                <a:endParaRPr lang="en-US" sz="4400" dirty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  <a:blipFill rotWithShape="1">
                <a:blip r:embed="rId2"/>
                <a:stretch>
                  <a:fillRect l="-1556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075612" y="3861344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9599612" y="3276600"/>
            <a:ext cx="1952515" cy="633413"/>
            <a:chOff x="4824" y="1647"/>
            <a:chExt cx="8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1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AutoShape 24"/>
            <p:cNvCxnSpPr>
              <a:cxnSpLocks noChangeShapeType="1"/>
              <a:stCxn id="11" idx="6"/>
              <a:endCxn id="13" idx="2"/>
            </p:cNvCxnSpPr>
            <p:nvPr/>
          </p:nvCxnSpPr>
          <p:spPr bwMode="auto">
            <a:xfrm>
              <a:off x="5112" y="1791"/>
              <a:ext cx="31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25"/>
                <p:cNvSpPr>
                  <a:spLocks noChangeArrowheads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3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26"/>
              <p:cNvSpPr>
                <a:spLocks noChangeArrowheads="1"/>
              </p:cNvSpPr>
              <p:nvPr/>
            </p:nvSpPr>
            <p:spPr bwMode="auto">
              <a:xfrm>
                <a:off x="9980612" y="2514600"/>
                <a:ext cx="609441" cy="6096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80612" y="2514600"/>
                <a:ext cx="609441" cy="6096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9371012" y="4534059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323145" y="32004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145" y="3200400"/>
                <a:ext cx="43261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7531" y="-152400"/>
            <a:ext cx="10969943" cy="1143000"/>
          </a:xfrm>
        </p:spPr>
        <p:txBody>
          <a:bodyPr/>
          <a:lstStyle/>
          <a:p>
            <a:r>
              <a:rPr lang="en-US" smtClean="0"/>
              <a:t>B’s only or even length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648583" y="6472535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583" y="6472535"/>
                <a:ext cx="432618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0812" y="1420912"/>
                <a:ext cx="33316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𝑏𝑏𝑏</m:t>
                      </m:r>
                      <m:r>
                        <a:rPr lang="en-US" b="0" i="1" smtClean="0">
                          <a:latin typeface="Cambria Math"/>
                        </a:rPr>
                        <m:t>,…}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" y="1420912"/>
                <a:ext cx="3331681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0812" y="4262735"/>
                <a:ext cx="2336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𝑎𝑏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" y="4262735"/>
                <a:ext cx="23366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258840" y="1916502"/>
            <a:ext cx="3223653" cy="1714533"/>
            <a:chOff x="258840" y="1916502"/>
            <a:chExt cx="3223653" cy="1714533"/>
          </a:xfrm>
        </p:grpSpPr>
        <p:grpSp>
          <p:nvGrpSpPr>
            <p:cNvPr id="33" name="Group 32"/>
            <p:cNvGrpSpPr/>
            <p:nvPr/>
          </p:nvGrpSpPr>
          <p:grpSpPr>
            <a:xfrm>
              <a:off x="258840" y="2218561"/>
              <a:ext cx="1050315" cy="799941"/>
              <a:chOff x="6351546" y="1473882"/>
              <a:chExt cx="1050315" cy="799941"/>
            </a:xfrm>
          </p:grpSpPr>
          <p:grpSp>
            <p:nvGrpSpPr>
              <p:cNvPr id="34" name="Group 17"/>
              <p:cNvGrpSpPr>
                <a:grpSpLocks/>
              </p:cNvGrpSpPr>
              <p:nvPr/>
            </p:nvGrpSpPr>
            <p:grpSpPr bwMode="auto">
              <a:xfrm>
                <a:off x="6351546" y="1534400"/>
                <a:ext cx="989814" cy="678906"/>
                <a:chOff x="4692" y="1996"/>
                <a:chExt cx="420" cy="2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tIns="0" bIns="0" anchor="ctr"/>
                    <a:lstStyle/>
                    <a:p>
                      <a:pPr algn="ctr">
                        <a:lnSpc>
                          <a:spcPct val="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FF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Oval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7" name="Group 19"/>
                <p:cNvGrpSpPr>
                  <a:grpSpLocks/>
                </p:cNvGrpSpPr>
                <p:nvPr/>
              </p:nvGrpSpPr>
              <p:grpSpPr bwMode="auto">
                <a:xfrm>
                  <a:off x="4692" y="2092"/>
                  <a:ext cx="96" cy="96"/>
                  <a:chOff x="4720" y="2092"/>
                  <a:chExt cx="96" cy="96"/>
                </a:xfrm>
              </p:grpSpPr>
              <p:sp>
                <p:nvSpPr>
                  <p:cNvPr id="3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20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20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" name="Oval 28"/>
              <p:cNvSpPr>
                <a:spLocks noChangeArrowheads="1"/>
              </p:cNvSpPr>
              <p:nvPr/>
            </p:nvSpPr>
            <p:spPr bwMode="auto">
              <a:xfrm>
                <a:off x="6602128" y="1473882"/>
                <a:ext cx="799733" cy="79994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23"/>
                <p:cNvSpPr>
                  <a:spLocks noChangeArrowheads="1"/>
                </p:cNvSpPr>
                <p:nvPr/>
              </p:nvSpPr>
              <p:spPr bwMode="auto">
                <a:xfrm>
                  <a:off x="2487413" y="2205060"/>
                  <a:ext cx="995080" cy="9953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𝑡𝑟𝑎𝑠h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40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7413" y="2205060"/>
                  <a:ext cx="995080" cy="99534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l="-1212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40"/>
            <p:cNvCxnSpPr>
              <a:stCxn id="35" idx="7"/>
              <a:endCxn id="40" idx="1"/>
            </p:cNvCxnSpPr>
            <p:nvPr/>
          </p:nvCxnSpPr>
          <p:spPr>
            <a:xfrm rot="16200000" flipH="1">
              <a:off x="1905031" y="1622716"/>
              <a:ext cx="15114" cy="1441102"/>
            </a:xfrm>
            <a:prstGeom prst="curvedConnector3">
              <a:avLst>
                <a:gd name="adj1" fmla="val -2376935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35" idx="3"/>
              <a:endCxn id="35" idx="5"/>
            </p:cNvCxnSpPr>
            <p:nvPr/>
          </p:nvCxnSpPr>
          <p:spPr>
            <a:xfrm rot="16200000" flipH="1">
              <a:off x="909288" y="2618604"/>
              <a:ext cx="12700" cy="565497"/>
            </a:xfrm>
            <a:prstGeom prst="curvedConnector3">
              <a:avLst>
                <a:gd name="adj1" fmla="val 272243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696279" y="191650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279" y="1916502"/>
                  <a:ext cx="432618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92979" y="3169370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79" y="3169370"/>
                  <a:ext cx="427040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173601" y="4893565"/>
            <a:ext cx="3301425" cy="1888235"/>
            <a:chOff x="173601" y="4893565"/>
            <a:chExt cx="3301425" cy="1888235"/>
          </a:xfrm>
        </p:grpSpPr>
        <p:grpSp>
          <p:nvGrpSpPr>
            <p:cNvPr id="49" name="Group 48"/>
            <p:cNvGrpSpPr/>
            <p:nvPr/>
          </p:nvGrpSpPr>
          <p:grpSpPr>
            <a:xfrm>
              <a:off x="173601" y="5300911"/>
              <a:ext cx="1050315" cy="799941"/>
              <a:chOff x="6351546" y="1473882"/>
              <a:chExt cx="1050315" cy="799941"/>
            </a:xfrm>
          </p:grpSpPr>
          <p:grpSp>
            <p:nvGrpSpPr>
              <p:cNvPr id="50" name="Group 17"/>
              <p:cNvGrpSpPr>
                <a:grpSpLocks/>
              </p:cNvGrpSpPr>
              <p:nvPr/>
            </p:nvGrpSpPr>
            <p:grpSpPr bwMode="auto">
              <a:xfrm>
                <a:off x="6351546" y="1534400"/>
                <a:ext cx="989814" cy="678906"/>
                <a:chOff x="4692" y="1996"/>
                <a:chExt cx="420" cy="288"/>
              </a:xfrm>
            </p:grpSpPr>
            <p:sp>
              <p:nvSpPr>
                <p:cNvPr id="52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dirty="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53" name="Group 19"/>
                <p:cNvGrpSpPr>
                  <a:grpSpLocks/>
                </p:cNvGrpSpPr>
                <p:nvPr/>
              </p:nvGrpSpPr>
              <p:grpSpPr bwMode="auto">
                <a:xfrm>
                  <a:off x="4692" y="2092"/>
                  <a:ext cx="96" cy="96"/>
                  <a:chOff x="4720" y="2092"/>
                  <a:chExt cx="96" cy="96"/>
                </a:xfrm>
              </p:grpSpPr>
              <p:sp>
                <p:nvSpPr>
                  <p:cNvPr id="5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20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20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6602128" y="1473882"/>
                    <a:ext cx="799733" cy="799941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𝑒𝑣𝑒𝑛</m:t>
                          </m:r>
                        </m:oMath>
                      </m:oMathPara>
                    </a14:m>
                    <a:endParaRPr lang="en-US" sz="2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02128" y="1473882"/>
                    <a:ext cx="799733" cy="799941"/>
                  </a:xfrm>
                  <a:prstGeom prst="ellipse">
                    <a:avLst/>
                  </a:prstGeom>
                  <a:blipFill rotWithShape="1">
                    <a:blip r:embed="rId18"/>
                    <a:stretch>
                      <a:fillRect l="-3759"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23"/>
                <p:cNvSpPr>
                  <a:spLocks noChangeArrowheads="1"/>
                </p:cNvSpPr>
                <p:nvPr/>
              </p:nvSpPr>
              <p:spPr bwMode="auto">
                <a:xfrm>
                  <a:off x="2479946" y="5146636"/>
                  <a:ext cx="995080" cy="9953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𝑜𝑑𝑑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6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79946" y="5146636"/>
                  <a:ext cx="995080" cy="995340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Curved Connector 56"/>
            <p:cNvCxnSpPr>
              <a:stCxn id="51" idx="7"/>
              <a:endCxn id="56" idx="1"/>
            </p:cNvCxnSpPr>
            <p:nvPr/>
          </p:nvCxnSpPr>
          <p:spPr>
            <a:xfrm rot="5400000" flipH="1" flipV="1">
              <a:off x="1803405" y="4595793"/>
              <a:ext cx="125660" cy="1518874"/>
            </a:xfrm>
            <a:prstGeom prst="curvedConnector3">
              <a:avLst>
                <a:gd name="adj1" fmla="val 39791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56" idx="3"/>
              <a:endCxn id="51" idx="5"/>
            </p:cNvCxnSpPr>
            <p:nvPr/>
          </p:nvCxnSpPr>
          <p:spPr>
            <a:xfrm rot="5400000" flipH="1">
              <a:off x="1859980" y="5230521"/>
              <a:ext cx="12509" cy="1518874"/>
            </a:xfrm>
            <a:prstGeom prst="curvedConnector3">
              <a:avLst>
                <a:gd name="adj1" fmla="val -2992757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485856" y="4893565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5856" y="4893565"/>
                  <a:ext cx="71987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552649" y="6320135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649" y="6320135"/>
                  <a:ext cx="719877" cy="4616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2617547" y="3563827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547" y="3563827"/>
                <a:ext cx="71987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urved Connector 58"/>
          <p:cNvCxnSpPr/>
          <p:nvPr/>
        </p:nvCxnSpPr>
        <p:spPr>
          <a:xfrm rot="16200000" flipH="1">
            <a:off x="2971136" y="2875166"/>
            <a:ext cx="12700" cy="565497"/>
          </a:xfrm>
          <a:prstGeom prst="curvedConnector3">
            <a:avLst>
              <a:gd name="adj1" fmla="val 272243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36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7531" y="-152400"/>
            <a:ext cx="10969943" cy="1143000"/>
          </a:xfrm>
        </p:spPr>
        <p:txBody>
          <a:bodyPr/>
          <a:lstStyle/>
          <a:p>
            <a:r>
              <a:rPr lang="en-US" smtClean="0"/>
              <a:t>B’s only or even length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36768" y="1403380"/>
            <a:ext cx="1050315" cy="799941"/>
            <a:chOff x="6351546" y="1473882"/>
            <a:chExt cx="1050315" cy="799941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6351546" y="1534400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10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1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Oval 28"/>
            <p:cNvSpPr>
              <a:spLocks noChangeArrowheads="1"/>
            </p:cNvSpPr>
            <p:nvPr/>
          </p:nvSpPr>
          <p:spPr bwMode="auto">
            <a:xfrm>
              <a:off x="6602128" y="1473882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p:cxnSp>
        <p:nvCxnSpPr>
          <p:cNvPr id="12" name="Curved Connector 11"/>
          <p:cNvCxnSpPr>
            <a:stCxn id="7" idx="7"/>
            <a:endCxn id="13" idx="1"/>
          </p:cNvCxnSpPr>
          <p:nvPr/>
        </p:nvCxnSpPr>
        <p:spPr>
          <a:xfrm rot="16200000" flipH="1">
            <a:off x="8597071" y="-406577"/>
            <a:ext cx="262432" cy="4116644"/>
          </a:xfrm>
          <a:prstGeom prst="curvedConnector3">
            <a:avLst>
              <a:gd name="adj1" fmla="val -13174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10693872" y="1690200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93872" y="1690200"/>
                <a:ext cx="633248" cy="633413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10585716" y="5484167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grpSp>
        <p:nvGrpSpPr>
          <p:cNvPr id="17" name="Group 27"/>
          <p:cNvGrpSpPr>
            <a:grpSpLocks/>
          </p:cNvGrpSpPr>
          <p:nvPr/>
        </p:nvGrpSpPr>
        <p:grpSpPr bwMode="auto">
          <a:xfrm>
            <a:off x="6270097" y="5468337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20" name="Curved Connector 19"/>
          <p:cNvCxnSpPr>
            <a:stCxn id="13" idx="6"/>
            <a:endCxn id="15" idx="6"/>
          </p:cNvCxnSpPr>
          <p:nvPr/>
        </p:nvCxnSpPr>
        <p:spPr>
          <a:xfrm>
            <a:off x="11327120" y="2006907"/>
            <a:ext cx="58329" cy="3877231"/>
          </a:xfrm>
          <a:prstGeom prst="curvedConnector3">
            <a:avLst>
              <a:gd name="adj1" fmla="val 49191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8" idx="5"/>
            <a:endCxn id="15" idx="3"/>
          </p:cNvCxnSpPr>
          <p:nvPr/>
        </p:nvCxnSpPr>
        <p:spPr>
          <a:xfrm rot="16200000" flipH="1">
            <a:off x="8819858" y="4283983"/>
            <a:ext cx="15830" cy="3750122"/>
          </a:xfrm>
          <a:prstGeom prst="curvedConnector3">
            <a:avLst>
              <a:gd name="adj1" fmla="val 228413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5" idx="2"/>
            <a:endCxn id="13" idx="2"/>
          </p:cNvCxnSpPr>
          <p:nvPr/>
        </p:nvCxnSpPr>
        <p:spPr>
          <a:xfrm rot="10800000" flipH="1">
            <a:off x="10585716" y="2006908"/>
            <a:ext cx="108156" cy="3877231"/>
          </a:xfrm>
          <a:prstGeom prst="curvedConnector3">
            <a:avLst>
              <a:gd name="adj1" fmla="val -211361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8" idx="2"/>
            <a:endCxn id="7" idx="3"/>
          </p:cNvCxnSpPr>
          <p:nvPr/>
        </p:nvCxnSpPr>
        <p:spPr>
          <a:xfrm rot="10800000">
            <a:off x="6104469" y="2086172"/>
            <a:ext cx="165629" cy="3782136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6"/>
            <a:endCxn id="18" idx="6"/>
          </p:cNvCxnSpPr>
          <p:nvPr/>
        </p:nvCxnSpPr>
        <p:spPr>
          <a:xfrm>
            <a:off x="6787083" y="1803351"/>
            <a:ext cx="282747" cy="4064957"/>
          </a:xfrm>
          <a:prstGeom prst="curvedConnector3">
            <a:avLst>
              <a:gd name="adj1" fmla="val 18085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498735" y="6858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735" y="685800"/>
                <a:ext cx="432618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67696" y="3691268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96" y="3691268"/>
                <a:ext cx="42704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355735" y="3811493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735" y="3811493"/>
                <a:ext cx="42704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648583" y="6472535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583" y="6472535"/>
                <a:ext cx="432618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546735" y="3917092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735" y="3917092"/>
                <a:ext cx="71987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683858" y="3880150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858" y="3880150"/>
                <a:ext cx="719877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0812" y="1420912"/>
                <a:ext cx="33316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𝑏𝑏𝑏</m:t>
                      </m:r>
                      <m:r>
                        <a:rPr lang="en-US" b="0" i="1" smtClean="0">
                          <a:latin typeface="Cambria Math"/>
                        </a:rPr>
                        <m:t>,…}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" y="1420912"/>
                <a:ext cx="3331681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0812" y="4262735"/>
                <a:ext cx="2336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𝑎𝑏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" y="4262735"/>
                <a:ext cx="23366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258840" y="1916502"/>
            <a:ext cx="3223653" cy="1714533"/>
            <a:chOff x="258840" y="1916502"/>
            <a:chExt cx="3223653" cy="1714533"/>
          </a:xfrm>
        </p:grpSpPr>
        <p:grpSp>
          <p:nvGrpSpPr>
            <p:cNvPr id="33" name="Group 32"/>
            <p:cNvGrpSpPr/>
            <p:nvPr/>
          </p:nvGrpSpPr>
          <p:grpSpPr>
            <a:xfrm>
              <a:off x="258840" y="2218561"/>
              <a:ext cx="1050315" cy="799941"/>
              <a:chOff x="6351546" y="1473882"/>
              <a:chExt cx="1050315" cy="799941"/>
            </a:xfrm>
          </p:grpSpPr>
          <p:grpSp>
            <p:nvGrpSpPr>
              <p:cNvPr id="34" name="Group 17"/>
              <p:cNvGrpSpPr>
                <a:grpSpLocks/>
              </p:cNvGrpSpPr>
              <p:nvPr/>
            </p:nvGrpSpPr>
            <p:grpSpPr bwMode="auto">
              <a:xfrm>
                <a:off x="6351546" y="1534400"/>
                <a:ext cx="989814" cy="678906"/>
                <a:chOff x="4692" y="1996"/>
                <a:chExt cx="420" cy="2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tIns="0" bIns="0" anchor="ctr"/>
                    <a:lstStyle/>
                    <a:p>
                      <a:pPr algn="ctr">
                        <a:lnSpc>
                          <a:spcPct val="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FF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Oval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7" name="Group 19"/>
                <p:cNvGrpSpPr>
                  <a:grpSpLocks/>
                </p:cNvGrpSpPr>
                <p:nvPr/>
              </p:nvGrpSpPr>
              <p:grpSpPr bwMode="auto">
                <a:xfrm>
                  <a:off x="4692" y="2092"/>
                  <a:ext cx="96" cy="96"/>
                  <a:chOff x="4720" y="2092"/>
                  <a:chExt cx="96" cy="96"/>
                </a:xfrm>
              </p:grpSpPr>
              <p:sp>
                <p:nvSpPr>
                  <p:cNvPr id="3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20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20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" name="Oval 28"/>
              <p:cNvSpPr>
                <a:spLocks noChangeArrowheads="1"/>
              </p:cNvSpPr>
              <p:nvPr/>
            </p:nvSpPr>
            <p:spPr bwMode="auto">
              <a:xfrm>
                <a:off x="6602128" y="1473882"/>
                <a:ext cx="799733" cy="79994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23"/>
                <p:cNvSpPr>
                  <a:spLocks noChangeArrowheads="1"/>
                </p:cNvSpPr>
                <p:nvPr/>
              </p:nvSpPr>
              <p:spPr bwMode="auto">
                <a:xfrm>
                  <a:off x="2487413" y="2205060"/>
                  <a:ext cx="995080" cy="9953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𝑡𝑟𝑎𝑠h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40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7413" y="2205060"/>
                  <a:ext cx="995080" cy="99534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l="-1212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40"/>
            <p:cNvCxnSpPr>
              <a:stCxn id="35" idx="7"/>
              <a:endCxn id="40" idx="1"/>
            </p:cNvCxnSpPr>
            <p:nvPr/>
          </p:nvCxnSpPr>
          <p:spPr>
            <a:xfrm rot="16200000" flipH="1">
              <a:off x="1905031" y="1622716"/>
              <a:ext cx="15114" cy="1441102"/>
            </a:xfrm>
            <a:prstGeom prst="curvedConnector3">
              <a:avLst>
                <a:gd name="adj1" fmla="val -2376935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35" idx="3"/>
              <a:endCxn id="35" idx="5"/>
            </p:cNvCxnSpPr>
            <p:nvPr/>
          </p:nvCxnSpPr>
          <p:spPr>
            <a:xfrm rot="16200000" flipH="1">
              <a:off x="909288" y="2618604"/>
              <a:ext cx="12700" cy="565497"/>
            </a:xfrm>
            <a:prstGeom prst="curvedConnector3">
              <a:avLst>
                <a:gd name="adj1" fmla="val 272243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696279" y="191650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279" y="1916502"/>
                  <a:ext cx="432618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92979" y="316937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79" y="3169370"/>
                  <a:ext cx="432618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173601" y="4893565"/>
            <a:ext cx="3301425" cy="1888235"/>
            <a:chOff x="173601" y="4893565"/>
            <a:chExt cx="3301425" cy="1888235"/>
          </a:xfrm>
        </p:grpSpPr>
        <p:grpSp>
          <p:nvGrpSpPr>
            <p:cNvPr id="49" name="Group 48"/>
            <p:cNvGrpSpPr/>
            <p:nvPr/>
          </p:nvGrpSpPr>
          <p:grpSpPr>
            <a:xfrm>
              <a:off x="173601" y="5300911"/>
              <a:ext cx="1050315" cy="799941"/>
              <a:chOff x="6351546" y="1473882"/>
              <a:chExt cx="1050315" cy="799941"/>
            </a:xfrm>
          </p:grpSpPr>
          <p:grpSp>
            <p:nvGrpSpPr>
              <p:cNvPr id="50" name="Group 17"/>
              <p:cNvGrpSpPr>
                <a:grpSpLocks/>
              </p:cNvGrpSpPr>
              <p:nvPr/>
            </p:nvGrpSpPr>
            <p:grpSpPr bwMode="auto">
              <a:xfrm>
                <a:off x="6351546" y="1534400"/>
                <a:ext cx="989814" cy="678906"/>
                <a:chOff x="4692" y="1996"/>
                <a:chExt cx="420" cy="288"/>
              </a:xfrm>
            </p:grpSpPr>
            <p:sp>
              <p:nvSpPr>
                <p:cNvPr id="52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dirty="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53" name="Group 19"/>
                <p:cNvGrpSpPr>
                  <a:grpSpLocks/>
                </p:cNvGrpSpPr>
                <p:nvPr/>
              </p:nvGrpSpPr>
              <p:grpSpPr bwMode="auto">
                <a:xfrm>
                  <a:off x="4692" y="2092"/>
                  <a:ext cx="96" cy="96"/>
                  <a:chOff x="4720" y="2092"/>
                  <a:chExt cx="96" cy="96"/>
                </a:xfrm>
              </p:grpSpPr>
              <p:sp>
                <p:nvSpPr>
                  <p:cNvPr id="5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20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20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6602128" y="1473882"/>
                    <a:ext cx="799733" cy="799941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𝑒𝑣𝑒𝑛</m:t>
                          </m:r>
                        </m:oMath>
                      </m:oMathPara>
                    </a14:m>
                    <a:endParaRPr lang="en-US" sz="2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02128" y="1473882"/>
                    <a:ext cx="799733" cy="799941"/>
                  </a:xfrm>
                  <a:prstGeom prst="ellipse">
                    <a:avLst/>
                  </a:prstGeom>
                  <a:blipFill rotWithShape="1">
                    <a:blip r:embed="rId18"/>
                    <a:stretch>
                      <a:fillRect l="-3759"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23"/>
                <p:cNvSpPr>
                  <a:spLocks noChangeArrowheads="1"/>
                </p:cNvSpPr>
                <p:nvPr/>
              </p:nvSpPr>
              <p:spPr bwMode="auto">
                <a:xfrm>
                  <a:off x="2479946" y="5146636"/>
                  <a:ext cx="995080" cy="9953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𝑜𝑑𝑑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6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79946" y="5146636"/>
                  <a:ext cx="995080" cy="995340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Curved Connector 56"/>
            <p:cNvCxnSpPr>
              <a:stCxn id="51" idx="7"/>
              <a:endCxn id="56" idx="1"/>
            </p:cNvCxnSpPr>
            <p:nvPr/>
          </p:nvCxnSpPr>
          <p:spPr>
            <a:xfrm rot="5400000" flipH="1" flipV="1">
              <a:off x="1803405" y="4595793"/>
              <a:ext cx="125660" cy="1518874"/>
            </a:xfrm>
            <a:prstGeom prst="curvedConnector3">
              <a:avLst>
                <a:gd name="adj1" fmla="val 39791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56" idx="3"/>
              <a:endCxn id="51" idx="5"/>
            </p:cNvCxnSpPr>
            <p:nvPr/>
          </p:nvCxnSpPr>
          <p:spPr>
            <a:xfrm rot="5400000" flipH="1">
              <a:off x="1859980" y="5230521"/>
              <a:ext cx="12509" cy="1518874"/>
            </a:xfrm>
            <a:prstGeom prst="curvedConnector3">
              <a:avLst>
                <a:gd name="adj1" fmla="val -2992757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485856" y="4893565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5856" y="4893565"/>
                  <a:ext cx="71987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552649" y="6320135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649" y="6320135"/>
                  <a:ext cx="719877" cy="4616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6048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26" grpId="0"/>
      <p:bldP spid="27" grpId="0"/>
      <p:bldP spid="29" grpId="0"/>
      <p:bldP spid="30" grpId="0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Cross Product Construction </a:t>
            </a:r>
            <a:br>
              <a:rPr lang="en-US" smtClean="0"/>
            </a:br>
            <a:r>
              <a:rPr lang="en-US" smtClean="0"/>
              <a:t>(Union)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</p:spPr>
            <p:txBody>
              <a:bodyPr>
                <a:normAutofit fontScale="70000" lnSpcReduction="20000"/>
              </a:bodyPr>
              <a:lstStyle/>
              <a:p>
                <a:pPr marL="342900" indent="-342900" algn="ctr">
                  <a:lnSpc>
                    <a:spcPct val="115000"/>
                  </a:lnSpc>
                </a:pPr>
                <a:r>
                  <a:rPr lang="en-US" sz="4400" dirty="0" smtClean="0"/>
                  <a:t>Basic idea</a:t>
                </a:r>
                <a:r>
                  <a:rPr lang="en-US" sz="4400"/>
                  <a:t>: </a:t>
                </a:r>
                <a:r>
                  <a:rPr lang="en-US" sz="4400" smtClean="0"/>
                  <a:t>a single </a:t>
                </a:r>
                <a:r>
                  <a:rPr lang="en-US" sz="4400" smtClean="0">
                    <a:solidFill>
                      <a:srgbClr val="3399FF"/>
                    </a:solidFill>
                  </a:rPr>
                  <a:t>FSA</a:t>
                </a:r>
                <a:r>
                  <a:rPr lang="en-US" sz="4400" smtClean="0"/>
                  <a:t> that operates the same as two would on the same input</a:t>
                </a:r>
              </a:p>
              <a:p>
                <a:pPr marL="342900" indent="-342900">
                  <a:lnSpc>
                    <a:spcPct val="115000"/>
                  </a:lnSpc>
                </a:pPr>
                <a:r>
                  <a:rPr lang="en-US" sz="4400" dirty="0" smtClean="0"/>
                  <a:t>To </a:t>
                </a:r>
                <a:r>
                  <a:rPr lang="en-US" sz="4400" smtClean="0"/>
                  <a:t>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4400" b="0" i="1" smtClean="0">
                            <a:latin typeface="Cambria Math"/>
                          </a:rPr>
                          <m:t>×</m:t>
                        </m:r>
                      </m:sub>
                    </m:sSub>
                  </m:oMath>
                </a14:m>
                <a:r>
                  <a:rPr lang="en-US" sz="4400" smtClean="0"/>
                  <a:t> to simulate both: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4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33CC33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01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4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4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33CC33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endParaRPr lang="en-US" sz="4400" dirty="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33CC33"/>
                    </a:solidFill>
                  </a:rPr>
                  <a:t>Finite</a:t>
                </a:r>
                <a:r>
                  <a:rPr lang="en-US" sz="4400" dirty="0"/>
                  <a:t> set of </a:t>
                </a:r>
                <a:r>
                  <a:rPr lang="en-US" sz="4400" dirty="0">
                    <a:solidFill>
                      <a:srgbClr val="33CC33"/>
                    </a:solidFill>
                  </a:rPr>
                  <a:t>states</a:t>
                </a:r>
                <a:r>
                  <a:rPr lang="en-US" sz="4400" dirty="0"/>
                  <a:t>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4400" smtClean="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99FF"/>
                    </a:solidFill>
                  </a:rPr>
                  <a:t>Transition</a:t>
                </a:r>
                <a:r>
                  <a:rPr lang="en-US" sz="4400"/>
                  <a:t> </a:t>
                </a:r>
                <a:r>
                  <a:rPr lang="en-US" sz="4400" dirty="0"/>
                  <a:t>function: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d>
                      <m:dPr>
                        <m:ctrlP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en-US" sz="4400" b="0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d>
                        <m: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endParaRPr lang="en-US" sz="4400" b="0" smtClean="0">
                  <a:solidFill>
                    <a:srgbClr val="00B0F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FF"/>
                    </a:solidFill>
                  </a:rPr>
                  <a:t>Initial</a:t>
                </a:r>
                <a:r>
                  <a:rPr lang="en-US" sz="4400" dirty="0"/>
                  <a:t> state: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E422C8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02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E422C8"/>
                        </a:solidFill>
                        <a:latin typeface="Cambria Math"/>
                      </a:rPr>
                      <m:t>)</m:t>
                    </m:r>
                    <m:r>
                      <a:rPr lang="en-US" sz="44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00"/>
                    </a:solidFill>
                  </a:rPr>
                  <a:t>Final</a:t>
                </a:r>
                <a:r>
                  <a:rPr lang="en-US" sz="4400" dirty="0"/>
                  <a:t> states: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440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CC33"/>
                    </a:solidFill>
                  </a:rPr>
                  <a:t>Finite state</a:t>
                </a:r>
                <a:r>
                  <a:rPr lang="en-US" sz="4400">
                    <a:solidFill>
                      <a:srgbClr val="FF00FF"/>
                    </a:solidFill>
                  </a:rPr>
                  <a:t> </a:t>
                </a:r>
                <a:r>
                  <a:rPr lang="en-US" sz="4400" dirty="0"/>
                  <a:t>automaton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4400" b="0" i="1" dirty="0" smtClean="0"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33CC33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b="0" i="1" dirty="0" smtClean="0">
                        <a:solidFill>
                          <a:srgbClr val="FF00FF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02</m:t>
                        </m:r>
                      </m:sub>
                    </m:sSub>
                    <m:r>
                      <a:rPr lang="en-US" sz="4400" b="0" i="1" dirty="0" smtClean="0">
                        <a:solidFill>
                          <a:srgbClr val="FF00FF"/>
                        </a:solidFill>
                        <a:latin typeface="Cambria Math"/>
                      </a:rPr>
                      <m:t>)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endParaRPr lang="en-US" sz="4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  <a:blipFill rotWithShape="1">
                <a:blip r:embed="rId2"/>
                <a:stretch>
                  <a:fillRect l="-1111" t="-1624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Cross Product Construction (Difference)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</p:spPr>
            <p:txBody>
              <a:bodyPr>
                <a:normAutofit fontScale="70000" lnSpcReduction="20000"/>
              </a:bodyPr>
              <a:lstStyle/>
              <a:p>
                <a:pPr marL="342900" indent="-342900" algn="ctr">
                  <a:lnSpc>
                    <a:spcPct val="115000"/>
                  </a:lnSpc>
                </a:pPr>
                <a:r>
                  <a:rPr lang="en-US" sz="4400" dirty="0" smtClean="0"/>
                  <a:t>Basic idea</a:t>
                </a:r>
                <a:r>
                  <a:rPr lang="en-US" sz="4400"/>
                  <a:t>: </a:t>
                </a:r>
                <a:r>
                  <a:rPr lang="en-US" sz="4400" smtClean="0"/>
                  <a:t>a single </a:t>
                </a:r>
                <a:r>
                  <a:rPr lang="en-US" sz="4400" smtClean="0">
                    <a:solidFill>
                      <a:srgbClr val="3399FF"/>
                    </a:solidFill>
                  </a:rPr>
                  <a:t>FSA</a:t>
                </a:r>
                <a:r>
                  <a:rPr lang="en-US" sz="4400" smtClean="0"/>
                  <a:t> that operates the same as two would on the same input</a:t>
                </a:r>
              </a:p>
              <a:p>
                <a:pPr marL="342900" indent="-342900">
                  <a:lnSpc>
                    <a:spcPct val="115000"/>
                  </a:lnSpc>
                </a:pPr>
                <a:r>
                  <a:rPr lang="en-US" sz="4400" dirty="0" smtClean="0"/>
                  <a:t>To </a:t>
                </a:r>
                <a:r>
                  <a:rPr lang="en-US" sz="4400" smtClean="0"/>
                  <a:t>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4400" b="0" i="1" smtClean="0">
                            <a:latin typeface="Cambria Math"/>
                          </a:rPr>
                          <m:t>×</m:t>
                        </m:r>
                      </m:sub>
                    </m:sSub>
                  </m:oMath>
                </a14:m>
                <a:r>
                  <a:rPr lang="en-US" sz="4400" smtClean="0"/>
                  <a:t> to simulate both: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4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33CC33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01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4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4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33CC33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endParaRPr lang="en-US" sz="4400" dirty="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33CC33"/>
                    </a:solidFill>
                  </a:rPr>
                  <a:t>Finite</a:t>
                </a:r>
                <a:r>
                  <a:rPr lang="en-US" sz="4400" dirty="0"/>
                  <a:t> set of </a:t>
                </a:r>
                <a:r>
                  <a:rPr lang="en-US" sz="4400" dirty="0">
                    <a:solidFill>
                      <a:srgbClr val="33CC33"/>
                    </a:solidFill>
                  </a:rPr>
                  <a:t>states</a:t>
                </a:r>
                <a:r>
                  <a:rPr lang="en-US" sz="4400" dirty="0"/>
                  <a:t>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4400" smtClean="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99FF"/>
                    </a:solidFill>
                  </a:rPr>
                  <a:t>Transition</a:t>
                </a:r>
                <a:r>
                  <a:rPr lang="en-US" sz="4400"/>
                  <a:t> </a:t>
                </a:r>
                <a:r>
                  <a:rPr lang="en-US" sz="4400" dirty="0"/>
                  <a:t>function: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d>
                      <m:dPr>
                        <m:ctrlP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en-US" sz="4400" b="0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d>
                        <m: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endParaRPr lang="en-US" sz="4400" b="0" smtClean="0">
                  <a:solidFill>
                    <a:srgbClr val="00B0F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FF"/>
                    </a:solidFill>
                  </a:rPr>
                  <a:t>Initial</a:t>
                </a:r>
                <a:r>
                  <a:rPr lang="en-US" sz="4400" dirty="0"/>
                  <a:t> state: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E422C8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02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E422C8"/>
                        </a:solidFill>
                        <a:latin typeface="Cambria Math"/>
                      </a:rPr>
                      <m:t>)</m:t>
                    </m:r>
                    <m:r>
                      <a:rPr lang="en-US" sz="44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00"/>
                    </a:solidFill>
                  </a:rPr>
                  <a:t>Final</a:t>
                </a:r>
                <a:r>
                  <a:rPr lang="en-US" sz="4400" dirty="0"/>
                  <a:t> states: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440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CC33"/>
                    </a:solidFill>
                  </a:rPr>
                  <a:t>Finite state</a:t>
                </a:r>
                <a:r>
                  <a:rPr lang="en-US" sz="4400">
                    <a:solidFill>
                      <a:srgbClr val="FF00FF"/>
                    </a:solidFill>
                  </a:rPr>
                  <a:t> </a:t>
                </a:r>
                <a:r>
                  <a:rPr lang="en-US" sz="4400" dirty="0"/>
                  <a:t>automaton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4400" b="0" i="1" dirty="0" smtClean="0"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33CC33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b="0" i="1" dirty="0" smtClean="0">
                        <a:solidFill>
                          <a:srgbClr val="FF00FF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02</m:t>
                        </m:r>
                      </m:sub>
                    </m:sSub>
                    <m:r>
                      <a:rPr lang="en-US" sz="4400" b="0" i="1" dirty="0" smtClean="0">
                        <a:solidFill>
                          <a:srgbClr val="FF00FF"/>
                        </a:solidFill>
                        <a:latin typeface="Cambria Math"/>
                      </a:rPr>
                      <m:t>)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endParaRPr lang="en-US" sz="4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  <a:blipFill rotWithShape="1">
                <a:blip r:embed="rId2"/>
                <a:stretch>
                  <a:fillRect l="-1111" t="-1624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Closed Under reversal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Show that the regular languages are closed under reversal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mtClean="0"/>
                  <a:t> is the language of all strings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backwards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all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come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before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all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all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come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before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all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Draw it!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42012" y="1138535"/>
                <a:ext cx="59797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all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s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come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before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all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s</m:t>
                      </m:r>
                      <m: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2" y="1138535"/>
                <a:ext cx="597977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808412" y="2888081"/>
            <a:ext cx="2281085" cy="1714533"/>
            <a:chOff x="258840" y="1916502"/>
            <a:chExt cx="2281085" cy="1714533"/>
          </a:xfrm>
        </p:grpSpPr>
        <p:grpSp>
          <p:nvGrpSpPr>
            <p:cNvPr id="8" name="Group 7"/>
            <p:cNvGrpSpPr/>
            <p:nvPr/>
          </p:nvGrpSpPr>
          <p:grpSpPr>
            <a:xfrm>
              <a:off x="258840" y="2218561"/>
              <a:ext cx="1050315" cy="799941"/>
              <a:chOff x="6351546" y="1473882"/>
              <a:chExt cx="1050315" cy="799941"/>
            </a:xfrm>
          </p:grpSpPr>
          <p:grpSp>
            <p:nvGrpSpPr>
              <p:cNvPr id="14" name="Group 17"/>
              <p:cNvGrpSpPr>
                <a:grpSpLocks/>
              </p:cNvGrpSpPr>
              <p:nvPr/>
            </p:nvGrpSpPr>
            <p:grpSpPr bwMode="auto">
              <a:xfrm>
                <a:off x="6351546" y="1534400"/>
                <a:ext cx="989814" cy="678906"/>
                <a:chOff x="4692" y="1996"/>
                <a:chExt cx="420" cy="2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tIns="0" bIns="0" anchor="ctr"/>
                    <a:lstStyle/>
                    <a:p>
                      <a:pPr algn="ctr">
                        <a:lnSpc>
                          <a:spcPct val="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FF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Oval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" name="Group 19"/>
                <p:cNvGrpSpPr>
                  <a:grpSpLocks/>
                </p:cNvGrpSpPr>
                <p:nvPr/>
              </p:nvGrpSpPr>
              <p:grpSpPr bwMode="auto">
                <a:xfrm>
                  <a:off x="4692" y="2092"/>
                  <a:ext cx="96" cy="96"/>
                  <a:chOff x="4720" y="2092"/>
                  <a:chExt cx="96" cy="96"/>
                </a:xfrm>
              </p:grpSpPr>
              <p:sp>
                <p:nvSpPr>
                  <p:cNvPr id="1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20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20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" name="Oval 28"/>
              <p:cNvSpPr>
                <a:spLocks noChangeArrowheads="1"/>
              </p:cNvSpPr>
              <p:nvPr/>
            </p:nvSpPr>
            <p:spPr bwMode="auto">
              <a:xfrm>
                <a:off x="6602128" y="1473882"/>
                <a:ext cx="799733" cy="79994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0" name="Curved Connector 9"/>
            <p:cNvCxnSpPr>
              <a:stCxn id="15" idx="7"/>
              <a:endCxn id="22" idx="1"/>
            </p:cNvCxnSpPr>
            <p:nvPr/>
          </p:nvCxnSpPr>
          <p:spPr>
            <a:xfrm rot="16200000" flipH="1">
              <a:off x="1837693" y="1690053"/>
              <a:ext cx="56575" cy="1347888"/>
            </a:xfrm>
            <a:prstGeom prst="curvedConnector3">
              <a:avLst>
                <a:gd name="adj1" fmla="val -61113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15" idx="3"/>
              <a:endCxn id="15" idx="5"/>
            </p:cNvCxnSpPr>
            <p:nvPr/>
          </p:nvCxnSpPr>
          <p:spPr>
            <a:xfrm rot="16200000" flipH="1">
              <a:off x="909288" y="2618604"/>
              <a:ext cx="12700" cy="565497"/>
            </a:xfrm>
            <a:prstGeom prst="curvedConnector3">
              <a:avLst>
                <a:gd name="adj1" fmla="val 272243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696279" y="1916502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279" y="1916502"/>
                  <a:ext cx="42704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92979" y="316937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79" y="3169370"/>
                  <a:ext cx="432618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23"/>
              <p:cNvSpPr>
                <a:spLocks noChangeArrowheads="1"/>
              </p:cNvSpPr>
              <p:nvPr/>
            </p:nvSpPr>
            <p:spPr bwMode="auto">
              <a:xfrm>
                <a:off x="5942012" y="4948260"/>
                <a:ext cx="995080" cy="9953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𝑡𝑟𝑎𝑠h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2012" y="4948260"/>
                <a:ext cx="995080" cy="995340"/>
              </a:xfrm>
              <a:prstGeom prst="ellipse">
                <a:avLst/>
              </a:prstGeom>
              <a:blipFill rotWithShape="1">
                <a:blip r:embed="rId6"/>
                <a:stretch>
                  <a:fillRect l="-1212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7"/>
          <p:cNvGrpSpPr>
            <a:grpSpLocks/>
          </p:cNvGrpSpPr>
          <p:nvPr/>
        </p:nvGrpSpPr>
        <p:grpSpPr bwMode="auto">
          <a:xfrm>
            <a:off x="5972379" y="3246715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25" name="Curved Connector 24"/>
          <p:cNvCxnSpPr>
            <a:stCxn id="22" idx="7"/>
            <a:endCxn id="22" idx="5"/>
          </p:cNvCxnSpPr>
          <p:nvPr/>
        </p:nvCxnSpPr>
        <p:spPr>
          <a:xfrm rot="16200000" flipH="1">
            <a:off x="6372172" y="3646685"/>
            <a:ext cx="565643" cy="12700"/>
          </a:xfrm>
          <a:prstGeom prst="curvedConnector5">
            <a:avLst>
              <a:gd name="adj1" fmla="val -40414"/>
              <a:gd name="adj2" fmla="val 7174921"/>
              <a:gd name="adj3" fmla="val 1404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3"/>
            <a:endCxn id="20" idx="1"/>
          </p:cNvCxnSpPr>
          <p:nvPr/>
        </p:nvCxnSpPr>
        <p:spPr>
          <a:xfrm rot="5400000">
            <a:off x="5506360" y="4510886"/>
            <a:ext cx="1164517" cy="1759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0" idx="5"/>
            <a:endCxn id="20" idx="7"/>
          </p:cNvCxnSpPr>
          <p:nvPr/>
        </p:nvCxnSpPr>
        <p:spPr>
          <a:xfrm rot="5400000" flipH="1">
            <a:off x="6439460" y="5445930"/>
            <a:ext cx="703812" cy="12700"/>
          </a:xfrm>
          <a:prstGeom prst="curvedConnector5">
            <a:avLst>
              <a:gd name="adj1" fmla="val -32480"/>
              <a:gd name="adj2" fmla="val -6575126"/>
              <a:gd name="adj3" fmla="val 13248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18412" y="323362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412" y="3233627"/>
                <a:ext cx="42704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28492" y="428093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92" y="4280932"/>
                <a:ext cx="432618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18412" y="5215097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412" y="5215097"/>
                <a:ext cx="71987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2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/>
          <a:p>
            <a:r>
              <a:rPr lang="en-US" smtClean="0"/>
              <a:t>How to do reversal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762000"/>
            <a:ext cx="10969943" cy="4525963"/>
          </a:xfrm>
        </p:spPr>
        <p:txBody>
          <a:bodyPr/>
          <a:lstStyle/>
          <a:p>
            <a:r>
              <a:rPr lang="en-US" smtClean="0"/>
              <a:t>“reverse” the automaton</a:t>
            </a:r>
          </a:p>
          <a:p>
            <a:r>
              <a:rPr lang="en-US" smtClean="0"/>
              <a:t>Final states become start states</a:t>
            </a:r>
          </a:p>
          <a:p>
            <a:r>
              <a:rPr lang="en-US" smtClean="0"/>
              <a:t>Start state becomes final</a:t>
            </a:r>
          </a:p>
          <a:p>
            <a:r>
              <a:rPr lang="en-US" smtClean="0"/>
              <a:t>Reverse direction of all arrows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237412" y="4028340"/>
            <a:ext cx="1050315" cy="799941"/>
            <a:chOff x="6351546" y="1473882"/>
            <a:chExt cx="1050315" cy="799941"/>
          </a:xfrm>
        </p:grpSpPr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6351546" y="1534400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15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1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" name="Oval 28"/>
            <p:cNvSpPr>
              <a:spLocks noChangeArrowheads="1"/>
            </p:cNvSpPr>
            <p:nvPr/>
          </p:nvSpPr>
          <p:spPr bwMode="auto">
            <a:xfrm>
              <a:off x="6602128" y="1473882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p:cxnSp>
        <p:nvCxnSpPr>
          <p:cNvPr id="7" name="Curved Connector 6"/>
          <p:cNvCxnSpPr>
            <a:stCxn id="29" idx="1"/>
            <a:endCxn id="12" idx="7"/>
          </p:cNvCxnSpPr>
          <p:nvPr/>
        </p:nvCxnSpPr>
        <p:spPr>
          <a:xfrm rot="16200000" flipV="1">
            <a:off x="8809133" y="3506966"/>
            <a:ext cx="78941" cy="1355988"/>
          </a:xfrm>
          <a:prstGeom prst="curvedConnector3">
            <a:avLst>
              <a:gd name="adj1" fmla="val 53798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12" idx="3"/>
            <a:endCxn id="12" idx="5"/>
          </p:cNvCxnSpPr>
          <p:nvPr/>
        </p:nvCxnSpPr>
        <p:spPr>
          <a:xfrm rot="16200000" flipH="1">
            <a:off x="7887860" y="4428383"/>
            <a:ext cx="12700" cy="565497"/>
          </a:xfrm>
          <a:prstGeom prst="curvedConnector3">
            <a:avLst>
              <a:gd name="adj1" fmla="val 272243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74851" y="3726281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851" y="3726281"/>
                <a:ext cx="42704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71551" y="4979149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51" y="4979149"/>
                <a:ext cx="4326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23"/>
              <p:cNvSpPr>
                <a:spLocks noChangeArrowheads="1"/>
              </p:cNvSpPr>
              <p:nvPr/>
            </p:nvSpPr>
            <p:spPr bwMode="auto">
              <a:xfrm>
                <a:off x="9371012" y="5786460"/>
                <a:ext cx="995080" cy="9953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𝑡𝑟𝑎𝑠h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1012" y="5786460"/>
                <a:ext cx="995080" cy="995340"/>
              </a:xfrm>
              <a:prstGeom prst="ellipse">
                <a:avLst/>
              </a:prstGeom>
              <a:blipFill rotWithShape="1">
                <a:blip r:embed="rId5"/>
                <a:stretch>
                  <a:fillRect l="-1212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/>
          <p:cNvCxnSpPr/>
          <p:nvPr/>
        </p:nvCxnSpPr>
        <p:spPr>
          <a:xfrm rot="16200000" flipH="1">
            <a:off x="9801172" y="4484885"/>
            <a:ext cx="565643" cy="12700"/>
          </a:xfrm>
          <a:prstGeom prst="curvedConnector5">
            <a:avLst>
              <a:gd name="adj1" fmla="val -40414"/>
              <a:gd name="adj2" fmla="val 7174921"/>
              <a:gd name="adj3" fmla="val 1404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7" idx="1"/>
            <a:endCxn id="29" idx="3"/>
          </p:cNvCxnSpPr>
          <p:nvPr/>
        </p:nvCxnSpPr>
        <p:spPr>
          <a:xfrm rot="5400000" flipH="1" flipV="1">
            <a:off x="8950592" y="5356220"/>
            <a:ext cx="1142151" cy="9859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7" idx="5"/>
            <a:endCxn id="17" idx="7"/>
          </p:cNvCxnSpPr>
          <p:nvPr/>
        </p:nvCxnSpPr>
        <p:spPr>
          <a:xfrm rot="5400000" flipH="1">
            <a:off x="9868460" y="6284130"/>
            <a:ext cx="703812" cy="12700"/>
          </a:xfrm>
          <a:prstGeom prst="curvedConnector5">
            <a:avLst>
              <a:gd name="adj1" fmla="val -32480"/>
              <a:gd name="adj2" fmla="val -6575126"/>
              <a:gd name="adj3" fmla="val 13248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047412" y="407182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412" y="4071827"/>
                <a:ext cx="42704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157492" y="511913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492" y="5119132"/>
                <a:ext cx="43261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047412" y="6053297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412" y="6053297"/>
                <a:ext cx="71987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9158897" y="4107281"/>
            <a:ext cx="1050315" cy="799941"/>
            <a:chOff x="6351546" y="1473882"/>
            <a:chExt cx="1050315" cy="799941"/>
          </a:xfrm>
        </p:grpSpPr>
        <p:grpSp>
          <p:nvGrpSpPr>
            <p:cNvPr id="28" name="Group 17"/>
            <p:cNvGrpSpPr>
              <a:grpSpLocks/>
            </p:cNvGrpSpPr>
            <p:nvPr/>
          </p:nvGrpSpPr>
          <p:grpSpPr bwMode="auto">
            <a:xfrm>
              <a:off x="6351546" y="1534400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602128" y="1473882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3212" y="3726281"/>
            <a:ext cx="2281085" cy="1714533"/>
            <a:chOff x="258840" y="1916502"/>
            <a:chExt cx="2281085" cy="1714533"/>
          </a:xfrm>
        </p:grpSpPr>
        <p:grpSp>
          <p:nvGrpSpPr>
            <p:cNvPr id="41" name="Group 40"/>
            <p:cNvGrpSpPr/>
            <p:nvPr/>
          </p:nvGrpSpPr>
          <p:grpSpPr>
            <a:xfrm>
              <a:off x="258840" y="2218561"/>
              <a:ext cx="1050315" cy="799941"/>
              <a:chOff x="6351546" y="1473882"/>
              <a:chExt cx="1050315" cy="799941"/>
            </a:xfrm>
          </p:grpSpPr>
          <p:grpSp>
            <p:nvGrpSpPr>
              <p:cNvPr id="46" name="Group 17"/>
              <p:cNvGrpSpPr>
                <a:grpSpLocks/>
              </p:cNvGrpSpPr>
              <p:nvPr/>
            </p:nvGrpSpPr>
            <p:grpSpPr bwMode="auto">
              <a:xfrm>
                <a:off x="6351546" y="1534400"/>
                <a:ext cx="989814" cy="678906"/>
                <a:chOff x="4692" y="1996"/>
                <a:chExt cx="420" cy="2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tIns="0" bIns="0" anchor="ctr"/>
                    <a:lstStyle/>
                    <a:p>
                      <a:pPr algn="ctr">
                        <a:lnSpc>
                          <a:spcPct val="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FF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Oval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9" name="Group 19"/>
                <p:cNvGrpSpPr>
                  <a:grpSpLocks/>
                </p:cNvGrpSpPr>
                <p:nvPr/>
              </p:nvGrpSpPr>
              <p:grpSpPr bwMode="auto">
                <a:xfrm>
                  <a:off x="4692" y="2092"/>
                  <a:ext cx="96" cy="96"/>
                  <a:chOff x="4720" y="2092"/>
                  <a:chExt cx="96" cy="96"/>
                </a:xfrm>
              </p:grpSpPr>
              <p:sp>
                <p:nvSpPr>
                  <p:cNvPr id="5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20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20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7" name="Oval 28"/>
              <p:cNvSpPr>
                <a:spLocks noChangeArrowheads="1"/>
              </p:cNvSpPr>
              <p:nvPr/>
            </p:nvSpPr>
            <p:spPr bwMode="auto">
              <a:xfrm>
                <a:off x="6602128" y="1473882"/>
                <a:ext cx="799733" cy="79994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2" name="Curved Connector 41"/>
            <p:cNvCxnSpPr>
              <a:stCxn id="47" idx="7"/>
              <a:endCxn id="54" idx="1"/>
            </p:cNvCxnSpPr>
            <p:nvPr/>
          </p:nvCxnSpPr>
          <p:spPr>
            <a:xfrm rot="16200000" flipH="1">
              <a:off x="1837693" y="1690053"/>
              <a:ext cx="56575" cy="1347888"/>
            </a:xfrm>
            <a:prstGeom prst="curvedConnector3">
              <a:avLst>
                <a:gd name="adj1" fmla="val -61113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47" idx="3"/>
              <a:endCxn id="47" idx="5"/>
            </p:cNvCxnSpPr>
            <p:nvPr/>
          </p:nvCxnSpPr>
          <p:spPr>
            <a:xfrm rot="16200000" flipH="1">
              <a:off x="909288" y="2618604"/>
              <a:ext cx="12700" cy="565497"/>
            </a:xfrm>
            <a:prstGeom prst="curvedConnector3">
              <a:avLst>
                <a:gd name="adj1" fmla="val 272243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696279" y="1916502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279" y="1916502"/>
                  <a:ext cx="427040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92979" y="316937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79" y="3169370"/>
                  <a:ext cx="432618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23"/>
              <p:cNvSpPr>
                <a:spLocks noChangeArrowheads="1"/>
              </p:cNvSpPr>
              <p:nvPr/>
            </p:nvSpPr>
            <p:spPr bwMode="auto">
              <a:xfrm>
                <a:off x="2436812" y="5786460"/>
                <a:ext cx="995080" cy="9953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𝑡𝑟𝑎𝑠h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2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6812" y="5786460"/>
                <a:ext cx="995080" cy="995340"/>
              </a:xfrm>
              <a:prstGeom prst="ellipse">
                <a:avLst/>
              </a:prstGeom>
              <a:blipFill rotWithShape="1">
                <a:blip r:embed="rId13"/>
                <a:stretch>
                  <a:fillRect l="-1212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27"/>
          <p:cNvGrpSpPr>
            <a:grpSpLocks/>
          </p:cNvGrpSpPr>
          <p:nvPr/>
        </p:nvGrpSpPr>
        <p:grpSpPr bwMode="auto">
          <a:xfrm>
            <a:off x="2467179" y="4084915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56" name="Curved Connector 55"/>
          <p:cNvCxnSpPr>
            <a:stCxn id="54" idx="7"/>
            <a:endCxn id="54" idx="5"/>
          </p:cNvCxnSpPr>
          <p:nvPr/>
        </p:nvCxnSpPr>
        <p:spPr>
          <a:xfrm rot="16200000" flipH="1">
            <a:off x="2866972" y="4484885"/>
            <a:ext cx="565643" cy="12700"/>
          </a:xfrm>
          <a:prstGeom prst="curvedConnector5">
            <a:avLst>
              <a:gd name="adj1" fmla="val -40414"/>
              <a:gd name="adj2" fmla="val 7174921"/>
              <a:gd name="adj3" fmla="val 1404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4" idx="3"/>
            <a:endCxn id="52" idx="1"/>
          </p:cNvCxnSpPr>
          <p:nvPr/>
        </p:nvCxnSpPr>
        <p:spPr>
          <a:xfrm rot="5400000">
            <a:off x="2001160" y="5349086"/>
            <a:ext cx="1164517" cy="1759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52" idx="5"/>
            <a:endCxn id="52" idx="7"/>
          </p:cNvCxnSpPr>
          <p:nvPr/>
        </p:nvCxnSpPr>
        <p:spPr>
          <a:xfrm rot="5400000" flipH="1">
            <a:off x="2934260" y="6284130"/>
            <a:ext cx="703812" cy="12700"/>
          </a:xfrm>
          <a:prstGeom prst="curvedConnector5">
            <a:avLst>
              <a:gd name="adj1" fmla="val -32480"/>
              <a:gd name="adj2" fmla="val -6575126"/>
              <a:gd name="adj3" fmla="val 13248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113212" y="407182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12" y="4071827"/>
                <a:ext cx="427040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223292" y="511913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92" y="5119132"/>
                <a:ext cx="432618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113212" y="6053297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12" y="6053297"/>
                <a:ext cx="71987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ight Arrow 61"/>
          <p:cNvSpPr/>
          <p:nvPr/>
        </p:nvSpPr>
        <p:spPr>
          <a:xfrm>
            <a:off x="5103812" y="4979149"/>
            <a:ext cx="1447800" cy="37081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072310" y="4724400"/>
            <a:ext cx="1326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Reversed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206858" y="1295400"/>
            <a:ext cx="1688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Problem(s)?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Nondeterminism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p:pic>
        <p:nvPicPr>
          <p:cNvPr id="14" name="Picture 2" descr="http://images.clipartpanda.com/suburb-clipart-cute_yellow_house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822" y="252094"/>
            <a:ext cx="1800867" cy="184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cdns2.freepik.com/free-photo/black-sedan-car-clip-art_4121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558">
            <a:off x="730340" y="4696216"/>
            <a:ext cx="2143488" cy="7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20257352">
            <a:off x="627018" y="5199017"/>
            <a:ext cx="3200400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Up Arrow 16"/>
          <p:cNvSpPr/>
          <p:nvPr/>
        </p:nvSpPr>
        <p:spPr>
          <a:xfrm rot="6425350">
            <a:off x="4065218" y="3290652"/>
            <a:ext cx="1693105" cy="2308297"/>
          </a:xfrm>
          <a:prstGeom prst="leftUpArrow">
            <a:avLst>
              <a:gd name="adj1" fmla="val 25000"/>
              <a:gd name="adj2" fmla="val 21242"/>
              <a:gd name="adj3" fmla="val 32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62086" y="4223255"/>
            <a:ext cx="64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0432009">
            <a:off x="4169698" y="2059047"/>
            <a:ext cx="5381601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475733">
            <a:off x="6108314" y="5533157"/>
            <a:ext cx="2432174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67219" y="2893393"/>
            <a:ext cx="3294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Why not both?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74612" y="1314271"/>
            <a:ext cx="625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Driving to a friend’s house</a:t>
            </a:r>
          </a:p>
          <a:p>
            <a:r>
              <a:rPr lang="en-US" smtClean="0"/>
              <a:t>Friend forgets to mention a fork in the directions</a:t>
            </a:r>
          </a:p>
          <a:p>
            <a:r>
              <a:rPr lang="en-US" smtClean="0"/>
              <a:t>Which way do you go?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1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 animBg="1"/>
      <p:bldP spid="20" grpId="0" animBg="1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Nondeterminism in computation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495299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Your computer/machine/algorithm can “be in two places at once”</a:t>
                </a:r>
              </a:p>
              <a:p>
                <a:r>
                  <a:rPr lang="en-US" smtClean="0"/>
                  <a:t>Java example:</a:t>
                </a:r>
              </a:p>
              <a:p>
                <a:pPr marL="609494" lvl="1" indent="0">
                  <a:buNone/>
                </a:pPr>
                <a:endParaRPr lang="en-US" smtClean="0"/>
              </a:p>
              <a:p>
                <a:pPr marL="609494" lvl="1" indent="0">
                  <a:buNone/>
                </a:pPr>
                <a:endParaRPr lang="en-US"/>
              </a:p>
              <a:p>
                <a:pPr marL="609494" lvl="1" indent="0">
                  <a:buNone/>
                </a:pPr>
                <a:endParaRPr lang="en-US" smtClean="0"/>
              </a:p>
              <a:p>
                <a:pPr marL="609494" lvl="1" indent="0">
                  <a:buNone/>
                </a:pPr>
                <a:endParaRPr lang="en-US" smtClean="0"/>
              </a:p>
              <a:p>
                <a:pPr marL="609494" lvl="1" indent="0">
                  <a:buNone/>
                </a:pPr>
                <a:endParaRPr lang="en-US" smtClean="0"/>
              </a:p>
              <a:p>
                <a:r>
                  <a:rPr lang="en-US" smtClean="0"/>
                  <a:t>We don’t know which value might divide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, so we try each possibility one at a time</a:t>
                </a:r>
              </a:p>
              <a:p>
                <a:r>
                  <a:rPr lang="en-US" smtClean="0"/>
                  <a:t>Nondeterministic approach: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mtClean="0"/>
                  <a:t> take all values at once, return true if any divide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4952999"/>
              </a:xfrm>
              <a:blipFill rotWithShape="1">
                <a:blip r:embed="rId2"/>
                <a:stretch>
                  <a:fillRect l="-889" t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7" b="7702"/>
          <a:stretch/>
        </p:blipFill>
        <p:spPr bwMode="auto">
          <a:xfrm>
            <a:off x="3528326" y="2219632"/>
            <a:ext cx="6376086" cy="21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1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Nondeterminism if Automata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Your machine can be in multiple states at once</a:t>
            </a:r>
          </a:p>
          <a:p>
            <a:r>
              <a:rPr lang="en-US" smtClean="0"/>
              <a:t>Accepts if any of the states it ends in are accepting states</a:t>
            </a:r>
          </a:p>
          <a:p>
            <a:r>
              <a:rPr lang="en-US" smtClean="0"/>
              <a:t>Relax restrictions:</a:t>
            </a:r>
          </a:p>
          <a:p>
            <a:pPr lvl="1"/>
            <a:r>
              <a:rPr lang="en-US" smtClean="0"/>
              <a:t>Exactly one transition per symbol (can make multiple without consuming a symbol)</a:t>
            </a:r>
          </a:p>
          <a:p>
            <a:pPr lvl="1"/>
            <a:r>
              <a:rPr lang="en-US" smtClean="0"/>
              <a:t>There must be exactly one outgoing transition for each symbol for every state (will allow 0 to many of them)</a:t>
            </a:r>
          </a:p>
          <a:p>
            <a:r>
              <a:rPr lang="en-US" smtClean="0"/>
              <a:t>Keep restriction:</a:t>
            </a:r>
          </a:p>
          <a:p>
            <a:pPr lvl="1"/>
            <a:r>
              <a:rPr lang="en-US" smtClean="0"/>
              <a:t>One start 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TripleA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mtClean="0"/>
                  <a:t>Let’s make a finite state automaton which accepts strings where the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is a multiple of 3</a:t>
                </a:r>
              </a:p>
              <a:p>
                <a:r>
                  <a:rPr lang="en-US" smtClean="0"/>
                  <a:t>It </a:t>
                </a:r>
                <a:r>
                  <a:rPr lang="en-US"/>
                  <a:t>should accept: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𝑎𝑎𝑎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𝑎𝑏𝑎𝑎</m:t>
                    </m:r>
                    <m:r>
                      <a:rPr lang="en-US" i="1">
                        <a:latin typeface="Cambria Math"/>
                      </a:rPr>
                      <m:t>, …</m:t>
                    </m:r>
                  </m:oMath>
                </a14:m>
                <a:endParaRPr lang="en-US"/>
              </a:p>
              <a:p>
                <a:r>
                  <a:rPr lang="en-US"/>
                  <a:t>It should reject: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𝑎𝑏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𝑏𝑎𝑎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𝑎𝑏𝑎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𝑎𝑎𝑎𝑎𝑏𝑏𝑏</m:t>
                    </m:r>
                    <m:r>
                      <a:rPr lang="en-US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2156" r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76200"/>
            <a:ext cx="10969943" cy="1143000"/>
          </a:xfrm>
        </p:spPr>
        <p:txBody>
          <a:bodyPr/>
          <a:lstStyle/>
          <a:p>
            <a:r>
              <a:rPr lang="en-US" smtClean="0"/>
              <a:t>Back to Reversal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237412" y="987859"/>
            <a:ext cx="1050315" cy="799941"/>
            <a:chOff x="6351546" y="1473882"/>
            <a:chExt cx="1050315" cy="799941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6351546" y="1534400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10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1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Oval 28"/>
            <p:cNvSpPr>
              <a:spLocks noChangeArrowheads="1"/>
            </p:cNvSpPr>
            <p:nvPr/>
          </p:nvSpPr>
          <p:spPr bwMode="auto">
            <a:xfrm>
              <a:off x="6602128" y="1473882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p:cxnSp>
        <p:nvCxnSpPr>
          <p:cNvPr id="12" name="Curved Connector 11"/>
          <p:cNvCxnSpPr>
            <a:stCxn id="25" idx="1"/>
            <a:endCxn id="7" idx="7"/>
          </p:cNvCxnSpPr>
          <p:nvPr/>
        </p:nvCxnSpPr>
        <p:spPr>
          <a:xfrm rot="16200000" flipV="1">
            <a:off x="8809133" y="466485"/>
            <a:ext cx="78941" cy="1355988"/>
          </a:xfrm>
          <a:prstGeom prst="curvedConnector3">
            <a:avLst>
              <a:gd name="adj1" fmla="val 53798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3"/>
            <a:endCxn id="7" idx="5"/>
          </p:cNvCxnSpPr>
          <p:nvPr/>
        </p:nvCxnSpPr>
        <p:spPr>
          <a:xfrm rot="16200000" flipH="1">
            <a:off x="7887860" y="1387902"/>
            <a:ext cx="12700" cy="565497"/>
          </a:xfrm>
          <a:prstGeom prst="curvedConnector3">
            <a:avLst>
              <a:gd name="adj1" fmla="val 272243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74851" y="685800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851" y="685800"/>
                <a:ext cx="42704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71551" y="1938668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51" y="1938668"/>
                <a:ext cx="4326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23"/>
              <p:cNvSpPr>
                <a:spLocks noChangeArrowheads="1"/>
              </p:cNvSpPr>
              <p:nvPr/>
            </p:nvSpPr>
            <p:spPr bwMode="auto">
              <a:xfrm>
                <a:off x="9371012" y="2745979"/>
                <a:ext cx="995080" cy="9953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𝑡𝑟𝑎𝑠h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6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1012" y="2745979"/>
                <a:ext cx="995080" cy="995340"/>
              </a:xfrm>
              <a:prstGeom prst="ellipse">
                <a:avLst/>
              </a:prstGeom>
              <a:blipFill rotWithShape="1">
                <a:blip r:embed="rId5"/>
                <a:stretch>
                  <a:fillRect l="-1212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urved Connector 16"/>
          <p:cNvCxnSpPr/>
          <p:nvPr/>
        </p:nvCxnSpPr>
        <p:spPr>
          <a:xfrm rot="16200000" flipH="1">
            <a:off x="9801172" y="1444404"/>
            <a:ext cx="565643" cy="12700"/>
          </a:xfrm>
          <a:prstGeom prst="curvedConnector5">
            <a:avLst>
              <a:gd name="adj1" fmla="val -40414"/>
              <a:gd name="adj2" fmla="val 7174921"/>
              <a:gd name="adj3" fmla="val 1404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6" idx="1"/>
            <a:endCxn id="25" idx="3"/>
          </p:cNvCxnSpPr>
          <p:nvPr/>
        </p:nvCxnSpPr>
        <p:spPr>
          <a:xfrm rot="5400000" flipH="1" flipV="1">
            <a:off x="8950592" y="2315739"/>
            <a:ext cx="1142151" cy="9859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5"/>
            <a:endCxn id="16" idx="7"/>
          </p:cNvCxnSpPr>
          <p:nvPr/>
        </p:nvCxnSpPr>
        <p:spPr>
          <a:xfrm rot="5400000" flipH="1">
            <a:off x="9868460" y="3243649"/>
            <a:ext cx="703812" cy="12700"/>
          </a:xfrm>
          <a:prstGeom prst="curvedConnector5">
            <a:avLst>
              <a:gd name="adj1" fmla="val -32480"/>
              <a:gd name="adj2" fmla="val -6575126"/>
              <a:gd name="adj3" fmla="val 13248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047412" y="1031346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412" y="1031346"/>
                <a:ext cx="42704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57492" y="207865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492" y="2078651"/>
                <a:ext cx="43261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047412" y="3012816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412" y="3012816"/>
                <a:ext cx="71987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9158897" y="1066800"/>
            <a:ext cx="1050315" cy="799941"/>
            <a:chOff x="6351546" y="1473882"/>
            <a:chExt cx="1050315" cy="799941"/>
          </a:xfrm>
        </p:grpSpPr>
        <p:grpSp>
          <p:nvGrpSpPr>
            <p:cNvPr id="24" name="Group 17"/>
            <p:cNvGrpSpPr>
              <a:grpSpLocks/>
            </p:cNvGrpSpPr>
            <p:nvPr/>
          </p:nvGrpSpPr>
          <p:grpSpPr bwMode="auto">
            <a:xfrm>
              <a:off x="6351546" y="1534400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28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6602128" y="1473882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3212" y="685800"/>
            <a:ext cx="2281085" cy="1714533"/>
            <a:chOff x="258840" y="1916502"/>
            <a:chExt cx="2281085" cy="1714533"/>
          </a:xfrm>
        </p:grpSpPr>
        <p:grpSp>
          <p:nvGrpSpPr>
            <p:cNvPr id="31" name="Group 30"/>
            <p:cNvGrpSpPr/>
            <p:nvPr/>
          </p:nvGrpSpPr>
          <p:grpSpPr>
            <a:xfrm>
              <a:off x="258840" y="2218561"/>
              <a:ext cx="1050315" cy="799941"/>
              <a:chOff x="6351546" y="1473882"/>
              <a:chExt cx="1050315" cy="799941"/>
            </a:xfrm>
          </p:grpSpPr>
          <p:grpSp>
            <p:nvGrpSpPr>
              <p:cNvPr id="36" name="Group 17"/>
              <p:cNvGrpSpPr>
                <a:grpSpLocks/>
              </p:cNvGrpSpPr>
              <p:nvPr/>
            </p:nvGrpSpPr>
            <p:grpSpPr bwMode="auto">
              <a:xfrm>
                <a:off x="6351546" y="1534400"/>
                <a:ext cx="989814" cy="678906"/>
                <a:chOff x="4692" y="1996"/>
                <a:chExt cx="420" cy="2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tIns="0" bIns="0" anchor="ctr"/>
                    <a:lstStyle/>
                    <a:p>
                      <a:pPr algn="ctr">
                        <a:lnSpc>
                          <a:spcPct val="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FF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FF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Oval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824" y="1996"/>
                      <a:ext cx="288" cy="288"/>
                    </a:xfrm>
                    <a:prstGeom prst="ellipse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  <a:ln w="9525" algn="ctr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9" name="Group 19"/>
                <p:cNvGrpSpPr>
                  <a:grpSpLocks/>
                </p:cNvGrpSpPr>
                <p:nvPr/>
              </p:nvGrpSpPr>
              <p:grpSpPr bwMode="auto">
                <a:xfrm>
                  <a:off x="4692" y="2092"/>
                  <a:ext cx="96" cy="96"/>
                  <a:chOff x="4720" y="2092"/>
                  <a:chExt cx="96" cy="96"/>
                </a:xfrm>
              </p:grpSpPr>
              <p:sp>
                <p:nvSpPr>
                  <p:cNvPr id="4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20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20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" name="Oval 28"/>
              <p:cNvSpPr>
                <a:spLocks noChangeArrowheads="1"/>
              </p:cNvSpPr>
              <p:nvPr/>
            </p:nvSpPr>
            <p:spPr bwMode="auto">
              <a:xfrm>
                <a:off x="6602128" y="1473882"/>
                <a:ext cx="799733" cy="79994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2" name="Curved Connector 31"/>
            <p:cNvCxnSpPr>
              <a:stCxn id="37" idx="7"/>
              <a:endCxn id="44" idx="1"/>
            </p:cNvCxnSpPr>
            <p:nvPr/>
          </p:nvCxnSpPr>
          <p:spPr>
            <a:xfrm rot="16200000" flipH="1">
              <a:off x="1837693" y="1690053"/>
              <a:ext cx="56575" cy="1347888"/>
            </a:xfrm>
            <a:prstGeom prst="curvedConnector3">
              <a:avLst>
                <a:gd name="adj1" fmla="val -61113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37" idx="3"/>
              <a:endCxn id="37" idx="5"/>
            </p:cNvCxnSpPr>
            <p:nvPr/>
          </p:nvCxnSpPr>
          <p:spPr>
            <a:xfrm rot="16200000" flipH="1">
              <a:off x="909288" y="2618604"/>
              <a:ext cx="12700" cy="565497"/>
            </a:xfrm>
            <a:prstGeom prst="curvedConnector3">
              <a:avLst>
                <a:gd name="adj1" fmla="val 272243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696279" y="1916502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279" y="1916502"/>
                  <a:ext cx="427040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692979" y="316937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79" y="3169370"/>
                  <a:ext cx="432618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23"/>
              <p:cNvSpPr>
                <a:spLocks noChangeArrowheads="1"/>
              </p:cNvSpPr>
              <p:nvPr/>
            </p:nvSpPr>
            <p:spPr bwMode="auto">
              <a:xfrm>
                <a:off x="2436812" y="2745979"/>
                <a:ext cx="995080" cy="9953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𝑡𝑟𝑎𝑠h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2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6812" y="2745979"/>
                <a:ext cx="995080" cy="995340"/>
              </a:xfrm>
              <a:prstGeom prst="ellipse">
                <a:avLst/>
              </a:prstGeom>
              <a:blipFill rotWithShape="1">
                <a:blip r:embed="rId13"/>
                <a:stretch>
                  <a:fillRect l="-1212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7"/>
          <p:cNvGrpSpPr>
            <a:grpSpLocks/>
          </p:cNvGrpSpPr>
          <p:nvPr/>
        </p:nvGrpSpPr>
        <p:grpSpPr bwMode="auto">
          <a:xfrm>
            <a:off x="2467179" y="1044434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46" name="Curved Connector 45"/>
          <p:cNvCxnSpPr>
            <a:stCxn id="44" idx="7"/>
            <a:endCxn id="44" idx="5"/>
          </p:cNvCxnSpPr>
          <p:nvPr/>
        </p:nvCxnSpPr>
        <p:spPr>
          <a:xfrm rot="16200000" flipH="1">
            <a:off x="2866972" y="1444404"/>
            <a:ext cx="565643" cy="12700"/>
          </a:xfrm>
          <a:prstGeom prst="curvedConnector5">
            <a:avLst>
              <a:gd name="adj1" fmla="val -40414"/>
              <a:gd name="adj2" fmla="val 7174921"/>
              <a:gd name="adj3" fmla="val 1404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4" idx="3"/>
            <a:endCxn id="42" idx="1"/>
          </p:cNvCxnSpPr>
          <p:nvPr/>
        </p:nvCxnSpPr>
        <p:spPr>
          <a:xfrm rot="5400000">
            <a:off x="2001160" y="2308605"/>
            <a:ext cx="1164517" cy="1759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2" idx="5"/>
            <a:endCxn id="42" idx="7"/>
          </p:cNvCxnSpPr>
          <p:nvPr/>
        </p:nvCxnSpPr>
        <p:spPr>
          <a:xfrm rot="5400000" flipH="1">
            <a:off x="2934260" y="3243649"/>
            <a:ext cx="703812" cy="12700"/>
          </a:xfrm>
          <a:prstGeom prst="curvedConnector5">
            <a:avLst>
              <a:gd name="adj1" fmla="val -32480"/>
              <a:gd name="adj2" fmla="val -6575126"/>
              <a:gd name="adj3" fmla="val 13248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113212" y="1031346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12" y="1031346"/>
                <a:ext cx="427040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23292" y="207865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92" y="2078651"/>
                <a:ext cx="432618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113212" y="3012816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12" y="3012816"/>
                <a:ext cx="71987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Arrow 51"/>
          <p:cNvSpPr/>
          <p:nvPr/>
        </p:nvSpPr>
        <p:spPr>
          <a:xfrm>
            <a:off x="5103812" y="1938668"/>
            <a:ext cx="1447800" cy="37081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072310" y="1683919"/>
            <a:ext cx="1326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Reversed</a:t>
            </a:r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6615717" y="3276600"/>
            <a:ext cx="4279295" cy="3505200"/>
            <a:chOff x="5278194" y="3276600"/>
            <a:chExt cx="4279295" cy="3505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465051" y="3276600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051" y="3276600"/>
                  <a:ext cx="427040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5278194" y="3888818"/>
              <a:ext cx="4279295" cy="2892982"/>
              <a:chOff x="5278194" y="3660218"/>
              <a:chExt cx="4279295" cy="289298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5278194" y="3660218"/>
                <a:ext cx="799733" cy="799941"/>
                <a:chOff x="6602128" y="1473882"/>
                <a:chExt cx="799733" cy="7999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62637" y="1534400"/>
                      <a:ext cx="678730" cy="67890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tIns="0" bIns="0" anchor="ctr"/>
                    <a:lstStyle/>
                    <a:p>
                      <a:pPr algn="ctr">
                        <a:lnSpc>
                          <a:spcPct val="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Oval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662637" y="1534400"/>
                      <a:ext cx="678730" cy="678906"/>
                    </a:xfrm>
                    <a:prstGeom prst="ellipse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  <a:ln w="9525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Oval 28"/>
                <p:cNvSpPr>
                  <a:spLocks noChangeArrowheads="1"/>
                </p:cNvSpPr>
                <p:nvPr/>
              </p:nvSpPr>
              <p:spPr bwMode="auto">
                <a:xfrm>
                  <a:off x="6602128" y="1473882"/>
                  <a:ext cx="799733" cy="799941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61" name="Curved Connector 60"/>
              <p:cNvCxnSpPr>
                <a:stCxn id="74" idx="1"/>
                <a:endCxn id="56" idx="7"/>
              </p:cNvCxnSpPr>
              <p:nvPr/>
            </p:nvCxnSpPr>
            <p:spPr>
              <a:xfrm rot="16200000" flipV="1">
                <a:off x="6599333" y="3138844"/>
                <a:ext cx="78941" cy="1355988"/>
              </a:xfrm>
              <a:prstGeom prst="curvedConnector3">
                <a:avLst>
                  <a:gd name="adj1" fmla="val 537984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urved Connector 61"/>
              <p:cNvCxnSpPr>
                <a:stCxn id="56" idx="3"/>
                <a:endCxn id="56" idx="5"/>
              </p:cNvCxnSpPr>
              <p:nvPr/>
            </p:nvCxnSpPr>
            <p:spPr>
              <a:xfrm rot="16200000" flipH="1">
                <a:off x="5678060" y="4060261"/>
                <a:ext cx="12700" cy="565497"/>
              </a:xfrm>
              <a:prstGeom prst="curvedConnector3">
                <a:avLst>
                  <a:gd name="adj1" fmla="val 2722433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332412" y="4611027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2412" y="4611027"/>
                    <a:ext cx="432618" cy="461665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7161212" y="5418338"/>
                    <a:ext cx="995080" cy="995340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/>
                            </a:rPr>
                            <m:t>𝑡𝑟𝑎𝑠h</m:t>
                          </m: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 xmlns="">
              <p:sp>
                <p:nvSpPr>
                  <p:cNvPr id="65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161212" y="5418338"/>
                    <a:ext cx="995080" cy="995340"/>
                  </a:xfrm>
                  <a:prstGeom prst="ellipse">
                    <a:avLst/>
                  </a:prstGeom>
                  <a:blipFill rotWithShape="1">
                    <a:blip r:embed="rId21"/>
                    <a:stretch>
                      <a:fillRect l="-1212"/>
                    </a:stretch>
                  </a:blip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Curved Connector 65"/>
              <p:cNvCxnSpPr/>
              <p:nvPr/>
            </p:nvCxnSpPr>
            <p:spPr>
              <a:xfrm rot="16200000" flipH="1">
                <a:off x="7591372" y="4116763"/>
                <a:ext cx="565643" cy="12700"/>
              </a:xfrm>
              <a:prstGeom prst="curvedConnector5">
                <a:avLst>
                  <a:gd name="adj1" fmla="val -40414"/>
                  <a:gd name="adj2" fmla="val 7174921"/>
                  <a:gd name="adj3" fmla="val 140414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65" idx="1"/>
                <a:endCxn id="74" idx="3"/>
              </p:cNvCxnSpPr>
              <p:nvPr/>
            </p:nvCxnSpPr>
            <p:spPr>
              <a:xfrm rot="5400000" flipH="1" flipV="1">
                <a:off x="6740792" y="4988098"/>
                <a:ext cx="1142151" cy="9859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>
                <a:stCxn id="65" idx="5"/>
                <a:endCxn id="65" idx="7"/>
              </p:cNvCxnSpPr>
              <p:nvPr/>
            </p:nvCxnSpPr>
            <p:spPr>
              <a:xfrm rot="5400000" flipH="1">
                <a:off x="7658660" y="5916008"/>
                <a:ext cx="703812" cy="12700"/>
              </a:xfrm>
              <a:prstGeom prst="curvedConnector5">
                <a:avLst>
                  <a:gd name="adj1" fmla="val -32480"/>
                  <a:gd name="adj2" fmla="val -6575126"/>
                  <a:gd name="adj3" fmla="val 132480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837612" y="3703705"/>
                    <a:ext cx="4270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7612" y="3703705"/>
                    <a:ext cx="427040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947692" y="4751010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7692" y="4751010"/>
                    <a:ext cx="432618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837612" y="5603616"/>
                    <a:ext cx="71987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7612" y="5603616"/>
                    <a:ext cx="719877" cy="46166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2" name="Group 71"/>
              <p:cNvGrpSpPr/>
              <p:nvPr/>
            </p:nvGrpSpPr>
            <p:grpSpPr>
              <a:xfrm>
                <a:off x="7199679" y="3739159"/>
                <a:ext cx="799733" cy="799941"/>
                <a:chOff x="6602128" y="1473882"/>
                <a:chExt cx="799733" cy="7999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62637" y="1534400"/>
                      <a:ext cx="678730" cy="67890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tIns="0" bIns="0" anchor="ctr"/>
                    <a:lstStyle/>
                    <a:p>
                      <a:pPr algn="ctr">
                        <a:lnSpc>
                          <a:spcPct val="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Oval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662637" y="1534400"/>
                      <a:ext cx="678730" cy="678906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 w="9525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4" name="Oval 73"/>
                <p:cNvSpPr>
                  <a:spLocks noChangeArrowheads="1"/>
                </p:cNvSpPr>
                <p:nvPr/>
              </p:nvSpPr>
              <p:spPr bwMode="auto">
                <a:xfrm>
                  <a:off x="6602128" y="1473882"/>
                  <a:ext cx="799733" cy="799941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80" name="Group 17"/>
              <p:cNvGrpSpPr>
                <a:grpSpLocks/>
              </p:cNvGrpSpPr>
              <p:nvPr/>
            </p:nvGrpSpPr>
            <p:grpSpPr bwMode="auto">
              <a:xfrm>
                <a:off x="5623084" y="5874294"/>
                <a:ext cx="909686" cy="678906"/>
                <a:chOff x="4692" y="1996"/>
                <a:chExt cx="386" cy="288"/>
              </a:xfrm>
            </p:grpSpPr>
            <p:sp>
              <p:nvSpPr>
                <p:cNvPr id="82" name="Oval 18"/>
                <p:cNvSpPr>
                  <a:spLocks noChangeArrowheads="1"/>
                </p:cNvSpPr>
                <p:nvPr/>
              </p:nvSpPr>
              <p:spPr bwMode="auto">
                <a:xfrm>
                  <a:off x="4790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2400" smtClean="0">
                      <a:solidFill>
                        <a:srgbClr val="FF00FF"/>
                      </a:solidFill>
                    </a:rPr>
                    <a:t>start</a:t>
                  </a:r>
                  <a:endParaRPr lang="en-US" sz="2400" dirty="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83" name="Group 19"/>
                <p:cNvGrpSpPr>
                  <a:grpSpLocks/>
                </p:cNvGrpSpPr>
                <p:nvPr/>
              </p:nvGrpSpPr>
              <p:grpSpPr bwMode="auto">
                <a:xfrm>
                  <a:off x="4692" y="2092"/>
                  <a:ext cx="96" cy="96"/>
                  <a:chOff x="4720" y="2092"/>
                  <a:chExt cx="96" cy="96"/>
                </a:xfrm>
              </p:grpSpPr>
              <p:sp>
                <p:nvSpPr>
                  <p:cNvPr id="8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20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20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cxnSp>
            <p:nvCxnSpPr>
              <p:cNvPr id="86" name="Curved Connector 85"/>
              <p:cNvCxnSpPr>
                <a:stCxn id="82" idx="0"/>
                <a:endCxn id="56" idx="6"/>
              </p:cNvCxnSpPr>
              <p:nvPr/>
            </p:nvCxnSpPr>
            <p:spPr>
              <a:xfrm rot="16200000" flipV="1">
                <a:off x="5228615" y="4909502"/>
                <a:ext cx="1814105" cy="115479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/>
              <p:cNvCxnSpPr>
                <a:stCxn id="82" idx="7"/>
                <a:endCxn id="75" idx="2"/>
              </p:cNvCxnSpPr>
              <p:nvPr/>
            </p:nvCxnSpPr>
            <p:spPr>
              <a:xfrm rot="5400000" flipH="1" flipV="1">
                <a:off x="5929487" y="4643016"/>
                <a:ext cx="1834587" cy="826816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865812" y="5258694"/>
                    <a:ext cx="4028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𝜀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5812" y="5258694"/>
                    <a:ext cx="402803" cy="461665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6399212" y="5263159"/>
                    <a:ext cx="4028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𝜀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9212" y="5263159"/>
                    <a:ext cx="402803" cy="461665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6" name="Rectangle 95"/>
          <p:cNvSpPr/>
          <p:nvPr/>
        </p:nvSpPr>
        <p:spPr>
          <a:xfrm>
            <a:off x="7161212" y="685800"/>
            <a:ext cx="4313240" cy="162368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is Third From Last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Draw a nondeterministic finite state automaton (NFA) for the language of all strings where their third from last character is 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 r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85096" y="4200222"/>
            <a:ext cx="5562116" cy="2048178"/>
            <a:chOff x="2551229" y="4200222"/>
            <a:chExt cx="5562116" cy="2048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23"/>
                <p:cNvSpPr>
                  <a:spLocks noChangeArrowheads="1"/>
                </p:cNvSpPr>
                <p:nvPr/>
              </p:nvSpPr>
              <p:spPr bwMode="auto">
                <a:xfrm>
                  <a:off x="4075229" y="4882174"/>
                  <a:ext cx="723783" cy="7239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2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75229" y="4882174"/>
                  <a:ext cx="723783" cy="72397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761611" y="4200222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611" y="4200222"/>
                  <a:ext cx="719877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2551229" y="4882174"/>
              <a:ext cx="909686" cy="678906"/>
              <a:chOff x="4692" y="1996"/>
              <a:chExt cx="386" cy="288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4790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2400" smtClean="0">
                    <a:solidFill>
                      <a:srgbClr val="FF00FF"/>
                    </a:solidFill>
                  </a:rPr>
                  <a:t>start</a:t>
                </a:r>
                <a:endParaRPr lang="en-US" sz="2400" dirty="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26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22" name="Curved Connector 21"/>
            <p:cNvCxnSpPr>
              <a:stCxn id="25" idx="1"/>
              <a:endCxn id="25" idx="7"/>
            </p:cNvCxnSpPr>
            <p:nvPr/>
          </p:nvCxnSpPr>
          <p:spPr>
            <a:xfrm rot="5400000" flipH="1" flipV="1">
              <a:off x="3121550" y="4741631"/>
              <a:ext cx="12700" cy="479933"/>
            </a:xfrm>
            <a:prstGeom prst="curvedConnector3">
              <a:avLst>
                <a:gd name="adj1" fmla="val 258285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23"/>
                <p:cNvSpPr>
                  <a:spLocks noChangeArrowheads="1"/>
                </p:cNvSpPr>
                <p:nvPr/>
              </p:nvSpPr>
              <p:spPr bwMode="auto">
                <a:xfrm>
                  <a:off x="5599229" y="4876800"/>
                  <a:ext cx="723783" cy="7239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38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99229" y="4876800"/>
                  <a:ext cx="723783" cy="72397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urved Connector 39"/>
            <p:cNvCxnSpPr>
              <a:stCxn id="25" idx="5"/>
              <a:endCxn id="12" idx="3"/>
            </p:cNvCxnSpPr>
            <p:nvPr/>
          </p:nvCxnSpPr>
          <p:spPr>
            <a:xfrm rot="16200000" flipH="1">
              <a:off x="3752138" y="5071036"/>
              <a:ext cx="38466" cy="819708"/>
            </a:xfrm>
            <a:prstGeom prst="curvedConnector3">
              <a:avLst>
                <a:gd name="adj1" fmla="val 96991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12" idx="5"/>
              <a:endCxn id="38" idx="3"/>
            </p:cNvCxnSpPr>
            <p:nvPr/>
          </p:nvCxnSpPr>
          <p:spPr>
            <a:xfrm rot="5400000" flipH="1" flipV="1">
              <a:off x="5196433" y="4991331"/>
              <a:ext cx="5374" cy="1012209"/>
            </a:xfrm>
            <a:prstGeom prst="curvedConnector3">
              <a:avLst>
                <a:gd name="adj1" fmla="val -622670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38" idx="5"/>
              <a:endCxn id="50" idx="3"/>
            </p:cNvCxnSpPr>
            <p:nvPr/>
          </p:nvCxnSpPr>
          <p:spPr>
            <a:xfrm rot="5400000" flipH="1" flipV="1">
              <a:off x="6791559" y="4855578"/>
              <a:ext cx="64628" cy="1213714"/>
            </a:xfrm>
            <a:prstGeom prst="curvedConnector3">
              <a:avLst>
                <a:gd name="adj1" fmla="val -51776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27"/>
            <p:cNvGrpSpPr>
              <a:grpSpLocks/>
            </p:cNvGrpSpPr>
            <p:nvPr/>
          </p:nvGrpSpPr>
          <p:grpSpPr bwMode="auto">
            <a:xfrm>
              <a:off x="7313612" y="4747329"/>
              <a:ext cx="799733" cy="799941"/>
              <a:chOff x="4824" y="2352"/>
              <a:chExt cx="2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sz="2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75212" y="5786735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212" y="5786735"/>
                  <a:ext cx="719877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475412" y="5786735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412" y="5786735"/>
                  <a:ext cx="719877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604393" y="5786735"/>
                  <a:ext cx="4326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393" y="5786735"/>
                  <a:ext cx="432619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973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Nondeterministic Finite State Automata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447801"/>
                <a:ext cx="10969943" cy="5410200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indent="-342900">
                  <a:lnSpc>
                    <a:spcPct val="115000"/>
                  </a:lnSpc>
                </a:pPr>
                <a:r>
                  <a:rPr lang="en-US" sz="4400" dirty="0" smtClean="0"/>
                  <a:t>Basic idea: </a:t>
                </a:r>
                <a:r>
                  <a:rPr lang="en-US" sz="4400"/>
                  <a:t>a </a:t>
                </a:r>
                <a:r>
                  <a:rPr lang="en-US" sz="4400" smtClean="0">
                    <a:solidFill>
                      <a:srgbClr val="00B0F0"/>
                    </a:solidFill>
                  </a:rPr>
                  <a:t>N</a:t>
                </a:r>
                <a:r>
                  <a:rPr lang="en-US" sz="4400" smtClean="0">
                    <a:solidFill>
                      <a:srgbClr val="3399FF"/>
                    </a:solidFill>
                  </a:rPr>
                  <a:t>FA</a:t>
                </a:r>
                <a:r>
                  <a:rPr lang="en-US" sz="4400" smtClean="0"/>
                  <a:t> </a:t>
                </a:r>
                <a:r>
                  <a:rPr lang="en-US" sz="4400" dirty="0"/>
                  <a:t>is a “</a:t>
                </a:r>
                <a:r>
                  <a:rPr lang="en-US" sz="4400" dirty="0">
                    <a:solidFill>
                      <a:srgbClr val="FF0000"/>
                    </a:solidFill>
                  </a:rPr>
                  <a:t>machine</a:t>
                </a:r>
                <a:r>
                  <a:rPr lang="en-US" sz="4400" dirty="0"/>
                  <a:t>” that changes states </a:t>
                </a:r>
              </a:p>
              <a:p>
                <a:pPr marL="0" indent="0">
                  <a:lnSpc>
                    <a:spcPct val="75000"/>
                  </a:lnSpc>
                  <a:buNone/>
                </a:pPr>
                <a:r>
                  <a:rPr lang="en-US" sz="4400" dirty="0"/>
                  <a:t>	while processing symbols, one at a time.</a:t>
                </a: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33CC33"/>
                    </a:solidFill>
                  </a:rPr>
                  <a:t>Finite</a:t>
                </a:r>
                <a:r>
                  <a:rPr lang="en-US" sz="4400" dirty="0"/>
                  <a:t> set of </a:t>
                </a:r>
                <a:r>
                  <a:rPr lang="en-US" sz="4400" dirty="0">
                    <a:solidFill>
                      <a:srgbClr val="33CC33"/>
                    </a:solidFill>
                  </a:rPr>
                  <a:t>states</a:t>
                </a:r>
                <a:r>
                  <a:rPr lang="en-US" sz="4400" dirty="0"/>
                  <a:t>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}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99FF"/>
                    </a:solidFill>
                  </a:rPr>
                  <a:t>Transition</a:t>
                </a:r>
                <a:r>
                  <a:rPr lang="en-US" sz="4400"/>
                  <a:t> </a:t>
                </a:r>
                <a:r>
                  <a:rPr lang="en-US" sz="4400" dirty="0"/>
                  <a:t>function: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44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sup>
                    </m:sSup>
                    <m:r>
                      <a:rPr lang="en-US" sz="4400" i="1">
                        <a:latin typeface="Cambria Math"/>
                      </a:rPr>
                      <m:t>×</m:t>
                    </m:r>
                    <m:r>
                      <a:rPr lang="en-US" sz="44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4400">
                        <a:latin typeface="Cambria Math"/>
                      </a:rPr>
                      <m:t>Σ</m:t>
                    </m:r>
                    <m:r>
                      <a:rPr lang="en-US" sz="4400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sz="4400" b="0" i="1" smtClean="0">
                        <a:latin typeface="Cambria Math"/>
                      </a:rPr>
                      <m:t>)</m:t>
                    </m:r>
                    <m:r>
                      <a:rPr lang="en-US" sz="44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sup>
                    </m:sSup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FF"/>
                    </a:solidFill>
                  </a:rPr>
                  <a:t>Initial</a:t>
                </a:r>
                <a:r>
                  <a:rPr lang="en-US" sz="4400" dirty="0"/>
                  <a:t> state:	</a:t>
                </a:r>
                <a:r>
                  <a:rPr lang="en-US" sz="4400"/>
                  <a:t>	</a:t>
                </a:r>
                <a:r>
                  <a:rPr lang="en-US" sz="440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∈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00"/>
                    </a:solidFill>
                  </a:rPr>
                  <a:t>Final</a:t>
                </a:r>
                <a:r>
                  <a:rPr lang="en-US" sz="4400" dirty="0"/>
                  <a:t> states:	</a:t>
                </a:r>
                <a:r>
                  <a:rPr lang="en-US" sz="4400"/>
                  <a:t>	</a:t>
                </a:r>
                <a:r>
                  <a:rPr lang="en-US" sz="4400" smtClean="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4400" i="1">
                        <a:latin typeface="Cambria Math"/>
                      </a:rPr>
                      <m:t>⊆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CC33"/>
                    </a:solidFill>
                  </a:rPr>
                  <a:t>Finite state</a:t>
                </a:r>
                <a:r>
                  <a:rPr lang="en-US" sz="4400">
                    <a:solidFill>
                      <a:srgbClr val="FF00FF"/>
                    </a:solidFill>
                  </a:rPr>
                  <a:t> </a:t>
                </a:r>
                <a:r>
                  <a:rPr lang="en-US" sz="4400" dirty="0"/>
                  <a:t>automaton is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/>
                      </a:rPr>
                      <m:t>𝑀</m:t>
                    </m:r>
                    <m:r>
                      <a:rPr lang="en-US" sz="4400" i="1" dirty="0">
                        <a:latin typeface="Cambria Math"/>
                      </a:rPr>
                      <m:t>=(</m:t>
                    </m:r>
                    <m:r>
                      <a:rPr lang="en-US" sz="4400" i="1" dirty="0">
                        <a:solidFill>
                          <a:srgbClr val="33CC33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a:rPr lang="en-US" sz="4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endParaRPr lang="en-US" sz="4400" dirty="0" smtClean="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smtClean="0"/>
                  <a:t>Accept if any states we end in are </a:t>
                </a:r>
                <a:r>
                  <a:rPr lang="en-US" sz="4400" smtClean="0">
                    <a:solidFill>
                      <a:srgbClr val="FF0000"/>
                    </a:solidFill>
                  </a:rPr>
                  <a:t>Final</a:t>
                </a:r>
                <a:r>
                  <a:rPr lang="en-US" sz="4400" smtClean="0"/>
                  <a:t>, otherwise Reject only when none of the states are final</a:t>
                </a:r>
                <a:endParaRPr lang="en-US" sz="4400" dirty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447801"/>
                <a:ext cx="10969943" cy="5410200"/>
              </a:xfrm>
              <a:blipFill rotWithShape="1">
                <a:blip r:embed="rId2"/>
                <a:stretch>
                  <a:fillRect l="-1333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618412" y="3581400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>
                <a:off x="9856897" y="3276600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6897" y="3276600"/>
                <a:ext cx="633248" cy="633413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AutoShape 24"/>
          <p:cNvCxnSpPr>
            <a:cxnSpLocks noChangeShapeType="1"/>
            <a:stCxn id="11" idx="6"/>
            <a:endCxn id="13" idx="2"/>
          </p:cNvCxnSpPr>
          <p:nvPr/>
        </p:nvCxnSpPr>
        <p:spPr bwMode="auto">
          <a:xfrm>
            <a:off x="10490145" y="3593307"/>
            <a:ext cx="686019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25"/>
              <p:cNvSpPr>
                <a:spLocks noChangeArrowheads="1"/>
              </p:cNvSpPr>
              <p:nvPr/>
            </p:nvSpPr>
            <p:spPr bwMode="auto">
              <a:xfrm>
                <a:off x="11176164" y="3276600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76164" y="3276600"/>
                <a:ext cx="633248" cy="633413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26"/>
              <p:cNvSpPr>
                <a:spLocks noChangeArrowheads="1"/>
              </p:cNvSpPr>
              <p:nvPr/>
            </p:nvSpPr>
            <p:spPr bwMode="auto">
              <a:xfrm>
                <a:off x="9037379" y="2362200"/>
                <a:ext cx="609441" cy="6096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37379" y="2362200"/>
                <a:ext cx="609441" cy="6096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8609012" y="4038600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14794" y="32004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794" y="3200400"/>
                <a:ext cx="43261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25"/>
              <p:cNvSpPr>
                <a:spLocks noChangeArrowheads="1"/>
              </p:cNvSpPr>
              <p:nvPr/>
            </p:nvSpPr>
            <p:spPr bwMode="auto">
              <a:xfrm>
                <a:off x="11047412" y="4031546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47412" y="4031546"/>
                <a:ext cx="633248" cy="633413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AutoShape 24"/>
          <p:cNvCxnSpPr>
            <a:cxnSpLocks noChangeShapeType="1"/>
            <a:stCxn id="11" idx="5"/>
            <a:endCxn id="19" idx="2"/>
          </p:cNvCxnSpPr>
          <p:nvPr/>
        </p:nvCxnSpPr>
        <p:spPr bwMode="auto">
          <a:xfrm>
            <a:off x="10397408" y="3817252"/>
            <a:ext cx="650004" cy="531001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5"/>
              <p:cNvSpPr>
                <a:spLocks noChangeArrowheads="1"/>
              </p:cNvSpPr>
              <p:nvPr/>
            </p:nvSpPr>
            <p:spPr bwMode="auto">
              <a:xfrm>
                <a:off x="11364036" y="5181600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64036" y="5181600"/>
                <a:ext cx="633248" cy="633413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AutoShape 24"/>
          <p:cNvCxnSpPr>
            <a:cxnSpLocks noChangeShapeType="1"/>
            <a:stCxn id="19" idx="4"/>
            <a:endCxn id="23" idx="0"/>
          </p:cNvCxnSpPr>
          <p:nvPr/>
        </p:nvCxnSpPr>
        <p:spPr bwMode="auto">
          <a:xfrm>
            <a:off x="11364036" y="4664959"/>
            <a:ext cx="316624" cy="516641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373744" y="3962356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744" y="3962356"/>
                <a:ext cx="43261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101809" y="4694859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809" y="4694859"/>
                <a:ext cx="402803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6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TripleA using FSA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What’s our alphabet? (pick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What should our states be? </a:t>
                </a:r>
                <a:r>
                  <a:rPr lang="en-US"/>
                  <a:t>(pick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Which states are the accept states?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F</m:t>
                    </m:r>
                  </m:oMath>
                </a14:m>
                <a:r>
                  <a:rPr lang="en-US"/>
                  <a:t>)</a:t>
                </a:r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Which state is the start state?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E422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How should we transition?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smtClean="0"/>
                  <a:t>)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6388" y="0"/>
            <a:ext cx="10969943" cy="1143000"/>
          </a:xfrm>
        </p:spPr>
        <p:txBody>
          <a:bodyPr/>
          <a:lstStyle/>
          <a:p>
            <a:r>
              <a:rPr lang="en-US" smtClean="0"/>
              <a:t>TripleA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cxnSp>
        <p:nvCxnSpPr>
          <p:cNvPr id="13" name="Curved Connector 12"/>
          <p:cNvCxnSpPr>
            <a:stCxn id="34" idx="7"/>
            <a:endCxn id="14" idx="1"/>
          </p:cNvCxnSpPr>
          <p:nvPr/>
        </p:nvCxnSpPr>
        <p:spPr>
          <a:xfrm rot="5400000" flipH="1" flipV="1">
            <a:off x="3449420" y="249279"/>
            <a:ext cx="134974" cy="3599990"/>
          </a:xfrm>
          <a:prstGeom prst="curvedConnector3">
            <a:avLst>
              <a:gd name="adj1" fmla="val 37081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5180012" y="1844861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1</a:t>
            </a:r>
            <a:endParaRPr lang="en-US" sz="2400"/>
          </a:p>
        </p:txBody>
      </p:sp>
      <p:cxnSp>
        <p:nvCxnSpPr>
          <p:cNvPr id="26" name="Curved Connector 25"/>
          <p:cNvCxnSpPr>
            <a:stCxn id="36" idx="3"/>
            <a:endCxn id="34" idx="5"/>
          </p:cNvCxnSpPr>
          <p:nvPr/>
        </p:nvCxnSpPr>
        <p:spPr>
          <a:xfrm rot="5400000">
            <a:off x="5673973" y="-1198965"/>
            <a:ext cx="175412" cy="8089534"/>
          </a:xfrm>
          <a:prstGeom prst="curvedConnector3">
            <a:avLst>
              <a:gd name="adj1" fmla="val 6294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23394" y="11430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94" y="1143000"/>
                <a:ext cx="43261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492548" y="2043378"/>
            <a:ext cx="1297728" cy="963512"/>
            <a:chOff x="4724" y="1996"/>
            <a:chExt cx="388" cy="288"/>
          </a:xfrm>
        </p:grpSpPr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>
                  <a:solidFill>
                    <a:srgbClr val="FF00FF"/>
                  </a:solidFill>
                </a:rPr>
                <a:t>0</a:t>
              </a:r>
              <a:endParaRPr lang="en-US" sz="2400">
                <a:solidFill>
                  <a:srgbClr val="FF00FF"/>
                </a:solidFill>
              </a:endParaRPr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9669556" y="1960033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2</a:t>
            </a:r>
            <a:endParaRPr lang="en-US" sz="2400"/>
          </a:p>
        </p:txBody>
      </p:sp>
      <p:cxnSp>
        <p:nvCxnSpPr>
          <p:cNvPr id="42" name="Curved Connector 41"/>
          <p:cNvCxnSpPr>
            <a:stCxn id="14" idx="7"/>
            <a:endCxn id="36" idx="1"/>
          </p:cNvCxnSpPr>
          <p:nvPr/>
        </p:nvCxnSpPr>
        <p:spPr>
          <a:xfrm rot="16200000" flipH="1">
            <a:off x="7834570" y="125084"/>
            <a:ext cx="115172" cy="3828579"/>
          </a:xfrm>
          <a:prstGeom prst="curvedConnector3">
            <a:avLst>
              <a:gd name="adj1" fmla="val -31737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661805" y="1214735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805" y="1214735"/>
                <a:ext cx="43261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435626" y="3962400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26" y="3962400"/>
                <a:ext cx="43261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42212" y="152400"/>
                <a:ext cx="508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Strings with a multiple of 3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</a:t>
                </a:r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212" y="152400"/>
                <a:ext cx="508651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79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31267" y="1947607"/>
            <a:ext cx="1154755" cy="115505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50" name="Curved Connector 49"/>
          <p:cNvCxnSpPr>
            <a:stCxn id="34" idx="1"/>
            <a:endCxn id="20" idx="0"/>
          </p:cNvCxnSpPr>
          <p:nvPr/>
        </p:nvCxnSpPr>
        <p:spPr>
          <a:xfrm rot="5400000" flipH="1" flipV="1">
            <a:off x="1067820" y="1875936"/>
            <a:ext cx="73383" cy="408268"/>
          </a:xfrm>
          <a:prstGeom prst="curvedConnector3">
            <a:avLst>
              <a:gd name="adj1" fmla="val 54202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1267" y="1367135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67" y="1367135"/>
                <a:ext cx="42704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urved Connector 53"/>
          <p:cNvCxnSpPr>
            <a:stCxn id="14" idx="5"/>
            <a:endCxn id="14" idx="3"/>
          </p:cNvCxnSpPr>
          <p:nvPr/>
        </p:nvCxnSpPr>
        <p:spPr>
          <a:xfrm rot="5400000">
            <a:off x="5647385" y="2312442"/>
            <a:ext cx="12700" cy="660965"/>
          </a:xfrm>
          <a:prstGeom prst="curvedConnector3">
            <a:avLst>
              <a:gd name="adj1" fmla="val 287815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51991" y="2950488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91" y="2950488"/>
                <a:ext cx="42704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0620372" y="2916660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372" y="2916660"/>
                <a:ext cx="42704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urved Connector 61"/>
          <p:cNvCxnSpPr>
            <a:stCxn id="36" idx="4"/>
            <a:endCxn id="36" idx="6"/>
          </p:cNvCxnSpPr>
          <p:nvPr/>
        </p:nvCxnSpPr>
        <p:spPr>
          <a:xfrm rot="5400000" flipH="1" flipV="1">
            <a:off x="10136868" y="2427589"/>
            <a:ext cx="467494" cy="467372"/>
          </a:xfrm>
          <a:prstGeom prst="curvedConnector4">
            <a:avLst>
              <a:gd name="adj1" fmla="val -48899"/>
              <a:gd name="adj2" fmla="val 14891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Take-aways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600200"/>
                <a:ext cx="10969943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For a FSA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mtClean="0"/>
                  <a:t>, the language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mtClean="0"/>
                  <a:t> (denoted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) refers to the set of strings accepted by the machine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accepts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The set of all languages decided by some FSA is call the </a:t>
                </a:r>
                <a:r>
                  <a:rPr lang="en-US" b="1" smtClean="0"/>
                  <a:t>Regular Languages</a:t>
                </a:r>
              </a:p>
              <a:p>
                <a:pPr lvl="1"/>
                <a:r>
                  <a:rPr lang="en-US" smtClean="0"/>
                  <a:t>Equivalent to the languages describable by regular expressions</a:t>
                </a:r>
              </a:p>
              <a:p>
                <a:r>
                  <a:rPr lang="en-US" smtClean="0"/>
                  <a:t>A particular language decided by some FSA is called a </a:t>
                </a:r>
                <a:r>
                  <a:rPr lang="en-US" b="1" smtClean="0"/>
                  <a:t>Regular Language</a:t>
                </a:r>
              </a:p>
              <a:p>
                <a:r>
                  <a:rPr lang="en-US" smtClean="0"/>
                  <a:t>All regular languages can be decided by a Java program using only constant memory (relative to length of word)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600200"/>
                <a:ext cx="10969943" cy="4525963"/>
              </a:xfrm>
              <a:blipFill rotWithShape="1">
                <a:blip r:embed="rId2"/>
                <a:stretch>
                  <a:fillRect l="-833" t="-3235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Closure Properties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 set is </a:t>
                </a:r>
                <a:r>
                  <a:rPr lang="en-US" b="1" smtClean="0"/>
                  <a:t>closed </a:t>
                </a:r>
                <a:r>
                  <a:rPr lang="en-US" smtClean="0"/>
                  <a:t>under an operation if applying that operation to members of the set results in a member of the set</a:t>
                </a:r>
              </a:p>
              <a:p>
                <a:pPr lvl="1"/>
                <a:r>
                  <a:rPr lang="en-US" smtClean="0"/>
                  <a:t>Integers are closed under addition</a:t>
                </a:r>
              </a:p>
              <a:p>
                <a:pPr lvl="1"/>
                <a:r>
                  <a:rPr lang="en-US" smtClean="0"/>
                  <a:t>Integers are not closed under division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is closed under concatenation</a:t>
                </a:r>
              </a:p>
              <a:p>
                <a:pPr lvl="1"/>
                <a:r>
                  <a:rPr lang="en-US" smtClean="0"/>
                  <a:t>The set of all languages are not closed under cross product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r="-2167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Closure Properties of Regular Languages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Complement</a:t>
            </a:r>
          </a:p>
          <a:p>
            <a:r>
              <a:rPr lang="en-US" smtClean="0"/>
              <a:t>Intersection</a:t>
            </a:r>
          </a:p>
          <a:p>
            <a:r>
              <a:rPr lang="en-US" smtClean="0"/>
              <a:t>Union</a:t>
            </a:r>
          </a:p>
          <a:p>
            <a:r>
              <a:rPr lang="en-US" smtClean="0"/>
              <a:t>Difference</a:t>
            </a:r>
          </a:p>
          <a:p>
            <a:r>
              <a:rPr lang="en-US" smtClean="0"/>
              <a:t>Reversal</a:t>
            </a:r>
          </a:p>
          <a:p>
            <a:r>
              <a:rPr lang="en-US" smtClean="0"/>
              <a:t>Concatenation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Closed under Complement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If a language is regular then its complement is regular</a:t>
            </a:r>
          </a:p>
          <a:p>
            <a:r>
              <a:rPr lang="en-US" smtClean="0"/>
              <a:t>If a language has a FSA, it’s complement does as well</a:t>
            </a:r>
          </a:p>
          <a:p>
            <a:r>
              <a:rPr lang="en-US" smtClean="0"/>
              <a:t>If there is a FSA which accepts exactly the strings in the language, there is a FSA which accepts exactly the strings not in the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9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1038</Words>
  <Application>Microsoft Office PowerPoint</Application>
  <PresentationFormat>Custom</PresentationFormat>
  <Paragraphs>382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Cambria Math</vt:lpstr>
      <vt:lpstr>Arial</vt:lpstr>
      <vt:lpstr>Calibri</vt:lpstr>
      <vt:lpstr>Office Theme</vt:lpstr>
      <vt:lpstr>CS3102 Theory of Computation</vt:lpstr>
      <vt:lpstr>Finite State Automata</vt:lpstr>
      <vt:lpstr>TripleA</vt:lpstr>
      <vt:lpstr>TripleA using FSA</vt:lpstr>
      <vt:lpstr>TripleA</vt:lpstr>
      <vt:lpstr>Take-aways</vt:lpstr>
      <vt:lpstr>Closure Properties</vt:lpstr>
      <vt:lpstr>Closure Properties of Regular Languages</vt:lpstr>
      <vt:lpstr>Closed under Complement</vt:lpstr>
      <vt:lpstr>Closed under Complement</vt:lpstr>
      <vt:lpstr>EvenAoddB</vt:lpstr>
      <vt:lpstr> Complement of EvenAoddB</vt:lpstr>
      <vt:lpstr>Closed under Intersection</vt:lpstr>
      <vt:lpstr>Running Both Machines</vt:lpstr>
      <vt:lpstr>Now at the same time</vt:lpstr>
      <vt:lpstr>Let’s Draw it!</vt:lpstr>
      <vt:lpstr>Let’s Draw it!</vt:lpstr>
      <vt:lpstr>Let’s Draw it!</vt:lpstr>
      <vt:lpstr>Cross Product Construction (intersection)</vt:lpstr>
      <vt:lpstr>B’s only or even length</vt:lpstr>
      <vt:lpstr>B’s only or even length</vt:lpstr>
      <vt:lpstr>Cross Product Construction  (Union)</vt:lpstr>
      <vt:lpstr>Cross Product Construction (Difference)</vt:lpstr>
      <vt:lpstr>Closed Under reversal</vt:lpstr>
      <vt:lpstr>Let’s Draw it!</vt:lpstr>
      <vt:lpstr>How to do reversal</vt:lpstr>
      <vt:lpstr>Nondeterminism</vt:lpstr>
      <vt:lpstr>Nondeterminism in computation</vt:lpstr>
      <vt:lpstr>Nondeterminism if Automata</vt:lpstr>
      <vt:lpstr>Back to Reversal</vt:lpstr>
      <vt:lpstr>a is Third From Last</vt:lpstr>
      <vt:lpstr>Nondeterministic Finite State Automata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Brunelle, Nathan J (njb2b)</cp:lastModifiedBy>
  <cp:revision>365</cp:revision>
  <dcterms:created xsi:type="dcterms:W3CDTF">2019-01-15T14:15:49Z</dcterms:created>
  <dcterms:modified xsi:type="dcterms:W3CDTF">2019-02-19T20:16:28Z</dcterms:modified>
</cp:coreProperties>
</file>