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8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20" r:id="rId14"/>
    <p:sldId id="419" r:id="rId15"/>
    <p:sldId id="428" r:id="rId16"/>
    <p:sldId id="427" r:id="rId17"/>
    <p:sldId id="429" r:id="rId18"/>
    <p:sldId id="421" r:id="rId19"/>
    <p:sldId id="425" r:id="rId20"/>
    <p:sldId id="426" r:id="rId21"/>
    <p:sldId id="422" r:id="rId22"/>
    <p:sldId id="423" r:id="rId23"/>
    <p:sldId id="430" r:id="rId24"/>
    <p:sldId id="424" r:id="rId25"/>
  </p:sldIdLst>
  <p:sldSz cx="12188825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>
        <p:scale>
          <a:sx n="60" d="100"/>
          <a:sy n="60" d="100"/>
        </p:scale>
        <p:origin x="-294" y="-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3 on a goes to 2</a:t>
            </a:r>
          </a:p>
          <a:p>
            <a:r>
              <a:rPr lang="en-US" smtClean="0"/>
              <a:t>1 on a goes to 3</a:t>
            </a:r>
          </a:p>
          <a:p>
            <a:r>
              <a:rPr lang="en-US" smtClean="0"/>
              <a:t>2 on a goes to 1, epsilon</a:t>
            </a:r>
            <a:r>
              <a:rPr lang="en-US" baseline="0" smtClean="0"/>
              <a:t> to 2</a:t>
            </a:r>
          </a:p>
          <a:p>
            <a:endParaRPr lang="en-US" baseline="0" smtClean="0"/>
          </a:p>
          <a:p>
            <a:r>
              <a:rPr lang="en-US" baseline="0" smtClean="0"/>
              <a:t>3 on b goes to 3 and 2</a:t>
            </a:r>
          </a:p>
          <a:p>
            <a:r>
              <a:rPr lang="en-US" baseline="0" smtClean="0"/>
              <a:t>2 on b goes to 2</a:t>
            </a:r>
          </a:p>
          <a:p>
            <a:r>
              <a:rPr lang="en-US" baseline="0" smtClean="0"/>
              <a:t>1 on b goes to 1 and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3E60-FD95-4497-88D9-64D62C2E6A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441" y="274641"/>
            <a:ext cx="10969943" cy="58515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2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0" Type="http://schemas.openxmlformats.org/officeDocument/2006/relationships/image" Target="../media/image7.png"/><Relationship Id="rId4" Type="http://schemas.openxmlformats.org/officeDocument/2006/relationships/image" Target="../media/image144.png"/><Relationship Id="rId9" Type="http://schemas.openxmlformats.org/officeDocument/2006/relationships/image" Target="../media/image148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.png"/><Relationship Id="rId26" Type="http://schemas.openxmlformats.org/officeDocument/2006/relationships/image" Target="../media/image13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90.png"/><Relationship Id="rId20" Type="http://schemas.openxmlformats.org/officeDocument/2006/relationships/image" Target="../media/image32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15" Type="http://schemas.openxmlformats.org/officeDocument/2006/relationships/image" Target="../media/image27.png"/><Relationship Id="rId23" Type="http://schemas.openxmlformats.org/officeDocument/2006/relationships/image" Target="../media/image12.png"/><Relationship Id="rId28" Type="http://schemas.openxmlformats.org/officeDocument/2006/relationships/image" Target="../media/image16.png"/><Relationship Id="rId19" Type="http://schemas.openxmlformats.org/officeDocument/2006/relationships/image" Target="../media/image31.png"/><Relationship Id="rId31" Type="http://schemas.openxmlformats.org/officeDocument/2006/relationships/image" Target="../media/image20.png"/><Relationship Id="rId14" Type="http://schemas.openxmlformats.org/officeDocument/2006/relationships/image" Target="../media/image19.png"/><Relationship Id="rId22" Type="http://schemas.openxmlformats.org/officeDocument/2006/relationships/image" Target="../media/image11.png"/><Relationship Id="rId27" Type="http://schemas.openxmlformats.org/officeDocument/2006/relationships/image" Target="../media/image15.png"/><Relationship Id="rId30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.png"/><Relationship Id="rId26" Type="http://schemas.openxmlformats.org/officeDocument/2006/relationships/image" Target="../media/image26.png"/><Relationship Id="rId21" Type="http://schemas.openxmlformats.org/officeDocument/2006/relationships/image" Target="../media/image33.png"/><Relationship Id="rId17" Type="http://schemas.openxmlformats.org/officeDocument/2006/relationships/image" Target="../media/image10.png"/><Relationship Id="rId25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image" Target="../media/image810.png"/><Relationship Id="rId20" Type="http://schemas.openxmlformats.org/officeDocument/2006/relationships/image" Target="../media/image32.png"/><Relationship Id="rId16" Type="http://schemas.openxmlformats.org/officeDocument/2006/relationships/image" Target="../media/image9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3.png"/><Relationship Id="rId15" Type="http://schemas.openxmlformats.org/officeDocument/2006/relationships/image" Target="../media/image27.png"/><Relationship Id="rId23" Type="http://schemas.openxmlformats.org/officeDocument/2006/relationships/image" Target="../media/image22.png"/><Relationship Id="rId5" Type="http://schemas.openxmlformats.org/officeDocument/2006/relationships/image" Target="../media/image40.png"/><Relationship Id="rId28" Type="http://schemas.openxmlformats.org/officeDocument/2006/relationships/image" Target="../media/image29.png"/><Relationship Id="rId19" Type="http://schemas.openxmlformats.org/officeDocument/2006/relationships/image" Target="../media/image31.png"/><Relationship Id="rId22" Type="http://schemas.openxmlformats.org/officeDocument/2006/relationships/image" Target="../media/image200.png"/><Relationship Id="rId4" Type="http://schemas.openxmlformats.org/officeDocument/2006/relationships/image" Target="../media/image39.png"/><Relationship Id="rId27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2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4.png"/><Relationship Id="rId18" Type="http://schemas.openxmlformats.org/officeDocument/2006/relationships/image" Target="../media/image149.png"/><Relationship Id="rId26" Type="http://schemas.openxmlformats.org/officeDocument/2006/relationships/image" Target="../media/image159.png"/><Relationship Id="rId3" Type="http://schemas.openxmlformats.org/officeDocument/2006/relationships/image" Target="../media/image87.png"/><Relationship Id="rId21" Type="http://schemas.openxmlformats.org/officeDocument/2006/relationships/image" Target="../media/image154.png"/><Relationship Id="rId7" Type="http://schemas.openxmlformats.org/officeDocument/2006/relationships/image" Target="../media/image92.png"/><Relationship Id="rId12" Type="http://schemas.openxmlformats.org/officeDocument/2006/relationships/image" Target="../media/image103.png"/><Relationship Id="rId17" Type="http://schemas.openxmlformats.org/officeDocument/2006/relationships/image" Target="../media/image146.png"/><Relationship Id="rId25" Type="http://schemas.openxmlformats.org/officeDocument/2006/relationships/image" Target="../media/image158.png"/><Relationship Id="rId2" Type="http://schemas.openxmlformats.org/officeDocument/2006/relationships/image" Target="../media/image86.png"/><Relationship Id="rId16" Type="http://schemas.openxmlformats.org/officeDocument/2006/relationships/image" Target="../media/image143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7.png"/><Relationship Id="rId24" Type="http://schemas.openxmlformats.org/officeDocument/2006/relationships/image" Target="../media/image157.png"/><Relationship Id="rId5" Type="http://schemas.openxmlformats.org/officeDocument/2006/relationships/image" Target="../media/image89.png"/><Relationship Id="rId15" Type="http://schemas.openxmlformats.org/officeDocument/2006/relationships/image" Target="../media/image120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95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88.png"/><Relationship Id="rId9" Type="http://schemas.openxmlformats.org/officeDocument/2006/relationships/image" Target="../media/image94.png"/><Relationship Id="rId14" Type="http://schemas.openxmlformats.org/officeDocument/2006/relationships/image" Target="../media/image106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0" Type="http://schemas.openxmlformats.org/officeDocument/2006/relationships/image" Target="../media/image7.png"/><Relationship Id="rId4" Type="http://schemas.openxmlformats.org/officeDocument/2006/relationships/image" Target="../media/image144.png"/><Relationship Id="rId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65.png"/><Relationship Id="rId21" Type="http://schemas.openxmlformats.org/officeDocument/2006/relationships/image" Target="../media/image183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8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81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98.pn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46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0.png"/><Relationship Id="rId15" Type="http://schemas.openxmlformats.org/officeDocument/2006/relationships/image" Target="../media/image100.png"/><Relationship Id="rId10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56.png"/><Relationship Id="rId1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108.png"/><Relationship Id="rId21" Type="http://schemas.openxmlformats.org/officeDocument/2006/relationships/image" Target="../media/image12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30.png"/><Relationship Id="rId5" Type="http://schemas.openxmlformats.org/officeDocument/2006/relationships/image" Target="../media/image110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5.png"/><Relationship Id="rId19" Type="http://schemas.openxmlformats.org/officeDocument/2006/relationships/image" Target="../media/image12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is Third From Last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Draw a nondeterministic finite state automaton (NFA) for the language of all strings where their third from last character is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85096" y="4200222"/>
            <a:ext cx="5562116" cy="2048178"/>
            <a:chOff x="2551229" y="4200222"/>
            <a:chExt cx="5562116" cy="204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23"/>
                <p:cNvSpPr>
                  <a:spLocks noChangeArrowheads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61611" y="4200222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611" y="4200222"/>
                  <a:ext cx="71987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2551229" y="4882174"/>
              <a:ext cx="909686" cy="678906"/>
              <a:chOff x="4692" y="1996"/>
              <a:chExt cx="386" cy="288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start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6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2" name="Curved Connector 21"/>
            <p:cNvCxnSpPr>
              <a:stCxn id="25" idx="1"/>
              <a:endCxn id="25" idx="7"/>
            </p:cNvCxnSpPr>
            <p:nvPr/>
          </p:nvCxnSpPr>
          <p:spPr>
            <a:xfrm rot="5400000" flipH="1" flipV="1">
              <a:off x="3121550" y="4741631"/>
              <a:ext cx="12700" cy="479933"/>
            </a:xfrm>
            <a:prstGeom prst="curvedConnector3">
              <a:avLst>
                <a:gd name="adj1" fmla="val 258285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23"/>
                <p:cNvSpPr>
                  <a:spLocks noChangeArrowheads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8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urved Connector 39"/>
            <p:cNvCxnSpPr>
              <a:stCxn id="25" idx="5"/>
              <a:endCxn id="12" idx="3"/>
            </p:cNvCxnSpPr>
            <p:nvPr/>
          </p:nvCxnSpPr>
          <p:spPr>
            <a:xfrm rot="16200000" flipH="1">
              <a:off x="3752138" y="5071036"/>
              <a:ext cx="38466" cy="819708"/>
            </a:xfrm>
            <a:prstGeom prst="curvedConnector3">
              <a:avLst>
                <a:gd name="adj1" fmla="val 9699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12" idx="5"/>
              <a:endCxn id="38" idx="3"/>
            </p:cNvCxnSpPr>
            <p:nvPr/>
          </p:nvCxnSpPr>
          <p:spPr>
            <a:xfrm rot="5400000" flipH="1" flipV="1">
              <a:off x="5196433" y="4991331"/>
              <a:ext cx="5374" cy="1012209"/>
            </a:xfrm>
            <a:prstGeom prst="curvedConnector3">
              <a:avLst>
                <a:gd name="adj1" fmla="val -622670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38" idx="5"/>
              <a:endCxn id="50" idx="3"/>
            </p:cNvCxnSpPr>
            <p:nvPr/>
          </p:nvCxnSpPr>
          <p:spPr>
            <a:xfrm rot="5400000" flipH="1" flipV="1">
              <a:off x="6791559" y="4855578"/>
              <a:ext cx="64628" cy="1213714"/>
            </a:xfrm>
            <a:prstGeom prst="curvedConnector3">
              <a:avLst>
                <a:gd name="adj1" fmla="val -51776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27"/>
            <p:cNvGrpSpPr>
              <a:grpSpLocks/>
            </p:cNvGrpSpPr>
            <p:nvPr/>
          </p:nvGrpSpPr>
          <p:grpSpPr bwMode="auto">
            <a:xfrm>
              <a:off x="7313612" y="4747329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75212" y="57867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212" y="5786735"/>
                  <a:ext cx="719877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475412" y="57867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412" y="5786735"/>
                  <a:ext cx="71987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604393" y="5786735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393" y="5786735"/>
                  <a:ext cx="432619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97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>
            <a:normAutofit/>
          </a:bodyPr>
          <a:lstStyle/>
          <a:p>
            <a:r>
              <a:rPr lang="en-US" sz="4800" smtClean="0"/>
              <a:t>Nondeterministic Finite State Automata</a:t>
            </a:r>
            <a:endParaRPr 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295400"/>
                <a:ext cx="10969943" cy="5791201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Basic idea: </a:t>
                </a:r>
                <a:r>
                  <a:rPr lang="en-US" sz="4400"/>
                  <a:t>a </a:t>
                </a:r>
                <a:r>
                  <a:rPr lang="en-US" sz="4400" smtClean="0">
                    <a:solidFill>
                      <a:srgbClr val="00B0F0"/>
                    </a:solidFill>
                  </a:rPr>
                  <a:t>N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FA</a:t>
                </a:r>
                <a:r>
                  <a:rPr lang="en-US" sz="4400" smtClean="0"/>
                  <a:t> </a:t>
                </a:r>
                <a:r>
                  <a:rPr lang="en-US" sz="4400" dirty="0"/>
                  <a:t>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a:rPr lang="en-US" sz="44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4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4400" b="0" i="1" smtClean="0">
                        <a:latin typeface="Cambria Math"/>
                      </a:rPr>
                      <m:t>)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sup>
                    </m:sSup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:r>
                  <a:rPr lang="en-US" sz="4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:r>
                  <a:rPr lang="en-US" sz="4400" smtClean="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Accept if any states we end in are </a:t>
                </a:r>
                <a:r>
                  <a:rPr lang="en-US" sz="4400" smtClean="0">
                    <a:solidFill>
                      <a:srgbClr val="FF0000"/>
                    </a:solidFill>
                  </a:rPr>
                  <a:t>Final</a:t>
                </a:r>
                <a:r>
                  <a:rPr lang="en-US" sz="4400" smtClean="0"/>
                  <a:t>, otherwise Reject only when none of the states are final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If no transition defined, that “branch” rejects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295400"/>
                <a:ext cx="10969943" cy="5791201"/>
              </a:xfrm>
              <a:blipFill rotWithShape="1">
                <a:blip r:embed="rId2"/>
                <a:stretch>
                  <a:fillRect l="-1333" t="-1684" b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18412" y="3581400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9856897" y="3276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897" y="3276600"/>
                <a:ext cx="633248" cy="633413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AutoShape 24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10490145" y="3593307"/>
            <a:ext cx="68601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5"/>
              <p:cNvSpPr>
                <a:spLocks noChangeArrowheads="1"/>
              </p:cNvSpPr>
              <p:nvPr/>
            </p:nvSpPr>
            <p:spPr bwMode="auto">
              <a:xfrm>
                <a:off x="11176164" y="3276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6164" y="3276600"/>
                <a:ext cx="633248" cy="6334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037379" y="22860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7379" y="22860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8609012" y="4038600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14794" y="3200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794" y="3200400"/>
                <a:ext cx="4326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25"/>
              <p:cNvSpPr>
                <a:spLocks noChangeArrowheads="1"/>
              </p:cNvSpPr>
              <p:nvPr/>
            </p:nvSpPr>
            <p:spPr bwMode="auto">
              <a:xfrm>
                <a:off x="11047412" y="4031546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47412" y="4031546"/>
                <a:ext cx="633248" cy="633413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4"/>
          <p:cNvCxnSpPr>
            <a:cxnSpLocks noChangeShapeType="1"/>
            <a:stCxn id="11" idx="5"/>
            <a:endCxn id="19" idx="2"/>
          </p:cNvCxnSpPr>
          <p:nvPr/>
        </p:nvCxnSpPr>
        <p:spPr bwMode="auto">
          <a:xfrm>
            <a:off x="10397408" y="3817252"/>
            <a:ext cx="650004" cy="53100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11364036" y="5181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4036" y="5181600"/>
                <a:ext cx="633248" cy="633413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AutoShape 24"/>
          <p:cNvCxnSpPr>
            <a:cxnSpLocks noChangeShapeType="1"/>
            <a:stCxn id="19" idx="4"/>
            <a:endCxn id="23" idx="0"/>
          </p:cNvCxnSpPr>
          <p:nvPr/>
        </p:nvCxnSpPr>
        <p:spPr bwMode="auto">
          <a:xfrm>
            <a:off x="11364036" y="4664959"/>
            <a:ext cx="316624" cy="51664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373744" y="3962356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744" y="3962356"/>
                <a:ext cx="43261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101809" y="4694859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809" y="4694859"/>
                <a:ext cx="40280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988" y="274637"/>
            <a:ext cx="10969943" cy="1143000"/>
          </a:xfrm>
        </p:spPr>
        <p:txBody>
          <a:bodyPr/>
          <a:lstStyle/>
          <a:p>
            <a:r>
              <a:rPr lang="en-US" smtClean="0"/>
              <a:t>Union using Non-Determinism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3988" y="1143000"/>
                <a:ext cx="10969943" cy="152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Introduce a new start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 transition to original start states.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3988" y="1143000"/>
                <a:ext cx="10969943" cy="1523999"/>
              </a:xfrm>
              <a:blipFill rotWithShape="1">
                <a:blip r:embed="rId2"/>
                <a:stretch>
                  <a:fillRect l="-1946" t="-7229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2557" y="6193971"/>
                <a:ext cx="1180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smtClean="0"/>
                  <a:t>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57" y="6193971"/>
                <a:ext cx="118090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732" t="-10526" r="-72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10249" y="6193970"/>
            <a:ext cx="1639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Even length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240" y="3772190"/>
            <a:ext cx="3223653" cy="1714533"/>
            <a:chOff x="258840" y="1916502"/>
            <a:chExt cx="3223653" cy="1714533"/>
          </a:xfrm>
        </p:grpSpPr>
        <p:grpSp>
          <p:nvGrpSpPr>
            <p:cNvPr id="8" name="Group 7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1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23"/>
                <p:cNvSpPr>
                  <a:spLocks noChangeArrowheads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𝑡𝑟𝑎𝑠h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l="-1212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urved Connector 9"/>
            <p:cNvCxnSpPr>
              <a:stCxn id="15" idx="7"/>
              <a:endCxn id="9" idx="1"/>
            </p:cNvCxnSpPr>
            <p:nvPr/>
          </p:nvCxnSpPr>
          <p:spPr>
            <a:xfrm rot="16200000" flipH="1">
              <a:off x="1905031" y="1622716"/>
              <a:ext cx="15114" cy="1441102"/>
            </a:xfrm>
            <a:prstGeom prst="curvedConnector3">
              <a:avLst>
                <a:gd name="adj1" fmla="val -237693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5" idx="3"/>
              <a:endCxn id="15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059801" y="3755030"/>
            <a:ext cx="3301425" cy="1888235"/>
            <a:chOff x="173601" y="4893565"/>
            <a:chExt cx="3301425" cy="1888235"/>
          </a:xfrm>
        </p:grpSpPr>
        <p:grpSp>
          <p:nvGrpSpPr>
            <p:cNvPr id="21" name="Group 20"/>
            <p:cNvGrpSpPr/>
            <p:nvPr/>
          </p:nvGrpSpPr>
          <p:grpSpPr>
            <a:xfrm>
              <a:off x="173601" y="5300911"/>
              <a:ext cx="1050315" cy="799941"/>
              <a:chOff x="6351546" y="1473882"/>
              <a:chExt cx="1050315" cy="799941"/>
            </a:xfrm>
          </p:grpSpPr>
          <p:grpSp>
            <p:nvGrpSpPr>
              <p:cNvPr id="27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p:sp>
              <p:nvSpPr>
                <p:cNvPr id="29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dirty="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30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3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𝑒𝑣𝑒𝑛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 l="-3759"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3"/>
                <p:cNvSpPr>
                  <a:spLocks noChangeArrowheads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𝑜𝑑𝑑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urved Connector 22"/>
            <p:cNvCxnSpPr>
              <a:stCxn id="28" idx="7"/>
              <a:endCxn id="22" idx="1"/>
            </p:cNvCxnSpPr>
            <p:nvPr/>
          </p:nvCxnSpPr>
          <p:spPr>
            <a:xfrm rot="5400000" flipH="1" flipV="1">
              <a:off x="1803405" y="4595793"/>
              <a:ext cx="125660" cy="1518874"/>
            </a:xfrm>
            <a:prstGeom prst="curvedConnector3">
              <a:avLst>
                <a:gd name="adj1" fmla="val 39791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22" idx="3"/>
              <a:endCxn id="28" idx="5"/>
            </p:cNvCxnSpPr>
            <p:nvPr/>
          </p:nvCxnSpPr>
          <p:spPr>
            <a:xfrm rot="5400000" flipH="1">
              <a:off x="1859980" y="5230521"/>
              <a:ext cx="12509" cy="1518874"/>
            </a:xfrm>
            <a:prstGeom prst="curvedConnector3">
              <a:avLst>
                <a:gd name="adj1" fmla="val -29927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388947" y="541951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47" y="5419515"/>
                <a:ext cx="719877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/>
          <p:nvPr/>
        </p:nvCxnSpPr>
        <p:spPr>
          <a:xfrm rot="16200000" flipH="1">
            <a:off x="2742536" y="4730854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088194" y="2542006"/>
            <a:ext cx="3050843" cy="1888235"/>
            <a:chOff x="424183" y="4893565"/>
            <a:chExt cx="3050843" cy="1888235"/>
          </a:xfrm>
        </p:grpSpPr>
        <p:grpSp>
          <p:nvGrpSpPr>
            <p:cNvPr id="36" name="Group 35"/>
            <p:cNvGrpSpPr/>
            <p:nvPr/>
          </p:nvGrpSpPr>
          <p:grpSpPr>
            <a:xfrm>
              <a:off x="424183" y="5300911"/>
              <a:ext cx="799733" cy="799941"/>
              <a:chOff x="6602128" y="1473882"/>
              <a:chExt cx="799733" cy="799941"/>
            </a:xfrm>
          </p:grpSpPr>
          <p:sp>
            <p:nvSpPr>
              <p:cNvPr id="44" name="Oval 18"/>
              <p:cNvSpPr>
                <a:spLocks noChangeArrowheads="1"/>
              </p:cNvSpPr>
              <p:nvPr/>
            </p:nvSpPr>
            <p:spPr bwMode="auto">
              <a:xfrm>
                <a:off x="6662637" y="1534400"/>
                <a:ext cx="678730" cy="678906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𝑒𝑣𝑒𝑛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 l="-3759"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23"/>
                <p:cNvSpPr>
                  <a:spLocks noChangeArrowheads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𝑜𝑑𝑑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urved Connector 37"/>
            <p:cNvCxnSpPr>
              <a:stCxn id="43" idx="7"/>
              <a:endCxn id="37" idx="1"/>
            </p:cNvCxnSpPr>
            <p:nvPr/>
          </p:nvCxnSpPr>
          <p:spPr>
            <a:xfrm rot="5400000" flipH="1" flipV="1">
              <a:off x="1803405" y="4595793"/>
              <a:ext cx="125660" cy="1518874"/>
            </a:xfrm>
            <a:prstGeom prst="curvedConnector3">
              <a:avLst>
                <a:gd name="adj1" fmla="val 39791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7" idx="3"/>
              <a:endCxn id="43" idx="5"/>
            </p:cNvCxnSpPr>
            <p:nvPr/>
          </p:nvCxnSpPr>
          <p:spPr>
            <a:xfrm rot="5400000" flipH="1">
              <a:off x="1859980" y="5230521"/>
              <a:ext cx="12509" cy="1518874"/>
            </a:xfrm>
            <a:prstGeom prst="curvedConnector3">
              <a:avLst>
                <a:gd name="adj1" fmla="val -29927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9199418" y="4520410"/>
            <a:ext cx="2973071" cy="1714533"/>
            <a:chOff x="509422" y="1916502"/>
            <a:chExt cx="2973071" cy="1714533"/>
          </a:xfrm>
        </p:grpSpPr>
        <p:grpSp>
          <p:nvGrpSpPr>
            <p:cNvPr id="49" name="Group 48"/>
            <p:cNvGrpSpPr/>
            <p:nvPr/>
          </p:nvGrpSpPr>
          <p:grpSpPr>
            <a:xfrm>
              <a:off x="509422" y="2218561"/>
              <a:ext cx="799733" cy="799941"/>
              <a:chOff x="6602128" y="1473882"/>
              <a:chExt cx="799733" cy="7999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6662637" y="1534400"/>
                    <a:ext cx="678730" cy="67890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62637" y="1534400"/>
                    <a:ext cx="678730" cy="678906"/>
                  </a:xfrm>
                  <a:prstGeom prst="ellipse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23"/>
                <p:cNvSpPr>
                  <a:spLocks noChangeArrowheads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𝑡𝑟𝑎𝑠h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l="-1212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urved Connector 50"/>
            <p:cNvCxnSpPr>
              <a:stCxn id="56" idx="7"/>
              <a:endCxn id="50" idx="1"/>
            </p:cNvCxnSpPr>
            <p:nvPr/>
          </p:nvCxnSpPr>
          <p:spPr>
            <a:xfrm rot="16200000" flipH="1">
              <a:off x="1905031" y="1622716"/>
              <a:ext cx="15114" cy="1441102"/>
            </a:xfrm>
            <a:prstGeom prst="curvedConnector3">
              <a:avLst>
                <a:gd name="adj1" fmla="val -237693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56" idx="3"/>
              <a:endCxn id="56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1307543" y="616773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543" y="6167735"/>
                <a:ext cx="719877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urved Connector 61"/>
          <p:cNvCxnSpPr/>
          <p:nvPr/>
        </p:nvCxnSpPr>
        <p:spPr>
          <a:xfrm rot="16200000" flipH="1">
            <a:off x="11661132" y="5479074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275012" y="3657600"/>
                <a:ext cx="6976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∪</m:t>
                      </m:r>
                    </m:oMath>
                  </m:oMathPara>
                </a14:m>
                <a:endParaRPr lang="en-US" sz="4400" b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12" y="3657600"/>
                <a:ext cx="697627" cy="76944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7466012" y="4437748"/>
                <a:ext cx="734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400" b="0" smtClean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12" y="4437748"/>
                <a:ext cx="734496" cy="7694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7618412" y="4013596"/>
            <a:ext cx="914400" cy="678906"/>
            <a:chOff x="4724" y="1996"/>
            <a:chExt cx="388" cy="288"/>
          </a:xfrm>
        </p:grpSpPr>
        <p:sp>
          <p:nvSpPr>
            <p:cNvPr id="66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start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6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6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71" name="Straight Arrow Connector 70"/>
          <p:cNvCxnSpPr>
            <a:stCxn id="66" idx="7"/>
            <a:endCxn id="43" idx="2"/>
          </p:cNvCxnSpPr>
          <p:nvPr/>
        </p:nvCxnSpPr>
        <p:spPr>
          <a:xfrm flipV="1">
            <a:off x="8433414" y="3349323"/>
            <a:ext cx="654780" cy="76369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5"/>
            <a:endCxn id="56" idx="2"/>
          </p:cNvCxnSpPr>
          <p:nvPr/>
        </p:nvCxnSpPr>
        <p:spPr>
          <a:xfrm>
            <a:off x="8433414" y="4593079"/>
            <a:ext cx="766004" cy="62936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8383798" y="3401311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798" y="3401311"/>
                <a:ext cx="402803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8532812" y="4861904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812" y="4861904"/>
                <a:ext cx="402803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978939" y="6205518"/>
                <a:ext cx="2989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Even length or only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39" y="6205518"/>
                <a:ext cx="2989857" cy="461665"/>
              </a:xfrm>
              <a:prstGeom prst="rect">
                <a:avLst/>
              </a:prstGeom>
              <a:blipFill rotWithShape="1">
                <a:blip r:embed="rId29"/>
                <a:stretch>
                  <a:fillRect l="-3265" t="-10526" r="-244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36"/>
          <p:cNvGrpSpPr>
            <a:grpSpLocks/>
          </p:cNvGrpSpPr>
          <p:nvPr/>
        </p:nvGrpSpPr>
        <p:grpSpPr bwMode="auto">
          <a:xfrm>
            <a:off x="9659151" y="878875"/>
            <a:ext cx="643482" cy="478267"/>
            <a:chOff x="4724" y="1996"/>
            <a:chExt cx="388" cy="288"/>
          </a:xfrm>
        </p:grpSpPr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12700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74" name="Group 38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78" name="Line 39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79" name="Line 40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80" name="Group 41"/>
          <p:cNvGrpSpPr>
            <a:grpSpLocks/>
          </p:cNvGrpSpPr>
          <p:nvPr/>
        </p:nvGrpSpPr>
        <p:grpSpPr bwMode="auto">
          <a:xfrm>
            <a:off x="10413017" y="1099967"/>
            <a:ext cx="1501456" cy="1005701"/>
            <a:chOff x="715" y="3180"/>
            <a:chExt cx="672" cy="450"/>
          </a:xfrm>
        </p:grpSpPr>
        <p:sp>
          <p:nvSpPr>
            <p:cNvPr id="81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715" y="3180"/>
              <a:ext cx="672" cy="4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2" name="Group 43"/>
            <p:cNvGrpSpPr>
              <a:grpSpLocks/>
            </p:cNvGrpSpPr>
            <p:nvPr/>
          </p:nvGrpSpPr>
          <p:grpSpPr bwMode="auto">
            <a:xfrm>
              <a:off x="829" y="3298"/>
              <a:ext cx="169" cy="125"/>
              <a:chOff x="4724" y="1996"/>
              <a:chExt cx="388" cy="288"/>
            </a:xfrm>
          </p:grpSpPr>
          <p:sp>
            <p:nvSpPr>
              <p:cNvPr id="84" name="Oval 44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85" name="Group 45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6" name="Line 46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8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016" y="3212"/>
                  <a:ext cx="286" cy="1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3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6" y="3212"/>
                  <a:ext cx="286" cy="1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49"/>
          <p:cNvGrpSpPr>
            <a:grpSpLocks/>
          </p:cNvGrpSpPr>
          <p:nvPr/>
        </p:nvGrpSpPr>
        <p:grpSpPr bwMode="auto">
          <a:xfrm>
            <a:off x="10420951" y="33167"/>
            <a:ext cx="1501456" cy="1005701"/>
            <a:chOff x="720" y="2640"/>
            <a:chExt cx="672" cy="450"/>
          </a:xfrm>
        </p:grpSpPr>
        <p:sp>
          <p:nvSpPr>
            <p:cNvPr id="89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720" y="2640"/>
              <a:ext cx="672" cy="4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0" name="Group 51"/>
            <p:cNvGrpSpPr>
              <a:grpSpLocks/>
            </p:cNvGrpSpPr>
            <p:nvPr/>
          </p:nvGrpSpPr>
          <p:grpSpPr bwMode="auto">
            <a:xfrm>
              <a:off x="834" y="2758"/>
              <a:ext cx="169" cy="125"/>
              <a:chOff x="4724" y="1996"/>
              <a:chExt cx="388" cy="288"/>
            </a:xfrm>
          </p:grpSpPr>
          <p:sp>
            <p:nvSpPr>
              <p:cNvPr id="92" name="Oval 52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93" name="Group 53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94" name="Line 54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9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21" y="2672"/>
                  <a:ext cx="283" cy="1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91" name="Text 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1" y="2672"/>
                  <a:ext cx="283" cy="1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AutoShape 57"/>
          <p:cNvCxnSpPr>
            <a:cxnSpLocks noChangeShapeType="1"/>
            <a:stCxn id="73" idx="6"/>
            <a:endCxn id="92" idx="3"/>
          </p:cNvCxnSpPr>
          <p:nvPr/>
        </p:nvCxnSpPr>
        <p:spPr bwMode="auto">
          <a:xfrm flipV="1">
            <a:off x="10302633" y="535334"/>
            <a:ext cx="511394" cy="582675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97" name="AutoShape 58"/>
          <p:cNvCxnSpPr>
            <a:cxnSpLocks noChangeShapeType="1"/>
            <a:stCxn id="73" idx="6"/>
            <a:endCxn id="84" idx="1"/>
          </p:cNvCxnSpPr>
          <p:nvPr/>
        </p:nvCxnSpPr>
        <p:spPr bwMode="auto">
          <a:xfrm>
            <a:off x="10302633" y="1118009"/>
            <a:ext cx="503460" cy="286586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98" name="Rectangle 59"/>
          <p:cNvSpPr>
            <a:spLocks noChangeArrowheads="1"/>
          </p:cNvSpPr>
          <p:nvPr/>
        </p:nvSpPr>
        <p:spPr bwMode="auto">
          <a:xfrm>
            <a:off x="10209212" y="1066800"/>
            <a:ext cx="402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99" name="Rectangle 60"/>
          <p:cNvSpPr>
            <a:spLocks noChangeArrowheads="1"/>
          </p:cNvSpPr>
          <p:nvPr/>
        </p:nvSpPr>
        <p:spPr bwMode="auto">
          <a:xfrm>
            <a:off x="10264264" y="609600"/>
            <a:ext cx="402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77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7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using Non-Determinism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143000"/>
                <a:ext cx="10969943" cy="152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Introduce a new start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 transition to original start states.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143000"/>
                <a:ext cx="10969943" cy="1523999"/>
              </a:xfrm>
              <a:blipFill rotWithShape="1">
                <a:blip r:embed="rId2"/>
                <a:stretch>
                  <a:fillRect l="-1944" t="-7229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896317" y="2237206"/>
            <a:ext cx="3050843" cy="1888235"/>
            <a:chOff x="424183" y="4893565"/>
            <a:chExt cx="3050843" cy="1888235"/>
          </a:xfrm>
        </p:grpSpPr>
        <p:grpSp>
          <p:nvGrpSpPr>
            <p:cNvPr id="36" name="Group 35"/>
            <p:cNvGrpSpPr/>
            <p:nvPr/>
          </p:nvGrpSpPr>
          <p:grpSpPr>
            <a:xfrm>
              <a:off x="424183" y="5300911"/>
              <a:ext cx="799733" cy="799941"/>
              <a:chOff x="6602128" y="1473882"/>
              <a:chExt cx="799733" cy="799941"/>
            </a:xfrm>
          </p:grpSpPr>
          <p:sp>
            <p:nvSpPr>
              <p:cNvPr id="44" name="Oval 18"/>
              <p:cNvSpPr>
                <a:spLocks noChangeArrowheads="1"/>
              </p:cNvSpPr>
              <p:nvPr/>
            </p:nvSpPr>
            <p:spPr bwMode="auto">
              <a:xfrm>
                <a:off x="6662637" y="1534400"/>
                <a:ext cx="678730" cy="678906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𝑒𝑣𝑒𝑛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 l="-3759"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23"/>
                <p:cNvSpPr>
                  <a:spLocks noChangeArrowheads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𝑜𝑑𝑑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urved Connector 37"/>
            <p:cNvCxnSpPr>
              <a:stCxn id="43" idx="7"/>
              <a:endCxn id="37" idx="1"/>
            </p:cNvCxnSpPr>
            <p:nvPr/>
          </p:nvCxnSpPr>
          <p:spPr>
            <a:xfrm rot="5400000" flipH="1" flipV="1">
              <a:off x="1803405" y="4595793"/>
              <a:ext cx="125660" cy="1518874"/>
            </a:xfrm>
            <a:prstGeom prst="curvedConnector3">
              <a:avLst>
                <a:gd name="adj1" fmla="val 39791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7" idx="3"/>
              <a:endCxn id="43" idx="5"/>
            </p:cNvCxnSpPr>
            <p:nvPr/>
          </p:nvCxnSpPr>
          <p:spPr>
            <a:xfrm rot="5400000" flipH="1">
              <a:off x="1859980" y="5230521"/>
              <a:ext cx="12509" cy="1518874"/>
            </a:xfrm>
            <a:prstGeom prst="curvedConnector3">
              <a:avLst>
                <a:gd name="adj1" fmla="val -29927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007541" y="4215610"/>
            <a:ext cx="2973071" cy="1714533"/>
            <a:chOff x="509422" y="1916502"/>
            <a:chExt cx="2973071" cy="1714533"/>
          </a:xfrm>
        </p:grpSpPr>
        <p:grpSp>
          <p:nvGrpSpPr>
            <p:cNvPr id="49" name="Group 48"/>
            <p:cNvGrpSpPr/>
            <p:nvPr/>
          </p:nvGrpSpPr>
          <p:grpSpPr>
            <a:xfrm>
              <a:off x="509422" y="2218561"/>
              <a:ext cx="799733" cy="799941"/>
              <a:chOff x="6602128" y="1473882"/>
              <a:chExt cx="799733" cy="7999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6662637" y="1534400"/>
                    <a:ext cx="678730" cy="67890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62637" y="1534400"/>
                    <a:ext cx="678730" cy="678906"/>
                  </a:xfrm>
                  <a:prstGeom prst="ellipse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23"/>
                <p:cNvSpPr>
                  <a:spLocks noChangeArrowheads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𝑡𝑟𝑎𝑠h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l="-1212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urved Connector 50"/>
            <p:cNvCxnSpPr>
              <a:stCxn id="56" idx="7"/>
              <a:endCxn id="50" idx="1"/>
            </p:cNvCxnSpPr>
            <p:nvPr/>
          </p:nvCxnSpPr>
          <p:spPr>
            <a:xfrm rot="16200000" flipH="1">
              <a:off x="1905031" y="1622716"/>
              <a:ext cx="15114" cy="1441102"/>
            </a:xfrm>
            <a:prstGeom prst="curvedConnector3">
              <a:avLst>
                <a:gd name="adj1" fmla="val -237693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56" idx="3"/>
              <a:endCxn id="56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115666" y="586293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666" y="5862935"/>
                <a:ext cx="719877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urved Connector 61"/>
          <p:cNvCxnSpPr/>
          <p:nvPr/>
        </p:nvCxnSpPr>
        <p:spPr>
          <a:xfrm rot="16200000" flipH="1">
            <a:off x="9469255" y="5174274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8"/>
          <p:cNvSpPr>
            <a:spLocks noChangeArrowheads="1"/>
          </p:cNvSpPr>
          <p:nvPr/>
        </p:nvSpPr>
        <p:spPr bwMode="auto">
          <a:xfrm>
            <a:off x="5662207" y="3708796"/>
            <a:ext cx="678730" cy="67890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start</a:t>
            </a:r>
            <a:endParaRPr lang="en-US" sz="2400"/>
          </a:p>
        </p:txBody>
      </p:sp>
      <p:cxnSp>
        <p:nvCxnSpPr>
          <p:cNvPr id="71" name="Straight Arrow Connector 70"/>
          <p:cNvCxnSpPr>
            <a:stCxn id="66" idx="7"/>
            <a:endCxn id="43" idx="2"/>
          </p:cNvCxnSpPr>
          <p:nvPr/>
        </p:nvCxnSpPr>
        <p:spPr>
          <a:xfrm flipV="1">
            <a:off x="6241537" y="3044523"/>
            <a:ext cx="654780" cy="76369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5"/>
            <a:endCxn id="56" idx="2"/>
          </p:cNvCxnSpPr>
          <p:nvPr/>
        </p:nvCxnSpPr>
        <p:spPr>
          <a:xfrm>
            <a:off x="6241537" y="4288279"/>
            <a:ext cx="766004" cy="62936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191921" y="3096511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921" y="3096511"/>
                <a:ext cx="402803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340935" y="4557104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35" y="4557104"/>
                <a:ext cx="402803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513012" y="5067267"/>
            <a:ext cx="3986458" cy="1714533"/>
            <a:chOff x="2717456" y="4703636"/>
            <a:chExt cx="3986458" cy="1714533"/>
          </a:xfrm>
        </p:grpSpPr>
        <p:grpSp>
          <p:nvGrpSpPr>
            <p:cNvPr id="70" name="Group 69"/>
            <p:cNvGrpSpPr/>
            <p:nvPr/>
          </p:nvGrpSpPr>
          <p:grpSpPr>
            <a:xfrm>
              <a:off x="2717456" y="4703636"/>
              <a:ext cx="2030503" cy="1714533"/>
              <a:chOff x="509422" y="1916502"/>
              <a:chExt cx="2030503" cy="171453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09422" y="2218561"/>
                <a:ext cx="799733" cy="799941"/>
                <a:chOff x="6602128" y="1473882"/>
                <a:chExt cx="799733" cy="799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2" name="Oval 28"/>
                <p:cNvSpPr>
                  <a:spLocks noChangeArrowheads="1"/>
                </p:cNvSpPr>
                <p:nvPr/>
              </p:nvSpPr>
              <p:spPr bwMode="auto">
                <a:xfrm>
                  <a:off x="6602128" y="1473882"/>
                  <a:ext cx="799733" cy="79994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74" name="Curved Connector 73"/>
              <p:cNvCxnSpPr>
                <a:stCxn id="82" idx="7"/>
                <a:endCxn id="88" idx="1"/>
              </p:cNvCxnSpPr>
              <p:nvPr/>
            </p:nvCxnSpPr>
            <p:spPr>
              <a:xfrm rot="16200000" flipH="1">
                <a:off x="1837693" y="1690053"/>
                <a:ext cx="56575" cy="1347888"/>
              </a:xfrm>
              <a:prstGeom prst="curvedConnector3">
                <a:avLst>
                  <a:gd name="adj1" fmla="val -61113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82" idx="3"/>
                <a:endCxn id="82" idx="5"/>
              </p:cNvCxnSpPr>
              <p:nvPr/>
            </p:nvCxnSpPr>
            <p:spPr>
              <a:xfrm rot="16200000" flipH="1">
                <a:off x="909288" y="2618604"/>
                <a:ext cx="12700" cy="565497"/>
              </a:xfrm>
              <a:prstGeom prst="curvedConnector3">
                <a:avLst>
                  <a:gd name="adj1" fmla="val 2722433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696279" y="1916502"/>
                    <a:ext cx="4270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279" y="1916502"/>
                    <a:ext cx="427040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92979" y="316937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79" y="316937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27"/>
            <p:cNvGrpSpPr>
              <a:grpSpLocks/>
            </p:cNvGrpSpPr>
            <p:nvPr/>
          </p:nvGrpSpPr>
          <p:grpSpPr bwMode="auto">
            <a:xfrm>
              <a:off x="4630841" y="5062270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90" name="Curved Connector 89"/>
            <p:cNvCxnSpPr>
              <a:stCxn id="88" idx="7"/>
              <a:endCxn id="88" idx="5"/>
            </p:cNvCxnSpPr>
            <p:nvPr/>
          </p:nvCxnSpPr>
          <p:spPr>
            <a:xfrm rot="16200000" flipH="1">
              <a:off x="5030634" y="5462240"/>
              <a:ext cx="565643" cy="12700"/>
            </a:xfrm>
            <a:prstGeom prst="curvedConnector5">
              <a:avLst>
                <a:gd name="adj1" fmla="val -40414"/>
                <a:gd name="adj2" fmla="val 7174921"/>
                <a:gd name="adj3" fmla="val 1404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276874" y="504918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4" y="5049182"/>
                  <a:ext cx="427040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17"/>
          <p:cNvGrpSpPr>
            <a:grpSpLocks/>
          </p:cNvGrpSpPr>
          <p:nvPr/>
        </p:nvGrpSpPr>
        <p:grpSpPr bwMode="auto">
          <a:xfrm>
            <a:off x="2641951" y="3340318"/>
            <a:ext cx="1127920" cy="837436"/>
            <a:chOff x="4724" y="1996"/>
            <a:chExt cx="388" cy="288"/>
          </a:xfrm>
        </p:grpSpPr>
        <p:sp>
          <p:nvSpPr>
            <p:cNvPr id="93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start2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94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95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6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97" name="Straight Arrow Connector 96"/>
          <p:cNvCxnSpPr>
            <a:stCxn id="93" idx="6"/>
            <a:endCxn id="66" idx="2"/>
          </p:cNvCxnSpPr>
          <p:nvPr/>
        </p:nvCxnSpPr>
        <p:spPr>
          <a:xfrm>
            <a:off x="3769871" y="3759036"/>
            <a:ext cx="1892336" cy="28921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320009" y="350073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9" y="3500735"/>
                <a:ext cx="402803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93" idx="4"/>
            <a:endCxn id="82" idx="0"/>
          </p:cNvCxnSpPr>
          <p:nvPr/>
        </p:nvCxnSpPr>
        <p:spPr>
          <a:xfrm flipH="1">
            <a:off x="2912879" y="4177754"/>
            <a:ext cx="438383" cy="119157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796009" y="441513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09" y="4415135"/>
                <a:ext cx="402803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16054" y="2743200"/>
                <a:ext cx="5433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Even length or only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4" y="2743200"/>
                <a:ext cx="5433475" cy="461665"/>
              </a:xfrm>
              <a:prstGeom prst="rect">
                <a:avLst/>
              </a:prstGeom>
              <a:blipFill rotWithShape="1">
                <a:blip r:embed="rId29"/>
                <a:stretch>
                  <a:fillRect l="-1682" t="-10526" r="-67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5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1731" y="274637"/>
            <a:ext cx="10969943" cy="1143000"/>
          </a:xfrm>
        </p:spPr>
        <p:txBody>
          <a:bodyPr/>
          <a:lstStyle/>
          <a:p>
            <a:r>
              <a:rPr lang="en-US" smtClean="0"/>
              <a:t>Closed Under Concatenation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12" y="2484437"/>
                <a:ext cx="10969943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Show that the regular languages are closed under Concatenation</a:t>
                </a:r>
              </a:p>
              <a:p>
                <a:r>
                  <a:rPr lang="en-US" smtClean="0"/>
                  <a:t>Given we have FSAs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find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Idea: when processing a string, any time we see the current prefix is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, check if suffix is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prefix is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is in a final state</a:t>
                </a:r>
              </a:p>
              <a:p>
                <a:r>
                  <a:rPr lang="en-US" smtClean="0"/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-transitions from each final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to start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Make all final states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non-final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12" y="2484437"/>
                <a:ext cx="10969943" cy="4525963"/>
              </a:xfrm>
              <a:blipFill rotWithShape="1">
                <a:blip r:embed="rId2"/>
                <a:stretch>
                  <a:fillRect l="-1000" t="-3369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1812" y="1228725"/>
            <a:ext cx="3825251" cy="1209675"/>
            <a:chOff x="3808412" y="4876800"/>
            <a:chExt cx="3825251" cy="1209675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5995357" y="4876800"/>
              <a:ext cx="1638306" cy="1097365"/>
              <a:chOff x="2731" y="2964"/>
              <a:chExt cx="672" cy="450"/>
            </a:xfrm>
          </p:grpSpPr>
          <p:sp>
            <p:nvSpPr>
              <p:cNvPr id="24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2731" y="2964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" name="Group 63"/>
              <p:cNvGrpSpPr>
                <a:grpSpLocks/>
              </p:cNvGrpSpPr>
              <p:nvPr/>
            </p:nvGrpSpPr>
            <p:grpSpPr bwMode="auto">
              <a:xfrm>
                <a:off x="2808" y="3187"/>
                <a:ext cx="169" cy="125"/>
                <a:chOff x="4724" y="1996"/>
                <a:chExt cx="388" cy="288"/>
              </a:xfrm>
            </p:grpSpPr>
            <p:sp>
              <p:nvSpPr>
                <p:cNvPr id="27" name="Oval 6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8" name="Group 6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2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2" y="2996"/>
                    <a:ext cx="262" cy="15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26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2" y="2996"/>
                    <a:ext cx="262" cy="15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115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5552776" y="5029200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3808412" y="4989110"/>
              <a:ext cx="1638306" cy="10973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72"/>
            <p:cNvGrpSpPr>
              <a:grpSpLocks/>
            </p:cNvGrpSpPr>
            <p:nvPr/>
          </p:nvGrpSpPr>
          <p:grpSpPr bwMode="auto">
            <a:xfrm>
              <a:off x="3925434" y="5276863"/>
              <a:ext cx="412014" cy="304824"/>
              <a:chOff x="4724" y="1996"/>
              <a:chExt cx="388" cy="288"/>
            </a:xfrm>
          </p:grpSpPr>
          <p:sp>
            <p:nvSpPr>
              <p:cNvPr id="20" name="Oval 73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1" name="Group 74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2" name="Line 75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95259" y="5105400"/>
                  <a:ext cx="632353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0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5259" y="5105400"/>
                  <a:ext cx="6323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4929871" y="5193951"/>
              <a:ext cx="351066" cy="351157"/>
              <a:chOff x="4824" y="2352"/>
              <a:chExt cx="288" cy="288"/>
            </a:xfrm>
          </p:grpSpPr>
          <p:sp>
            <p:nvSpPr>
              <p:cNvPr id="18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9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2" name="AutoShape 95"/>
            <p:cNvCxnSpPr>
              <a:cxnSpLocks noChangeShapeType="1"/>
              <a:stCxn id="18" idx="6"/>
              <a:endCxn id="27" idx="1"/>
            </p:cNvCxnSpPr>
            <p:nvPr/>
          </p:nvCxnSpPr>
          <p:spPr bwMode="auto">
            <a:xfrm>
              <a:off x="5280937" y="5369530"/>
              <a:ext cx="1053119" cy="9571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4452032" y="5687138"/>
              <a:ext cx="351066" cy="351157"/>
              <a:chOff x="4824" y="2352"/>
              <a:chExt cx="288" cy="288"/>
            </a:xfrm>
          </p:grpSpPr>
          <p:sp>
            <p:nvSpPr>
              <p:cNvPr id="16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7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4" name="AutoShape 95"/>
            <p:cNvCxnSpPr>
              <a:cxnSpLocks noChangeShapeType="1"/>
              <a:stCxn id="16" idx="6"/>
              <a:endCxn id="27" idx="3"/>
            </p:cNvCxnSpPr>
            <p:nvPr/>
          </p:nvCxnSpPr>
          <p:spPr bwMode="auto">
            <a:xfrm flipV="1">
              <a:off x="4803098" y="5680789"/>
              <a:ext cx="1530958" cy="181928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5" name="Rectangle 69"/>
            <p:cNvSpPr>
              <a:spLocks noChangeArrowheads="1"/>
            </p:cNvSpPr>
            <p:nvPr/>
          </p:nvSpPr>
          <p:spPr bwMode="auto">
            <a:xfrm>
              <a:off x="5705176" y="5650468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0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Example: EvenA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smtClean="0"/>
                  <a:t>OddB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1588" y="1371600"/>
            <a:ext cx="3889253" cy="2131926"/>
            <a:chOff x="-1588" y="1371600"/>
            <a:chExt cx="3889253" cy="2131926"/>
          </a:xfrm>
        </p:grpSpPr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624778" y="2154503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𝐸𝑎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31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3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875365" y="2093985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34" name="Curved Connector 33"/>
            <p:cNvCxnSpPr>
              <a:stCxn id="33" idx="0"/>
              <a:endCxn id="35" idx="0"/>
            </p:cNvCxnSpPr>
            <p:nvPr/>
          </p:nvCxnSpPr>
          <p:spPr>
            <a:xfrm rot="16200000" flipH="1">
              <a:off x="1969313" y="1399904"/>
              <a:ext cx="14128" cy="1402290"/>
            </a:xfrm>
            <a:prstGeom prst="curvedConnector3">
              <a:avLst>
                <a:gd name="adj1" fmla="val -161806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5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943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urved Connector 35"/>
            <p:cNvCxnSpPr>
              <a:stCxn id="35" idx="4"/>
              <a:endCxn id="33" idx="4"/>
            </p:cNvCxnSpPr>
            <p:nvPr/>
          </p:nvCxnSpPr>
          <p:spPr>
            <a:xfrm rot="5400000">
              <a:off x="1900177" y="2116581"/>
              <a:ext cx="152400" cy="1402290"/>
            </a:xfrm>
            <a:prstGeom prst="curvedConnector3">
              <a:avLst>
                <a:gd name="adj1" fmla="val 2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5" idx="7"/>
              <a:endCxn id="35" idx="5"/>
            </p:cNvCxnSpPr>
            <p:nvPr/>
          </p:nvCxnSpPr>
          <p:spPr>
            <a:xfrm rot="16200000" flipH="1">
              <a:off x="2677463" y="2424819"/>
              <a:ext cx="447891" cy="12700"/>
            </a:xfrm>
            <a:prstGeom prst="curvedConnector5">
              <a:avLst>
                <a:gd name="adj1" fmla="val -51039"/>
                <a:gd name="adj2" fmla="val 6055992"/>
                <a:gd name="adj3" fmla="val 1510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33" idx="1"/>
              <a:endCxn id="33" idx="3"/>
            </p:cNvCxnSpPr>
            <p:nvPr/>
          </p:nvCxnSpPr>
          <p:spPr>
            <a:xfrm rot="16200000" flipH="1">
              <a:off x="709661" y="2493955"/>
              <a:ext cx="565643" cy="12700"/>
            </a:xfrm>
            <a:prstGeom prst="curvedConnector5">
              <a:avLst>
                <a:gd name="adj1" fmla="val -40414"/>
                <a:gd name="adj2" fmla="val -6727827"/>
                <a:gd name="adj3" fmla="val 1404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760068" y="3041861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3041861"/>
                  <a:ext cx="43261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-1588" y="4192674"/>
            <a:ext cx="3894831" cy="2131926"/>
            <a:chOff x="-1588" y="4192674"/>
            <a:chExt cx="3894831" cy="2131926"/>
          </a:xfrm>
        </p:grpSpPr>
        <p:grpSp>
          <p:nvGrpSpPr>
            <p:cNvPr id="43" name="Group 17"/>
            <p:cNvGrpSpPr>
              <a:grpSpLocks/>
            </p:cNvGrpSpPr>
            <p:nvPr/>
          </p:nvGrpSpPr>
          <p:grpSpPr bwMode="auto">
            <a:xfrm>
              <a:off x="624778" y="4975577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𝐸𝑏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46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4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Oval 28"/>
            <p:cNvSpPr>
              <a:spLocks noChangeArrowheads="1"/>
            </p:cNvSpPr>
            <p:nvPr/>
          </p:nvSpPr>
          <p:spPr bwMode="auto">
            <a:xfrm>
              <a:off x="2280492" y="484592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49" name="Curved Connector 48"/>
            <p:cNvCxnSpPr>
              <a:stCxn id="44" idx="0"/>
              <a:endCxn id="48" idx="0"/>
            </p:cNvCxnSpPr>
            <p:nvPr/>
          </p:nvCxnSpPr>
          <p:spPr>
            <a:xfrm rot="5400000" flipH="1" flipV="1">
              <a:off x="1912966" y="4208184"/>
              <a:ext cx="129655" cy="1405132"/>
            </a:xfrm>
            <a:prstGeom prst="curvedConnector3">
              <a:avLst>
                <a:gd name="adj1" fmla="val 2763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𝑂𝑏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l="-943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urved Connector 50"/>
            <p:cNvCxnSpPr>
              <a:stCxn id="48" idx="4"/>
              <a:endCxn id="44" idx="4"/>
            </p:cNvCxnSpPr>
            <p:nvPr/>
          </p:nvCxnSpPr>
          <p:spPr>
            <a:xfrm rot="5400000">
              <a:off x="1973483" y="4947607"/>
              <a:ext cx="8620" cy="1405132"/>
            </a:xfrm>
            <a:prstGeom prst="curvedConnector3">
              <a:avLst>
                <a:gd name="adj1" fmla="val 275197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48" idx="7"/>
              <a:endCxn id="50" idx="5"/>
            </p:cNvCxnSpPr>
            <p:nvPr/>
          </p:nvCxnSpPr>
          <p:spPr>
            <a:xfrm rot="16200000" flipH="1" flipV="1">
              <a:off x="2678874" y="5185606"/>
              <a:ext cx="506768" cy="61698"/>
            </a:xfrm>
            <a:prstGeom prst="curvedConnector5">
              <a:avLst>
                <a:gd name="adj1" fmla="val -45109"/>
                <a:gd name="adj2" fmla="val -1035066"/>
                <a:gd name="adj3" fmla="val 14510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4" idx="1"/>
              <a:endCxn id="44" idx="3"/>
            </p:cNvCxnSpPr>
            <p:nvPr/>
          </p:nvCxnSpPr>
          <p:spPr>
            <a:xfrm rot="16200000" flipH="1">
              <a:off x="795230" y="5315030"/>
              <a:ext cx="480060" cy="12700"/>
            </a:xfrm>
            <a:prstGeom prst="curvedConnector5">
              <a:avLst>
                <a:gd name="adj1" fmla="val -47619"/>
                <a:gd name="adj2" fmla="val -6691913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7609781" y="3972594"/>
            <a:ext cx="3894831" cy="2131926"/>
            <a:chOff x="-1588" y="4192674"/>
            <a:chExt cx="3894831" cy="21319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Oval 18"/>
                <p:cNvSpPr>
                  <a:spLocks noChangeArrowheads="1"/>
                </p:cNvSpPr>
                <p:nvPr/>
              </p:nvSpPr>
              <p:spPr bwMode="auto">
                <a:xfrm>
                  <a:off x="935869" y="4975577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𝐸𝑏</m:t>
                        </m:r>
                      </m:oMath>
                    </m:oMathPara>
                  </a14:m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5869" y="4975577"/>
                  <a:ext cx="678730" cy="678906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28"/>
            <p:cNvSpPr>
              <a:spLocks noChangeArrowheads="1"/>
            </p:cNvSpPr>
            <p:nvPr/>
          </p:nvSpPr>
          <p:spPr bwMode="auto">
            <a:xfrm>
              <a:off x="2280492" y="484592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75" name="Curved Connector 74"/>
            <p:cNvCxnSpPr>
              <a:stCxn id="84" idx="0"/>
              <a:endCxn id="74" idx="0"/>
            </p:cNvCxnSpPr>
            <p:nvPr/>
          </p:nvCxnSpPr>
          <p:spPr>
            <a:xfrm rot="5400000" flipH="1" flipV="1">
              <a:off x="1912966" y="4208184"/>
              <a:ext cx="129655" cy="1405132"/>
            </a:xfrm>
            <a:prstGeom prst="curvedConnector3">
              <a:avLst>
                <a:gd name="adj1" fmla="val 2763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𝑂𝑏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l="-943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urved Connector 76"/>
            <p:cNvCxnSpPr>
              <a:stCxn id="74" idx="4"/>
              <a:endCxn id="84" idx="4"/>
            </p:cNvCxnSpPr>
            <p:nvPr/>
          </p:nvCxnSpPr>
          <p:spPr>
            <a:xfrm rot="5400000">
              <a:off x="1973483" y="4947607"/>
              <a:ext cx="8620" cy="1405132"/>
            </a:xfrm>
            <a:prstGeom prst="curvedConnector3">
              <a:avLst>
                <a:gd name="adj1" fmla="val 275197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74" idx="7"/>
              <a:endCxn id="76" idx="5"/>
            </p:cNvCxnSpPr>
            <p:nvPr/>
          </p:nvCxnSpPr>
          <p:spPr>
            <a:xfrm rot="16200000" flipH="1" flipV="1">
              <a:off x="2678874" y="5185606"/>
              <a:ext cx="506768" cy="61698"/>
            </a:xfrm>
            <a:prstGeom prst="curvedConnector5">
              <a:avLst>
                <a:gd name="adj1" fmla="val -45109"/>
                <a:gd name="adj2" fmla="val -1035066"/>
                <a:gd name="adj3" fmla="val 14510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84" idx="1"/>
              <a:endCxn id="84" idx="3"/>
            </p:cNvCxnSpPr>
            <p:nvPr/>
          </p:nvCxnSpPr>
          <p:spPr>
            <a:xfrm rot="16200000" flipH="1">
              <a:off x="795230" y="5315030"/>
              <a:ext cx="480060" cy="12700"/>
            </a:xfrm>
            <a:prstGeom prst="curvedConnector5">
              <a:avLst>
                <a:gd name="adj1" fmla="val -47619"/>
                <a:gd name="adj2" fmla="val -6691913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7630389" y="1434342"/>
            <a:ext cx="3889253" cy="2131926"/>
            <a:chOff x="-1588" y="1371600"/>
            <a:chExt cx="3889253" cy="2131926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624778" y="2154503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𝐸𝑎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1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02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91" name="Curved Connector 90"/>
            <p:cNvCxnSpPr>
              <a:endCxn id="92" idx="0"/>
            </p:cNvCxnSpPr>
            <p:nvPr/>
          </p:nvCxnSpPr>
          <p:spPr>
            <a:xfrm rot="16200000" flipH="1">
              <a:off x="1969313" y="1399904"/>
              <a:ext cx="14128" cy="1402290"/>
            </a:xfrm>
            <a:prstGeom prst="curvedConnector3">
              <a:avLst>
                <a:gd name="adj1" fmla="val -161806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92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l="-943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Curved Connector 92"/>
            <p:cNvCxnSpPr>
              <a:stCxn id="92" idx="4"/>
            </p:cNvCxnSpPr>
            <p:nvPr/>
          </p:nvCxnSpPr>
          <p:spPr>
            <a:xfrm rot="5400000">
              <a:off x="1900177" y="2116581"/>
              <a:ext cx="152400" cy="1402290"/>
            </a:xfrm>
            <a:prstGeom prst="curvedConnector3">
              <a:avLst>
                <a:gd name="adj1" fmla="val 2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/>
            <p:cNvCxnSpPr>
              <a:stCxn id="92" idx="7"/>
              <a:endCxn id="92" idx="5"/>
            </p:cNvCxnSpPr>
            <p:nvPr/>
          </p:nvCxnSpPr>
          <p:spPr>
            <a:xfrm rot="16200000" flipH="1">
              <a:off x="2677463" y="2424819"/>
              <a:ext cx="447891" cy="12700"/>
            </a:xfrm>
            <a:prstGeom prst="curvedConnector5">
              <a:avLst>
                <a:gd name="adj1" fmla="val -51039"/>
                <a:gd name="adj2" fmla="val 6055992"/>
                <a:gd name="adj3" fmla="val 1510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/>
            <p:nvPr/>
          </p:nvCxnSpPr>
          <p:spPr>
            <a:xfrm rot="16200000" flipH="1">
              <a:off x="709661" y="2493955"/>
              <a:ext cx="565643" cy="12700"/>
            </a:xfrm>
            <a:prstGeom prst="curvedConnector5">
              <a:avLst>
                <a:gd name="adj1" fmla="val -40414"/>
                <a:gd name="adj2" fmla="val -6727827"/>
                <a:gd name="adj3" fmla="val 1404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760068" y="3041861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3041861"/>
                  <a:ext cx="432618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/>
          <p:cNvCxnSpPr>
            <a:endCxn id="84" idx="0"/>
          </p:cNvCxnSpPr>
          <p:nvPr/>
        </p:nvCxnSpPr>
        <p:spPr>
          <a:xfrm flipH="1">
            <a:off x="8886596" y="2956668"/>
            <a:ext cx="20613" cy="179882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8456612" y="35052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12" y="3505200"/>
                <a:ext cx="402803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8" y="274637"/>
            <a:ext cx="10969943" cy="1143000"/>
          </a:xfrm>
        </p:spPr>
        <p:txBody>
          <a:bodyPr/>
          <a:lstStyle/>
          <a:p>
            <a:r>
              <a:rPr lang="en-US" smtClean="0"/>
              <a:t>Closed under Kleene Star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Once you have a prefix in the language, you may or may not start another one.</a:t>
                </a:r>
              </a:p>
              <a:p>
                <a:r>
                  <a:rPr lang="en-US" smtClean="0"/>
                  <a:t>Always contains the empty string</a:t>
                </a:r>
              </a:p>
              <a:p>
                <a:r>
                  <a:rPr lang="en-US" smtClean="0"/>
                  <a:t>Given a FSA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, give one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smtClean="0"/>
              </a:p>
              <a:p>
                <a:r>
                  <a:rPr lang="en-US" smtClean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-transitions from every final state to the start state.</a:t>
                </a:r>
              </a:p>
              <a:p>
                <a:r>
                  <a:rPr lang="en-US" smtClean="0"/>
                  <a:t>Add new final state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, with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-transition from the start state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614906" y="88332"/>
            <a:ext cx="2118306" cy="1588068"/>
            <a:chOff x="9081506" y="5041332"/>
            <a:chExt cx="2118306" cy="1588068"/>
          </a:xfrm>
        </p:grpSpPr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9278907" y="5041332"/>
              <a:ext cx="1920905" cy="1287258"/>
              <a:chOff x="4149" y="2856"/>
              <a:chExt cx="912" cy="611"/>
            </a:xfrm>
          </p:grpSpPr>
          <p:sp>
            <p:nvSpPr>
              <p:cNvPr id="16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4149" y="2856"/>
                <a:ext cx="912" cy="611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83"/>
              <p:cNvGrpSpPr>
                <a:grpSpLocks/>
              </p:cNvGrpSpPr>
              <p:nvPr/>
            </p:nvGrpSpPr>
            <p:grpSpPr bwMode="auto">
              <a:xfrm>
                <a:off x="4224" y="3046"/>
                <a:ext cx="169" cy="125"/>
                <a:chOff x="4724" y="1996"/>
                <a:chExt cx="388" cy="288"/>
              </a:xfrm>
            </p:grpSpPr>
            <p:sp>
              <p:nvSpPr>
                <p:cNvPr id="25" name="Oval 8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6" name="Group 8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2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47" y="3024"/>
                    <a:ext cx="300" cy="1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8" name="Text 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47" y="3024"/>
                    <a:ext cx="300" cy="1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4776" y="2976"/>
                <a:ext cx="144" cy="144"/>
                <a:chOff x="4824" y="2352"/>
                <a:chExt cx="288" cy="288"/>
              </a:xfrm>
            </p:grpSpPr>
            <p:sp>
              <p:nvSpPr>
                <p:cNvPr id="23" name="Oval 90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24" name="Oval 91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4704" y="3192"/>
                <a:ext cx="144" cy="144"/>
                <a:chOff x="4824" y="2352"/>
                <a:chExt cx="288" cy="288"/>
              </a:xfrm>
            </p:grpSpPr>
            <p:sp>
              <p:nvSpPr>
                <p:cNvPr id="21" name="Oval 93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22" name="Oval 94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</p:grpSp>
        <p:cxnSp>
          <p:nvCxnSpPr>
            <p:cNvPr id="7" name="AutoShape 96"/>
            <p:cNvCxnSpPr>
              <a:cxnSpLocks noChangeShapeType="1"/>
              <a:stCxn id="21" idx="4"/>
              <a:endCxn id="25" idx="4"/>
            </p:cNvCxnSpPr>
            <p:nvPr/>
          </p:nvCxnSpPr>
          <p:spPr bwMode="auto">
            <a:xfrm rot="5400000" flipH="1">
              <a:off x="9956316" y="5409386"/>
              <a:ext cx="347623" cy="938805"/>
            </a:xfrm>
            <a:prstGeom prst="curvedConnector3">
              <a:avLst>
                <a:gd name="adj1" fmla="val -65761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" name="AutoShape 97"/>
            <p:cNvCxnSpPr>
              <a:cxnSpLocks noChangeShapeType="1"/>
              <a:stCxn id="23" idx="0"/>
              <a:endCxn id="25" idx="0"/>
            </p:cNvCxnSpPr>
            <p:nvPr/>
          </p:nvCxnSpPr>
          <p:spPr bwMode="auto">
            <a:xfrm rot="16200000" flipH="1" flipV="1">
              <a:off x="10132215" y="4822659"/>
              <a:ext cx="147476" cy="1090455"/>
            </a:xfrm>
            <a:prstGeom prst="curvedConnector3">
              <a:avLst>
                <a:gd name="adj1" fmla="val -155008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9855018" y="50457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10" name="Rectangle 100"/>
            <p:cNvSpPr>
              <a:spLocks noChangeArrowheads="1"/>
            </p:cNvSpPr>
            <p:nvPr/>
          </p:nvSpPr>
          <p:spPr bwMode="auto">
            <a:xfrm>
              <a:off x="9799471" y="6261789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grpSp>
          <p:nvGrpSpPr>
            <p:cNvPr id="11" name="Group 112"/>
            <p:cNvGrpSpPr>
              <a:grpSpLocks/>
            </p:cNvGrpSpPr>
            <p:nvPr/>
          </p:nvGrpSpPr>
          <p:grpSpPr bwMode="auto">
            <a:xfrm rot="-956723">
              <a:off x="9081506" y="6227513"/>
              <a:ext cx="303300" cy="303380"/>
              <a:chOff x="4824" y="2352"/>
              <a:chExt cx="288" cy="288"/>
            </a:xfrm>
          </p:grpSpPr>
          <p:sp>
            <p:nvSpPr>
              <p:cNvPr id="14" name="Oval 113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5" name="Oval 114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2" name="AutoShape 126"/>
            <p:cNvCxnSpPr>
              <a:cxnSpLocks noChangeShapeType="1"/>
              <a:stCxn id="25" idx="3"/>
              <a:endCxn id="14" idx="7"/>
            </p:cNvCxnSpPr>
            <p:nvPr/>
          </p:nvCxnSpPr>
          <p:spPr bwMode="auto">
            <a:xfrm flipH="1">
              <a:off x="9306796" y="5666409"/>
              <a:ext cx="260515" cy="580201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127"/>
            <p:cNvSpPr>
              <a:spLocks noChangeArrowheads="1"/>
            </p:cNvSpPr>
            <p:nvPr/>
          </p:nvSpPr>
          <p:spPr bwMode="auto">
            <a:xfrm>
              <a:off x="9129720" y="58839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6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/>
                            </a:rPr>
                            <m:t>EvenAOddB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6612" y="3972594"/>
            <a:ext cx="3894831" cy="2131926"/>
            <a:chOff x="-1588" y="4192674"/>
            <a:chExt cx="3894831" cy="21319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935869" y="4975577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𝐸𝑏</m:t>
                        </m:r>
                      </m:oMath>
                    </m:oMathPara>
                  </a14:m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5869" y="4975577"/>
                  <a:ext cx="678730" cy="678906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2280492" y="484592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8" name="Curved Connector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1912966" y="4208184"/>
              <a:ext cx="129655" cy="1405132"/>
            </a:xfrm>
            <a:prstGeom prst="curvedConnector3">
              <a:avLst>
                <a:gd name="adj1" fmla="val 2763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𝑂𝑏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943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urved Connector 9"/>
            <p:cNvCxnSpPr>
              <a:stCxn id="7" idx="4"/>
              <a:endCxn id="6" idx="4"/>
            </p:cNvCxnSpPr>
            <p:nvPr/>
          </p:nvCxnSpPr>
          <p:spPr>
            <a:xfrm rot="5400000">
              <a:off x="1973483" y="4947607"/>
              <a:ext cx="8620" cy="1405132"/>
            </a:xfrm>
            <a:prstGeom prst="curvedConnector3">
              <a:avLst>
                <a:gd name="adj1" fmla="val 275197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7" idx="7"/>
              <a:endCxn id="9" idx="5"/>
            </p:cNvCxnSpPr>
            <p:nvPr/>
          </p:nvCxnSpPr>
          <p:spPr>
            <a:xfrm rot="16200000" flipH="1" flipV="1">
              <a:off x="2678874" y="5185606"/>
              <a:ext cx="506768" cy="61698"/>
            </a:xfrm>
            <a:prstGeom prst="curvedConnector5">
              <a:avLst>
                <a:gd name="adj1" fmla="val -45109"/>
                <a:gd name="adj2" fmla="val -1035066"/>
                <a:gd name="adj3" fmla="val 14510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6" idx="1"/>
              <a:endCxn id="6" idx="3"/>
            </p:cNvCxnSpPr>
            <p:nvPr/>
          </p:nvCxnSpPr>
          <p:spPr>
            <a:xfrm rot="16200000" flipH="1">
              <a:off x="795230" y="5315030"/>
              <a:ext cx="480060" cy="12700"/>
            </a:xfrm>
            <a:prstGeom prst="curvedConnector5">
              <a:avLst>
                <a:gd name="adj1" fmla="val -47619"/>
                <a:gd name="adj2" fmla="val -6691913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857220" y="1434342"/>
            <a:ext cx="3889253" cy="2131926"/>
            <a:chOff x="-1588" y="1371600"/>
            <a:chExt cx="3889253" cy="2131926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624778" y="2154503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𝐸𝑎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30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3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9" name="Curved Connector 18"/>
            <p:cNvCxnSpPr>
              <a:stCxn id="28" idx="0"/>
              <a:endCxn id="20" idx="0"/>
            </p:cNvCxnSpPr>
            <p:nvPr/>
          </p:nvCxnSpPr>
          <p:spPr>
            <a:xfrm rot="5400000" flipH="1" flipV="1">
              <a:off x="1953179" y="1430161"/>
              <a:ext cx="46390" cy="1402295"/>
            </a:xfrm>
            <a:prstGeom prst="curvedConnector3">
              <a:avLst>
                <a:gd name="adj1" fmla="val 59277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2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l="-943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4"/>
              <a:endCxn id="28" idx="4"/>
            </p:cNvCxnSpPr>
            <p:nvPr/>
          </p:nvCxnSpPr>
          <p:spPr>
            <a:xfrm rot="5400000">
              <a:off x="1930434" y="2086320"/>
              <a:ext cx="91883" cy="1402295"/>
            </a:xfrm>
            <a:prstGeom prst="curvedConnector3">
              <a:avLst>
                <a:gd name="adj1" fmla="val 34879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0" idx="7"/>
              <a:endCxn id="20" idx="5"/>
            </p:cNvCxnSpPr>
            <p:nvPr/>
          </p:nvCxnSpPr>
          <p:spPr>
            <a:xfrm rot="16200000" flipH="1">
              <a:off x="2677463" y="2424819"/>
              <a:ext cx="447891" cy="12700"/>
            </a:xfrm>
            <a:prstGeom prst="curvedConnector5">
              <a:avLst>
                <a:gd name="adj1" fmla="val -51039"/>
                <a:gd name="adj2" fmla="val 6055992"/>
                <a:gd name="adj3" fmla="val 1510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8" idx="1"/>
              <a:endCxn id="28" idx="3"/>
            </p:cNvCxnSpPr>
            <p:nvPr/>
          </p:nvCxnSpPr>
          <p:spPr>
            <a:xfrm rot="16200000" flipH="1">
              <a:off x="795230" y="2493956"/>
              <a:ext cx="480060" cy="12700"/>
            </a:xfrm>
            <a:prstGeom prst="curvedConnector5">
              <a:avLst>
                <a:gd name="adj1" fmla="val -47619"/>
                <a:gd name="adj2" fmla="val -7058016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60068" y="3041861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3041861"/>
                  <a:ext cx="43261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/>
          <p:cNvCxnSpPr>
            <a:stCxn id="28" idx="4"/>
            <a:endCxn id="6" idx="0"/>
          </p:cNvCxnSpPr>
          <p:nvPr/>
        </p:nvCxnSpPr>
        <p:spPr>
          <a:xfrm flipH="1">
            <a:off x="2113434" y="2896151"/>
            <a:ext cx="20601" cy="185934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683443" y="35052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43" y="3505200"/>
                <a:ext cx="402803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747151" y="3909852"/>
            <a:ext cx="3894831" cy="2131926"/>
            <a:chOff x="-1588" y="4192674"/>
            <a:chExt cx="3894831" cy="21319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18"/>
                <p:cNvSpPr>
                  <a:spLocks noChangeArrowheads="1"/>
                </p:cNvSpPr>
                <p:nvPr/>
              </p:nvSpPr>
              <p:spPr bwMode="auto">
                <a:xfrm>
                  <a:off x="935869" y="4975577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𝐸𝑏</m:t>
                        </m:r>
                      </m:oMath>
                    </m:oMathPara>
                  </a14:m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5869" y="4975577"/>
                  <a:ext cx="678730" cy="678906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28"/>
            <p:cNvSpPr>
              <a:spLocks noChangeArrowheads="1"/>
            </p:cNvSpPr>
            <p:nvPr/>
          </p:nvSpPr>
          <p:spPr bwMode="auto">
            <a:xfrm>
              <a:off x="2280492" y="484592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43" name="Curved Connector 42"/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1912966" y="4208184"/>
              <a:ext cx="129655" cy="1405132"/>
            </a:xfrm>
            <a:prstGeom prst="curvedConnector3">
              <a:avLst>
                <a:gd name="adj1" fmla="val 2763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𝑂𝑏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4929187"/>
                  <a:ext cx="633248" cy="633413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 l="-943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urved Connector 44"/>
            <p:cNvCxnSpPr>
              <a:stCxn id="42" idx="4"/>
              <a:endCxn id="41" idx="4"/>
            </p:cNvCxnSpPr>
            <p:nvPr/>
          </p:nvCxnSpPr>
          <p:spPr>
            <a:xfrm rot="5400000">
              <a:off x="1973483" y="4947607"/>
              <a:ext cx="8620" cy="1405132"/>
            </a:xfrm>
            <a:prstGeom prst="curvedConnector3">
              <a:avLst>
                <a:gd name="adj1" fmla="val 275197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42" idx="7"/>
              <a:endCxn id="44" idx="5"/>
            </p:cNvCxnSpPr>
            <p:nvPr/>
          </p:nvCxnSpPr>
          <p:spPr>
            <a:xfrm rot="16200000" flipH="1" flipV="1">
              <a:off x="2678874" y="5185606"/>
              <a:ext cx="506768" cy="61698"/>
            </a:xfrm>
            <a:prstGeom prst="curvedConnector5">
              <a:avLst>
                <a:gd name="adj1" fmla="val -45109"/>
                <a:gd name="adj2" fmla="val -1035066"/>
                <a:gd name="adj3" fmla="val 14510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41" idx="1"/>
              <a:endCxn id="41" idx="3"/>
            </p:cNvCxnSpPr>
            <p:nvPr/>
          </p:nvCxnSpPr>
          <p:spPr>
            <a:xfrm rot="16200000" flipH="1">
              <a:off x="795230" y="5315030"/>
              <a:ext cx="480060" cy="12700"/>
            </a:xfrm>
            <a:prstGeom prst="curvedConnector5">
              <a:avLst>
                <a:gd name="adj1" fmla="val -47619"/>
                <a:gd name="adj2" fmla="val -6691913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4192674"/>
                  <a:ext cx="427040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5862935"/>
                  <a:ext cx="427040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4423507"/>
                  <a:ext cx="432618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4576892"/>
                  <a:ext cx="432618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7767759" y="1371600"/>
            <a:ext cx="3889253" cy="2013807"/>
            <a:chOff x="-1588" y="1371600"/>
            <a:chExt cx="3889253" cy="2013807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624778" y="2154503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𝐸𝑎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65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6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54" name="Curved Connector 53"/>
            <p:cNvCxnSpPr>
              <a:stCxn id="63" idx="0"/>
              <a:endCxn id="55" idx="0"/>
            </p:cNvCxnSpPr>
            <p:nvPr/>
          </p:nvCxnSpPr>
          <p:spPr>
            <a:xfrm rot="5400000" flipH="1" flipV="1">
              <a:off x="1953179" y="1430161"/>
              <a:ext cx="46390" cy="1402295"/>
            </a:xfrm>
            <a:prstGeom prst="curvedConnector3">
              <a:avLst>
                <a:gd name="adj1" fmla="val 59277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5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0898" y="2108113"/>
                  <a:ext cx="633248" cy="633413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l="-1887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urved Connector 55"/>
            <p:cNvCxnSpPr>
              <a:stCxn id="55" idx="4"/>
              <a:endCxn id="63" idx="5"/>
            </p:cNvCxnSpPr>
            <p:nvPr/>
          </p:nvCxnSpPr>
          <p:spPr>
            <a:xfrm rot="5400000" flipH="1">
              <a:off x="2092588" y="2156592"/>
              <a:ext cx="7540" cy="1162328"/>
            </a:xfrm>
            <a:prstGeom prst="curvedConnector3">
              <a:avLst>
                <a:gd name="adj1" fmla="val -425043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55" idx="7"/>
              <a:endCxn id="55" idx="5"/>
            </p:cNvCxnSpPr>
            <p:nvPr/>
          </p:nvCxnSpPr>
          <p:spPr>
            <a:xfrm rot="16200000" flipH="1">
              <a:off x="2677463" y="2424819"/>
              <a:ext cx="447891" cy="12700"/>
            </a:xfrm>
            <a:prstGeom prst="curvedConnector5">
              <a:avLst>
                <a:gd name="adj1" fmla="val -51039"/>
                <a:gd name="adj2" fmla="val 6055992"/>
                <a:gd name="adj3" fmla="val 1510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63" idx="1"/>
              <a:endCxn id="63" idx="3"/>
            </p:cNvCxnSpPr>
            <p:nvPr/>
          </p:nvCxnSpPr>
          <p:spPr>
            <a:xfrm rot="16200000" flipH="1">
              <a:off x="795230" y="2493956"/>
              <a:ext cx="480060" cy="12700"/>
            </a:xfrm>
            <a:prstGeom prst="curvedConnector5">
              <a:avLst>
                <a:gd name="adj1" fmla="val -47619"/>
                <a:gd name="adj2" fmla="val -7058016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68" y="1371600"/>
                  <a:ext cx="432618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20919" y="292374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919" y="2923742"/>
                  <a:ext cx="432618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8" y="1602433"/>
                  <a:ext cx="427040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625" y="1755818"/>
                  <a:ext cx="427040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/>
          <p:cNvCxnSpPr>
            <a:stCxn id="63" idx="4"/>
            <a:endCxn id="41" idx="0"/>
          </p:cNvCxnSpPr>
          <p:nvPr/>
        </p:nvCxnSpPr>
        <p:spPr>
          <a:xfrm flipH="1">
            <a:off x="9023973" y="2833409"/>
            <a:ext cx="20601" cy="185934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8593982" y="3442458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982" y="3442458"/>
                <a:ext cx="402803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42" idx="7"/>
            <a:endCxn id="63" idx="4"/>
          </p:cNvCxnSpPr>
          <p:nvPr/>
        </p:nvCxnSpPr>
        <p:spPr>
          <a:xfrm flipH="1" flipV="1">
            <a:off x="9044574" y="2833409"/>
            <a:ext cx="1667272" cy="184684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109637" y="3669257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637" y="3669257"/>
                <a:ext cx="402803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7395066" y="3273319"/>
            <a:ext cx="799733" cy="799941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23"/>
              <p:cNvSpPr>
                <a:spLocks noChangeArrowheads="1"/>
              </p:cNvSpPr>
              <p:nvPr/>
            </p:nvSpPr>
            <p:spPr bwMode="auto">
              <a:xfrm>
                <a:off x="7475472" y="3356584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5472" y="3356584"/>
                <a:ext cx="633248" cy="633413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endCxn id="75" idx="7"/>
          </p:cNvCxnSpPr>
          <p:nvPr/>
        </p:nvCxnSpPr>
        <p:spPr>
          <a:xfrm flipH="1">
            <a:off x="8077681" y="2833409"/>
            <a:ext cx="919104" cy="55705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8228012" y="30480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012" y="3048000"/>
                <a:ext cx="402803" cy="4616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NFAs = DFAs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convert any NFA into a DFA</a:t>
            </a:r>
          </a:p>
          <a:p>
            <a:r>
              <a:rPr lang="en-US" smtClean="0"/>
              <a:t>Powerset </a:t>
            </a:r>
            <a:r>
              <a:rPr lang="en-US" smtClean="0"/>
              <a:t>Construction</a:t>
            </a:r>
          </a:p>
          <a:p>
            <a:pPr lvl="1"/>
            <a:r>
              <a:rPr lang="en-US" smtClean="0"/>
              <a:t>Idea: Make a new DFA whose states each represent a subset of states from the original machine.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>
            <a:normAutofit/>
          </a:bodyPr>
          <a:lstStyle/>
          <a:p>
            <a:r>
              <a:rPr lang="en-US" sz="4800" smtClean="0"/>
              <a:t>Nondeterministic Finite State Automata</a:t>
            </a:r>
            <a:endParaRPr 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295400"/>
                <a:ext cx="10969943" cy="5791201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Basic idea: </a:t>
                </a:r>
                <a:r>
                  <a:rPr lang="en-US" sz="4400"/>
                  <a:t>a </a:t>
                </a:r>
                <a:r>
                  <a:rPr lang="en-US" sz="4400" smtClean="0">
                    <a:solidFill>
                      <a:srgbClr val="00B0F0"/>
                    </a:solidFill>
                  </a:rPr>
                  <a:t>N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FA</a:t>
                </a:r>
                <a:r>
                  <a:rPr lang="en-US" sz="4400" smtClean="0"/>
                  <a:t> </a:t>
                </a:r>
                <a:r>
                  <a:rPr lang="en-US" sz="4400" dirty="0"/>
                  <a:t>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a:rPr lang="en-US" sz="44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4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4400" b="0" i="1" smtClean="0">
                        <a:latin typeface="Cambria Math"/>
                      </a:rPr>
                      <m:t>)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sup>
                    </m:sSup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:r>
                  <a:rPr lang="en-US" sz="4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:r>
                  <a:rPr lang="en-US" sz="4400" smtClean="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Accept if any states we end in are </a:t>
                </a:r>
                <a:r>
                  <a:rPr lang="en-US" sz="4400" smtClean="0">
                    <a:solidFill>
                      <a:srgbClr val="FF0000"/>
                    </a:solidFill>
                  </a:rPr>
                  <a:t>Final</a:t>
                </a:r>
                <a:r>
                  <a:rPr lang="en-US" sz="4400" smtClean="0"/>
                  <a:t>, otherwise Reject only when none of the states are final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If no transition defined, that “branch” rejects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295400"/>
                <a:ext cx="10969943" cy="5791201"/>
              </a:xfrm>
              <a:blipFill rotWithShape="1">
                <a:blip r:embed="rId2"/>
                <a:stretch>
                  <a:fillRect l="-1333" t="-1684" b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18412" y="3581400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9856897" y="3276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897" y="3276600"/>
                <a:ext cx="633248" cy="633413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AutoShape 24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10490145" y="3593307"/>
            <a:ext cx="68601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5"/>
              <p:cNvSpPr>
                <a:spLocks noChangeArrowheads="1"/>
              </p:cNvSpPr>
              <p:nvPr/>
            </p:nvSpPr>
            <p:spPr bwMode="auto">
              <a:xfrm>
                <a:off x="11176164" y="3276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6164" y="3276600"/>
                <a:ext cx="633248" cy="6334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037379" y="22860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7379" y="22860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8609012" y="4038600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14794" y="3200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794" y="3200400"/>
                <a:ext cx="4326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25"/>
              <p:cNvSpPr>
                <a:spLocks noChangeArrowheads="1"/>
              </p:cNvSpPr>
              <p:nvPr/>
            </p:nvSpPr>
            <p:spPr bwMode="auto">
              <a:xfrm>
                <a:off x="11047412" y="4031546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47412" y="4031546"/>
                <a:ext cx="633248" cy="633413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4"/>
          <p:cNvCxnSpPr>
            <a:cxnSpLocks noChangeShapeType="1"/>
            <a:stCxn id="11" idx="5"/>
            <a:endCxn id="19" idx="2"/>
          </p:cNvCxnSpPr>
          <p:nvPr/>
        </p:nvCxnSpPr>
        <p:spPr bwMode="auto">
          <a:xfrm>
            <a:off x="10397408" y="3817252"/>
            <a:ext cx="650004" cy="53100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11364036" y="5181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4036" y="5181600"/>
                <a:ext cx="633248" cy="633413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AutoShape 24"/>
          <p:cNvCxnSpPr>
            <a:cxnSpLocks noChangeShapeType="1"/>
            <a:stCxn id="19" idx="4"/>
            <a:endCxn id="23" idx="0"/>
          </p:cNvCxnSpPr>
          <p:nvPr/>
        </p:nvCxnSpPr>
        <p:spPr bwMode="auto">
          <a:xfrm>
            <a:off x="11364036" y="4664959"/>
            <a:ext cx="316624" cy="51664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373744" y="3962356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744" y="3962356"/>
                <a:ext cx="43261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101809" y="4694859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809" y="4694859"/>
                <a:ext cx="40280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942012" y="2895600"/>
            <a:ext cx="685800" cy="53563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412" y="2895600"/>
            <a:ext cx="685800" cy="53563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Closure Properties of Regular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Complement</a:t>
            </a:r>
          </a:p>
          <a:p>
            <a:r>
              <a:rPr lang="en-US" smtClean="0"/>
              <a:t>Intersection</a:t>
            </a:r>
          </a:p>
          <a:p>
            <a:r>
              <a:rPr lang="en-US" smtClean="0"/>
              <a:t>Union</a:t>
            </a:r>
          </a:p>
          <a:p>
            <a:r>
              <a:rPr lang="en-US" smtClean="0"/>
              <a:t>Difference</a:t>
            </a:r>
          </a:p>
          <a:p>
            <a:r>
              <a:rPr lang="en-US" smtClean="0"/>
              <a:t>Reversal</a:t>
            </a:r>
          </a:p>
          <a:p>
            <a:r>
              <a:rPr lang="en-US" smtClean="0"/>
              <a:t>Concatenation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Powerset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65508" y="2433935"/>
            <a:ext cx="5190704" cy="4291906"/>
            <a:chOff x="65508" y="2433935"/>
            <a:chExt cx="5190704" cy="4291906"/>
          </a:xfrm>
        </p:grpSpPr>
        <p:cxnSp>
          <p:nvCxnSpPr>
            <p:cNvPr id="5" name="Curved Connector 4"/>
            <p:cNvCxnSpPr>
              <a:stCxn id="10" idx="7"/>
              <a:endCxn id="25" idx="1"/>
            </p:cNvCxnSpPr>
            <p:nvPr/>
          </p:nvCxnSpPr>
          <p:spPr>
            <a:xfrm rot="5400000" flipH="1" flipV="1">
              <a:off x="2099778" y="2339417"/>
              <a:ext cx="253927" cy="2009142"/>
            </a:xfrm>
            <a:prstGeom prst="curvedConnector3">
              <a:avLst>
                <a:gd name="adj1" fmla="val 25098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3137514" y="3131331"/>
              <a:ext cx="934745" cy="934989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00"/>
                  </a:solidFill>
                </a:rPr>
                <a:t>2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cxnSp>
          <p:nvCxnSpPr>
            <p:cNvPr id="7" name="Curved Connector 6"/>
            <p:cNvCxnSpPr>
              <a:stCxn id="10" idx="4"/>
              <a:endCxn id="14" idx="2"/>
            </p:cNvCxnSpPr>
            <p:nvPr/>
          </p:nvCxnSpPr>
          <p:spPr>
            <a:xfrm rot="16200000" flipH="1">
              <a:off x="841734" y="4333230"/>
              <a:ext cx="1360309" cy="1280567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3572" y="2433935"/>
                  <a:ext cx="4028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572" y="2433935"/>
                  <a:ext cx="40280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65508" y="3329848"/>
              <a:ext cx="1297728" cy="963512"/>
              <a:chOff x="4724" y="1996"/>
              <a:chExt cx="388" cy="288"/>
            </a:xfrm>
          </p:grpSpPr>
          <p:sp>
            <p:nvSpPr>
              <p:cNvPr id="10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>
                    <a:solidFill>
                      <a:srgbClr val="FF00FF"/>
                    </a:solidFill>
                  </a:rPr>
                  <a:t>1</a:t>
                </a:r>
                <a:endParaRPr lang="en-US" sz="24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12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2162172" y="5186174"/>
              <a:ext cx="934745" cy="93498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/>
                <a:t>3</a:t>
              </a:r>
              <a:endParaRPr lang="en-US" sz="2400"/>
            </a:p>
          </p:txBody>
        </p:sp>
        <p:cxnSp>
          <p:nvCxnSpPr>
            <p:cNvPr id="15" name="Curved Connector 14"/>
            <p:cNvCxnSpPr>
              <a:stCxn id="14" idx="6"/>
              <a:endCxn id="25" idx="4"/>
            </p:cNvCxnSpPr>
            <p:nvPr/>
          </p:nvCxnSpPr>
          <p:spPr>
            <a:xfrm flipV="1">
              <a:off x="3096917" y="4119148"/>
              <a:ext cx="507969" cy="1534521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842666" y="4572000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666" y="4572000"/>
                  <a:ext cx="719877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02139" y="5033665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139" y="5033665"/>
                  <a:ext cx="43261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urved Connector 18"/>
            <p:cNvCxnSpPr>
              <a:stCxn id="10" idx="1"/>
              <a:endCxn id="10" idx="0"/>
            </p:cNvCxnSpPr>
            <p:nvPr/>
          </p:nvCxnSpPr>
          <p:spPr>
            <a:xfrm rot="5400000" flipH="1" flipV="1">
              <a:off x="640771" y="3230118"/>
              <a:ext cx="141103" cy="340565"/>
            </a:xfrm>
            <a:prstGeom prst="curvedConnector3">
              <a:avLst>
                <a:gd name="adj1" fmla="val 26200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04227" y="265360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27" y="2653605"/>
                  <a:ext cx="4270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5" idx="7"/>
              <a:endCxn id="25" idx="5"/>
            </p:cNvCxnSpPr>
            <p:nvPr/>
          </p:nvCxnSpPr>
          <p:spPr>
            <a:xfrm rot="16200000" flipH="1">
              <a:off x="3604788" y="3590696"/>
              <a:ext cx="747344" cy="12700"/>
            </a:xfrm>
            <a:prstGeom prst="curvedConnector5">
              <a:avLst>
                <a:gd name="adj1" fmla="val -30588"/>
                <a:gd name="adj2" fmla="val 6114386"/>
                <a:gd name="adj3" fmla="val 13058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29172" y="3320037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172" y="3320037"/>
                  <a:ext cx="4270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75564" y="6264176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564" y="6264176"/>
                  <a:ext cx="42704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urved Connector 23"/>
            <p:cNvCxnSpPr>
              <a:stCxn id="14" idx="3"/>
              <a:endCxn id="14" idx="5"/>
            </p:cNvCxnSpPr>
            <p:nvPr/>
          </p:nvCxnSpPr>
          <p:spPr>
            <a:xfrm rot="16200000" flipH="1">
              <a:off x="2629544" y="5653754"/>
              <a:ext cx="12700" cy="660965"/>
            </a:xfrm>
            <a:prstGeom prst="curvedConnector3">
              <a:avLst>
                <a:gd name="adj1" fmla="val 392331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076572" y="3062244"/>
              <a:ext cx="1056628" cy="105690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/>
            </a:p>
          </p:txBody>
        </p:sp>
        <p:cxnSp>
          <p:nvCxnSpPr>
            <p:cNvPr id="34" name="Curved Connector 33"/>
            <p:cNvCxnSpPr>
              <a:stCxn id="25" idx="3"/>
              <a:endCxn id="10" idx="5"/>
            </p:cNvCxnSpPr>
            <p:nvPr/>
          </p:nvCxnSpPr>
          <p:spPr>
            <a:xfrm rot="5400000">
              <a:off x="2132797" y="3053741"/>
              <a:ext cx="187889" cy="2009142"/>
            </a:xfrm>
            <a:prstGeom prst="curvedConnector3">
              <a:avLst>
                <a:gd name="adj1" fmla="val 29676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034353" y="4110335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53" y="4110335"/>
                  <a:ext cx="432619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23"/>
              <p:cNvSpPr>
                <a:spLocks noChangeArrowheads="1"/>
              </p:cNvSpPr>
              <p:nvPr/>
            </p:nvSpPr>
            <p:spPr bwMode="auto">
              <a:xfrm>
                <a:off x="6170612" y="3155256"/>
                <a:ext cx="934745" cy="93498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9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0612" y="3155256"/>
                <a:ext cx="934745" cy="93498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23"/>
              <p:cNvSpPr>
                <a:spLocks noChangeArrowheads="1"/>
              </p:cNvSpPr>
              <p:nvPr/>
            </p:nvSpPr>
            <p:spPr bwMode="auto">
              <a:xfrm>
                <a:off x="7504847" y="1976672"/>
                <a:ext cx="934745" cy="93498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0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4847" y="1976672"/>
                <a:ext cx="934745" cy="93498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23"/>
              <p:cNvSpPr>
                <a:spLocks noChangeArrowheads="1"/>
              </p:cNvSpPr>
              <p:nvPr/>
            </p:nvSpPr>
            <p:spPr bwMode="auto">
              <a:xfrm>
                <a:off x="8837612" y="3204733"/>
                <a:ext cx="934745" cy="93498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7612" y="3204733"/>
                <a:ext cx="934745" cy="93498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23"/>
              <p:cNvSpPr>
                <a:spLocks noChangeArrowheads="1"/>
              </p:cNvSpPr>
              <p:nvPr/>
            </p:nvSpPr>
            <p:spPr bwMode="auto">
              <a:xfrm>
                <a:off x="7486356" y="4461478"/>
                <a:ext cx="934745" cy="934989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2,3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6356" y="4461478"/>
                <a:ext cx="934745" cy="93498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23"/>
              <p:cNvSpPr>
                <a:spLocks noChangeArrowheads="1"/>
              </p:cNvSpPr>
              <p:nvPr/>
            </p:nvSpPr>
            <p:spPr bwMode="auto">
              <a:xfrm>
                <a:off x="9066212" y="4461477"/>
                <a:ext cx="934745" cy="93498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1,</m:t>
                      </m:r>
                      <m:r>
                        <a:rPr lang="en-US" sz="2400" b="0" i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6212" y="4461477"/>
                <a:ext cx="934745" cy="93498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23"/>
          <p:cNvSpPr>
            <a:spLocks noChangeArrowheads="1"/>
          </p:cNvSpPr>
          <p:nvPr/>
        </p:nvSpPr>
        <p:spPr bwMode="auto">
          <a:xfrm>
            <a:off x="7425414" y="4396829"/>
            <a:ext cx="1056628" cy="1056904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542212" y="5724896"/>
            <a:ext cx="1056628" cy="1056904"/>
            <a:chOff x="7542212" y="5420096"/>
            <a:chExt cx="1056628" cy="1056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Oval 23"/>
                <p:cNvSpPr>
                  <a:spLocks noChangeArrowheads="1"/>
                </p:cNvSpPr>
                <p:nvPr/>
              </p:nvSpPr>
              <p:spPr bwMode="auto">
                <a:xfrm>
                  <a:off x="7598067" y="5495330"/>
                  <a:ext cx="934745" cy="934989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1,</m:t>
                        </m:r>
                        <m:r>
                          <a:rPr lang="en-US" sz="2400" b="0" i="0" smtClean="0">
                            <a:latin typeface="Cambria Math"/>
                          </a:rPr>
                          <m:t>2,3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98067" y="5495330"/>
                  <a:ext cx="934745" cy="934989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23"/>
            <p:cNvSpPr>
              <a:spLocks noChangeArrowheads="1"/>
            </p:cNvSpPr>
            <p:nvPr/>
          </p:nvSpPr>
          <p:spPr bwMode="auto">
            <a:xfrm>
              <a:off x="7542212" y="5420096"/>
              <a:ext cx="1056628" cy="105690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28929" y="3078890"/>
            <a:ext cx="1056628" cy="1056904"/>
            <a:chOff x="7428929" y="2774090"/>
            <a:chExt cx="1056628" cy="1056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23"/>
                <p:cNvSpPr>
                  <a:spLocks noChangeArrowheads="1"/>
                </p:cNvSpPr>
                <p:nvPr/>
              </p:nvSpPr>
              <p:spPr bwMode="auto">
                <a:xfrm>
                  <a:off x="7486356" y="2850456"/>
                  <a:ext cx="934745" cy="934989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86356" y="2850456"/>
                  <a:ext cx="934745" cy="934989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23"/>
            <p:cNvSpPr>
              <a:spLocks noChangeArrowheads="1"/>
            </p:cNvSpPr>
            <p:nvPr/>
          </p:nvSpPr>
          <p:spPr bwMode="auto">
            <a:xfrm>
              <a:off x="7428929" y="2774090"/>
              <a:ext cx="1056628" cy="105690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937448" y="4457786"/>
            <a:ext cx="1316773" cy="1056904"/>
            <a:chOff x="5937448" y="4152986"/>
            <a:chExt cx="1316773" cy="1056904"/>
          </a:xfrm>
        </p:grpSpPr>
        <p:grpSp>
          <p:nvGrpSpPr>
            <p:cNvPr id="69" name="Group 68"/>
            <p:cNvGrpSpPr/>
            <p:nvPr/>
          </p:nvGrpSpPr>
          <p:grpSpPr>
            <a:xfrm>
              <a:off x="5937448" y="4213944"/>
              <a:ext cx="1255832" cy="934989"/>
              <a:chOff x="5937448" y="4213944"/>
              <a:chExt cx="1255832" cy="9349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6258535" y="4213944"/>
                    <a:ext cx="934745" cy="934989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E422C8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/>
                            </a:rPr>
                            <m:t>1,2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>
              <p:sp>
                <p:nvSpPr>
                  <p:cNvPr id="63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58535" y="4213944"/>
                    <a:ext cx="934745" cy="934989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  <a:ln w="9525" algn="ctr">
                    <a:solidFill>
                      <a:srgbClr val="E422C8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5937448" y="4550692"/>
                <a:ext cx="321087" cy="160586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 flipH="1">
                <a:off x="5937448" y="4711278"/>
                <a:ext cx="321087" cy="160586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  <p:sp>
          <p:nvSpPr>
            <p:cNvPr id="74" name="Oval 23"/>
            <p:cNvSpPr>
              <a:spLocks noChangeArrowheads="1"/>
            </p:cNvSpPr>
            <p:nvPr/>
          </p:nvSpPr>
          <p:spPr bwMode="auto">
            <a:xfrm>
              <a:off x="6197593" y="4152986"/>
              <a:ext cx="1056628" cy="105690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22459" y="658400"/>
                <a:ext cx="9829999" cy="1696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𝑝𝑜𝑤𝑒𝑟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/>
                  <a:t>   (all states that any active state transitions </a:t>
                </a:r>
                <a:r>
                  <a:rPr lang="en-US"/>
                  <a:t>to</a:t>
                </a:r>
                <a:r>
                  <a:rPr lang="en-US" smtClean="0"/>
                  <a:t>)</a:t>
                </a:r>
                <a:endParaRPr lang="en-US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𝑝𝑜𝑤𝑒𝑟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everything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𝑝𝑜𝑤𝑒𝑟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any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state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containing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something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from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59" y="658400"/>
                <a:ext cx="9829999" cy="1696747"/>
              </a:xfrm>
              <a:prstGeom prst="rect">
                <a:avLst/>
              </a:prstGeom>
              <a:blipFill rotWithShape="1">
                <a:blip r:embed="rId18"/>
                <a:stretch>
                  <a:fillRect l="-372" t="-1439" r="-62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5133972" y="4618916"/>
            <a:ext cx="1224711" cy="747344"/>
            <a:chOff x="5133972" y="4618916"/>
            <a:chExt cx="1224711" cy="747344"/>
          </a:xfrm>
        </p:grpSpPr>
        <p:cxnSp>
          <p:nvCxnSpPr>
            <p:cNvPr id="82" name="Curved Connector 81"/>
            <p:cNvCxnSpPr>
              <a:stCxn id="74" idx="1"/>
              <a:endCxn id="74" idx="3"/>
            </p:cNvCxnSpPr>
            <p:nvPr/>
          </p:nvCxnSpPr>
          <p:spPr>
            <a:xfrm rot="16200000" flipH="1">
              <a:off x="5978661" y="4986238"/>
              <a:ext cx="747344" cy="12700"/>
            </a:xfrm>
            <a:prstGeom prst="curvedConnector5">
              <a:avLst>
                <a:gd name="adj1" fmla="val -30588"/>
                <a:gd name="adj2" fmla="val -5923512"/>
                <a:gd name="adj3" fmla="val 13058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133972" y="479613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972" y="4796135"/>
                  <a:ext cx="427040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7038972" y="5359910"/>
            <a:ext cx="657980" cy="588155"/>
            <a:chOff x="7038972" y="5359910"/>
            <a:chExt cx="657980" cy="588155"/>
          </a:xfrm>
        </p:grpSpPr>
        <p:cxnSp>
          <p:nvCxnSpPr>
            <p:cNvPr id="80" name="AutoShape 24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099481" y="5359910"/>
              <a:ext cx="597471" cy="519766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038972" y="54864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972" y="5486400"/>
                  <a:ext cx="432618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8437750" y="5886026"/>
            <a:ext cx="1854133" cy="747344"/>
            <a:chOff x="8437750" y="5886026"/>
            <a:chExt cx="1854133" cy="747344"/>
          </a:xfrm>
        </p:grpSpPr>
        <p:cxnSp>
          <p:nvCxnSpPr>
            <p:cNvPr id="91" name="Curved Connector 90"/>
            <p:cNvCxnSpPr>
              <a:stCxn id="71" idx="7"/>
              <a:endCxn id="71" idx="5"/>
            </p:cNvCxnSpPr>
            <p:nvPr/>
          </p:nvCxnSpPr>
          <p:spPr>
            <a:xfrm rot="16200000" flipH="1">
              <a:off x="8070428" y="6253348"/>
              <a:ext cx="747344" cy="12700"/>
            </a:xfrm>
            <a:prstGeom prst="curvedConnector5">
              <a:avLst>
                <a:gd name="adj1" fmla="val -30588"/>
                <a:gd name="adj2" fmla="val 8901480"/>
                <a:gd name="adj3" fmla="val 13058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9572006" y="6036791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006" y="6036791"/>
                  <a:ext cx="719877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Freeform 97"/>
          <p:cNvSpPr/>
          <p:nvPr/>
        </p:nvSpPr>
        <p:spPr>
          <a:xfrm>
            <a:off x="5858359" y="1871421"/>
            <a:ext cx="4370522" cy="3843579"/>
          </a:xfrm>
          <a:custGeom>
            <a:avLst/>
            <a:gdLst>
              <a:gd name="connsiteX0" fmla="*/ 0 w 4370522"/>
              <a:gd name="connsiteY0" fmla="*/ 1658318 h 3843579"/>
              <a:gd name="connsiteX1" fmla="*/ 387458 w 4370522"/>
              <a:gd name="connsiteY1" fmla="*/ 2479729 h 3843579"/>
              <a:gd name="connsiteX2" fmla="*/ 1456841 w 4370522"/>
              <a:gd name="connsiteY2" fmla="*/ 2510725 h 3843579"/>
              <a:gd name="connsiteX3" fmla="*/ 1549831 w 4370522"/>
              <a:gd name="connsiteY3" fmla="*/ 3332135 h 3843579"/>
              <a:gd name="connsiteX4" fmla="*/ 1751309 w 4370522"/>
              <a:gd name="connsiteY4" fmla="*/ 3781586 h 3843579"/>
              <a:gd name="connsiteX5" fmla="*/ 2417736 w 4370522"/>
              <a:gd name="connsiteY5" fmla="*/ 3843579 h 3843579"/>
              <a:gd name="connsiteX6" fmla="*/ 4370522 w 4370522"/>
              <a:gd name="connsiteY6" fmla="*/ 3564610 h 3843579"/>
              <a:gd name="connsiteX7" fmla="*/ 3936570 w 4370522"/>
              <a:gd name="connsiteY7" fmla="*/ 1069383 h 3843579"/>
              <a:gd name="connsiteX8" fmla="*/ 2696705 w 4370522"/>
              <a:gd name="connsiteY8" fmla="*/ 15498 h 3843579"/>
              <a:gd name="connsiteX9" fmla="*/ 1642821 w 4370522"/>
              <a:gd name="connsiteY9" fmla="*/ 0 h 3843579"/>
              <a:gd name="connsiteX10" fmla="*/ 0 w 4370522"/>
              <a:gd name="connsiteY10" fmla="*/ 1658318 h 384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70522" h="3843579">
                <a:moveTo>
                  <a:pt x="0" y="1658318"/>
                </a:moveTo>
                <a:lnTo>
                  <a:pt x="387458" y="2479729"/>
                </a:lnTo>
                <a:lnTo>
                  <a:pt x="1456841" y="2510725"/>
                </a:lnTo>
                <a:lnTo>
                  <a:pt x="1549831" y="3332135"/>
                </a:lnTo>
                <a:lnTo>
                  <a:pt x="1751309" y="3781586"/>
                </a:lnTo>
                <a:lnTo>
                  <a:pt x="2417736" y="3843579"/>
                </a:lnTo>
                <a:lnTo>
                  <a:pt x="4370522" y="3564610"/>
                </a:lnTo>
                <a:lnTo>
                  <a:pt x="3936570" y="1069383"/>
                </a:lnTo>
                <a:lnTo>
                  <a:pt x="2696705" y="15498"/>
                </a:lnTo>
                <a:lnTo>
                  <a:pt x="1642821" y="0"/>
                </a:lnTo>
                <a:lnTo>
                  <a:pt x="0" y="1658318"/>
                </a:lnTo>
                <a:close/>
              </a:path>
            </a:pathLst>
          </a:cu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843911" y="2286000"/>
            <a:ext cx="227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states are </a:t>
            </a:r>
          </a:p>
          <a:p>
            <a:r>
              <a:rPr lang="en-US" smtClean="0"/>
              <a:t>unreachable.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0291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 way to describe strings using operations on characters</a:t>
                </a:r>
              </a:p>
              <a:p>
                <a:r>
                  <a:rPr lang="en-US" smtClean="0"/>
                  <a:t>Pieces:</a:t>
                </a:r>
              </a:p>
              <a:p>
                <a:pPr lvl="1"/>
                <a:r>
                  <a:rPr lang="en-US" smtClean="0"/>
                  <a:t>Literals: Characters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Concatenation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lvl="1"/>
                <a:r>
                  <a:rPr lang="en-US" smtClean="0"/>
                  <a:t>Union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lvl="1"/>
                <a:r>
                  <a:rPr lang="en-US" smtClean="0"/>
                  <a:t>Kleene Star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) </a:t>
                </a:r>
              </a:p>
              <a:p>
                <a:pPr lvl="2"/>
                <a:r>
                  <a:rPr lang="en-US" smtClean="0"/>
                  <a:t>One or more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mtClean="0"/>
                  <a:t>),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Example: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/>
                      </a:rPr>
                      <m:t>𝑏𝑏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Any string that starts with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and ends with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</a:p>
              <a:p>
                <a:r>
                  <a:rPr lang="en-US" smtClean="0">
                    <a:solidFill>
                      <a:srgbClr val="0070C0"/>
                    </a:solidFill>
                  </a:rPr>
                  <a:t>Why can we only get regular languages?</a:t>
                </a:r>
                <a:endParaRPr lang="en-US">
                  <a:solidFill>
                    <a:srgbClr val="0070C0"/>
                  </a:solidFill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029199"/>
              </a:xfrm>
              <a:blipFill rotWithShape="1">
                <a:blip r:embed="rId2"/>
                <a:stretch>
                  <a:fillRect l="-1056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4412" y="2586335"/>
            <a:ext cx="407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All finite languages are regular!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3812" y="2971800"/>
            <a:ext cx="282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Preserves Regularity!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9412" y="3429000"/>
            <a:ext cx="282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Preserves Regularity!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212" y="3886200"/>
            <a:ext cx="282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Preserves Regularity!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9936" y="4338935"/>
            <a:ext cx="282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Preserves Regularity!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Regex to NFA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665412" y="1828797"/>
                <a:ext cx="2590125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 algn="ctr"/>
                <a:r>
                  <a:rPr lang="en-US" sz="2800" smtClean="0"/>
                  <a:t>Empty string</a:t>
                </a:r>
                <a:endParaRPr lang="en-US" sz="2800"/>
              </a:p>
            </p:txBody>
          </p:sp>
        </mc:Choice>
        <mc:Fallback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5412" y="1828797"/>
                <a:ext cx="2590125" cy="914400"/>
              </a:xfrm>
              <a:prstGeom prst="rect">
                <a:avLst/>
              </a:prstGeom>
              <a:blipFill rotWithShape="1">
                <a:blip r:embed="rId2"/>
                <a:stretch>
                  <a:fillRect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5788799" y="1828797"/>
                <a:ext cx="3123386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𝜎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en-US" sz="2800" smtClean="0">
                  <a:solidFill>
                    <a:srgbClr val="00B050"/>
                  </a:solidFill>
                </a:endParaRPr>
              </a:p>
              <a:p>
                <a:pPr marL="342900" indent="-342900" algn="ctr"/>
                <a:r>
                  <a:rPr lang="en-US" sz="2800" smtClean="0"/>
                  <a:t>Literal characters</a:t>
                </a:r>
                <a:endParaRPr lang="en-US" sz="2800" dirty="0"/>
              </a:p>
            </p:txBody>
          </p:sp>
        </mc:Choice>
        <mc:Fallback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8799" y="1828797"/>
                <a:ext cx="312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27012" y="3200400"/>
                <a:ext cx="10524169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sz="3600" smtClean="0"/>
                  <a:t>If </a:t>
                </a:r>
                <a:r>
                  <a:rPr lang="en-US" sz="3600">
                    <a:solidFill>
                      <a:srgbClr val="33CC33"/>
                    </a:solidFill>
                  </a:rPr>
                  <a:t>regular expressions</a:t>
                </a:r>
                <a:r>
                  <a:rPr lang="en-US" sz="3600" smtClean="0"/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33CC33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33CC33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smtClean="0"/>
                  <a:t>have FSAs, </a:t>
                </a:r>
                <a:r>
                  <a:rPr lang="en-US" sz="3600" dirty="0"/>
                  <a:t>then </a:t>
                </a:r>
                <a:r>
                  <a:rPr lang="en-US" sz="3600"/>
                  <a:t>so </a:t>
                </a:r>
                <a:r>
                  <a:rPr lang="en-US" sz="3600" smtClean="0"/>
                  <a:t>do:</a:t>
                </a:r>
                <a:endParaRPr lang="en-US" sz="3600" dirty="0"/>
              </a:p>
            </p:txBody>
          </p:sp>
        </mc:Choice>
        <mc:Fallback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2" y="3200400"/>
                <a:ext cx="10524169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1737" t="-15000" b="-4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584337" y="2819397"/>
            <a:ext cx="604680" cy="457200"/>
            <a:chOff x="2163" y="1440"/>
            <a:chExt cx="381" cy="288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256" y="1440"/>
              <a:ext cx="288" cy="288"/>
              <a:chOff x="4824" y="2352"/>
              <a:chExt cx="288" cy="288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>
                    <a:solidFill>
                      <a:srgbClr val="FF00FF"/>
                    </a:solidFill>
                  </a:rPr>
                  <a:t>q</a:t>
                </a:r>
                <a:r>
                  <a:rPr lang="en-US" sz="2400" baseline="-25000">
                    <a:solidFill>
                      <a:srgbClr val="FF00FF"/>
                    </a:solidFill>
                  </a:rPr>
                  <a:t>0</a:t>
                </a:r>
              </a:p>
            </p:txBody>
          </p: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2163" y="1536"/>
              <a:ext cx="96" cy="96"/>
              <a:chOff x="4752" y="2092"/>
              <a:chExt cx="96" cy="96"/>
            </a:xfrm>
          </p:grpSpPr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398240" y="2735263"/>
            <a:ext cx="1752144" cy="541337"/>
            <a:chOff x="3936" y="1387"/>
            <a:chExt cx="1104" cy="341"/>
          </a:xfrm>
        </p:grpSpPr>
        <p:cxnSp>
          <p:nvCxnSpPr>
            <p:cNvPr id="22" name="AutoShape 22"/>
            <p:cNvCxnSpPr>
              <a:cxnSpLocks noChangeShapeType="1"/>
              <a:stCxn id="28" idx="6"/>
              <a:endCxn id="26" idx="2"/>
            </p:cNvCxnSpPr>
            <p:nvPr/>
          </p:nvCxnSpPr>
          <p:spPr bwMode="auto">
            <a:xfrm>
              <a:off x="4324" y="1584"/>
              <a:ext cx="428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3936" y="1440"/>
              <a:ext cx="388" cy="288"/>
              <a:chOff x="4724" y="1996"/>
              <a:chExt cx="388" cy="288"/>
            </a:xfrm>
          </p:grpSpPr>
          <p:sp>
            <p:nvSpPr>
              <p:cNvPr id="28" name="Oval 24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>
                    <a:solidFill>
                      <a:srgbClr val="FF00FF"/>
                    </a:solidFill>
                  </a:rPr>
                  <a:t>q</a:t>
                </a:r>
                <a:r>
                  <a:rPr lang="en-US" sz="2400" baseline="-25000">
                    <a:solidFill>
                      <a:srgbClr val="FF00FF"/>
                    </a:solidFill>
                  </a:rPr>
                  <a:t>0</a:t>
                </a:r>
              </a:p>
            </p:txBody>
          </p:sp>
          <p:grpSp>
            <p:nvGrpSpPr>
              <p:cNvPr id="29" name="Group 25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30" name="Line 26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3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4752" y="1440"/>
              <a:ext cx="288" cy="288"/>
              <a:chOff x="4824" y="2352"/>
              <a:chExt cx="288" cy="288"/>
            </a:xfrm>
          </p:grpSpPr>
          <p:sp>
            <p:nvSpPr>
              <p:cNvPr id="26" name="Oval 2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>
                    <a:solidFill>
                      <a:srgbClr val="FF00FF"/>
                    </a:solidFill>
                  </a:rPr>
                  <a:t>q</a:t>
                </a:r>
                <a:r>
                  <a:rPr lang="en-US" sz="2400" baseline="-25000">
                    <a:solidFill>
                      <a:srgbClr val="FF00FF"/>
                    </a:solidFill>
                  </a:rPr>
                  <a:t>1</a:t>
                </a:r>
              </a:p>
            </p:txBody>
          </p:sp>
          <p:sp>
            <p:nvSpPr>
              <p:cNvPr id="27" name="Oval 3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31"/>
                <p:cNvSpPr>
                  <a:spLocks noChangeArrowheads="1"/>
                </p:cNvSpPr>
                <p:nvPr/>
              </p:nvSpPr>
              <p:spPr bwMode="auto">
                <a:xfrm>
                  <a:off x="4444" y="1387"/>
                  <a:ext cx="278" cy="23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25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4" y="1387"/>
                  <a:ext cx="278" cy="23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1141412" y="3810000"/>
                <a:ext cx="1752144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 algn="ctr"/>
                <a:r>
                  <a:rPr lang="en-US" sz="2800"/>
                  <a:t>union</a:t>
                </a:r>
              </a:p>
            </p:txBody>
          </p:sp>
        </mc:Choice>
        <mc:Fallback>
          <p:sp>
            <p:nvSpPr>
              <p:cNvPr id="32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1412" y="3810000"/>
                <a:ext cx="1752144" cy="914400"/>
              </a:xfrm>
              <a:prstGeom prst="rect">
                <a:avLst/>
              </a:prstGeom>
              <a:blipFill rotWithShape="1">
                <a:blip r:embed="rId6"/>
                <a:stretch>
                  <a:fillRect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342269" y="3948923"/>
                <a:ext cx="2971026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𝑅𝑆</m:t>
                      </m:r>
                    </m:oMath>
                  </m:oMathPara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 algn="ctr"/>
                <a:r>
                  <a:rPr lang="en-US" sz="2800"/>
                  <a:t>concatenation</a:t>
                </a:r>
              </a:p>
            </p:txBody>
          </p:sp>
        </mc:Choice>
        <mc:Fallback>
          <p:sp>
            <p:nvSpPr>
              <p:cNvPr id="33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269" y="3948923"/>
                <a:ext cx="2971026" cy="914400"/>
              </a:xfrm>
              <a:prstGeom prst="rect">
                <a:avLst/>
              </a:prstGeom>
              <a:blipFill rotWithShape="1">
                <a:blip r:embed="rId7"/>
                <a:stretch>
                  <a:fillRect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8533586" y="3948923"/>
                <a:ext cx="2971026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800" i="1" baseline="30000">
                          <a:solidFill>
                            <a:srgbClr val="33CC33"/>
                          </a:solidFill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 algn="ctr"/>
                <a:r>
                  <a:rPr lang="en-US" sz="2800"/>
                  <a:t>Kleene closure</a:t>
                </a:r>
              </a:p>
            </p:txBody>
          </p:sp>
        </mc:Choice>
        <mc:Fallback>
          <p:sp>
            <p:nvSpPr>
              <p:cNvPr id="34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3586" y="3948923"/>
                <a:ext cx="2971026" cy="914400"/>
              </a:xfrm>
              <a:prstGeom prst="rect">
                <a:avLst/>
              </a:prstGeom>
              <a:blipFill rotWithShape="1">
                <a:blip r:embed="rId8"/>
                <a:stretch>
                  <a:fillRect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836612" y="5570108"/>
            <a:ext cx="643482" cy="478267"/>
            <a:chOff x="4724" y="1996"/>
            <a:chExt cx="388" cy="288"/>
          </a:xfrm>
        </p:grpSpPr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12700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1590478" y="5791200"/>
            <a:ext cx="1557314" cy="1005701"/>
            <a:chOff x="715" y="3180"/>
            <a:chExt cx="697" cy="450"/>
          </a:xfrm>
        </p:grpSpPr>
        <p:sp>
          <p:nvSpPr>
            <p:cNvPr id="41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715" y="3180"/>
              <a:ext cx="672" cy="4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829" y="3298"/>
              <a:ext cx="169" cy="125"/>
              <a:chOff x="4724" y="1996"/>
              <a:chExt cx="388" cy="288"/>
            </a:xfrm>
          </p:grpSpPr>
          <p:sp>
            <p:nvSpPr>
              <p:cNvPr id="44" name="Oval 44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45" name="Group 45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016" y="3212"/>
                  <a:ext cx="396" cy="23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3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6" y="3212"/>
                  <a:ext cx="396" cy="23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1598412" y="4724400"/>
            <a:ext cx="1606469" cy="1005701"/>
            <a:chOff x="720" y="2640"/>
            <a:chExt cx="719" cy="450"/>
          </a:xfrm>
        </p:grpSpPr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720" y="2640"/>
              <a:ext cx="672" cy="4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0" name="Group 51"/>
            <p:cNvGrpSpPr>
              <a:grpSpLocks/>
            </p:cNvGrpSpPr>
            <p:nvPr/>
          </p:nvGrpSpPr>
          <p:grpSpPr bwMode="auto">
            <a:xfrm>
              <a:off x="834" y="2758"/>
              <a:ext cx="169" cy="125"/>
              <a:chOff x="4724" y="1996"/>
              <a:chExt cx="388" cy="288"/>
            </a:xfrm>
          </p:grpSpPr>
          <p:sp>
            <p:nvSpPr>
              <p:cNvPr id="52" name="Oval 52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53" name="Group 53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54" name="Line 54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5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21" y="2672"/>
                  <a:ext cx="418" cy="23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1" name="Text 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1" y="2672"/>
                  <a:ext cx="418" cy="23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AutoShape 57"/>
          <p:cNvCxnSpPr>
            <a:cxnSpLocks noChangeShapeType="1"/>
            <a:stCxn id="36" idx="6"/>
            <a:endCxn id="52" idx="3"/>
          </p:cNvCxnSpPr>
          <p:nvPr/>
        </p:nvCxnSpPr>
        <p:spPr bwMode="auto">
          <a:xfrm flipV="1">
            <a:off x="1480094" y="5226567"/>
            <a:ext cx="511394" cy="582675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57" name="AutoShape 58"/>
          <p:cNvCxnSpPr>
            <a:cxnSpLocks noChangeShapeType="1"/>
            <a:stCxn id="36" idx="6"/>
            <a:endCxn id="44" idx="1"/>
          </p:cNvCxnSpPr>
          <p:nvPr/>
        </p:nvCxnSpPr>
        <p:spPr bwMode="auto">
          <a:xfrm>
            <a:off x="1480094" y="5809242"/>
            <a:ext cx="503460" cy="286586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1255603" y="5821113"/>
            <a:ext cx="402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1295281" y="5406776"/>
            <a:ext cx="402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9081506" y="5041332"/>
            <a:ext cx="2118306" cy="1588068"/>
            <a:chOff x="9081506" y="5041332"/>
            <a:chExt cx="2118306" cy="1588068"/>
          </a:xfrm>
        </p:grpSpPr>
        <p:grpSp>
          <p:nvGrpSpPr>
            <p:cNvPr id="80" name="Group 81"/>
            <p:cNvGrpSpPr>
              <a:grpSpLocks/>
            </p:cNvGrpSpPr>
            <p:nvPr/>
          </p:nvGrpSpPr>
          <p:grpSpPr bwMode="auto">
            <a:xfrm>
              <a:off x="9278907" y="5041332"/>
              <a:ext cx="1920905" cy="1287258"/>
              <a:chOff x="4149" y="2856"/>
              <a:chExt cx="912" cy="611"/>
            </a:xfrm>
          </p:grpSpPr>
          <p:sp>
            <p:nvSpPr>
              <p:cNvPr id="81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4149" y="2856"/>
                <a:ext cx="912" cy="611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2" name="Group 83"/>
              <p:cNvGrpSpPr>
                <a:grpSpLocks/>
              </p:cNvGrpSpPr>
              <p:nvPr/>
            </p:nvGrpSpPr>
            <p:grpSpPr bwMode="auto">
              <a:xfrm>
                <a:off x="4224" y="3046"/>
                <a:ext cx="169" cy="125"/>
                <a:chOff x="4724" y="1996"/>
                <a:chExt cx="388" cy="288"/>
              </a:xfrm>
            </p:grpSpPr>
            <p:sp>
              <p:nvSpPr>
                <p:cNvPr id="90" name="Oval 8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91" name="Group 8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9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3024"/>
                    <a:ext cx="418" cy="23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83" name="Text 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68" y="3024"/>
                    <a:ext cx="418" cy="23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Group 89"/>
              <p:cNvGrpSpPr>
                <a:grpSpLocks/>
              </p:cNvGrpSpPr>
              <p:nvPr/>
            </p:nvGrpSpPr>
            <p:grpSpPr bwMode="auto">
              <a:xfrm>
                <a:off x="4776" y="2976"/>
                <a:ext cx="144" cy="144"/>
                <a:chOff x="4824" y="2352"/>
                <a:chExt cx="288" cy="288"/>
              </a:xfrm>
            </p:grpSpPr>
            <p:sp>
              <p:nvSpPr>
                <p:cNvPr id="88" name="Oval 90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89" name="Oval 91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  <p:grpSp>
            <p:nvGrpSpPr>
              <p:cNvPr id="85" name="Group 92"/>
              <p:cNvGrpSpPr>
                <a:grpSpLocks/>
              </p:cNvGrpSpPr>
              <p:nvPr/>
            </p:nvGrpSpPr>
            <p:grpSpPr bwMode="auto">
              <a:xfrm>
                <a:off x="4704" y="3192"/>
                <a:ext cx="144" cy="144"/>
                <a:chOff x="4824" y="2352"/>
                <a:chExt cx="288" cy="288"/>
              </a:xfrm>
            </p:grpSpPr>
            <p:sp>
              <p:nvSpPr>
                <p:cNvPr id="86" name="Oval 93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87" name="Oval 94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</p:grpSp>
        <p:cxnSp>
          <p:nvCxnSpPr>
            <p:cNvPr id="95" name="AutoShape 96"/>
            <p:cNvCxnSpPr>
              <a:cxnSpLocks noChangeShapeType="1"/>
              <a:stCxn id="86" idx="4"/>
              <a:endCxn id="90" idx="4"/>
            </p:cNvCxnSpPr>
            <p:nvPr/>
          </p:nvCxnSpPr>
          <p:spPr bwMode="auto">
            <a:xfrm rot="5400000" flipH="1">
              <a:off x="9956316" y="5409386"/>
              <a:ext cx="347623" cy="938805"/>
            </a:xfrm>
            <a:prstGeom prst="curvedConnector3">
              <a:avLst>
                <a:gd name="adj1" fmla="val -65761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AutoShape 97"/>
            <p:cNvCxnSpPr>
              <a:cxnSpLocks noChangeShapeType="1"/>
              <a:stCxn id="88" idx="0"/>
              <a:endCxn id="90" idx="0"/>
            </p:cNvCxnSpPr>
            <p:nvPr/>
          </p:nvCxnSpPr>
          <p:spPr bwMode="auto">
            <a:xfrm rot="16200000" flipH="1" flipV="1">
              <a:off x="10132215" y="4822659"/>
              <a:ext cx="147476" cy="1090455"/>
            </a:xfrm>
            <a:prstGeom prst="curvedConnector3">
              <a:avLst>
                <a:gd name="adj1" fmla="val -155008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97" name="Rectangle 99"/>
            <p:cNvSpPr>
              <a:spLocks noChangeArrowheads="1"/>
            </p:cNvSpPr>
            <p:nvPr/>
          </p:nvSpPr>
          <p:spPr bwMode="auto">
            <a:xfrm>
              <a:off x="9855018" y="50457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98" name="Rectangle 100"/>
            <p:cNvSpPr>
              <a:spLocks noChangeArrowheads="1"/>
            </p:cNvSpPr>
            <p:nvPr/>
          </p:nvSpPr>
          <p:spPr bwMode="auto">
            <a:xfrm>
              <a:off x="9799471" y="6261789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grpSp>
          <p:nvGrpSpPr>
            <p:cNvPr id="99" name="Group 112"/>
            <p:cNvGrpSpPr>
              <a:grpSpLocks/>
            </p:cNvGrpSpPr>
            <p:nvPr/>
          </p:nvGrpSpPr>
          <p:grpSpPr bwMode="auto">
            <a:xfrm rot="-956723">
              <a:off x="9081506" y="6227513"/>
              <a:ext cx="303300" cy="303380"/>
              <a:chOff x="4824" y="2352"/>
              <a:chExt cx="288" cy="288"/>
            </a:xfrm>
          </p:grpSpPr>
          <p:sp>
            <p:nvSpPr>
              <p:cNvPr id="100" name="Oval 113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01" name="Oval 114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02" name="AutoShape 126"/>
            <p:cNvCxnSpPr>
              <a:cxnSpLocks noChangeShapeType="1"/>
              <a:stCxn id="90" idx="3"/>
              <a:endCxn id="100" idx="7"/>
            </p:cNvCxnSpPr>
            <p:nvPr/>
          </p:nvCxnSpPr>
          <p:spPr bwMode="auto">
            <a:xfrm flipH="1">
              <a:off x="9306796" y="5666409"/>
              <a:ext cx="260515" cy="580201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03" name="Rectangle 127"/>
            <p:cNvSpPr>
              <a:spLocks noChangeArrowheads="1"/>
            </p:cNvSpPr>
            <p:nvPr/>
          </p:nvSpPr>
          <p:spPr bwMode="auto">
            <a:xfrm>
              <a:off x="9129720" y="58839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08412" y="4876800"/>
            <a:ext cx="3886200" cy="1209675"/>
            <a:chOff x="3808412" y="4876800"/>
            <a:chExt cx="3886200" cy="1209675"/>
          </a:xfrm>
        </p:grpSpPr>
        <p:grpSp>
          <p:nvGrpSpPr>
            <p:cNvPr id="60" name="Group 61"/>
            <p:cNvGrpSpPr>
              <a:grpSpLocks/>
            </p:cNvGrpSpPr>
            <p:nvPr/>
          </p:nvGrpSpPr>
          <p:grpSpPr bwMode="auto">
            <a:xfrm>
              <a:off x="5995357" y="4876800"/>
              <a:ext cx="1699255" cy="1097365"/>
              <a:chOff x="2731" y="2964"/>
              <a:chExt cx="697" cy="450"/>
            </a:xfrm>
          </p:grpSpPr>
          <p:sp>
            <p:nvSpPr>
              <p:cNvPr id="61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2731" y="2964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62" name="Group 63"/>
              <p:cNvGrpSpPr>
                <a:grpSpLocks/>
              </p:cNvGrpSpPr>
              <p:nvPr/>
            </p:nvGrpSpPr>
            <p:grpSpPr bwMode="auto">
              <a:xfrm>
                <a:off x="2808" y="3187"/>
                <a:ext cx="169" cy="125"/>
                <a:chOff x="4724" y="1996"/>
                <a:chExt cx="388" cy="288"/>
              </a:xfrm>
            </p:grpSpPr>
            <p:sp>
              <p:nvSpPr>
                <p:cNvPr id="64" name="Oval 6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65" name="Group 6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6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2" y="2996"/>
                    <a:ext cx="396" cy="23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63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2" y="2996"/>
                    <a:ext cx="396" cy="233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5552776" y="5029200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70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3808412" y="4989110"/>
              <a:ext cx="1638306" cy="10973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" name="Group 72"/>
            <p:cNvGrpSpPr>
              <a:grpSpLocks/>
            </p:cNvGrpSpPr>
            <p:nvPr/>
          </p:nvGrpSpPr>
          <p:grpSpPr bwMode="auto">
            <a:xfrm>
              <a:off x="3925434" y="5276863"/>
              <a:ext cx="412014" cy="304824"/>
              <a:chOff x="4724" y="1996"/>
              <a:chExt cx="388" cy="288"/>
            </a:xfrm>
          </p:grpSpPr>
          <p:sp>
            <p:nvSpPr>
              <p:cNvPr id="76" name="Oval 73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77" name="Group 74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78" name="Line 75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79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113212" y="5105400"/>
                  <a:ext cx="1019065" cy="5681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2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3212" y="5105400"/>
                  <a:ext cx="1019065" cy="56819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8"/>
            <p:cNvGrpSpPr>
              <a:grpSpLocks/>
            </p:cNvGrpSpPr>
            <p:nvPr/>
          </p:nvGrpSpPr>
          <p:grpSpPr bwMode="auto">
            <a:xfrm>
              <a:off x="4929871" y="5193951"/>
              <a:ext cx="351066" cy="351157"/>
              <a:chOff x="4824" y="2352"/>
              <a:chExt cx="288" cy="288"/>
            </a:xfrm>
          </p:grpSpPr>
          <p:sp>
            <p:nvSpPr>
              <p:cNvPr id="74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75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94" name="AutoShape 95"/>
            <p:cNvCxnSpPr>
              <a:cxnSpLocks noChangeShapeType="1"/>
              <a:stCxn id="74" idx="6"/>
              <a:endCxn id="64" idx="1"/>
            </p:cNvCxnSpPr>
            <p:nvPr/>
          </p:nvCxnSpPr>
          <p:spPr bwMode="auto">
            <a:xfrm>
              <a:off x="5280937" y="5369530"/>
              <a:ext cx="1053119" cy="9571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107" name="Group 78"/>
            <p:cNvGrpSpPr>
              <a:grpSpLocks/>
            </p:cNvGrpSpPr>
            <p:nvPr/>
          </p:nvGrpSpPr>
          <p:grpSpPr bwMode="auto">
            <a:xfrm>
              <a:off x="4452032" y="5687138"/>
              <a:ext cx="351066" cy="351157"/>
              <a:chOff x="4824" y="2352"/>
              <a:chExt cx="288" cy="288"/>
            </a:xfrm>
          </p:grpSpPr>
          <p:sp>
            <p:nvSpPr>
              <p:cNvPr id="108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09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10" name="AutoShape 95"/>
            <p:cNvCxnSpPr>
              <a:cxnSpLocks noChangeShapeType="1"/>
              <a:stCxn id="108" idx="6"/>
              <a:endCxn id="64" idx="3"/>
            </p:cNvCxnSpPr>
            <p:nvPr/>
          </p:nvCxnSpPr>
          <p:spPr bwMode="auto">
            <a:xfrm flipV="1">
              <a:off x="4803098" y="5680789"/>
              <a:ext cx="1530958" cy="181928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13" name="Rectangle 69"/>
            <p:cNvSpPr>
              <a:spLocks noChangeArrowheads="1"/>
            </p:cNvSpPr>
            <p:nvPr/>
          </p:nvSpPr>
          <p:spPr bwMode="auto">
            <a:xfrm>
              <a:off x="5705176" y="5650468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431973" y="1182466"/>
            <a:ext cx="8026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600" smtClean="0"/>
              <a:t>All literal </a:t>
            </a:r>
            <a:r>
              <a:rPr lang="en-US" sz="3600">
                <a:solidFill>
                  <a:srgbClr val="33CC33"/>
                </a:solidFill>
              </a:rPr>
              <a:t>regular </a:t>
            </a:r>
            <a:r>
              <a:rPr lang="en-US" sz="3600" smtClean="0">
                <a:solidFill>
                  <a:srgbClr val="33CC33"/>
                </a:solidFill>
              </a:rPr>
              <a:t>expressions</a:t>
            </a:r>
            <a:r>
              <a:rPr lang="en-US" sz="3600" smtClean="0"/>
              <a:t> have an FSA: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19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42" name="Cloud"/>
          <p:cNvSpPr>
            <a:spLocks noChangeAspect="1" noEditPoints="1" noChangeArrowheads="1"/>
          </p:cNvSpPr>
          <p:nvPr/>
        </p:nvSpPr>
        <p:spPr bwMode="auto">
          <a:xfrm rot="391928">
            <a:off x="1752144" y="2678113"/>
            <a:ext cx="2513945" cy="23415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28643" name="Cloud"/>
          <p:cNvSpPr>
            <a:spLocks noChangeAspect="1" noEditPoints="1" noChangeArrowheads="1"/>
          </p:cNvSpPr>
          <p:nvPr/>
        </p:nvSpPr>
        <p:spPr bwMode="auto">
          <a:xfrm rot="391928">
            <a:off x="4491456" y="3019425"/>
            <a:ext cx="3123386" cy="15303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1675963" y="76200"/>
            <a:ext cx="85321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000"/>
              <a:t>Regex to NFA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152360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28646" name="Rectangle 6"/>
              <p:cNvSpPr>
                <a:spLocks noChangeArrowheads="1"/>
              </p:cNvSpPr>
              <p:nvPr/>
            </p:nvSpPr>
            <p:spPr bwMode="auto">
              <a:xfrm>
                <a:off x="1523603" y="1219200"/>
                <a:ext cx="9676209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sz="2800" smtClean="0"/>
                  <a:t>Ex</a:t>
                </a:r>
                <a:r>
                  <a:rPr lang="en-US" sz="2800" dirty="0"/>
                  <a:t>: all strings </a:t>
                </a:r>
                <a:r>
                  <a:rPr lang="en-US" sz="2800"/>
                  <a:t>over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{</m:t>
                    </m:r>
                    <m:r>
                      <a:rPr lang="en-US" sz="2800" i="1" dirty="0" err="1">
                        <a:latin typeface="Cambria Math"/>
                      </a:rPr>
                      <m:t>𝑎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smtClean="0"/>
                  <a:t>where there is a </a:t>
                </a:r>
                <a:r>
                  <a:rPr lang="en-US" sz="2800" dirty="0"/>
                  <a:t>“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” preceding </a:t>
                </a:r>
                <a:r>
                  <a:rPr lang="en-US" sz="2800"/>
                  <a:t>an </a:t>
                </a:r>
                <a:r>
                  <a:rPr lang="en-US" sz="2800" smtClean="0"/>
                  <a:t>“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smtClean="0"/>
                  <a:t>”</a:t>
                </a:r>
              </a:p>
              <a:p>
                <a:pPr marL="342900" indent="-342900">
                  <a:spcBef>
                    <a:spcPct val="20000"/>
                  </a:spcBef>
                </a:pPr>
                <a:endParaRPr lang="en-US" sz="2800" dirty="0"/>
              </a:p>
              <a:p>
                <a:pPr marL="342900" indent="-34290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 dirty="0" err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 dirty="0" err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>
                          <a:latin typeface="Cambria Math"/>
                        </a:rPr>
                        <m:t>𝑏𝑎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 dirty="0" err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 dirty="0" err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baseline="30000" dirty="0"/>
              </a:p>
            </p:txBody>
          </p:sp>
        </mc:Choice>
        <mc:Fallback>
          <p:sp>
            <p:nvSpPr>
              <p:cNvPr id="292864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603" y="1219200"/>
                <a:ext cx="9676209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1323" t="-5521" b="-392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21584" y="3378203"/>
            <a:ext cx="1287127" cy="720725"/>
            <a:chOff x="2564" y="1478"/>
            <a:chExt cx="811" cy="454"/>
          </a:xfrm>
        </p:grpSpPr>
        <p:sp>
          <p:nvSpPr>
            <p:cNvPr id="2928648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2564" y="1478"/>
              <a:ext cx="811" cy="4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11363" name="AutoShape 9"/>
            <p:cNvCxnSpPr>
              <a:cxnSpLocks noChangeShapeType="1"/>
              <a:stCxn id="811369" idx="6"/>
              <a:endCxn id="811367" idx="2"/>
            </p:cNvCxnSpPr>
            <p:nvPr/>
          </p:nvCxnSpPr>
          <p:spPr bwMode="auto">
            <a:xfrm>
              <a:off x="2862" y="1686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688" y="1621"/>
              <a:ext cx="174" cy="129"/>
              <a:chOff x="4724" y="1996"/>
              <a:chExt cx="388" cy="288"/>
            </a:xfrm>
          </p:grpSpPr>
          <p:sp>
            <p:nvSpPr>
              <p:cNvPr id="811369" name="Oval 11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11371" name="Line 13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81137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072" y="1614"/>
              <a:ext cx="144" cy="144"/>
              <a:chOff x="4824" y="2352"/>
              <a:chExt cx="288" cy="288"/>
            </a:xfrm>
          </p:grpSpPr>
          <p:sp>
            <p:nvSpPr>
              <p:cNvPr id="811367" name="Oval 16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811368" name="Oval 17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811366" name="Rectangle 18"/>
            <p:cNvSpPr>
              <a:spLocks noChangeArrowheads="1"/>
            </p:cNvSpPr>
            <p:nvPr/>
          </p:nvSpPr>
          <p:spPr bwMode="auto">
            <a:xfrm>
              <a:off x="2844" y="1485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145201" y="3394078"/>
            <a:ext cx="1287127" cy="720725"/>
            <a:chOff x="2564" y="1478"/>
            <a:chExt cx="811" cy="454"/>
          </a:xfrm>
        </p:grpSpPr>
        <p:sp>
          <p:nvSpPr>
            <p:cNvPr id="2928660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2564" y="1478"/>
              <a:ext cx="811" cy="4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11352" name="AutoShape 21"/>
            <p:cNvCxnSpPr>
              <a:cxnSpLocks noChangeShapeType="1"/>
              <a:stCxn id="811358" idx="6"/>
              <a:endCxn id="811356" idx="2"/>
            </p:cNvCxnSpPr>
            <p:nvPr/>
          </p:nvCxnSpPr>
          <p:spPr bwMode="auto">
            <a:xfrm>
              <a:off x="2862" y="1686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688" y="1621"/>
              <a:ext cx="174" cy="129"/>
              <a:chOff x="4724" y="1996"/>
              <a:chExt cx="388" cy="288"/>
            </a:xfrm>
          </p:grpSpPr>
          <p:sp>
            <p:nvSpPr>
              <p:cNvPr id="811358" name="Oval 23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11360" name="Line 25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81136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072" y="1614"/>
              <a:ext cx="144" cy="144"/>
              <a:chOff x="4824" y="2352"/>
              <a:chExt cx="288" cy="288"/>
            </a:xfrm>
          </p:grpSpPr>
          <p:sp>
            <p:nvSpPr>
              <p:cNvPr id="811356" name="Oval 28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811357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811355" name="Rectangle 30"/>
            <p:cNvSpPr>
              <a:spLocks noChangeArrowheads="1"/>
            </p:cNvSpPr>
            <p:nvPr/>
          </p:nvSpPr>
          <p:spPr bwMode="auto">
            <a:xfrm>
              <a:off x="2844" y="1485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513947" y="3810002"/>
            <a:ext cx="1287127" cy="720725"/>
            <a:chOff x="2564" y="1478"/>
            <a:chExt cx="811" cy="454"/>
          </a:xfrm>
        </p:grpSpPr>
        <p:sp>
          <p:nvSpPr>
            <p:cNvPr id="2928672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2564" y="1478"/>
              <a:ext cx="811" cy="4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11341" name="AutoShape 33"/>
            <p:cNvCxnSpPr>
              <a:cxnSpLocks noChangeShapeType="1"/>
              <a:stCxn id="811347" idx="6"/>
              <a:endCxn id="811345" idx="2"/>
            </p:cNvCxnSpPr>
            <p:nvPr/>
          </p:nvCxnSpPr>
          <p:spPr bwMode="auto">
            <a:xfrm>
              <a:off x="2862" y="1686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688" y="1621"/>
              <a:ext cx="174" cy="129"/>
              <a:chOff x="4724" y="1996"/>
              <a:chExt cx="388" cy="288"/>
            </a:xfrm>
          </p:grpSpPr>
          <p:sp>
            <p:nvSpPr>
              <p:cNvPr id="811347" name="Oval 35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2" name="Group 36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11349" name="Line 37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81135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072" y="1614"/>
              <a:ext cx="144" cy="144"/>
              <a:chOff x="4824" y="2352"/>
              <a:chExt cx="288" cy="288"/>
            </a:xfrm>
          </p:grpSpPr>
          <p:sp>
            <p:nvSpPr>
              <p:cNvPr id="811345" name="Oval 40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811346" name="Oval 41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811344" name="Rectangle 42"/>
            <p:cNvSpPr>
              <a:spLocks noChangeArrowheads="1"/>
            </p:cNvSpPr>
            <p:nvPr/>
          </p:nvSpPr>
          <p:spPr bwMode="auto">
            <a:xfrm>
              <a:off x="2844" y="1485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2513947" y="2971803"/>
            <a:ext cx="1287127" cy="720725"/>
            <a:chOff x="2564" y="1478"/>
            <a:chExt cx="811" cy="454"/>
          </a:xfrm>
        </p:grpSpPr>
        <p:sp>
          <p:nvSpPr>
            <p:cNvPr id="2928684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2564" y="1478"/>
              <a:ext cx="811" cy="4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11330" name="AutoShape 45"/>
            <p:cNvCxnSpPr>
              <a:cxnSpLocks noChangeShapeType="1"/>
              <a:stCxn id="811336" idx="6"/>
              <a:endCxn id="811334" idx="2"/>
            </p:cNvCxnSpPr>
            <p:nvPr/>
          </p:nvCxnSpPr>
          <p:spPr bwMode="auto">
            <a:xfrm>
              <a:off x="2862" y="1686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2688" y="1621"/>
              <a:ext cx="174" cy="129"/>
              <a:chOff x="4724" y="1996"/>
              <a:chExt cx="388" cy="288"/>
            </a:xfrm>
          </p:grpSpPr>
          <p:sp>
            <p:nvSpPr>
              <p:cNvPr id="811336" name="Oval 47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6" name="Group 48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11338" name="Line 49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81133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51"/>
            <p:cNvGrpSpPr>
              <a:grpSpLocks/>
            </p:cNvGrpSpPr>
            <p:nvPr/>
          </p:nvGrpSpPr>
          <p:grpSpPr bwMode="auto">
            <a:xfrm>
              <a:off x="3072" y="1614"/>
              <a:ext cx="144" cy="144"/>
              <a:chOff x="4824" y="2352"/>
              <a:chExt cx="288" cy="288"/>
            </a:xfrm>
          </p:grpSpPr>
          <p:sp>
            <p:nvSpPr>
              <p:cNvPr id="811334" name="Oval 52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811335" name="Oval 53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811333" name="Rectangle 54"/>
            <p:cNvSpPr>
              <a:spLocks noChangeArrowheads="1"/>
            </p:cNvSpPr>
            <p:nvPr/>
          </p:nvSpPr>
          <p:spPr bwMode="auto">
            <a:xfrm>
              <a:off x="2844" y="1485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1914027" y="3581403"/>
            <a:ext cx="380901" cy="282575"/>
            <a:chOff x="4724" y="1996"/>
            <a:chExt cx="388" cy="288"/>
          </a:xfrm>
        </p:grpSpPr>
        <p:sp>
          <p:nvSpPr>
            <p:cNvPr id="811325" name="Oval 56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12700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19" name="Group 57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11327" name="Line 58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328" name="Line 59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2928700" name="AutoShape 60"/>
          <p:cNvCxnSpPr>
            <a:cxnSpLocks noChangeShapeType="1"/>
            <a:stCxn id="811325" idx="6"/>
            <a:endCxn id="811336" idx="3"/>
          </p:cNvCxnSpPr>
          <p:nvPr/>
        </p:nvCxnSpPr>
        <p:spPr bwMode="auto">
          <a:xfrm flipV="1">
            <a:off x="2294929" y="3373438"/>
            <a:ext cx="517391" cy="349250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01" name="AutoShape 61"/>
          <p:cNvCxnSpPr>
            <a:cxnSpLocks noChangeShapeType="1"/>
            <a:stCxn id="811325" idx="6"/>
            <a:endCxn id="811347" idx="1"/>
          </p:cNvCxnSpPr>
          <p:nvPr/>
        </p:nvCxnSpPr>
        <p:spPr bwMode="auto">
          <a:xfrm>
            <a:off x="2294929" y="3722691"/>
            <a:ext cx="517391" cy="344487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2928702" name="Rectangle 62"/>
          <p:cNvSpPr>
            <a:spLocks noChangeArrowheads="1"/>
          </p:cNvSpPr>
          <p:nvPr/>
        </p:nvSpPr>
        <p:spPr bwMode="auto">
          <a:xfrm>
            <a:off x="2296515" y="3771903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703" name="Rectangle 63"/>
          <p:cNvSpPr>
            <a:spLocks noChangeArrowheads="1"/>
          </p:cNvSpPr>
          <p:nvPr/>
        </p:nvSpPr>
        <p:spPr bwMode="auto">
          <a:xfrm>
            <a:off x="2286993" y="3392489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cxnSp>
        <p:nvCxnSpPr>
          <p:cNvPr id="2928704" name="AutoShape 64"/>
          <p:cNvCxnSpPr>
            <a:cxnSpLocks noChangeShapeType="1"/>
            <a:stCxn id="811334" idx="6"/>
            <a:endCxn id="811369" idx="1"/>
          </p:cNvCxnSpPr>
          <p:nvPr/>
        </p:nvCxnSpPr>
        <p:spPr bwMode="auto">
          <a:xfrm>
            <a:off x="3548728" y="3302003"/>
            <a:ext cx="1471230" cy="333375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05" name="AutoShape 65"/>
          <p:cNvCxnSpPr>
            <a:cxnSpLocks noChangeShapeType="1"/>
            <a:stCxn id="811345" idx="6"/>
            <a:endCxn id="811369" idx="3"/>
          </p:cNvCxnSpPr>
          <p:nvPr/>
        </p:nvCxnSpPr>
        <p:spPr bwMode="auto">
          <a:xfrm flipV="1">
            <a:off x="3548728" y="3779838"/>
            <a:ext cx="1471230" cy="360362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06" name="AutoShape 66"/>
          <p:cNvCxnSpPr>
            <a:cxnSpLocks noChangeShapeType="1"/>
            <a:stCxn id="811367" idx="6"/>
            <a:endCxn id="811358" idx="2"/>
          </p:cNvCxnSpPr>
          <p:nvPr/>
        </p:nvCxnSpPr>
        <p:spPr bwMode="auto">
          <a:xfrm>
            <a:off x="5756365" y="3708403"/>
            <a:ext cx="657054" cy="15875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07" name="AutoShape 67"/>
          <p:cNvCxnSpPr>
            <a:cxnSpLocks noChangeShapeType="1"/>
            <a:stCxn id="811334" idx="0"/>
            <a:endCxn id="811325" idx="0"/>
          </p:cNvCxnSpPr>
          <p:nvPr/>
        </p:nvCxnSpPr>
        <p:spPr bwMode="auto">
          <a:xfrm rot="-5400000" flipH="1" flipV="1">
            <a:off x="2597217" y="2744161"/>
            <a:ext cx="393700" cy="1280778"/>
          </a:xfrm>
          <a:prstGeom prst="curvedConnector3">
            <a:avLst>
              <a:gd name="adj1" fmla="val -58065"/>
            </a:avLst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08" name="AutoShape 68"/>
          <p:cNvCxnSpPr>
            <a:cxnSpLocks noChangeShapeType="1"/>
            <a:stCxn id="811345" idx="4"/>
            <a:endCxn id="811325" idx="4"/>
          </p:cNvCxnSpPr>
          <p:nvPr/>
        </p:nvCxnSpPr>
        <p:spPr bwMode="auto">
          <a:xfrm rot="16200000" flipV="1">
            <a:off x="2598806" y="3418849"/>
            <a:ext cx="390525" cy="1280778"/>
          </a:xfrm>
          <a:prstGeom prst="curvedConnector3">
            <a:avLst>
              <a:gd name="adj1" fmla="val -58537"/>
            </a:avLst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2928709" name="Rectangle 69"/>
          <p:cNvSpPr>
            <a:spLocks noChangeArrowheads="1"/>
          </p:cNvSpPr>
          <p:nvPr/>
        </p:nvSpPr>
        <p:spPr bwMode="auto">
          <a:xfrm>
            <a:off x="3913755" y="3192466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710" name="Rectangle 70"/>
          <p:cNvSpPr>
            <a:spLocks noChangeArrowheads="1"/>
          </p:cNvSpPr>
          <p:nvPr/>
        </p:nvSpPr>
        <p:spPr bwMode="auto">
          <a:xfrm>
            <a:off x="3913755" y="3765551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711" name="Rectangle 71"/>
          <p:cNvSpPr>
            <a:spLocks noChangeArrowheads="1"/>
          </p:cNvSpPr>
          <p:nvPr/>
        </p:nvSpPr>
        <p:spPr bwMode="auto">
          <a:xfrm>
            <a:off x="5975382" y="3484566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712" name="Cloud"/>
          <p:cNvSpPr>
            <a:spLocks noChangeAspect="1" noEditPoints="1" noChangeArrowheads="1"/>
          </p:cNvSpPr>
          <p:nvPr/>
        </p:nvSpPr>
        <p:spPr bwMode="auto">
          <a:xfrm rot="391928">
            <a:off x="7922736" y="2667001"/>
            <a:ext cx="2513945" cy="2341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8684540" y="3798891"/>
            <a:ext cx="1287127" cy="720725"/>
            <a:chOff x="2564" y="1478"/>
            <a:chExt cx="811" cy="454"/>
          </a:xfrm>
        </p:grpSpPr>
        <p:sp>
          <p:nvSpPr>
            <p:cNvPr id="2928714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2564" y="1478"/>
              <a:ext cx="811" cy="4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11315" name="AutoShape 75"/>
            <p:cNvCxnSpPr>
              <a:cxnSpLocks noChangeShapeType="1"/>
              <a:stCxn id="811321" idx="6"/>
              <a:endCxn id="811319" idx="2"/>
            </p:cNvCxnSpPr>
            <p:nvPr/>
          </p:nvCxnSpPr>
          <p:spPr bwMode="auto">
            <a:xfrm>
              <a:off x="2862" y="1686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21" name="Group 76"/>
            <p:cNvGrpSpPr>
              <a:grpSpLocks/>
            </p:cNvGrpSpPr>
            <p:nvPr/>
          </p:nvGrpSpPr>
          <p:grpSpPr bwMode="auto">
            <a:xfrm>
              <a:off x="2688" y="1621"/>
              <a:ext cx="174" cy="129"/>
              <a:chOff x="4724" y="1996"/>
              <a:chExt cx="388" cy="288"/>
            </a:xfrm>
          </p:grpSpPr>
          <p:sp>
            <p:nvSpPr>
              <p:cNvPr id="811321" name="Oval 77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2" name="Group 78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11323" name="Line 79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81132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81"/>
            <p:cNvGrpSpPr>
              <a:grpSpLocks/>
            </p:cNvGrpSpPr>
            <p:nvPr/>
          </p:nvGrpSpPr>
          <p:grpSpPr bwMode="auto">
            <a:xfrm>
              <a:off x="3072" y="1614"/>
              <a:ext cx="144" cy="144"/>
              <a:chOff x="4824" y="2352"/>
              <a:chExt cx="288" cy="288"/>
            </a:xfrm>
          </p:grpSpPr>
          <p:sp>
            <p:nvSpPr>
              <p:cNvPr id="811319" name="Oval 82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811320" name="Oval 83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811318" name="Rectangle 84"/>
            <p:cNvSpPr>
              <a:spLocks noChangeArrowheads="1"/>
            </p:cNvSpPr>
            <p:nvPr/>
          </p:nvSpPr>
          <p:spPr bwMode="auto">
            <a:xfrm>
              <a:off x="2844" y="1485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684540" y="2960691"/>
            <a:ext cx="1287127" cy="720725"/>
            <a:chOff x="2564" y="1478"/>
            <a:chExt cx="811" cy="454"/>
          </a:xfrm>
        </p:grpSpPr>
        <p:sp>
          <p:nvSpPr>
            <p:cNvPr id="2928726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2564" y="1478"/>
              <a:ext cx="811" cy="4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11304" name="AutoShape 87"/>
            <p:cNvCxnSpPr>
              <a:cxnSpLocks noChangeShapeType="1"/>
              <a:stCxn id="811310" idx="6"/>
              <a:endCxn id="811308" idx="2"/>
            </p:cNvCxnSpPr>
            <p:nvPr/>
          </p:nvCxnSpPr>
          <p:spPr bwMode="auto">
            <a:xfrm>
              <a:off x="2862" y="1686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25" name="Group 88"/>
            <p:cNvGrpSpPr>
              <a:grpSpLocks/>
            </p:cNvGrpSpPr>
            <p:nvPr/>
          </p:nvGrpSpPr>
          <p:grpSpPr bwMode="auto">
            <a:xfrm>
              <a:off x="2688" y="1621"/>
              <a:ext cx="174" cy="129"/>
              <a:chOff x="4724" y="1996"/>
              <a:chExt cx="388" cy="288"/>
            </a:xfrm>
          </p:grpSpPr>
          <p:sp>
            <p:nvSpPr>
              <p:cNvPr id="811310" name="Oval 89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6" name="Group 90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11312" name="Line 91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811313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93"/>
            <p:cNvGrpSpPr>
              <a:grpSpLocks/>
            </p:cNvGrpSpPr>
            <p:nvPr/>
          </p:nvGrpSpPr>
          <p:grpSpPr bwMode="auto">
            <a:xfrm>
              <a:off x="3072" y="1614"/>
              <a:ext cx="144" cy="144"/>
              <a:chOff x="4824" y="2352"/>
              <a:chExt cx="288" cy="288"/>
            </a:xfrm>
          </p:grpSpPr>
          <p:sp>
            <p:nvSpPr>
              <p:cNvPr id="811308" name="Oval 94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811309" name="Oval 95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811307" name="Rectangle 96"/>
            <p:cNvSpPr>
              <a:spLocks noChangeArrowheads="1"/>
            </p:cNvSpPr>
            <p:nvPr/>
          </p:nvSpPr>
          <p:spPr bwMode="auto">
            <a:xfrm>
              <a:off x="2844" y="1485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28" name="Group 97"/>
          <p:cNvGrpSpPr>
            <a:grpSpLocks/>
          </p:cNvGrpSpPr>
          <p:nvPr/>
        </p:nvGrpSpPr>
        <p:grpSpPr bwMode="auto">
          <a:xfrm>
            <a:off x="8084619" y="3570291"/>
            <a:ext cx="380901" cy="282575"/>
            <a:chOff x="4724" y="1996"/>
            <a:chExt cx="388" cy="288"/>
          </a:xfrm>
        </p:grpSpPr>
        <p:sp>
          <p:nvSpPr>
            <p:cNvPr id="811299" name="Oval 9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12700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29" name="Group 9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11301" name="Line 10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302" name="Line 10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2928742" name="AutoShape 102"/>
          <p:cNvCxnSpPr>
            <a:cxnSpLocks noChangeShapeType="1"/>
            <a:stCxn id="811299" idx="6"/>
            <a:endCxn id="811310" idx="3"/>
          </p:cNvCxnSpPr>
          <p:nvPr/>
        </p:nvCxnSpPr>
        <p:spPr bwMode="auto">
          <a:xfrm flipV="1">
            <a:off x="8465521" y="3362325"/>
            <a:ext cx="517391" cy="349250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43" name="AutoShape 103"/>
          <p:cNvCxnSpPr>
            <a:cxnSpLocks noChangeShapeType="1"/>
            <a:stCxn id="811299" idx="6"/>
            <a:endCxn id="811321" idx="1"/>
          </p:cNvCxnSpPr>
          <p:nvPr/>
        </p:nvCxnSpPr>
        <p:spPr bwMode="auto">
          <a:xfrm>
            <a:off x="8465521" y="3711575"/>
            <a:ext cx="517391" cy="344488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2928744" name="Rectangle 104"/>
          <p:cNvSpPr>
            <a:spLocks noChangeArrowheads="1"/>
          </p:cNvSpPr>
          <p:nvPr/>
        </p:nvSpPr>
        <p:spPr bwMode="auto">
          <a:xfrm>
            <a:off x="8467108" y="3760789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745" name="Rectangle 105"/>
          <p:cNvSpPr>
            <a:spLocks noChangeArrowheads="1"/>
          </p:cNvSpPr>
          <p:nvPr/>
        </p:nvSpPr>
        <p:spPr bwMode="auto">
          <a:xfrm>
            <a:off x="8457585" y="3381378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cxnSp>
        <p:nvCxnSpPr>
          <p:cNvPr id="2928746" name="AutoShape 106"/>
          <p:cNvCxnSpPr>
            <a:cxnSpLocks noChangeShapeType="1"/>
            <a:stCxn id="811308" idx="0"/>
            <a:endCxn id="811299" idx="0"/>
          </p:cNvCxnSpPr>
          <p:nvPr/>
        </p:nvCxnSpPr>
        <p:spPr bwMode="auto">
          <a:xfrm rot="-5400000" flipH="1" flipV="1">
            <a:off x="8767810" y="2733049"/>
            <a:ext cx="393700" cy="1280778"/>
          </a:xfrm>
          <a:prstGeom prst="curvedConnector3">
            <a:avLst>
              <a:gd name="adj1" fmla="val -58065"/>
            </a:avLst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47" name="AutoShape 107"/>
          <p:cNvCxnSpPr>
            <a:cxnSpLocks noChangeShapeType="1"/>
            <a:stCxn id="811319" idx="4"/>
            <a:endCxn id="811299" idx="4"/>
          </p:cNvCxnSpPr>
          <p:nvPr/>
        </p:nvCxnSpPr>
        <p:spPr bwMode="auto">
          <a:xfrm rot="16200000" flipV="1">
            <a:off x="8769398" y="3407737"/>
            <a:ext cx="390525" cy="1280778"/>
          </a:xfrm>
          <a:prstGeom prst="curvedConnector3">
            <a:avLst>
              <a:gd name="adj1" fmla="val -58537"/>
            </a:avLst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928748" name="AutoShape 108"/>
          <p:cNvCxnSpPr>
            <a:cxnSpLocks noChangeShapeType="1"/>
            <a:stCxn id="811356" idx="6"/>
            <a:endCxn id="811302" idx="0"/>
          </p:cNvCxnSpPr>
          <p:nvPr/>
        </p:nvCxnSpPr>
        <p:spPr bwMode="auto">
          <a:xfrm flipV="1">
            <a:off x="7179982" y="3711575"/>
            <a:ext cx="999865" cy="12700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2928749" name="Rectangle 109"/>
          <p:cNvSpPr>
            <a:spLocks noChangeArrowheads="1"/>
          </p:cNvSpPr>
          <p:nvPr/>
        </p:nvSpPr>
        <p:spPr bwMode="auto">
          <a:xfrm>
            <a:off x="7613256" y="3481389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grpSp>
        <p:nvGrpSpPr>
          <p:cNvPr id="30" name="Group 269"/>
          <p:cNvGrpSpPr>
            <a:grpSpLocks/>
          </p:cNvGrpSpPr>
          <p:nvPr/>
        </p:nvGrpSpPr>
        <p:grpSpPr bwMode="auto">
          <a:xfrm>
            <a:off x="3809008" y="3616325"/>
            <a:ext cx="228540" cy="228600"/>
            <a:chOff x="4824" y="2352"/>
            <a:chExt cx="288" cy="288"/>
          </a:xfrm>
        </p:grpSpPr>
        <p:sp>
          <p:nvSpPr>
            <p:cNvPr id="811297" name="Oval 270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98" name="Oval 271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2928912" name="AutoShape 272"/>
          <p:cNvCxnSpPr>
            <a:cxnSpLocks noChangeShapeType="1"/>
            <a:stCxn id="811325" idx="6"/>
            <a:endCxn id="811297" idx="2"/>
          </p:cNvCxnSpPr>
          <p:nvPr/>
        </p:nvCxnSpPr>
        <p:spPr bwMode="auto">
          <a:xfrm>
            <a:off x="2294929" y="3722691"/>
            <a:ext cx="1514080" cy="7937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2928913" name="Rectangle 273"/>
          <p:cNvSpPr>
            <a:spLocks noChangeArrowheads="1"/>
          </p:cNvSpPr>
          <p:nvPr/>
        </p:nvSpPr>
        <p:spPr bwMode="auto">
          <a:xfrm>
            <a:off x="2448876" y="3505201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914" name="Rectangle 274"/>
          <p:cNvSpPr>
            <a:spLocks noChangeArrowheads="1"/>
          </p:cNvSpPr>
          <p:nvPr/>
        </p:nvSpPr>
        <p:spPr bwMode="auto">
          <a:xfrm>
            <a:off x="2177484" y="4230691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915" name="Rectangle 275"/>
          <p:cNvSpPr>
            <a:spLocks noChangeArrowheads="1"/>
          </p:cNvSpPr>
          <p:nvPr/>
        </p:nvSpPr>
        <p:spPr bwMode="auto">
          <a:xfrm>
            <a:off x="2209225" y="2895603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921" name="Rectangle 281"/>
          <p:cNvSpPr>
            <a:spLocks noChangeArrowheads="1"/>
          </p:cNvSpPr>
          <p:nvPr/>
        </p:nvSpPr>
        <p:spPr bwMode="auto">
          <a:xfrm>
            <a:off x="8368708" y="4230691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sp>
        <p:nvSpPr>
          <p:cNvPr id="2928922" name="Rectangle 282"/>
          <p:cNvSpPr>
            <a:spLocks noChangeArrowheads="1"/>
          </p:cNvSpPr>
          <p:nvPr/>
        </p:nvSpPr>
        <p:spPr bwMode="auto">
          <a:xfrm>
            <a:off x="8371882" y="2895603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grpSp>
        <p:nvGrpSpPr>
          <p:cNvPr id="31" name="Group 504"/>
          <p:cNvGrpSpPr>
            <a:grpSpLocks/>
          </p:cNvGrpSpPr>
          <p:nvPr/>
        </p:nvGrpSpPr>
        <p:grpSpPr bwMode="auto">
          <a:xfrm>
            <a:off x="9979601" y="3616325"/>
            <a:ext cx="228540" cy="228600"/>
            <a:chOff x="4824" y="2352"/>
            <a:chExt cx="288" cy="288"/>
          </a:xfrm>
        </p:grpSpPr>
        <p:sp>
          <p:nvSpPr>
            <p:cNvPr id="811295" name="Oval 505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96" name="Oval 506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2929147" name="AutoShape 507"/>
          <p:cNvCxnSpPr>
            <a:cxnSpLocks noChangeShapeType="1"/>
            <a:stCxn id="811299" idx="6"/>
            <a:endCxn id="811295" idx="2"/>
          </p:cNvCxnSpPr>
          <p:nvPr/>
        </p:nvCxnSpPr>
        <p:spPr bwMode="auto">
          <a:xfrm>
            <a:off x="8465522" y="3711575"/>
            <a:ext cx="1514080" cy="19050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2929148" name="Rectangle 508"/>
          <p:cNvSpPr>
            <a:spLocks noChangeArrowheads="1"/>
          </p:cNvSpPr>
          <p:nvPr/>
        </p:nvSpPr>
        <p:spPr bwMode="auto">
          <a:xfrm>
            <a:off x="8619468" y="3481389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cxnSp>
        <p:nvCxnSpPr>
          <p:cNvPr id="2929149" name="AutoShape 509"/>
          <p:cNvCxnSpPr>
            <a:cxnSpLocks noChangeShapeType="1"/>
            <a:stCxn id="811297" idx="6"/>
            <a:endCxn id="811372" idx="0"/>
          </p:cNvCxnSpPr>
          <p:nvPr/>
        </p:nvCxnSpPr>
        <p:spPr bwMode="auto">
          <a:xfrm flipV="1">
            <a:off x="4037550" y="3708403"/>
            <a:ext cx="950666" cy="22225"/>
          </a:xfrm>
          <a:prstGeom prst="straightConnector1">
            <a:avLst/>
          </a:prstGeom>
          <a:noFill/>
          <a:ln w="1270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2929150" name="Rectangle 510"/>
          <p:cNvSpPr>
            <a:spLocks noChangeArrowheads="1"/>
          </p:cNvSpPr>
          <p:nvPr/>
        </p:nvSpPr>
        <p:spPr bwMode="auto">
          <a:xfrm>
            <a:off x="3966130" y="3508378"/>
            <a:ext cx="2856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  <p:grpSp>
        <p:nvGrpSpPr>
          <p:cNvPr id="2928640" name="Group 633"/>
          <p:cNvGrpSpPr>
            <a:grpSpLocks/>
          </p:cNvGrpSpPr>
          <p:nvPr/>
        </p:nvGrpSpPr>
        <p:grpSpPr bwMode="auto">
          <a:xfrm>
            <a:off x="1912442" y="2895603"/>
            <a:ext cx="8294114" cy="1611313"/>
            <a:chOff x="246" y="3231"/>
            <a:chExt cx="5226" cy="1015"/>
          </a:xfrm>
        </p:grpSpPr>
        <p:cxnSp>
          <p:nvCxnSpPr>
            <p:cNvPr id="811207" name="AutoShape 634"/>
            <p:cNvCxnSpPr>
              <a:cxnSpLocks noChangeShapeType="1"/>
              <a:stCxn id="811208" idx="6"/>
              <a:endCxn id="811210" idx="2"/>
            </p:cNvCxnSpPr>
            <p:nvPr/>
          </p:nvCxnSpPr>
          <p:spPr bwMode="auto">
            <a:xfrm>
              <a:off x="2313" y="3743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08" name="Oval 635"/>
            <p:cNvSpPr>
              <a:spLocks noChangeArrowheads="1"/>
            </p:cNvSpPr>
            <p:nvPr/>
          </p:nvSpPr>
          <p:spPr bwMode="auto">
            <a:xfrm>
              <a:off x="2184" y="3678"/>
              <a:ext cx="129" cy="12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2928641" name="Group 636"/>
            <p:cNvGrpSpPr>
              <a:grpSpLocks/>
            </p:cNvGrpSpPr>
            <p:nvPr/>
          </p:nvGrpSpPr>
          <p:grpSpPr bwMode="auto">
            <a:xfrm>
              <a:off x="2139" y="3721"/>
              <a:ext cx="43" cy="43"/>
              <a:chOff x="4752" y="2092"/>
              <a:chExt cx="96" cy="96"/>
            </a:xfrm>
          </p:grpSpPr>
          <p:sp>
            <p:nvSpPr>
              <p:cNvPr id="811293" name="Line 637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294" name="Line 638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  <p:sp>
          <p:nvSpPr>
            <p:cNvPr id="811210" name="Oval 639"/>
            <p:cNvSpPr>
              <a:spLocks noChangeArrowheads="1"/>
            </p:cNvSpPr>
            <p:nvPr/>
          </p:nvSpPr>
          <p:spPr bwMode="auto">
            <a:xfrm>
              <a:off x="2523" y="3671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11" name="Oval 640"/>
            <p:cNvSpPr>
              <a:spLocks noChangeArrowheads="1"/>
            </p:cNvSpPr>
            <p:nvPr/>
          </p:nvSpPr>
          <p:spPr bwMode="auto">
            <a:xfrm>
              <a:off x="2535" y="3683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212" name="Rectangle 641"/>
            <p:cNvSpPr>
              <a:spLocks noChangeArrowheads="1"/>
            </p:cNvSpPr>
            <p:nvPr/>
          </p:nvSpPr>
          <p:spPr bwMode="auto">
            <a:xfrm>
              <a:off x="2295" y="3542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811213" name="AutoShape 642"/>
            <p:cNvCxnSpPr>
              <a:cxnSpLocks noChangeShapeType="1"/>
              <a:stCxn id="811214" idx="6"/>
              <a:endCxn id="811216" idx="2"/>
            </p:cNvCxnSpPr>
            <p:nvPr/>
          </p:nvCxnSpPr>
          <p:spPr bwMode="auto">
            <a:xfrm>
              <a:off x="3210" y="3753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14" name="Oval 643"/>
            <p:cNvSpPr>
              <a:spLocks noChangeArrowheads="1"/>
            </p:cNvSpPr>
            <p:nvPr/>
          </p:nvSpPr>
          <p:spPr bwMode="auto">
            <a:xfrm>
              <a:off x="3081" y="3688"/>
              <a:ext cx="129" cy="12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2928644" name="Group 644"/>
            <p:cNvGrpSpPr>
              <a:grpSpLocks/>
            </p:cNvGrpSpPr>
            <p:nvPr/>
          </p:nvGrpSpPr>
          <p:grpSpPr bwMode="auto">
            <a:xfrm>
              <a:off x="3036" y="3731"/>
              <a:ext cx="43" cy="43"/>
              <a:chOff x="4752" y="2092"/>
              <a:chExt cx="96" cy="96"/>
            </a:xfrm>
          </p:grpSpPr>
          <p:sp>
            <p:nvSpPr>
              <p:cNvPr id="811291" name="Line 645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292" name="Line 646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  <p:sp>
          <p:nvSpPr>
            <p:cNvPr id="811216" name="Oval 647"/>
            <p:cNvSpPr>
              <a:spLocks noChangeArrowheads="1"/>
            </p:cNvSpPr>
            <p:nvPr/>
          </p:nvSpPr>
          <p:spPr bwMode="auto">
            <a:xfrm>
              <a:off x="3420" y="3681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17" name="Oval 648"/>
            <p:cNvSpPr>
              <a:spLocks noChangeArrowheads="1"/>
            </p:cNvSpPr>
            <p:nvPr/>
          </p:nvSpPr>
          <p:spPr bwMode="auto">
            <a:xfrm>
              <a:off x="3432" y="3693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218" name="Rectangle 649"/>
            <p:cNvSpPr>
              <a:spLocks noChangeArrowheads="1"/>
            </p:cNvSpPr>
            <p:nvPr/>
          </p:nvSpPr>
          <p:spPr bwMode="auto">
            <a:xfrm>
              <a:off x="3192" y="3552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811219" name="AutoShape 650"/>
            <p:cNvCxnSpPr>
              <a:cxnSpLocks noChangeShapeType="1"/>
              <a:stCxn id="811220" idx="6"/>
              <a:endCxn id="811222" idx="2"/>
            </p:cNvCxnSpPr>
            <p:nvPr/>
          </p:nvCxnSpPr>
          <p:spPr bwMode="auto">
            <a:xfrm>
              <a:off x="922" y="4015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20" name="Oval 651"/>
            <p:cNvSpPr>
              <a:spLocks noChangeArrowheads="1"/>
            </p:cNvSpPr>
            <p:nvPr/>
          </p:nvSpPr>
          <p:spPr bwMode="auto">
            <a:xfrm>
              <a:off x="793" y="3950"/>
              <a:ext cx="129" cy="12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2928645" name="Group 652"/>
            <p:cNvGrpSpPr>
              <a:grpSpLocks/>
            </p:cNvGrpSpPr>
            <p:nvPr/>
          </p:nvGrpSpPr>
          <p:grpSpPr bwMode="auto">
            <a:xfrm>
              <a:off x="748" y="3993"/>
              <a:ext cx="43" cy="43"/>
              <a:chOff x="4752" y="2092"/>
              <a:chExt cx="96" cy="96"/>
            </a:xfrm>
          </p:grpSpPr>
          <p:sp>
            <p:nvSpPr>
              <p:cNvPr id="811289" name="Line 653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290" name="Line 654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  <p:sp>
          <p:nvSpPr>
            <p:cNvPr id="811222" name="Oval 655"/>
            <p:cNvSpPr>
              <a:spLocks noChangeArrowheads="1"/>
            </p:cNvSpPr>
            <p:nvPr/>
          </p:nvSpPr>
          <p:spPr bwMode="auto">
            <a:xfrm>
              <a:off x="1132" y="3943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23" name="Oval 656"/>
            <p:cNvSpPr>
              <a:spLocks noChangeArrowheads="1"/>
            </p:cNvSpPr>
            <p:nvPr/>
          </p:nvSpPr>
          <p:spPr bwMode="auto">
            <a:xfrm>
              <a:off x="1144" y="3955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224" name="Rectangle 657"/>
            <p:cNvSpPr>
              <a:spLocks noChangeArrowheads="1"/>
            </p:cNvSpPr>
            <p:nvPr/>
          </p:nvSpPr>
          <p:spPr bwMode="auto">
            <a:xfrm>
              <a:off x="904" y="3814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811225" name="AutoShape 658"/>
            <p:cNvCxnSpPr>
              <a:cxnSpLocks noChangeShapeType="1"/>
              <a:stCxn id="811226" idx="6"/>
              <a:endCxn id="811228" idx="2"/>
            </p:cNvCxnSpPr>
            <p:nvPr/>
          </p:nvCxnSpPr>
          <p:spPr bwMode="auto">
            <a:xfrm>
              <a:off x="922" y="3487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26" name="Oval 659"/>
            <p:cNvSpPr>
              <a:spLocks noChangeArrowheads="1"/>
            </p:cNvSpPr>
            <p:nvPr/>
          </p:nvSpPr>
          <p:spPr bwMode="auto">
            <a:xfrm>
              <a:off x="793" y="3422"/>
              <a:ext cx="129" cy="12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2928647" name="Group 660"/>
            <p:cNvGrpSpPr>
              <a:grpSpLocks/>
            </p:cNvGrpSpPr>
            <p:nvPr/>
          </p:nvGrpSpPr>
          <p:grpSpPr bwMode="auto">
            <a:xfrm>
              <a:off x="748" y="3465"/>
              <a:ext cx="43" cy="43"/>
              <a:chOff x="4752" y="2092"/>
              <a:chExt cx="96" cy="96"/>
            </a:xfrm>
          </p:grpSpPr>
          <p:sp>
            <p:nvSpPr>
              <p:cNvPr id="811287" name="Line 661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288" name="Line 662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  <p:sp>
          <p:nvSpPr>
            <p:cNvPr id="811228" name="Oval 663"/>
            <p:cNvSpPr>
              <a:spLocks noChangeArrowheads="1"/>
            </p:cNvSpPr>
            <p:nvPr/>
          </p:nvSpPr>
          <p:spPr bwMode="auto">
            <a:xfrm>
              <a:off x="1132" y="3415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29" name="Oval 664"/>
            <p:cNvSpPr>
              <a:spLocks noChangeArrowheads="1"/>
            </p:cNvSpPr>
            <p:nvPr/>
          </p:nvSpPr>
          <p:spPr bwMode="auto">
            <a:xfrm>
              <a:off x="1144" y="3427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230" name="Rectangle 665"/>
            <p:cNvSpPr>
              <a:spLocks noChangeArrowheads="1"/>
            </p:cNvSpPr>
            <p:nvPr/>
          </p:nvSpPr>
          <p:spPr bwMode="auto">
            <a:xfrm>
              <a:off x="904" y="3286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811231" name="Oval 666"/>
            <p:cNvSpPr>
              <a:spLocks noChangeArrowheads="1"/>
            </p:cNvSpPr>
            <p:nvPr/>
          </p:nvSpPr>
          <p:spPr bwMode="auto">
            <a:xfrm>
              <a:off x="308" y="3663"/>
              <a:ext cx="178" cy="178"/>
            </a:xfrm>
            <a:prstGeom prst="ellipse">
              <a:avLst/>
            </a:prstGeom>
            <a:noFill/>
            <a:ln w="12700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32" name="Line 667"/>
            <p:cNvSpPr>
              <a:spLocks noChangeShapeType="1"/>
            </p:cNvSpPr>
            <p:nvPr/>
          </p:nvSpPr>
          <p:spPr bwMode="auto">
            <a:xfrm>
              <a:off x="246" y="3722"/>
              <a:ext cx="59" cy="3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811233" name="Line 668"/>
            <p:cNvSpPr>
              <a:spLocks noChangeShapeType="1"/>
            </p:cNvSpPr>
            <p:nvPr/>
          </p:nvSpPr>
          <p:spPr bwMode="auto">
            <a:xfrm flipH="1">
              <a:off x="246" y="3752"/>
              <a:ext cx="59" cy="3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cxnSp>
          <p:nvCxnSpPr>
            <p:cNvPr id="811234" name="AutoShape 669"/>
            <p:cNvCxnSpPr>
              <a:cxnSpLocks noChangeShapeType="1"/>
              <a:stCxn id="811231" idx="6"/>
              <a:endCxn id="811226" idx="3"/>
            </p:cNvCxnSpPr>
            <p:nvPr/>
          </p:nvCxnSpPr>
          <p:spPr bwMode="auto">
            <a:xfrm flipV="1">
              <a:off x="486" y="3532"/>
              <a:ext cx="326" cy="22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35" name="AutoShape 670"/>
            <p:cNvCxnSpPr>
              <a:cxnSpLocks noChangeShapeType="1"/>
              <a:stCxn id="811231" idx="6"/>
              <a:endCxn id="811220" idx="1"/>
            </p:cNvCxnSpPr>
            <p:nvPr/>
          </p:nvCxnSpPr>
          <p:spPr bwMode="auto">
            <a:xfrm>
              <a:off x="486" y="3752"/>
              <a:ext cx="326" cy="217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36" name="Rectangle 671"/>
            <p:cNvSpPr>
              <a:spLocks noChangeArrowheads="1"/>
            </p:cNvSpPr>
            <p:nvPr/>
          </p:nvSpPr>
          <p:spPr bwMode="auto">
            <a:xfrm>
              <a:off x="487" y="3783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37" name="Rectangle 672"/>
            <p:cNvSpPr>
              <a:spLocks noChangeArrowheads="1"/>
            </p:cNvSpPr>
            <p:nvPr/>
          </p:nvSpPr>
          <p:spPr bwMode="auto">
            <a:xfrm>
              <a:off x="481" y="3544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238" name="AutoShape 673"/>
            <p:cNvCxnSpPr>
              <a:cxnSpLocks noChangeShapeType="1"/>
              <a:stCxn id="811228" idx="6"/>
              <a:endCxn id="811208" idx="1"/>
            </p:cNvCxnSpPr>
            <p:nvPr/>
          </p:nvCxnSpPr>
          <p:spPr bwMode="auto">
            <a:xfrm>
              <a:off x="1276" y="3487"/>
              <a:ext cx="927" cy="21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39" name="AutoShape 674"/>
            <p:cNvCxnSpPr>
              <a:cxnSpLocks noChangeShapeType="1"/>
              <a:stCxn id="811222" idx="6"/>
              <a:endCxn id="811208" idx="3"/>
            </p:cNvCxnSpPr>
            <p:nvPr/>
          </p:nvCxnSpPr>
          <p:spPr bwMode="auto">
            <a:xfrm flipV="1">
              <a:off x="1276" y="3788"/>
              <a:ext cx="927" cy="227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40" name="AutoShape 675"/>
            <p:cNvCxnSpPr>
              <a:cxnSpLocks noChangeShapeType="1"/>
              <a:stCxn id="811210" idx="6"/>
              <a:endCxn id="811214" idx="2"/>
            </p:cNvCxnSpPr>
            <p:nvPr/>
          </p:nvCxnSpPr>
          <p:spPr bwMode="auto">
            <a:xfrm>
              <a:off x="2667" y="3743"/>
              <a:ext cx="414" cy="1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41" name="AutoShape 676"/>
            <p:cNvCxnSpPr>
              <a:cxnSpLocks noChangeShapeType="1"/>
              <a:stCxn id="811228" idx="0"/>
              <a:endCxn id="811231" idx="0"/>
            </p:cNvCxnSpPr>
            <p:nvPr/>
          </p:nvCxnSpPr>
          <p:spPr bwMode="auto">
            <a:xfrm rot="-5400000" flipH="1" flipV="1">
              <a:off x="677" y="3135"/>
              <a:ext cx="248" cy="807"/>
            </a:xfrm>
            <a:prstGeom prst="curvedConnector3">
              <a:avLst>
                <a:gd name="adj1" fmla="val -58065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42" name="AutoShape 677"/>
            <p:cNvCxnSpPr>
              <a:cxnSpLocks noChangeShapeType="1"/>
              <a:stCxn id="811222" idx="4"/>
              <a:endCxn id="811231" idx="4"/>
            </p:cNvCxnSpPr>
            <p:nvPr/>
          </p:nvCxnSpPr>
          <p:spPr bwMode="auto">
            <a:xfrm rot="16200000" flipV="1">
              <a:off x="678" y="3560"/>
              <a:ext cx="246" cy="807"/>
            </a:xfrm>
            <a:prstGeom prst="curvedConnector3">
              <a:avLst>
                <a:gd name="adj1" fmla="val -58537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43" name="Rectangle 678"/>
            <p:cNvSpPr>
              <a:spLocks noChangeArrowheads="1"/>
            </p:cNvSpPr>
            <p:nvPr/>
          </p:nvSpPr>
          <p:spPr bwMode="auto">
            <a:xfrm>
              <a:off x="1506" y="3418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44" name="Rectangle 679"/>
            <p:cNvSpPr>
              <a:spLocks noChangeArrowheads="1"/>
            </p:cNvSpPr>
            <p:nvPr/>
          </p:nvSpPr>
          <p:spPr bwMode="auto">
            <a:xfrm>
              <a:off x="1506" y="3779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45" name="Rectangle 680"/>
            <p:cNvSpPr>
              <a:spLocks noChangeArrowheads="1"/>
            </p:cNvSpPr>
            <p:nvPr/>
          </p:nvSpPr>
          <p:spPr bwMode="auto">
            <a:xfrm>
              <a:off x="2805" y="3602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246" name="AutoShape 681"/>
            <p:cNvCxnSpPr>
              <a:cxnSpLocks noChangeShapeType="1"/>
              <a:stCxn id="811247" idx="6"/>
              <a:endCxn id="811249" idx="2"/>
            </p:cNvCxnSpPr>
            <p:nvPr/>
          </p:nvCxnSpPr>
          <p:spPr bwMode="auto">
            <a:xfrm>
              <a:off x="4810" y="4008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47" name="Oval 682"/>
            <p:cNvSpPr>
              <a:spLocks noChangeArrowheads="1"/>
            </p:cNvSpPr>
            <p:nvPr/>
          </p:nvSpPr>
          <p:spPr bwMode="auto">
            <a:xfrm>
              <a:off x="4681" y="3943"/>
              <a:ext cx="129" cy="12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2928649" name="Group 683"/>
            <p:cNvGrpSpPr>
              <a:grpSpLocks/>
            </p:cNvGrpSpPr>
            <p:nvPr/>
          </p:nvGrpSpPr>
          <p:grpSpPr bwMode="auto">
            <a:xfrm>
              <a:off x="4636" y="3986"/>
              <a:ext cx="43" cy="43"/>
              <a:chOff x="4752" y="2092"/>
              <a:chExt cx="96" cy="96"/>
            </a:xfrm>
          </p:grpSpPr>
          <p:sp>
            <p:nvSpPr>
              <p:cNvPr id="811285" name="Line 684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286" name="Line 685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  <p:sp>
          <p:nvSpPr>
            <p:cNvPr id="811249" name="Oval 686"/>
            <p:cNvSpPr>
              <a:spLocks noChangeArrowheads="1"/>
            </p:cNvSpPr>
            <p:nvPr/>
          </p:nvSpPr>
          <p:spPr bwMode="auto">
            <a:xfrm>
              <a:off x="5020" y="3936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50" name="Oval 687"/>
            <p:cNvSpPr>
              <a:spLocks noChangeArrowheads="1"/>
            </p:cNvSpPr>
            <p:nvPr/>
          </p:nvSpPr>
          <p:spPr bwMode="auto">
            <a:xfrm>
              <a:off x="5032" y="3948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251" name="Rectangle 688"/>
            <p:cNvSpPr>
              <a:spLocks noChangeArrowheads="1"/>
            </p:cNvSpPr>
            <p:nvPr/>
          </p:nvSpPr>
          <p:spPr bwMode="auto">
            <a:xfrm>
              <a:off x="4792" y="3807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811252" name="AutoShape 689"/>
            <p:cNvCxnSpPr>
              <a:cxnSpLocks noChangeShapeType="1"/>
              <a:stCxn id="811253" idx="6"/>
              <a:endCxn id="811255" idx="2"/>
            </p:cNvCxnSpPr>
            <p:nvPr/>
          </p:nvCxnSpPr>
          <p:spPr bwMode="auto">
            <a:xfrm>
              <a:off x="4810" y="3480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53" name="Oval 690"/>
            <p:cNvSpPr>
              <a:spLocks noChangeArrowheads="1"/>
            </p:cNvSpPr>
            <p:nvPr/>
          </p:nvSpPr>
          <p:spPr bwMode="auto">
            <a:xfrm>
              <a:off x="4681" y="3415"/>
              <a:ext cx="129" cy="12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2928650" name="Group 691"/>
            <p:cNvGrpSpPr>
              <a:grpSpLocks/>
            </p:cNvGrpSpPr>
            <p:nvPr/>
          </p:nvGrpSpPr>
          <p:grpSpPr bwMode="auto">
            <a:xfrm>
              <a:off x="4636" y="3458"/>
              <a:ext cx="43" cy="43"/>
              <a:chOff x="4752" y="2092"/>
              <a:chExt cx="96" cy="96"/>
            </a:xfrm>
          </p:grpSpPr>
          <p:sp>
            <p:nvSpPr>
              <p:cNvPr id="811283" name="Line 692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811284" name="Line 693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  <p:sp>
          <p:nvSpPr>
            <p:cNvPr id="811255" name="Oval 694"/>
            <p:cNvSpPr>
              <a:spLocks noChangeArrowheads="1"/>
            </p:cNvSpPr>
            <p:nvPr/>
          </p:nvSpPr>
          <p:spPr bwMode="auto">
            <a:xfrm>
              <a:off x="5020" y="3408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56" name="Oval 695"/>
            <p:cNvSpPr>
              <a:spLocks noChangeArrowheads="1"/>
            </p:cNvSpPr>
            <p:nvPr/>
          </p:nvSpPr>
          <p:spPr bwMode="auto">
            <a:xfrm>
              <a:off x="5032" y="3420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257" name="Rectangle 696"/>
            <p:cNvSpPr>
              <a:spLocks noChangeArrowheads="1"/>
            </p:cNvSpPr>
            <p:nvPr/>
          </p:nvSpPr>
          <p:spPr bwMode="auto">
            <a:xfrm>
              <a:off x="4792" y="3279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811258" name="Oval 697"/>
            <p:cNvSpPr>
              <a:spLocks noChangeArrowheads="1"/>
            </p:cNvSpPr>
            <p:nvPr/>
          </p:nvSpPr>
          <p:spPr bwMode="auto">
            <a:xfrm>
              <a:off x="4196" y="3656"/>
              <a:ext cx="178" cy="178"/>
            </a:xfrm>
            <a:prstGeom prst="ellipse">
              <a:avLst/>
            </a:prstGeom>
            <a:noFill/>
            <a:ln w="12700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59" name="Line 698"/>
            <p:cNvSpPr>
              <a:spLocks noChangeShapeType="1"/>
            </p:cNvSpPr>
            <p:nvPr/>
          </p:nvSpPr>
          <p:spPr bwMode="auto">
            <a:xfrm>
              <a:off x="4134" y="3715"/>
              <a:ext cx="59" cy="3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811260" name="Line 699"/>
            <p:cNvSpPr>
              <a:spLocks noChangeShapeType="1"/>
            </p:cNvSpPr>
            <p:nvPr/>
          </p:nvSpPr>
          <p:spPr bwMode="auto">
            <a:xfrm flipH="1">
              <a:off x="4134" y="3745"/>
              <a:ext cx="59" cy="3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cxnSp>
          <p:nvCxnSpPr>
            <p:cNvPr id="811261" name="AutoShape 700"/>
            <p:cNvCxnSpPr>
              <a:cxnSpLocks noChangeShapeType="1"/>
              <a:stCxn id="811258" idx="6"/>
              <a:endCxn id="811253" idx="3"/>
            </p:cNvCxnSpPr>
            <p:nvPr/>
          </p:nvCxnSpPr>
          <p:spPr bwMode="auto">
            <a:xfrm flipV="1">
              <a:off x="4374" y="3525"/>
              <a:ext cx="326" cy="22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62" name="AutoShape 701"/>
            <p:cNvCxnSpPr>
              <a:cxnSpLocks noChangeShapeType="1"/>
              <a:stCxn id="811258" idx="6"/>
              <a:endCxn id="811247" idx="1"/>
            </p:cNvCxnSpPr>
            <p:nvPr/>
          </p:nvCxnSpPr>
          <p:spPr bwMode="auto">
            <a:xfrm>
              <a:off x="4374" y="3745"/>
              <a:ext cx="326" cy="217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63" name="Rectangle 702"/>
            <p:cNvSpPr>
              <a:spLocks noChangeArrowheads="1"/>
            </p:cNvSpPr>
            <p:nvPr/>
          </p:nvSpPr>
          <p:spPr bwMode="auto">
            <a:xfrm>
              <a:off x="4375" y="3776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64" name="Rectangle 703"/>
            <p:cNvSpPr>
              <a:spLocks noChangeArrowheads="1"/>
            </p:cNvSpPr>
            <p:nvPr/>
          </p:nvSpPr>
          <p:spPr bwMode="auto">
            <a:xfrm>
              <a:off x="4369" y="3537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265" name="AutoShape 704"/>
            <p:cNvCxnSpPr>
              <a:cxnSpLocks noChangeShapeType="1"/>
              <a:stCxn id="811255" idx="0"/>
              <a:endCxn id="811258" idx="0"/>
            </p:cNvCxnSpPr>
            <p:nvPr/>
          </p:nvCxnSpPr>
          <p:spPr bwMode="auto">
            <a:xfrm rot="-5400000" flipH="1" flipV="1">
              <a:off x="4565" y="3128"/>
              <a:ext cx="248" cy="807"/>
            </a:xfrm>
            <a:prstGeom prst="curvedConnector3">
              <a:avLst>
                <a:gd name="adj1" fmla="val -58065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66" name="AutoShape 705"/>
            <p:cNvCxnSpPr>
              <a:cxnSpLocks noChangeShapeType="1"/>
              <a:stCxn id="811249" idx="4"/>
              <a:endCxn id="811258" idx="4"/>
            </p:cNvCxnSpPr>
            <p:nvPr/>
          </p:nvCxnSpPr>
          <p:spPr bwMode="auto">
            <a:xfrm rot="16200000" flipV="1">
              <a:off x="4566" y="3553"/>
              <a:ext cx="246" cy="807"/>
            </a:xfrm>
            <a:prstGeom prst="curvedConnector3">
              <a:avLst>
                <a:gd name="adj1" fmla="val -58537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267" name="AutoShape 706"/>
            <p:cNvCxnSpPr>
              <a:cxnSpLocks noChangeShapeType="1"/>
              <a:stCxn id="811216" idx="6"/>
              <a:endCxn id="811260" idx="0"/>
            </p:cNvCxnSpPr>
            <p:nvPr/>
          </p:nvCxnSpPr>
          <p:spPr bwMode="auto">
            <a:xfrm flipV="1">
              <a:off x="3564" y="3745"/>
              <a:ext cx="630" cy="8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68" name="Rectangle 707"/>
            <p:cNvSpPr>
              <a:spLocks noChangeArrowheads="1"/>
            </p:cNvSpPr>
            <p:nvPr/>
          </p:nvSpPr>
          <p:spPr bwMode="auto">
            <a:xfrm>
              <a:off x="3837" y="3600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69" name="Oval 708"/>
            <p:cNvSpPr>
              <a:spLocks noChangeArrowheads="1"/>
            </p:cNvSpPr>
            <p:nvPr/>
          </p:nvSpPr>
          <p:spPr bwMode="auto">
            <a:xfrm>
              <a:off x="1440" y="3685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70" name="Oval 709"/>
            <p:cNvSpPr>
              <a:spLocks noChangeArrowheads="1"/>
            </p:cNvSpPr>
            <p:nvPr/>
          </p:nvSpPr>
          <p:spPr bwMode="auto">
            <a:xfrm>
              <a:off x="1452" y="3697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cxnSp>
          <p:nvCxnSpPr>
            <p:cNvPr id="811271" name="AutoShape 710"/>
            <p:cNvCxnSpPr>
              <a:cxnSpLocks noChangeShapeType="1"/>
              <a:stCxn id="811231" idx="6"/>
              <a:endCxn id="811269" idx="2"/>
            </p:cNvCxnSpPr>
            <p:nvPr/>
          </p:nvCxnSpPr>
          <p:spPr bwMode="auto">
            <a:xfrm>
              <a:off x="486" y="3752"/>
              <a:ext cx="954" cy="5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72" name="Rectangle 711"/>
            <p:cNvSpPr>
              <a:spLocks noChangeArrowheads="1"/>
            </p:cNvSpPr>
            <p:nvPr/>
          </p:nvSpPr>
          <p:spPr bwMode="auto">
            <a:xfrm>
              <a:off x="583" y="3615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73" name="Rectangle 712"/>
            <p:cNvSpPr>
              <a:spLocks noChangeArrowheads="1"/>
            </p:cNvSpPr>
            <p:nvPr/>
          </p:nvSpPr>
          <p:spPr bwMode="auto">
            <a:xfrm>
              <a:off x="412" y="4072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74" name="Rectangle 713"/>
            <p:cNvSpPr>
              <a:spLocks noChangeArrowheads="1"/>
            </p:cNvSpPr>
            <p:nvPr/>
          </p:nvSpPr>
          <p:spPr bwMode="auto">
            <a:xfrm>
              <a:off x="432" y="3231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75" name="Rectangle 714"/>
            <p:cNvSpPr>
              <a:spLocks noChangeArrowheads="1"/>
            </p:cNvSpPr>
            <p:nvPr/>
          </p:nvSpPr>
          <p:spPr bwMode="auto">
            <a:xfrm>
              <a:off x="4313" y="4072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76" name="Rectangle 715"/>
            <p:cNvSpPr>
              <a:spLocks noChangeArrowheads="1"/>
            </p:cNvSpPr>
            <p:nvPr/>
          </p:nvSpPr>
          <p:spPr bwMode="auto">
            <a:xfrm>
              <a:off x="4315" y="3231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277" name="Oval 716"/>
            <p:cNvSpPr>
              <a:spLocks noChangeArrowheads="1"/>
            </p:cNvSpPr>
            <p:nvPr/>
          </p:nvSpPr>
          <p:spPr bwMode="auto">
            <a:xfrm>
              <a:off x="5328" y="3685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278" name="Oval 717"/>
            <p:cNvSpPr>
              <a:spLocks noChangeArrowheads="1"/>
            </p:cNvSpPr>
            <p:nvPr/>
          </p:nvSpPr>
          <p:spPr bwMode="auto">
            <a:xfrm>
              <a:off x="5340" y="3697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cxnSp>
          <p:nvCxnSpPr>
            <p:cNvPr id="811279" name="AutoShape 718"/>
            <p:cNvCxnSpPr>
              <a:cxnSpLocks noChangeShapeType="1"/>
              <a:stCxn id="811258" idx="6"/>
              <a:endCxn id="811277" idx="2"/>
            </p:cNvCxnSpPr>
            <p:nvPr/>
          </p:nvCxnSpPr>
          <p:spPr bwMode="auto">
            <a:xfrm>
              <a:off x="4374" y="3745"/>
              <a:ext cx="954" cy="12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80" name="Rectangle 719"/>
            <p:cNvSpPr>
              <a:spLocks noChangeArrowheads="1"/>
            </p:cNvSpPr>
            <p:nvPr/>
          </p:nvSpPr>
          <p:spPr bwMode="auto">
            <a:xfrm>
              <a:off x="4471" y="3600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281" name="AutoShape 720"/>
            <p:cNvCxnSpPr>
              <a:cxnSpLocks noChangeShapeType="1"/>
              <a:stCxn id="811269" idx="6"/>
              <a:endCxn id="811294" idx="0"/>
            </p:cNvCxnSpPr>
            <p:nvPr/>
          </p:nvCxnSpPr>
          <p:spPr bwMode="auto">
            <a:xfrm flipV="1">
              <a:off x="1584" y="3743"/>
              <a:ext cx="599" cy="14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282" name="Rectangle 721"/>
            <p:cNvSpPr>
              <a:spLocks noChangeArrowheads="1"/>
            </p:cNvSpPr>
            <p:nvPr/>
          </p:nvSpPr>
          <p:spPr bwMode="auto">
            <a:xfrm>
              <a:off x="1539" y="3617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grpSp>
        <p:nvGrpSpPr>
          <p:cNvPr id="2928652" name="Group 806"/>
          <p:cNvGrpSpPr>
            <a:grpSpLocks/>
          </p:cNvGrpSpPr>
          <p:nvPr/>
        </p:nvGrpSpPr>
        <p:grpSpPr bwMode="auto">
          <a:xfrm>
            <a:off x="1915616" y="5105400"/>
            <a:ext cx="8294114" cy="1611312"/>
            <a:chOff x="247" y="4331"/>
            <a:chExt cx="5226" cy="1015"/>
          </a:xfrm>
        </p:grpSpPr>
        <p:cxnSp>
          <p:nvCxnSpPr>
            <p:cNvPr id="811062" name="AutoShape 724"/>
            <p:cNvCxnSpPr>
              <a:cxnSpLocks noChangeShapeType="1"/>
              <a:stCxn id="811063" idx="6"/>
              <a:endCxn id="811064" idx="2"/>
            </p:cNvCxnSpPr>
            <p:nvPr/>
          </p:nvCxnSpPr>
          <p:spPr bwMode="auto">
            <a:xfrm>
              <a:off x="2314" y="4843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63" name="Oval 725"/>
            <p:cNvSpPr>
              <a:spLocks noChangeArrowheads="1"/>
            </p:cNvSpPr>
            <p:nvPr/>
          </p:nvSpPr>
          <p:spPr bwMode="auto">
            <a:xfrm>
              <a:off x="2185" y="4778"/>
              <a:ext cx="129" cy="12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64" name="Oval 728"/>
            <p:cNvSpPr>
              <a:spLocks noChangeArrowheads="1"/>
            </p:cNvSpPr>
            <p:nvPr/>
          </p:nvSpPr>
          <p:spPr bwMode="auto">
            <a:xfrm>
              <a:off x="2524" y="4771"/>
              <a:ext cx="144" cy="14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65" name="Rectangle 730"/>
            <p:cNvSpPr>
              <a:spLocks noChangeArrowheads="1"/>
            </p:cNvSpPr>
            <p:nvPr/>
          </p:nvSpPr>
          <p:spPr bwMode="auto">
            <a:xfrm>
              <a:off x="2296" y="4642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811066" name="AutoShape 731"/>
            <p:cNvCxnSpPr>
              <a:cxnSpLocks noChangeShapeType="1"/>
              <a:stCxn id="811067" idx="6"/>
              <a:endCxn id="811068" idx="2"/>
            </p:cNvCxnSpPr>
            <p:nvPr/>
          </p:nvCxnSpPr>
          <p:spPr bwMode="auto">
            <a:xfrm>
              <a:off x="3211" y="4853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67" name="Oval 732"/>
            <p:cNvSpPr>
              <a:spLocks noChangeArrowheads="1"/>
            </p:cNvSpPr>
            <p:nvPr/>
          </p:nvSpPr>
          <p:spPr bwMode="auto">
            <a:xfrm>
              <a:off x="3082" y="4788"/>
              <a:ext cx="129" cy="12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68" name="Oval 735"/>
            <p:cNvSpPr>
              <a:spLocks noChangeArrowheads="1"/>
            </p:cNvSpPr>
            <p:nvPr/>
          </p:nvSpPr>
          <p:spPr bwMode="auto">
            <a:xfrm>
              <a:off x="3421" y="4781"/>
              <a:ext cx="144" cy="14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69" name="Rectangle 737"/>
            <p:cNvSpPr>
              <a:spLocks noChangeArrowheads="1"/>
            </p:cNvSpPr>
            <p:nvPr/>
          </p:nvSpPr>
          <p:spPr bwMode="auto">
            <a:xfrm>
              <a:off x="3193" y="4652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811070" name="AutoShape 738"/>
            <p:cNvCxnSpPr>
              <a:cxnSpLocks noChangeShapeType="1"/>
              <a:stCxn id="811071" idx="6"/>
              <a:endCxn id="811072" idx="2"/>
            </p:cNvCxnSpPr>
            <p:nvPr/>
          </p:nvCxnSpPr>
          <p:spPr bwMode="auto">
            <a:xfrm>
              <a:off x="923" y="5115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71" name="Oval 739"/>
            <p:cNvSpPr>
              <a:spLocks noChangeArrowheads="1"/>
            </p:cNvSpPr>
            <p:nvPr/>
          </p:nvSpPr>
          <p:spPr bwMode="auto">
            <a:xfrm>
              <a:off x="794" y="5050"/>
              <a:ext cx="129" cy="12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72" name="Oval 742"/>
            <p:cNvSpPr>
              <a:spLocks noChangeArrowheads="1"/>
            </p:cNvSpPr>
            <p:nvPr/>
          </p:nvSpPr>
          <p:spPr bwMode="auto">
            <a:xfrm>
              <a:off x="1133" y="5043"/>
              <a:ext cx="144" cy="14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73" name="Rectangle 744"/>
            <p:cNvSpPr>
              <a:spLocks noChangeArrowheads="1"/>
            </p:cNvSpPr>
            <p:nvPr/>
          </p:nvSpPr>
          <p:spPr bwMode="auto">
            <a:xfrm>
              <a:off x="905" y="4914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811074" name="AutoShape 745"/>
            <p:cNvCxnSpPr>
              <a:cxnSpLocks noChangeShapeType="1"/>
              <a:stCxn id="811075" idx="6"/>
              <a:endCxn id="811076" idx="2"/>
            </p:cNvCxnSpPr>
            <p:nvPr/>
          </p:nvCxnSpPr>
          <p:spPr bwMode="auto">
            <a:xfrm>
              <a:off x="923" y="4587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75" name="Oval 746"/>
            <p:cNvSpPr>
              <a:spLocks noChangeArrowheads="1"/>
            </p:cNvSpPr>
            <p:nvPr/>
          </p:nvSpPr>
          <p:spPr bwMode="auto">
            <a:xfrm>
              <a:off x="794" y="4522"/>
              <a:ext cx="129" cy="12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76" name="Oval 749"/>
            <p:cNvSpPr>
              <a:spLocks noChangeArrowheads="1"/>
            </p:cNvSpPr>
            <p:nvPr/>
          </p:nvSpPr>
          <p:spPr bwMode="auto">
            <a:xfrm>
              <a:off x="1133" y="4515"/>
              <a:ext cx="144" cy="14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77" name="Rectangle 751"/>
            <p:cNvSpPr>
              <a:spLocks noChangeArrowheads="1"/>
            </p:cNvSpPr>
            <p:nvPr/>
          </p:nvSpPr>
          <p:spPr bwMode="auto">
            <a:xfrm>
              <a:off x="905" y="4386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811078" name="Oval 752"/>
            <p:cNvSpPr>
              <a:spLocks noChangeArrowheads="1"/>
            </p:cNvSpPr>
            <p:nvPr/>
          </p:nvSpPr>
          <p:spPr bwMode="auto">
            <a:xfrm>
              <a:off x="309" y="4763"/>
              <a:ext cx="178" cy="178"/>
            </a:xfrm>
            <a:prstGeom prst="ellipse">
              <a:avLst/>
            </a:prstGeom>
            <a:noFill/>
            <a:ln w="12700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79" name="Line 753"/>
            <p:cNvSpPr>
              <a:spLocks noChangeShapeType="1"/>
            </p:cNvSpPr>
            <p:nvPr/>
          </p:nvSpPr>
          <p:spPr bwMode="auto">
            <a:xfrm>
              <a:off x="247" y="4822"/>
              <a:ext cx="59" cy="3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811080" name="Line 754"/>
            <p:cNvSpPr>
              <a:spLocks noChangeShapeType="1"/>
            </p:cNvSpPr>
            <p:nvPr/>
          </p:nvSpPr>
          <p:spPr bwMode="auto">
            <a:xfrm flipH="1">
              <a:off x="247" y="4852"/>
              <a:ext cx="59" cy="3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cxnSp>
          <p:nvCxnSpPr>
            <p:cNvPr id="811081" name="AutoShape 755"/>
            <p:cNvCxnSpPr>
              <a:cxnSpLocks noChangeShapeType="1"/>
              <a:stCxn id="811078" idx="6"/>
              <a:endCxn id="811075" idx="3"/>
            </p:cNvCxnSpPr>
            <p:nvPr/>
          </p:nvCxnSpPr>
          <p:spPr bwMode="auto">
            <a:xfrm flipV="1">
              <a:off x="487" y="4632"/>
              <a:ext cx="326" cy="22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082" name="AutoShape 756"/>
            <p:cNvCxnSpPr>
              <a:cxnSpLocks noChangeShapeType="1"/>
              <a:stCxn id="811078" idx="6"/>
              <a:endCxn id="811071" idx="1"/>
            </p:cNvCxnSpPr>
            <p:nvPr/>
          </p:nvCxnSpPr>
          <p:spPr bwMode="auto">
            <a:xfrm>
              <a:off x="487" y="4852"/>
              <a:ext cx="326" cy="217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83" name="Rectangle 757"/>
            <p:cNvSpPr>
              <a:spLocks noChangeArrowheads="1"/>
            </p:cNvSpPr>
            <p:nvPr/>
          </p:nvSpPr>
          <p:spPr bwMode="auto">
            <a:xfrm>
              <a:off x="488" y="4883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084" name="Rectangle 758"/>
            <p:cNvSpPr>
              <a:spLocks noChangeArrowheads="1"/>
            </p:cNvSpPr>
            <p:nvPr/>
          </p:nvSpPr>
          <p:spPr bwMode="auto">
            <a:xfrm>
              <a:off x="482" y="4644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085" name="AutoShape 759"/>
            <p:cNvCxnSpPr>
              <a:cxnSpLocks noChangeShapeType="1"/>
              <a:stCxn id="811076" idx="6"/>
              <a:endCxn id="811063" idx="1"/>
            </p:cNvCxnSpPr>
            <p:nvPr/>
          </p:nvCxnSpPr>
          <p:spPr bwMode="auto">
            <a:xfrm>
              <a:off x="1277" y="4587"/>
              <a:ext cx="927" cy="21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086" name="AutoShape 760"/>
            <p:cNvCxnSpPr>
              <a:cxnSpLocks noChangeShapeType="1"/>
              <a:stCxn id="811072" idx="6"/>
              <a:endCxn id="811063" idx="3"/>
            </p:cNvCxnSpPr>
            <p:nvPr/>
          </p:nvCxnSpPr>
          <p:spPr bwMode="auto">
            <a:xfrm flipV="1">
              <a:off x="1277" y="4888"/>
              <a:ext cx="927" cy="227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087" name="AutoShape 761"/>
            <p:cNvCxnSpPr>
              <a:cxnSpLocks noChangeShapeType="1"/>
              <a:stCxn id="811064" idx="6"/>
              <a:endCxn id="811067" idx="2"/>
            </p:cNvCxnSpPr>
            <p:nvPr/>
          </p:nvCxnSpPr>
          <p:spPr bwMode="auto">
            <a:xfrm>
              <a:off x="2668" y="4843"/>
              <a:ext cx="414" cy="1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088" name="AutoShape 762"/>
            <p:cNvCxnSpPr>
              <a:cxnSpLocks noChangeShapeType="1"/>
              <a:stCxn id="811076" idx="0"/>
              <a:endCxn id="811078" idx="0"/>
            </p:cNvCxnSpPr>
            <p:nvPr/>
          </p:nvCxnSpPr>
          <p:spPr bwMode="auto">
            <a:xfrm rot="-5400000" flipH="1" flipV="1">
              <a:off x="678" y="4235"/>
              <a:ext cx="248" cy="807"/>
            </a:xfrm>
            <a:prstGeom prst="curvedConnector3">
              <a:avLst>
                <a:gd name="adj1" fmla="val -58065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089" name="AutoShape 763"/>
            <p:cNvCxnSpPr>
              <a:cxnSpLocks noChangeShapeType="1"/>
              <a:stCxn id="811072" idx="4"/>
              <a:endCxn id="811078" idx="4"/>
            </p:cNvCxnSpPr>
            <p:nvPr/>
          </p:nvCxnSpPr>
          <p:spPr bwMode="auto">
            <a:xfrm rot="16200000" flipV="1">
              <a:off x="679" y="4660"/>
              <a:ext cx="246" cy="807"/>
            </a:xfrm>
            <a:prstGeom prst="curvedConnector3">
              <a:avLst>
                <a:gd name="adj1" fmla="val -58537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90" name="Rectangle 764"/>
            <p:cNvSpPr>
              <a:spLocks noChangeArrowheads="1"/>
            </p:cNvSpPr>
            <p:nvPr/>
          </p:nvSpPr>
          <p:spPr bwMode="auto">
            <a:xfrm>
              <a:off x="1507" y="4518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091" name="Rectangle 765"/>
            <p:cNvSpPr>
              <a:spLocks noChangeArrowheads="1"/>
            </p:cNvSpPr>
            <p:nvPr/>
          </p:nvSpPr>
          <p:spPr bwMode="auto">
            <a:xfrm>
              <a:off x="1507" y="4879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092" name="Rectangle 766"/>
            <p:cNvSpPr>
              <a:spLocks noChangeArrowheads="1"/>
            </p:cNvSpPr>
            <p:nvPr/>
          </p:nvSpPr>
          <p:spPr bwMode="auto">
            <a:xfrm>
              <a:off x="2806" y="4702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093" name="AutoShape 767"/>
            <p:cNvCxnSpPr>
              <a:cxnSpLocks noChangeShapeType="1"/>
              <a:stCxn id="811094" idx="6"/>
              <a:endCxn id="811095" idx="2"/>
            </p:cNvCxnSpPr>
            <p:nvPr/>
          </p:nvCxnSpPr>
          <p:spPr bwMode="auto">
            <a:xfrm>
              <a:off x="4811" y="5108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94" name="Oval 768"/>
            <p:cNvSpPr>
              <a:spLocks noChangeArrowheads="1"/>
            </p:cNvSpPr>
            <p:nvPr/>
          </p:nvSpPr>
          <p:spPr bwMode="auto">
            <a:xfrm>
              <a:off x="4682" y="5043"/>
              <a:ext cx="129" cy="12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95" name="Oval 771"/>
            <p:cNvSpPr>
              <a:spLocks noChangeArrowheads="1"/>
            </p:cNvSpPr>
            <p:nvPr/>
          </p:nvSpPr>
          <p:spPr bwMode="auto">
            <a:xfrm>
              <a:off x="5021" y="5036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096" name="Oval 772"/>
            <p:cNvSpPr>
              <a:spLocks noChangeArrowheads="1"/>
            </p:cNvSpPr>
            <p:nvPr/>
          </p:nvSpPr>
          <p:spPr bwMode="auto">
            <a:xfrm>
              <a:off x="5033" y="5048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097" name="Rectangle 773"/>
            <p:cNvSpPr>
              <a:spLocks noChangeArrowheads="1"/>
            </p:cNvSpPr>
            <p:nvPr/>
          </p:nvSpPr>
          <p:spPr bwMode="auto">
            <a:xfrm>
              <a:off x="4793" y="4907"/>
              <a:ext cx="2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811098" name="AutoShape 774"/>
            <p:cNvCxnSpPr>
              <a:cxnSpLocks noChangeShapeType="1"/>
              <a:stCxn id="811099" idx="6"/>
              <a:endCxn id="811100" idx="2"/>
            </p:cNvCxnSpPr>
            <p:nvPr/>
          </p:nvCxnSpPr>
          <p:spPr bwMode="auto">
            <a:xfrm>
              <a:off x="4811" y="4580"/>
              <a:ext cx="210" cy="0"/>
            </a:xfrm>
            <a:prstGeom prst="straightConnector1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099" name="Oval 775"/>
            <p:cNvSpPr>
              <a:spLocks noChangeArrowheads="1"/>
            </p:cNvSpPr>
            <p:nvPr/>
          </p:nvSpPr>
          <p:spPr bwMode="auto">
            <a:xfrm>
              <a:off x="4682" y="4515"/>
              <a:ext cx="129" cy="12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100" name="Oval 778"/>
            <p:cNvSpPr>
              <a:spLocks noChangeArrowheads="1"/>
            </p:cNvSpPr>
            <p:nvPr/>
          </p:nvSpPr>
          <p:spPr bwMode="auto">
            <a:xfrm>
              <a:off x="5021" y="4508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101" name="Oval 779"/>
            <p:cNvSpPr>
              <a:spLocks noChangeArrowheads="1"/>
            </p:cNvSpPr>
            <p:nvPr/>
          </p:nvSpPr>
          <p:spPr bwMode="auto">
            <a:xfrm>
              <a:off x="5033" y="4520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sp>
          <p:nvSpPr>
            <p:cNvPr id="811102" name="Rectangle 780"/>
            <p:cNvSpPr>
              <a:spLocks noChangeArrowheads="1"/>
            </p:cNvSpPr>
            <p:nvPr/>
          </p:nvSpPr>
          <p:spPr bwMode="auto">
            <a:xfrm>
              <a:off x="4793" y="4379"/>
              <a:ext cx="20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811103" name="Oval 781"/>
            <p:cNvSpPr>
              <a:spLocks noChangeArrowheads="1"/>
            </p:cNvSpPr>
            <p:nvPr/>
          </p:nvSpPr>
          <p:spPr bwMode="auto">
            <a:xfrm>
              <a:off x="4197" y="4756"/>
              <a:ext cx="178" cy="17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cxnSp>
          <p:nvCxnSpPr>
            <p:cNvPr id="811104" name="AutoShape 784"/>
            <p:cNvCxnSpPr>
              <a:cxnSpLocks noChangeShapeType="1"/>
              <a:stCxn id="811103" idx="6"/>
              <a:endCxn id="811099" idx="3"/>
            </p:cNvCxnSpPr>
            <p:nvPr/>
          </p:nvCxnSpPr>
          <p:spPr bwMode="auto">
            <a:xfrm flipV="1">
              <a:off x="4375" y="4625"/>
              <a:ext cx="326" cy="220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105" name="AutoShape 785"/>
            <p:cNvCxnSpPr>
              <a:cxnSpLocks noChangeShapeType="1"/>
              <a:stCxn id="811103" idx="6"/>
              <a:endCxn id="811094" idx="1"/>
            </p:cNvCxnSpPr>
            <p:nvPr/>
          </p:nvCxnSpPr>
          <p:spPr bwMode="auto">
            <a:xfrm>
              <a:off x="4375" y="4845"/>
              <a:ext cx="326" cy="217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106" name="Rectangle 786"/>
            <p:cNvSpPr>
              <a:spLocks noChangeArrowheads="1"/>
            </p:cNvSpPr>
            <p:nvPr/>
          </p:nvSpPr>
          <p:spPr bwMode="auto">
            <a:xfrm>
              <a:off x="4376" y="4876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107" name="Rectangle 787"/>
            <p:cNvSpPr>
              <a:spLocks noChangeArrowheads="1"/>
            </p:cNvSpPr>
            <p:nvPr/>
          </p:nvSpPr>
          <p:spPr bwMode="auto">
            <a:xfrm>
              <a:off x="4370" y="4637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108" name="AutoShape 788"/>
            <p:cNvCxnSpPr>
              <a:cxnSpLocks noChangeShapeType="1"/>
              <a:stCxn id="811100" idx="0"/>
              <a:endCxn id="811103" idx="0"/>
            </p:cNvCxnSpPr>
            <p:nvPr/>
          </p:nvCxnSpPr>
          <p:spPr bwMode="auto">
            <a:xfrm rot="-5400000" flipH="1" flipV="1">
              <a:off x="4566" y="4228"/>
              <a:ext cx="248" cy="807"/>
            </a:xfrm>
            <a:prstGeom prst="curvedConnector3">
              <a:avLst>
                <a:gd name="adj1" fmla="val -58065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109" name="AutoShape 789"/>
            <p:cNvCxnSpPr>
              <a:cxnSpLocks noChangeShapeType="1"/>
              <a:stCxn id="811095" idx="4"/>
              <a:endCxn id="811103" idx="4"/>
            </p:cNvCxnSpPr>
            <p:nvPr/>
          </p:nvCxnSpPr>
          <p:spPr bwMode="auto">
            <a:xfrm rot="16200000" flipV="1">
              <a:off x="4567" y="4653"/>
              <a:ext cx="246" cy="807"/>
            </a:xfrm>
            <a:prstGeom prst="curvedConnector3">
              <a:avLst>
                <a:gd name="adj1" fmla="val -58537"/>
              </a:avLst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11110" name="AutoShape 790"/>
            <p:cNvCxnSpPr>
              <a:cxnSpLocks noChangeShapeType="1"/>
              <a:stCxn id="811068" idx="6"/>
            </p:cNvCxnSpPr>
            <p:nvPr/>
          </p:nvCxnSpPr>
          <p:spPr bwMode="auto">
            <a:xfrm flipV="1">
              <a:off x="3565" y="4845"/>
              <a:ext cx="630" cy="8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111" name="Rectangle 791"/>
            <p:cNvSpPr>
              <a:spLocks noChangeArrowheads="1"/>
            </p:cNvSpPr>
            <p:nvPr/>
          </p:nvSpPr>
          <p:spPr bwMode="auto">
            <a:xfrm>
              <a:off x="3838" y="4700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112" name="Oval 792"/>
            <p:cNvSpPr>
              <a:spLocks noChangeArrowheads="1"/>
            </p:cNvSpPr>
            <p:nvPr/>
          </p:nvSpPr>
          <p:spPr bwMode="auto">
            <a:xfrm>
              <a:off x="1441" y="4785"/>
              <a:ext cx="144" cy="14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cxnSp>
          <p:nvCxnSpPr>
            <p:cNvPr id="811113" name="AutoShape 794"/>
            <p:cNvCxnSpPr>
              <a:cxnSpLocks noChangeShapeType="1"/>
              <a:stCxn id="811078" idx="6"/>
              <a:endCxn id="811112" idx="2"/>
            </p:cNvCxnSpPr>
            <p:nvPr/>
          </p:nvCxnSpPr>
          <p:spPr bwMode="auto">
            <a:xfrm>
              <a:off x="487" y="4852"/>
              <a:ext cx="954" cy="5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114" name="Rectangle 795"/>
            <p:cNvSpPr>
              <a:spLocks noChangeArrowheads="1"/>
            </p:cNvSpPr>
            <p:nvPr/>
          </p:nvSpPr>
          <p:spPr bwMode="auto">
            <a:xfrm>
              <a:off x="584" y="4715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115" name="Rectangle 796"/>
            <p:cNvSpPr>
              <a:spLocks noChangeArrowheads="1"/>
            </p:cNvSpPr>
            <p:nvPr/>
          </p:nvSpPr>
          <p:spPr bwMode="auto">
            <a:xfrm>
              <a:off x="413" y="5172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116" name="Rectangle 797"/>
            <p:cNvSpPr>
              <a:spLocks noChangeArrowheads="1"/>
            </p:cNvSpPr>
            <p:nvPr/>
          </p:nvSpPr>
          <p:spPr bwMode="auto">
            <a:xfrm>
              <a:off x="433" y="4331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117" name="Rectangle 798"/>
            <p:cNvSpPr>
              <a:spLocks noChangeArrowheads="1"/>
            </p:cNvSpPr>
            <p:nvPr/>
          </p:nvSpPr>
          <p:spPr bwMode="auto">
            <a:xfrm>
              <a:off x="4314" y="5172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118" name="Rectangle 799"/>
            <p:cNvSpPr>
              <a:spLocks noChangeArrowheads="1"/>
            </p:cNvSpPr>
            <p:nvPr/>
          </p:nvSpPr>
          <p:spPr bwMode="auto">
            <a:xfrm>
              <a:off x="4316" y="4331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11119" name="Oval 800"/>
            <p:cNvSpPr>
              <a:spLocks noChangeArrowheads="1"/>
            </p:cNvSpPr>
            <p:nvPr/>
          </p:nvSpPr>
          <p:spPr bwMode="auto">
            <a:xfrm>
              <a:off x="5329" y="4785"/>
              <a:ext cx="144" cy="14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sp>
          <p:nvSpPr>
            <p:cNvPr id="811120" name="Oval 801"/>
            <p:cNvSpPr>
              <a:spLocks noChangeArrowheads="1"/>
            </p:cNvSpPr>
            <p:nvPr/>
          </p:nvSpPr>
          <p:spPr bwMode="auto">
            <a:xfrm>
              <a:off x="5341" y="4797"/>
              <a:ext cx="120" cy="12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  <p:cxnSp>
          <p:nvCxnSpPr>
            <p:cNvPr id="811121" name="AutoShape 802"/>
            <p:cNvCxnSpPr>
              <a:cxnSpLocks noChangeShapeType="1"/>
              <a:stCxn id="811103" idx="6"/>
              <a:endCxn id="811119" idx="2"/>
            </p:cNvCxnSpPr>
            <p:nvPr/>
          </p:nvCxnSpPr>
          <p:spPr bwMode="auto">
            <a:xfrm>
              <a:off x="4375" y="4845"/>
              <a:ext cx="954" cy="12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122" name="Rectangle 803"/>
            <p:cNvSpPr>
              <a:spLocks noChangeArrowheads="1"/>
            </p:cNvSpPr>
            <p:nvPr/>
          </p:nvSpPr>
          <p:spPr bwMode="auto">
            <a:xfrm>
              <a:off x="4472" y="4700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cxnSp>
          <p:nvCxnSpPr>
            <p:cNvPr id="811123" name="AutoShape 804"/>
            <p:cNvCxnSpPr>
              <a:cxnSpLocks noChangeShapeType="1"/>
              <a:stCxn id="811112" idx="6"/>
            </p:cNvCxnSpPr>
            <p:nvPr/>
          </p:nvCxnSpPr>
          <p:spPr bwMode="auto">
            <a:xfrm flipV="1">
              <a:off x="1585" y="4843"/>
              <a:ext cx="599" cy="14"/>
            </a:xfrm>
            <a:prstGeom prst="straightConnector1">
              <a:avLst/>
            </a:prstGeom>
            <a:noFill/>
            <a:ln w="1270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811124" name="Rectangle 805"/>
            <p:cNvSpPr>
              <a:spLocks noChangeArrowheads="1"/>
            </p:cNvSpPr>
            <p:nvPr/>
          </p:nvSpPr>
          <p:spPr bwMode="auto">
            <a:xfrm>
              <a:off x="1540" y="4717"/>
              <a:ext cx="1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sp>
        <p:nvSpPr>
          <p:cNvPr id="2929447" name="Text Box 807"/>
          <p:cNvSpPr txBox="1">
            <a:spLocks noChangeArrowheads="1"/>
          </p:cNvSpPr>
          <p:nvPr/>
        </p:nvSpPr>
        <p:spPr bwMode="auto">
          <a:xfrm>
            <a:off x="3808412" y="6400803"/>
            <a:ext cx="338304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/>
              <a:t>Remove previous </a:t>
            </a:r>
            <a:r>
              <a:rPr lang="en-US">
                <a:solidFill>
                  <a:srgbClr val="FF00FF"/>
                </a:solidFill>
              </a:rPr>
              <a:t>start</a:t>
            </a:r>
            <a:r>
              <a:rPr lang="en-US"/>
              <a:t>/</a:t>
            </a:r>
            <a:r>
              <a:rPr lang="en-US">
                <a:solidFill>
                  <a:srgbClr val="FF0000"/>
                </a:solidFill>
              </a:rPr>
              <a:t>final</a:t>
            </a:r>
            <a:r>
              <a:rPr lang="en-US"/>
              <a:t> states</a:t>
            </a:r>
          </a:p>
        </p:txBody>
      </p:sp>
    </p:spTree>
    <p:extLst>
      <p:ext uri="{BB962C8B-B14F-4D97-AF65-F5344CB8AC3E}">
        <p14:creationId xmlns:p14="http://schemas.microsoft.com/office/powerpoint/2010/main" val="108144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2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2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2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2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2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2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2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2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2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2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9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92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92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92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92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92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2" grpId="0"/>
      <p:bldP spid="2928703" grpId="0"/>
      <p:bldP spid="2928709" grpId="0"/>
      <p:bldP spid="2928710" grpId="0"/>
      <p:bldP spid="2928711" grpId="0"/>
      <p:bldP spid="2928744" grpId="0"/>
      <p:bldP spid="2928745" grpId="0"/>
      <p:bldP spid="2928749" grpId="0"/>
      <p:bldP spid="2928913" grpId="0"/>
      <p:bldP spid="2928914" grpId="0"/>
      <p:bldP spid="2928915" grpId="0"/>
      <p:bldP spid="2928921" grpId="0"/>
      <p:bldP spid="2928922" grpId="0"/>
      <p:bldP spid="2929148" grpId="0"/>
      <p:bldP spid="2929150" grpId="0"/>
      <p:bldP spid="2929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to Regex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reversal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Show that the regular languages are closed under reversal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is the language of all strings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backwards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come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before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all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come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before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all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2012" y="1138535"/>
                <a:ext cx="5979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all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s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come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before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all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s</m:t>
                      </m:r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1138535"/>
                <a:ext cx="59797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08412" y="2888081"/>
            <a:ext cx="2281085" cy="1714533"/>
            <a:chOff x="258840" y="1916502"/>
            <a:chExt cx="2281085" cy="1714533"/>
          </a:xfrm>
        </p:grpSpPr>
        <p:grpSp>
          <p:nvGrpSpPr>
            <p:cNvPr id="8" name="Group 7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1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0" name="Curved Connector 9"/>
            <p:cNvCxnSpPr>
              <a:stCxn id="15" idx="7"/>
              <a:endCxn id="22" idx="1"/>
            </p:cNvCxnSpPr>
            <p:nvPr/>
          </p:nvCxnSpPr>
          <p:spPr>
            <a:xfrm rot="16200000" flipH="1">
              <a:off x="1837693" y="1690053"/>
              <a:ext cx="56575" cy="1347888"/>
            </a:xfrm>
            <a:prstGeom prst="curvedConnector3">
              <a:avLst>
                <a:gd name="adj1" fmla="val -6111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5" idx="3"/>
              <a:endCxn id="15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5942012" y="4948260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2012" y="4948260"/>
                <a:ext cx="995080" cy="995340"/>
              </a:xfrm>
              <a:prstGeom prst="ellipse">
                <a:avLst/>
              </a:prstGeom>
              <a:blipFill rotWithShape="1">
                <a:blip r:embed="rId6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5972379" y="3246715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25" name="Curved Connector 24"/>
          <p:cNvCxnSpPr>
            <a:stCxn id="22" idx="7"/>
            <a:endCxn id="22" idx="5"/>
          </p:cNvCxnSpPr>
          <p:nvPr/>
        </p:nvCxnSpPr>
        <p:spPr>
          <a:xfrm rot="16200000" flipH="1">
            <a:off x="6372172" y="3646685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3"/>
            <a:endCxn id="20" idx="1"/>
          </p:cNvCxnSpPr>
          <p:nvPr/>
        </p:nvCxnSpPr>
        <p:spPr>
          <a:xfrm rot="5400000">
            <a:off x="5506360" y="4510886"/>
            <a:ext cx="1164517" cy="17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5"/>
            <a:endCxn id="20" idx="7"/>
          </p:cNvCxnSpPr>
          <p:nvPr/>
        </p:nvCxnSpPr>
        <p:spPr>
          <a:xfrm rot="5400000" flipH="1">
            <a:off x="6439460" y="5445930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18412" y="32336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12" y="3233627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28492" y="42809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92" y="4280932"/>
                <a:ext cx="43261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18412" y="5215097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12" y="5215097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2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How to do reversal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762000"/>
            <a:ext cx="10969943" cy="4525963"/>
          </a:xfrm>
        </p:spPr>
        <p:txBody>
          <a:bodyPr/>
          <a:lstStyle/>
          <a:p>
            <a:r>
              <a:rPr lang="en-US" smtClean="0"/>
              <a:t>“reverse” the automaton</a:t>
            </a:r>
          </a:p>
          <a:p>
            <a:r>
              <a:rPr lang="en-US" smtClean="0"/>
              <a:t>Final states become start states</a:t>
            </a:r>
          </a:p>
          <a:p>
            <a:r>
              <a:rPr lang="en-US" smtClean="0"/>
              <a:t>Start state becomes final</a:t>
            </a:r>
          </a:p>
          <a:p>
            <a:r>
              <a:rPr lang="en-US" smtClean="0"/>
              <a:t>Reverse direction of all arrows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237412" y="4028340"/>
            <a:ext cx="1050315" cy="799941"/>
            <a:chOff x="6351546" y="1473882"/>
            <a:chExt cx="1050315" cy="799941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5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Curved Connector 6"/>
          <p:cNvCxnSpPr>
            <a:stCxn id="29" idx="1"/>
            <a:endCxn id="12" idx="7"/>
          </p:cNvCxnSpPr>
          <p:nvPr/>
        </p:nvCxnSpPr>
        <p:spPr>
          <a:xfrm rot="16200000" flipV="1">
            <a:off x="8809133" y="3506966"/>
            <a:ext cx="78941" cy="1355988"/>
          </a:xfrm>
          <a:prstGeom prst="curvedConnector3">
            <a:avLst>
              <a:gd name="adj1" fmla="val 53798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2" idx="3"/>
            <a:endCxn id="12" idx="5"/>
          </p:cNvCxnSpPr>
          <p:nvPr/>
        </p:nvCxnSpPr>
        <p:spPr>
          <a:xfrm rot="16200000" flipH="1">
            <a:off x="7887860" y="4428383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74851" y="3726281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851" y="3726281"/>
                <a:ext cx="42704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1551" y="4979149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51" y="4979149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9371012" y="5786460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012" y="5786460"/>
                <a:ext cx="995080" cy="995340"/>
              </a:xfrm>
              <a:prstGeom prst="ellipse">
                <a:avLst/>
              </a:prstGeom>
              <a:blipFill rotWithShape="1">
                <a:blip r:embed="rId5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rot="16200000" flipH="1">
            <a:off x="9801172" y="4484885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1"/>
            <a:endCxn id="29" idx="3"/>
          </p:cNvCxnSpPr>
          <p:nvPr/>
        </p:nvCxnSpPr>
        <p:spPr>
          <a:xfrm rot="5400000" flipH="1" flipV="1">
            <a:off x="8950592" y="5356220"/>
            <a:ext cx="1142151" cy="98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7" idx="5"/>
            <a:endCxn id="17" idx="7"/>
          </p:cNvCxnSpPr>
          <p:nvPr/>
        </p:nvCxnSpPr>
        <p:spPr>
          <a:xfrm rot="5400000" flipH="1">
            <a:off x="9868460" y="6284130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047412" y="40718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407182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57492" y="51191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492" y="5119132"/>
                <a:ext cx="43261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047412" y="6053297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6053297"/>
                <a:ext cx="71987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9158897" y="4107281"/>
            <a:ext cx="1050315" cy="799941"/>
            <a:chOff x="6351546" y="1473882"/>
            <a:chExt cx="1050315" cy="799941"/>
          </a:xfrm>
        </p:grpSpPr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3212" y="3726281"/>
            <a:ext cx="2281085" cy="1714533"/>
            <a:chOff x="258840" y="1916502"/>
            <a:chExt cx="2281085" cy="1714533"/>
          </a:xfrm>
        </p:grpSpPr>
        <p:grpSp>
          <p:nvGrpSpPr>
            <p:cNvPr id="41" name="Group 40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46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9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5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7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" name="Curved Connector 41"/>
            <p:cNvCxnSpPr>
              <a:stCxn id="47" idx="7"/>
              <a:endCxn id="54" idx="1"/>
            </p:cNvCxnSpPr>
            <p:nvPr/>
          </p:nvCxnSpPr>
          <p:spPr>
            <a:xfrm rot="16200000" flipH="1">
              <a:off x="1837693" y="1690053"/>
              <a:ext cx="56575" cy="1347888"/>
            </a:xfrm>
            <a:prstGeom prst="curvedConnector3">
              <a:avLst>
                <a:gd name="adj1" fmla="val -6111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47" idx="3"/>
              <a:endCxn id="47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23"/>
              <p:cNvSpPr>
                <a:spLocks noChangeArrowheads="1"/>
              </p:cNvSpPr>
              <p:nvPr/>
            </p:nvSpPr>
            <p:spPr bwMode="auto">
              <a:xfrm>
                <a:off x="2436812" y="5786460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6812" y="5786460"/>
                <a:ext cx="995080" cy="995340"/>
              </a:xfrm>
              <a:prstGeom prst="ellipse">
                <a:avLst/>
              </a:prstGeom>
              <a:blipFill rotWithShape="1">
                <a:blip r:embed="rId13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27"/>
          <p:cNvGrpSpPr>
            <a:grpSpLocks/>
          </p:cNvGrpSpPr>
          <p:nvPr/>
        </p:nvGrpSpPr>
        <p:grpSpPr bwMode="auto">
          <a:xfrm>
            <a:off x="2467179" y="4084915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56" name="Curved Connector 55"/>
          <p:cNvCxnSpPr>
            <a:stCxn id="54" idx="7"/>
            <a:endCxn id="54" idx="5"/>
          </p:cNvCxnSpPr>
          <p:nvPr/>
        </p:nvCxnSpPr>
        <p:spPr>
          <a:xfrm rot="16200000" flipH="1">
            <a:off x="2866972" y="4484885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3"/>
            <a:endCxn id="52" idx="1"/>
          </p:cNvCxnSpPr>
          <p:nvPr/>
        </p:nvCxnSpPr>
        <p:spPr>
          <a:xfrm rot="5400000">
            <a:off x="2001160" y="5349086"/>
            <a:ext cx="1164517" cy="17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2" idx="5"/>
            <a:endCxn id="52" idx="7"/>
          </p:cNvCxnSpPr>
          <p:nvPr/>
        </p:nvCxnSpPr>
        <p:spPr>
          <a:xfrm rot="5400000" flipH="1">
            <a:off x="2934260" y="6284130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13212" y="40718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4071827"/>
                <a:ext cx="427040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223292" y="51191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92" y="5119132"/>
                <a:ext cx="43261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113212" y="6053297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6053297"/>
                <a:ext cx="71987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Arrow 61"/>
          <p:cNvSpPr/>
          <p:nvPr/>
        </p:nvSpPr>
        <p:spPr>
          <a:xfrm>
            <a:off x="5103812" y="4979149"/>
            <a:ext cx="1447800" cy="37081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72310" y="4724400"/>
            <a:ext cx="132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Reversed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06858" y="1295400"/>
            <a:ext cx="168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Problem(s)?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2" descr="http://images.clipartpanda.com/suburb-clipart-cute_yellow_house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22" y="252094"/>
            <a:ext cx="1800867" cy="1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cdns2.freepik.com/free-photo/black-sedan-car-clip-art_412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558">
            <a:off x="730340" y="4696216"/>
            <a:ext cx="2143488" cy="7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20257352">
            <a:off x="627018" y="5199017"/>
            <a:ext cx="3200400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6425350">
            <a:off x="4065218" y="3290652"/>
            <a:ext cx="1693105" cy="2308297"/>
          </a:xfrm>
          <a:prstGeom prst="leftUpArrow">
            <a:avLst>
              <a:gd name="adj1" fmla="val 25000"/>
              <a:gd name="adj2" fmla="val 21242"/>
              <a:gd name="adj3" fmla="val 32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2086" y="4223255"/>
            <a:ext cx="64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432009">
            <a:off x="4169698" y="2059047"/>
            <a:ext cx="5381601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75733">
            <a:off x="6108314" y="5533157"/>
            <a:ext cx="2432174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7219" y="2893393"/>
            <a:ext cx="329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Why not both?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612" y="1314271"/>
            <a:ext cx="625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Driving to a friend’s house</a:t>
            </a:r>
          </a:p>
          <a:p>
            <a:r>
              <a:rPr lang="en-US" smtClean="0"/>
              <a:t>Friend forgets to mention a fork in the directions</a:t>
            </a:r>
          </a:p>
          <a:p>
            <a:r>
              <a:rPr lang="en-US" smtClean="0"/>
              <a:t>Which way do you go?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 in computation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Your computer/machine/algorithm can “be in two places at once”</a:t>
                </a:r>
              </a:p>
              <a:p>
                <a:r>
                  <a:rPr lang="en-US" smtClean="0"/>
                  <a:t>Java example:</a:t>
                </a:r>
              </a:p>
              <a:p>
                <a:pPr marL="609494" lvl="1" indent="0">
                  <a:buNone/>
                </a:pPr>
                <a:endParaRPr lang="en-US" smtClean="0"/>
              </a:p>
              <a:p>
                <a:pPr marL="609494" lvl="1" indent="0">
                  <a:buNone/>
                </a:pPr>
                <a:endParaRPr lang="en-US"/>
              </a:p>
              <a:p>
                <a:pPr marL="609494" lvl="1" indent="0">
                  <a:buNone/>
                </a:pPr>
                <a:endParaRPr lang="en-US" smtClean="0"/>
              </a:p>
              <a:p>
                <a:pPr marL="609494" lvl="1" indent="0">
                  <a:buNone/>
                </a:pPr>
                <a:endParaRPr lang="en-US" smtClean="0"/>
              </a:p>
              <a:p>
                <a:pPr marL="609494" lvl="1" indent="0">
                  <a:buNone/>
                </a:pPr>
                <a:endParaRPr lang="en-US" smtClean="0"/>
              </a:p>
              <a:p>
                <a:r>
                  <a:rPr lang="en-US" smtClean="0"/>
                  <a:t>We don’t know which value might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, so we try each possibility one at a time</a:t>
                </a:r>
              </a:p>
              <a:p>
                <a:r>
                  <a:rPr lang="en-US" smtClean="0"/>
                  <a:t>Nondeterministic approach: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take all values at once, return true if any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  <a:blipFill rotWithShape="1">
                <a:blip r:embed="rId2"/>
                <a:stretch>
                  <a:fillRect l="-889" t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071687"/>
            <a:ext cx="5129517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1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 in Automata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Your machine can be in multiple states at once</a:t>
            </a:r>
          </a:p>
          <a:p>
            <a:r>
              <a:rPr lang="en-US" smtClean="0"/>
              <a:t>Accepts if any if the states it ends in are accepting states</a:t>
            </a:r>
          </a:p>
          <a:p>
            <a:r>
              <a:rPr lang="en-US" smtClean="0"/>
              <a:t>Relax restrictions:</a:t>
            </a:r>
          </a:p>
          <a:p>
            <a:pPr lvl="1"/>
            <a:r>
              <a:rPr lang="en-US" smtClean="0"/>
              <a:t>Exactly one transition per symbol (can make multiple without consuming a symbol)</a:t>
            </a:r>
          </a:p>
          <a:p>
            <a:pPr lvl="1"/>
            <a:r>
              <a:rPr lang="en-US" smtClean="0"/>
              <a:t>There must be exactly one outgoing transition for each symbol for every state (will allow 0 to many of them)</a:t>
            </a:r>
          </a:p>
          <a:p>
            <a:r>
              <a:rPr lang="en-US" smtClean="0"/>
              <a:t>Keep restriction:</a:t>
            </a:r>
          </a:p>
          <a:p>
            <a:pPr lvl="1"/>
            <a:r>
              <a:rPr lang="en-US" smtClean="0"/>
              <a:t>One start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Back to Reversal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37412" y="987859"/>
            <a:ext cx="1050315" cy="799941"/>
            <a:chOff x="6351546" y="1473882"/>
            <a:chExt cx="1050315" cy="799941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0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Curved Connector 11"/>
          <p:cNvCxnSpPr>
            <a:stCxn id="25" idx="1"/>
            <a:endCxn id="7" idx="7"/>
          </p:cNvCxnSpPr>
          <p:nvPr/>
        </p:nvCxnSpPr>
        <p:spPr>
          <a:xfrm rot="16200000" flipV="1">
            <a:off x="8809133" y="466485"/>
            <a:ext cx="78941" cy="1355988"/>
          </a:xfrm>
          <a:prstGeom prst="curvedConnector3">
            <a:avLst>
              <a:gd name="adj1" fmla="val 53798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7" idx="5"/>
          </p:cNvCxnSpPr>
          <p:nvPr/>
        </p:nvCxnSpPr>
        <p:spPr>
          <a:xfrm rot="16200000" flipH="1">
            <a:off x="7887860" y="1387902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74851" y="68580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851" y="685800"/>
                <a:ext cx="42704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1551" y="193866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51" y="1938668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9371012" y="2745979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012" y="2745979"/>
                <a:ext cx="995080" cy="995340"/>
              </a:xfrm>
              <a:prstGeom prst="ellipse">
                <a:avLst/>
              </a:prstGeom>
              <a:blipFill rotWithShape="1">
                <a:blip r:embed="rId5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/>
          <p:nvPr/>
        </p:nvCxnSpPr>
        <p:spPr>
          <a:xfrm rot="16200000" flipH="1">
            <a:off x="9801172" y="1444404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6" idx="1"/>
            <a:endCxn id="25" idx="3"/>
          </p:cNvCxnSpPr>
          <p:nvPr/>
        </p:nvCxnSpPr>
        <p:spPr>
          <a:xfrm rot="5400000" flipH="1" flipV="1">
            <a:off x="8950592" y="2315739"/>
            <a:ext cx="1142151" cy="98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5"/>
            <a:endCxn id="16" idx="7"/>
          </p:cNvCxnSpPr>
          <p:nvPr/>
        </p:nvCxnSpPr>
        <p:spPr>
          <a:xfrm rot="5400000" flipH="1">
            <a:off x="9868460" y="3243649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047412" y="1031346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1031346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57492" y="207865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492" y="2078651"/>
                <a:ext cx="43261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047412" y="3012816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3012816"/>
                <a:ext cx="71987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9158897" y="1066800"/>
            <a:ext cx="1050315" cy="799941"/>
            <a:chOff x="6351546" y="1473882"/>
            <a:chExt cx="1050315" cy="799941"/>
          </a:xfrm>
        </p:grpSpPr>
        <p:grpSp>
          <p:nvGrpSpPr>
            <p:cNvPr id="24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28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212" y="685800"/>
            <a:ext cx="2281085" cy="1714533"/>
            <a:chOff x="258840" y="1916502"/>
            <a:chExt cx="2281085" cy="1714533"/>
          </a:xfrm>
        </p:grpSpPr>
        <p:grpSp>
          <p:nvGrpSpPr>
            <p:cNvPr id="31" name="Group 30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9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4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2" name="Curved Connector 31"/>
            <p:cNvCxnSpPr>
              <a:stCxn id="37" idx="7"/>
              <a:endCxn id="44" idx="1"/>
            </p:cNvCxnSpPr>
            <p:nvPr/>
          </p:nvCxnSpPr>
          <p:spPr>
            <a:xfrm rot="16200000" flipH="1">
              <a:off x="1837693" y="1690053"/>
              <a:ext cx="56575" cy="1347888"/>
            </a:xfrm>
            <a:prstGeom prst="curvedConnector3">
              <a:avLst>
                <a:gd name="adj1" fmla="val -6111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37" idx="3"/>
              <a:endCxn id="37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2436812" y="2745979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6812" y="2745979"/>
                <a:ext cx="995080" cy="995340"/>
              </a:xfrm>
              <a:prstGeom prst="ellipse">
                <a:avLst/>
              </a:prstGeom>
              <a:blipFill rotWithShape="1">
                <a:blip r:embed="rId13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7"/>
          <p:cNvGrpSpPr>
            <a:grpSpLocks/>
          </p:cNvGrpSpPr>
          <p:nvPr/>
        </p:nvGrpSpPr>
        <p:grpSpPr bwMode="auto">
          <a:xfrm>
            <a:off x="2467179" y="1044434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6" name="Curved Connector 45"/>
          <p:cNvCxnSpPr>
            <a:stCxn id="44" idx="7"/>
            <a:endCxn id="44" idx="5"/>
          </p:cNvCxnSpPr>
          <p:nvPr/>
        </p:nvCxnSpPr>
        <p:spPr>
          <a:xfrm rot="16200000" flipH="1">
            <a:off x="2866972" y="1444404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4" idx="3"/>
            <a:endCxn id="42" idx="1"/>
          </p:cNvCxnSpPr>
          <p:nvPr/>
        </p:nvCxnSpPr>
        <p:spPr>
          <a:xfrm rot="5400000">
            <a:off x="2001160" y="2308605"/>
            <a:ext cx="1164517" cy="17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2" idx="5"/>
            <a:endCxn id="42" idx="7"/>
          </p:cNvCxnSpPr>
          <p:nvPr/>
        </p:nvCxnSpPr>
        <p:spPr>
          <a:xfrm rot="5400000" flipH="1">
            <a:off x="2934260" y="3243649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13212" y="1031346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1031346"/>
                <a:ext cx="427040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23292" y="207865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92" y="2078651"/>
                <a:ext cx="43261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13212" y="3012816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3012816"/>
                <a:ext cx="71987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Arrow 51"/>
          <p:cNvSpPr/>
          <p:nvPr/>
        </p:nvSpPr>
        <p:spPr>
          <a:xfrm>
            <a:off x="5103812" y="1938668"/>
            <a:ext cx="1447800" cy="37081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072310" y="1683919"/>
            <a:ext cx="132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Reversed</a:t>
            </a:r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615717" y="3276600"/>
            <a:ext cx="4279295" cy="3505200"/>
            <a:chOff x="5278194" y="3276600"/>
            <a:chExt cx="4279295" cy="3505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465051" y="327660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051" y="3276600"/>
                  <a:ext cx="427040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5278194" y="3888818"/>
              <a:ext cx="4279295" cy="2892982"/>
              <a:chOff x="5278194" y="3660218"/>
              <a:chExt cx="4279295" cy="289298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278194" y="3660218"/>
                <a:ext cx="799733" cy="799941"/>
                <a:chOff x="6602128" y="1473882"/>
                <a:chExt cx="799733" cy="799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28"/>
                <p:cNvSpPr>
                  <a:spLocks noChangeArrowheads="1"/>
                </p:cNvSpPr>
                <p:nvPr/>
              </p:nvSpPr>
              <p:spPr bwMode="auto">
                <a:xfrm>
                  <a:off x="6602128" y="1473882"/>
                  <a:ext cx="799733" cy="79994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61" name="Curved Connector 60"/>
              <p:cNvCxnSpPr>
                <a:stCxn id="74" idx="1"/>
                <a:endCxn id="56" idx="7"/>
              </p:cNvCxnSpPr>
              <p:nvPr/>
            </p:nvCxnSpPr>
            <p:spPr>
              <a:xfrm rot="16200000" flipV="1">
                <a:off x="6599333" y="3138844"/>
                <a:ext cx="78941" cy="1355988"/>
              </a:xfrm>
              <a:prstGeom prst="curvedConnector3">
                <a:avLst>
                  <a:gd name="adj1" fmla="val 53798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56" idx="3"/>
                <a:endCxn id="56" idx="5"/>
              </p:cNvCxnSpPr>
              <p:nvPr/>
            </p:nvCxnSpPr>
            <p:spPr>
              <a:xfrm rot="16200000" flipH="1">
                <a:off x="5678060" y="4060261"/>
                <a:ext cx="12700" cy="565497"/>
              </a:xfrm>
              <a:prstGeom prst="curvedConnector3">
                <a:avLst>
                  <a:gd name="adj1" fmla="val 2722433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332412" y="4611027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2412" y="4611027"/>
                    <a:ext cx="432618" cy="461665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161212" y="5418338"/>
                    <a:ext cx="995080" cy="995340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/>
                            </a:rPr>
                            <m:t>𝑡𝑟𝑎𝑠h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65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61212" y="5418338"/>
                    <a:ext cx="995080" cy="995340"/>
                  </a:xfrm>
                  <a:prstGeom prst="ellipse">
                    <a:avLst/>
                  </a:prstGeom>
                  <a:blipFill rotWithShape="1">
                    <a:blip r:embed="rId21"/>
                    <a:stretch>
                      <a:fillRect l="-1212"/>
                    </a:stretch>
                  </a:blip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7591372" y="4116763"/>
                <a:ext cx="565643" cy="12700"/>
              </a:xfrm>
              <a:prstGeom prst="curvedConnector5">
                <a:avLst>
                  <a:gd name="adj1" fmla="val -40414"/>
                  <a:gd name="adj2" fmla="val 7174921"/>
                  <a:gd name="adj3" fmla="val 14041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65" idx="1"/>
                <a:endCxn id="74" idx="3"/>
              </p:cNvCxnSpPr>
              <p:nvPr/>
            </p:nvCxnSpPr>
            <p:spPr>
              <a:xfrm rot="5400000" flipH="1" flipV="1">
                <a:off x="6740792" y="4988098"/>
                <a:ext cx="1142151" cy="9859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65" idx="5"/>
                <a:endCxn id="65" idx="7"/>
              </p:cNvCxnSpPr>
              <p:nvPr/>
            </p:nvCxnSpPr>
            <p:spPr>
              <a:xfrm rot="5400000" flipH="1">
                <a:off x="7658660" y="5916008"/>
                <a:ext cx="703812" cy="12700"/>
              </a:xfrm>
              <a:prstGeom prst="curvedConnector5">
                <a:avLst>
                  <a:gd name="adj1" fmla="val -32480"/>
                  <a:gd name="adj2" fmla="val -6575126"/>
                  <a:gd name="adj3" fmla="val 132480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837612" y="3703705"/>
                    <a:ext cx="4270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612" y="3703705"/>
                    <a:ext cx="427040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947692" y="475101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7692" y="475101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837612" y="5603616"/>
                    <a:ext cx="7198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612" y="5603616"/>
                    <a:ext cx="71987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oup 71"/>
              <p:cNvGrpSpPr/>
              <p:nvPr/>
            </p:nvGrpSpPr>
            <p:grpSpPr>
              <a:xfrm>
                <a:off x="7199679" y="3739159"/>
                <a:ext cx="799733" cy="799941"/>
                <a:chOff x="6602128" y="1473882"/>
                <a:chExt cx="799733" cy="799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6602128" y="1473882"/>
                  <a:ext cx="799733" cy="79994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0" name="Group 17"/>
              <p:cNvGrpSpPr>
                <a:grpSpLocks/>
              </p:cNvGrpSpPr>
              <p:nvPr/>
            </p:nvGrpSpPr>
            <p:grpSpPr bwMode="auto">
              <a:xfrm>
                <a:off x="5623084" y="5874294"/>
                <a:ext cx="909686" cy="678906"/>
                <a:chOff x="4692" y="1996"/>
                <a:chExt cx="386" cy="288"/>
              </a:xfrm>
            </p:grpSpPr>
            <p:sp>
              <p:nvSpPr>
                <p:cNvPr id="82" name="Oval 18"/>
                <p:cNvSpPr>
                  <a:spLocks noChangeArrowheads="1"/>
                </p:cNvSpPr>
                <p:nvPr/>
              </p:nvSpPr>
              <p:spPr bwMode="auto">
                <a:xfrm>
                  <a:off x="4790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24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dirty="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83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8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86" name="Curved Connector 85"/>
              <p:cNvCxnSpPr>
                <a:stCxn id="82" idx="0"/>
                <a:endCxn id="56" idx="6"/>
              </p:cNvCxnSpPr>
              <p:nvPr/>
            </p:nvCxnSpPr>
            <p:spPr>
              <a:xfrm rot="16200000" flipV="1">
                <a:off x="5228615" y="4909502"/>
                <a:ext cx="1814105" cy="115479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>
                <a:stCxn id="82" idx="7"/>
                <a:endCxn id="75" idx="2"/>
              </p:cNvCxnSpPr>
              <p:nvPr/>
            </p:nvCxnSpPr>
            <p:spPr>
              <a:xfrm rot="5400000" flipH="1" flipV="1">
                <a:off x="5929487" y="4643016"/>
                <a:ext cx="1834587" cy="826816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65812" y="5258694"/>
                    <a:ext cx="4028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5812" y="5258694"/>
                    <a:ext cx="402803" cy="461665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399212" y="5263159"/>
                    <a:ext cx="4028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9212" y="5263159"/>
                    <a:ext cx="402803" cy="461665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Rectangle 95"/>
          <p:cNvSpPr/>
          <p:nvPr/>
        </p:nvSpPr>
        <p:spPr>
          <a:xfrm>
            <a:off x="7161212" y="685800"/>
            <a:ext cx="4313240" cy="162368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1495</Words>
  <Application>Microsoft Office PowerPoint</Application>
  <PresentationFormat>Custom</PresentationFormat>
  <Paragraphs>458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Times New Roman</vt:lpstr>
      <vt:lpstr>Calibri</vt:lpstr>
      <vt:lpstr>Symbol</vt:lpstr>
      <vt:lpstr>Office Theme</vt:lpstr>
      <vt:lpstr>CS3102 Theory of Computation</vt:lpstr>
      <vt:lpstr>Closure Properties of Regular Languages</vt:lpstr>
      <vt:lpstr>Closed Under reversal</vt:lpstr>
      <vt:lpstr>Let’s Draw it!</vt:lpstr>
      <vt:lpstr>How to do reversal</vt:lpstr>
      <vt:lpstr>Nondeterminism</vt:lpstr>
      <vt:lpstr>Nondeterminism in computation</vt:lpstr>
      <vt:lpstr>Nondeterminism in Automata</vt:lpstr>
      <vt:lpstr>Back to Reversal</vt:lpstr>
      <vt:lpstr>a is Third From Last</vt:lpstr>
      <vt:lpstr>Nondeterministic Finite State Automata</vt:lpstr>
      <vt:lpstr>Union using Non-Determinism</vt:lpstr>
      <vt:lpstr>Union using Non-Determinism</vt:lpstr>
      <vt:lpstr>Closed Under Concatenation</vt:lpstr>
      <vt:lpstr>Example: EvenA⋅OddB</vt:lpstr>
      <vt:lpstr>Closed under Kleene Star</vt:lpstr>
      <vt:lpstr>EvenAOddB^∗</vt:lpstr>
      <vt:lpstr>NFAs = DFAs</vt:lpstr>
      <vt:lpstr>Nondeterministic Finite State Automata</vt:lpstr>
      <vt:lpstr>Powerset Construction</vt:lpstr>
      <vt:lpstr>Regular Expressions</vt:lpstr>
      <vt:lpstr>Regex to NFA</vt:lpstr>
      <vt:lpstr>PowerPoint Presentation</vt:lpstr>
      <vt:lpstr>NFA to Regex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427</cp:revision>
  <dcterms:created xsi:type="dcterms:W3CDTF">2019-01-15T14:15:49Z</dcterms:created>
  <dcterms:modified xsi:type="dcterms:W3CDTF">2019-02-21T17:39:44Z</dcterms:modified>
</cp:coreProperties>
</file>