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438" r:id="rId3"/>
    <p:sldId id="439" r:id="rId4"/>
    <p:sldId id="440" r:id="rId5"/>
    <p:sldId id="441" r:id="rId6"/>
    <p:sldId id="442" r:id="rId7"/>
    <p:sldId id="444" r:id="rId8"/>
    <p:sldId id="445" r:id="rId9"/>
    <p:sldId id="446" r:id="rId10"/>
    <p:sldId id="447" r:id="rId11"/>
    <p:sldId id="450" r:id="rId12"/>
    <p:sldId id="448" r:id="rId13"/>
    <p:sldId id="449" r:id="rId14"/>
    <p:sldId id="451" r:id="rId15"/>
    <p:sldId id="454" r:id="rId16"/>
    <p:sldId id="452" r:id="rId17"/>
    <p:sldId id="453" r:id="rId18"/>
    <p:sldId id="455" r:id="rId19"/>
    <p:sldId id="456" r:id="rId20"/>
  </p:sldIdLst>
  <p:sldSz cx="12188825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6" autoAdjust="0"/>
  </p:normalViewPr>
  <p:slideViewPr>
    <p:cSldViewPr>
      <p:cViewPr varScale="1">
        <p:scale>
          <a:sx n="68" d="100"/>
          <a:sy n="68" d="100"/>
        </p:scale>
        <p:origin x="-714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8.png"/><Relationship Id="rId7" Type="http://schemas.openxmlformats.org/officeDocument/2006/relationships/image" Target="../media/image139.png"/><Relationship Id="rId12" Type="http://schemas.openxmlformats.org/officeDocument/2006/relationships/image" Target="../media/image17.png"/><Relationship Id="rId17" Type="http://schemas.openxmlformats.org/officeDocument/2006/relationships/image" Target="../media/image23.png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6.png"/><Relationship Id="rId5" Type="http://schemas.openxmlformats.org/officeDocument/2006/relationships/image" Target="../media/image137.png"/><Relationship Id="rId15" Type="http://schemas.openxmlformats.org/officeDocument/2006/relationships/image" Target="../media/image20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pumpable non-regular language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=1⇒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 which is not regular (it can’t be pumped),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isn’t regular either</a:t>
                </a:r>
              </a:p>
              <a:p>
                <a:r>
                  <a:rPr lang="en-US" smtClean="0"/>
                  <a:t>I can pump everything of 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by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 can pump everything else by letting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mtClean="0"/>
                  <a:t> have either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or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2965" r="-167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Regexes/NFAs in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788" y="1143000"/>
            <a:ext cx="10969943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Bioinformatics</a:t>
            </a:r>
          </a:p>
          <a:p>
            <a:pPr lvl="1"/>
            <a:r>
              <a:rPr lang="en-US" smtClean="0"/>
              <a:t>Read alignment</a:t>
            </a:r>
          </a:p>
          <a:p>
            <a:r>
              <a:rPr lang="en-US" smtClean="0"/>
              <a:t>Virus scanning</a:t>
            </a:r>
          </a:p>
          <a:p>
            <a:pPr lvl="1"/>
            <a:r>
              <a:rPr lang="en-US" smtClean="0"/>
              <a:t>ClamAV</a:t>
            </a:r>
          </a:p>
          <a:p>
            <a:r>
              <a:rPr lang="en-US" smtClean="0"/>
              <a:t>Natural Language processing</a:t>
            </a:r>
          </a:p>
          <a:p>
            <a:pPr lvl="1"/>
            <a:r>
              <a:rPr lang="en-US" smtClean="0"/>
              <a:t>Part-of-speech tagging</a:t>
            </a:r>
          </a:p>
          <a:p>
            <a:r>
              <a:rPr lang="en-US" smtClean="0"/>
              <a:t>Machine Learning</a:t>
            </a:r>
          </a:p>
          <a:p>
            <a:pPr lvl="1"/>
            <a:r>
              <a:rPr lang="en-US" smtClean="0"/>
              <a:t>Decision Tree models</a:t>
            </a:r>
          </a:p>
          <a:p>
            <a:r>
              <a:rPr lang="en-US" smtClean="0"/>
              <a:t>High Energy Physics</a:t>
            </a:r>
          </a:p>
          <a:p>
            <a:pPr lvl="1"/>
            <a:r>
              <a:rPr lang="en-US" smtClean="0"/>
              <a:t>Particle collider path tracing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s://www.clamav.net/assets/clamav-trade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066800"/>
            <a:ext cx="2085360" cy="16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na read alig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295400"/>
            <a:ext cx="5027613" cy="292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art of spee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4424653"/>
            <a:ext cx="3098510" cy="24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chine learning decision tree classificati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27845" r="11601" b="8733"/>
          <a:stretch/>
        </p:blipFill>
        <p:spPr bwMode="auto">
          <a:xfrm>
            <a:off x="8947335" y="4519423"/>
            <a:ext cx="324149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high energy physic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5411549"/>
            <a:ext cx="3581400" cy="167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7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ttps://lh3.googleusercontent.com/lLYO-SI4e8Oul2cPKg4Mr1S0C8bwF1FO_5IbE9Kc0vKAPwsLTsOLtzLs3hAA5iMnV1uooKHisas68A2FYtMhcN4GSZ58xDmMD9B0dUYLzpqCTA5TRvi9ryNi9caht8YrTh_J4gzAa0BqQGK-wl8-6UL1ZfSYUhCP1sf5qoxlvwsKhOEfOnBsy89RJ2gaYUGjF2a4eypGB80WrfGNfAltmO5r-NsVfOyJ2Mf3sTZdFXcTdgHvF71eFxfnAj8Pzi2UQXKEoLw7_WQs_0d5jSD8TccF-cF1rQaffqnMi9hrqs5KrXaFFHeSkTRswC6LLXBBknHYDimn8RtFdXOpCcQZ_49lKKQaqCMOf0h3lc_oAa5ExQKHq-DGcV-9Z19VYe2uh8yELzWpsxuAw7cj3ssIIV2U2WGyKLOUxqtqST1A21REEMiFkbG_VkN-IvqchHq2nLWL0XUM8lpBqe0jakQ_tmlXsAcQ_MKEpHAT8uFyBlvnz1ORPqCEn21HMgE2k3padzqtiLST276tbF4Ewv2_Q2gOA7ylEHOQrEjmG3LDtgqpU2PuJzW3wNe81ILEeqWFeGroiVGsk1RVRxwzuErrbEhd6RyyNoz089lsY8K_H6QK95bmj3vbNs_ewwvG6rChpIQTmT0oyBsMIVpqBqKDP8BlofS67o0=w876-h657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228600"/>
            <a:ext cx="8648700" cy="6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High-performance NFA simulation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Informally, how do NFAs transition?</a:t>
                </a:r>
              </a:p>
              <a:p>
                <a:r>
                  <a:rPr lang="en-US" smtClean="0"/>
                  <a:t>When is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mtClean="0"/>
                  <a:t> active?</a:t>
                </a:r>
              </a:p>
              <a:p>
                <a:r>
                  <a:rPr lang="en-US" smtClean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mtClean="0"/>
                  <a:t> becomes active if </a:t>
                </a:r>
                <a:r>
                  <a:rPr lang="en-US" smtClean="0"/>
                  <a:t>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smtClean="0"/>
                  <a:t> there </a:t>
                </a:r>
                <a:r>
                  <a:rPr lang="en-US" smtClean="0"/>
                  <a:t>is some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mtClean="0"/>
                  <a:t> that was active before which had a transition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matching the </a:t>
                </a:r>
                <a:r>
                  <a:rPr lang="en-US" smtClean="0"/>
                  <a:t>input character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Procedure: look at all of the active states, look at their outgoing transitions, check which ones match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smtClean="0"/>
                  <a:t>, see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mtClean="0"/>
                  <a:t> is among those destinations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4582" r="-1667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Homogeneous NFAs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6172255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Restriction on NFAs</a:t>
                </a:r>
              </a:p>
              <a:p>
                <a:pPr lvl="1"/>
                <a:r>
                  <a:rPr lang="en-US" smtClean="0"/>
                  <a:t>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 transitions</a:t>
                </a:r>
              </a:p>
              <a:p>
                <a:pPr lvl="1"/>
                <a:r>
                  <a:rPr lang="en-US" smtClean="0"/>
                  <a:t>All incoming transitions match on the same character for every state</a:t>
                </a:r>
              </a:p>
              <a:p>
                <a:pPr lvl="1"/>
                <a:r>
                  <a:rPr lang="en-US" smtClean="0"/>
                  <a:t>Mutiple starts allowed</a:t>
                </a:r>
              </a:p>
              <a:p>
                <a:r>
                  <a:rPr lang="en-US" smtClean="0"/>
                  <a:t>Character matching is a property of the state rather than the transition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6172255" cy="4525963"/>
              </a:xfrm>
              <a:blipFill rotWithShape="1">
                <a:blip r:embed="rId2"/>
                <a:stretch>
                  <a:fillRect l="-2372" t="-3908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7923212" y="1753396"/>
            <a:ext cx="678730" cy="678906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1</a:t>
            </a:r>
            <a:endParaRPr lang="en-US" sz="2400"/>
          </a:p>
        </p:txBody>
      </p:sp>
      <p:cxnSp>
        <p:nvCxnSpPr>
          <p:cNvPr id="6" name="Straight Arrow Connector 5"/>
          <p:cNvCxnSpPr>
            <a:stCxn id="8" idx="6"/>
            <a:endCxn id="5" idx="2"/>
          </p:cNvCxnSpPr>
          <p:nvPr/>
        </p:nvCxnSpPr>
        <p:spPr>
          <a:xfrm>
            <a:off x="7157365" y="2092849"/>
            <a:ext cx="765847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231362" y="1676400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362" y="1676400"/>
                <a:ext cx="402803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18"/>
          <p:cNvSpPr>
            <a:spLocks noChangeArrowheads="1"/>
          </p:cNvSpPr>
          <p:nvPr/>
        </p:nvSpPr>
        <p:spPr bwMode="auto">
          <a:xfrm>
            <a:off x="6478635" y="1753396"/>
            <a:ext cx="678730" cy="678906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2</a:t>
            </a:r>
            <a:endParaRPr lang="en-US" sz="2400"/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11435482" y="1798612"/>
            <a:ext cx="678730" cy="678906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1</a:t>
            </a:r>
            <a:endParaRPr lang="en-US" sz="2400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9990905" y="1798612"/>
            <a:ext cx="678730" cy="678906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1,2</a:t>
            </a:r>
            <a:endParaRPr lang="en-US" sz="2400"/>
          </a:p>
        </p:txBody>
      </p:sp>
      <p:sp>
        <p:nvSpPr>
          <p:cNvPr id="16" name="Right Arrow 15"/>
          <p:cNvSpPr/>
          <p:nvPr/>
        </p:nvSpPr>
        <p:spPr>
          <a:xfrm>
            <a:off x="8858298" y="1964484"/>
            <a:ext cx="914400" cy="33945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715968" y="2743200"/>
            <a:ext cx="5322044" cy="1835922"/>
            <a:chOff x="809217" y="2661433"/>
            <a:chExt cx="5322044" cy="1835922"/>
          </a:xfrm>
        </p:grpSpPr>
        <p:grpSp>
          <p:nvGrpSpPr>
            <p:cNvPr id="39" name="Group 38"/>
            <p:cNvGrpSpPr/>
            <p:nvPr/>
          </p:nvGrpSpPr>
          <p:grpSpPr>
            <a:xfrm>
              <a:off x="809217" y="2661433"/>
              <a:ext cx="2143569" cy="1560783"/>
              <a:chOff x="1790257" y="2699053"/>
              <a:chExt cx="2143569" cy="15607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/>
                  <p:cNvSpPr/>
                  <p:nvPr/>
                </p:nvSpPr>
                <p:spPr>
                  <a:xfrm>
                    <a:off x="2695574" y="3260692"/>
                    <a:ext cx="428626" cy="42862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5574" y="3260692"/>
                    <a:ext cx="428626" cy="428626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Oval 60"/>
              <p:cNvSpPr/>
              <p:nvPr/>
            </p:nvSpPr>
            <p:spPr>
              <a:xfrm>
                <a:off x="1790257" y="2699053"/>
                <a:ext cx="428626" cy="42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881002" y="3831210"/>
                <a:ext cx="428626" cy="42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505200" y="3821561"/>
                <a:ext cx="428626" cy="42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505200" y="2717583"/>
                <a:ext cx="428626" cy="42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/>
              <p:cNvCxnSpPr>
                <a:stCxn id="61" idx="5"/>
                <a:endCxn id="60" idx="1"/>
              </p:cNvCxnSpPr>
              <p:nvPr/>
            </p:nvCxnSpPr>
            <p:spPr>
              <a:xfrm>
                <a:off x="2156112" y="3064908"/>
                <a:ext cx="602233" cy="25855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2" idx="7"/>
                <a:endCxn id="60" idx="3"/>
              </p:cNvCxnSpPr>
              <p:nvPr/>
            </p:nvCxnSpPr>
            <p:spPr>
              <a:xfrm flipV="1">
                <a:off x="2246857" y="3626547"/>
                <a:ext cx="511488" cy="26743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60" idx="7"/>
                <a:endCxn id="64" idx="2"/>
              </p:cNvCxnSpPr>
              <p:nvPr/>
            </p:nvCxnSpPr>
            <p:spPr>
              <a:xfrm flipV="1">
                <a:off x="3061429" y="2931896"/>
                <a:ext cx="443771" cy="39156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0" idx="5"/>
                <a:endCxn id="63" idx="2"/>
              </p:cNvCxnSpPr>
              <p:nvPr/>
            </p:nvCxnSpPr>
            <p:spPr>
              <a:xfrm>
                <a:off x="3061429" y="3626547"/>
                <a:ext cx="443771" cy="40932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2309628" y="282485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381722" y="368931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200400" y="30480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00400" y="349579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886200" y="2663861"/>
              <a:ext cx="2245061" cy="1833494"/>
              <a:chOff x="4272713" y="1874688"/>
              <a:chExt cx="2245061" cy="1833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/>
                  <p:cNvSpPr/>
                  <p:nvPr/>
                </p:nvSpPr>
                <p:spPr>
                  <a:xfrm>
                    <a:off x="5178030" y="2286000"/>
                    <a:ext cx="428626" cy="42862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Oval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8030" y="2286000"/>
                    <a:ext cx="428626" cy="428626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Oval 42"/>
              <p:cNvSpPr/>
              <p:nvPr/>
            </p:nvSpPr>
            <p:spPr>
              <a:xfrm>
                <a:off x="4272713" y="1921078"/>
                <a:ext cx="428626" cy="42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63458" y="3053235"/>
                <a:ext cx="428626" cy="42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089148" y="3279556"/>
                <a:ext cx="428626" cy="42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87656" y="1939608"/>
                <a:ext cx="428626" cy="42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Arrow Connector 46"/>
              <p:cNvCxnSpPr>
                <a:stCxn id="43" idx="5"/>
                <a:endCxn id="42" idx="1"/>
              </p:cNvCxnSpPr>
              <p:nvPr/>
            </p:nvCxnSpPr>
            <p:spPr>
              <a:xfrm>
                <a:off x="4638568" y="2286933"/>
                <a:ext cx="602233" cy="6183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4" idx="7"/>
                <a:endCxn id="55" idx="2"/>
              </p:cNvCxnSpPr>
              <p:nvPr/>
            </p:nvCxnSpPr>
            <p:spPr>
              <a:xfrm flipV="1">
                <a:off x="4729313" y="3074740"/>
                <a:ext cx="387703" cy="4126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2" idx="7"/>
                <a:endCxn id="46" idx="2"/>
              </p:cNvCxnSpPr>
              <p:nvPr/>
            </p:nvCxnSpPr>
            <p:spPr>
              <a:xfrm flipV="1">
                <a:off x="5543885" y="2153921"/>
                <a:ext cx="443771" cy="19485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2" idx="5"/>
                <a:endCxn id="45" idx="1"/>
              </p:cNvCxnSpPr>
              <p:nvPr/>
            </p:nvCxnSpPr>
            <p:spPr>
              <a:xfrm>
                <a:off x="5543885" y="2651855"/>
                <a:ext cx="608034" cy="69047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4797929" y="1985852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724400" y="27432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555748" y="187468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885219" y="278723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/>
                  <p:cNvSpPr/>
                  <p:nvPr/>
                </p:nvSpPr>
                <p:spPr>
                  <a:xfrm>
                    <a:off x="5117016" y="2860427"/>
                    <a:ext cx="428626" cy="42862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016" y="2860427"/>
                    <a:ext cx="428626" cy="428626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55" idx="6"/>
                <a:endCxn id="46" idx="4"/>
              </p:cNvCxnSpPr>
              <p:nvPr/>
            </p:nvCxnSpPr>
            <p:spPr>
              <a:xfrm flipV="1">
                <a:off x="5545642" y="2368234"/>
                <a:ext cx="656327" cy="70650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5720956" y="2338552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58" name="Straight Arrow Connector 57"/>
              <p:cNvCxnSpPr>
                <a:stCxn id="55" idx="5"/>
                <a:endCxn id="45" idx="2"/>
              </p:cNvCxnSpPr>
              <p:nvPr/>
            </p:nvCxnSpPr>
            <p:spPr>
              <a:xfrm>
                <a:off x="5482871" y="3226282"/>
                <a:ext cx="606277" cy="26758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5562600" y="328826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41" name="Right Arrow 40"/>
            <p:cNvSpPr/>
            <p:nvPr/>
          </p:nvSpPr>
          <p:spPr>
            <a:xfrm>
              <a:off x="3200400" y="3171838"/>
              <a:ext cx="762000" cy="572682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5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third from last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91665" y="1485826"/>
            <a:ext cx="5562116" cy="2048178"/>
            <a:chOff x="2551229" y="4200222"/>
            <a:chExt cx="5562116" cy="2048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23"/>
                <p:cNvSpPr>
                  <a:spLocks noChangeArrowheads="1"/>
                </p:cNvSpPr>
                <p:nvPr/>
              </p:nvSpPr>
              <p:spPr bwMode="auto">
                <a:xfrm>
                  <a:off x="4075229" y="4882174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2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75229" y="4882174"/>
                  <a:ext cx="723783" cy="72397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61611" y="4200222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611" y="4200222"/>
                  <a:ext cx="719877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551229" y="4882174"/>
              <a:ext cx="909686" cy="678906"/>
              <a:chOff x="4692" y="1996"/>
              <a:chExt cx="386" cy="288"/>
            </a:xfrm>
          </p:grpSpPr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4790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 smtClean="0">
                    <a:solidFill>
                      <a:srgbClr val="FF00FF"/>
                    </a:solidFill>
                  </a:rPr>
                  <a:t>start</a:t>
                </a:r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21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9" name="Curved Connector 8"/>
            <p:cNvCxnSpPr>
              <a:stCxn id="20" idx="1"/>
              <a:endCxn id="20" idx="7"/>
            </p:cNvCxnSpPr>
            <p:nvPr/>
          </p:nvCxnSpPr>
          <p:spPr>
            <a:xfrm rot="5400000" flipH="1" flipV="1">
              <a:off x="3121550" y="4741631"/>
              <a:ext cx="12700" cy="479933"/>
            </a:xfrm>
            <a:prstGeom prst="curvedConnector3">
              <a:avLst>
                <a:gd name="adj1" fmla="val 258285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23"/>
                <p:cNvSpPr>
                  <a:spLocks noChangeArrowheads="1"/>
                </p:cNvSpPr>
                <p:nvPr/>
              </p:nvSpPr>
              <p:spPr bwMode="auto">
                <a:xfrm>
                  <a:off x="5599229" y="4876800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8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99229" y="4876800"/>
                  <a:ext cx="723783" cy="72397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stCxn id="20" idx="5"/>
              <a:endCxn id="6" idx="3"/>
            </p:cNvCxnSpPr>
            <p:nvPr/>
          </p:nvCxnSpPr>
          <p:spPr>
            <a:xfrm rot="16200000" flipH="1">
              <a:off x="3752138" y="5071036"/>
              <a:ext cx="38466" cy="819708"/>
            </a:xfrm>
            <a:prstGeom prst="curvedConnector3">
              <a:avLst>
                <a:gd name="adj1" fmla="val 9699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6" idx="5"/>
              <a:endCxn id="10" idx="3"/>
            </p:cNvCxnSpPr>
            <p:nvPr/>
          </p:nvCxnSpPr>
          <p:spPr>
            <a:xfrm rot="5400000" flipH="1" flipV="1">
              <a:off x="5196433" y="4991331"/>
              <a:ext cx="5374" cy="1012209"/>
            </a:xfrm>
            <a:prstGeom prst="curvedConnector3">
              <a:avLst>
                <a:gd name="adj1" fmla="val -622670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0" idx="5"/>
              <a:endCxn id="18" idx="3"/>
            </p:cNvCxnSpPr>
            <p:nvPr/>
          </p:nvCxnSpPr>
          <p:spPr>
            <a:xfrm rot="5400000" flipH="1" flipV="1">
              <a:off x="6791559" y="4855578"/>
              <a:ext cx="64628" cy="1213714"/>
            </a:xfrm>
            <a:prstGeom prst="curvedConnector3">
              <a:avLst>
                <a:gd name="adj1" fmla="val -51776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7313612" y="4747329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875212" y="578673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212" y="5786735"/>
                  <a:ext cx="719877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475412" y="5786735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412" y="5786735"/>
                  <a:ext cx="719877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604393" y="5786735"/>
                  <a:ext cx="4326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393" y="5786735"/>
                  <a:ext cx="432619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/>
          <p:cNvGrpSpPr/>
          <p:nvPr/>
        </p:nvGrpSpPr>
        <p:grpSpPr>
          <a:xfrm>
            <a:off x="2712951" y="4203568"/>
            <a:ext cx="6505661" cy="2121032"/>
            <a:chOff x="807951" y="4038600"/>
            <a:chExt cx="6505661" cy="21210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3"/>
                <p:cNvSpPr>
                  <a:spLocks noChangeArrowheads="1"/>
                </p:cNvSpPr>
                <p:nvPr/>
              </p:nvSpPr>
              <p:spPr bwMode="auto">
                <a:xfrm>
                  <a:off x="3031255" y="4686228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27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31255" y="4686228"/>
                  <a:ext cx="723783" cy="723972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17"/>
            <p:cNvGrpSpPr>
              <a:grpSpLocks/>
            </p:cNvGrpSpPr>
            <p:nvPr/>
          </p:nvGrpSpPr>
          <p:grpSpPr bwMode="auto">
            <a:xfrm>
              <a:off x="807951" y="4064168"/>
              <a:ext cx="1042853" cy="813751"/>
              <a:chOff x="4692" y="1996"/>
              <a:chExt cx="386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790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r>
                      <a:rPr lang="en-US" sz="2400" smtClean="0">
                        <a:solidFill>
                          <a:srgbClr val="FF00FF"/>
                        </a:solidFill>
                      </a:rPr>
                      <a:t>start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𝑎</m:t>
                        </m:r>
                      </m:oMath>
                    </a14:m>
                    <a:endParaRPr lang="en-US" sz="2400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90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12"/>
                    <a:stretch>
                      <a:fillRect l="-20000" r="-6154"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43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4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0" name="Curved Connector 29"/>
            <p:cNvCxnSpPr>
              <a:stCxn id="41" idx="1"/>
              <a:endCxn id="41" idx="7"/>
            </p:cNvCxnSpPr>
            <p:nvPr/>
          </p:nvCxnSpPr>
          <p:spPr>
            <a:xfrm rot="5400000" flipH="1" flipV="1">
              <a:off x="1461760" y="3908244"/>
              <a:ext cx="12700" cy="550191"/>
            </a:xfrm>
            <a:prstGeom prst="curvedConnector3">
              <a:avLst>
                <a:gd name="adj1" fmla="val 406758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23"/>
                <p:cNvSpPr>
                  <a:spLocks noChangeArrowheads="1"/>
                </p:cNvSpPr>
                <p:nvPr/>
              </p:nvSpPr>
              <p:spPr bwMode="auto">
                <a:xfrm>
                  <a:off x="4555255" y="4191000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3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55255" y="4191000"/>
                  <a:ext cx="723783" cy="723972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urved Connector 31"/>
            <p:cNvCxnSpPr>
              <a:stCxn id="51" idx="1"/>
              <a:endCxn id="41" idx="3"/>
            </p:cNvCxnSpPr>
            <p:nvPr/>
          </p:nvCxnSpPr>
          <p:spPr>
            <a:xfrm rot="5400000" flipH="1" flipV="1">
              <a:off x="833513" y="5111900"/>
              <a:ext cx="706304" cy="127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7" idx="7"/>
              <a:endCxn id="31" idx="2"/>
            </p:cNvCxnSpPr>
            <p:nvPr/>
          </p:nvCxnSpPr>
          <p:spPr>
            <a:xfrm rot="5400000" flipH="1" flipV="1">
              <a:off x="3982516" y="4219513"/>
              <a:ext cx="239265" cy="906213"/>
            </a:xfrm>
            <a:prstGeom prst="curvedConnector2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31" idx="7"/>
              <a:endCxn id="39" idx="1"/>
            </p:cNvCxnSpPr>
            <p:nvPr/>
          </p:nvCxnSpPr>
          <p:spPr>
            <a:xfrm rot="5400000" flipH="1" flipV="1">
              <a:off x="5831382" y="3497409"/>
              <a:ext cx="141274" cy="1457955"/>
            </a:xfrm>
            <a:prstGeom prst="curvedConnector3">
              <a:avLst>
                <a:gd name="adj1" fmla="val 344736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27"/>
            <p:cNvGrpSpPr>
              <a:grpSpLocks/>
            </p:cNvGrpSpPr>
            <p:nvPr/>
          </p:nvGrpSpPr>
          <p:grpSpPr bwMode="auto">
            <a:xfrm>
              <a:off x="6513879" y="4038600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grpSp>
          <p:nvGrpSpPr>
            <p:cNvPr id="50" name="Group 17"/>
            <p:cNvGrpSpPr>
              <a:grpSpLocks/>
            </p:cNvGrpSpPr>
            <p:nvPr/>
          </p:nvGrpSpPr>
          <p:grpSpPr bwMode="auto">
            <a:xfrm>
              <a:off x="807951" y="5345881"/>
              <a:ext cx="1042853" cy="813751"/>
              <a:chOff x="4692" y="1996"/>
              <a:chExt cx="386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790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r>
                      <a:rPr lang="en-US" sz="2400" smtClean="0">
                        <a:solidFill>
                          <a:srgbClr val="FF00FF"/>
                        </a:solidFill>
                      </a:rPr>
                      <a:t>start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𝑏</m:t>
                        </m:r>
                      </m:oMath>
                    </a14:m>
                    <a:endParaRPr lang="en-US" sz="2400" dirty="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1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90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15"/>
                    <a:stretch>
                      <a:fillRect l="-19231" r="-10769"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2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53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5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56" name="Curved Connector 55"/>
            <p:cNvCxnSpPr>
              <a:stCxn id="51" idx="3"/>
              <a:endCxn id="51" idx="5"/>
            </p:cNvCxnSpPr>
            <p:nvPr/>
          </p:nvCxnSpPr>
          <p:spPr>
            <a:xfrm rot="16200000" flipH="1">
              <a:off x="1461760" y="5765365"/>
              <a:ext cx="12700" cy="550191"/>
            </a:xfrm>
            <a:prstGeom prst="curvedConnector3">
              <a:avLst>
                <a:gd name="adj1" fmla="val 273835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41" idx="5"/>
              <a:endCxn id="51" idx="7"/>
            </p:cNvCxnSpPr>
            <p:nvPr/>
          </p:nvCxnSpPr>
          <p:spPr>
            <a:xfrm rot="5400000">
              <a:off x="1383704" y="5111900"/>
              <a:ext cx="706304" cy="127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>
              <a:stCxn id="41" idx="6"/>
              <a:endCxn id="27" idx="1"/>
            </p:cNvCxnSpPr>
            <p:nvPr/>
          </p:nvCxnSpPr>
          <p:spPr>
            <a:xfrm>
              <a:off x="1850804" y="4471044"/>
              <a:ext cx="1286447" cy="321207"/>
            </a:xfrm>
            <a:prstGeom prst="curvedConnector2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51" idx="6"/>
              <a:endCxn id="27" idx="3"/>
            </p:cNvCxnSpPr>
            <p:nvPr/>
          </p:nvCxnSpPr>
          <p:spPr>
            <a:xfrm flipV="1">
              <a:off x="1850804" y="5304177"/>
              <a:ext cx="1286447" cy="448580"/>
            </a:xfrm>
            <a:prstGeom prst="curvedConnector2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Oval 23"/>
                <p:cNvSpPr>
                  <a:spLocks noChangeArrowheads="1"/>
                </p:cNvSpPr>
                <p:nvPr/>
              </p:nvSpPr>
              <p:spPr bwMode="auto">
                <a:xfrm>
                  <a:off x="4532429" y="5257800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78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32429" y="5257800"/>
                  <a:ext cx="723783" cy="723972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27"/>
            <p:cNvGrpSpPr>
              <a:grpSpLocks/>
            </p:cNvGrpSpPr>
            <p:nvPr/>
          </p:nvGrpSpPr>
          <p:grpSpPr bwMode="auto">
            <a:xfrm>
              <a:off x="6439679" y="5359691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0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85" name="Curved Connector 84"/>
            <p:cNvCxnSpPr>
              <a:stCxn id="27" idx="5"/>
              <a:endCxn id="78" idx="2"/>
            </p:cNvCxnSpPr>
            <p:nvPr/>
          </p:nvCxnSpPr>
          <p:spPr>
            <a:xfrm rot="16200000" flipH="1">
              <a:off x="3932931" y="5020287"/>
              <a:ext cx="315609" cy="883387"/>
            </a:xfrm>
            <a:prstGeom prst="curvedConnector2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>
              <a:stCxn id="31" idx="5"/>
              <a:endCxn id="80" idx="1"/>
            </p:cNvCxnSpPr>
            <p:nvPr/>
          </p:nvCxnSpPr>
          <p:spPr>
            <a:xfrm rot="16200000" flipH="1">
              <a:off x="5530974" y="4451016"/>
              <a:ext cx="667891" cy="1383755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/>
            <p:cNvCxnSpPr>
              <a:stCxn id="78" idx="7"/>
              <a:endCxn id="39" idx="3"/>
            </p:cNvCxnSpPr>
            <p:nvPr/>
          </p:nvCxnSpPr>
          <p:spPr>
            <a:xfrm rot="5400000" flipH="1" flipV="1">
              <a:off x="5569391" y="4302218"/>
              <a:ext cx="642431" cy="148078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urved Connector 98"/>
            <p:cNvCxnSpPr>
              <a:stCxn id="78" idx="5"/>
              <a:endCxn id="80" idx="3"/>
            </p:cNvCxnSpPr>
            <p:nvPr/>
          </p:nvCxnSpPr>
          <p:spPr>
            <a:xfrm rot="16200000" flipH="1">
              <a:off x="5770139" y="5255825"/>
              <a:ext cx="166734" cy="1406581"/>
            </a:xfrm>
            <a:prstGeom prst="curvedConnector3">
              <a:avLst>
                <a:gd name="adj1" fmla="val 307366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1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Homgeneous</a:t>
            </a:r>
            <a:r>
              <a:rPr lang="en-US" smtClean="0"/>
              <a:t> </a:t>
            </a:r>
            <a:r>
              <a:rPr lang="en-US" smtClean="0"/>
              <a:t>NFA </a:t>
            </a:r>
            <a:r>
              <a:rPr lang="en-US" smtClean="0"/>
              <a:t>transition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When </a:t>
                </a:r>
                <a:r>
                  <a:rPr lang="en-US" smtClean="0"/>
                  <a:t>is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smtClean="0"/>
                  <a:t> active?</a:t>
                </a:r>
              </a:p>
              <a:p>
                <a:r>
                  <a:rPr lang="en-US"/>
                  <a:t>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/>
                  <a:t> becomes active if when reading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there is some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r>
                  <a:rPr lang="en-US"/>
                  <a:t> that was active before which had a transition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strike="sngStrike"/>
                  <a:t> matching the input character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/>
                      </a:rPr>
                      <m:t>𝜎</m:t>
                    </m:r>
                  </m:oMath>
                </a14:m>
                <a:endParaRPr lang="en-US" strike="sngStrike"/>
              </a:p>
              <a:p>
                <a:r>
                  <a:rPr lang="en-US" smtClean="0"/>
                  <a:t>Procedure: look at all of the active states, look at their outgoing transitions, </a:t>
                </a:r>
                <a:r>
                  <a:rPr lang="en-US" strike="sngStrike" smtClean="0"/>
                  <a:t>check which ones match on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smtClean="0"/>
                  <a:t>, see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smtClean="0"/>
                  <a:t> is among those destinations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 Parallel Execution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Use memory lookups and bitwise operations to simulate NFAs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𝑎𝑐𝑡</m:t>
                    </m:r>
                  </m:oMath>
                </a14:m>
                <a:r>
                  <a:rPr lang="en-US" smtClean="0"/>
                  <a:t>: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smtClean="0"/>
                  <a:t>-bit string representing which states are active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𝑎𝑑𝑗</m:t>
                    </m:r>
                  </m:oMath>
                </a14:m>
                <a:r>
                  <a:rPr lang="en-US" smtClean="0"/>
                  <a:t>: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×|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mtClean="0"/>
                  <a:t> binary matrix representing state adjacency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𝑚𝑎𝑡𝑐h</m:t>
                    </m:r>
                  </m:oMath>
                </a14:m>
                <a:r>
                  <a:rPr lang="en-US" smtClean="0"/>
                  <a:t>: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×|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mtClean="0"/>
                  <a:t> binary matrix representing which states match each character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4582" r="-2278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third from last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113930" y="1447800"/>
            <a:ext cx="4187821" cy="1365349"/>
            <a:chOff x="807951" y="4038600"/>
            <a:chExt cx="6505661" cy="21210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3"/>
                <p:cNvSpPr>
                  <a:spLocks noChangeArrowheads="1"/>
                </p:cNvSpPr>
                <p:nvPr/>
              </p:nvSpPr>
              <p:spPr bwMode="auto">
                <a:xfrm>
                  <a:off x="3031255" y="4686228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27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31255" y="4686228"/>
                  <a:ext cx="723783" cy="72397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l="-15190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17"/>
            <p:cNvGrpSpPr>
              <a:grpSpLocks/>
            </p:cNvGrpSpPr>
            <p:nvPr/>
          </p:nvGrpSpPr>
          <p:grpSpPr bwMode="auto">
            <a:xfrm>
              <a:off x="807951" y="4064168"/>
              <a:ext cx="1042853" cy="813751"/>
              <a:chOff x="4692" y="1996"/>
              <a:chExt cx="386" cy="288"/>
            </a:xfrm>
          </p:grpSpPr>
          <p:sp>
            <p:nvSpPr>
              <p:cNvPr id="41" name="Oval 18"/>
              <p:cNvSpPr>
                <a:spLocks noChangeArrowheads="1"/>
              </p:cNvSpPr>
              <p:nvPr/>
            </p:nvSpPr>
            <p:spPr bwMode="auto">
              <a:xfrm>
                <a:off x="4790" y="1996"/>
                <a:ext cx="288" cy="28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 smtClean="0">
                    <a:solidFill>
                      <a:srgbClr val="FF00FF"/>
                    </a:solidFill>
                  </a:rPr>
                  <a:t>0a</a:t>
                </a:r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42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43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4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0" name="Curved Connector 29"/>
            <p:cNvCxnSpPr>
              <a:stCxn id="41" idx="1"/>
              <a:endCxn id="41" idx="7"/>
            </p:cNvCxnSpPr>
            <p:nvPr/>
          </p:nvCxnSpPr>
          <p:spPr>
            <a:xfrm rot="5400000" flipH="1" flipV="1">
              <a:off x="1461760" y="3908244"/>
              <a:ext cx="12700" cy="550191"/>
            </a:xfrm>
            <a:prstGeom prst="curvedConnector3">
              <a:avLst>
                <a:gd name="adj1" fmla="val 406758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23"/>
                <p:cNvSpPr>
                  <a:spLocks noChangeArrowheads="1"/>
                </p:cNvSpPr>
                <p:nvPr/>
              </p:nvSpPr>
              <p:spPr bwMode="auto">
                <a:xfrm>
                  <a:off x="4555255" y="4191000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3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55255" y="4191000"/>
                  <a:ext cx="723783" cy="72397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15190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urved Connector 31"/>
            <p:cNvCxnSpPr>
              <a:stCxn id="51" idx="1"/>
              <a:endCxn id="41" idx="3"/>
            </p:cNvCxnSpPr>
            <p:nvPr/>
          </p:nvCxnSpPr>
          <p:spPr>
            <a:xfrm rot="5400000" flipH="1" flipV="1">
              <a:off x="833513" y="5111900"/>
              <a:ext cx="706304" cy="127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7" idx="7"/>
              <a:endCxn id="31" idx="2"/>
            </p:cNvCxnSpPr>
            <p:nvPr/>
          </p:nvCxnSpPr>
          <p:spPr>
            <a:xfrm rot="5400000" flipH="1" flipV="1">
              <a:off x="3982516" y="4219513"/>
              <a:ext cx="239265" cy="906213"/>
            </a:xfrm>
            <a:prstGeom prst="curvedConnector2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31" idx="7"/>
              <a:endCxn id="39" idx="1"/>
            </p:cNvCxnSpPr>
            <p:nvPr/>
          </p:nvCxnSpPr>
          <p:spPr>
            <a:xfrm rot="5400000" flipH="1" flipV="1">
              <a:off x="5831382" y="3497409"/>
              <a:ext cx="141274" cy="1457955"/>
            </a:xfrm>
            <a:prstGeom prst="curvedConnector3">
              <a:avLst>
                <a:gd name="adj1" fmla="val 344736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27"/>
            <p:cNvGrpSpPr>
              <a:grpSpLocks/>
            </p:cNvGrpSpPr>
            <p:nvPr/>
          </p:nvGrpSpPr>
          <p:grpSpPr bwMode="auto">
            <a:xfrm>
              <a:off x="6513879" y="4038600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 l="-10345"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grpSp>
          <p:nvGrpSpPr>
            <p:cNvPr id="50" name="Group 17"/>
            <p:cNvGrpSpPr>
              <a:grpSpLocks/>
            </p:cNvGrpSpPr>
            <p:nvPr/>
          </p:nvGrpSpPr>
          <p:grpSpPr bwMode="auto">
            <a:xfrm>
              <a:off x="807951" y="5345881"/>
              <a:ext cx="1042853" cy="813751"/>
              <a:chOff x="4692" y="1996"/>
              <a:chExt cx="386" cy="288"/>
            </a:xfrm>
          </p:grpSpPr>
          <p:sp>
            <p:nvSpPr>
              <p:cNvPr id="51" name="Oval 18"/>
              <p:cNvSpPr>
                <a:spLocks noChangeArrowheads="1"/>
              </p:cNvSpPr>
              <p:nvPr/>
            </p:nvSpPr>
            <p:spPr bwMode="auto">
              <a:xfrm>
                <a:off x="4790" y="1996"/>
                <a:ext cx="288" cy="28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 smtClean="0">
                    <a:solidFill>
                      <a:srgbClr val="FF00FF"/>
                    </a:solidFill>
                  </a:rPr>
                  <a:t>1b</a:t>
                </a:r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52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53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5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56" name="Curved Connector 55"/>
            <p:cNvCxnSpPr>
              <a:stCxn id="51" idx="3"/>
              <a:endCxn id="51" idx="5"/>
            </p:cNvCxnSpPr>
            <p:nvPr/>
          </p:nvCxnSpPr>
          <p:spPr>
            <a:xfrm rot="16200000" flipH="1">
              <a:off x="1461760" y="5765365"/>
              <a:ext cx="12700" cy="550191"/>
            </a:xfrm>
            <a:prstGeom prst="curvedConnector3">
              <a:avLst>
                <a:gd name="adj1" fmla="val 273835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41" idx="5"/>
              <a:endCxn id="51" idx="7"/>
            </p:cNvCxnSpPr>
            <p:nvPr/>
          </p:nvCxnSpPr>
          <p:spPr>
            <a:xfrm rot="5400000">
              <a:off x="1383704" y="5111900"/>
              <a:ext cx="706304" cy="127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>
              <a:stCxn id="41" idx="6"/>
              <a:endCxn id="27" idx="1"/>
            </p:cNvCxnSpPr>
            <p:nvPr/>
          </p:nvCxnSpPr>
          <p:spPr>
            <a:xfrm>
              <a:off x="1850804" y="4471044"/>
              <a:ext cx="1286447" cy="321207"/>
            </a:xfrm>
            <a:prstGeom prst="curvedConnector2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51" idx="6"/>
              <a:endCxn id="27" idx="3"/>
            </p:cNvCxnSpPr>
            <p:nvPr/>
          </p:nvCxnSpPr>
          <p:spPr>
            <a:xfrm flipV="1">
              <a:off x="1850804" y="5304177"/>
              <a:ext cx="1286447" cy="448580"/>
            </a:xfrm>
            <a:prstGeom prst="curvedConnector2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Oval 23"/>
                <p:cNvSpPr>
                  <a:spLocks noChangeArrowheads="1"/>
                </p:cNvSpPr>
                <p:nvPr/>
              </p:nvSpPr>
              <p:spPr bwMode="auto">
                <a:xfrm>
                  <a:off x="4532429" y="5257800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78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32429" y="5257800"/>
                  <a:ext cx="723783" cy="72397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l="-15385" r="-1282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27"/>
            <p:cNvGrpSpPr>
              <a:grpSpLocks/>
            </p:cNvGrpSpPr>
            <p:nvPr/>
          </p:nvGrpSpPr>
          <p:grpSpPr bwMode="auto">
            <a:xfrm>
              <a:off x="6439679" y="5359691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0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 l="-8046"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85" name="Curved Connector 84"/>
            <p:cNvCxnSpPr>
              <a:stCxn id="27" idx="5"/>
              <a:endCxn id="78" idx="2"/>
            </p:cNvCxnSpPr>
            <p:nvPr/>
          </p:nvCxnSpPr>
          <p:spPr>
            <a:xfrm rot="16200000" flipH="1">
              <a:off x="3932931" y="5020287"/>
              <a:ext cx="315609" cy="883387"/>
            </a:xfrm>
            <a:prstGeom prst="curvedConnector2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>
              <a:stCxn id="31" idx="5"/>
              <a:endCxn id="80" idx="1"/>
            </p:cNvCxnSpPr>
            <p:nvPr/>
          </p:nvCxnSpPr>
          <p:spPr>
            <a:xfrm rot="16200000" flipH="1">
              <a:off x="5530974" y="4451016"/>
              <a:ext cx="667891" cy="1383755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/>
            <p:cNvCxnSpPr>
              <a:stCxn id="78" idx="7"/>
              <a:endCxn id="39" idx="3"/>
            </p:cNvCxnSpPr>
            <p:nvPr/>
          </p:nvCxnSpPr>
          <p:spPr>
            <a:xfrm rot="5400000" flipH="1" flipV="1">
              <a:off x="5569391" y="4302218"/>
              <a:ext cx="642431" cy="148078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urved Connector 98"/>
            <p:cNvCxnSpPr>
              <a:stCxn id="78" idx="5"/>
              <a:endCxn id="80" idx="3"/>
            </p:cNvCxnSpPr>
            <p:nvPr/>
          </p:nvCxnSpPr>
          <p:spPr>
            <a:xfrm rot="16200000" flipH="1">
              <a:off x="5770139" y="5255825"/>
              <a:ext cx="166734" cy="1406581"/>
            </a:xfrm>
            <a:prstGeom prst="curvedConnector3">
              <a:avLst>
                <a:gd name="adj1" fmla="val 307366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2335" y="3576935"/>
                <a:ext cx="708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𝑎𝑐𝑡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" y="3576935"/>
                <a:ext cx="708335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862" t="-10526" r="-1206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34479"/>
              </p:ext>
            </p:extLst>
          </p:nvPr>
        </p:nvGraphicFramePr>
        <p:xfrm>
          <a:off x="836612" y="3124200"/>
          <a:ext cx="345863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91"/>
                <a:gridCol w="494091"/>
                <a:gridCol w="494091"/>
                <a:gridCol w="494091"/>
                <a:gridCol w="494091"/>
                <a:gridCol w="494091"/>
                <a:gridCol w="4940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7100875" y="1519535"/>
                <a:ext cx="800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𝑎𝑑𝑗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875" y="1519535"/>
                <a:ext cx="800668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29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86763"/>
              </p:ext>
            </p:extLst>
          </p:nvPr>
        </p:nvGraphicFramePr>
        <p:xfrm>
          <a:off x="7981052" y="1371600"/>
          <a:ext cx="40569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20"/>
                <a:gridCol w="507120"/>
                <a:gridCol w="507120"/>
                <a:gridCol w="507120"/>
                <a:gridCol w="507120"/>
                <a:gridCol w="507120"/>
                <a:gridCol w="507120"/>
                <a:gridCol w="507120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6722279" y="5181600"/>
                <a:ext cx="1505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𝑡𝑟𝑎𝑛𝑠</m:t>
                      </m:r>
                      <m:r>
                        <a:rPr lang="en-US" b="0" i="1" smtClean="0">
                          <a:latin typeface="Cambria Math"/>
                        </a:rPr>
                        <m:t>_</m:t>
                      </m:r>
                      <m:r>
                        <a:rPr lang="en-US" b="0" i="1" smtClean="0">
                          <a:latin typeface="Cambria Math"/>
                        </a:rPr>
                        <m:t>𝑡𝑜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79" y="5181600"/>
                <a:ext cx="1505733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77481"/>
              </p:ext>
            </p:extLst>
          </p:nvPr>
        </p:nvGraphicFramePr>
        <p:xfrm>
          <a:off x="8503173" y="5181600"/>
          <a:ext cx="353483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977"/>
                <a:gridCol w="504977"/>
                <a:gridCol w="504977"/>
                <a:gridCol w="504977"/>
                <a:gridCol w="504977"/>
                <a:gridCol w="504977"/>
                <a:gridCol w="5049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-23335" y="4491335"/>
                <a:ext cx="12046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𝑚𝑎𝑡𝑐h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335" y="4491335"/>
                <a:ext cx="120462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593464"/>
                  </p:ext>
                </p:extLst>
              </p:nvPr>
            </p:nvGraphicFramePr>
            <p:xfrm>
              <a:off x="1029076" y="4343400"/>
              <a:ext cx="3998536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817"/>
                    <a:gridCol w="499817"/>
                    <a:gridCol w="499817"/>
                    <a:gridCol w="499817"/>
                    <a:gridCol w="499817"/>
                    <a:gridCol w="499817"/>
                    <a:gridCol w="499817"/>
                    <a:gridCol w="49981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593464"/>
                  </p:ext>
                </p:extLst>
              </p:nvPr>
            </p:nvGraphicFramePr>
            <p:xfrm>
              <a:off x="1029076" y="4343400"/>
              <a:ext cx="3998536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817"/>
                    <a:gridCol w="499817"/>
                    <a:gridCol w="499817"/>
                    <a:gridCol w="499817"/>
                    <a:gridCol w="499817"/>
                    <a:gridCol w="499817"/>
                    <a:gridCol w="499817"/>
                    <a:gridCol w="49981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1220" t="-110667" r="-700000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1220" t="-210667" r="-70000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150812" y="6320135"/>
                <a:ext cx="887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𝑛𝑒𝑥𝑡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" y="6320135"/>
                <a:ext cx="887872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690" t="-10526" r="-96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10897"/>
              </p:ext>
            </p:extLst>
          </p:nvPr>
        </p:nvGraphicFramePr>
        <p:xfrm>
          <a:off x="1012293" y="5867400"/>
          <a:ext cx="345863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91"/>
                <a:gridCol w="494091"/>
                <a:gridCol w="494091"/>
                <a:gridCol w="494091"/>
                <a:gridCol w="494091"/>
                <a:gridCol w="494091"/>
                <a:gridCol w="4940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307197" y="3200400"/>
            <a:ext cx="254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r>
              <a:rPr lang="en-US" smtClean="0">
                <a:solidFill>
                  <a:srgbClr val="00B050"/>
                </a:solidFill>
              </a:rPr>
              <a:t>. Start with which states are active</a:t>
            </a:r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5332412" y="1828800"/>
                <a:ext cx="2667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rgbClr val="00B050"/>
                    </a:solidFill>
                  </a:rPr>
                  <a:t>1. Look at all rows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mtClean="0">
                    <a:solidFill>
                      <a:srgbClr val="00B050"/>
                    </a:solidFill>
                  </a:rPr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𝑎𝑐𝑡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US" smtClean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12" y="1828800"/>
                <a:ext cx="2667001" cy="830997"/>
              </a:xfrm>
              <a:prstGeom prst="rect">
                <a:avLst/>
              </a:prstGeom>
              <a:blipFill rotWithShape="1">
                <a:blip r:embed="rId14"/>
                <a:stretch>
                  <a:fillRect l="-366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2341" y="5562600"/>
            <a:ext cx="3574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 smtClean="0">
                <a:solidFill>
                  <a:srgbClr val="00B050"/>
                </a:solidFill>
              </a:rPr>
              <a:t>. Do bitwise OR on those rows to get adjacent states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951412" y="4191000"/>
            <a:ext cx="2681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 smtClean="0">
                <a:solidFill>
                  <a:srgbClr val="00B050"/>
                </a:solidFill>
              </a:rPr>
              <a:t>. Look up states matching current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4418012" y="6472535"/>
                <a:ext cx="58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00B050"/>
                    </a:solidFill>
                  </a:rPr>
                  <a:t>4</a:t>
                </a:r>
                <a:r>
                  <a:rPr lang="en-US" smtClean="0">
                    <a:solidFill>
                      <a:srgbClr val="00B050"/>
                    </a:solidFill>
                  </a:rPr>
                  <a:t>. Do bitwise AND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𝑡𝑟𝑎𝑛𝑠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𝑡𝑜</m:t>
                    </m:r>
                  </m:oMath>
                </a14:m>
                <a:r>
                  <a:rPr lang="en-US" smtClean="0">
                    <a:solidFill>
                      <a:srgbClr val="00B05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𝑚𝑎𝑡𝑐h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mtClean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12" y="6472535"/>
                <a:ext cx="5896664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1655" t="-10526" r="-62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2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46" grpId="0"/>
      <p:bldP spid="74" grpId="0"/>
      <p:bldP spid="75" grpId="0"/>
      <p:bldP spid="76" grpId="0"/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 Parallel Algorithm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𝑛𝑒𝑥𝑡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on character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marL="742950" indent="-7429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𝑡𝑟𝑎𝑛𝑠</m:t>
                    </m:r>
                    <m:r>
                      <a:rPr lang="en-US" b="0" i="1" smtClean="0">
                        <a:latin typeface="Cambria Math"/>
                      </a:rPr>
                      <m:t>_</m:t>
                    </m:r>
                    <m:r>
                      <a:rPr lang="en-US" b="0" i="1" smtClean="0">
                        <a:latin typeface="Cambria Math"/>
                      </a:rPr>
                      <m:t>𝑡𝑜</m:t>
                    </m:r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⋁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𝑎𝑐𝑡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𝑎𝑑𝑗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smtClean="0"/>
              </a:p>
              <a:p>
                <a:pPr marL="1276257" lvl="1" indent="-742950"/>
                <a:r>
                  <a:rPr lang="en-US" smtClean="0"/>
                  <a:t>Find all states with a transition to them</a:t>
                </a:r>
              </a:p>
              <a:p>
                <a:pPr marL="1276257" lvl="1" indent="-742950"/>
                <a:r>
                  <a:rPr lang="en-US" smtClean="0"/>
                  <a:t>All states adjacent to any active state</a:t>
                </a:r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𝑛𝑒𝑥𝑡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𝑚𝑎𝑡𝑐h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𝑡𝑟𝑎𝑛𝑠</m:t>
                    </m:r>
                    <m:r>
                      <a:rPr lang="en-US" b="0" i="1" smtClean="0">
                        <a:latin typeface="Cambria Math"/>
                      </a:rPr>
                      <m:t>_</m:t>
                    </m:r>
                    <m:r>
                      <a:rPr lang="en-US" b="0" i="1" smtClean="0">
                        <a:latin typeface="Cambria Math"/>
                      </a:rPr>
                      <m:t>𝑡𝑜</m:t>
                    </m:r>
                  </m:oMath>
                </a14:m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Find all states active after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endParaRPr lang="en-US" b="0" smtClean="0"/>
              </a:p>
              <a:p>
                <a:pPr marL="1276257" lvl="1" indent="-742950"/>
                <a:r>
                  <a:rPr lang="en-US" smtClean="0"/>
                  <a:t>All states that match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smtClean="0"/>
                  <a:t> and are adjacent to an active state</a:t>
                </a:r>
                <a:endParaRPr lang="en-US" b="0" smtClean="0"/>
              </a:p>
              <a:p>
                <a:pPr marL="742950" indent="-7429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𝑎𝑐𝑡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𝑛𝑒𝑥𝑡</m:t>
                    </m:r>
                  </m:oMath>
                </a14:m>
                <a:endParaRPr lang="en-US" smtClean="0"/>
              </a:p>
              <a:p>
                <a:pPr marL="1276257" lvl="1" indent="-742950"/>
                <a:r>
                  <a:rPr lang="en-US" smtClean="0"/>
                  <a:t>Do the transition</a:t>
                </a:r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78" t="-3369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A language is regular if:</a:t>
                </a:r>
              </a:p>
              <a:p>
                <a:pPr lvl="1"/>
                <a:r>
                  <a:rPr lang="en-US" smtClean="0"/>
                  <a:t>There </a:t>
                </a:r>
                <a:r>
                  <a:rPr lang="en-US" smtClean="0">
                    <a:solidFill>
                      <a:srgbClr val="00B050"/>
                    </a:solidFill>
                  </a:rPr>
                  <a:t>is a </a:t>
                </a:r>
                <a:r>
                  <a:rPr lang="en-US" smtClean="0"/>
                  <a:t>NFA/DFA which accepts exactly the strings in the language</a:t>
                </a:r>
              </a:p>
              <a:p>
                <a:pPr lvl="1"/>
                <a:r>
                  <a:rPr lang="en-US" smtClean="0"/>
                  <a:t>There </a:t>
                </a:r>
                <a:r>
                  <a:rPr lang="en-US" smtClean="0">
                    <a:solidFill>
                      <a:srgbClr val="00B050"/>
                    </a:solidFill>
                  </a:rPr>
                  <a:t>is a </a:t>
                </a:r>
                <a:r>
                  <a:rPr lang="en-US" smtClean="0"/>
                  <a:t>regular expression which describes exactly the strings in the language</a:t>
                </a:r>
              </a:p>
              <a:p>
                <a:r>
                  <a:rPr lang="en-US" smtClean="0"/>
                  <a:t>A lanugage is non-regular if: </a:t>
                </a:r>
              </a:p>
              <a:p>
                <a:pPr lvl="1"/>
                <a:r>
                  <a:rPr lang="en-US" smtClean="0"/>
                  <a:t>There </a:t>
                </a:r>
                <a:r>
                  <a:rPr lang="en-US" smtClean="0">
                    <a:solidFill>
                      <a:srgbClr val="FF0000"/>
                    </a:solidFill>
                  </a:rPr>
                  <a:t>is no</a:t>
                </a:r>
                <a:r>
                  <a:rPr lang="en-US" smtClean="0"/>
                  <a:t> NFA/DFA which accepts exactly the strings in the language (there will always be false positives/negatives)</a:t>
                </a:r>
              </a:p>
              <a:p>
                <a:pPr lvl="1"/>
                <a:r>
                  <a:rPr lang="en-US" smtClean="0"/>
                  <a:t>You </a:t>
                </a:r>
                <a:r>
                  <a:rPr lang="en-US" smtClean="0">
                    <a:solidFill>
                      <a:srgbClr val="FF0000"/>
                    </a:solidFill>
                  </a:rPr>
                  <a:t>cannot</a:t>
                </a:r>
                <a:r>
                  <a:rPr lang="en-US" smtClean="0"/>
                  <a:t> write a regular expression which describes exactly the strings in the lanuage (it always misses some or describes too many)</a:t>
                </a:r>
              </a:p>
              <a:p>
                <a:r>
                  <a:rPr lang="en-US" smtClean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4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4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0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1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400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400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1">
                        <a:latin typeface="Cambria Math" panose="02040503050406030204" pitchFamily="18" charset="0"/>
                      </a:rPr>
                      <m:t>palindrome</m:t>
                    </m:r>
                    <m:r>
                      <a:rPr lang="en-US" sz="4000" b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889" t="-2784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37612" y="4950767"/>
            <a:ext cx="281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Non-existence Proof!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76200"/>
            <a:ext cx="10969943" cy="1143000"/>
          </a:xfrm>
        </p:spPr>
        <p:txBody>
          <a:bodyPr/>
          <a:lstStyle/>
          <a:p>
            <a:r>
              <a:rPr lang="en-US" smtClean="0"/>
              <a:t>Proving Non-Regularity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16" y="863626"/>
            <a:ext cx="10969943" cy="4571999"/>
          </a:xfrm>
        </p:spPr>
        <p:txBody>
          <a:bodyPr>
            <a:noAutofit/>
          </a:bodyPr>
          <a:lstStyle/>
          <a:p>
            <a:r>
              <a:rPr lang="en-US" sz="2800" smtClean="0"/>
              <a:t>For a language to be regular, there must be a DFA for it</a:t>
            </a:r>
          </a:p>
          <a:p>
            <a:r>
              <a:rPr lang="en-US" sz="2800" smtClean="0"/>
              <a:t>That same DFA must work for </a:t>
            </a:r>
            <a:r>
              <a:rPr lang="en-US" sz="2800" i="1" smtClean="0"/>
              <a:t>every</a:t>
            </a:r>
            <a:r>
              <a:rPr lang="en-US" sz="2800" smtClean="0"/>
              <a:t> string in the language (no matter how long)</a:t>
            </a:r>
          </a:p>
          <a:p>
            <a:r>
              <a:rPr lang="en-US" sz="2800" smtClean="0"/>
              <a:t>If the language is infinite, there must be some string in the language larger than the machine’s size</a:t>
            </a:r>
          </a:p>
          <a:p>
            <a:r>
              <a:rPr lang="en-US" sz="2800" smtClean="0"/>
              <a:t>This </a:t>
            </a:r>
            <a:r>
              <a:rPr lang="en-US" sz="2800" smtClean="0">
                <a:solidFill>
                  <a:srgbClr val="7030A0"/>
                </a:solidFill>
              </a:rPr>
              <a:t>long</a:t>
            </a:r>
            <a:r>
              <a:rPr lang="en-US" sz="2800" smtClean="0"/>
              <a:t> string it must visit at least one state twice on its way to the final state (pigeonhole principle)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35271" y="4643735"/>
            <a:ext cx="9754941" cy="2290465"/>
            <a:chOff x="-2929" y="4643735"/>
            <a:chExt cx="9754941" cy="2290465"/>
          </a:xfrm>
        </p:grpSpPr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1674812" y="5647686"/>
              <a:ext cx="914400" cy="678906"/>
              <a:chOff x="4724" y="1996"/>
              <a:chExt cx="3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25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8952279" y="5665421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sp>
          <p:nvSpPr>
            <p:cNvPr id="28" name="Freeform 27"/>
            <p:cNvSpPr/>
            <p:nvPr/>
          </p:nvSpPr>
          <p:spPr>
            <a:xfrm>
              <a:off x="2589212" y="5527605"/>
              <a:ext cx="2824526" cy="958281"/>
            </a:xfrm>
            <a:custGeom>
              <a:avLst/>
              <a:gdLst>
                <a:gd name="connsiteX0" fmla="*/ 0 w 2192236"/>
                <a:gd name="connsiteY0" fmla="*/ 500941 h 1267737"/>
                <a:gd name="connsiteX1" fmla="*/ 140676 w 2192236"/>
                <a:gd name="connsiteY1" fmla="*/ 402467 h 1267737"/>
                <a:gd name="connsiteX2" fmla="*/ 182880 w 2192236"/>
                <a:gd name="connsiteY2" fmla="*/ 50775 h 1267737"/>
                <a:gd name="connsiteX3" fmla="*/ 506436 w 2192236"/>
                <a:gd name="connsiteY3" fmla="*/ 22640 h 1267737"/>
                <a:gd name="connsiteX4" fmla="*/ 548640 w 2192236"/>
                <a:gd name="connsiteY4" fmla="*/ 247723 h 1267737"/>
                <a:gd name="connsiteX5" fmla="*/ 506436 w 2192236"/>
                <a:gd name="connsiteY5" fmla="*/ 683821 h 1267737"/>
                <a:gd name="connsiteX6" fmla="*/ 323556 w 2192236"/>
                <a:gd name="connsiteY6" fmla="*/ 1063649 h 1267737"/>
                <a:gd name="connsiteX7" fmla="*/ 379827 w 2192236"/>
                <a:gd name="connsiteY7" fmla="*/ 1218393 h 1267737"/>
                <a:gd name="connsiteX8" fmla="*/ 689316 w 2192236"/>
                <a:gd name="connsiteY8" fmla="*/ 1260597 h 1267737"/>
                <a:gd name="connsiteX9" fmla="*/ 829993 w 2192236"/>
                <a:gd name="connsiteY9" fmla="*/ 1260597 h 1267737"/>
                <a:gd name="connsiteX10" fmla="*/ 1041009 w 2192236"/>
                <a:gd name="connsiteY10" fmla="*/ 1190258 h 1267737"/>
                <a:gd name="connsiteX11" fmla="*/ 942535 w 2192236"/>
                <a:gd name="connsiteY11" fmla="*/ 1021446 h 1267737"/>
                <a:gd name="connsiteX12" fmla="*/ 801858 w 2192236"/>
                <a:gd name="connsiteY12" fmla="*/ 979243 h 1267737"/>
                <a:gd name="connsiteX13" fmla="*/ 689316 w 2192236"/>
                <a:gd name="connsiteY13" fmla="*/ 824498 h 1267737"/>
                <a:gd name="connsiteX14" fmla="*/ 689316 w 2192236"/>
                <a:gd name="connsiteY14" fmla="*/ 529077 h 1267737"/>
                <a:gd name="connsiteX15" fmla="*/ 703384 w 2192236"/>
                <a:gd name="connsiteY15" fmla="*/ 430603 h 1267737"/>
                <a:gd name="connsiteX16" fmla="*/ 731520 w 2192236"/>
                <a:gd name="connsiteY16" fmla="*/ 388400 h 1267737"/>
                <a:gd name="connsiteX17" fmla="*/ 956603 w 2192236"/>
                <a:gd name="connsiteY17" fmla="*/ 233655 h 1267737"/>
                <a:gd name="connsiteX18" fmla="*/ 1069144 w 2192236"/>
                <a:gd name="connsiteY18" fmla="*/ 233655 h 1267737"/>
                <a:gd name="connsiteX19" fmla="*/ 1167618 w 2192236"/>
                <a:gd name="connsiteY19" fmla="*/ 261790 h 1267737"/>
                <a:gd name="connsiteX20" fmla="*/ 1294227 w 2192236"/>
                <a:gd name="connsiteY20" fmla="*/ 388400 h 1267737"/>
                <a:gd name="connsiteX21" fmla="*/ 1294227 w 2192236"/>
                <a:gd name="connsiteY21" fmla="*/ 472806 h 1267737"/>
                <a:gd name="connsiteX22" fmla="*/ 1308295 w 2192236"/>
                <a:gd name="connsiteY22" fmla="*/ 740092 h 1267737"/>
                <a:gd name="connsiteX23" fmla="*/ 1392701 w 2192236"/>
                <a:gd name="connsiteY23" fmla="*/ 740092 h 1267737"/>
                <a:gd name="connsiteX24" fmla="*/ 1547446 w 2192236"/>
                <a:gd name="connsiteY24" fmla="*/ 726024 h 1267737"/>
                <a:gd name="connsiteX25" fmla="*/ 1688123 w 2192236"/>
                <a:gd name="connsiteY25" fmla="*/ 500941 h 1267737"/>
                <a:gd name="connsiteX26" fmla="*/ 1786596 w 2192236"/>
                <a:gd name="connsiteY26" fmla="*/ 318061 h 1267737"/>
                <a:gd name="connsiteX27" fmla="*/ 1842867 w 2192236"/>
                <a:gd name="connsiteY27" fmla="*/ 318061 h 1267737"/>
                <a:gd name="connsiteX28" fmla="*/ 1969476 w 2192236"/>
                <a:gd name="connsiteY28" fmla="*/ 486873 h 1267737"/>
                <a:gd name="connsiteX29" fmla="*/ 2166424 w 2192236"/>
                <a:gd name="connsiteY29" fmla="*/ 557212 h 126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92236" h="1267737">
                  <a:moveTo>
                    <a:pt x="0" y="500941"/>
                  </a:moveTo>
                  <a:cubicBezTo>
                    <a:pt x="55098" y="489218"/>
                    <a:pt x="110196" y="477495"/>
                    <a:pt x="140676" y="402467"/>
                  </a:cubicBezTo>
                  <a:cubicBezTo>
                    <a:pt x="171156" y="327439"/>
                    <a:pt x="121920" y="114079"/>
                    <a:pt x="182880" y="50775"/>
                  </a:cubicBezTo>
                  <a:cubicBezTo>
                    <a:pt x="243840" y="-12529"/>
                    <a:pt x="445476" y="-10185"/>
                    <a:pt x="506436" y="22640"/>
                  </a:cubicBezTo>
                  <a:cubicBezTo>
                    <a:pt x="567396" y="55465"/>
                    <a:pt x="548640" y="137526"/>
                    <a:pt x="548640" y="247723"/>
                  </a:cubicBezTo>
                  <a:cubicBezTo>
                    <a:pt x="548640" y="357920"/>
                    <a:pt x="543950" y="547833"/>
                    <a:pt x="506436" y="683821"/>
                  </a:cubicBezTo>
                  <a:cubicBezTo>
                    <a:pt x="468922" y="819809"/>
                    <a:pt x="344657" y="974554"/>
                    <a:pt x="323556" y="1063649"/>
                  </a:cubicBezTo>
                  <a:cubicBezTo>
                    <a:pt x="302455" y="1152744"/>
                    <a:pt x="318867" y="1185568"/>
                    <a:pt x="379827" y="1218393"/>
                  </a:cubicBezTo>
                  <a:cubicBezTo>
                    <a:pt x="440787" y="1251218"/>
                    <a:pt x="614288" y="1253563"/>
                    <a:pt x="689316" y="1260597"/>
                  </a:cubicBezTo>
                  <a:cubicBezTo>
                    <a:pt x="764344" y="1267631"/>
                    <a:pt x="771378" y="1272320"/>
                    <a:pt x="829993" y="1260597"/>
                  </a:cubicBezTo>
                  <a:cubicBezTo>
                    <a:pt x="888609" y="1248874"/>
                    <a:pt x="1022252" y="1230117"/>
                    <a:pt x="1041009" y="1190258"/>
                  </a:cubicBezTo>
                  <a:cubicBezTo>
                    <a:pt x="1059766" y="1150399"/>
                    <a:pt x="982394" y="1056615"/>
                    <a:pt x="942535" y="1021446"/>
                  </a:cubicBezTo>
                  <a:cubicBezTo>
                    <a:pt x="902676" y="986277"/>
                    <a:pt x="844061" y="1012068"/>
                    <a:pt x="801858" y="979243"/>
                  </a:cubicBezTo>
                  <a:cubicBezTo>
                    <a:pt x="759655" y="946418"/>
                    <a:pt x="708073" y="899526"/>
                    <a:pt x="689316" y="824498"/>
                  </a:cubicBezTo>
                  <a:cubicBezTo>
                    <a:pt x="670559" y="749470"/>
                    <a:pt x="686971" y="594726"/>
                    <a:pt x="689316" y="529077"/>
                  </a:cubicBezTo>
                  <a:cubicBezTo>
                    <a:pt x="691661" y="463428"/>
                    <a:pt x="696350" y="454049"/>
                    <a:pt x="703384" y="430603"/>
                  </a:cubicBezTo>
                  <a:cubicBezTo>
                    <a:pt x="710418" y="407157"/>
                    <a:pt x="689317" y="421225"/>
                    <a:pt x="731520" y="388400"/>
                  </a:cubicBezTo>
                  <a:cubicBezTo>
                    <a:pt x="773723" y="355575"/>
                    <a:pt x="900332" y="259446"/>
                    <a:pt x="956603" y="233655"/>
                  </a:cubicBezTo>
                  <a:cubicBezTo>
                    <a:pt x="1012874" y="207864"/>
                    <a:pt x="1033975" y="228966"/>
                    <a:pt x="1069144" y="233655"/>
                  </a:cubicBezTo>
                  <a:cubicBezTo>
                    <a:pt x="1104313" y="238344"/>
                    <a:pt x="1130104" y="235999"/>
                    <a:pt x="1167618" y="261790"/>
                  </a:cubicBezTo>
                  <a:cubicBezTo>
                    <a:pt x="1205132" y="287581"/>
                    <a:pt x="1273126" y="353231"/>
                    <a:pt x="1294227" y="388400"/>
                  </a:cubicBezTo>
                  <a:cubicBezTo>
                    <a:pt x="1315329" y="423569"/>
                    <a:pt x="1291882" y="414191"/>
                    <a:pt x="1294227" y="472806"/>
                  </a:cubicBezTo>
                  <a:cubicBezTo>
                    <a:pt x="1296572" y="531421"/>
                    <a:pt x="1291883" y="695544"/>
                    <a:pt x="1308295" y="740092"/>
                  </a:cubicBezTo>
                  <a:cubicBezTo>
                    <a:pt x="1324707" y="784640"/>
                    <a:pt x="1352843" y="742437"/>
                    <a:pt x="1392701" y="740092"/>
                  </a:cubicBezTo>
                  <a:cubicBezTo>
                    <a:pt x="1432560" y="737747"/>
                    <a:pt x="1498209" y="765882"/>
                    <a:pt x="1547446" y="726024"/>
                  </a:cubicBezTo>
                  <a:cubicBezTo>
                    <a:pt x="1596683" y="686166"/>
                    <a:pt x="1648265" y="568935"/>
                    <a:pt x="1688123" y="500941"/>
                  </a:cubicBezTo>
                  <a:cubicBezTo>
                    <a:pt x="1727981" y="432947"/>
                    <a:pt x="1760805" y="348541"/>
                    <a:pt x="1786596" y="318061"/>
                  </a:cubicBezTo>
                  <a:cubicBezTo>
                    <a:pt x="1812387" y="287581"/>
                    <a:pt x="1812387" y="289926"/>
                    <a:pt x="1842867" y="318061"/>
                  </a:cubicBezTo>
                  <a:cubicBezTo>
                    <a:pt x="1873347" y="346196"/>
                    <a:pt x="1915550" y="447015"/>
                    <a:pt x="1969476" y="486873"/>
                  </a:cubicBezTo>
                  <a:cubicBezTo>
                    <a:pt x="2023402" y="526731"/>
                    <a:pt x="2271932" y="369643"/>
                    <a:pt x="2166424" y="557212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23"/>
                <p:cNvSpPr>
                  <a:spLocks noChangeArrowheads="1"/>
                </p:cNvSpPr>
                <p:nvPr/>
              </p:nvSpPr>
              <p:spPr bwMode="auto">
                <a:xfrm>
                  <a:off x="5384964" y="5685472"/>
                  <a:ext cx="633248" cy="63341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84964" y="5685472"/>
                  <a:ext cx="633248" cy="633413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/>
            <p:cNvSpPr/>
            <p:nvPr/>
          </p:nvSpPr>
          <p:spPr>
            <a:xfrm>
              <a:off x="5332412" y="5114286"/>
              <a:ext cx="1176957" cy="703503"/>
            </a:xfrm>
            <a:custGeom>
              <a:avLst/>
              <a:gdLst>
                <a:gd name="connsiteX0" fmla="*/ 675663 w 1176957"/>
                <a:gd name="connsiteY0" fmla="*/ 703503 h 703503"/>
                <a:gd name="connsiteX1" fmla="*/ 942949 w 1176957"/>
                <a:gd name="connsiteY1" fmla="*/ 576893 h 703503"/>
                <a:gd name="connsiteX2" fmla="*/ 1153964 w 1176957"/>
                <a:gd name="connsiteY2" fmla="*/ 337743 h 703503"/>
                <a:gd name="connsiteX3" fmla="*/ 1153964 w 1176957"/>
                <a:gd name="connsiteY3" fmla="*/ 84524 h 703503"/>
                <a:gd name="connsiteX4" fmla="*/ 999219 w 1176957"/>
                <a:gd name="connsiteY4" fmla="*/ 118 h 703503"/>
                <a:gd name="connsiteX5" fmla="*/ 858543 w 1176957"/>
                <a:gd name="connsiteY5" fmla="*/ 70456 h 703503"/>
                <a:gd name="connsiteX6" fmla="*/ 886678 w 1176957"/>
                <a:gd name="connsiteY6" fmla="*/ 239269 h 703503"/>
                <a:gd name="connsiteX7" fmla="*/ 957016 w 1176957"/>
                <a:gd name="connsiteY7" fmla="*/ 309607 h 703503"/>
                <a:gd name="connsiteX8" fmla="*/ 802272 w 1176957"/>
                <a:gd name="connsiteY8" fmla="*/ 478419 h 703503"/>
                <a:gd name="connsiteX9" fmla="*/ 450579 w 1176957"/>
                <a:gd name="connsiteY9" fmla="*/ 98592 h 703503"/>
                <a:gd name="connsiteX10" fmla="*/ 169226 w 1176957"/>
                <a:gd name="connsiteY10" fmla="*/ 118 h 703503"/>
                <a:gd name="connsiteX11" fmla="*/ 413 w 1176957"/>
                <a:gd name="connsiteY11" fmla="*/ 98592 h 703503"/>
                <a:gd name="connsiteX12" fmla="*/ 127023 w 1176957"/>
                <a:gd name="connsiteY12" fmla="*/ 408081 h 703503"/>
                <a:gd name="connsiteX13" fmla="*/ 295835 w 1176957"/>
                <a:gd name="connsiteY13" fmla="*/ 590961 h 70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6957" h="703503">
                  <a:moveTo>
                    <a:pt x="675663" y="703503"/>
                  </a:moveTo>
                  <a:cubicBezTo>
                    <a:pt x="769447" y="670678"/>
                    <a:pt x="863232" y="637853"/>
                    <a:pt x="942949" y="576893"/>
                  </a:cubicBezTo>
                  <a:cubicBezTo>
                    <a:pt x="1022666" y="515933"/>
                    <a:pt x="1118795" y="419804"/>
                    <a:pt x="1153964" y="337743"/>
                  </a:cubicBezTo>
                  <a:cubicBezTo>
                    <a:pt x="1189133" y="255682"/>
                    <a:pt x="1179755" y="140795"/>
                    <a:pt x="1153964" y="84524"/>
                  </a:cubicBezTo>
                  <a:cubicBezTo>
                    <a:pt x="1128173" y="28253"/>
                    <a:pt x="1048456" y="2463"/>
                    <a:pt x="999219" y="118"/>
                  </a:cubicBezTo>
                  <a:cubicBezTo>
                    <a:pt x="949982" y="-2227"/>
                    <a:pt x="877300" y="30597"/>
                    <a:pt x="858543" y="70456"/>
                  </a:cubicBezTo>
                  <a:cubicBezTo>
                    <a:pt x="839786" y="110315"/>
                    <a:pt x="870266" y="199411"/>
                    <a:pt x="886678" y="239269"/>
                  </a:cubicBezTo>
                  <a:cubicBezTo>
                    <a:pt x="903090" y="279127"/>
                    <a:pt x="971084" y="269749"/>
                    <a:pt x="957016" y="309607"/>
                  </a:cubicBezTo>
                  <a:cubicBezTo>
                    <a:pt x="942948" y="349465"/>
                    <a:pt x="886678" y="513588"/>
                    <a:pt x="802272" y="478419"/>
                  </a:cubicBezTo>
                  <a:cubicBezTo>
                    <a:pt x="717866" y="443250"/>
                    <a:pt x="556087" y="178309"/>
                    <a:pt x="450579" y="98592"/>
                  </a:cubicBezTo>
                  <a:cubicBezTo>
                    <a:pt x="345071" y="18875"/>
                    <a:pt x="244254" y="118"/>
                    <a:pt x="169226" y="118"/>
                  </a:cubicBezTo>
                  <a:cubicBezTo>
                    <a:pt x="94198" y="118"/>
                    <a:pt x="7447" y="30598"/>
                    <a:pt x="413" y="98592"/>
                  </a:cubicBezTo>
                  <a:cubicBezTo>
                    <a:pt x="-6621" y="166586"/>
                    <a:pt x="77786" y="326020"/>
                    <a:pt x="127023" y="408081"/>
                  </a:cubicBezTo>
                  <a:cubicBezTo>
                    <a:pt x="176260" y="490142"/>
                    <a:pt x="40272" y="391669"/>
                    <a:pt x="295835" y="590961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978769" y="4953000"/>
              <a:ext cx="2973510" cy="1529436"/>
            </a:xfrm>
            <a:custGeom>
              <a:avLst/>
              <a:gdLst>
                <a:gd name="connsiteX0" fmla="*/ 0 w 2180493"/>
                <a:gd name="connsiteY0" fmla="*/ 1127268 h 1529436"/>
                <a:gd name="connsiteX1" fmla="*/ 365760 w 2180493"/>
                <a:gd name="connsiteY1" fmla="*/ 1394554 h 1529436"/>
                <a:gd name="connsiteX2" fmla="*/ 815926 w 2180493"/>
                <a:gd name="connsiteY2" fmla="*/ 1521163 h 1529436"/>
                <a:gd name="connsiteX3" fmla="*/ 1055077 w 2180493"/>
                <a:gd name="connsiteY3" fmla="*/ 1169471 h 1529436"/>
                <a:gd name="connsiteX4" fmla="*/ 815926 w 2180493"/>
                <a:gd name="connsiteY4" fmla="*/ 719304 h 1529436"/>
                <a:gd name="connsiteX5" fmla="*/ 745588 w 2180493"/>
                <a:gd name="connsiteY5" fmla="*/ 367612 h 1529436"/>
                <a:gd name="connsiteX6" fmla="*/ 970671 w 2180493"/>
                <a:gd name="connsiteY6" fmla="*/ 1852 h 1529436"/>
                <a:gd name="connsiteX7" fmla="*/ 1519311 w 2180493"/>
                <a:gd name="connsiteY7" fmla="*/ 241003 h 1529436"/>
                <a:gd name="connsiteX8" fmla="*/ 1533379 w 2180493"/>
                <a:gd name="connsiteY8" fmla="*/ 578628 h 1529436"/>
                <a:gd name="connsiteX9" fmla="*/ 1252025 w 2180493"/>
                <a:gd name="connsiteY9" fmla="*/ 1127268 h 1529436"/>
                <a:gd name="connsiteX10" fmla="*/ 1645920 w 2180493"/>
                <a:gd name="connsiteY10" fmla="*/ 1422689 h 1529436"/>
                <a:gd name="connsiteX11" fmla="*/ 2067951 w 2180493"/>
                <a:gd name="connsiteY11" fmla="*/ 1211674 h 1529436"/>
                <a:gd name="connsiteX12" fmla="*/ 2180493 w 2180493"/>
                <a:gd name="connsiteY12" fmla="*/ 1183538 h 152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80493" h="1529436">
                  <a:moveTo>
                    <a:pt x="0" y="1127268"/>
                  </a:moveTo>
                  <a:cubicBezTo>
                    <a:pt x="114886" y="1228086"/>
                    <a:pt x="229772" y="1328905"/>
                    <a:pt x="365760" y="1394554"/>
                  </a:cubicBezTo>
                  <a:cubicBezTo>
                    <a:pt x="501748" y="1460203"/>
                    <a:pt x="701040" y="1558677"/>
                    <a:pt x="815926" y="1521163"/>
                  </a:cubicBezTo>
                  <a:cubicBezTo>
                    <a:pt x="930812" y="1483649"/>
                    <a:pt x="1055077" y="1303114"/>
                    <a:pt x="1055077" y="1169471"/>
                  </a:cubicBezTo>
                  <a:cubicBezTo>
                    <a:pt x="1055077" y="1035828"/>
                    <a:pt x="867508" y="852947"/>
                    <a:pt x="815926" y="719304"/>
                  </a:cubicBezTo>
                  <a:cubicBezTo>
                    <a:pt x="764345" y="585661"/>
                    <a:pt x="719797" y="487187"/>
                    <a:pt x="745588" y="367612"/>
                  </a:cubicBezTo>
                  <a:cubicBezTo>
                    <a:pt x="771379" y="248037"/>
                    <a:pt x="841717" y="22953"/>
                    <a:pt x="970671" y="1852"/>
                  </a:cubicBezTo>
                  <a:cubicBezTo>
                    <a:pt x="1099625" y="-19249"/>
                    <a:pt x="1425526" y="144874"/>
                    <a:pt x="1519311" y="241003"/>
                  </a:cubicBezTo>
                  <a:cubicBezTo>
                    <a:pt x="1613096" y="337132"/>
                    <a:pt x="1577927" y="430917"/>
                    <a:pt x="1533379" y="578628"/>
                  </a:cubicBezTo>
                  <a:cubicBezTo>
                    <a:pt x="1488831" y="726339"/>
                    <a:pt x="1233268" y="986591"/>
                    <a:pt x="1252025" y="1127268"/>
                  </a:cubicBezTo>
                  <a:cubicBezTo>
                    <a:pt x="1270782" y="1267945"/>
                    <a:pt x="1509932" y="1408621"/>
                    <a:pt x="1645920" y="1422689"/>
                  </a:cubicBezTo>
                  <a:cubicBezTo>
                    <a:pt x="1781908" y="1436757"/>
                    <a:pt x="1978856" y="1251533"/>
                    <a:pt x="2067951" y="1211674"/>
                  </a:cubicBezTo>
                  <a:cubicBezTo>
                    <a:pt x="2157047" y="1171816"/>
                    <a:pt x="2098432" y="1129612"/>
                    <a:pt x="2180493" y="1183538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-2929" y="4948535"/>
                  <a:ext cx="4268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mtClean="0">
                      <a:solidFill>
                        <a:schemeClr val="tx1"/>
                      </a:solidFill>
                    </a:rPr>
                    <a:t>When “</a:t>
                  </a:r>
                  <a:r>
                    <a:rPr lang="en-US" smtClean="0">
                      <a:solidFill>
                        <a:srgbClr val="7030A0"/>
                      </a:solidFill>
                    </a:rPr>
                    <a:t>long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” string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</m:oMath>
                  </a14:m>
                  <a:r>
                    <a:rPr lang="en-US" smtClean="0">
                      <a:solidFill>
                        <a:schemeClr val="tx1"/>
                      </a:solidFill>
                    </a:rPr>
                    <a:t> is accepted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29" y="4948535"/>
                  <a:ext cx="4268541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143" t="-10526" r="-128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/>
            <p:cNvSpPr txBox="1"/>
            <p:nvPr/>
          </p:nvSpPr>
          <p:spPr>
            <a:xfrm>
              <a:off x="2970212" y="6472535"/>
              <a:ext cx="1306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70C0"/>
                  </a:solidFill>
                </a:rPr>
                <a:t>First part</a:t>
              </a:r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27612" y="4643735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6">
                      <a:lumMod val="75000"/>
                    </a:schemeClr>
                  </a:solidFill>
                </a:rPr>
                <a:t>Middle part</a:t>
              </a:r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05969" y="6472535"/>
              <a:ext cx="1269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B050"/>
                  </a:solidFill>
                </a:rPr>
                <a:t>Last part</a:t>
              </a:r>
              <a:endParaRPr lang="en-US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8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228600"/>
            <a:ext cx="10969943" cy="1143000"/>
          </a:xfrm>
        </p:spPr>
        <p:txBody>
          <a:bodyPr/>
          <a:lstStyle/>
          <a:p>
            <a:r>
              <a:rPr lang="en-US" dirty="0" smtClean="0"/>
              <a:t>“Pumping Lemma”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808037"/>
            <a:ext cx="12038013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Any infinite regular language has a “</a:t>
            </a:r>
            <a:r>
              <a:rPr lang="en-US" sz="2800" dirty="0" smtClean="0">
                <a:solidFill>
                  <a:srgbClr val="7030A0"/>
                </a:solidFill>
              </a:rPr>
              <a:t>long</a:t>
            </a:r>
            <a:r>
              <a:rPr lang="en-US" sz="2800" dirty="0" smtClean="0"/>
              <a:t>” string</a:t>
            </a:r>
          </a:p>
          <a:p>
            <a:r>
              <a:rPr lang="en-US" sz="2800" dirty="0" smtClean="0"/>
              <a:t>Any “</a:t>
            </a:r>
            <a:r>
              <a:rPr lang="en-US" sz="2800" dirty="0" smtClean="0">
                <a:solidFill>
                  <a:srgbClr val="7030A0"/>
                </a:solidFill>
              </a:rPr>
              <a:t>long</a:t>
            </a:r>
            <a:r>
              <a:rPr lang="en-US" sz="2800" dirty="0" smtClean="0"/>
              <a:t>” string can be broken into 3 parts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first part </a:t>
            </a:r>
            <a:r>
              <a:rPr lang="en-US" sz="2400" dirty="0" smtClean="0"/>
              <a:t>that takes you from </a:t>
            </a:r>
            <a:r>
              <a:rPr lang="en-US" sz="2400" dirty="0" smtClean="0">
                <a:solidFill>
                  <a:srgbClr val="E422C8"/>
                </a:solidFill>
              </a:rPr>
              <a:t>start</a:t>
            </a:r>
            <a:r>
              <a:rPr lang="en-US" sz="2400" dirty="0" smtClean="0"/>
              <a:t> to </a:t>
            </a:r>
            <a:r>
              <a:rPr lang="en-US" sz="2400" b="1" dirty="0" smtClean="0"/>
              <a:t>some state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middle part </a:t>
            </a:r>
            <a:r>
              <a:rPr lang="en-US" sz="2400" dirty="0" smtClean="0"/>
              <a:t>that takes you back to that </a:t>
            </a:r>
            <a:r>
              <a:rPr lang="en-US" sz="2400" b="1" dirty="0" smtClean="0"/>
              <a:t>same state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B050"/>
                </a:solidFill>
              </a:rPr>
              <a:t>last part </a:t>
            </a:r>
            <a:r>
              <a:rPr lang="en-US" sz="2400" dirty="0" smtClean="0"/>
              <a:t>that takes you to a </a:t>
            </a:r>
            <a:r>
              <a:rPr lang="en-US" sz="2400" dirty="0" smtClean="0">
                <a:solidFill>
                  <a:srgbClr val="FF0000"/>
                </a:solidFill>
              </a:rPr>
              <a:t>final</a:t>
            </a:r>
            <a:r>
              <a:rPr lang="en-US" sz="2400" dirty="0" smtClean="0"/>
              <a:t> state</a:t>
            </a:r>
          </a:p>
          <a:p>
            <a:r>
              <a:rPr lang="en-US" sz="2800" dirty="0" smtClean="0"/>
              <a:t>Copying the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middle part </a:t>
            </a:r>
            <a:r>
              <a:rPr lang="en-US" sz="2800" dirty="0" smtClean="0"/>
              <a:t>(or skipping) still takes us from </a:t>
            </a:r>
            <a:r>
              <a:rPr lang="en-US" sz="2800" dirty="0" smtClean="0">
                <a:solidFill>
                  <a:srgbClr val="E422C8"/>
                </a:solidFill>
              </a:rPr>
              <a:t>start</a:t>
            </a:r>
            <a:r>
              <a:rPr lang="en-US" sz="2800" dirty="0" smtClean="0"/>
              <a:t> to a </a:t>
            </a:r>
            <a:r>
              <a:rPr lang="en-US" sz="2800" dirty="0" smtClean="0">
                <a:solidFill>
                  <a:srgbClr val="FF0000"/>
                </a:solidFill>
              </a:rPr>
              <a:t>final</a:t>
            </a:r>
            <a:r>
              <a:rPr lang="en-US" sz="2800" dirty="0" smtClean="0"/>
              <a:t> state</a:t>
            </a:r>
          </a:p>
          <a:p>
            <a:r>
              <a:rPr lang="en-US" sz="2800" dirty="0" smtClean="0"/>
              <a:t>If we can’t break up a “</a:t>
            </a:r>
            <a:r>
              <a:rPr lang="en-US" sz="2800" dirty="0" smtClean="0">
                <a:solidFill>
                  <a:srgbClr val="7030A0"/>
                </a:solidFill>
              </a:rPr>
              <a:t>long</a:t>
            </a:r>
            <a:r>
              <a:rPr lang="en-US" sz="2800" dirty="0" smtClean="0"/>
              <a:t>” string into these parts which allows us to “pump” the middle, the language isn’t regular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5271" y="4643735"/>
            <a:ext cx="9754941" cy="2290465"/>
            <a:chOff x="-2929" y="4643735"/>
            <a:chExt cx="9754941" cy="2290465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674812" y="5647686"/>
              <a:ext cx="914400" cy="678906"/>
              <a:chOff x="4724" y="1996"/>
              <a:chExt cx="3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20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8952279" y="5665421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2589212" y="5527605"/>
              <a:ext cx="2824526" cy="958281"/>
            </a:xfrm>
            <a:custGeom>
              <a:avLst/>
              <a:gdLst>
                <a:gd name="connsiteX0" fmla="*/ 0 w 2192236"/>
                <a:gd name="connsiteY0" fmla="*/ 500941 h 1267737"/>
                <a:gd name="connsiteX1" fmla="*/ 140676 w 2192236"/>
                <a:gd name="connsiteY1" fmla="*/ 402467 h 1267737"/>
                <a:gd name="connsiteX2" fmla="*/ 182880 w 2192236"/>
                <a:gd name="connsiteY2" fmla="*/ 50775 h 1267737"/>
                <a:gd name="connsiteX3" fmla="*/ 506436 w 2192236"/>
                <a:gd name="connsiteY3" fmla="*/ 22640 h 1267737"/>
                <a:gd name="connsiteX4" fmla="*/ 548640 w 2192236"/>
                <a:gd name="connsiteY4" fmla="*/ 247723 h 1267737"/>
                <a:gd name="connsiteX5" fmla="*/ 506436 w 2192236"/>
                <a:gd name="connsiteY5" fmla="*/ 683821 h 1267737"/>
                <a:gd name="connsiteX6" fmla="*/ 323556 w 2192236"/>
                <a:gd name="connsiteY6" fmla="*/ 1063649 h 1267737"/>
                <a:gd name="connsiteX7" fmla="*/ 379827 w 2192236"/>
                <a:gd name="connsiteY7" fmla="*/ 1218393 h 1267737"/>
                <a:gd name="connsiteX8" fmla="*/ 689316 w 2192236"/>
                <a:gd name="connsiteY8" fmla="*/ 1260597 h 1267737"/>
                <a:gd name="connsiteX9" fmla="*/ 829993 w 2192236"/>
                <a:gd name="connsiteY9" fmla="*/ 1260597 h 1267737"/>
                <a:gd name="connsiteX10" fmla="*/ 1041009 w 2192236"/>
                <a:gd name="connsiteY10" fmla="*/ 1190258 h 1267737"/>
                <a:gd name="connsiteX11" fmla="*/ 942535 w 2192236"/>
                <a:gd name="connsiteY11" fmla="*/ 1021446 h 1267737"/>
                <a:gd name="connsiteX12" fmla="*/ 801858 w 2192236"/>
                <a:gd name="connsiteY12" fmla="*/ 979243 h 1267737"/>
                <a:gd name="connsiteX13" fmla="*/ 689316 w 2192236"/>
                <a:gd name="connsiteY13" fmla="*/ 824498 h 1267737"/>
                <a:gd name="connsiteX14" fmla="*/ 689316 w 2192236"/>
                <a:gd name="connsiteY14" fmla="*/ 529077 h 1267737"/>
                <a:gd name="connsiteX15" fmla="*/ 703384 w 2192236"/>
                <a:gd name="connsiteY15" fmla="*/ 430603 h 1267737"/>
                <a:gd name="connsiteX16" fmla="*/ 731520 w 2192236"/>
                <a:gd name="connsiteY16" fmla="*/ 388400 h 1267737"/>
                <a:gd name="connsiteX17" fmla="*/ 956603 w 2192236"/>
                <a:gd name="connsiteY17" fmla="*/ 233655 h 1267737"/>
                <a:gd name="connsiteX18" fmla="*/ 1069144 w 2192236"/>
                <a:gd name="connsiteY18" fmla="*/ 233655 h 1267737"/>
                <a:gd name="connsiteX19" fmla="*/ 1167618 w 2192236"/>
                <a:gd name="connsiteY19" fmla="*/ 261790 h 1267737"/>
                <a:gd name="connsiteX20" fmla="*/ 1294227 w 2192236"/>
                <a:gd name="connsiteY20" fmla="*/ 388400 h 1267737"/>
                <a:gd name="connsiteX21" fmla="*/ 1294227 w 2192236"/>
                <a:gd name="connsiteY21" fmla="*/ 472806 h 1267737"/>
                <a:gd name="connsiteX22" fmla="*/ 1308295 w 2192236"/>
                <a:gd name="connsiteY22" fmla="*/ 740092 h 1267737"/>
                <a:gd name="connsiteX23" fmla="*/ 1392701 w 2192236"/>
                <a:gd name="connsiteY23" fmla="*/ 740092 h 1267737"/>
                <a:gd name="connsiteX24" fmla="*/ 1547446 w 2192236"/>
                <a:gd name="connsiteY24" fmla="*/ 726024 h 1267737"/>
                <a:gd name="connsiteX25" fmla="*/ 1688123 w 2192236"/>
                <a:gd name="connsiteY25" fmla="*/ 500941 h 1267737"/>
                <a:gd name="connsiteX26" fmla="*/ 1786596 w 2192236"/>
                <a:gd name="connsiteY26" fmla="*/ 318061 h 1267737"/>
                <a:gd name="connsiteX27" fmla="*/ 1842867 w 2192236"/>
                <a:gd name="connsiteY27" fmla="*/ 318061 h 1267737"/>
                <a:gd name="connsiteX28" fmla="*/ 1969476 w 2192236"/>
                <a:gd name="connsiteY28" fmla="*/ 486873 h 1267737"/>
                <a:gd name="connsiteX29" fmla="*/ 2166424 w 2192236"/>
                <a:gd name="connsiteY29" fmla="*/ 557212 h 126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92236" h="1267737">
                  <a:moveTo>
                    <a:pt x="0" y="500941"/>
                  </a:moveTo>
                  <a:cubicBezTo>
                    <a:pt x="55098" y="489218"/>
                    <a:pt x="110196" y="477495"/>
                    <a:pt x="140676" y="402467"/>
                  </a:cubicBezTo>
                  <a:cubicBezTo>
                    <a:pt x="171156" y="327439"/>
                    <a:pt x="121920" y="114079"/>
                    <a:pt x="182880" y="50775"/>
                  </a:cubicBezTo>
                  <a:cubicBezTo>
                    <a:pt x="243840" y="-12529"/>
                    <a:pt x="445476" y="-10185"/>
                    <a:pt x="506436" y="22640"/>
                  </a:cubicBezTo>
                  <a:cubicBezTo>
                    <a:pt x="567396" y="55465"/>
                    <a:pt x="548640" y="137526"/>
                    <a:pt x="548640" y="247723"/>
                  </a:cubicBezTo>
                  <a:cubicBezTo>
                    <a:pt x="548640" y="357920"/>
                    <a:pt x="543950" y="547833"/>
                    <a:pt x="506436" y="683821"/>
                  </a:cubicBezTo>
                  <a:cubicBezTo>
                    <a:pt x="468922" y="819809"/>
                    <a:pt x="344657" y="974554"/>
                    <a:pt x="323556" y="1063649"/>
                  </a:cubicBezTo>
                  <a:cubicBezTo>
                    <a:pt x="302455" y="1152744"/>
                    <a:pt x="318867" y="1185568"/>
                    <a:pt x="379827" y="1218393"/>
                  </a:cubicBezTo>
                  <a:cubicBezTo>
                    <a:pt x="440787" y="1251218"/>
                    <a:pt x="614288" y="1253563"/>
                    <a:pt x="689316" y="1260597"/>
                  </a:cubicBezTo>
                  <a:cubicBezTo>
                    <a:pt x="764344" y="1267631"/>
                    <a:pt x="771378" y="1272320"/>
                    <a:pt x="829993" y="1260597"/>
                  </a:cubicBezTo>
                  <a:cubicBezTo>
                    <a:pt x="888609" y="1248874"/>
                    <a:pt x="1022252" y="1230117"/>
                    <a:pt x="1041009" y="1190258"/>
                  </a:cubicBezTo>
                  <a:cubicBezTo>
                    <a:pt x="1059766" y="1150399"/>
                    <a:pt x="982394" y="1056615"/>
                    <a:pt x="942535" y="1021446"/>
                  </a:cubicBezTo>
                  <a:cubicBezTo>
                    <a:pt x="902676" y="986277"/>
                    <a:pt x="844061" y="1012068"/>
                    <a:pt x="801858" y="979243"/>
                  </a:cubicBezTo>
                  <a:cubicBezTo>
                    <a:pt x="759655" y="946418"/>
                    <a:pt x="708073" y="899526"/>
                    <a:pt x="689316" y="824498"/>
                  </a:cubicBezTo>
                  <a:cubicBezTo>
                    <a:pt x="670559" y="749470"/>
                    <a:pt x="686971" y="594726"/>
                    <a:pt x="689316" y="529077"/>
                  </a:cubicBezTo>
                  <a:cubicBezTo>
                    <a:pt x="691661" y="463428"/>
                    <a:pt x="696350" y="454049"/>
                    <a:pt x="703384" y="430603"/>
                  </a:cubicBezTo>
                  <a:cubicBezTo>
                    <a:pt x="710418" y="407157"/>
                    <a:pt x="689317" y="421225"/>
                    <a:pt x="731520" y="388400"/>
                  </a:cubicBezTo>
                  <a:cubicBezTo>
                    <a:pt x="773723" y="355575"/>
                    <a:pt x="900332" y="259446"/>
                    <a:pt x="956603" y="233655"/>
                  </a:cubicBezTo>
                  <a:cubicBezTo>
                    <a:pt x="1012874" y="207864"/>
                    <a:pt x="1033975" y="228966"/>
                    <a:pt x="1069144" y="233655"/>
                  </a:cubicBezTo>
                  <a:cubicBezTo>
                    <a:pt x="1104313" y="238344"/>
                    <a:pt x="1130104" y="235999"/>
                    <a:pt x="1167618" y="261790"/>
                  </a:cubicBezTo>
                  <a:cubicBezTo>
                    <a:pt x="1205132" y="287581"/>
                    <a:pt x="1273126" y="353231"/>
                    <a:pt x="1294227" y="388400"/>
                  </a:cubicBezTo>
                  <a:cubicBezTo>
                    <a:pt x="1315329" y="423569"/>
                    <a:pt x="1291882" y="414191"/>
                    <a:pt x="1294227" y="472806"/>
                  </a:cubicBezTo>
                  <a:cubicBezTo>
                    <a:pt x="1296572" y="531421"/>
                    <a:pt x="1291883" y="695544"/>
                    <a:pt x="1308295" y="740092"/>
                  </a:cubicBezTo>
                  <a:cubicBezTo>
                    <a:pt x="1324707" y="784640"/>
                    <a:pt x="1352843" y="742437"/>
                    <a:pt x="1392701" y="740092"/>
                  </a:cubicBezTo>
                  <a:cubicBezTo>
                    <a:pt x="1432560" y="737747"/>
                    <a:pt x="1498209" y="765882"/>
                    <a:pt x="1547446" y="726024"/>
                  </a:cubicBezTo>
                  <a:cubicBezTo>
                    <a:pt x="1596683" y="686166"/>
                    <a:pt x="1648265" y="568935"/>
                    <a:pt x="1688123" y="500941"/>
                  </a:cubicBezTo>
                  <a:cubicBezTo>
                    <a:pt x="1727981" y="432947"/>
                    <a:pt x="1760805" y="348541"/>
                    <a:pt x="1786596" y="318061"/>
                  </a:cubicBezTo>
                  <a:cubicBezTo>
                    <a:pt x="1812387" y="287581"/>
                    <a:pt x="1812387" y="289926"/>
                    <a:pt x="1842867" y="318061"/>
                  </a:cubicBezTo>
                  <a:cubicBezTo>
                    <a:pt x="1873347" y="346196"/>
                    <a:pt x="1915550" y="447015"/>
                    <a:pt x="1969476" y="486873"/>
                  </a:cubicBezTo>
                  <a:cubicBezTo>
                    <a:pt x="2023402" y="526731"/>
                    <a:pt x="2271932" y="369643"/>
                    <a:pt x="2166424" y="557212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23"/>
                <p:cNvSpPr>
                  <a:spLocks noChangeArrowheads="1"/>
                </p:cNvSpPr>
                <p:nvPr/>
              </p:nvSpPr>
              <p:spPr bwMode="auto">
                <a:xfrm>
                  <a:off x="5384964" y="5685472"/>
                  <a:ext cx="633248" cy="63341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9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84964" y="5685472"/>
                  <a:ext cx="633248" cy="633413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5332412" y="5114286"/>
              <a:ext cx="1176957" cy="703503"/>
            </a:xfrm>
            <a:custGeom>
              <a:avLst/>
              <a:gdLst>
                <a:gd name="connsiteX0" fmla="*/ 675663 w 1176957"/>
                <a:gd name="connsiteY0" fmla="*/ 703503 h 703503"/>
                <a:gd name="connsiteX1" fmla="*/ 942949 w 1176957"/>
                <a:gd name="connsiteY1" fmla="*/ 576893 h 703503"/>
                <a:gd name="connsiteX2" fmla="*/ 1153964 w 1176957"/>
                <a:gd name="connsiteY2" fmla="*/ 337743 h 703503"/>
                <a:gd name="connsiteX3" fmla="*/ 1153964 w 1176957"/>
                <a:gd name="connsiteY3" fmla="*/ 84524 h 703503"/>
                <a:gd name="connsiteX4" fmla="*/ 999219 w 1176957"/>
                <a:gd name="connsiteY4" fmla="*/ 118 h 703503"/>
                <a:gd name="connsiteX5" fmla="*/ 858543 w 1176957"/>
                <a:gd name="connsiteY5" fmla="*/ 70456 h 703503"/>
                <a:gd name="connsiteX6" fmla="*/ 886678 w 1176957"/>
                <a:gd name="connsiteY6" fmla="*/ 239269 h 703503"/>
                <a:gd name="connsiteX7" fmla="*/ 957016 w 1176957"/>
                <a:gd name="connsiteY7" fmla="*/ 309607 h 703503"/>
                <a:gd name="connsiteX8" fmla="*/ 802272 w 1176957"/>
                <a:gd name="connsiteY8" fmla="*/ 478419 h 703503"/>
                <a:gd name="connsiteX9" fmla="*/ 450579 w 1176957"/>
                <a:gd name="connsiteY9" fmla="*/ 98592 h 703503"/>
                <a:gd name="connsiteX10" fmla="*/ 169226 w 1176957"/>
                <a:gd name="connsiteY10" fmla="*/ 118 h 703503"/>
                <a:gd name="connsiteX11" fmla="*/ 413 w 1176957"/>
                <a:gd name="connsiteY11" fmla="*/ 98592 h 703503"/>
                <a:gd name="connsiteX12" fmla="*/ 127023 w 1176957"/>
                <a:gd name="connsiteY12" fmla="*/ 408081 h 703503"/>
                <a:gd name="connsiteX13" fmla="*/ 295835 w 1176957"/>
                <a:gd name="connsiteY13" fmla="*/ 590961 h 70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6957" h="703503">
                  <a:moveTo>
                    <a:pt x="675663" y="703503"/>
                  </a:moveTo>
                  <a:cubicBezTo>
                    <a:pt x="769447" y="670678"/>
                    <a:pt x="863232" y="637853"/>
                    <a:pt x="942949" y="576893"/>
                  </a:cubicBezTo>
                  <a:cubicBezTo>
                    <a:pt x="1022666" y="515933"/>
                    <a:pt x="1118795" y="419804"/>
                    <a:pt x="1153964" y="337743"/>
                  </a:cubicBezTo>
                  <a:cubicBezTo>
                    <a:pt x="1189133" y="255682"/>
                    <a:pt x="1179755" y="140795"/>
                    <a:pt x="1153964" y="84524"/>
                  </a:cubicBezTo>
                  <a:cubicBezTo>
                    <a:pt x="1128173" y="28253"/>
                    <a:pt x="1048456" y="2463"/>
                    <a:pt x="999219" y="118"/>
                  </a:cubicBezTo>
                  <a:cubicBezTo>
                    <a:pt x="949982" y="-2227"/>
                    <a:pt x="877300" y="30597"/>
                    <a:pt x="858543" y="70456"/>
                  </a:cubicBezTo>
                  <a:cubicBezTo>
                    <a:pt x="839786" y="110315"/>
                    <a:pt x="870266" y="199411"/>
                    <a:pt x="886678" y="239269"/>
                  </a:cubicBezTo>
                  <a:cubicBezTo>
                    <a:pt x="903090" y="279127"/>
                    <a:pt x="971084" y="269749"/>
                    <a:pt x="957016" y="309607"/>
                  </a:cubicBezTo>
                  <a:cubicBezTo>
                    <a:pt x="942948" y="349465"/>
                    <a:pt x="886678" y="513588"/>
                    <a:pt x="802272" y="478419"/>
                  </a:cubicBezTo>
                  <a:cubicBezTo>
                    <a:pt x="717866" y="443250"/>
                    <a:pt x="556087" y="178309"/>
                    <a:pt x="450579" y="98592"/>
                  </a:cubicBezTo>
                  <a:cubicBezTo>
                    <a:pt x="345071" y="18875"/>
                    <a:pt x="244254" y="118"/>
                    <a:pt x="169226" y="118"/>
                  </a:cubicBezTo>
                  <a:cubicBezTo>
                    <a:pt x="94198" y="118"/>
                    <a:pt x="7447" y="30598"/>
                    <a:pt x="413" y="98592"/>
                  </a:cubicBezTo>
                  <a:cubicBezTo>
                    <a:pt x="-6621" y="166586"/>
                    <a:pt x="77786" y="326020"/>
                    <a:pt x="127023" y="408081"/>
                  </a:cubicBezTo>
                  <a:cubicBezTo>
                    <a:pt x="176260" y="490142"/>
                    <a:pt x="40272" y="391669"/>
                    <a:pt x="295835" y="590961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978769" y="4953000"/>
              <a:ext cx="2973510" cy="1529436"/>
            </a:xfrm>
            <a:custGeom>
              <a:avLst/>
              <a:gdLst>
                <a:gd name="connsiteX0" fmla="*/ 0 w 2180493"/>
                <a:gd name="connsiteY0" fmla="*/ 1127268 h 1529436"/>
                <a:gd name="connsiteX1" fmla="*/ 365760 w 2180493"/>
                <a:gd name="connsiteY1" fmla="*/ 1394554 h 1529436"/>
                <a:gd name="connsiteX2" fmla="*/ 815926 w 2180493"/>
                <a:gd name="connsiteY2" fmla="*/ 1521163 h 1529436"/>
                <a:gd name="connsiteX3" fmla="*/ 1055077 w 2180493"/>
                <a:gd name="connsiteY3" fmla="*/ 1169471 h 1529436"/>
                <a:gd name="connsiteX4" fmla="*/ 815926 w 2180493"/>
                <a:gd name="connsiteY4" fmla="*/ 719304 h 1529436"/>
                <a:gd name="connsiteX5" fmla="*/ 745588 w 2180493"/>
                <a:gd name="connsiteY5" fmla="*/ 367612 h 1529436"/>
                <a:gd name="connsiteX6" fmla="*/ 970671 w 2180493"/>
                <a:gd name="connsiteY6" fmla="*/ 1852 h 1529436"/>
                <a:gd name="connsiteX7" fmla="*/ 1519311 w 2180493"/>
                <a:gd name="connsiteY7" fmla="*/ 241003 h 1529436"/>
                <a:gd name="connsiteX8" fmla="*/ 1533379 w 2180493"/>
                <a:gd name="connsiteY8" fmla="*/ 578628 h 1529436"/>
                <a:gd name="connsiteX9" fmla="*/ 1252025 w 2180493"/>
                <a:gd name="connsiteY9" fmla="*/ 1127268 h 1529436"/>
                <a:gd name="connsiteX10" fmla="*/ 1645920 w 2180493"/>
                <a:gd name="connsiteY10" fmla="*/ 1422689 h 1529436"/>
                <a:gd name="connsiteX11" fmla="*/ 2067951 w 2180493"/>
                <a:gd name="connsiteY11" fmla="*/ 1211674 h 1529436"/>
                <a:gd name="connsiteX12" fmla="*/ 2180493 w 2180493"/>
                <a:gd name="connsiteY12" fmla="*/ 1183538 h 152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80493" h="1529436">
                  <a:moveTo>
                    <a:pt x="0" y="1127268"/>
                  </a:moveTo>
                  <a:cubicBezTo>
                    <a:pt x="114886" y="1228086"/>
                    <a:pt x="229772" y="1328905"/>
                    <a:pt x="365760" y="1394554"/>
                  </a:cubicBezTo>
                  <a:cubicBezTo>
                    <a:pt x="501748" y="1460203"/>
                    <a:pt x="701040" y="1558677"/>
                    <a:pt x="815926" y="1521163"/>
                  </a:cubicBezTo>
                  <a:cubicBezTo>
                    <a:pt x="930812" y="1483649"/>
                    <a:pt x="1055077" y="1303114"/>
                    <a:pt x="1055077" y="1169471"/>
                  </a:cubicBezTo>
                  <a:cubicBezTo>
                    <a:pt x="1055077" y="1035828"/>
                    <a:pt x="867508" y="852947"/>
                    <a:pt x="815926" y="719304"/>
                  </a:cubicBezTo>
                  <a:cubicBezTo>
                    <a:pt x="764345" y="585661"/>
                    <a:pt x="719797" y="487187"/>
                    <a:pt x="745588" y="367612"/>
                  </a:cubicBezTo>
                  <a:cubicBezTo>
                    <a:pt x="771379" y="248037"/>
                    <a:pt x="841717" y="22953"/>
                    <a:pt x="970671" y="1852"/>
                  </a:cubicBezTo>
                  <a:cubicBezTo>
                    <a:pt x="1099625" y="-19249"/>
                    <a:pt x="1425526" y="144874"/>
                    <a:pt x="1519311" y="241003"/>
                  </a:cubicBezTo>
                  <a:cubicBezTo>
                    <a:pt x="1613096" y="337132"/>
                    <a:pt x="1577927" y="430917"/>
                    <a:pt x="1533379" y="578628"/>
                  </a:cubicBezTo>
                  <a:cubicBezTo>
                    <a:pt x="1488831" y="726339"/>
                    <a:pt x="1233268" y="986591"/>
                    <a:pt x="1252025" y="1127268"/>
                  </a:cubicBezTo>
                  <a:cubicBezTo>
                    <a:pt x="1270782" y="1267945"/>
                    <a:pt x="1509932" y="1408621"/>
                    <a:pt x="1645920" y="1422689"/>
                  </a:cubicBezTo>
                  <a:cubicBezTo>
                    <a:pt x="1781908" y="1436757"/>
                    <a:pt x="1978856" y="1251533"/>
                    <a:pt x="2067951" y="1211674"/>
                  </a:cubicBezTo>
                  <a:cubicBezTo>
                    <a:pt x="2157047" y="1171816"/>
                    <a:pt x="2098432" y="1129612"/>
                    <a:pt x="2180493" y="1183538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-2929" y="4948535"/>
                  <a:ext cx="4268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mtClean="0">
                      <a:solidFill>
                        <a:schemeClr val="tx1"/>
                      </a:solidFill>
                    </a:rPr>
                    <a:t>When “</a:t>
                  </a:r>
                  <a:r>
                    <a:rPr lang="en-US" smtClean="0">
                      <a:solidFill>
                        <a:srgbClr val="7030A0"/>
                      </a:solidFill>
                    </a:rPr>
                    <a:t>long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” string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</m:oMath>
                  </a14:m>
                  <a:r>
                    <a:rPr lang="en-US" smtClean="0">
                      <a:solidFill>
                        <a:schemeClr val="tx1"/>
                      </a:solidFill>
                    </a:rPr>
                    <a:t> is accepted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29" y="4948535"/>
                  <a:ext cx="4268541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143" t="-10526" r="-128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970212" y="6472535"/>
              <a:ext cx="1306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70C0"/>
                  </a:solidFill>
                </a:rPr>
                <a:t>First part</a:t>
              </a:r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7612" y="4643735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6">
                      <a:lumMod val="75000"/>
                    </a:schemeClr>
                  </a:solidFill>
                </a:rPr>
                <a:t>Middle part</a:t>
              </a:r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05969" y="6472535"/>
              <a:ext cx="1269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B050"/>
                  </a:solidFill>
                </a:rPr>
                <a:t>Last part</a:t>
              </a:r>
              <a:endParaRPr lang="en-US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9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Pumping Lemma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is a regular language, then there is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en-US" smtClean="0"/>
                  <a:t> such that, for </a:t>
                </a:r>
                <a:r>
                  <a:rPr lang="en-US" i="1" smtClean="0"/>
                  <a:t>any</a:t>
                </a:r>
                <a:r>
                  <a:rPr lang="en-US" smtClean="0"/>
                  <a:t>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&gt;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mtClean="0"/>
                  <a:t>, we can find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mtClean="0"/>
                  <a:t> satisfying all of:</a:t>
                </a:r>
              </a:p>
              <a:p>
                <a:pPr marL="1352444" lvl="1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smtClean="0"/>
              </a:p>
              <a:p>
                <a:pPr marL="1352444" lvl="1" indent="-742950">
                  <a:buFont typeface="+mj-lt"/>
                  <a:buAutoNum type="arabicPeriod"/>
                </a:pPr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smtClean="0"/>
              </a:p>
              <a:p>
                <a:pPr marL="1352444" lvl="1" indent="-742950">
                  <a:buFont typeface="+mj-lt"/>
                  <a:buAutoNum type="arabicPeriod"/>
                </a:pPr>
                <a:r>
                  <a:rPr lang="en-US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smtClean="0"/>
              </a:p>
              <a:p>
                <a:pPr marL="819137" indent="-742950"/>
                <a:r>
                  <a:rPr lang="en-US" smtClean="0"/>
                  <a:t>Use contrapositive to show a language is not regular:</a:t>
                </a:r>
              </a:p>
              <a:p>
                <a:pPr marL="1352444" lvl="1" indent="-742950"/>
                <a:r>
                  <a:rPr lang="en-US" smtClean="0"/>
                  <a:t>if you can find a long string where you can’t do this, the language is not regular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1333" t="-3364" r="-2111" b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 is not regular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8767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the “pumping length”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Consider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mtClean="0"/>
                  <a:t>,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|&gt;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mtClean="0"/>
                  <a:t>, so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is regular this string can be pumped</a:t>
                </a:r>
              </a:p>
              <a:p>
                <a:r>
                  <a:rPr lang="en-US" smtClean="0"/>
                  <a:t>If we had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mtClean="0"/>
                  <a:t> there are 3 options for what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mtClean="0"/>
                  <a:t> could be:</a:t>
                </a:r>
              </a:p>
              <a:p>
                <a:pPr marL="1352444" lvl="1" indent="-742950">
                  <a:buFont typeface="+mj-lt"/>
                  <a:buAutoNum type="arabicPeriod"/>
                </a:pPr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b="0" smtClean="0"/>
              </a:p>
              <a:p>
                <a:pPr marL="1885750" lvl="2" indent="-742950"/>
                <a:r>
                  <a:rPr lang="en-US" smtClean="0"/>
                  <a:t>In this case,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mtClean="0"/>
                  <a:t> has too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</a:t>
                </a:r>
              </a:p>
              <a:p>
                <a:pPr marL="1352444" lvl="1" indent="-742950">
                  <a:buFont typeface="+mj-lt"/>
                  <a:buAutoNum type="arabicPeriod"/>
                </a:pP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mtClean="0"/>
              </a:p>
              <a:p>
                <a:pPr marL="1885750" lvl="2" indent="-742950"/>
                <a:r>
                  <a:rPr lang="en-US"/>
                  <a:t>In this case,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/>
                  <a:t> has too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</a:p>
              <a:p>
                <a:pPr marL="1352444" lvl="1" indent="-742950">
                  <a:buFont typeface="+mj-lt"/>
                  <a:buAutoNum type="arabicPeriod"/>
                </a:pP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mtClean="0"/>
              </a:p>
              <a:p>
                <a:pPr marL="1885750" lvl="2" indent="-742950"/>
                <a:r>
                  <a:rPr lang="en-US"/>
                  <a:t>In this case,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out of order</a:t>
                </a:r>
              </a:p>
              <a:p>
                <a:pPr marL="819137" indent="-742950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mtClean="0"/>
                  <a:t> cannot be “pumped”,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is not regular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876799"/>
              </a:xfrm>
              <a:blipFill rotWithShape="1">
                <a:blip r:embed="rId3"/>
                <a:stretch>
                  <a:fillRect l="-889" t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mtClean="0"/>
                  <a:t> is not regular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2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8767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the “pumping length”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Consider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mtClean="0"/>
                  <a:t>,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|&gt;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mtClean="0"/>
                  <a:t>, so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is regular this string can be pumped</a:t>
                </a:r>
              </a:p>
              <a:p>
                <a:r>
                  <a:rPr lang="en-US" smtClean="0"/>
                  <a:t>If we had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mtClean="0"/>
                  <a:t> there are </a:t>
                </a:r>
                <a:r>
                  <a:rPr lang="en-US"/>
                  <a:t>3</a:t>
                </a:r>
                <a:r>
                  <a:rPr lang="en-US" smtClean="0"/>
                  <a:t> options for what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mtClean="0"/>
                  <a:t> could be:</a:t>
                </a:r>
              </a:p>
              <a:p>
                <a:pPr marL="1352444" lvl="1" indent="-742950">
                  <a:buFont typeface="+mj-lt"/>
                  <a:buAutoNum type="arabicPeriod"/>
                </a:pPr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b="0" smtClean="0"/>
              </a:p>
              <a:p>
                <a:pPr marL="1885750" lvl="2" indent="-742950"/>
                <a:r>
                  <a:rPr lang="en-US" smtClean="0"/>
                  <a:t>In this case,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mtClean="0"/>
                  <a:t> has too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before/after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</a:p>
              <a:p>
                <a:pPr marL="1352444" lvl="1" indent="-742950">
                  <a:buFont typeface="+mj-lt"/>
                  <a:buAutoNum type="arabicPeriod"/>
                </a:pP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mtClean="0"/>
              </a:p>
              <a:p>
                <a:pPr marL="1885750" lvl="2" indent="-742950"/>
                <a:r>
                  <a:rPr lang="en-US"/>
                  <a:t>In this case,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is not palindrome</a:t>
                </a:r>
              </a:p>
              <a:p>
                <a:pPr marL="1352444" lvl="1" indent="-742950">
                  <a:buFont typeface="+mj-lt"/>
                  <a:buAutoNum type="arabicPeriod"/>
                </a:pP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mtClean="0"/>
              </a:p>
              <a:p>
                <a:pPr marL="1885750" lvl="2" indent="-742950"/>
                <a:r>
                  <a:rPr lang="en-US"/>
                  <a:t>In this case,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has too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</a:p>
              <a:p>
                <a:pPr marL="819137" indent="-742950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mtClean="0"/>
                  <a:t> cannot be “pumped”,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is not regular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876799"/>
              </a:xfrm>
              <a:blipFill rotWithShape="1">
                <a:blip r:embed="rId3"/>
                <a:stretch>
                  <a:fillRect l="-889" t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is not regular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r="-1556" b="-2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1053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Idea: Use closure properties!</a:t>
                </a:r>
              </a:p>
              <a:p>
                <a:r>
                  <a:rPr lang="en-US" smtClean="0"/>
                  <a:t>Assume toward reaching a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is regular</a:t>
                </a:r>
              </a:p>
              <a:p>
                <a:r>
                  <a:rPr lang="en-US" smtClean="0"/>
                  <a:t>In this case,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mtClean="0"/>
                  <a:t> is regular too (since complement preserves regularity)</a:t>
                </a:r>
              </a:p>
              <a:p>
                <a:r>
                  <a:rPr lang="en-US" smtClean="0"/>
                  <a:t> What strings are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mtClean="0"/>
                  <a:t>?</a:t>
                </a:r>
              </a:p>
              <a:p>
                <a:pPr lvl="1"/>
                <a:r>
                  <a:rPr lang="en-US" smtClean="0"/>
                  <a:t>Those that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before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𝑏𝑎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Those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where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matches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mtClean="0"/>
                  <a:t> is regular, so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∩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(since both are regular and intersection preserves regularity)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∩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 which we know isn’t regular!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105399"/>
              </a:xfrm>
              <a:blipFill rotWithShape="1">
                <a:blip r:embed="rId3"/>
                <a:stretch>
                  <a:fillRect l="-1056" t="-2987" r="-222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Pumpable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smtClean="0"/>
                  <a:t> Regular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pumping lemma can only be used to show NON-regularity</a:t>
            </a:r>
          </a:p>
          <a:p>
            <a:pPr lvl="1"/>
            <a:r>
              <a:rPr lang="en-US" smtClean="0"/>
              <a:t>If this languages is not pumpable, then it is not regular</a:t>
            </a:r>
          </a:p>
          <a:p>
            <a:r>
              <a:rPr lang="en-US" smtClean="0"/>
              <a:t>The pumping lamma cannot be used to prove a language is regular</a:t>
            </a:r>
          </a:p>
          <a:p>
            <a:pPr lvl="1"/>
            <a:r>
              <a:rPr lang="en-US" smtClean="0"/>
              <a:t>Some non-regular languages are pumpable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1738</Words>
  <Application>Microsoft Office PowerPoint</Application>
  <PresentationFormat>Custom</PresentationFormat>
  <Paragraphs>320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Calibri</vt:lpstr>
      <vt:lpstr>Office Theme</vt:lpstr>
      <vt:lpstr>CS3102 Theory of Computation</vt:lpstr>
      <vt:lpstr>Non-regular Languages</vt:lpstr>
      <vt:lpstr>Proving Non-Regularity</vt:lpstr>
      <vt:lpstr>“Pumping Lemma” Idea</vt:lpstr>
      <vt:lpstr>Pumping Lemma</vt:lpstr>
      <vt:lpstr>〖L=a〗^n b^n is not regular</vt:lpstr>
      <vt:lpstr>L={w∈Σ^∗ ┤|w=w^R} is not regular</vt:lpstr>
      <vt:lpstr>〖L=a〗^n b^m where n≠m is not regular</vt:lpstr>
      <vt:lpstr>Pumpable ≠ Regular</vt:lpstr>
      <vt:lpstr>A pumpable non-regular language</vt:lpstr>
      <vt:lpstr>Regexes/NFAs in Applications</vt:lpstr>
      <vt:lpstr>PowerPoint Presentation</vt:lpstr>
      <vt:lpstr>High-performance NFA simulation</vt:lpstr>
      <vt:lpstr>Homogeneous NFAs</vt:lpstr>
      <vt:lpstr>Example: a is third from last</vt:lpstr>
      <vt:lpstr>Homgeneous NFA transition</vt:lpstr>
      <vt:lpstr>Bit Parallel Execution</vt:lpstr>
      <vt:lpstr>Example: a is third from last</vt:lpstr>
      <vt:lpstr>Bit Parallel Algorithm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539</cp:revision>
  <dcterms:created xsi:type="dcterms:W3CDTF">2019-01-15T14:15:49Z</dcterms:created>
  <dcterms:modified xsi:type="dcterms:W3CDTF">2019-03-07T18:33:11Z</dcterms:modified>
</cp:coreProperties>
</file>