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6" r:id="rId2"/>
    <p:sldId id="422" r:id="rId3"/>
    <p:sldId id="437" r:id="rId4"/>
    <p:sldId id="423" r:id="rId5"/>
    <p:sldId id="430" r:id="rId6"/>
    <p:sldId id="424" r:id="rId7"/>
    <p:sldId id="438" r:id="rId8"/>
    <p:sldId id="439" r:id="rId9"/>
    <p:sldId id="440" r:id="rId10"/>
    <p:sldId id="441" r:id="rId11"/>
    <p:sldId id="442" r:id="rId12"/>
    <p:sldId id="444" r:id="rId13"/>
    <p:sldId id="445" r:id="rId14"/>
    <p:sldId id="446" r:id="rId15"/>
    <p:sldId id="447" r:id="rId16"/>
  </p:sldIdLst>
  <p:sldSz cx="12188825" cy="6858000"/>
  <p:notesSz cx="6858000" cy="9144000"/>
  <p:embeddedFontLst>
    <p:embeddedFont>
      <p:font typeface="Cambria Math" panose="02040503050406030204" pitchFamily="18" charset="0"/>
      <p:regular r:id="rId18"/>
    </p:embeddedFont>
    <p:embeddedFont>
      <p:font typeface="Calibri" panose="020F0502020204030204" pitchFamily="34" charset="0"/>
      <p:regular r:id="rId19"/>
      <p:bold r:id="rId20"/>
      <p:italic r:id="rId21"/>
      <p:boldItalic r:id="rId22"/>
    </p:embeddedFont>
  </p:embeddedFont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22C8"/>
    <a:srgbClr val="FFFF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336" autoAdjust="0"/>
  </p:normalViewPr>
  <p:slideViewPr>
    <p:cSldViewPr>
      <p:cViewPr varScale="1">
        <p:scale>
          <a:sx n="68" d="100"/>
          <a:sy n="68" d="100"/>
        </p:scale>
        <p:origin x="-714" y="-162"/>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8B422E-0D9D-4F1D-BB12-5C819C89D1DB}" type="datetimeFigureOut">
              <a:rPr lang="en-US" smtClean="0"/>
              <a:t>3/5/2019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D13E60-FD95-4497-88D9-64D62C2E6A5A}" type="slidenum">
              <a:rPr lang="en-US" smtClean="0"/>
              <a:t>‹#›</a:t>
            </a:fld>
            <a:endParaRPr lang="en-US"/>
          </a:p>
        </p:txBody>
      </p:sp>
    </p:spTree>
    <p:extLst>
      <p:ext uri="{BB962C8B-B14F-4D97-AF65-F5344CB8AC3E}">
        <p14:creationId xmlns:p14="http://schemas.microsoft.com/office/powerpoint/2010/main" val="312230804"/>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17B820-2958-4E39-90C3-9768056D319A}" type="datetime1">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9F8D7-E2A3-4222-BD86-A63794DF33E7}" type="slidenum">
              <a:rPr lang="en-US" smtClean="0"/>
              <a:t>‹#›</a:t>
            </a:fld>
            <a:endParaRPr lang="en-US"/>
          </a:p>
        </p:txBody>
      </p:sp>
    </p:spTree>
    <p:extLst>
      <p:ext uri="{BB962C8B-B14F-4D97-AF65-F5344CB8AC3E}">
        <p14:creationId xmlns:p14="http://schemas.microsoft.com/office/powerpoint/2010/main" val="718440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8E5402-4176-48F8-AF0B-75A21DD84934}" type="datetime1">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9F8D7-E2A3-4222-BD86-A63794DF33E7}" type="slidenum">
              <a:rPr lang="en-US" smtClean="0"/>
              <a:t>‹#›</a:t>
            </a:fld>
            <a:endParaRPr lang="en-US"/>
          </a:p>
        </p:txBody>
      </p:sp>
    </p:spTree>
    <p:extLst>
      <p:ext uri="{BB962C8B-B14F-4D97-AF65-F5344CB8AC3E}">
        <p14:creationId xmlns:p14="http://schemas.microsoft.com/office/powerpoint/2010/main" val="2998167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06375"/>
            <a:ext cx="2742486" cy="438785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441" y="206375"/>
            <a:ext cx="8024310" cy="43878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E56AEB-60C4-4A83-9696-82A1279C53F4}" type="datetime1">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9F8D7-E2A3-4222-BD86-A63794DF33E7}" type="slidenum">
              <a:rPr lang="en-US" smtClean="0"/>
              <a:t>‹#›</a:t>
            </a:fld>
            <a:endParaRPr lang="en-US"/>
          </a:p>
        </p:txBody>
      </p:sp>
    </p:spTree>
    <p:extLst>
      <p:ext uri="{BB962C8B-B14F-4D97-AF65-F5344CB8AC3E}">
        <p14:creationId xmlns:p14="http://schemas.microsoft.com/office/powerpoint/2010/main" val="284170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441" y="274641"/>
            <a:ext cx="10969943" cy="5851525"/>
          </a:xfrm>
          <a:prstGeom prst="rect">
            <a:avLst/>
          </a:prstGeom>
        </p:spPr>
        <p:txBody>
          <a:bodyPr/>
          <a:lstStyle>
            <a:lvl1pPr>
              <a:defRPr baseline="0">
                <a:latin typeface="Times New Roman"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199263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30BAF8-5BC1-440B-8F86-D3E857A5A26E}" type="datetime1">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9F8D7-E2A3-4222-BD86-A63794DF33E7}" type="slidenum">
              <a:rPr lang="en-US" smtClean="0"/>
              <a:t>‹#›</a:t>
            </a:fld>
            <a:endParaRPr lang="en-US"/>
          </a:p>
        </p:txBody>
      </p:sp>
    </p:spTree>
    <p:extLst>
      <p:ext uri="{BB962C8B-B14F-4D97-AF65-F5344CB8AC3E}">
        <p14:creationId xmlns:p14="http://schemas.microsoft.com/office/powerpoint/2010/main" val="1682354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a:lvl1pPr>
          </a:lstStyle>
          <a:p>
            <a:r>
              <a:rPr lang="en-US" smtClean="0"/>
              <a:t>Click to edit Master title style</a:t>
            </a:r>
            <a:endParaRPr lang="en-US"/>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CF297A-C521-4B6E-806C-A19B85EBAB2F}" type="datetime1">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9F8D7-E2A3-4222-BD86-A63794DF33E7}" type="slidenum">
              <a:rPr lang="en-US" smtClean="0"/>
              <a:t>‹#›</a:t>
            </a:fld>
            <a:endParaRPr lang="en-US"/>
          </a:p>
        </p:txBody>
      </p:sp>
    </p:spTree>
    <p:extLst>
      <p:ext uri="{BB962C8B-B14F-4D97-AF65-F5344CB8AC3E}">
        <p14:creationId xmlns:p14="http://schemas.microsoft.com/office/powerpoint/2010/main" val="1940391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200151"/>
            <a:ext cx="5383398" cy="3394075"/>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5986" y="1200151"/>
            <a:ext cx="5383398" cy="3394075"/>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49ECFC-FE2B-47C4-AF38-90896E9A53E8}" type="datetime1">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B9F8D7-E2A3-4222-BD86-A63794DF33E7}" type="slidenum">
              <a:rPr lang="en-US" smtClean="0"/>
              <a:t>‹#›</a:t>
            </a:fld>
            <a:endParaRPr lang="en-US"/>
          </a:p>
        </p:txBody>
      </p:sp>
    </p:spTree>
    <p:extLst>
      <p:ext uri="{BB962C8B-B14F-4D97-AF65-F5344CB8AC3E}">
        <p14:creationId xmlns:p14="http://schemas.microsoft.com/office/powerpoint/2010/main" val="1090147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7"/>
            <a:ext cx="10969943"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E271AD-09F3-42F7-8E71-48DFAD6B9C0D}" type="datetime1">
              <a:rPr lang="en-US" smtClean="0"/>
              <a:t>3/5/2019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B9F8D7-E2A3-4222-BD86-A63794DF33E7}" type="slidenum">
              <a:rPr lang="en-US" smtClean="0"/>
              <a:t>‹#›</a:t>
            </a:fld>
            <a:endParaRPr lang="en-US"/>
          </a:p>
        </p:txBody>
      </p:sp>
    </p:spTree>
    <p:extLst>
      <p:ext uri="{BB962C8B-B14F-4D97-AF65-F5344CB8AC3E}">
        <p14:creationId xmlns:p14="http://schemas.microsoft.com/office/powerpoint/2010/main" val="2229580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966DB6-C5F0-4D6F-85CA-0CD4EEA28FF1}" type="datetime1">
              <a:rPr lang="en-US" smtClean="0"/>
              <a:t>3/5/2019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B9F8D7-E2A3-4222-BD86-A63794DF33E7}" type="slidenum">
              <a:rPr lang="en-US" smtClean="0"/>
              <a:t>‹#›</a:t>
            </a:fld>
            <a:endParaRPr lang="en-US"/>
          </a:p>
        </p:txBody>
      </p:sp>
    </p:spTree>
    <p:extLst>
      <p:ext uri="{BB962C8B-B14F-4D97-AF65-F5344CB8AC3E}">
        <p14:creationId xmlns:p14="http://schemas.microsoft.com/office/powerpoint/2010/main" val="1252950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950D57-6007-48D9-AA46-65F60186A836}" type="datetime1">
              <a:rPr lang="en-US" smtClean="0"/>
              <a:t>3/5/2019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B9F8D7-E2A3-4222-BD86-A63794DF33E7}" type="slidenum">
              <a:rPr lang="en-US" smtClean="0"/>
              <a:t>‹#›</a:t>
            </a:fld>
            <a:endParaRPr lang="en-US"/>
          </a:p>
        </p:txBody>
      </p:sp>
    </p:spTree>
    <p:extLst>
      <p:ext uri="{BB962C8B-B14F-4D97-AF65-F5344CB8AC3E}">
        <p14:creationId xmlns:p14="http://schemas.microsoft.com/office/powerpoint/2010/main" val="2985445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smtClean="0"/>
              <a:t>Click to edit Master title style</a:t>
            </a:r>
            <a:endParaRPr lang="en-US"/>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8BA7E1-1490-47E8-A699-891DB5E1FD29}" type="datetime1">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B9F8D7-E2A3-4222-BD86-A63794DF33E7}" type="slidenum">
              <a:rPr lang="en-US" smtClean="0"/>
              <a:t>‹#›</a:t>
            </a:fld>
            <a:endParaRPr lang="en-US"/>
          </a:p>
        </p:txBody>
      </p:sp>
    </p:spTree>
    <p:extLst>
      <p:ext uri="{BB962C8B-B14F-4D97-AF65-F5344CB8AC3E}">
        <p14:creationId xmlns:p14="http://schemas.microsoft.com/office/powerpoint/2010/main" val="4237286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smtClean="0"/>
              <a:t>Click to edit Master title style</a:t>
            </a:r>
            <a:endParaRPr lang="en-US"/>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487BC2-7E3D-4D81-82C4-066D4D564ACC}" type="datetime1">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B9F8D7-E2A3-4222-BD86-A63794DF33E7}" type="slidenum">
              <a:rPr lang="en-US" smtClean="0"/>
              <a:t>‹#›</a:t>
            </a:fld>
            <a:endParaRPr lang="en-US"/>
          </a:p>
        </p:txBody>
      </p:sp>
    </p:spTree>
    <p:extLst>
      <p:ext uri="{BB962C8B-B14F-4D97-AF65-F5344CB8AC3E}">
        <p14:creationId xmlns:p14="http://schemas.microsoft.com/office/powerpoint/2010/main" val="2551221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7"/>
            <a:ext cx="10969943" cy="1143000"/>
          </a:xfrm>
          <a:prstGeom prst="rect">
            <a:avLst/>
          </a:prstGeom>
        </p:spPr>
        <p:txBody>
          <a:bodyPr vert="horz" lIns="121899" tIns="60949" rIns="121899" bIns="6094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441" y="1600201"/>
            <a:ext cx="10969943" cy="4525963"/>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441" y="6356351"/>
            <a:ext cx="2844059"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017AC0A-6FF9-4573-A541-873E6D74C8DC}" type="datetime1">
              <a:rPr lang="en-US" smtClean="0"/>
              <a:t>3/5/2019</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BB9F8D7-E2A3-4222-BD86-A63794DF33E7}" type="slidenum">
              <a:rPr lang="en-US" smtClean="0"/>
              <a:t>‹#›</a:t>
            </a:fld>
            <a:endParaRPr lang="en-US"/>
          </a:p>
        </p:txBody>
      </p:sp>
    </p:spTree>
    <p:extLst>
      <p:ext uri="{BB962C8B-B14F-4D97-AF65-F5344CB8AC3E}">
        <p14:creationId xmlns:p14="http://schemas.microsoft.com/office/powerpoint/2010/main" val="2567071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1218987" rtl="0" eaLnBrk="1" latinLnBrk="0" hangingPunct="1">
        <a:spcBef>
          <a:spcPct val="0"/>
        </a:spcBef>
        <a:buNone/>
        <a:defRPr sz="59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427" indent="-380933" algn="l" defTabSz="1218987"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3733" indent="-304747" algn="l" defTabSz="1218987"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227" indent="-304747" algn="l" defTabSz="1218987"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2720" indent="-304747" algn="l" defTabSz="1218987"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213" indent="-304747" algn="l" defTabSz="1218987"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8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91.png"/><Relationship Id="rId13" Type="http://schemas.openxmlformats.org/officeDocument/2006/relationships/image" Target="../media/image196.png"/><Relationship Id="rId3" Type="http://schemas.openxmlformats.org/officeDocument/2006/relationships/image" Target="../media/image186.png"/><Relationship Id="rId7" Type="http://schemas.openxmlformats.org/officeDocument/2006/relationships/image" Target="../media/image190.png"/><Relationship Id="rId12" Type="http://schemas.openxmlformats.org/officeDocument/2006/relationships/image" Target="../media/image195.png"/><Relationship Id="rId2" Type="http://schemas.openxmlformats.org/officeDocument/2006/relationships/image" Target="../media/image185.png"/><Relationship Id="rId1" Type="http://schemas.openxmlformats.org/officeDocument/2006/relationships/slideLayout" Target="../slideLayouts/slideLayout2.xml"/><Relationship Id="rId6" Type="http://schemas.openxmlformats.org/officeDocument/2006/relationships/image" Target="../media/image189.png"/><Relationship Id="rId11" Type="http://schemas.openxmlformats.org/officeDocument/2006/relationships/image" Target="../media/image194.png"/><Relationship Id="rId5" Type="http://schemas.openxmlformats.org/officeDocument/2006/relationships/image" Target="../media/image188.png"/><Relationship Id="rId10" Type="http://schemas.openxmlformats.org/officeDocument/2006/relationships/image" Target="../media/image193.png"/><Relationship Id="rId4" Type="http://schemas.openxmlformats.org/officeDocument/2006/relationships/image" Target="../media/image187.png"/><Relationship Id="rId9" Type="http://schemas.openxmlformats.org/officeDocument/2006/relationships/image" Target="../media/image192.png"/></Relationships>
</file>

<file path=ppt/slides/_rels/slide5.xml.rels><?xml version="1.0" encoding="UTF-8" standalone="yes"?>
<Relationships xmlns="http://schemas.openxmlformats.org/package/2006/relationships"><Relationship Id="rId2" Type="http://schemas.openxmlformats.org/officeDocument/2006/relationships/image" Target="../media/image197.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1220788" y="-207433"/>
            <a:ext cx="6907001" cy="1960033"/>
          </a:xfrm>
        </p:spPr>
        <p:txBody>
          <a:bodyPr>
            <a:normAutofit/>
          </a:bodyPr>
          <a:lstStyle/>
          <a:p>
            <a:r>
              <a:rPr lang="en-US" sz="4800">
                <a:solidFill>
                  <a:schemeClr val="tx2">
                    <a:lumMod val="60000"/>
                    <a:lumOff val="40000"/>
                  </a:schemeClr>
                </a:solidFill>
              </a:rPr>
              <a:t>CS3102 Theory of Computation</a:t>
            </a:r>
            <a:endParaRPr lang="en-US" sz="4800" dirty="0">
              <a:solidFill>
                <a:schemeClr val="tx2">
                  <a:lumMod val="60000"/>
                  <a:lumOff val="40000"/>
                </a:schemeClr>
              </a:solidFill>
            </a:endParaRPr>
          </a:p>
        </p:txBody>
      </p:sp>
      <p:sp>
        <p:nvSpPr>
          <p:cNvPr id="14" name="AutoShape 8" descr="Image result for leonid levin"/>
          <p:cNvSpPr>
            <a:spLocks noChangeAspect="1" noChangeArrowheads="1"/>
          </p:cNvSpPr>
          <p:nvPr/>
        </p:nvSpPr>
        <p:spPr bwMode="auto">
          <a:xfrm>
            <a:off x="207379" y="-192615"/>
            <a:ext cx="406294" cy="4064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899" tIns="60949" rIns="121899" bIns="60949" numCol="1" anchor="t" anchorCtr="0" compatLnSpc="1">
            <a:prstTxWarp prst="textNoShape">
              <a:avLst/>
            </a:prstTxWarp>
          </a:bodyPr>
          <a:lstStyle/>
          <a:p>
            <a:endParaRPr lang="en-US"/>
          </a:p>
        </p:txBody>
      </p:sp>
      <p:sp>
        <p:nvSpPr>
          <p:cNvPr id="15" name="AutoShape 10" descr="Image result for leonid levin"/>
          <p:cNvSpPr>
            <a:spLocks noChangeAspect="1" noChangeArrowheads="1"/>
          </p:cNvSpPr>
          <p:nvPr/>
        </p:nvSpPr>
        <p:spPr bwMode="auto">
          <a:xfrm>
            <a:off x="410526" y="10585"/>
            <a:ext cx="406294" cy="4064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899" tIns="60949" rIns="121899" bIns="60949" numCol="1" anchor="t" anchorCtr="0" compatLnSpc="1">
            <a:prstTxWarp prst="textNoShape">
              <a:avLst/>
            </a:prstTxWarp>
          </a:bodyPr>
          <a:lstStyle/>
          <a:p>
            <a:endParaRPr lang="en-US"/>
          </a:p>
        </p:txBody>
      </p:sp>
      <p:sp>
        <p:nvSpPr>
          <p:cNvPr id="19" name="Slide Number Placeholder 11"/>
          <p:cNvSpPr>
            <a:spLocks noGrp="1"/>
          </p:cNvSpPr>
          <p:nvPr>
            <p:ph type="sldNum" sz="quarter" idx="12"/>
          </p:nvPr>
        </p:nvSpPr>
        <p:spPr>
          <a:xfrm>
            <a:off x="8735325" y="8475136"/>
            <a:ext cx="2844059" cy="486833"/>
          </a:xfrm>
        </p:spPr>
        <p:txBody>
          <a:bodyPr/>
          <a:lstStyle/>
          <a:p>
            <a:fld id="{B6F15528-21DE-4FAA-801E-634DDDAF4B2B}" type="slidenum">
              <a:rPr lang="en-US" smtClean="0"/>
              <a:pPr/>
              <a:t>1</a:t>
            </a:fld>
            <a:endParaRPr lang="en-US"/>
          </a:p>
        </p:txBody>
      </p:sp>
      <p:sp>
        <p:nvSpPr>
          <p:cNvPr id="4" name="AutoShape 2" descr="https://images.mentalfloss.com/sites/default/files/1280states.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Image result for tiki barb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0" descr="Image result for tiki barbe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1979612" y="2296953"/>
            <a:ext cx="9067800" cy="2246769"/>
          </a:xfrm>
          <a:prstGeom prst="rect">
            <a:avLst/>
          </a:prstGeom>
          <a:noFill/>
        </p:spPr>
        <p:txBody>
          <a:bodyPr wrap="square" rtlCol="0">
            <a:spAutoFit/>
          </a:bodyPr>
          <a:lstStyle/>
          <a:p>
            <a:r>
              <a:rPr lang="en-US" sz="2800" smtClean="0"/>
              <a:t>What happens if I try to use the complement construction for DFAs on NFAs? </a:t>
            </a:r>
          </a:p>
          <a:p>
            <a:endParaRPr lang="en-US" sz="2800"/>
          </a:p>
          <a:p>
            <a:r>
              <a:rPr lang="en-US" sz="2800" smtClean="0"/>
              <a:t>If I invert the accepting/rejectings states of a NFA, will its language become the complement, why or why not?</a:t>
            </a:r>
            <a:endParaRPr lang="en-US" sz="2800" dirty="0"/>
          </a:p>
        </p:txBody>
      </p:sp>
    </p:spTree>
    <p:extLst>
      <p:ext uri="{BB962C8B-B14F-4D97-AF65-F5344CB8AC3E}">
        <p14:creationId xmlns:p14="http://schemas.microsoft.com/office/powerpoint/2010/main" val="28281268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Pumping Lemma</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441" y="1600201"/>
                <a:ext cx="10969943" cy="5257799"/>
              </a:xfrm>
            </p:spPr>
            <p:txBody>
              <a:bodyPr>
                <a:normAutofit fontScale="85000" lnSpcReduction="20000"/>
              </a:bodyPr>
              <a:lstStyle/>
              <a:p>
                <a:r>
                  <a:rPr lang="en-US" smtClean="0"/>
                  <a:t>If </a:t>
                </a:r>
                <a14:m>
                  <m:oMath xmlns:m="http://schemas.openxmlformats.org/officeDocument/2006/math">
                    <m:r>
                      <a:rPr lang="en-US" b="0" i="1" smtClean="0">
                        <a:latin typeface="Cambria Math"/>
                      </a:rPr>
                      <m:t>𝐿</m:t>
                    </m:r>
                  </m:oMath>
                </a14:m>
                <a:r>
                  <a:rPr lang="en-US" smtClean="0"/>
                  <a:t> is a regular language, then there is a number </a:t>
                </a:r>
                <a14:m>
                  <m:oMath xmlns:m="http://schemas.openxmlformats.org/officeDocument/2006/math">
                    <m:r>
                      <a:rPr lang="en-US" b="0" i="1" smtClean="0">
                        <a:latin typeface="Cambria Math"/>
                      </a:rPr>
                      <m:t>𝑝</m:t>
                    </m:r>
                    <m:r>
                      <a:rPr lang="en-US" b="0" i="1" smtClean="0">
                        <a:latin typeface="Cambria Math"/>
                      </a:rPr>
                      <m:t>∈</m:t>
                    </m:r>
                    <m:r>
                      <a:rPr lang="en-US" b="0" i="1" smtClean="0">
                        <a:latin typeface="Cambria Math"/>
                        <a:ea typeface="Cambria Math"/>
                      </a:rPr>
                      <m:t>ℕ</m:t>
                    </m:r>
                  </m:oMath>
                </a14:m>
                <a:r>
                  <a:rPr lang="en-US" smtClean="0"/>
                  <a:t> such that, for </a:t>
                </a:r>
                <a:r>
                  <a:rPr lang="en-US" i="1" smtClean="0"/>
                  <a:t>any</a:t>
                </a:r>
                <a:r>
                  <a:rPr lang="en-US" smtClean="0"/>
                  <a:t> string </a:t>
                </a:r>
                <a14:m>
                  <m:oMath xmlns:m="http://schemas.openxmlformats.org/officeDocument/2006/math">
                    <m:r>
                      <a:rPr lang="en-US" b="0" i="1" smtClean="0">
                        <a:latin typeface="Cambria Math"/>
                      </a:rPr>
                      <m:t>𝑠</m:t>
                    </m:r>
                    <m:r>
                      <a:rPr lang="en-US" b="0" i="1" smtClean="0">
                        <a:latin typeface="Cambria Math"/>
                      </a:rPr>
                      <m:t>∈</m:t>
                    </m:r>
                    <m:r>
                      <a:rPr lang="en-US" b="0" i="1" smtClean="0">
                        <a:latin typeface="Cambria Math"/>
                      </a:rPr>
                      <m:t>𝐿</m:t>
                    </m:r>
                  </m:oMath>
                </a14:m>
                <a:r>
                  <a:rPr lang="en-US" smtClean="0"/>
                  <a:t> where </a:t>
                </a:r>
                <a14:m>
                  <m:oMath xmlns:m="http://schemas.openxmlformats.org/officeDocument/2006/math">
                    <m:d>
                      <m:dPr>
                        <m:begChr m:val="|"/>
                        <m:endChr m:val="|"/>
                        <m:ctrlPr>
                          <a:rPr lang="en-US" b="0" i="1" smtClean="0">
                            <a:solidFill>
                              <a:srgbClr val="7030A0"/>
                            </a:solidFill>
                            <a:latin typeface="Cambria Math"/>
                          </a:rPr>
                        </m:ctrlPr>
                      </m:dPr>
                      <m:e>
                        <m:r>
                          <a:rPr lang="en-US" b="0" i="1" smtClean="0">
                            <a:solidFill>
                              <a:srgbClr val="7030A0"/>
                            </a:solidFill>
                            <a:latin typeface="Cambria Math"/>
                          </a:rPr>
                          <m:t>𝑠</m:t>
                        </m:r>
                      </m:e>
                    </m:d>
                    <m:r>
                      <a:rPr lang="en-US" b="0" i="1" smtClean="0">
                        <a:solidFill>
                          <a:srgbClr val="7030A0"/>
                        </a:solidFill>
                        <a:latin typeface="Cambria Math"/>
                      </a:rPr>
                      <m:t>&gt;</m:t>
                    </m:r>
                    <m:r>
                      <a:rPr lang="en-US" b="0" i="1" smtClean="0">
                        <a:solidFill>
                          <a:srgbClr val="7030A0"/>
                        </a:solidFill>
                        <a:latin typeface="Cambria Math"/>
                      </a:rPr>
                      <m:t>𝑝</m:t>
                    </m:r>
                  </m:oMath>
                </a14:m>
                <a:r>
                  <a:rPr lang="en-US" smtClean="0"/>
                  <a:t>, we can find strings </a:t>
                </a:r>
                <a14:m>
                  <m:oMath xmlns:m="http://schemas.openxmlformats.org/officeDocument/2006/math">
                    <m:r>
                      <a:rPr lang="en-US" b="0" i="1" smtClean="0">
                        <a:solidFill>
                          <a:srgbClr val="0070C0"/>
                        </a:solidFill>
                        <a:latin typeface="Cambria Math"/>
                      </a:rPr>
                      <m:t>𝑥</m:t>
                    </m:r>
                    <m:r>
                      <a:rPr lang="en-US" b="0" i="1" smtClean="0">
                        <a:latin typeface="Cambria Math"/>
                      </a:rPr>
                      <m:t>, </m:t>
                    </m:r>
                    <m:r>
                      <a:rPr lang="en-US" b="0" i="1" smtClean="0">
                        <a:solidFill>
                          <a:schemeClr val="accent6">
                            <a:lumMod val="75000"/>
                          </a:schemeClr>
                        </a:solidFill>
                        <a:latin typeface="Cambria Math"/>
                      </a:rPr>
                      <m:t>𝑦</m:t>
                    </m:r>
                    <m:r>
                      <a:rPr lang="en-US" b="0" i="1" smtClean="0">
                        <a:latin typeface="Cambria Math"/>
                      </a:rPr>
                      <m:t>,</m:t>
                    </m:r>
                    <m:r>
                      <a:rPr lang="en-US" b="0" i="1" smtClean="0">
                        <a:solidFill>
                          <a:srgbClr val="00B050"/>
                        </a:solidFill>
                        <a:latin typeface="Cambria Math"/>
                      </a:rPr>
                      <m:t>𝑧</m:t>
                    </m:r>
                  </m:oMath>
                </a14:m>
                <a:r>
                  <a:rPr lang="en-US" smtClean="0"/>
                  <a:t> where </a:t>
                </a:r>
                <a14:m>
                  <m:oMath xmlns:m="http://schemas.openxmlformats.org/officeDocument/2006/math">
                    <m:r>
                      <a:rPr lang="en-US" b="0" i="1" smtClean="0">
                        <a:latin typeface="Cambria Math"/>
                      </a:rPr>
                      <m:t>𝑠</m:t>
                    </m:r>
                    <m:r>
                      <a:rPr lang="en-US" b="0" i="1" smtClean="0">
                        <a:latin typeface="Cambria Math"/>
                      </a:rPr>
                      <m:t>=</m:t>
                    </m:r>
                    <m:r>
                      <a:rPr lang="en-US" b="0" i="1" smtClean="0">
                        <a:solidFill>
                          <a:srgbClr val="0070C0"/>
                        </a:solidFill>
                        <a:latin typeface="Cambria Math"/>
                      </a:rPr>
                      <m:t>𝑥</m:t>
                    </m:r>
                    <m:r>
                      <a:rPr lang="en-US" b="0" i="1" smtClean="0">
                        <a:solidFill>
                          <a:schemeClr val="accent6">
                            <a:lumMod val="75000"/>
                          </a:schemeClr>
                        </a:solidFill>
                        <a:latin typeface="Cambria Math"/>
                      </a:rPr>
                      <m:t>𝑦</m:t>
                    </m:r>
                    <m:r>
                      <a:rPr lang="en-US" b="0" i="1" smtClean="0">
                        <a:solidFill>
                          <a:srgbClr val="00B050"/>
                        </a:solidFill>
                        <a:latin typeface="Cambria Math"/>
                      </a:rPr>
                      <m:t>𝑧</m:t>
                    </m:r>
                  </m:oMath>
                </a14:m>
                <a:r>
                  <a:rPr lang="en-US" smtClean="0"/>
                  <a:t> satisfying all of:</a:t>
                </a:r>
              </a:p>
              <a:p>
                <a:pPr marL="1352444" lvl="1" indent="-742950">
                  <a:buFont typeface="+mj-lt"/>
                  <a:buAutoNum type="arabicPeriod"/>
                </a:pPr>
                <a:r>
                  <a:rPr lang="en-US" smtClean="0"/>
                  <a:t>For each </a:t>
                </a:r>
                <a14:m>
                  <m:oMath xmlns:m="http://schemas.openxmlformats.org/officeDocument/2006/math">
                    <m:r>
                      <a:rPr lang="en-US" b="0" i="1" smtClean="0">
                        <a:latin typeface="Cambria Math"/>
                      </a:rPr>
                      <m:t>𝑖</m:t>
                    </m:r>
                    <m:r>
                      <a:rPr lang="en-US" b="0" i="1" smtClean="0">
                        <a:latin typeface="Cambria Math"/>
                      </a:rPr>
                      <m:t>≥0</m:t>
                    </m:r>
                  </m:oMath>
                </a14:m>
                <a:r>
                  <a:rPr lang="en-US" smtClean="0"/>
                  <a:t>, </a:t>
                </a:r>
                <a14:m>
                  <m:oMath xmlns:m="http://schemas.openxmlformats.org/officeDocument/2006/math">
                    <m:r>
                      <a:rPr lang="en-US" b="0" i="1" smtClean="0">
                        <a:solidFill>
                          <a:srgbClr val="0070C0"/>
                        </a:solidFill>
                        <a:latin typeface="Cambria Math"/>
                      </a:rPr>
                      <m:t>𝑥</m:t>
                    </m:r>
                    <m:sSup>
                      <m:sSupPr>
                        <m:ctrlPr>
                          <a:rPr lang="en-US" b="0" i="1" smtClean="0">
                            <a:latin typeface="Cambria Math"/>
                          </a:rPr>
                        </m:ctrlPr>
                      </m:sSupPr>
                      <m:e>
                        <m:r>
                          <a:rPr lang="en-US" b="0" i="1" smtClean="0">
                            <a:solidFill>
                              <a:schemeClr val="accent6">
                                <a:lumMod val="75000"/>
                              </a:schemeClr>
                            </a:solidFill>
                            <a:latin typeface="Cambria Math"/>
                          </a:rPr>
                          <m:t>𝑦</m:t>
                        </m:r>
                      </m:e>
                      <m:sup>
                        <m:r>
                          <a:rPr lang="en-US" b="0" i="1" smtClean="0">
                            <a:latin typeface="Cambria Math"/>
                          </a:rPr>
                          <m:t>𝑖</m:t>
                        </m:r>
                      </m:sup>
                    </m:sSup>
                    <m:r>
                      <a:rPr lang="en-US" b="0" i="1" smtClean="0">
                        <a:solidFill>
                          <a:srgbClr val="00B050"/>
                        </a:solidFill>
                        <a:latin typeface="Cambria Math"/>
                      </a:rPr>
                      <m:t>𝑧</m:t>
                    </m:r>
                    <m:r>
                      <a:rPr lang="en-US" b="0" i="1" smtClean="0">
                        <a:latin typeface="Cambria Math"/>
                      </a:rPr>
                      <m:t>∈</m:t>
                    </m:r>
                    <m:r>
                      <a:rPr lang="en-US" b="0" i="1" smtClean="0">
                        <a:latin typeface="Cambria Math"/>
                      </a:rPr>
                      <m:t>𝐿</m:t>
                    </m:r>
                  </m:oMath>
                </a14:m>
                <a:endParaRPr lang="en-US" smtClean="0"/>
              </a:p>
              <a:p>
                <a:pPr marL="1352444" lvl="1" indent="-742950">
                  <a:buFont typeface="+mj-lt"/>
                  <a:buAutoNum type="arabicPeriod"/>
                </a:pPr>
                <a:r>
                  <a:rPr lang="en-US" b="0" smtClean="0"/>
                  <a:t> </a:t>
                </a:r>
                <a14:m>
                  <m:oMath xmlns:m="http://schemas.openxmlformats.org/officeDocument/2006/math">
                    <m:d>
                      <m:dPr>
                        <m:begChr m:val="|"/>
                        <m:endChr m:val="|"/>
                        <m:ctrlPr>
                          <a:rPr lang="en-US" b="0" i="1" smtClean="0">
                            <a:latin typeface="Cambria Math"/>
                          </a:rPr>
                        </m:ctrlPr>
                      </m:dPr>
                      <m:e>
                        <m:r>
                          <a:rPr lang="en-US" b="0" i="1" smtClean="0">
                            <a:solidFill>
                              <a:schemeClr val="accent6">
                                <a:lumMod val="75000"/>
                              </a:schemeClr>
                            </a:solidFill>
                            <a:latin typeface="Cambria Math"/>
                          </a:rPr>
                          <m:t>𝑦</m:t>
                        </m:r>
                      </m:e>
                    </m:d>
                    <m:r>
                      <a:rPr lang="en-US" b="0" i="1" smtClean="0">
                        <a:latin typeface="Cambria Math"/>
                      </a:rPr>
                      <m:t>&gt;0</m:t>
                    </m:r>
                  </m:oMath>
                </a14:m>
                <a:endParaRPr lang="en-US" smtClean="0"/>
              </a:p>
              <a:p>
                <a:pPr marL="1352444" lvl="1" indent="-742950">
                  <a:buFont typeface="+mj-lt"/>
                  <a:buAutoNum type="arabicPeriod"/>
                </a:pPr>
                <a:r>
                  <a:rPr lang="en-US" smtClean="0"/>
                  <a:t> </a:t>
                </a:r>
                <a14:m>
                  <m:oMath xmlns:m="http://schemas.openxmlformats.org/officeDocument/2006/math">
                    <m:d>
                      <m:dPr>
                        <m:begChr m:val="|"/>
                        <m:endChr m:val="|"/>
                        <m:ctrlPr>
                          <a:rPr lang="en-US" b="0" i="1" smtClean="0">
                            <a:latin typeface="Cambria Math"/>
                          </a:rPr>
                        </m:ctrlPr>
                      </m:dPr>
                      <m:e>
                        <m:r>
                          <a:rPr lang="en-US" b="0" i="1" smtClean="0">
                            <a:solidFill>
                              <a:srgbClr val="0070C0"/>
                            </a:solidFill>
                            <a:latin typeface="Cambria Math"/>
                          </a:rPr>
                          <m:t>𝑥</m:t>
                        </m:r>
                        <m:r>
                          <a:rPr lang="en-US" b="0" i="1" smtClean="0">
                            <a:solidFill>
                              <a:schemeClr val="accent6">
                                <a:lumMod val="75000"/>
                              </a:schemeClr>
                            </a:solidFill>
                            <a:latin typeface="Cambria Math"/>
                          </a:rPr>
                          <m:t>𝑦</m:t>
                        </m:r>
                      </m:e>
                    </m:d>
                    <m:r>
                      <a:rPr lang="en-US" b="0" i="1" smtClean="0">
                        <a:latin typeface="Cambria Math"/>
                      </a:rPr>
                      <m:t>≤</m:t>
                    </m:r>
                    <m:r>
                      <a:rPr lang="en-US" b="0" i="1" smtClean="0">
                        <a:latin typeface="Cambria Math"/>
                      </a:rPr>
                      <m:t>𝑝</m:t>
                    </m:r>
                  </m:oMath>
                </a14:m>
                <a:endParaRPr lang="en-US" smtClean="0"/>
              </a:p>
              <a:p>
                <a:pPr marL="819137" indent="-742950"/>
                <a:r>
                  <a:rPr lang="en-US" smtClean="0"/>
                  <a:t>Use contrapositive to show a language is not regular:</a:t>
                </a:r>
              </a:p>
              <a:p>
                <a:pPr marL="1352444" lvl="1" indent="-742950"/>
                <a:r>
                  <a:rPr lang="en-US" smtClean="0"/>
                  <a:t>if you can find a long string where you can’t do this, the language is not regular</a:t>
                </a:r>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441" y="1600201"/>
                <a:ext cx="10969943" cy="5257799"/>
              </a:xfrm>
              <a:blipFill rotWithShape="1">
                <a:blip r:embed="rId2"/>
                <a:stretch>
                  <a:fillRect l="-1333" t="-3364" r="-2111" b="-301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BB9F8D7-E2A3-4222-BD86-A63794DF33E7}" type="slidenum">
              <a:rPr lang="en-US" smtClean="0"/>
              <a:t>10</a:t>
            </a:fld>
            <a:endParaRPr lang="en-US"/>
          </a:p>
        </p:txBody>
      </p:sp>
    </p:spTree>
    <p:extLst>
      <p:ext uri="{BB962C8B-B14F-4D97-AF65-F5344CB8AC3E}">
        <p14:creationId xmlns:p14="http://schemas.microsoft.com/office/powerpoint/2010/main" val="227539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14:m>
                  <m:oMath xmlns:m="http://schemas.openxmlformats.org/officeDocument/2006/math">
                    <m:sSup>
                      <m:sSupPr>
                        <m:ctrlPr>
                          <a:rPr lang="en-US" b="0" i="1" smtClean="0">
                            <a:latin typeface="Cambria Math"/>
                          </a:rPr>
                        </m:ctrlPr>
                      </m:sSupPr>
                      <m:e>
                        <m:r>
                          <a:rPr lang="en-US" b="0" i="1" smtClean="0">
                            <a:latin typeface="Cambria Math"/>
                          </a:rPr>
                          <m:t>𝐿</m:t>
                        </m:r>
                        <m:r>
                          <a:rPr lang="en-US" b="0" i="1" smtClean="0">
                            <a:latin typeface="Cambria Math"/>
                          </a:rPr>
                          <m:t>=</m:t>
                        </m:r>
                        <m:r>
                          <a:rPr lang="en-US" b="0" i="1" smtClean="0">
                            <a:latin typeface="Cambria Math"/>
                          </a:rPr>
                          <m:t>𝑎</m:t>
                        </m:r>
                      </m:e>
                      <m:sup>
                        <m:r>
                          <a:rPr lang="en-US" b="0" i="1" smtClean="0">
                            <a:latin typeface="Cambria Math"/>
                          </a:rPr>
                          <m:t>𝑛</m:t>
                        </m:r>
                      </m:sup>
                    </m:sSup>
                    <m:sSup>
                      <m:sSupPr>
                        <m:ctrlPr>
                          <a:rPr lang="en-US" b="0" i="1" smtClean="0">
                            <a:latin typeface="Cambria Math"/>
                          </a:rPr>
                        </m:ctrlPr>
                      </m:sSupPr>
                      <m:e>
                        <m:r>
                          <a:rPr lang="en-US" b="0" i="1" smtClean="0">
                            <a:latin typeface="Cambria Math"/>
                          </a:rPr>
                          <m:t>𝑏</m:t>
                        </m:r>
                      </m:e>
                      <m:sup>
                        <m:r>
                          <a:rPr lang="en-US" b="0" i="1" smtClean="0">
                            <a:latin typeface="Cambria Math"/>
                          </a:rPr>
                          <m:t>𝑛</m:t>
                        </m:r>
                      </m:sup>
                    </m:sSup>
                  </m:oMath>
                </a14:m>
                <a:r>
                  <a:rPr lang="en-US" smtClean="0"/>
                  <a:t> is not regular</a:t>
                </a:r>
                <a:endParaRPr lang="en-US"/>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t="-9043" b="-292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441" y="1600201"/>
                <a:ext cx="10969943" cy="4876799"/>
              </a:xfrm>
            </p:spPr>
            <p:txBody>
              <a:bodyPr>
                <a:normAutofit fontScale="70000" lnSpcReduction="20000"/>
              </a:bodyPr>
              <a:lstStyle/>
              <a:p>
                <a:r>
                  <a:rPr lang="en-US" smtClean="0"/>
                  <a:t>Let the “pumping length” be </a:t>
                </a:r>
                <a14:m>
                  <m:oMath xmlns:m="http://schemas.openxmlformats.org/officeDocument/2006/math">
                    <m:r>
                      <a:rPr lang="en-US" b="0" i="1" smtClean="0">
                        <a:latin typeface="Cambria Math"/>
                      </a:rPr>
                      <m:t>𝑝</m:t>
                    </m:r>
                  </m:oMath>
                </a14:m>
                <a:endParaRPr lang="en-US" smtClean="0"/>
              </a:p>
              <a:p>
                <a:r>
                  <a:rPr lang="en-US" smtClean="0"/>
                  <a:t>Consider the string </a:t>
                </a:r>
                <a14:m>
                  <m:oMath xmlns:m="http://schemas.openxmlformats.org/officeDocument/2006/math">
                    <m:sSup>
                      <m:sSupPr>
                        <m:ctrlPr>
                          <a:rPr lang="en-US" b="0" i="1" smtClean="0">
                            <a:latin typeface="Cambria Math"/>
                          </a:rPr>
                        </m:ctrlPr>
                      </m:sSupPr>
                      <m:e>
                        <m:r>
                          <a:rPr lang="en-US" b="0" i="1" smtClean="0">
                            <a:latin typeface="Cambria Math"/>
                          </a:rPr>
                          <m:t>𝑎</m:t>
                        </m:r>
                      </m:e>
                      <m:sup>
                        <m:r>
                          <a:rPr lang="en-US" b="0" i="1" smtClean="0">
                            <a:latin typeface="Cambria Math"/>
                          </a:rPr>
                          <m:t>𝑝</m:t>
                        </m:r>
                      </m:sup>
                    </m:sSup>
                    <m:sSup>
                      <m:sSupPr>
                        <m:ctrlPr>
                          <a:rPr lang="en-US" b="0" i="1" smtClean="0">
                            <a:latin typeface="Cambria Math"/>
                          </a:rPr>
                        </m:ctrlPr>
                      </m:sSupPr>
                      <m:e>
                        <m:r>
                          <a:rPr lang="en-US" b="0" i="1" smtClean="0">
                            <a:latin typeface="Cambria Math"/>
                          </a:rPr>
                          <m:t>𝑏</m:t>
                        </m:r>
                      </m:e>
                      <m:sup>
                        <m:r>
                          <a:rPr lang="en-US" b="0" i="1" smtClean="0">
                            <a:latin typeface="Cambria Math"/>
                          </a:rPr>
                          <m:t>𝑝</m:t>
                        </m:r>
                      </m:sup>
                    </m:sSup>
                  </m:oMath>
                </a14:m>
                <a:r>
                  <a:rPr lang="en-US" smtClean="0"/>
                  <a:t>, note that </a:t>
                </a:r>
                <a14:m>
                  <m:oMath xmlns:m="http://schemas.openxmlformats.org/officeDocument/2006/math">
                    <m:sSup>
                      <m:sSupPr>
                        <m:ctrlPr>
                          <a:rPr lang="en-US" b="0" i="1" smtClean="0">
                            <a:solidFill>
                              <a:srgbClr val="7030A0"/>
                            </a:solidFill>
                            <a:latin typeface="Cambria Math"/>
                          </a:rPr>
                        </m:ctrlPr>
                      </m:sSupPr>
                      <m:e>
                        <m:r>
                          <a:rPr lang="en-US" b="0" i="1" smtClean="0">
                            <a:solidFill>
                              <a:srgbClr val="7030A0"/>
                            </a:solidFill>
                            <a:latin typeface="Cambria Math"/>
                          </a:rPr>
                          <m:t>|</m:t>
                        </m:r>
                        <m:r>
                          <a:rPr lang="en-US" b="0" i="1" smtClean="0">
                            <a:solidFill>
                              <a:srgbClr val="7030A0"/>
                            </a:solidFill>
                            <a:latin typeface="Cambria Math"/>
                          </a:rPr>
                          <m:t>𝑎</m:t>
                        </m:r>
                      </m:e>
                      <m:sup>
                        <m:r>
                          <a:rPr lang="en-US" b="0" i="1" smtClean="0">
                            <a:solidFill>
                              <a:srgbClr val="7030A0"/>
                            </a:solidFill>
                            <a:latin typeface="Cambria Math"/>
                          </a:rPr>
                          <m:t>𝑝</m:t>
                        </m:r>
                      </m:sup>
                    </m:sSup>
                    <m:sSup>
                      <m:sSupPr>
                        <m:ctrlPr>
                          <a:rPr lang="en-US" b="0" i="1" smtClean="0">
                            <a:solidFill>
                              <a:srgbClr val="7030A0"/>
                            </a:solidFill>
                            <a:latin typeface="Cambria Math"/>
                          </a:rPr>
                        </m:ctrlPr>
                      </m:sSupPr>
                      <m:e>
                        <m:r>
                          <a:rPr lang="en-US" b="0" i="1" smtClean="0">
                            <a:solidFill>
                              <a:srgbClr val="7030A0"/>
                            </a:solidFill>
                            <a:latin typeface="Cambria Math"/>
                          </a:rPr>
                          <m:t>𝑏</m:t>
                        </m:r>
                      </m:e>
                      <m:sup>
                        <m:r>
                          <a:rPr lang="en-US" b="0" i="1" smtClean="0">
                            <a:solidFill>
                              <a:srgbClr val="7030A0"/>
                            </a:solidFill>
                            <a:latin typeface="Cambria Math"/>
                          </a:rPr>
                          <m:t>𝑝</m:t>
                        </m:r>
                      </m:sup>
                    </m:sSup>
                    <m:r>
                      <a:rPr lang="en-US" b="0" i="1" smtClean="0">
                        <a:solidFill>
                          <a:srgbClr val="7030A0"/>
                        </a:solidFill>
                        <a:latin typeface="Cambria Math"/>
                      </a:rPr>
                      <m:t>|&gt;</m:t>
                    </m:r>
                    <m:r>
                      <a:rPr lang="en-US" b="0" i="1" smtClean="0">
                        <a:solidFill>
                          <a:srgbClr val="7030A0"/>
                        </a:solidFill>
                        <a:latin typeface="Cambria Math"/>
                      </a:rPr>
                      <m:t>𝑝</m:t>
                    </m:r>
                  </m:oMath>
                </a14:m>
                <a:r>
                  <a:rPr lang="en-US" smtClean="0"/>
                  <a:t>, so if </a:t>
                </a:r>
                <a14:m>
                  <m:oMath xmlns:m="http://schemas.openxmlformats.org/officeDocument/2006/math">
                    <m:r>
                      <a:rPr lang="en-US" b="0" i="1" smtClean="0">
                        <a:latin typeface="Cambria Math"/>
                      </a:rPr>
                      <m:t>𝐿</m:t>
                    </m:r>
                  </m:oMath>
                </a14:m>
                <a:r>
                  <a:rPr lang="en-US" smtClean="0"/>
                  <a:t> is regular this string can be pumped</a:t>
                </a:r>
              </a:p>
              <a:p>
                <a:r>
                  <a:rPr lang="en-US" smtClean="0"/>
                  <a:t>If we had </a:t>
                </a:r>
                <a14:m>
                  <m:oMath xmlns:m="http://schemas.openxmlformats.org/officeDocument/2006/math">
                    <m:sSup>
                      <m:sSupPr>
                        <m:ctrlPr>
                          <a:rPr lang="en-US" i="1" smtClean="0">
                            <a:solidFill>
                              <a:schemeClr val="tx1"/>
                            </a:solidFill>
                            <a:latin typeface="Cambria Math"/>
                          </a:rPr>
                        </m:ctrlPr>
                      </m:sSupPr>
                      <m:e>
                        <m:r>
                          <a:rPr lang="en-US" i="1">
                            <a:solidFill>
                              <a:schemeClr val="tx1"/>
                            </a:solidFill>
                            <a:latin typeface="Cambria Math"/>
                          </a:rPr>
                          <m:t>𝑎</m:t>
                        </m:r>
                      </m:e>
                      <m:sup>
                        <m:r>
                          <a:rPr lang="en-US" i="1">
                            <a:solidFill>
                              <a:schemeClr val="tx1"/>
                            </a:solidFill>
                            <a:latin typeface="Cambria Math"/>
                          </a:rPr>
                          <m:t>𝑝</m:t>
                        </m:r>
                      </m:sup>
                    </m:sSup>
                    <m:sSup>
                      <m:sSupPr>
                        <m:ctrlPr>
                          <a:rPr lang="en-US" i="1">
                            <a:solidFill>
                              <a:schemeClr val="tx1"/>
                            </a:solidFill>
                            <a:latin typeface="Cambria Math"/>
                          </a:rPr>
                        </m:ctrlPr>
                      </m:sSupPr>
                      <m:e>
                        <m:r>
                          <a:rPr lang="en-US" i="1">
                            <a:solidFill>
                              <a:schemeClr val="tx1"/>
                            </a:solidFill>
                            <a:latin typeface="Cambria Math"/>
                          </a:rPr>
                          <m:t>𝑏</m:t>
                        </m:r>
                      </m:e>
                      <m:sup>
                        <m:r>
                          <a:rPr lang="en-US" i="1">
                            <a:solidFill>
                              <a:schemeClr val="tx1"/>
                            </a:solidFill>
                            <a:latin typeface="Cambria Math"/>
                          </a:rPr>
                          <m:t>𝑝</m:t>
                        </m:r>
                      </m:sup>
                    </m:sSup>
                    <m:r>
                      <a:rPr lang="en-US" b="0" i="1" smtClean="0">
                        <a:solidFill>
                          <a:schemeClr val="tx1"/>
                        </a:solidFill>
                        <a:latin typeface="Cambria Math"/>
                      </a:rPr>
                      <m:t>=</m:t>
                    </m:r>
                    <m:r>
                      <a:rPr lang="en-US" b="0" i="1" smtClean="0">
                        <a:solidFill>
                          <a:srgbClr val="0070C0"/>
                        </a:solidFill>
                        <a:latin typeface="Cambria Math"/>
                      </a:rPr>
                      <m:t>𝑥</m:t>
                    </m:r>
                    <m:r>
                      <a:rPr lang="en-US" b="0" i="1" smtClean="0">
                        <a:solidFill>
                          <a:schemeClr val="accent6">
                            <a:lumMod val="75000"/>
                          </a:schemeClr>
                        </a:solidFill>
                        <a:latin typeface="Cambria Math"/>
                      </a:rPr>
                      <m:t>𝑦</m:t>
                    </m:r>
                    <m:r>
                      <a:rPr lang="en-US" b="0" i="1" smtClean="0">
                        <a:solidFill>
                          <a:srgbClr val="00B050"/>
                        </a:solidFill>
                        <a:latin typeface="Cambria Math"/>
                      </a:rPr>
                      <m:t>𝑧</m:t>
                    </m:r>
                  </m:oMath>
                </a14:m>
                <a:r>
                  <a:rPr lang="en-US" smtClean="0"/>
                  <a:t> there are 3 options for what </a:t>
                </a:r>
                <a14:m>
                  <m:oMath xmlns:m="http://schemas.openxmlformats.org/officeDocument/2006/math">
                    <m:r>
                      <a:rPr lang="en-US" b="0" i="1" smtClean="0">
                        <a:solidFill>
                          <a:schemeClr val="accent6">
                            <a:lumMod val="75000"/>
                          </a:schemeClr>
                        </a:solidFill>
                        <a:latin typeface="Cambria Math"/>
                      </a:rPr>
                      <m:t>𝑦</m:t>
                    </m:r>
                  </m:oMath>
                </a14:m>
                <a:r>
                  <a:rPr lang="en-US" smtClean="0"/>
                  <a:t> could be:</a:t>
                </a:r>
              </a:p>
              <a:p>
                <a:pPr marL="1352444" lvl="1" indent="-742950">
                  <a:buFont typeface="+mj-lt"/>
                  <a:buAutoNum type="arabicPeriod"/>
                </a:pPr>
                <a:r>
                  <a:rPr lang="en-US" b="0" smtClean="0"/>
                  <a:t> </a:t>
                </a:r>
                <a14:m>
                  <m:oMath xmlns:m="http://schemas.openxmlformats.org/officeDocument/2006/math">
                    <m:r>
                      <a:rPr lang="en-US" b="0" i="1" smtClean="0">
                        <a:solidFill>
                          <a:schemeClr val="accent6">
                            <a:lumMod val="75000"/>
                          </a:schemeClr>
                        </a:solidFill>
                        <a:latin typeface="Cambria Math"/>
                      </a:rPr>
                      <m:t>𝑦</m:t>
                    </m:r>
                    <m:r>
                      <a:rPr lang="en-US" b="0" i="1" smtClean="0">
                        <a:latin typeface="Cambria Math"/>
                      </a:rPr>
                      <m:t>∈</m:t>
                    </m:r>
                    <m:sSup>
                      <m:sSupPr>
                        <m:ctrlPr>
                          <a:rPr lang="en-US" b="0" i="1" smtClean="0">
                            <a:latin typeface="Cambria Math"/>
                          </a:rPr>
                        </m:ctrlPr>
                      </m:sSupPr>
                      <m:e>
                        <m:r>
                          <a:rPr lang="en-US" b="0" i="1" smtClean="0">
                            <a:latin typeface="Cambria Math"/>
                          </a:rPr>
                          <m:t>𝑎</m:t>
                        </m:r>
                      </m:e>
                      <m:sup>
                        <m:r>
                          <a:rPr lang="en-US" b="0" i="1" smtClean="0">
                            <a:latin typeface="Cambria Math"/>
                          </a:rPr>
                          <m:t>+</m:t>
                        </m:r>
                      </m:sup>
                    </m:sSup>
                  </m:oMath>
                </a14:m>
                <a:endParaRPr lang="en-US" b="0" smtClean="0"/>
              </a:p>
              <a:p>
                <a:pPr marL="1885750" lvl="2" indent="-742950"/>
                <a:r>
                  <a:rPr lang="en-US" smtClean="0"/>
                  <a:t>In this case, </a:t>
                </a:r>
                <a14:m>
                  <m:oMath xmlns:m="http://schemas.openxmlformats.org/officeDocument/2006/math">
                    <m:r>
                      <a:rPr lang="en-US" i="1">
                        <a:solidFill>
                          <a:srgbClr val="0070C0"/>
                        </a:solidFill>
                        <a:latin typeface="Cambria Math"/>
                      </a:rPr>
                      <m:t>𝑥</m:t>
                    </m:r>
                    <m:sSup>
                      <m:sSupPr>
                        <m:ctrlPr>
                          <a:rPr lang="en-US" b="0" i="1" smtClean="0">
                            <a:solidFill>
                              <a:schemeClr val="accent6">
                                <a:lumMod val="75000"/>
                              </a:schemeClr>
                            </a:solidFill>
                            <a:latin typeface="Cambria Math"/>
                          </a:rPr>
                        </m:ctrlPr>
                      </m:sSupPr>
                      <m:e>
                        <m:r>
                          <a:rPr lang="en-US" i="1">
                            <a:solidFill>
                              <a:schemeClr val="accent6">
                                <a:lumMod val="75000"/>
                              </a:schemeClr>
                            </a:solidFill>
                            <a:latin typeface="Cambria Math"/>
                          </a:rPr>
                          <m:t>𝑦</m:t>
                        </m:r>
                      </m:e>
                      <m:sup>
                        <m:r>
                          <a:rPr lang="en-US" b="0" i="1" smtClean="0">
                            <a:solidFill>
                              <a:schemeClr val="tx1"/>
                            </a:solidFill>
                            <a:latin typeface="Cambria Math"/>
                          </a:rPr>
                          <m:t>𝑖</m:t>
                        </m:r>
                      </m:sup>
                    </m:sSup>
                    <m:r>
                      <a:rPr lang="en-US" i="1">
                        <a:solidFill>
                          <a:srgbClr val="00B050"/>
                        </a:solidFill>
                        <a:latin typeface="Cambria Math"/>
                      </a:rPr>
                      <m:t>𝑧</m:t>
                    </m:r>
                  </m:oMath>
                </a14:m>
                <a:r>
                  <a:rPr lang="en-US" smtClean="0"/>
                  <a:t> has too many </a:t>
                </a:r>
                <a14:m>
                  <m:oMath xmlns:m="http://schemas.openxmlformats.org/officeDocument/2006/math">
                    <m:r>
                      <a:rPr lang="en-US" b="0" i="1" smtClean="0">
                        <a:latin typeface="Cambria Math"/>
                      </a:rPr>
                      <m:t>𝑎</m:t>
                    </m:r>
                  </m:oMath>
                </a14:m>
                <a:r>
                  <a:rPr lang="en-US" smtClean="0"/>
                  <a:t>’s</a:t>
                </a:r>
              </a:p>
              <a:p>
                <a:pPr marL="1352444" lvl="1" indent="-742950">
                  <a:buFont typeface="+mj-lt"/>
                  <a:buAutoNum type="arabicPeriod"/>
                </a:pPr>
                <a:r>
                  <a:rPr lang="en-US" smtClean="0"/>
                  <a:t> </a:t>
                </a:r>
                <a14:m>
                  <m:oMath xmlns:m="http://schemas.openxmlformats.org/officeDocument/2006/math">
                    <m:r>
                      <a:rPr lang="en-US" i="1">
                        <a:solidFill>
                          <a:schemeClr val="accent6">
                            <a:lumMod val="75000"/>
                          </a:schemeClr>
                        </a:solidFill>
                        <a:latin typeface="Cambria Math"/>
                      </a:rPr>
                      <m:t>𝑦</m:t>
                    </m:r>
                    <m:r>
                      <a:rPr lang="en-US" i="1">
                        <a:latin typeface="Cambria Math"/>
                      </a:rPr>
                      <m:t>∈</m:t>
                    </m:r>
                    <m:sSup>
                      <m:sSupPr>
                        <m:ctrlPr>
                          <a:rPr lang="en-US" i="1">
                            <a:latin typeface="Cambria Math"/>
                          </a:rPr>
                        </m:ctrlPr>
                      </m:sSupPr>
                      <m:e>
                        <m:r>
                          <a:rPr lang="en-US" b="0" i="1" smtClean="0">
                            <a:latin typeface="Cambria Math"/>
                          </a:rPr>
                          <m:t>𝑏</m:t>
                        </m:r>
                      </m:e>
                      <m:sup>
                        <m:r>
                          <a:rPr lang="en-US" b="0" i="1" smtClean="0">
                            <a:latin typeface="Cambria Math"/>
                          </a:rPr>
                          <m:t>+</m:t>
                        </m:r>
                      </m:sup>
                    </m:sSup>
                  </m:oMath>
                </a14:m>
                <a:endParaRPr lang="en-US" smtClean="0"/>
              </a:p>
              <a:p>
                <a:pPr marL="1885750" lvl="2" indent="-742950"/>
                <a:r>
                  <a:rPr lang="en-US"/>
                  <a:t>In this case, </a:t>
                </a:r>
                <a14:m>
                  <m:oMath xmlns:m="http://schemas.openxmlformats.org/officeDocument/2006/math">
                    <m:r>
                      <a:rPr lang="en-US" i="1">
                        <a:solidFill>
                          <a:srgbClr val="0070C0"/>
                        </a:solidFill>
                        <a:latin typeface="Cambria Math"/>
                      </a:rPr>
                      <m:t>𝑥</m:t>
                    </m:r>
                    <m:sSup>
                      <m:sSupPr>
                        <m:ctrlPr>
                          <a:rPr lang="en-US" i="1">
                            <a:solidFill>
                              <a:schemeClr val="accent6">
                                <a:lumMod val="75000"/>
                              </a:schemeClr>
                            </a:solidFill>
                            <a:latin typeface="Cambria Math"/>
                          </a:rPr>
                        </m:ctrlPr>
                      </m:sSupPr>
                      <m:e>
                        <m:r>
                          <a:rPr lang="en-US" i="1">
                            <a:solidFill>
                              <a:schemeClr val="accent6">
                                <a:lumMod val="75000"/>
                              </a:schemeClr>
                            </a:solidFill>
                            <a:latin typeface="Cambria Math"/>
                          </a:rPr>
                          <m:t>𝑦</m:t>
                        </m:r>
                      </m:e>
                      <m:sup>
                        <m:r>
                          <a:rPr lang="en-US" i="1">
                            <a:latin typeface="Cambria Math"/>
                          </a:rPr>
                          <m:t>𝑖</m:t>
                        </m:r>
                      </m:sup>
                    </m:sSup>
                    <m:r>
                      <a:rPr lang="en-US" i="1">
                        <a:solidFill>
                          <a:srgbClr val="00B050"/>
                        </a:solidFill>
                        <a:latin typeface="Cambria Math"/>
                      </a:rPr>
                      <m:t>𝑧</m:t>
                    </m:r>
                  </m:oMath>
                </a14:m>
                <a:r>
                  <a:rPr lang="en-US"/>
                  <a:t> has too many </a:t>
                </a:r>
                <a14:m>
                  <m:oMath xmlns:m="http://schemas.openxmlformats.org/officeDocument/2006/math">
                    <m:r>
                      <a:rPr lang="en-US" b="0" i="1" smtClean="0">
                        <a:latin typeface="Cambria Math"/>
                      </a:rPr>
                      <m:t>𝑏</m:t>
                    </m:r>
                  </m:oMath>
                </a14:m>
                <a:r>
                  <a:rPr lang="en-US" smtClean="0"/>
                  <a:t>’s</a:t>
                </a:r>
              </a:p>
              <a:p>
                <a:pPr marL="1352444" lvl="1" indent="-742950">
                  <a:buFont typeface="+mj-lt"/>
                  <a:buAutoNum type="arabicPeriod"/>
                </a:pPr>
                <a:r>
                  <a:rPr lang="en-US"/>
                  <a:t> </a:t>
                </a:r>
                <a14:m>
                  <m:oMath xmlns:m="http://schemas.openxmlformats.org/officeDocument/2006/math">
                    <m:r>
                      <a:rPr lang="en-US" i="1">
                        <a:solidFill>
                          <a:schemeClr val="accent6">
                            <a:lumMod val="75000"/>
                          </a:schemeClr>
                        </a:solidFill>
                        <a:latin typeface="Cambria Math"/>
                      </a:rPr>
                      <m:t>𝑦</m:t>
                    </m:r>
                    <m:r>
                      <a:rPr lang="en-US" i="1">
                        <a:latin typeface="Cambria Math"/>
                      </a:rPr>
                      <m:t>∈</m:t>
                    </m:r>
                    <m:sSup>
                      <m:sSupPr>
                        <m:ctrlPr>
                          <a:rPr lang="en-US" i="1">
                            <a:latin typeface="Cambria Math"/>
                          </a:rPr>
                        </m:ctrlPr>
                      </m:sSupPr>
                      <m:e>
                        <m:r>
                          <a:rPr lang="en-US" b="0" i="1" smtClean="0">
                            <a:latin typeface="Cambria Math"/>
                          </a:rPr>
                          <m:t>𝑎</m:t>
                        </m:r>
                      </m:e>
                      <m:sup>
                        <m:r>
                          <a:rPr lang="en-US" b="0" i="1" smtClean="0">
                            <a:latin typeface="Cambria Math"/>
                          </a:rPr>
                          <m:t>+</m:t>
                        </m:r>
                      </m:sup>
                    </m:sSup>
                    <m:sSup>
                      <m:sSupPr>
                        <m:ctrlPr>
                          <a:rPr lang="en-US" b="0" i="1" smtClean="0">
                            <a:latin typeface="Cambria Math"/>
                          </a:rPr>
                        </m:ctrlPr>
                      </m:sSupPr>
                      <m:e>
                        <m:r>
                          <a:rPr lang="en-US" b="0" i="1" smtClean="0">
                            <a:latin typeface="Cambria Math"/>
                          </a:rPr>
                          <m:t>𝑏</m:t>
                        </m:r>
                      </m:e>
                      <m:sup>
                        <m:r>
                          <a:rPr lang="en-US" b="0" i="1" smtClean="0">
                            <a:latin typeface="Cambria Math"/>
                          </a:rPr>
                          <m:t>+</m:t>
                        </m:r>
                      </m:sup>
                    </m:sSup>
                  </m:oMath>
                </a14:m>
                <a:endParaRPr lang="en-US" smtClean="0"/>
              </a:p>
              <a:p>
                <a:pPr marL="1885750" lvl="2" indent="-742950"/>
                <a:r>
                  <a:rPr lang="en-US"/>
                  <a:t>In this case, </a:t>
                </a:r>
                <a14:m>
                  <m:oMath xmlns:m="http://schemas.openxmlformats.org/officeDocument/2006/math">
                    <m:r>
                      <a:rPr lang="en-US" i="1">
                        <a:solidFill>
                          <a:srgbClr val="0070C0"/>
                        </a:solidFill>
                        <a:latin typeface="Cambria Math"/>
                      </a:rPr>
                      <m:t>𝑥</m:t>
                    </m:r>
                    <m:sSup>
                      <m:sSupPr>
                        <m:ctrlPr>
                          <a:rPr lang="en-US" i="1">
                            <a:solidFill>
                              <a:schemeClr val="accent6">
                                <a:lumMod val="75000"/>
                              </a:schemeClr>
                            </a:solidFill>
                            <a:latin typeface="Cambria Math"/>
                          </a:rPr>
                        </m:ctrlPr>
                      </m:sSupPr>
                      <m:e>
                        <m:r>
                          <a:rPr lang="en-US" i="1">
                            <a:solidFill>
                              <a:schemeClr val="accent6">
                                <a:lumMod val="75000"/>
                              </a:schemeClr>
                            </a:solidFill>
                            <a:latin typeface="Cambria Math"/>
                          </a:rPr>
                          <m:t>𝑦</m:t>
                        </m:r>
                      </m:e>
                      <m:sup>
                        <m:r>
                          <a:rPr lang="en-US" i="1">
                            <a:latin typeface="Cambria Math"/>
                          </a:rPr>
                          <m:t>𝑖</m:t>
                        </m:r>
                      </m:sup>
                    </m:sSup>
                    <m:r>
                      <a:rPr lang="en-US" i="1">
                        <a:solidFill>
                          <a:srgbClr val="00B050"/>
                        </a:solidFill>
                        <a:latin typeface="Cambria Math"/>
                      </a:rPr>
                      <m:t>𝑧</m:t>
                    </m:r>
                  </m:oMath>
                </a14:m>
                <a:r>
                  <a:rPr lang="en-US"/>
                  <a:t> </a:t>
                </a:r>
                <a:r>
                  <a:rPr lang="en-US" smtClean="0"/>
                  <a:t>has </a:t>
                </a:r>
                <a14:m>
                  <m:oMath xmlns:m="http://schemas.openxmlformats.org/officeDocument/2006/math">
                    <m:r>
                      <a:rPr lang="en-US" b="0" i="1" smtClean="0">
                        <a:latin typeface="Cambria Math"/>
                      </a:rPr>
                      <m:t>𝑎</m:t>
                    </m:r>
                  </m:oMath>
                </a14:m>
                <a:r>
                  <a:rPr lang="en-US" smtClean="0"/>
                  <a:t>’s and </a:t>
                </a:r>
                <a14:m>
                  <m:oMath xmlns:m="http://schemas.openxmlformats.org/officeDocument/2006/math">
                    <m:r>
                      <a:rPr lang="en-US" b="0" i="1" smtClean="0">
                        <a:latin typeface="Cambria Math"/>
                      </a:rPr>
                      <m:t>𝑏</m:t>
                    </m:r>
                  </m:oMath>
                </a14:m>
                <a:r>
                  <a:rPr lang="en-US" smtClean="0"/>
                  <a:t>’s out of order</a:t>
                </a:r>
              </a:p>
              <a:p>
                <a:pPr marL="819137" indent="-742950"/>
                <a:r>
                  <a:rPr lang="en-US" smtClean="0"/>
                  <a:t>Since </a:t>
                </a:r>
                <a14:m>
                  <m:oMath xmlns:m="http://schemas.openxmlformats.org/officeDocument/2006/math">
                    <m:sSup>
                      <m:sSupPr>
                        <m:ctrlPr>
                          <a:rPr lang="en-US" i="1">
                            <a:latin typeface="Cambria Math"/>
                          </a:rPr>
                        </m:ctrlPr>
                      </m:sSupPr>
                      <m:e>
                        <m:r>
                          <a:rPr lang="en-US" i="1">
                            <a:latin typeface="Cambria Math"/>
                          </a:rPr>
                          <m:t>𝑎</m:t>
                        </m:r>
                      </m:e>
                      <m:sup>
                        <m:r>
                          <a:rPr lang="en-US" i="1">
                            <a:latin typeface="Cambria Math"/>
                          </a:rPr>
                          <m:t>𝑝</m:t>
                        </m:r>
                      </m:sup>
                    </m:sSup>
                    <m:sSup>
                      <m:sSupPr>
                        <m:ctrlPr>
                          <a:rPr lang="en-US" i="1">
                            <a:latin typeface="Cambria Math"/>
                          </a:rPr>
                        </m:ctrlPr>
                      </m:sSupPr>
                      <m:e>
                        <m:r>
                          <a:rPr lang="en-US" i="1">
                            <a:latin typeface="Cambria Math"/>
                          </a:rPr>
                          <m:t>𝑏</m:t>
                        </m:r>
                      </m:e>
                      <m:sup>
                        <m:r>
                          <a:rPr lang="en-US" i="1">
                            <a:latin typeface="Cambria Math"/>
                          </a:rPr>
                          <m:t>𝑝</m:t>
                        </m:r>
                      </m:sup>
                    </m:sSup>
                  </m:oMath>
                </a14:m>
                <a:r>
                  <a:rPr lang="en-US" smtClean="0"/>
                  <a:t> cannot be “pumped”, </a:t>
                </a:r>
                <a14:m>
                  <m:oMath xmlns:m="http://schemas.openxmlformats.org/officeDocument/2006/math">
                    <m:r>
                      <a:rPr lang="en-US" b="0" i="1" smtClean="0">
                        <a:latin typeface="Cambria Math"/>
                      </a:rPr>
                      <m:t>𝐿</m:t>
                    </m:r>
                  </m:oMath>
                </a14:m>
                <a:r>
                  <a:rPr lang="en-US" smtClean="0"/>
                  <a:t> is not regular</a:t>
                </a:r>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441" y="1600201"/>
                <a:ext cx="10969943" cy="4876799"/>
              </a:xfrm>
              <a:blipFill rotWithShape="1">
                <a:blip r:embed="rId3"/>
                <a:stretch>
                  <a:fillRect l="-889" t="-300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BB9F8D7-E2A3-4222-BD86-A63794DF33E7}" type="slidenum">
              <a:rPr lang="en-US" smtClean="0"/>
              <a:t>11</a:t>
            </a:fld>
            <a:endParaRPr lang="en-US"/>
          </a:p>
        </p:txBody>
      </p:sp>
    </p:spTree>
    <p:extLst>
      <p:ext uri="{BB962C8B-B14F-4D97-AF65-F5344CB8AC3E}">
        <p14:creationId xmlns:p14="http://schemas.microsoft.com/office/powerpoint/2010/main" val="2885583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normAutofit fontScale="90000"/>
              </a:bodyPr>
              <a:lstStyle/>
              <a:p>
                <a14:m>
                  <m:oMath xmlns:m="http://schemas.openxmlformats.org/officeDocument/2006/math">
                    <m:r>
                      <a:rPr lang="en-US" b="0" i="1" smtClean="0">
                        <a:latin typeface="Cambria Math"/>
                      </a:rPr>
                      <m:t>𝐿</m:t>
                    </m:r>
                    <m:r>
                      <a:rPr lang="en-US" b="0" i="1" smtClean="0">
                        <a:latin typeface="Cambria Math"/>
                      </a:rPr>
                      <m:t>=</m:t>
                    </m:r>
                    <m:d>
                      <m:dPr>
                        <m:begChr m:val="{"/>
                        <m:endChr m:val="|"/>
                        <m:ctrlPr>
                          <a:rPr lang="en-US" b="0" i="1" smtClean="0">
                            <a:latin typeface="Cambria Math"/>
                          </a:rPr>
                        </m:ctrlPr>
                      </m:dPr>
                      <m:e>
                        <m:r>
                          <a:rPr lang="en-US" b="0" i="1" smtClean="0">
                            <a:latin typeface="Cambria Math"/>
                          </a:rPr>
                          <m:t>𝑤</m:t>
                        </m:r>
                        <m:r>
                          <a:rPr lang="en-US" b="0" i="1" smtClean="0">
                            <a:latin typeface="Cambria Math"/>
                          </a:rPr>
                          <m:t>∈</m:t>
                        </m:r>
                        <m:sSup>
                          <m:sSupPr>
                            <m:ctrlPr>
                              <a:rPr lang="en-US" b="0" i="1" smtClean="0">
                                <a:latin typeface="Cambria Math"/>
                              </a:rPr>
                            </m:ctrlPr>
                          </m:sSupPr>
                          <m:e>
                            <m:r>
                              <m:rPr>
                                <m:sty m:val="p"/>
                              </m:rPr>
                              <a:rPr lang="en-US" b="0" i="0" smtClean="0">
                                <a:latin typeface="Cambria Math"/>
                              </a:rPr>
                              <m:t>Σ</m:t>
                            </m:r>
                          </m:e>
                          <m:sup>
                            <m:r>
                              <a:rPr lang="en-US" b="0" i="1" smtClean="0">
                                <a:latin typeface="Cambria Math"/>
                              </a:rPr>
                              <m:t>∗</m:t>
                            </m:r>
                          </m:sup>
                        </m:sSup>
                      </m:e>
                    </m:d>
                    <m:r>
                      <a:rPr lang="en-US" b="0" i="1" smtClean="0">
                        <a:latin typeface="Cambria Math"/>
                      </a:rPr>
                      <m:t>𝑤</m:t>
                    </m:r>
                    <m:r>
                      <a:rPr lang="en-US" b="0" i="1" smtClean="0">
                        <a:latin typeface="Cambria Math"/>
                      </a:rPr>
                      <m:t>=</m:t>
                    </m:r>
                    <m:sSup>
                      <m:sSupPr>
                        <m:ctrlPr>
                          <a:rPr lang="en-US" b="0" i="1" smtClean="0">
                            <a:latin typeface="Cambria Math"/>
                          </a:rPr>
                        </m:ctrlPr>
                      </m:sSupPr>
                      <m:e>
                        <m:r>
                          <a:rPr lang="en-US" b="0" i="1" smtClean="0">
                            <a:latin typeface="Cambria Math"/>
                          </a:rPr>
                          <m:t>𝑤</m:t>
                        </m:r>
                      </m:e>
                      <m:sup>
                        <m:r>
                          <a:rPr lang="en-US" b="0" i="1" smtClean="0">
                            <a:latin typeface="Cambria Math"/>
                          </a:rPr>
                          <m:t>𝑅</m:t>
                        </m:r>
                      </m:sup>
                    </m:sSup>
                    <m:r>
                      <a:rPr lang="en-US" b="0" i="1" smtClean="0">
                        <a:latin typeface="Cambria Math"/>
                      </a:rPr>
                      <m:t>}</m:t>
                    </m:r>
                  </m:oMath>
                </a14:m>
                <a:r>
                  <a:rPr lang="en-US" smtClean="0"/>
                  <a:t> is not regular</a:t>
                </a:r>
                <a:endParaRPr lang="en-US"/>
              </a:p>
            </p:txBody>
          </p:sp>
        </mc:Choice>
        <mc:Fallback>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t="-2660" b="-2074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441" y="1600201"/>
                <a:ext cx="10969943" cy="4876799"/>
              </a:xfrm>
            </p:spPr>
            <p:txBody>
              <a:bodyPr>
                <a:normAutofit fontScale="70000" lnSpcReduction="20000"/>
              </a:bodyPr>
              <a:lstStyle/>
              <a:p>
                <a:r>
                  <a:rPr lang="en-US" smtClean="0"/>
                  <a:t>Let the “pumping length” be </a:t>
                </a:r>
                <a14:m>
                  <m:oMath xmlns:m="http://schemas.openxmlformats.org/officeDocument/2006/math">
                    <m:r>
                      <a:rPr lang="en-US" b="0" i="1" smtClean="0">
                        <a:latin typeface="Cambria Math"/>
                      </a:rPr>
                      <m:t>𝑝</m:t>
                    </m:r>
                  </m:oMath>
                </a14:m>
                <a:endParaRPr lang="en-US" smtClean="0"/>
              </a:p>
              <a:p>
                <a:r>
                  <a:rPr lang="en-US" smtClean="0"/>
                  <a:t>Consider the string </a:t>
                </a:r>
                <a14:m>
                  <m:oMath xmlns:m="http://schemas.openxmlformats.org/officeDocument/2006/math">
                    <m:sSup>
                      <m:sSupPr>
                        <m:ctrlPr>
                          <a:rPr lang="en-US" b="0" i="1" smtClean="0">
                            <a:latin typeface="Cambria Math"/>
                          </a:rPr>
                        </m:ctrlPr>
                      </m:sSupPr>
                      <m:e>
                        <m:r>
                          <a:rPr lang="en-US" b="0" i="1" smtClean="0">
                            <a:latin typeface="Cambria Math"/>
                          </a:rPr>
                          <m:t>𝑎</m:t>
                        </m:r>
                      </m:e>
                      <m:sup>
                        <m:r>
                          <a:rPr lang="en-US" b="0" i="1" smtClean="0">
                            <a:latin typeface="Cambria Math"/>
                          </a:rPr>
                          <m:t>𝑝</m:t>
                        </m:r>
                      </m:sup>
                    </m:sSup>
                    <m:sSup>
                      <m:sSupPr>
                        <m:ctrlPr>
                          <a:rPr lang="en-US" b="0" i="1" smtClean="0">
                            <a:latin typeface="Cambria Math"/>
                          </a:rPr>
                        </m:ctrlPr>
                      </m:sSupPr>
                      <m:e>
                        <m:r>
                          <a:rPr lang="en-US" b="0" i="1" smtClean="0">
                            <a:latin typeface="Cambria Math"/>
                          </a:rPr>
                          <m:t>𝑏</m:t>
                        </m:r>
                      </m:e>
                      <m:sup>
                        <m:r>
                          <a:rPr lang="en-US" b="0" i="1" smtClean="0">
                            <a:latin typeface="Cambria Math"/>
                          </a:rPr>
                          <m:t>𝑝</m:t>
                        </m:r>
                      </m:sup>
                    </m:sSup>
                    <m:sSup>
                      <m:sSupPr>
                        <m:ctrlPr>
                          <a:rPr lang="en-US" b="0" i="1" smtClean="0">
                            <a:latin typeface="Cambria Math"/>
                          </a:rPr>
                        </m:ctrlPr>
                      </m:sSupPr>
                      <m:e>
                        <m:r>
                          <a:rPr lang="en-US" b="0" i="1" smtClean="0">
                            <a:latin typeface="Cambria Math"/>
                          </a:rPr>
                          <m:t>𝑎</m:t>
                        </m:r>
                      </m:e>
                      <m:sup>
                        <m:r>
                          <a:rPr lang="en-US" b="0" i="1" smtClean="0">
                            <a:latin typeface="Cambria Math"/>
                          </a:rPr>
                          <m:t>𝑝</m:t>
                        </m:r>
                      </m:sup>
                    </m:sSup>
                  </m:oMath>
                </a14:m>
                <a:r>
                  <a:rPr lang="en-US" smtClean="0"/>
                  <a:t>, note that </a:t>
                </a:r>
                <a14:m>
                  <m:oMath xmlns:m="http://schemas.openxmlformats.org/officeDocument/2006/math">
                    <m:sSup>
                      <m:sSupPr>
                        <m:ctrlPr>
                          <a:rPr lang="en-US" b="0" i="1" smtClean="0">
                            <a:solidFill>
                              <a:srgbClr val="7030A0"/>
                            </a:solidFill>
                            <a:latin typeface="Cambria Math"/>
                          </a:rPr>
                        </m:ctrlPr>
                      </m:sSupPr>
                      <m:e>
                        <m:r>
                          <a:rPr lang="en-US" b="0" i="1" smtClean="0">
                            <a:solidFill>
                              <a:srgbClr val="7030A0"/>
                            </a:solidFill>
                            <a:latin typeface="Cambria Math"/>
                          </a:rPr>
                          <m:t>|</m:t>
                        </m:r>
                        <m:r>
                          <a:rPr lang="en-US" b="0" i="1" smtClean="0">
                            <a:solidFill>
                              <a:srgbClr val="7030A0"/>
                            </a:solidFill>
                            <a:latin typeface="Cambria Math"/>
                          </a:rPr>
                          <m:t>𝑎</m:t>
                        </m:r>
                      </m:e>
                      <m:sup>
                        <m:r>
                          <a:rPr lang="en-US" b="0" i="1" smtClean="0">
                            <a:solidFill>
                              <a:srgbClr val="7030A0"/>
                            </a:solidFill>
                            <a:latin typeface="Cambria Math"/>
                          </a:rPr>
                          <m:t>𝑝</m:t>
                        </m:r>
                      </m:sup>
                    </m:sSup>
                    <m:sSup>
                      <m:sSupPr>
                        <m:ctrlPr>
                          <a:rPr lang="en-US" b="0" i="1" smtClean="0">
                            <a:solidFill>
                              <a:srgbClr val="7030A0"/>
                            </a:solidFill>
                            <a:latin typeface="Cambria Math"/>
                          </a:rPr>
                        </m:ctrlPr>
                      </m:sSupPr>
                      <m:e>
                        <m:r>
                          <a:rPr lang="en-US" b="0" i="1" smtClean="0">
                            <a:solidFill>
                              <a:srgbClr val="7030A0"/>
                            </a:solidFill>
                            <a:latin typeface="Cambria Math"/>
                          </a:rPr>
                          <m:t>𝑏</m:t>
                        </m:r>
                      </m:e>
                      <m:sup>
                        <m:r>
                          <a:rPr lang="en-US" b="0" i="1" smtClean="0">
                            <a:solidFill>
                              <a:srgbClr val="7030A0"/>
                            </a:solidFill>
                            <a:latin typeface="Cambria Math"/>
                          </a:rPr>
                          <m:t>𝑝</m:t>
                        </m:r>
                      </m:sup>
                    </m:sSup>
                    <m:sSup>
                      <m:sSupPr>
                        <m:ctrlPr>
                          <a:rPr lang="en-US" b="0" i="1" smtClean="0">
                            <a:solidFill>
                              <a:srgbClr val="7030A0"/>
                            </a:solidFill>
                            <a:latin typeface="Cambria Math"/>
                          </a:rPr>
                        </m:ctrlPr>
                      </m:sSupPr>
                      <m:e>
                        <m:r>
                          <a:rPr lang="en-US" b="0" i="1" smtClean="0">
                            <a:solidFill>
                              <a:srgbClr val="7030A0"/>
                            </a:solidFill>
                            <a:latin typeface="Cambria Math"/>
                          </a:rPr>
                          <m:t>𝑎</m:t>
                        </m:r>
                      </m:e>
                      <m:sup>
                        <m:r>
                          <a:rPr lang="en-US" b="0" i="1" smtClean="0">
                            <a:solidFill>
                              <a:srgbClr val="7030A0"/>
                            </a:solidFill>
                            <a:latin typeface="Cambria Math"/>
                          </a:rPr>
                          <m:t>𝑝</m:t>
                        </m:r>
                      </m:sup>
                    </m:sSup>
                    <m:r>
                      <a:rPr lang="en-US" b="0" i="1" smtClean="0">
                        <a:solidFill>
                          <a:srgbClr val="7030A0"/>
                        </a:solidFill>
                        <a:latin typeface="Cambria Math"/>
                      </a:rPr>
                      <m:t>|&gt;</m:t>
                    </m:r>
                    <m:r>
                      <a:rPr lang="en-US" b="0" i="1" smtClean="0">
                        <a:solidFill>
                          <a:srgbClr val="7030A0"/>
                        </a:solidFill>
                        <a:latin typeface="Cambria Math"/>
                      </a:rPr>
                      <m:t>𝑝</m:t>
                    </m:r>
                  </m:oMath>
                </a14:m>
                <a:r>
                  <a:rPr lang="en-US" smtClean="0"/>
                  <a:t>, so if </a:t>
                </a:r>
                <a14:m>
                  <m:oMath xmlns:m="http://schemas.openxmlformats.org/officeDocument/2006/math">
                    <m:r>
                      <a:rPr lang="en-US" b="0" i="1" smtClean="0">
                        <a:latin typeface="Cambria Math"/>
                      </a:rPr>
                      <m:t>𝐿</m:t>
                    </m:r>
                  </m:oMath>
                </a14:m>
                <a:r>
                  <a:rPr lang="en-US" smtClean="0"/>
                  <a:t> is regular this string can be pumped</a:t>
                </a:r>
              </a:p>
              <a:p>
                <a:r>
                  <a:rPr lang="en-US" smtClean="0"/>
                  <a:t>If we had </a:t>
                </a:r>
                <a14:m>
                  <m:oMath xmlns:m="http://schemas.openxmlformats.org/officeDocument/2006/math">
                    <m:sSup>
                      <m:sSupPr>
                        <m:ctrlPr>
                          <a:rPr lang="en-US" i="1" smtClean="0">
                            <a:solidFill>
                              <a:schemeClr val="tx1"/>
                            </a:solidFill>
                            <a:latin typeface="Cambria Math"/>
                          </a:rPr>
                        </m:ctrlPr>
                      </m:sSupPr>
                      <m:e>
                        <m:r>
                          <a:rPr lang="en-US" i="1">
                            <a:solidFill>
                              <a:schemeClr val="tx1"/>
                            </a:solidFill>
                            <a:latin typeface="Cambria Math"/>
                          </a:rPr>
                          <m:t>𝑎</m:t>
                        </m:r>
                      </m:e>
                      <m:sup>
                        <m:r>
                          <a:rPr lang="en-US" i="1">
                            <a:solidFill>
                              <a:schemeClr val="tx1"/>
                            </a:solidFill>
                            <a:latin typeface="Cambria Math"/>
                          </a:rPr>
                          <m:t>𝑝</m:t>
                        </m:r>
                      </m:sup>
                    </m:sSup>
                    <m:sSup>
                      <m:sSupPr>
                        <m:ctrlPr>
                          <a:rPr lang="en-US" i="1">
                            <a:solidFill>
                              <a:schemeClr val="tx1"/>
                            </a:solidFill>
                            <a:latin typeface="Cambria Math"/>
                          </a:rPr>
                        </m:ctrlPr>
                      </m:sSupPr>
                      <m:e>
                        <m:r>
                          <a:rPr lang="en-US" i="1">
                            <a:solidFill>
                              <a:schemeClr val="tx1"/>
                            </a:solidFill>
                            <a:latin typeface="Cambria Math"/>
                          </a:rPr>
                          <m:t>𝑏</m:t>
                        </m:r>
                      </m:e>
                      <m:sup>
                        <m:r>
                          <a:rPr lang="en-US" i="1">
                            <a:solidFill>
                              <a:schemeClr val="tx1"/>
                            </a:solidFill>
                            <a:latin typeface="Cambria Math"/>
                          </a:rPr>
                          <m:t>𝑝</m:t>
                        </m:r>
                      </m:sup>
                    </m:sSup>
                    <m:sSup>
                      <m:sSupPr>
                        <m:ctrlPr>
                          <a:rPr lang="en-US" b="0" i="1" smtClean="0">
                            <a:solidFill>
                              <a:schemeClr val="tx1"/>
                            </a:solidFill>
                            <a:latin typeface="Cambria Math"/>
                          </a:rPr>
                        </m:ctrlPr>
                      </m:sSupPr>
                      <m:e>
                        <m:r>
                          <a:rPr lang="en-US" b="0" i="1" smtClean="0">
                            <a:solidFill>
                              <a:schemeClr val="tx1"/>
                            </a:solidFill>
                            <a:latin typeface="Cambria Math"/>
                          </a:rPr>
                          <m:t>𝑎</m:t>
                        </m:r>
                      </m:e>
                      <m:sup>
                        <m:r>
                          <a:rPr lang="en-US" b="0" i="1" smtClean="0">
                            <a:solidFill>
                              <a:schemeClr val="tx1"/>
                            </a:solidFill>
                            <a:latin typeface="Cambria Math"/>
                          </a:rPr>
                          <m:t>𝑝</m:t>
                        </m:r>
                      </m:sup>
                    </m:sSup>
                    <m:r>
                      <a:rPr lang="en-US" b="0" i="1" smtClean="0">
                        <a:solidFill>
                          <a:schemeClr val="tx1"/>
                        </a:solidFill>
                        <a:latin typeface="Cambria Math"/>
                      </a:rPr>
                      <m:t>=</m:t>
                    </m:r>
                    <m:r>
                      <a:rPr lang="en-US" b="0" i="1" smtClean="0">
                        <a:solidFill>
                          <a:srgbClr val="0070C0"/>
                        </a:solidFill>
                        <a:latin typeface="Cambria Math"/>
                      </a:rPr>
                      <m:t>𝑥</m:t>
                    </m:r>
                    <m:r>
                      <a:rPr lang="en-US" b="0" i="1" smtClean="0">
                        <a:solidFill>
                          <a:schemeClr val="accent6">
                            <a:lumMod val="75000"/>
                          </a:schemeClr>
                        </a:solidFill>
                        <a:latin typeface="Cambria Math"/>
                      </a:rPr>
                      <m:t>𝑦</m:t>
                    </m:r>
                    <m:r>
                      <a:rPr lang="en-US" b="0" i="1" smtClean="0">
                        <a:solidFill>
                          <a:srgbClr val="00B050"/>
                        </a:solidFill>
                        <a:latin typeface="Cambria Math"/>
                      </a:rPr>
                      <m:t>𝑧</m:t>
                    </m:r>
                  </m:oMath>
                </a14:m>
                <a:r>
                  <a:rPr lang="en-US" smtClean="0"/>
                  <a:t> there are </a:t>
                </a:r>
                <a:r>
                  <a:rPr lang="en-US"/>
                  <a:t>3</a:t>
                </a:r>
                <a:r>
                  <a:rPr lang="en-US" smtClean="0"/>
                  <a:t> </a:t>
                </a:r>
                <a:r>
                  <a:rPr lang="en-US" smtClean="0"/>
                  <a:t>options for what </a:t>
                </a:r>
                <a14:m>
                  <m:oMath xmlns:m="http://schemas.openxmlformats.org/officeDocument/2006/math">
                    <m:r>
                      <a:rPr lang="en-US" b="0" i="1" smtClean="0">
                        <a:solidFill>
                          <a:schemeClr val="accent6">
                            <a:lumMod val="75000"/>
                          </a:schemeClr>
                        </a:solidFill>
                        <a:latin typeface="Cambria Math"/>
                      </a:rPr>
                      <m:t>𝑦</m:t>
                    </m:r>
                  </m:oMath>
                </a14:m>
                <a:r>
                  <a:rPr lang="en-US" smtClean="0"/>
                  <a:t> could be:</a:t>
                </a:r>
              </a:p>
              <a:p>
                <a:pPr marL="1352444" lvl="1" indent="-742950">
                  <a:buFont typeface="+mj-lt"/>
                  <a:buAutoNum type="arabicPeriod"/>
                </a:pPr>
                <a:r>
                  <a:rPr lang="en-US" b="0" smtClean="0"/>
                  <a:t> </a:t>
                </a:r>
                <a14:m>
                  <m:oMath xmlns:m="http://schemas.openxmlformats.org/officeDocument/2006/math">
                    <m:r>
                      <a:rPr lang="en-US" b="0" i="1" smtClean="0">
                        <a:solidFill>
                          <a:schemeClr val="accent6">
                            <a:lumMod val="75000"/>
                          </a:schemeClr>
                        </a:solidFill>
                        <a:latin typeface="Cambria Math"/>
                      </a:rPr>
                      <m:t>𝑦</m:t>
                    </m:r>
                    <m:r>
                      <a:rPr lang="en-US" b="0" i="1" smtClean="0">
                        <a:latin typeface="Cambria Math"/>
                      </a:rPr>
                      <m:t>∈</m:t>
                    </m:r>
                    <m:sSup>
                      <m:sSupPr>
                        <m:ctrlPr>
                          <a:rPr lang="en-US" b="0" i="1" smtClean="0">
                            <a:latin typeface="Cambria Math"/>
                          </a:rPr>
                        </m:ctrlPr>
                      </m:sSupPr>
                      <m:e>
                        <m:r>
                          <a:rPr lang="en-US" b="0" i="1" smtClean="0">
                            <a:latin typeface="Cambria Math"/>
                          </a:rPr>
                          <m:t>𝑎</m:t>
                        </m:r>
                      </m:e>
                      <m:sup>
                        <m:r>
                          <a:rPr lang="en-US" b="0" i="1" smtClean="0">
                            <a:latin typeface="Cambria Math"/>
                          </a:rPr>
                          <m:t>+</m:t>
                        </m:r>
                      </m:sup>
                    </m:sSup>
                  </m:oMath>
                </a14:m>
                <a:endParaRPr lang="en-US" b="0" smtClean="0"/>
              </a:p>
              <a:p>
                <a:pPr marL="1885750" lvl="2" indent="-742950"/>
                <a:r>
                  <a:rPr lang="en-US" smtClean="0"/>
                  <a:t>In this case, </a:t>
                </a:r>
                <a14:m>
                  <m:oMath xmlns:m="http://schemas.openxmlformats.org/officeDocument/2006/math">
                    <m:r>
                      <a:rPr lang="en-US" i="1">
                        <a:solidFill>
                          <a:srgbClr val="0070C0"/>
                        </a:solidFill>
                        <a:latin typeface="Cambria Math"/>
                      </a:rPr>
                      <m:t>𝑥</m:t>
                    </m:r>
                    <m:sSup>
                      <m:sSupPr>
                        <m:ctrlPr>
                          <a:rPr lang="en-US" b="0" i="1" smtClean="0">
                            <a:solidFill>
                              <a:schemeClr val="accent6">
                                <a:lumMod val="75000"/>
                              </a:schemeClr>
                            </a:solidFill>
                            <a:latin typeface="Cambria Math"/>
                          </a:rPr>
                        </m:ctrlPr>
                      </m:sSupPr>
                      <m:e>
                        <m:r>
                          <a:rPr lang="en-US" i="1">
                            <a:solidFill>
                              <a:schemeClr val="accent6">
                                <a:lumMod val="75000"/>
                              </a:schemeClr>
                            </a:solidFill>
                            <a:latin typeface="Cambria Math"/>
                          </a:rPr>
                          <m:t>𝑦</m:t>
                        </m:r>
                      </m:e>
                      <m:sup>
                        <m:r>
                          <a:rPr lang="en-US" b="0" i="1" smtClean="0">
                            <a:solidFill>
                              <a:schemeClr val="tx1"/>
                            </a:solidFill>
                            <a:latin typeface="Cambria Math"/>
                          </a:rPr>
                          <m:t>𝑖</m:t>
                        </m:r>
                      </m:sup>
                    </m:sSup>
                    <m:r>
                      <a:rPr lang="en-US" i="1">
                        <a:solidFill>
                          <a:srgbClr val="00B050"/>
                        </a:solidFill>
                        <a:latin typeface="Cambria Math"/>
                      </a:rPr>
                      <m:t>𝑧</m:t>
                    </m:r>
                  </m:oMath>
                </a14:m>
                <a:r>
                  <a:rPr lang="en-US" smtClean="0"/>
                  <a:t> has too many </a:t>
                </a:r>
                <a14:m>
                  <m:oMath xmlns:m="http://schemas.openxmlformats.org/officeDocument/2006/math">
                    <m:r>
                      <a:rPr lang="en-US" b="0" i="1" smtClean="0">
                        <a:latin typeface="Cambria Math"/>
                      </a:rPr>
                      <m:t>𝑎</m:t>
                    </m:r>
                  </m:oMath>
                </a14:m>
                <a:r>
                  <a:rPr lang="en-US" smtClean="0"/>
                  <a:t>’s before/after the </a:t>
                </a:r>
                <a14:m>
                  <m:oMath xmlns:m="http://schemas.openxmlformats.org/officeDocument/2006/math">
                    <m:r>
                      <a:rPr lang="en-US" b="0" i="1" smtClean="0">
                        <a:latin typeface="Cambria Math"/>
                      </a:rPr>
                      <m:t>𝑏</m:t>
                    </m:r>
                  </m:oMath>
                </a14:m>
                <a:r>
                  <a:rPr lang="en-US" smtClean="0"/>
                  <a:t>’s</a:t>
                </a:r>
              </a:p>
              <a:p>
                <a:pPr marL="1352444" lvl="1" indent="-742950">
                  <a:buFont typeface="+mj-lt"/>
                  <a:buAutoNum type="arabicPeriod"/>
                </a:pPr>
                <a:r>
                  <a:rPr lang="en-US" smtClean="0"/>
                  <a:t> </a:t>
                </a:r>
                <a14:m>
                  <m:oMath xmlns:m="http://schemas.openxmlformats.org/officeDocument/2006/math">
                    <m:r>
                      <a:rPr lang="en-US" i="1">
                        <a:solidFill>
                          <a:schemeClr val="accent6">
                            <a:lumMod val="75000"/>
                          </a:schemeClr>
                        </a:solidFill>
                        <a:latin typeface="Cambria Math"/>
                      </a:rPr>
                      <m:t>𝑦</m:t>
                    </m:r>
                    <m:r>
                      <a:rPr lang="en-US" i="1">
                        <a:latin typeface="Cambria Math"/>
                      </a:rPr>
                      <m:t>∈</m:t>
                    </m:r>
                    <m:sSup>
                      <m:sSupPr>
                        <m:ctrlPr>
                          <a:rPr lang="en-US" i="1">
                            <a:latin typeface="Cambria Math"/>
                          </a:rPr>
                        </m:ctrlPr>
                      </m:sSupPr>
                      <m:e>
                        <m:r>
                          <a:rPr lang="en-US" i="1">
                            <a:latin typeface="Cambria Math"/>
                          </a:rPr>
                          <m:t>𝑎</m:t>
                        </m:r>
                      </m:e>
                      <m:sup>
                        <m:r>
                          <a:rPr lang="en-US" i="1">
                            <a:latin typeface="Cambria Math"/>
                          </a:rPr>
                          <m:t>+</m:t>
                        </m:r>
                      </m:sup>
                    </m:sSup>
                    <m:sSup>
                      <m:sSupPr>
                        <m:ctrlPr>
                          <a:rPr lang="en-US" b="0" i="1" smtClean="0">
                            <a:latin typeface="Cambria Math"/>
                          </a:rPr>
                        </m:ctrlPr>
                      </m:sSupPr>
                      <m:e>
                        <m:r>
                          <a:rPr lang="en-US" b="0" i="1" smtClean="0">
                            <a:latin typeface="Cambria Math"/>
                          </a:rPr>
                          <m:t>𝑏</m:t>
                        </m:r>
                      </m:e>
                      <m:sup>
                        <m:r>
                          <a:rPr lang="en-US" b="0" i="1" smtClean="0">
                            <a:latin typeface="Cambria Math"/>
                          </a:rPr>
                          <m:t>+</m:t>
                        </m:r>
                      </m:sup>
                    </m:sSup>
                    <m:r>
                      <a:rPr lang="en-US" b="0" i="0" smtClean="0">
                        <a:latin typeface="Cambria Math"/>
                      </a:rPr>
                      <m:t>+</m:t>
                    </m:r>
                    <m:sSup>
                      <m:sSupPr>
                        <m:ctrlPr>
                          <a:rPr lang="en-US" b="0" i="0" smtClean="0">
                            <a:latin typeface="Cambria Math"/>
                          </a:rPr>
                        </m:ctrlPr>
                      </m:sSupPr>
                      <m:e>
                        <m:r>
                          <m:rPr>
                            <m:sty m:val="p"/>
                          </m:rPr>
                          <a:rPr lang="en-US" b="0" i="0" smtClean="0">
                            <a:latin typeface="Cambria Math"/>
                          </a:rPr>
                          <m:t>b</m:t>
                        </m:r>
                      </m:e>
                      <m:sup>
                        <m:r>
                          <a:rPr lang="en-US" b="0" i="0" smtClean="0">
                            <a:latin typeface="Cambria Math"/>
                          </a:rPr>
                          <m:t>+</m:t>
                        </m:r>
                      </m:sup>
                    </m:sSup>
                    <m:sSup>
                      <m:sSupPr>
                        <m:ctrlPr>
                          <a:rPr lang="en-US" b="0" i="0" smtClean="0">
                            <a:latin typeface="Cambria Math"/>
                          </a:rPr>
                        </m:ctrlPr>
                      </m:sSupPr>
                      <m:e>
                        <m:r>
                          <m:rPr>
                            <m:sty m:val="p"/>
                          </m:rPr>
                          <a:rPr lang="en-US" b="0" i="0" smtClean="0">
                            <a:latin typeface="Cambria Math"/>
                          </a:rPr>
                          <m:t>a</m:t>
                        </m:r>
                      </m:e>
                      <m:sup>
                        <m:r>
                          <a:rPr lang="en-US" b="0" i="0" smtClean="0">
                            <a:latin typeface="Cambria Math"/>
                          </a:rPr>
                          <m:t>+</m:t>
                        </m:r>
                      </m:sup>
                    </m:sSup>
                  </m:oMath>
                </a14:m>
                <a:endParaRPr lang="en-US" smtClean="0"/>
              </a:p>
              <a:p>
                <a:pPr marL="1885750" lvl="2" indent="-742950"/>
                <a:r>
                  <a:rPr lang="en-US"/>
                  <a:t>In this case, </a:t>
                </a:r>
                <a14:m>
                  <m:oMath xmlns:m="http://schemas.openxmlformats.org/officeDocument/2006/math">
                    <m:r>
                      <a:rPr lang="en-US" i="1">
                        <a:solidFill>
                          <a:srgbClr val="0070C0"/>
                        </a:solidFill>
                        <a:latin typeface="Cambria Math"/>
                      </a:rPr>
                      <m:t>𝑥</m:t>
                    </m:r>
                    <m:sSup>
                      <m:sSupPr>
                        <m:ctrlPr>
                          <a:rPr lang="en-US" i="1">
                            <a:solidFill>
                              <a:schemeClr val="accent6">
                                <a:lumMod val="75000"/>
                              </a:schemeClr>
                            </a:solidFill>
                            <a:latin typeface="Cambria Math"/>
                          </a:rPr>
                        </m:ctrlPr>
                      </m:sSupPr>
                      <m:e>
                        <m:r>
                          <a:rPr lang="en-US" i="1">
                            <a:solidFill>
                              <a:schemeClr val="accent6">
                                <a:lumMod val="75000"/>
                              </a:schemeClr>
                            </a:solidFill>
                            <a:latin typeface="Cambria Math"/>
                          </a:rPr>
                          <m:t>𝑦</m:t>
                        </m:r>
                      </m:e>
                      <m:sup>
                        <m:r>
                          <a:rPr lang="en-US" i="1">
                            <a:latin typeface="Cambria Math"/>
                          </a:rPr>
                          <m:t>𝑖</m:t>
                        </m:r>
                      </m:sup>
                    </m:sSup>
                    <m:r>
                      <a:rPr lang="en-US" i="1">
                        <a:solidFill>
                          <a:srgbClr val="00B050"/>
                        </a:solidFill>
                        <a:latin typeface="Cambria Math"/>
                      </a:rPr>
                      <m:t>𝑧</m:t>
                    </m:r>
                  </m:oMath>
                </a14:m>
                <a:r>
                  <a:rPr lang="en-US"/>
                  <a:t> </a:t>
                </a:r>
                <a:r>
                  <a:rPr lang="en-US" smtClean="0"/>
                  <a:t>is not palindrome</a:t>
                </a:r>
                <a:endParaRPr lang="en-US" smtClean="0"/>
              </a:p>
              <a:p>
                <a:pPr marL="1352444" lvl="1" indent="-742950">
                  <a:buFont typeface="+mj-lt"/>
                  <a:buAutoNum type="arabicPeriod"/>
                </a:pPr>
                <a:r>
                  <a:rPr lang="en-US" smtClean="0"/>
                  <a:t> </a:t>
                </a:r>
                <a14:m>
                  <m:oMath xmlns:m="http://schemas.openxmlformats.org/officeDocument/2006/math">
                    <m:r>
                      <a:rPr lang="en-US" i="1">
                        <a:solidFill>
                          <a:schemeClr val="accent6">
                            <a:lumMod val="75000"/>
                          </a:schemeClr>
                        </a:solidFill>
                        <a:latin typeface="Cambria Math"/>
                      </a:rPr>
                      <m:t>𝑦</m:t>
                    </m:r>
                    <m:r>
                      <a:rPr lang="en-US" i="1">
                        <a:latin typeface="Cambria Math"/>
                      </a:rPr>
                      <m:t>∈</m:t>
                    </m:r>
                    <m:sSup>
                      <m:sSupPr>
                        <m:ctrlPr>
                          <a:rPr lang="en-US" i="1">
                            <a:latin typeface="Cambria Math"/>
                          </a:rPr>
                        </m:ctrlPr>
                      </m:sSupPr>
                      <m:e>
                        <m:r>
                          <a:rPr lang="en-US" b="0" i="1" smtClean="0">
                            <a:latin typeface="Cambria Math"/>
                          </a:rPr>
                          <m:t>𝑏</m:t>
                        </m:r>
                      </m:e>
                      <m:sup>
                        <m:r>
                          <a:rPr lang="en-US" b="0" i="1" smtClean="0">
                            <a:latin typeface="Cambria Math"/>
                          </a:rPr>
                          <m:t>+</m:t>
                        </m:r>
                      </m:sup>
                    </m:sSup>
                  </m:oMath>
                </a14:m>
                <a:endParaRPr lang="en-US" smtClean="0"/>
              </a:p>
              <a:p>
                <a:pPr marL="1885750" lvl="2" indent="-742950"/>
                <a:r>
                  <a:rPr lang="en-US"/>
                  <a:t>In this case, </a:t>
                </a:r>
                <a14:m>
                  <m:oMath xmlns:m="http://schemas.openxmlformats.org/officeDocument/2006/math">
                    <m:d>
                      <m:dPr>
                        <m:begChr m:val="|"/>
                        <m:endChr m:val="|"/>
                        <m:ctrlPr>
                          <a:rPr lang="en-US" b="0" i="0" smtClean="0">
                            <a:solidFill>
                              <a:schemeClr val="tx1"/>
                            </a:solidFill>
                            <a:latin typeface="Cambria Math"/>
                          </a:rPr>
                        </m:ctrlPr>
                      </m:dPr>
                      <m:e>
                        <m:r>
                          <a:rPr lang="en-US" i="1">
                            <a:solidFill>
                              <a:srgbClr val="0070C0"/>
                            </a:solidFill>
                            <a:latin typeface="Cambria Math"/>
                          </a:rPr>
                          <m:t>𝑥</m:t>
                        </m:r>
                        <m:r>
                          <a:rPr lang="en-US" b="0" i="1" smtClean="0">
                            <a:solidFill>
                              <a:srgbClr val="FFC000"/>
                            </a:solidFill>
                            <a:latin typeface="Cambria Math"/>
                          </a:rPr>
                          <m:t>𝑦</m:t>
                        </m:r>
                      </m:e>
                    </m:d>
                    <m:r>
                      <a:rPr lang="en-US" b="0" i="1" smtClean="0">
                        <a:solidFill>
                          <a:schemeClr val="tx1"/>
                        </a:solidFill>
                        <a:latin typeface="Cambria Math"/>
                      </a:rPr>
                      <m:t>≥</m:t>
                    </m:r>
                    <m:r>
                      <a:rPr lang="en-US" b="0" i="1" smtClean="0">
                        <a:solidFill>
                          <a:schemeClr val="tx1"/>
                        </a:solidFill>
                        <a:latin typeface="Cambria Math"/>
                      </a:rPr>
                      <m:t>𝑝</m:t>
                    </m:r>
                  </m:oMath>
                </a14:m>
                <a:r>
                  <a:rPr lang="en-US"/>
                  <a:t> </a:t>
                </a:r>
                <a:r>
                  <a:rPr lang="en-US" smtClean="0"/>
                  <a:t>has too many </a:t>
                </a:r>
                <a14:m>
                  <m:oMath xmlns:m="http://schemas.openxmlformats.org/officeDocument/2006/math">
                    <m:r>
                      <a:rPr lang="en-US" b="0" i="1" smtClean="0">
                        <a:latin typeface="Cambria Math"/>
                      </a:rPr>
                      <m:t>𝑏</m:t>
                    </m:r>
                  </m:oMath>
                </a14:m>
                <a:r>
                  <a:rPr lang="en-US" smtClean="0"/>
                  <a:t>’s</a:t>
                </a:r>
              </a:p>
              <a:p>
                <a:pPr marL="819137" indent="-742950"/>
                <a:r>
                  <a:rPr lang="en-US" smtClean="0"/>
                  <a:t>Since </a:t>
                </a:r>
                <a14:m>
                  <m:oMath xmlns:m="http://schemas.openxmlformats.org/officeDocument/2006/math">
                    <m:sSup>
                      <m:sSupPr>
                        <m:ctrlPr>
                          <a:rPr lang="en-US" i="1">
                            <a:latin typeface="Cambria Math"/>
                          </a:rPr>
                        </m:ctrlPr>
                      </m:sSupPr>
                      <m:e>
                        <m:r>
                          <a:rPr lang="en-US" i="1">
                            <a:latin typeface="Cambria Math"/>
                          </a:rPr>
                          <m:t>𝑎</m:t>
                        </m:r>
                      </m:e>
                      <m:sup>
                        <m:r>
                          <a:rPr lang="en-US" i="1">
                            <a:latin typeface="Cambria Math"/>
                          </a:rPr>
                          <m:t>𝑝</m:t>
                        </m:r>
                      </m:sup>
                    </m:sSup>
                    <m:sSup>
                      <m:sSupPr>
                        <m:ctrlPr>
                          <a:rPr lang="en-US" i="1">
                            <a:latin typeface="Cambria Math"/>
                          </a:rPr>
                        </m:ctrlPr>
                      </m:sSupPr>
                      <m:e>
                        <m:r>
                          <a:rPr lang="en-US" i="1">
                            <a:latin typeface="Cambria Math"/>
                          </a:rPr>
                          <m:t>𝑏</m:t>
                        </m:r>
                      </m:e>
                      <m:sup>
                        <m:r>
                          <a:rPr lang="en-US" i="1">
                            <a:latin typeface="Cambria Math"/>
                          </a:rPr>
                          <m:t>𝑝</m:t>
                        </m:r>
                      </m:sup>
                    </m:sSup>
                  </m:oMath>
                </a14:m>
                <a:r>
                  <a:rPr lang="en-US" smtClean="0"/>
                  <a:t> cannot be “pumped”, </a:t>
                </a:r>
                <a14:m>
                  <m:oMath xmlns:m="http://schemas.openxmlformats.org/officeDocument/2006/math">
                    <m:r>
                      <a:rPr lang="en-US" b="0" i="1" smtClean="0">
                        <a:latin typeface="Cambria Math"/>
                      </a:rPr>
                      <m:t>𝐿</m:t>
                    </m:r>
                  </m:oMath>
                </a14:m>
                <a:r>
                  <a:rPr lang="en-US" smtClean="0"/>
                  <a:t> is not regular</a:t>
                </a:r>
                <a:endParaRPr lang="en-US"/>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441" y="1600201"/>
                <a:ext cx="10969943" cy="4876799"/>
              </a:xfrm>
              <a:blipFill rotWithShape="1">
                <a:blip r:embed="rId3"/>
                <a:stretch>
                  <a:fillRect l="-889" t="-300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BB9F8D7-E2A3-4222-BD86-A63794DF33E7}" type="slidenum">
              <a:rPr lang="en-US" smtClean="0"/>
              <a:t>12</a:t>
            </a:fld>
            <a:endParaRPr lang="en-US"/>
          </a:p>
        </p:txBody>
      </p:sp>
    </p:spTree>
    <p:extLst>
      <p:ext uri="{BB962C8B-B14F-4D97-AF65-F5344CB8AC3E}">
        <p14:creationId xmlns:p14="http://schemas.microsoft.com/office/powerpoint/2010/main" val="4127174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normAutofit fontScale="90000"/>
              </a:bodyPr>
              <a:lstStyle/>
              <a:p>
                <a14:m>
                  <m:oMath xmlns:m="http://schemas.openxmlformats.org/officeDocument/2006/math">
                    <m:sSup>
                      <m:sSupPr>
                        <m:ctrlPr>
                          <a:rPr lang="en-US" i="1" smtClean="0">
                            <a:latin typeface="Cambria Math"/>
                          </a:rPr>
                        </m:ctrlPr>
                      </m:sSupPr>
                      <m:e>
                        <m:r>
                          <a:rPr lang="en-US" i="1">
                            <a:latin typeface="Cambria Math"/>
                          </a:rPr>
                          <m:t>𝐿</m:t>
                        </m:r>
                        <m:r>
                          <a:rPr lang="en-US" i="1">
                            <a:latin typeface="Cambria Math"/>
                          </a:rPr>
                          <m:t>=</m:t>
                        </m:r>
                        <m:r>
                          <a:rPr lang="en-US" i="1">
                            <a:latin typeface="Cambria Math"/>
                          </a:rPr>
                          <m:t>𝑎</m:t>
                        </m:r>
                      </m:e>
                      <m:sup>
                        <m:r>
                          <a:rPr lang="en-US" i="1">
                            <a:latin typeface="Cambria Math"/>
                          </a:rPr>
                          <m:t>𝑛</m:t>
                        </m:r>
                      </m:sup>
                    </m:sSup>
                    <m:sSup>
                      <m:sSupPr>
                        <m:ctrlPr>
                          <a:rPr lang="en-US" i="1">
                            <a:latin typeface="Cambria Math"/>
                          </a:rPr>
                        </m:ctrlPr>
                      </m:sSupPr>
                      <m:e>
                        <m:r>
                          <a:rPr lang="en-US" i="1">
                            <a:latin typeface="Cambria Math"/>
                          </a:rPr>
                          <m:t>𝑏</m:t>
                        </m:r>
                      </m:e>
                      <m:sup>
                        <m:r>
                          <a:rPr lang="en-US" b="0" i="1" smtClean="0">
                            <a:latin typeface="Cambria Math"/>
                          </a:rPr>
                          <m:t>𝑚</m:t>
                        </m:r>
                      </m:sup>
                    </m:sSup>
                  </m:oMath>
                </a14:m>
                <a:r>
                  <a:rPr lang="en-US" smtClean="0"/>
                  <a:t> </a:t>
                </a:r>
                <a:r>
                  <a:rPr lang="en-US" smtClean="0"/>
                  <a:t>where </a:t>
                </a:r>
                <a14:m>
                  <m:oMath xmlns:m="http://schemas.openxmlformats.org/officeDocument/2006/math">
                    <m:r>
                      <a:rPr lang="en-US" b="0" i="1" smtClean="0">
                        <a:latin typeface="Cambria Math"/>
                      </a:rPr>
                      <m:t>𝑛</m:t>
                    </m:r>
                    <m:r>
                      <a:rPr lang="en-US" b="0" i="1" smtClean="0">
                        <a:latin typeface="Cambria Math"/>
                      </a:rPr>
                      <m:t>≠</m:t>
                    </m:r>
                    <m:r>
                      <a:rPr lang="en-US" b="0" i="1" smtClean="0">
                        <a:latin typeface="Cambria Math"/>
                      </a:rPr>
                      <m:t>𝑚</m:t>
                    </m:r>
                  </m:oMath>
                </a14:m>
                <a:r>
                  <a:rPr lang="en-US" smtClean="0"/>
                  <a:t> </a:t>
                </a:r>
                <a:r>
                  <a:rPr lang="en-US"/>
                  <a:t>is not regular</a:t>
                </a:r>
              </a:p>
            </p:txBody>
          </p:sp>
        </mc:Choice>
        <mc:Fallback>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t="-2660" r="-1556" b="-2074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441" y="1600201"/>
                <a:ext cx="10969943" cy="5105399"/>
              </a:xfrm>
            </p:spPr>
            <p:txBody>
              <a:bodyPr>
                <a:normAutofit fontScale="77500" lnSpcReduction="20000"/>
              </a:bodyPr>
              <a:lstStyle/>
              <a:p>
                <a:r>
                  <a:rPr lang="en-US" smtClean="0"/>
                  <a:t>Idea: Use closure properties!</a:t>
                </a:r>
              </a:p>
              <a:p>
                <a:r>
                  <a:rPr lang="en-US" smtClean="0"/>
                  <a:t>Assume toward reaching a contradiction that </a:t>
                </a:r>
                <a14:m>
                  <m:oMath xmlns:m="http://schemas.openxmlformats.org/officeDocument/2006/math">
                    <m:r>
                      <a:rPr lang="en-US" b="0" i="1" smtClean="0">
                        <a:latin typeface="Cambria Math"/>
                      </a:rPr>
                      <m:t>𝐿</m:t>
                    </m:r>
                  </m:oMath>
                </a14:m>
                <a:r>
                  <a:rPr lang="en-US" smtClean="0"/>
                  <a:t> is regular</a:t>
                </a:r>
              </a:p>
              <a:p>
                <a:r>
                  <a:rPr lang="en-US" smtClean="0"/>
                  <a:t>In this case, </a:t>
                </a:r>
                <a14:m>
                  <m:oMath xmlns:m="http://schemas.openxmlformats.org/officeDocument/2006/math">
                    <m:acc>
                      <m:accPr>
                        <m:chr m:val="̅"/>
                        <m:ctrlPr>
                          <a:rPr lang="en-US" i="1" smtClean="0">
                            <a:latin typeface="Cambria Math"/>
                          </a:rPr>
                        </m:ctrlPr>
                      </m:accPr>
                      <m:e>
                        <m:r>
                          <a:rPr lang="en-US" b="0" i="1" smtClean="0">
                            <a:latin typeface="Cambria Math"/>
                          </a:rPr>
                          <m:t>𝐿</m:t>
                        </m:r>
                      </m:e>
                    </m:acc>
                  </m:oMath>
                </a14:m>
                <a:r>
                  <a:rPr lang="en-US" smtClean="0"/>
                  <a:t> is regular too (since complement preserves regularity)</a:t>
                </a:r>
              </a:p>
              <a:p>
                <a:r>
                  <a:rPr lang="en-US" smtClean="0"/>
                  <a:t> What strings are in </a:t>
                </a:r>
                <a14:m>
                  <m:oMath xmlns:m="http://schemas.openxmlformats.org/officeDocument/2006/math">
                    <m:acc>
                      <m:accPr>
                        <m:chr m:val="̅"/>
                        <m:ctrlPr>
                          <a:rPr lang="en-US" i="1">
                            <a:latin typeface="Cambria Math"/>
                          </a:rPr>
                        </m:ctrlPr>
                      </m:accPr>
                      <m:e>
                        <m:r>
                          <a:rPr lang="en-US" i="1">
                            <a:latin typeface="Cambria Math"/>
                          </a:rPr>
                          <m:t>𝐿</m:t>
                        </m:r>
                      </m:e>
                    </m:acc>
                  </m:oMath>
                </a14:m>
                <a:r>
                  <a:rPr lang="en-US" smtClean="0"/>
                  <a:t>?</a:t>
                </a:r>
              </a:p>
              <a:p>
                <a:pPr lvl="1"/>
                <a:r>
                  <a:rPr lang="en-US" smtClean="0"/>
                  <a:t>Those that have a </a:t>
                </a:r>
                <a14:m>
                  <m:oMath xmlns:m="http://schemas.openxmlformats.org/officeDocument/2006/math">
                    <m:r>
                      <a:rPr lang="en-US" b="0" i="1" smtClean="0">
                        <a:latin typeface="Cambria Math"/>
                      </a:rPr>
                      <m:t>𝑏</m:t>
                    </m:r>
                  </m:oMath>
                </a14:m>
                <a:r>
                  <a:rPr lang="en-US" smtClean="0"/>
                  <a:t> before an </a:t>
                </a:r>
                <a14:m>
                  <m:oMath xmlns:m="http://schemas.openxmlformats.org/officeDocument/2006/math">
                    <m:r>
                      <a:rPr lang="en-US" b="0" i="1" smtClean="0">
                        <a:latin typeface="Cambria Math"/>
                      </a:rPr>
                      <m:t>𝑎</m:t>
                    </m:r>
                  </m:oMath>
                </a14:m>
                <a:r>
                  <a:rPr lang="en-US" smtClean="0"/>
                  <a:t>, i.e. </a:t>
                </a:r>
                <a14:m>
                  <m:oMath xmlns:m="http://schemas.openxmlformats.org/officeDocument/2006/math">
                    <m:sSup>
                      <m:sSupPr>
                        <m:ctrlPr>
                          <a:rPr lang="en-US" b="0" i="1" smtClean="0">
                            <a:latin typeface="Cambria Math"/>
                          </a:rPr>
                        </m:ctrlPr>
                      </m:sSupPr>
                      <m:e>
                        <m:d>
                          <m:dPr>
                            <m:ctrlPr>
                              <a:rPr lang="en-US" b="0" i="1" smtClean="0">
                                <a:latin typeface="Cambria Math"/>
                              </a:rPr>
                            </m:ctrlPr>
                          </m:dPr>
                          <m:e>
                            <m:r>
                              <a:rPr lang="en-US" b="0" i="1" smtClean="0">
                                <a:latin typeface="Cambria Math"/>
                              </a:rPr>
                              <m:t>𝑎</m:t>
                            </m:r>
                            <m:r>
                              <a:rPr lang="en-US" b="0" i="1" smtClean="0">
                                <a:latin typeface="Cambria Math"/>
                              </a:rPr>
                              <m:t>+</m:t>
                            </m:r>
                            <m:r>
                              <a:rPr lang="en-US" b="0" i="1" smtClean="0">
                                <a:latin typeface="Cambria Math"/>
                              </a:rPr>
                              <m:t>𝑏</m:t>
                            </m:r>
                          </m:e>
                        </m:d>
                      </m:e>
                      <m:sup>
                        <m:r>
                          <a:rPr lang="en-US" b="0" i="1" smtClean="0">
                            <a:latin typeface="Cambria Math"/>
                          </a:rPr>
                          <m:t>∗</m:t>
                        </m:r>
                      </m:sup>
                    </m:sSup>
                    <m:r>
                      <a:rPr lang="en-US" b="0" i="1" smtClean="0">
                        <a:latin typeface="Cambria Math"/>
                      </a:rPr>
                      <m:t>𝑏𝑎</m:t>
                    </m:r>
                    <m:sSup>
                      <m:sSupPr>
                        <m:ctrlPr>
                          <a:rPr lang="en-US" b="0" i="1" smtClean="0">
                            <a:latin typeface="Cambria Math"/>
                          </a:rPr>
                        </m:ctrlPr>
                      </m:sSupPr>
                      <m:e>
                        <m:d>
                          <m:dPr>
                            <m:ctrlPr>
                              <a:rPr lang="en-US" b="0" i="1" smtClean="0">
                                <a:latin typeface="Cambria Math"/>
                              </a:rPr>
                            </m:ctrlPr>
                          </m:dPr>
                          <m:e>
                            <m:r>
                              <a:rPr lang="en-US" b="0" i="1" smtClean="0">
                                <a:latin typeface="Cambria Math"/>
                              </a:rPr>
                              <m:t>𝑎</m:t>
                            </m:r>
                            <m:r>
                              <a:rPr lang="en-US" b="0" i="1" smtClean="0">
                                <a:latin typeface="Cambria Math"/>
                              </a:rPr>
                              <m:t>+</m:t>
                            </m:r>
                            <m:r>
                              <a:rPr lang="en-US" b="0" i="1" smtClean="0">
                                <a:latin typeface="Cambria Math"/>
                              </a:rPr>
                              <m:t>𝑏</m:t>
                            </m:r>
                          </m:e>
                        </m:d>
                      </m:e>
                      <m:sup>
                        <m:r>
                          <a:rPr lang="en-US" b="0" i="1" smtClean="0">
                            <a:latin typeface="Cambria Math"/>
                          </a:rPr>
                          <m:t>∗</m:t>
                        </m:r>
                      </m:sup>
                    </m:sSup>
                  </m:oMath>
                </a14:m>
                <a:endParaRPr lang="en-US" smtClean="0"/>
              </a:p>
              <a:p>
                <a:pPr lvl="1"/>
                <a:r>
                  <a:rPr lang="en-US" smtClean="0"/>
                  <a:t>Those from </a:t>
                </a:r>
                <a14:m>
                  <m:oMath xmlns:m="http://schemas.openxmlformats.org/officeDocument/2006/math">
                    <m:sSup>
                      <m:sSupPr>
                        <m:ctrlPr>
                          <a:rPr lang="en-US" b="0" i="1" smtClean="0">
                            <a:latin typeface="Cambria Math"/>
                          </a:rPr>
                        </m:ctrlPr>
                      </m:sSupPr>
                      <m:e>
                        <m:r>
                          <a:rPr lang="en-US" b="0" i="1" smtClean="0">
                            <a:latin typeface="Cambria Math"/>
                          </a:rPr>
                          <m:t>𝑎</m:t>
                        </m:r>
                      </m:e>
                      <m:sup>
                        <m:r>
                          <a:rPr lang="en-US" b="0" i="1" smtClean="0">
                            <a:latin typeface="Cambria Math"/>
                          </a:rPr>
                          <m:t>∗</m:t>
                        </m:r>
                      </m:sup>
                    </m:sSup>
                    <m:sSup>
                      <m:sSupPr>
                        <m:ctrlPr>
                          <a:rPr lang="en-US" b="0" i="1" smtClean="0">
                            <a:latin typeface="Cambria Math"/>
                          </a:rPr>
                        </m:ctrlPr>
                      </m:sSupPr>
                      <m:e>
                        <m:r>
                          <a:rPr lang="en-US" b="0" i="1" smtClean="0">
                            <a:latin typeface="Cambria Math"/>
                          </a:rPr>
                          <m:t>𝑏</m:t>
                        </m:r>
                      </m:e>
                      <m:sup>
                        <m:r>
                          <a:rPr lang="en-US" b="0" i="1" smtClean="0">
                            <a:latin typeface="Cambria Math"/>
                          </a:rPr>
                          <m:t>∗</m:t>
                        </m:r>
                      </m:sup>
                    </m:sSup>
                  </m:oMath>
                </a14:m>
                <a:r>
                  <a:rPr lang="en-US" smtClean="0"/>
                  <a:t> </a:t>
                </a:r>
                <a:r>
                  <a:rPr lang="en-US" smtClean="0"/>
                  <a:t>where the number of </a:t>
                </a:r>
                <a14:m>
                  <m:oMath xmlns:m="http://schemas.openxmlformats.org/officeDocument/2006/math">
                    <m:r>
                      <a:rPr lang="en-US" b="0" i="1" smtClean="0">
                        <a:latin typeface="Cambria Math"/>
                      </a:rPr>
                      <m:t>𝑎</m:t>
                    </m:r>
                  </m:oMath>
                </a14:m>
                <a:r>
                  <a:rPr lang="en-US" smtClean="0"/>
                  <a:t>’s matches the number of </a:t>
                </a:r>
                <a14:m>
                  <m:oMath xmlns:m="http://schemas.openxmlformats.org/officeDocument/2006/math">
                    <m:r>
                      <a:rPr lang="en-US" b="0" i="1" smtClean="0">
                        <a:latin typeface="Cambria Math"/>
                      </a:rPr>
                      <m:t>𝑏</m:t>
                    </m:r>
                  </m:oMath>
                </a14:m>
                <a:r>
                  <a:rPr lang="en-US" smtClean="0"/>
                  <a:t>’s</a:t>
                </a:r>
              </a:p>
              <a:p>
                <a:r>
                  <a:rPr lang="en-US" smtClean="0"/>
                  <a:t>Since </a:t>
                </a:r>
                <a14:m>
                  <m:oMath xmlns:m="http://schemas.openxmlformats.org/officeDocument/2006/math">
                    <m:acc>
                      <m:accPr>
                        <m:chr m:val="̅"/>
                        <m:ctrlPr>
                          <a:rPr lang="en-US" i="1">
                            <a:latin typeface="Cambria Math"/>
                          </a:rPr>
                        </m:ctrlPr>
                      </m:accPr>
                      <m:e>
                        <m:r>
                          <a:rPr lang="en-US" i="1">
                            <a:latin typeface="Cambria Math"/>
                          </a:rPr>
                          <m:t>𝐿</m:t>
                        </m:r>
                      </m:e>
                    </m:acc>
                  </m:oMath>
                </a14:m>
                <a:r>
                  <a:rPr lang="en-US" smtClean="0"/>
                  <a:t> </a:t>
                </a:r>
                <a:r>
                  <a:rPr lang="en-US" smtClean="0"/>
                  <a:t>is regular, so is </a:t>
                </a:r>
                <a14:m>
                  <m:oMath xmlns:m="http://schemas.openxmlformats.org/officeDocument/2006/math">
                    <m:acc>
                      <m:accPr>
                        <m:chr m:val="̅"/>
                        <m:ctrlPr>
                          <a:rPr lang="en-US" i="1">
                            <a:latin typeface="Cambria Math"/>
                          </a:rPr>
                        </m:ctrlPr>
                      </m:accPr>
                      <m:e>
                        <m:r>
                          <a:rPr lang="en-US" i="1">
                            <a:latin typeface="Cambria Math"/>
                          </a:rPr>
                          <m:t>𝐿</m:t>
                        </m:r>
                      </m:e>
                    </m:acc>
                    <m:r>
                      <a:rPr lang="en-US" b="0" i="1" smtClean="0">
                        <a:latin typeface="Cambria Math"/>
                      </a:rPr>
                      <m:t>∩</m:t>
                    </m:r>
                    <m:sSup>
                      <m:sSupPr>
                        <m:ctrlPr>
                          <a:rPr lang="en-US" b="0" i="1" smtClean="0">
                            <a:latin typeface="Cambria Math"/>
                          </a:rPr>
                        </m:ctrlPr>
                      </m:sSupPr>
                      <m:e>
                        <m:r>
                          <a:rPr lang="en-US" b="0" i="1" smtClean="0">
                            <a:latin typeface="Cambria Math"/>
                          </a:rPr>
                          <m:t>𝑎</m:t>
                        </m:r>
                      </m:e>
                      <m:sup>
                        <m:r>
                          <a:rPr lang="en-US" b="0" i="1" smtClean="0">
                            <a:latin typeface="Cambria Math"/>
                          </a:rPr>
                          <m:t>∗</m:t>
                        </m:r>
                      </m:sup>
                    </m:sSup>
                    <m:sSup>
                      <m:sSupPr>
                        <m:ctrlPr>
                          <a:rPr lang="en-US" b="0" i="1" smtClean="0">
                            <a:latin typeface="Cambria Math"/>
                          </a:rPr>
                        </m:ctrlPr>
                      </m:sSupPr>
                      <m:e>
                        <m:r>
                          <a:rPr lang="en-US" b="0" i="1" smtClean="0">
                            <a:latin typeface="Cambria Math"/>
                          </a:rPr>
                          <m:t>𝑏</m:t>
                        </m:r>
                      </m:e>
                      <m:sup>
                        <m:r>
                          <a:rPr lang="en-US" b="0" i="1" smtClean="0">
                            <a:latin typeface="Cambria Math"/>
                          </a:rPr>
                          <m:t>∗</m:t>
                        </m:r>
                      </m:sup>
                    </m:sSup>
                  </m:oMath>
                </a14:m>
                <a:r>
                  <a:rPr lang="en-US" smtClean="0"/>
                  <a:t> </a:t>
                </a:r>
                <a:r>
                  <a:rPr lang="en-US" smtClean="0"/>
                  <a:t>(since both are regular and intersection preserves regularity)</a:t>
                </a:r>
              </a:p>
              <a:p>
                <a14:m>
                  <m:oMath xmlns:m="http://schemas.openxmlformats.org/officeDocument/2006/math">
                    <m:acc>
                      <m:accPr>
                        <m:chr m:val="̅"/>
                        <m:ctrlPr>
                          <a:rPr lang="en-US" i="1">
                            <a:latin typeface="Cambria Math"/>
                          </a:rPr>
                        </m:ctrlPr>
                      </m:accPr>
                      <m:e>
                        <m:r>
                          <a:rPr lang="en-US" i="1">
                            <a:latin typeface="Cambria Math"/>
                          </a:rPr>
                          <m:t>𝐿</m:t>
                        </m:r>
                      </m:e>
                    </m:acc>
                    <m:r>
                      <a:rPr lang="en-US" i="1">
                        <a:latin typeface="Cambria Math"/>
                      </a:rPr>
                      <m:t>∩</m:t>
                    </m:r>
                    <m:sSup>
                      <m:sSupPr>
                        <m:ctrlPr>
                          <a:rPr lang="en-US" i="1">
                            <a:latin typeface="Cambria Math"/>
                          </a:rPr>
                        </m:ctrlPr>
                      </m:sSupPr>
                      <m:e>
                        <m:r>
                          <a:rPr lang="en-US" i="1">
                            <a:latin typeface="Cambria Math"/>
                          </a:rPr>
                          <m:t>𝑎</m:t>
                        </m:r>
                      </m:e>
                      <m:sup>
                        <m:r>
                          <a:rPr lang="en-US" i="1">
                            <a:latin typeface="Cambria Math"/>
                          </a:rPr>
                          <m:t>∗</m:t>
                        </m:r>
                      </m:sup>
                    </m:sSup>
                    <m:sSup>
                      <m:sSupPr>
                        <m:ctrlPr>
                          <a:rPr lang="en-US" i="1">
                            <a:latin typeface="Cambria Math"/>
                          </a:rPr>
                        </m:ctrlPr>
                      </m:sSupPr>
                      <m:e>
                        <m:r>
                          <a:rPr lang="en-US" i="1">
                            <a:latin typeface="Cambria Math"/>
                          </a:rPr>
                          <m:t>𝑏</m:t>
                        </m:r>
                      </m:e>
                      <m:sup>
                        <m:r>
                          <a:rPr lang="en-US" i="1">
                            <a:latin typeface="Cambria Math"/>
                          </a:rPr>
                          <m:t>∗</m:t>
                        </m:r>
                      </m:sup>
                    </m:sSup>
                    <m:r>
                      <a:rPr lang="en-US" b="0" i="1" smtClean="0">
                        <a:latin typeface="Cambria Math"/>
                      </a:rPr>
                      <m:t>=</m:t>
                    </m:r>
                    <m:sSup>
                      <m:sSupPr>
                        <m:ctrlPr>
                          <a:rPr lang="en-US" b="0" i="1" smtClean="0">
                            <a:latin typeface="Cambria Math"/>
                          </a:rPr>
                        </m:ctrlPr>
                      </m:sSupPr>
                      <m:e>
                        <m:r>
                          <a:rPr lang="en-US" b="0" i="1" smtClean="0">
                            <a:latin typeface="Cambria Math"/>
                          </a:rPr>
                          <m:t>𝑎</m:t>
                        </m:r>
                      </m:e>
                      <m:sup>
                        <m:r>
                          <a:rPr lang="en-US" b="0" i="1" smtClean="0">
                            <a:latin typeface="Cambria Math"/>
                          </a:rPr>
                          <m:t>𝑛</m:t>
                        </m:r>
                      </m:sup>
                    </m:sSup>
                    <m:sSup>
                      <m:sSupPr>
                        <m:ctrlPr>
                          <a:rPr lang="en-US" b="0" i="1" smtClean="0">
                            <a:latin typeface="Cambria Math"/>
                          </a:rPr>
                        </m:ctrlPr>
                      </m:sSupPr>
                      <m:e>
                        <m:r>
                          <a:rPr lang="en-US" b="0" i="1" smtClean="0">
                            <a:latin typeface="Cambria Math"/>
                          </a:rPr>
                          <m:t>𝑏</m:t>
                        </m:r>
                      </m:e>
                      <m:sup>
                        <m:r>
                          <a:rPr lang="en-US" b="0" i="1" smtClean="0">
                            <a:latin typeface="Cambria Math"/>
                          </a:rPr>
                          <m:t>𝑛</m:t>
                        </m:r>
                      </m:sup>
                    </m:sSup>
                  </m:oMath>
                </a14:m>
                <a:r>
                  <a:rPr lang="en-US" smtClean="0"/>
                  <a:t> </a:t>
                </a:r>
                <a:r>
                  <a:rPr lang="en-US" smtClean="0"/>
                  <a:t>which we know isn’t regular!</a:t>
                </a:r>
                <a:endParaRPr lang="en-US"/>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441" y="1600201"/>
                <a:ext cx="10969943" cy="5105399"/>
              </a:xfrm>
              <a:blipFill rotWithShape="1">
                <a:blip r:embed="rId3"/>
                <a:stretch>
                  <a:fillRect l="-1056" t="-2987" r="-222" b="-358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BB9F8D7-E2A3-4222-BD86-A63794DF33E7}" type="slidenum">
              <a:rPr lang="en-US" smtClean="0"/>
              <a:t>13</a:t>
            </a:fld>
            <a:endParaRPr lang="en-US"/>
          </a:p>
        </p:txBody>
      </p:sp>
    </p:spTree>
    <p:extLst>
      <p:ext uri="{BB962C8B-B14F-4D97-AF65-F5344CB8AC3E}">
        <p14:creationId xmlns:p14="http://schemas.microsoft.com/office/powerpoint/2010/main" val="3318875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r>
                  <a:rPr lang="en-US" smtClean="0"/>
                  <a:t>Pumpable </a:t>
                </a:r>
                <a14:m>
                  <m:oMath xmlns:m="http://schemas.openxmlformats.org/officeDocument/2006/math">
                    <m:r>
                      <a:rPr lang="en-US" b="0" i="1" smtClean="0">
                        <a:latin typeface="Cambria Math"/>
                      </a:rPr>
                      <m:t>≠</m:t>
                    </m:r>
                  </m:oMath>
                </a14:m>
                <a:r>
                  <a:rPr lang="en-US" smtClean="0"/>
                  <a:t> Regular</a:t>
                </a:r>
                <a:endParaRPr lang="en-US"/>
              </a:p>
            </p:txBody>
          </p:sp>
        </mc:Choice>
        <mc:Fallback>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t="-9043" b="-29255"/>
                </a:stretch>
              </a:blipFill>
            </p:spPr>
            <p:txBody>
              <a:bodyPr/>
              <a:lstStyle/>
              <a:p>
                <a:r>
                  <a:rPr lang="en-US">
                    <a:noFill/>
                  </a:rPr>
                  <a:t> </a:t>
                </a:r>
              </a:p>
            </p:txBody>
          </p:sp>
        </mc:Fallback>
      </mc:AlternateContent>
      <p:sp>
        <p:nvSpPr>
          <p:cNvPr id="3" name="Content Placeholder 2"/>
          <p:cNvSpPr>
            <a:spLocks noGrp="1"/>
          </p:cNvSpPr>
          <p:nvPr>
            <p:ph idx="1"/>
          </p:nvPr>
        </p:nvSpPr>
        <p:spPr/>
        <p:txBody>
          <a:bodyPr>
            <a:normAutofit lnSpcReduction="10000"/>
          </a:bodyPr>
          <a:lstStyle/>
          <a:p>
            <a:r>
              <a:rPr lang="en-US" smtClean="0"/>
              <a:t>The pumping lemma can only be used to show NON-regularity</a:t>
            </a:r>
          </a:p>
          <a:p>
            <a:pPr lvl="1"/>
            <a:r>
              <a:rPr lang="en-US" smtClean="0"/>
              <a:t>If this languages is not pumpable, then it is not regular</a:t>
            </a:r>
          </a:p>
          <a:p>
            <a:r>
              <a:rPr lang="en-US" smtClean="0"/>
              <a:t>The pumping lamma cannot be used to prove a language is regular</a:t>
            </a:r>
          </a:p>
          <a:p>
            <a:pPr lvl="1"/>
            <a:r>
              <a:rPr lang="en-US" smtClean="0"/>
              <a:t>Some non-regular languages are pumpable</a:t>
            </a:r>
            <a:endParaRPr lang="en-US"/>
          </a:p>
        </p:txBody>
      </p:sp>
      <p:sp>
        <p:nvSpPr>
          <p:cNvPr id="4" name="Slide Number Placeholder 3"/>
          <p:cNvSpPr>
            <a:spLocks noGrp="1"/>
          </p:cNvSpPr>
          <p:nvPr>
            <p:ph type="sldNum" sz="quarter" idx="12"/>
          </p:nvPr>
        </p:nvSpPr>
        <p:spPr/>
        <p:txBody>
          <a:bodyPr/>
          <a:lstStyle/>
          <a:p>
            <a:fld id="{9BB9F8D7-E2A3-4222-BD86-A63794DF33E7}" type="slidenum">
              <a:rPr lang="en-US" smtClean="0"/>
              <a:t>14</a:t>
            </a:fld>
            <a:endParaRPr lang="en-US"/>
          </a:p>
        </p:txBody>
      </p:sp>
    </p:spTree>
    <p:extLst>
      <p:ext uri="{BB962C8B-B14F-4D97-AF65-F5344CB8AC3E}">
        <p14:creationId xmlns:p14="http://schemas.microsoft.com/office/powerpoint/2010/main" val="91122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pumpable non-regular language</a:t>
            </a:r>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10000"/>
              </a:bodyPr>
              <a:lstStyle/>
              <a:p>
                <a14:m>
                  <m:oMath xmlns:m="http://schemas.openxmlformats.org/officeDocument/2006/math">
                    <m:r>
                      <a:rPr lang="en-US" b="0" i="1" smtClean="0">
                        <a:latin typeface="Cambria Math"/>
                      </a:rPr>
                      <m:t>𝐿</m:t>
                    </m:r>
                    <m:r>
                      <a:rPr lang="en-US" b="0" i="1" smtClean="0">
                        <a:latin typeface="Cambria Math"/>
                      </a:rPr>
                      <m:t>=</m:t>
                    </m:r>
                    <m:sSup>
                      <m:sSupPr>
                        <m:ctrlPr>
                          <a:rPr lang="en-US" b="0" i="1" smtClean="0">
                            <a:latin typeface="Cambria Math"/>
                          </a:rPr>
                        </m:ctrlPr>
                      </m:sSupPr>
                      <m:e>
                        <m:r>
                          <a:rPr lang="en-US" b="0" i="1" smtClean="0">
                            <a:latin typeface="Cambria Math"/>
                          </a:rPr>
                          <m:t>𝑎</m:t>
                        </m:r>
                      </m:e>
                      <m:sup>
                        <m:r>
                          <a:rPr lang="en-US" b="0" i="1" smtClean="0">
                            <a:latin typeface="Cambria Math"/>
                          </a:rPr>
                          <m:t>𝑖</m:t>
                        </m:r>
                      </m:sup>
                    </m:sSup>
                    <m:sSup>
                      <m:sSupPr>
                        <m:ctrlPr>
                          <a:rPr lang="en-US" b="0" i="1" smtClean="0">
                            <a:latin typeface="Cambria Math"/>
                          </a:rPr>
                        </m:ctrlPr>
                      </m:sSupPr>
                      <m:e>
                        <m:r>
                          <a:rPr lang="en-US" b="0" i="1" smtClean="0">
                            <a:latin typeface="Cambria Math"/>
                          </a:rPr>
                          <m:t>𝑏</m:t>
                        </m:r>
                      </m:e>
                      <m:sup>
                        <m:r>
                          <a:rPr lang="en-US" b="0" i="1" smtClean="0">
                            <a:latin typeface="Cambria Math"/>
                          </a:rPr>
                          <m:t>𝑗</m:t>
                        </m:r>
                      </m:sup>
                    </m:sSup>
                    <m:sSup>
                      <m:sSupPr>
                        <m:ctrlPr>
                          <a:rPr lang="en-US" b="0" i="1" smtClean="0">
                            <a:latin typeface="Cambria Math"/>
                          </a:rPr>
                        </m:ctrlPr>
                      </m:sSupPr>
                      <m:e>
                        <m:r>
                          <a:rPr lang="en-US" b="0" i="1" smtClean="0">
                            <a:latin typeface="Cambria Math"/>
                          </a:rPr>
                          <m:t>𝑐</m:t>
                        </m:r>
                      </m:e>
                      <m:sup>
                        <m:r>
                          <a:rPr lang="en-US" b="0" i="1" smtClean="0">
                            <a:latin typeface="Cambria Math"/>
                          </a:rPr>
                          <m:t>𝑘</m:t>
                        </m:r>
                      </m:sup>
                    </m:sSup>
                  </m:oMath>
                </a14:m>
                <a:r>
                  <a:rPr lang="en-US" smtClean="0"/>
                  <a:t> </a:t>
                </a:r>
                <a:r>
                  <a:rPr lang="en-US" smtClean="0"/>
                  <a:t>where </a:t>
                </a:r>
                <a14:m>
                  <m:oMath xmlns:m="http://schemas.openxmlformats.org/officeDocument/2006/math">
                    <m:r>
                      <a:rPr lang="en-US" b="0" i="1" smtClean="0">
                        <a:latin typeface="Cambria Math"/>
                      </a:rPr>
                      <m:t>𝑖</m:t>
                    </m:r>
                    <m:r>
                      <a:rPr lang="en-US" b="0" i="1" smtClean="0">
                        <a:latin typeface="Cambria Math"/>
                      </a:rPr>
                      <m:t>=1⇒</m:t>
                    </m:r>
                    <m:r>
                      <a:rPr lang="en-US" b="0" i="1" smtClean="0">
                        <a:latin typeface="Cambria Math"/>
                      </a:rPr>
                      <m:t>𝑗</m:t>
                    </m:r>
                    <m:r>
                      <a:rPr lang="en-US" b="0" i="1" smtClean="0">
                        <a:latin typeface="Cambria Math"/>
                      </a:rPr>
                      <m:t>=</m:t>
                    </m:r>
                    <m:r>
                      <a:rPr lang="en-US" b="0" i="1" smtClean="0">
                        <a:latin typeface="Cambria Math"/>
                      </a:rPr>
                      <m:t>𝑘</m:t>
                    </m:r>
                  </m:oMath>
                </a14:m>
                <a:endParaRPr lang="en-US" smtClean="0"/>
              </a:p>
              <a:p>
                <a14:m>
                  <m:oMath xmlns:m="http://schemas.openxmlformats.org/officeDocument/2006/math">
                    <m:r>
                      <a:rPr lang="en-US" b="0" i="1" smtClean="0">
                        <a:latin typeface="Cambria Math"/>
                      </a:rPr>
                      <m:t>𝐿</m:t>
                    </m:r>
                    <m:r>
                      <a:rPr lang="en-US" b="0" i="1" smtClean="0">
                        <a:latin typeface="Cambria Math"/>
                      </a:rPr>
                      <m:t>∩</m:t>
                    </m:r>
                    <m:r>
                      <a:rPr lang="en-US" b="0" i="1" smtClean="0">
                        <a:latin typeface="Cambria Math"/>
                      </a:rPr>
                      <m:t>𝑎</m:t>
                    </m:r>
                    <m:sSup>
                      <m:sSupPr>
                        <m:ctrlPr>
                          <a:rPr lang="en-US" b="0" i="1" smtClean="0">
                            <a:latin typeface="Cambria Math"/>
                          </a:rPr>
                        </m:ctrlPr>
                      </m:sSupPr>
                      <m:e>
                        <m:r>
                          <a:rPr lang="en-US" b="0" i="1" smtClean="0">
                            <a:latin typeface="Cambria Math"/>
                          </a:rPr>
                          <m:t>𝑏</m:t>
                        </m:r>
                      </m:e>
                      <m:sup>
                        <m:r>
                          <a:rPr lang="en-US" b="0" i="1" smtClean="0">
                            <a:latin typeface="Cambria Math"/>
                          </a:rPr>
                          <m:t>∗</m:t>
                        </m:r>
                      </m:sup>
                    </m:sSup>
                    <m:sSup>
                      <m:sSupPr>
                        <m:ctrlPr>
                          <a:rPr lang="en-US" b="0" i="1" smtClean="0">
                            <a:latin typeface="Cambria Math"/>
                          </a:rPr>
                        </m:ctrlPr>
                      </m:sSupPr>
                      <m:e>
                        <m:r>
                          <a:rPr lang="en-US" b="0" i="1" smtClean="0">
                            <a:latin typeface="Cambria Math"/>
                          </a:rPr>
                          <m:t>𝑐</m:t>
                        </m:r>
                      </m:e>
                      <m:sup>
                        <m:r>
                          <a:rPr lang="en-US" b="0" i="1" smtClean="0">
                            <a:latin typeface="Cambria Math"/>
                          </a:rPr>
                          <m:t>∗</m:t>
                        </m:r>
                      </m:sup>
                    </m:sSup>
                    <m:r>
                      <a:rPr lang="en-US" b="0" i="1" smtClean="0">
                        <a:latin typeface="Cambria Math"/>
                      </a:rPr>
                      <m:t>=</m:t>
                    </m:r>
                    <m:r>
                      <a:rPr lang="en-US" b="0" i="1" smtClean="0">
                        <a:latin typeface="Cambria Math"/>
                      </a:rPr>
                      <m:t>𝑎</m:t>
                    </m:r>
                    <m:sSup>
                      <m:sSupPr>
                        <m:ctrlPr>
                          <a:rPr lang="en-US" b="0" i="1" smtClean="0">
                            <a:latin typeface="Cambria Math"/>
                          </a:rPr>
                        </m:ctrlPr>
                      </m:sSupPr>
                      <m:e>
                        <m:r>
                          <a:rPr lang="en-US" b="0" i="1" smtClean="0">
                            <a:latin typeface="Cambria Math"/>
                          </a:rPr>
                          <m:t>𝑏</m:t>
                        </m:r>
                      </m:e>
                      <m:sup>
                        <m:r>
                          <a:rPr lang="en-US" b="0" i="1" smtClean="0">
                            <a:latin typeface="Cambria Math"/>
                          </a:rPr>
                          <m:t>𝑛</m:t>
                        </m:r>
                      </m:sup>
                    </m:sSup>
                    <m:sSup>
                      <m:sSupPr>
                        <m:ctrlPr>
                          <a:rPr lang="en-US" b="0" i="1" smtClean="0">
                            <a:latin typeface="Cambria Math"/>
                          </a:rPr>
                        </m:ctrlPr>
                      </m:sSupPr>
                      <m:e>
                        <m:r>
                          <a:rPr lang="en-US" b="0" i="1" smtClean="0">
                            <a:latin typeface="Cambria Math"/>
                          </a:rPr>
                          <m:t>𝑐</m:t>
                        </m:r>
                      </m:e>
                      <m:sup>
                        <m:r>
                          <a:rPr lang="en-US" b="0" i="1" smtClean="0">
                            <a:latin typeface="Cambria Math"/>
                          </a:rPr>
                          <m:t>𝑛</m:t>
                        </m:r>
                      </m:sup>
                    </m:sSup>
                  </m:oMath>
                </a14:m>
                <a:r>
                  <a:rPr lang="en-US" smtClean="0"/>
                  <a:t> </a:t>
                </a:r>
                <a:r>
                  <a:rPr lang="en-US" smtClean="0"/>
                  <a:t>which is not regular (it can’t be pumped), so </a:t>
                </a:r>
                <a14:m>
                  <m:oMath xmlns:m="http://schemas.openxmlformats.org/officeDocument/2006/math">
                    <m:r>
                      <a:rPr lang="en-US" b="0" i="1" smtClean="0">
                        <a:latin typeface="Cambria Math"/>
                      </a:rPr>
                      <m:t>𝐿</m:t>
                    </m:r>
                  </m:oMath>
                </a14:m>
                <a:r>
                  <a:rPr lang="en-US" smtClean="0"/>
                  <a:t> isn’t regular either</a:t>
                </a:r>
              </a:p>
              <a:p>
                <a:r>
                  <a:rPr lang="en-US" smtClean="0"/>
                  <a:t>I can pump everything of form </a:t>
                </a:r>
                <a14:m>
                  <m:oMath xmlns:m="http://schemas.openxmlformats.org/officeDocument/2006/math">
                    <m:r>
                      <a:rPr lang="en-US" i="1">
                        <a:latin typeface="Cambria Math"/>
                      </a:rPr>
                      <m:t>𝑎</m:t>
                    </m:r>
                    <m:sSup>
                      <m:sSupPr>
                        <m:ctrlPr>
                          <a:rPr lang="en-US" i="1">
                            <a:latin typeface="Cambria Math"/>
                          </a:rPr>
                        </m:ctrlPr>
                      </m:sSupPr>
                      <m:e>
                        <m:r>
                          <a:rPr lang="en-US" i="1">
                            <a:latin typeface="Cambria Math"/>
                          </a:rPr>
                          <m:t>𝑏</m:t>
                        </m:r>
                      </m:e>
                      <m:sup>
                        <m:r>
                          <a:rPr lang="en-US" i="1">
                            <a:latin typeface="Cambria Math"/>
                          </a:rPr>
                          <m:t>∗</m:t>
                        </m:r>
                      </m:sup>
                    </m:sSup>
                    <m:sSup>
                      <m:sSupPr>
                        <m:ctrlPr>
                          <a:rPr lang="en-US" i="1">
                            <a:latin typeface="Cambria Math"/>
                          </a:rPr>
                        </m:ctrlPr>
                      </m:sSupPr>
                      <m:e>
                        <m:r>
                          <a:rPr lang="en-US" i="1">
                            <a:latin typeface="Cambria Math"/>
                          </a:rPr>
                          <m:t>𝑐</m:t>
                        </m:r>
                      </m:e>
                      <m:sup>
                        <m:r>
                          <a:rPr lang="en-US" i="1">
                            <a:latin typeface="Cambria Math"/>
                          </a:rPr>
                          <m:t>∗</m:t>
                        </m:r>
                      </m:sup>
                    </m:sSup>
                  </m:oMath>
                </a14:m>
                <a:r>
                  <a:rPr lang="en-US" smtClean="0"/>
                  <a:t> </a:t>
                </a:r>
                <a:r>
                  <a:rPr lang="en-US" smtClean="0"/>
                  <a:t>by letting </a:t>
                </a:r>
                <a14:m>
                  <m:oMath xmlns:m="http://schemas.openxmlformats.org/officeDocument/2006/math">
                    <m:r>
                      <a:rPr lang="en-US" b="0" i="1" smtClean="0">
                        <a:solidFill>
                          <a:srgbClr val="FFC000"/>
                        </a:solidFill>
                        <a:latin typeface="Cambria Math"/>
                      </a:rPr>
                      <m:t>𝑦</m:t>
                    </m:r>
                    <m:r>
                      <a:rPr lang="en-US" b="0" i="1" smtClean="0">
                        <a:latin typeface="Cambria Math"/>
                      </a:rPr>
                      <m:t>=</m:t>
                    </m:r>
                    <m:r>
                      <a:rPr lang="en-US" b="0" i="1" smtClean="0">
                        <a:latin typeface="Cambria Math"/>
                      </a:rPr>
                      <m:t>𝑎</m:t>
                    </m:r>
                  </m:oMath>
                </a14:m>
                <a:endParaRPr lang="en-US" smtClean="0"/>
              </a:p>
              <a:p>
                <a:r>
                  <a:rPr lang="en-US" smtClean="0"/>
                  <a:t>I can pump everything else by letting </a:t>
                </a:r>
                <a14:m>
                  <m:oMath xmlns:m="http://schemas.openxmlformats.org/officeDocument/2006/math">
                    <m:r>
                      <a:rPr lang="en-US" i="1">
                        <a:solidFill>
                          <a:srgbClr val="FFC000"/>
                        </a:solidFill>
                        <a:latin typeface="Cambria Math"/>
                      </a:rPr>
                      <m:t>𝑦</m:t>
                    </m:r>
                  </m:oMath>
                </a14:m>
                <a:r>
                  <a:rPr lang="en-US" smtClean="0"/>
                  <a:t> </a:t>
                </a:r>
                <a:r>
                  <a:rPr lang="en-US" smtClean="0"/>
                  <a:t>have either just </a:t>
                </a:r>
                <a14:m>
                  <m:oMath xmlns:m="http://schemas.openxmlformats.org/officeDocument/2006/math">
                    <m:r>
                      <a:rPr lang="en-US" b="0" i="1" smtClean="0">
                        <a:latin typeface="Cambria Math"/>
                      </a:rPr>
                      <m:t>𝑎</m:t>
                    </m:r>
                  </m:oMath>
                </a14:m>
                <a:r>
                  <a:rPr lang="en-US" smtClean="0"/>
                  <a:t>’s or just </a:t>
                </a:r>
                <a14:m>
                  <m:oMath xmlns:m="http://schemas.openxmlformats.org/officeDocument/2006/math">
                    <m:r>
                      <a:rPr lang="en-US" b="0" i="1" smtClean="0">
                        <a:latin typeface="Cambria Math"/>
                      </a:rPr>
                      <m:t>𝑏</m:t>
                    </m:r>
                  </m:oMath>
                </a14:m>
                <a:r>
                  <a:rPr lang="en-US" smtClean="0"/>
                  <a:t>’s</a:t>
                </a:r>
                <a:endParaRPr lang="en-US"/>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500" t="-2965" r="-167" b="-148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BB9F8D7-E2A3-4222-BD86-A63794DF33E7}" type="slidenum">
              <a:rPr lang="en-US" smtClean="0"/>
              <a:t>15</a:t>
            </a:fld>
            <a:endParaRPr lang="en-US"/>
          </a:p>
        </p:txBody>
      </p:sp>
    </p:spTree>
    <p:extLst>
      <p:ext uri="{BB962C8B-B14F-4D97-AF65-F5344CB8AC3E}">
        <p14:creationId xmlns:p14="http://schemas.microsoft.com/office/powerpoint/2010/main" val="416146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Regular Expressions</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441" y="1600201"/>
                <a:ext cx="10969943" cy="5029199"/>
              </a:xfrm>
            </p:spPr>
            <p:txBody>
              <a:bodyPr>
                <a:normAutofit fontScale="77500" lnSpcReduction="20000"/>
              </a:bodyPr>
              <a:lstStyle/>
              <a:p>
                <a:r>
                  <a:rPr lang="en-US" smtClean="0"/>
                  <a:t>A way to describe strings using operations on characters</a:t>
                </a:r>
              </a:p>
              <a:p>
                <a:r>
                  <a:rPr lang="en-US" smtClean="0"/>
                  <a:t>Pieces:</a:t>
                </a:r>
              </a:p>
              <a:p>
                <a:pPr lvl="1"/>
                <a:r>
                  <a:rPr lang="en-US" smtClean="0"/>
                  <a:t>Literals: Characters from </a:t>
                </a:r>
                <a14:m>
                  <m:oMath xmlns:m="http://schemas.openxmlformats.org/officeDocument/2006/math">
                    <m:r>
                      <m:rPr>
                        <m:sty m:val="p"/>
                      </m:rPr>
                      <a:rPr lang="en-US" b="0" i="0" smtClean="0">
                        <a:latin typeface="Cambria Math"/>
                      </a:rPr>
                      <m:t>Σ</m:t>
                    </m:r>
                  </m:oMath>
                </a14:m>
                <a:r>
                  <a:rPr lang="en-US" smtClean="0"/>
                  <a:t>, </a:t>
                </a:r>
                <a14:m>
                  <m:oMath xmlns:m="http://schemas.openxmlformats.org/officeDocument/2006/math">
                    <m:r>
                      <a:rPr lang="en-US" b="0" i="1" smtClean="0">
                        <a:latin typeface="Cambria Math"/>
                      </a:rPr>
                      <m:t>𝜀</m:t>
                    </m:r>
                  </m:oMath>
                </a14:m>
                <a:endParaRPr lang="en-US" smtClean="0"/>
              </a:p>
              <a:p>
                <a:pPr lvl="1"/>
                <a:r>
                  <a:rPr lang="en-US" smtClean="0"/>
                  <a:t>Concatenation (</a:t>
                </a:r>
                <a14:m>
                  <m:oMath xmlns:m="http://schemas.openxmlformats.org/officeDocument/2006/math">
                    <m:sSub>
                      <m:sSubPr>
                        <m:ctrlPr>
                          <a:rPr lang="en-US" b="0" i="1" smtClean="0">
                            <a:latin typeface="Cambria Math"/>
                          </a:rPr>
                        </m:ctrlPr>
                      </m:sSubPr>
                      <m:e>
                        <m:r>
                          <a:rPr lang="en-US" b="0" i="1" smtClean="0">
                            <a:latin typeface="Cambria Math"/>
                          </a:rPr>
                          <m:t>𝑅</m:t>
                        </m:r>
                      </m:e>
                      <m:sub>
                        <m:r>
                          <a:rPr lang="en-US" b="0" i="1" smtClean="0">
                            <a:latin typeface="Cambria Math"/>
                          </a:rPr>
                          <m:t>1</m:t>
                        </m:r>
                      </m:sub>
                    </m:sSub>
                    <m:sSub>
                      <m:sSubPr>
                        <m:ctrlPr>
                          <a:rPr lang="en-US" b="0" i="1" smtClean="0">
                            <a:latin typeface="Cambria Math"/>
                          </a:rPr>
                        </m:ctrlPr>
                      </m:sSubPr>
                      <m:e>
                        <m:r>
                          <a:rPr lang="en-US" b="0" i="1" smtClean="0">
                            <a:latin typeface="Cambria Math"/>
                          </a:rPr>
                          <m:t>𝑅</m:t>
                        </m:r>
                      </m:e>
                      <m:sub>
                        <m:r>
                          <a:rPr lang="en-US" b="0" i="1" smtClean="0">
                            <a:latin typeface="Cambria Math"/>
                          </a:rPr>
                          <m:t>2</m:t>
                        </m:r>
                      </m:sub>
                    </m:sSub>
                  </m:oMath>
                </a14:m>
                <a:r>
                  <a:rPr lang="en-US" smtClean="0"/>
                  <a:t>)</a:t>
                </a:r>
              </a:p>
              <a:p>
                <a:pPr lvl="1"/>
                <a:r>
                  <a:rPr lang="en-US" smtClean="0"/>
                  <a:t>Union (</a:t>
                </a:r>
                <a14:m>
                  <m:oMath xmlns:m="http://schemas.openxmlformats.org/officeDocument/2006/math">
                    <m:sSub>
                      <m:sSubPr>
                        <m:ctrlPr>
                          <a:rPr lang="en-US" b="0" i="1" smtClean="0">
                            <a:latin typeface="Cambria Math"/>
                          </a:rPr>
                        </m:ctrlPr>
                      </m:sSubPr>
                      <m:e>
                        <m:r>
                          <a:rPr lang="en-US" b="0" i="1" smtClean="0">
                            <a:latin typeface="Cambria Math"/>
                          </a:rPr>
                          <m:t>𝑅</m:t>
                        </m:r>
                      </m:e>
                      <m:sub>
                        <m:r>
                          <a:rPr lang="en-US" b="0" i="1" smtClean="0">
                            <a:latin typeface="Cambria Math"/>
                          </a:rPr>
                          <m:t>1</m:t>
                        </m:r>
                      </m:sub>
                    </m:sSub>
                    <m:r>
                      <a:rPr lang="en-US" b="0" i="1" smtClean="0">
                        <a:latin typeface="Cambria Math"/>
                      </a:rPr>
                      <m:t>+</m:t>
                    </m:r>
                    <m:sSub>
                      <m:sSubPr>
                        <m:ctrlPr>
                          <a:rPr lang="en-US" b="0" i="1" smtClean="0">
                            <a:latin typeface="Cambria Math"/>
                          </a:rPr>
                        </m:ctrlPr>
                      </m:sSubPr>
                      <m:e>
                        <m:r>
                          <a:rPr lang="en-US" b="0" i="1" smtClean="0">
                            <a:latin typeface="Cambria Math"/>
                          </a:rPr>
                          <m:t>𝑅</m:t>
                        </m:r>
                      </m:e>
                      <m:sub>
                        <m:r>
                          <a:rPr lang="en-US" b="0" i="1" smtClean="0">
                            <a:latin typeface="Cambria Math"/>
                          </a:rPr>
                          <m:t>2</m:t>
                        </m:r>
                      </m:sub>
                    </m:sSub>
                  </m:oMath>
                </a14:m>
                <a:r>
                  <a:rPr lang="en-US" smtClean="0"/>
                  <a:t>)</a:t>
                </a:r>
              </a:p>
              <a:p>
                <a:pPr lvl="1"/>
                <a:r>
                  <a:rPr lang="en-US" smtClean="0"/>
                  <a:t>Kleene Star (</a:t>
                </a:r>
                <a14:m>
                  <m:oMath xmlns:m="http://schemas.openxmlformats.org/officeDocument/2006/math">
                    <m:sSup>
                      <m:sSupPr>
                        <m:ctrlPr>
                          <a:rPr lang="en-US" b="0" i="1" smtClean="0">
                            <a:latin typeface="Cambria Math"/>
                          </a:rPr>
                        </m:ctrlPr>
                      </m:sSupPr>
                      <m:e>
                        <m:r>
                          <a:rPr lang="en-US" b="0" i="1" smtClean="0">
                            <a:latin typeface="Cambria Math"/>
                          </a:rPr>
                          <m:t>𝑅</m:t>
                        </m:r>
                      </m:e>
                      <m:sup>
                        <m:r>
                          <a:rPr lang="en-US" b="0" i="1" smtClean="0">
                            <a:latin typeface="Cambria Math"/>
                          </a:rPr>
                          <m:t>∗</m:t>
                        </m:r>
                      </m:sup>
                    </m:sSup>
                  </m:oMath>
                </a14:m>
                <a:r>
                  <a:rPr lang="en-US" smtClean="0"/>
                  <a:t>) </a:t>
                </a:r>
              </a:p>
              <a:p>
                <a:pPr lvl="2"/>
                <a:r>
                  <a:rPr lang="en-US" smtClean="0"/>
                  <a:t>One or more (</a:t>
                </a:r>
                <a14:m>
                  <m:oMath xmlns:m="http://schemas.openxmlformats.org/officeDocument/2006/math">
                    <m:sSup>
                      <m:sSupPr>
                        <m:ctrlPr>
                          <a:rPr lang="en-US" b="0" i="1" smtClean="0">
                            <a:latin typeface="Cambria Math"/>
                          </a:rPr>
                        </m:ctrlPr>
                      </m:sSupPr>
                      <m:e>
                        <m:r>
                          <a:rPr lang="en-US" b="0" i="1" smtClean="0">
                            <a:latin typeface="Cambria Math"/>
                          </a:rPr>
                          <m:t>𝑅</m:t>
                        </m:r>
                      </m:e>
                      <m:sup>
                        <m:r>
                          <a:rPr lang="en-US" b="0" i="1" smtClean="0">
                            <a:latin typeface="Cambria Math"/>
                          </a:rPr>
                          <m:t>+</m:t>
                        </m:r>
                      </m:sup>
                    </m:sSup>
                  </m:oMath>
                </a14:m>
                <a:r>
                  <a:rPr lang="en-US" smtClean="0"/>
                  <a:t>), same as </a:t>
                </a:r>
                <a14:m>
                  <m:oMath xmlns:m="http://schemas.openxmlformats.org/officeDocument/2006/math">
                    <m:r>
                      <a:rPr lang="en-US" b="0" i="1" smtClean="0">
                        <a:latin typeface="Cambria Math"/>
                      </a:rPr>
                      <m:t>𝑅</m:t>
                    </m:r>
                    <m:sSup>
                      <m:sSupPr>
                        <m:ctrlPr>
                          <a:rPr lang="en-US" b="0" i="1" smtClean="0">
                            <a:latin typeface="Cambria Math"/>
                          </a:rPr>
                        </m:ctrlPr>
                      </m:sSupPr>
                      <m:e>
                        <m:r>
                          <a:rPr lang="en-US" b="0" i="1" smtClean="0">
                            <a:latin typeface="Cambria Math"/>
                          </a:rPr>
                          <m:t>𝑅</m:t>
                        </m:r>
                      </m:e>
                      <m:sup>
                        <m:r>
                          <a:rPr lang="en-US" b="0" i="1" smtClean="0">
                            <a:latin typeface="Cambria Math"/>
                          </a:rPr>
                          <m:t>∗</m:t>
                        </m:r>
                      </m:sup>
                    </m:sSup>
                  </m:oMath>
                </a14:m>
                <a:endParaRPr lang="en-US" smtClean="0"/>
              </a:p>
              <a:p>
                <a:r>
                  <a:rPr lang="en-US" smtClean="0"/>
                  <a:t>Example: </a:t>
                </a:r>
                <a14:m>
                  <m:oMath xmlns:m="http://schemas.openxmlformats.org/officeDocument/2006/math">
                    <m:r>
                      <a:rPr lang="en-US" i="1" smtClean="0">
                        <a:latin typeface="Cambria Math"/>
                      </a:rPr>
                      <m:t>𝑎𝑎</m:t>
                    </m:r>
                    <m:sSup>
                      <m:sSupPr>
                        <m:ctrlPr>
                          <a:rPr lang="en-US" b="0" i="1" smtClean="0">
                            <a:latin typeface="Cambria Math"/>
                          </a:rPr>
                        </m:ctrlPr>
                      </m:sSupPr>
                      <m:e>
                        <m:d>
                          <m:dPr>
                            <m:ctrlPr>
                              <a:rPr lang="en-US" i="1" smtClean="0">
                                <a:latin typeface="Cambria Math"/>
                              </a:rPr>
                            </m:ctrlPr>
                          </m:dPr>
                          <m:e>
                            <m:r>
                              <a:rPr lang="en-US" i="1" smtClean="0">
                                <a:latin typeface="Cambria Math"/>
                              </a:rPr>
                              <m:t>𝑎</m:t>
                            </m:r>
                            <m:r>
                              <a:rPr lang="en-US" i="1" smtClean="0">
                                <a:latin typeface="Cambria Math"/>
                              </a:rPr>
                              <m:t>+</m:t>
                            </m:r>
                            <m:r>
                              <a:rPr lang="en-US" i="1" smtClean="0">
                                <a:latin typeface="Cambria Math"/>
                              </a:rPr>
                              <m:t>𝑏</m:t>
                            </m:r>
                          </m:e>
                        </m:d>
                      </m:e>
                      <m:sup>
                        <m:r>
                          <a:rPr lang="en-US" b="0" i="1" smtClean="0">
                            <a:latin typeface="Cambria Math"/>
                          </a:rPr>
                          <m:t>∗</m:t>
                        </m:r>
                      </m:sup>
                    </m:sSup>
                    <m:r>
                      <a:rPr lang="en-US" i="1" smtClean="0">
                        <a:latin typeface="Cambria Math"/>
                      </a:rPr>
                      <m:t>𝑏𝑏</m:t>
                    </m:r>
                  </m:oMath>
                </a14:m>
                <a:endParaRPr lang="en-US" smtClean="0"/>
              </a:p>
              <a:p>
                <a:pPr lvl="1"/>
                <a:r>
                  <a:rPr lang="en-US" smtClean="0"/>
                  <a:t>Any string that starts with 2 </a:t>
                </a:r>
                <a14:m>
                  <m:oMath xmlns:m="http://schemas.openxmlformats.org/officeDocument/2006/math">
                    <m:r>
                      <a:rPr lang="en-US" b="0" i="1" smtClean="0">
                        <a:latin typeface="Cambria Math"/>
                      </a:rPr>
                      <m:t>𝑎</m:t>
                    </m:r>
                  </m:oMath>
                </a14:m>
                <a:r>
                  <a:rPr lang="en-US" smtClean="0"/>
                  <a:t>’s and ends with 2 </a:t>
                </a:r>
                <a14:m>
                  <m:oMath xmlns:m="http://schemas.openxmlformats.org/officeDocument/2006/math">
                    <m:r>
                      <a:rPr lang="en-US" b="0" i="1" smtClean="0">
                        <a:latin typeface="Cambria Math"/>
                      </a:rPr>
                      <m:t>𝑏</m:t>
                    </m:r>
                  </m:oMath>
                </a14:m>
                <a:r>
                  <a:rPr lang="en-US" smtClean="0"/>
                  <a:t>’s</a:t>
                </a:r>
              </a:p>
              <a:p>
                <a:r>
                  <a:rPr lang="en-US" smtClean="0">
                    <a:solidFill>
                      <a:srgbClr val="0070C0"/>
                    </a:solidFill>
                  </a:rPr>
                  <a:t>Why can we only get regular languages?</a:t>
                </a:r>
                <a:endParaRPr lang="en-US">
                  <a:solidFill>
                    <a:srgbClr val="0070C0"/>
                  </a:solidFill>
                </a:endParaRPr>
              </a:p>
              <a:p>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441" y="1600201"/>
                <a:ext cx="10969943" cy="5029199"/>
              </a:xfrm>
              <a:blipFill rotWithShape="1">
                <a:blip r:embed="rId2"/>
                <a:stretch>
                  <a:fillRect l="-1056" t="-303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BB9F8D7-E2A3-4222-BD86-A63794DF33E7}" type="slidenum">
              <a:rPr lang="en-US" smtClean="0"/>
              <a:t>2</a:t>
            </a:fld>
            <a:endParaRPr lang="en-US"/>
          </a:p>
        </p:txBody>
      </p:sp>
      <p:sp>
        <p:nvSpPr>
          <p:cNvPr id="7" name="TextBox 6"/>
          <p:cNvSpPr txBox="1"/>
          <p:nvPr/>
        </p:nvSpPr>
        <p:spPr>
          <a:xfrm>
            <a:off x="6094412" y="2586335"/>
            <a:ext cx="4074000" cy="461665"/>
          </a:xfrm>
          <a:prstGeom prst="rect">
            <a:avLst/>
          </a:prstGeom>
          <a:noFill/>
        </p:spPr>
        <p:txBody>
          <a:bodyPr wrap="none" rtlCol="0">
            <a:spAutoFit/>
          </a:bodyPr>
          <a:lstStyle/>
          <a:p>
            <a:r>
              <a:rPr lang="en-US" smtClean="0">
                <a:solidFill>
                  <a:srgbClr val="0070C0"/>
                </a:solidFill>
              </a:rPr>
              <a:t>All finite languages are regular!</a:t>
            </a:r>
            <a:endParaRPr lang="en-US">
              <a:solidFill>
                <a:srgbClr val="0070C0"/>
              </a:solidFill>
            </a:endParaRPr>
          </a:p>
        </p:txBody>
      </p:sp>
      <p:sp>
        <p:nvSpPr>
          <p:cNvPr id="8" name="TextBox 7"/>
          <p:cNvSpPr txBox="1"/>
          <p:nvPr/>
        </p:nvSpPr>
        <p:spPr>
          <a:xfrm>
            <a:off x="5103812" y="2971800"/>
            <a:ext cx="2824876" cy="461665"/>
          </a:xfrm>
          <a:prstGeom prst="rect">
            <a:avLst/>
          </a:prstGeom>
          <a:noFill/>
        </p:spPr>
        <p:txBody>
          <a:bodyPr wrap="none" rtlCol="0">
            <a:spAutoFit/>
          </a:bodyPr>
          <a:lstStyle/>
          <a:p>
            <a:r>
              <a:rPr lang="en-US" smtClean="0">
                <a:solidFill>
                  <a:srgbClr val="0070C0"/>
                </a:solidFill>
              </a:rPr>
              <a:t>Preserves Regularity!</a:t>
            </a:r>
            <a:endParaRPr lang="en-US">
              <a:solidFill>
                <a:srgbClr val="0070C0"/>
              </a:solidFill>
            </a:endParaRPr>
          </a:p>
        </p:txBody>
      </p:sp>
      <p:sp>
        <p:nvSpPr>
          <p:cNvPr id="9" name="TextBox 8"/>
          <p:cNvSpPr txBox="1"/>
          <p:nvPr/>
        </p:nvSpPr>
        <p:spPr>
          <a:xfrm>
            <a:off x="4189412" y="3429000"/>
            <a:ext cx="2824876" cy="461665"/>
          </a:xfrm>
          <a:prstGeom prst="rect">
            <a:avLst/>
          </a:prstGeom>
          <a:noFill/>
        </p:spPr>
        <p:txBody>
          <a:bodyPr wrap="none" rtlCol="0">
            <a:spAutoFit/>
          </a:bodyPr>
          <a:lstStyle/>
          <a:p>
            <a:r>
              <a:rPr lang="en-US" smtClean="0">
                <a:solidFill>
                  <a:srgbClr val="0070C0"/>
                </a:solidFill>
              </a:rPr>
              <a:t>Preserves Regularity!</a:t>
            </a:r>
            <a:endParaRPr lang="en-US">
              <a:solidFill>
                <a:srgbClr val="0070C0"/>
              </a:solidFill>
            </a:endParaRPr>
          </a:p>
        </p:txBody>
      </p:sp>
      <p:sp>
        <p:nvSpPr>
          <p:cNvPr id="10" name="TextBox 9"/>
          <p:cNvSpPr txBox="1"/>
          <p:nvPr/>
        </p:nvSpPr>
        <p:spPr>
          <a:xfrm>
            <a:off x="4113212" y="3886200"/>
            <a:ext cx="2824876" cy="461665"/>
          </a:xfrm>
          <a:prstGeom prst="rect">
            <a:avLst/>
          </a:prstGeom>
          <a:noFill/>
        </p:spPr>
        <p:txBody>
          <a:bodyPr wrap="none" rtlCol="0">
            <a:spAutoFit/>
          </a:bodyPr>
          <a:lstStyle/>
          <a:p>
            <a:r>
              <a:rPr lang="en-US" smtClean="0">
                <a:solidFill>
                  <a:srgbClr val="0070C0"/>
                </a:solidFill>
              </a:rPr>
              <a:t>Preserves Regularity!</a:t>
            </a:r>
            <a:endParaRPr lang="en-US">
              <a:solidFill>
                <a:srgbClr val="0070C0"/>
              </a:solidFill>
            </a:endParaRPr>
          </a:p>
        </p:txBody>
      </p:sp>
      <p:sp>
        <p:nvSpPr>
          <p:cNvPr id="11" name="TextBox 10"/>
          <p:cNvSpPr txBox="1"/>
          <p:nvPr/>
        </p:nvSpPr>
        <p:spPr>
          <a:xfrm>
            <a:off x="6469936" y="4338935"/>
            <a:ext cx="2824876" cy="461665"/>
          </a:xfrm>
          <a:prstGeom prst="rect">
            <a:avLst/>
          </a:prstGeom>
          <a:noFill/>
        </p:spPr>
        <p:txBody>
          <a:bodyPr wrap="none" rtlCol="0">
            <a:spAutoFit/>
          </a:bodyPr>
          <a:lstStyle/>
          <a:p>
            <a:r>
              <a:rPr lang="en-US" smtClean="0">
                <a:solidFill>
                  <a:srgbClr val="0070C0"/>
                </a:solidFill>
              </a:rPr>
              <a:t>Preserves Regularity!</a:t>
            </a:r>
            <a:endParaRPr lang="en-US">
              <a:solidFill>
                <a:srgbClr val="0070C0"/>
              </a:solidFill>
            </a:endParaRPr>
          </a:p>
        </p:txBody>
      </p:sp>
    </p:spTree>
    <p:extLst>
      <p:ext uri="{BB962C8B-B14F-4D97-AF65-F5344CB8AC3E}">
        <p14:creationId xmlns:p14="http://schemas.microsoft.com/office/powerpoint/2010/main" val="604624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Give Regular Expressions</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14:m>
                  <m:oMath xmlns:m="http://schemas.openxmlformats.org/officeDocument/2006/math">
                    <m:sSup>
                      <m:sSupPr>
                        <m:ctrlPr>
                          <a:rPr lang="en-US" b="0" i="1" smtClean="0">
                            <a:latin typeface="Cambria Math"/>
                          </a:rPr>
                        </m:ctrlPr>
                      </m:sSupPr>
                      <m:e>
                        <m:r>
                          <m:rPr>
                            <m:sty m:val="p"/>
                          </m:rPr>
                          <a:rPr lang="en-US" b="0" i="0" smtClean="0">
                            <a:latin typeface="Cambria Math"/>
                          </a:rPr>
                          <m:t>Σ</m:t>
                        </m:r>
                      </m:e>
                      <m:sup>
                        <m:r>
                          <a:rPr lang="en-US" b="0" i="1" smtClean="0">
                            <a:latin typeface="Cambria Math"/>
                          </a:rPr>
                          <m:t>∗</m:t>
                        </m:r>
                      </m:sup>
                    </m:sSup>
                  </m:oMath>
                </a14:m>
                <a:endParaRPr lang="en-US" smtClean="0"/>
              </a:p>
              <a:p>
                <a14:m>
                  <m:oMath xmlns:m="http://schemas.openxmlformats.org/officeDocument/2006/math">
                    <m:r>
                      <a:rPr lang="en-US" b="0" i="1" smtClean="0">
                        <a:latin typeface="Cambria Math"/>
                      </a:rPr>
                      <m:t>{</m:t>
                    </m:r>
                    <m:r>
                      <a:rPr lang="en-US" b="0" i="1" smtClean="0">
                        <a:latin typeface="Cambria Math"/>
                      </a:rPr>
                      <m:t>𝜀</m:t>
                    </m:r>
                    <m:r>
                      <a:rPr lang="en-US" b="0" i="1" smtClean="0">
                        <a:latin typeface="Cambria Math"/>
                      </a:rPr>
                      <m:t>}</m:t>
                    </m:r>
                  </m:oMath>
                </a14:m>
                <a:endParaRPr lang="en-US" smtClean="0"/>
              </a:p>
              <a:p>
                <a14:m>
                  <m:oMath xmlns:m="http://schemas.openxmlformats.org/officeDocument/2006/math">
                    <m:r>
                      <a:rPr lang="en-US" b="0" i="1" smtClean="0">
                        <a:latin typeface="Cambria Math"/>
                      </a:rPr>
                      <m:t>𝐸𝑣𝑒𝑛𝐴</m:t>
                    </m:r>
                  </m:oMath>
                </a14:m>
                <a:endParaRPr lang="en-US" smtClean="0"/>
              </a:p>
              <a:p>
                <a14:m>
                  <m:oMath xmlns:m="http://schemas.openxmlformats.org/officeDocument/2006/math">
                    <m:r>
                      <a:rPr lang="en-US" i="1">
                        <a:latin typeface="Cambria Math"/>
                      </a:rPr>
                      <m:t>𝐸𝑣𝑒𝑛𝐴</m:t>
                    </m:r>
                    <m:r>
                      <a:rPr lang="en-US" b="0" i="1" smtClean="0">
                        <a:latin typeface="Cambria Math"/>
                      </a:rPr>
                      <m:t>𝑂𝑑𝑑𝐵</m:t>
                    </m:r>
                  </m:oMath>
                </a14:m>
                <a:endParaRPr lang="en-US" i="1" smtClean="0"/>
              </a:p>
              <a:p>
                <a14:m>
                  <m:oMath xmlns:m="http://schemas.openxmlformats.org/officeDocument/2006/math">
                    <m:d>
                      <m:dPr>
                        <m:begChr m:val="{"/>
                        <m:endChr m:val="|"/>
                        <m:ctrlPr>
                          <a:rPr lang="en-US" i="1">
                            <a:latin typeface="Cambria Math"/>
                          </a:rPr>
                        </m:ctrlPr>
                      </m:dPr>
                      <m:e>
                        <m:r>
                          <a:rPr lang="en-US" i="1">
                            <a:latin typeface="Cambria Math"/>
                          </a:rPr>
                          <m:t>𝑤</m:t>
                        </m:r>
                        <m:r>
                          <a:rPr lang="en-US" i="1">
                            <a:latin typeface="Cambria Math"/>
                          </a:rPr>
                          <m:t>∈</m:t>
                        </m:r>
                        <m:sSup>
                          <m:sSupPr>
                            <m:ctrlPr>
                              <a:rPr lang="en-US" i="1">
                                <a:latin typeface="Cambria Math"/>
                              </a:rPr>
                            </m:ctrlPr>
                          </m:sSupPr>
                          <m:e>
                            <m:r>
                              <m:rPr>
                                <m:sty m:val="p"/>
                              </m:rPr>
                              <a:rPr lang="en-US">
                                <a:latin typeface="Cambria Math"/>
                              </a:rPr>
                              <m:t>Σ</m:t>
                            </m:r>
                          </m:e>
                          <m:sup>
                            <m:r>
                              <a:rPr lang="en-US" i="1">
                                <a:latin typeface="Cambria Math"/>
                              </a:rPr>
                              <m:t>∗</m:t>
                            </m:r>
                          </m:sup>
                        </m:sSup>
                        <m:r>
                          <a:rPr lang="en-US" i="1">
                            <a:latin typeface="Cambria Math"/>
                          </a:rPr>
                          <m:t> </m:t>
                        </m:r>
                      </m:e>
                    </m:d>
                    <m:r>
                      <a:rPr lang="en-US" i="1">
                        <a:latin typeface="Cambria Math"/>
                      </a:rPr>
                      <m:t> </m:t>
                    </m:r>
                    <m:r>
                      <a:rPr lang="en-US" i="1">
                        <a:latin typeface="Cambria Math"/>
                      </a:rPr>
                      <m:t>𝑎𝑏𝑎</m:t>
                    </m:r>
                    <m:r>
                      <a:rPr lang="en-US" i="1">
                        <a:latin typeface="Cambria Math"/>
                      </a:rPr>
                      <m:t> </m:t>
                    </m:r>
                    <m:r>
                      <m:rPr>
                        <m:sty m:val="p"/>
                      </m:rPr>
                      <a:rPr lang="en-US">
                        <a:latin typeface="Cambria Math"/>
                      </a:rPr>
                      <m:t>appears</m:t>
                    </m:r>
                    <m:r>
                      <a:rPr lang="en-US">
                        <a:latin typeface="Cambria Math"/>
                      </a:rPr>
                      <m:t> </m:t>
                    </m:r>
                    <m:r>
                      <m:rPr>
                        <m:sty m:val="p"/>
                      </m:rPr>
                      <a:rPr lang="en-US">
                        <a:latin typeface="Cambria Math"/>
                      </a:rPr>
                      <m:t>somewhere</m:t>
                    </m:r>
                    <m:r>
                      <a:rPr lang="en-US">
                        <a:latin typeface="Cambria Math"/>
                      </a:rPr>
                      <m:t> </m:t>
                    </m:r>
                    <m:r>
                      <m:rPr>
                        <m:sty m:val="p"/>
                      </m:rPr>
                      <a:rPr lang="en-US">
                        <a:latin typeface="Cambria Math"/>
                      </a:rPr>
                      <m:t>in</m:t>
                    </m:r>
                    <m:r>
                      <a:rPr lang="en-US">
                        <a:latin typeface="Cambria Math"/>
                      </a:rPr>
                      <m:t> </m:t>
                    </m:r>
                    <m:r>
                      <a:rPr lang="en-US" i="1">
                        <a:latin typeface="Cambria Math"/>
                      </a:rPr>
                      <m:t>𝑤</m:t>
                    </m:r>
                    <m:r>
                      <a:rPr lang="en-US">
                        <a:latin typeface="Cambria Math"/>
                      </a:rPr>
                      <m:t>}</m:t>
                    </m:r>
                  </m:oMath>
                </a14:m>
                <a:r>
                  <a:rPr lang="en-US"/>
                  <a:t> </a:t>
                </a:r>
                <a:endParaRPr lang="en-US" smtClean="0"/>
              </a:p>
              <a:p>
                <a14:m>
                  <m:oMath xmlns:m="http://schemas.openxmlformats.org/officeDocument/2006/math">
                    <m:d>
                      <m:dPr>
                        <m:begChr m:val="{"/>
                        <m:endChr m:val="}"/>
                        <m:ctrlPr>
                          <a:rPr lang="en-US" i="1">
                            <a:latin typeface="Cambria Math"/>
                          </a:rPr>
                        </m:ctrlPr>
                      </m:dPr>
                      <m:e>
                        <m:r>
                          <a:rPr lang="en-US">
                            <a:latin typeface="Cambria Math"/>
                          </a:rPr>
                          <m:t>0 </m:t>
                        </m:r>
                        <m:r>
                          <m:rPr>
                            <m:sty m:val="p"/>
                          </m:rPr>
                          <a:rPr lang="en-US">
                            <a:latin typeface="Cambria Math"/>
                          </a:rPr>
                          <m:t>or</m:t>
                        </m:r>
                        <m:r>
                          <a:rPr lang="en-US">
                            <a:latin typeface="Cambria Math"/>
                          </a:rPr>
                          <m:t> </m:t>
                        </m:r>
                        <m:r>
                          <m:rPr>
                            <m:sty m:val="p"/>
                          </m:rPr>
                          <a:rPr lang="en-US">
                            <a:latin typeface="Cambria Math"/>
                          </a:rPr>
                          <m:t>more</m:t>
                        </m:r>
                        <m:r>
                          <a:rPr lang="en-US">
                            <a:latin typeface="Cambria Math"/>
                          </a:rPr>
                          <m:t> </m:t>
                        </m:r>
                        <m:sSup>
                          <m:sSupPr>
                            <m:ctrlPr>
                              <a:rPr lang="en-US" i="1">
                                <a:latin typeface="Cambria Math"/>
                              </a:rPr>
                            </m:ctrlPr>
                          </m:sSupPr>
                          <m:e>
                            <m:r>
                              <a:rPr lang="en-US" i="1">
                                <a:latin typeface="Cambria Math"/>
                              </a:rPr>
                              <m:t>𝑎</m:t>
                            </m:r>
                          </m:e>
                          <m:sup>
                            <m:r>
                              <a:rPr lang="en-US" i="1">
                                <a:latin typeface="Cambria Math"/>
                              </a:rPr>
                              <m:t>′</m:t>
                            </m:r>
                          </m:sup>
                        </m:sSup>
                        <m:r>
                          <m:rPr>
                            <m:sty m:val="p"/>
                          </m:rPr>
                          <a:rPr lang="en-US">
                            <a:latin typeface="Cambria Math"/>
                          </a:rPr>
                          <m:t>s</m:t>
                        </m:r>
                        <m:r>
                          <a:rPr lang="en-US">
                            <a:latin typeface="Cambria Math"/>
                          </a:rPr>
                          <m:t>, 0 </m:t>
                        </m:r>
                        <m:r>
                          <m:rPr>
                            <m:sty m:val="p"/>
                          </m:rPr>
                          <a:rPr lang="en-US">
                            <a:latin typeface="Cambria Math"/>
                          </a:rPr>
                          <m:t>or</m:t>
                        </m:r>
                        <m:r>
                          <a:rPr lang="en-US">
                            <a:latin typeface="Cambria Math"/>
                          </a:rPr>
                          <m:t> </m:t>
                        </m:r>
                        <m:r>
                          <m:rPr>
                            <m:sty m:val="p"/>
                          </m:rPr>
                          <a:rPr lang="en-US">
                            <a:latin typeface="Cambria Math"/>
                          </a:rPr>
                          <m:t>more</m:t>
                        </m:r>
                        <m:r>
                          <a:rPr lang="en-US">
                            <a:latin typeface="Cambria Math"/>
                          </a:rPr>
                          <m:t> </m:t>
                        </m:r>
                        <m:sSup>
                          <m:sSupPr>
                            <m:ctrlPr>
                              <a:rPr lang="en-US" i="1">
                                <a:latin typeface="Cambria Math"/>
                              </a:rPr>
                            </m:ctrlPr>
                          </m:sSupPr>
                          <m:e>
                            <m:r>
                              <a:rPr lang="en-US" i="1">
                                <a:latin typeface="Cambria Math"/>
                              </a:rPr>
                              <m:t>𝑏</m:t>
                            </m:r>
                          </m:e>
                          <m:sup>
                            <m:r>
                              <a:rPr lang="en-US">
                                <a:latin typeface="Cambria Math"/>
                              </a:rPr>
                              <m:t>′</m:t>
                            </m:r>
                          </m:sup>
                        </m:sSup>
                        <m:r>
                          <m:rPr>
                            <m:sty m:val="p"/>
                          </m:rPr>
                          <a:rPr lang="en-US">
                            <a:latin typeface="Cambria Math"/>
                          </a:rPr>
                          <m:t>s</m:t>
                        </m:r>
                        <m:r>
                          <a:rPr lang="en-US">
                            <a:latin typeface="Cambria Math"/>
                          </a:rPr>
                          <m:t>, </m:t>
                        </m:r>
                        <m:r>
                          <m:rPr>
                            <m:sty m:val="p"/>
                          </m:rPr>
                          <a:rPr lang="en-US">
                            <a:latin typeface="Cambria Math"/>
                          </a:rPr>
                          <m:t>one</m:t>
                        </m:r>
                        <m:r>
                          <a:rPr lang="en-US">
                            <a:latin typeface="Cambria Math"/>
                          </a:rPr>
                          <m:t> </m:t>
                        </m:r>
                        <m:r>
                          <m:rPr>
                            <m:sty m:val="p"/>
                          </m:rPr>
                          <a:rPr lang="en-US">
                            <a:latin typeface="Cambria Math"/>
                          </a:rPr>
                          <m:t>or</m:t>
                        </m:r>
                        <m:r>
                          <a:rPr lang="en-US">
                            <a:latin typeface="Cambria Math"/>
                          </a:rPr>
                          <m:t> </m:t>
                        </m:r>
                        <m:r>
                          <m:rPr>
                            <m:sty m:val="p"/>
                          </m:rPr>
                          <a:rPr lang="en-US">
                            <a:latin typeface="Cambria Math"/>
                          </a:rPr>
                          <m:t>more</m:t>
                        </m:r>
                        <m:r>
                          <a:rPr lang="en-US">
                            <a:latin typeface="Cambria Math"/>
                          </a:rPr>
                          <m:t> </m:t>
                        </m:r>
                        <m:sSup>
                          <m:sSupPr>
                            <m:ctrlPr>
                              <a:rPr lang="en-US" i="1">
                                <a:latin typeface="Cambria Math"/>
                              </a:rPr>
                            </m:ctrlPr>
                          </m:sSupPr>
                          <m:e>
                            <m:r>
                              <a:rPr lang="en-US" i="1">
                                <a:latin typeface="Cambria Math"/>
                              </a:rPr>
                              <m:t>𝑎</m:t>
                            </m:r>
                          </m:e>
                          <m:sup>
                            <m:r>
                              <a:rPr lang="en-US">
                                <a:latin typeface="Cambria Math"/>
                              </a:rPr>
                              <m:t>′</m:t>
                            </m:r>
                          </m:sup>
                        </m:sSup>
                        <m:r>
                          <m:rPr>
                            <m:sty m:val="p"/>
                          </m:rPr>
                          <a:rPr lang="en-US">
                            <a:latin typeface="Cambria Math"/>
                          </a:rPr>
                          <m:t>s</m:t>
                        </m:r>
                      </m:e>
                    </m:d>
                  </m:oMath>
                </a14:m>
                <a:endParaRPr lang="en-US"/>
              </a:p>
              <a:p>
                <a:endParaRPr lang="en-US"/>
              </a:p>
              <a:p>
                <a:endParaRPr lang="en-US" smtClean="0"/>
              </a:p>
              <a:p>
                <a:endParaRPr lang="en-US" smtClean="0"/>
              </a:p>
              <a:p>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BB9F8D7-E2A3-4222-BD86-A63794DF33E7}" type="slidenum">
              <a:rPr lang="en-US" smtClean="0"/>
              <a:t>3</a:t>
            </a:fld>
            <a:endParaRPr lang="en-US"/>
          </a:p>
        </p:txBody>
      </p:sp>
    </p:spTree>
    <p:extLst>
      <p:ext uri="{BB962C8B-B14F-4D97-AF65-F5344CB8AC3E}">
        <p14:creationId xmlns:p14="http://schemas.microsoft.com/office/powerpoint/2010/main" val="33911692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Regex to NFA</a:t>
            </a:r>
            <a:endParaRPr lang="en-US"/>
          </a:p>
        </p:txBody>
      </p:sp>
      <p:sp>
        <p:nvSpPr>
          <p:cNvPr id="4" name="Slide Number Placeholder 3"/>
          <p:cNvSpPr>
            <a:spLocks noGrp="1"/>
          </p:cNvSpPr>
          <p:nvPr>
            <p:ph type="sldNum" sz="quarter" idx="12"/>
          </p:nvPr>
        </p:nvSpPr>
        <p:spPr/>
        <p:txBody>
          <a:bodyPr/>
          <a:lstStyle/>
          <a:p>
            <a:fld id="{9BB9F8D7-E2A3-4222-BD86-A63794DF33E7}" type="slidenum">
              <a:rPr lang="en-US" smtClean="0"/>
              <a:t>4</a:t>
            </a:fld>
            <a:endParaRPr lang="en-US"/>
          </a:p>
        </p:txBody>
      </p:sp>
      <mc:AlternateContent xmlns:mc="http://schemas.openxmlformats.org/markup-compatibility/2006" xmlns:a14="http://schemas.microsoft.com/office/drawing/2010/main">
        <mc:Choice Requires="a14">
          <p:sp>
            <p:nvSpPr>
              <p:cNvPr id="5" name="Rectangle 5"/>
              <p:cNvSpPr>
                <a:spLocks noChangeArrowheads="1"/>
              </p:cNvSpPr>
              <p:nvPr/>
            </p:nvSpPr>
            <p:spPr bwMode="auto">
              <a:xfrm>
                <a:off x="2665412" y="1828797"/>
                <a:ext cx="2590125" cy="914400"/>
              </a:xfrm>
              <a:prstGeom prst="rect">
                <a:avLst/>
              </a:prstGeom>
              <a:noFill/>
              <a:ln w="9525">
                <a:noFill/>
                <a:miter lim="800000"/>
                <a:headEnd/>
                <a:tailEnd/>
              </a:ln>
            </p:spPr>
            <p:txBody>
              <a:bodyPr/>
              <a:lstStyle/>
              <a:p>
                <a:pPr marL="342900" indent="-342900" algn="ctr"/>
                <a14:m>
                  <m:oMathPara xmlns:m="http://schemas.openxmlformats.org/officeDocument/2006/math">
                    <m:oMathParaPr>
                      <m:jc m:val="centerGroup"/>
                    </m:oMathParaPr>
                    <m:oMath xmlns:m="http://schemas.openxmlformats.org/officeDocument/2006/math">
                      <m:r>
                        <a:rPr lang="en-US" sz="2800" b="0" i="1" smtClean="0">
                          <a:solidFill>
                            <a:srgbClr val="33CC33"/>
                          </a:solidFill>
                          <a:latin typeface="Cambria Math"/>
                        </a:rPr>
                        <m:t>𝜀</m:t>
                      </m:r>
                    </m:oMath>
                  </m:oMathPara>
                </a14:m>
                <a:endParaRPr lang="en-US" sz="2800">
                  <a:solidFill>
                    <a:srgbClr val="33CC33"/>
                  </a:solidFill>
                </a:endParaRPr>
              </a:p>
              <a:p>
                <a:pPr marL="342900" indent="-342900" algn="ctr"/>
                <a:r>
                  <a:rPr lang="en-US" sz="2800" smtClean="0"/>
                  <a:t>Empty string</a:t>
                </a:r>
                <a:endParaRPr lang="en-US" sz="2800"/>
              </a:p>
            </p:txBody>
          </p:sp>
        </mc:Choice>
        <mc:Fallback xmlns="">
          <p:sp>
            <p:nvSpPr>
              <p:cNvPr id="5" name="Rectangle 5"/>
              <p:cNvSpPr>
                <a:spLocks noRot="1" noChangeAspect="1" noMove="1" noResize="1" noEditPoints="1" noAdjustHandles="1" noChangeArrowheads="1" noChangeShapeType="1" noTextEdit="1"/>
              </p:cNvSpPr>
              <p:nvPr/>
            </p:nvSpPr>
            <p:spPr bwMode="auto">
              <a:xfrm>
                <a:off x="2665412" y="1828797"/>
                <a:ext cx="2590125" cy="914400"/>
              </a:xfrm>
              <a:prstGeom prst="rect">
                <a:avLst/>
              </a:prstGeom>
              <a:blipFill rotWithShape="1">
                <a:blip r:embed="rId2"/>
                <a:stretch>
                  <a:fillRect b="-22667"/>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6"/>
              <p:cNvSpPr>
                <a:spLocks noChangeArrowheads="1"/>
              </p:cNvSpPr>
              <p:nvPr/>
            </p:nvSpPr>
            <p:spPr bwMode="auto">
              <a:xfrm>
                <a:off x="5788799" y="1828797"/>
                <a:ext cx="3123386" cy="914400"/>
              </a:xfrm>
              <a:prstGeom prst="rect">
                <a:avLst/>
              </a:prstGeom>
              <a:noFill/>
              <a:ln w="9525">
                <a:noFill/>
                <a:miter lim="800000"/>
                <a:headEnd/>
                <a:tailEnd/>
              </a:ln>
            </p:spPr>
            <p:txBody>
              <a:bodyPr/>
              <a:lstStyle/>
              <a:p>
                <a:pPr marL="342900" indent="-342900" algn="ctr"/>
                <a14:m>
                  <m:oMathPara xmlns:m="http://schemas.openxmlformats.org/officeDocument/2006/math">
                    <m:oMathParaPr>
                      <m:jc m:val="centerGroup"/>
                    </m:oMathParaPr>
                    <m:oMath xmlns:m="http://schemas.openxmlformats.org/officeDocument/2006/math">
                      <m:r>
                        <a:rPr lang="en-US" sz="2800" b="0" i="1" smtClean="0">
                          <a:solidFill>
                            <a:srgbClr val="00B050"/>
                          </a:solidFill>
                          <a:latin typeface="Cambria Math"/>
                        </a:rPr>
                        <m:t>𝜎</m:t>
                      </m:r>
                      <m:r>
                        <a:rPr lang="en-US" sz="2800" b="0" i="1" smtClean="0">
                          <a:solidFill>
                            <a:srgbClr val="00B050"/>
                          </a:solidFill>
                          <a:latin typeface="Cambria Math"/>
                        </a:rPr>
                        <m:t>∈</m:t>
                      </m:r>
                      <m:r>
                        <m:rPr>
                          <m:sty m:val="p"/>
                        </m:rPr>
                        <a:rPr lang="en-US" sz="2800" b="0" i="0" smtClean="0">
                          <a:solidFill>
                            <a:srgbClr val="00B050"/>
                          </a:solidFill>
                          <a:latin typeface="Cambria Math"/>
                        </a:rPr>
                        <m:t>Σ</m:t>
                      </m:r>
                    </m:oMath>
                  </m:oMathPara>
                </a14:m>
                <a:endParaRPr lang="en-US" sz="2800" smtClean="0">
                  <a:solidFill>
                    <a:srgbClr val="00B050"/>
                  </a:solidFill>
                </a:endParaRPr>
              </a:p>
              <a:p>
                <a:pPr marL="342900" indent="-342900" algn="ctr"/>
                <a:r>
                  <a:rPr lang="en-US" sz="2800" smtClean="0"/>
                  <a:t>Literal characters</a:t>
                </a:r>
                <a:endParaRPr lang="en-US" sz="2800" dirty="0"/>
              </a:p>
            </p:txBody>
          </p:sp>
        </mc:Choice>
        <mc:Fallback xmlns="">
          <p:sp>
            <p:nvSpPr>
              <p:cNvPr id="6" name="Rectangle 6"/>
              <p:cNvSpPr>
                <a:spLocks noRot="1" noChangeAspect="1" noMove="1" noResize="1" noEditPoints="1" noAdjustHandles="1" noChangeArrowheads="1" noChangeShapeType="1" noTextEdit="1"/>
              </p:cNvSpPr>
              <p:nvPr/>
            </p:nvSpPr>
            <p:spPr bwMode="auto">
              <a:xfrm>
                <a:off x="5788799" y="1828797"/>
                <a:ext cx="3123386" cy="914400"/>
              </a:xfrm>
              <a:prstGeom prst="rect">
                <a:avLst/>
              </a:prstGeom>
              <a:blipFill rotWithShape="1">
                <a:blip r:embed="rId3"/>
                <a:stretch>
                  <a:fillRect b="-22667"/>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3"/>
              <p:cNvSpPr>
                <a:spLocks noChangeArrowheads="1"/>
              </p:cNvSpPr>
              <p:nvPr/>
            </p:nvSpPr>
            <p:spPr bwMode="auto">
              <a:xfrm>
                <a:off x="227012" y="3200400"/>
                <a:ext cx="10524169" cy="609600"/>
              </a:xfrm>
              <a:prstGeom prst="rect">
                <a:avLst/>
              </a:prstGeom>
              <a:noFill/>
              <a:ln w="9525">
                <a:noFill/>
                <a:miter lim="800000"/>
                <a:headEnd/>
                <a:tailEnd/>
              </a:ln>
            </p:spPr>
            <p:txBody>
              <a:bodyPr/>
              <a:lstStyle/>
              <a:p>
                <a:pPr marL="342900" indent="-342900">
                  <a:spcBef>
                    <a:spcPct val="20000"/>
                  </a:spcBef>
                </a:pPr>
                <a:r>
                  <a:rPr lang="en-US" sz="3600" smtClean="0"/>
                  <a:t>If </a:t>
                </a:r>
                <a:r>
                  <a:rPr lang="en-US" sz="3600">
                    <a:solidFill>
                      <a:srgbClr val="33CC33"/>
                    </a:solidFill>
                  </a:rPr>
                  <a:t>regular expressions</a:t>
                </a:r>
                <a:r>
                  <a:rPr lang="en-US" sz="3600" smtClean="0"/>
                  <a:t> </a:t>
                </a:r>
                <a14:m>
                  <m:oMath xmlns:m="http://schemas.openxmlformats.org/officeDocument/2006/math">
                    <m:r>
                      <a:rPr lang="en-US" sz="3600" i="1" dirty="0" smtClean="0">
                        <a:solidFill>
                          <a:srgbClr val="33CC33"/>
                        </a:solidFill>
                        <a:latin typeface="Cambria Math"/>
                      </a:rPr>
                      <m:t>𝑅</m:t>
                    </m:r>
                  </m:oMath>
                </a14:m>
                <a:r>
                  <a:rPr lang="en-US" sz="3600" dirty="0"/>
                  <a:t> and </a:t>
                </a:r>
                <a14:m>
                  <m:oMath xmlns:m="http://schemas.openxmlformats.org/officeDocument/2006/math">
                    <m:r>
                      <a:rPr lang="en-US" sz="3600" i="1" dirty="0" smtClean="0">
                        <a:solidFill>
                          <a:srgbClr val="33CC33"/>
                        </a:solidFill>
                        <a:latin typeface="Cambria Math"/>
                      </a:rPr>
                      <m:t>𝑆</m:t>
                    </m:r>
                  </m:oMath>
                </a14:m>
                <a:r>
                  <a:rPr lang="en-US" sz="3600" dirty="0" smtClean="0"/>
                  <a:t> </a:t>
                </a:r>
                <a:r>
                  <a:rPr lang="en-US" sz="3600" smtClean="0"/>
                  <a:t>have FSAs, </a:t>
                </a:r>
                <a:r>
                  <a:rPr lang="en-US" sz="3600" dirty="0"/>
                  <a:t>then </a:t>
                </a:r>
                <a:r>
                  <a:rPr lang="en-US" sz="3600"/>
                  <a:t>so </a:t>
                </a:r>
                <a:r>
                  <a:rPr lang="en-US" sz="3600" smtClean="0"/>
                  <a:t>do:</a:t>
                </a:r>
                <a:endParaRPr lang="en-US" sz="3600" dirty="0"/>
              </a:p>
            </p:txBody>
          </p:sp>
        </mc:Choice>
        <mc:Fallback xmlns="">
          <p:sp>
            <p:nvSpPr>
              <p:cNvPr id="13" name="Rectangle 13"/>
              <p:cNvSpPr>
                <a:spLocks noRot="1" noChangeAspect="1" noMove="1" noResize="1" noEditPoints="1" noAdjustHandles="1" noChangeArrowheads="1" noChangeShapeType="1" noTextEdit="1"/>
              </p:cNvSpPr>
              <p:nvPr/>
            </p:nvSpPr>
            <p:spPr bwMode="auto">
              <a:xfrm>
                <a:off x="227012" y="3200400"/>
                <a:ext cx="10524169" cy="609600"/>
              </a:xfrm>
              <a:prstGeom prst="rect">
                <a:avLst/>
              </a:prstGeom>
              <a:blipFill rotWithShape="1">
                <a:blip r:embed="rId4"/>
                <a:stretch>
                  <a:fillRect l="-1737" t="-15000" b="-43000"/>
                </a:stretch>
              </a:blipFill>
              <a:ln w="9525">
                <a:noFill/>
                <a:miter lim="800000"/>
                <a:headEnd/>
                <a:tailEnd/>
              </a:ln>
            </p:spPr>
            <p:txBody>
              <a:bodyPr/>
              <a:lstStyle/>
              <a:p>
                <a:r>
                  <a:rPr lang="en-US">
                    <a:noFill/>
                  </a:rPr>
                  <a:t> </a:t>
                </a:r>
              </a:p>
            </p:txBody>
          </p:sp>
        </mc:Fallback>
      </mc:AlternateContent>
      <p:grpSp>
        <p:nvGrpSpPr>
          <p:cNvPr id="14" name="Group 14"/>
          <p:cNvGrpSpPr>
            <a:grpSpLocks/>
          </p:cNvGrpSpPr>
          <p:nvPr/>
        </p:nvGrpSpPr>
        <p:grpSpPr bwMode="auto">
          <a:xfrm>
            <a:off x="3584337" y="2819397"/>
            <a:ext cx="604680" cy="457200"/>
            <a:chOff x="2163" y="1440"/>
            <a:chExt cx="381" cy="288"/>
          </a:xfrm>
        </p:grpSpPr>
        <p:grpSp>
          <p:nvGrpSpPr>
            <p:cNvPr id="15" name="Group 15"/>
            <p:cNvGrpSpPr>
              <a:grpSpLocks/>
            </p:cNvGrpSpPr>
            <p:nvPr/>
          </p:nvGrpSpPr>
          <p:grpSpPr bwMode="auto">
            <a:xfrm>
              <a:off x="2256" y="1440"/>
              <a:ext cx="288" cy="288"/>
              <a:chOff x="4824" y="2352"/>
              <a:chExt cx="288" cy="288"/>
            </a:xfrm>
          </p:grpSpPr>
          <p:sp>
            <p:nvSpPr>
              <p:cNvPr id="19" name="Oval 16"/>
              <p:cNvSpPr>
                <a:spLocks noChangeArrowheads="1"/>
              </p:cNvSpPr>
              <p:nvPr/>
            </p:nvSpPr>
            <p:spPr bwMode="auto">
              <a:xfrm>
                <a:off x="4824" y="2352"/>
                <a:ext cx="288" cy="288"/>
              </a:xfrm>
              <a:prstGeom prst="ellipse">
                <a:avLst/>
              </a:prstGeom>
              <a:noFill/>
              <a:ln w="9525" algn="ctr">
                <a:solidFill>
                  <a:srgbClr val="FF0000"/>
                </a:solidFill>
                <a:round/>
                <a:headEnd/>
                <a:tailEnd/>
              </a:ln>
            </p:spPr>
            <p:txBody>
              <a:bodyPr wrap="none" tIns="0" bIns="0" anchor="ctr"/>
              <a:lstStyle/>
              <a:p>
                <a:pPr algn="ctr">
                  <a:lnSpc>
                    <a:spcPct val="50000"/>
                  </a:lnSpc>
                </a:pPr>
                <a:r>
                  <a:rPr lang="en-US" sz="2400">
                    <a:solidFill>
                      <a:srgbClr val="FF00FF"/>
                    </a:solidFill>
                  </a:rPr>
                  <a:t>q</a:t>
                </a:r>
                <a:r>
                  <a:rPr lang="en-US" sz="2400" baseline="-25000">
                    <a:solidFill>
                      <a:srgbClr val="FF00FF"/>
                    </a:solidFill>
                  </a:rPr>
                  <a:t>0</a:t>
                </a:r>
              </a:p>
            </p:txBody>
          </p:sp>
          <p:sp>
            <p:nvSpPr>
              <p:cNvPr id="20" name="Oval 17"/>
              <p:cNvSpPr>
                <a:spLocks noChangeArrowheads="1"/>
              </p:cNvSpPr>
              <p:nvPr/>
            </p:nvSpPr>
            <p:spPr bwMode="auto">
              <a:xfrm>
                <a:off x="4848" y="2376"/>
                <a:ext cx="240" cy="24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grpSp>
        <p:grpSp>
          <p:nvGrpSpPr>
            <p:cNvPr id="16" name="Group 18"/>
            <p:cNvGrpSpPr>
              <a:grpSpLocks/>
            </p:cNvGrpSpPr>
            <p:nvPr/>
          </p:nvGrpSpPr>
          <p:grpSpPr bwMode="auto">
            <a:xfrm>
              <a:off x="2163" y="1536"/>
              <a:ext cx="96" cy="96"/>
              <a:chOff x="4752" y="2092"/>
              <a:chExt cx="96" cy="96"/>
            </a:xfrm>
          </p:grpSpPr>
          <p:sp>
            <p:nvSpPr>
              <p:cNvPr id="17" name="Line 19"/>
              <p:cNvSpPr>
                <a:spLocks noChangeShapeType="1"/>
              </p:cNvSpPr>
              <p:nvPr/>
            </p:nvSpPr>
            <p:spPr bwMode="auto">
              <a:xfrm>
                <a:off x="4752" y="2092"/>
                <a:ext cx="96" cy="48"/>
              </a:xfrm>
              <a:prstGeom prst="line">
                <a:avLst/>
              </a:prstGeom>
              <a:noFill/>
              <a:ln w="9525">
                <a:solidFill>
                  <a:srgbClr val="FF00FF"/>
                </a:solidFill>
                <a:round/>
                <a:headEnd/>
                <a:tailEnd/>
              </a:ln>
            </p:spPr>
            <p:txBody>
              <a:bodyPr tIns="0" bIns="0" anchor="ctr"/>
              <a:lstStyle/>
              <a:p>
                <a:endParaRPr lang="en-US"/>
              </a:p>
            </p:txBody>
          </p:sp>
          <p:sp>
            <p:nvSpPr>
              <p:cNvPr id="18" name="Line 20"/>
              <p:cNvSpPr>
                <a:spLocks noChangeShapeType="1"/>
              </p:cNvSpPr>
              <p:nvPr/>
            </p:nvSpPr>
            <p:spPr bwMode="auto">
              <a:xfrm flipH="1">
                <a:off x="4752" y="2140"/>
                <a:ext cx="96" cy="48"/>
              </a:xfrm>
              <a:prstGeom prst="line">
                <a:avLst/>
              </a:prstGeom>
              <a:noFill/>
              <a:ln w="9525">
                <a:solidFill>
                  <a:srgbClr val="FF00FF"/>
                </a:solidFill>
                <a:round/>
                <a:headEnd/>
                <a:tailEnd/>
              </a:ln>
            </p:spPr>
            <p:txBody>
              <a:bodyPr tIns="0" bIns="0" anchor="ctr"/>
              <a:lstStyle/>
              <a:p>
                <a:endParaRPr lang="en-US"/>
              </a:p>
            </p:txBody>
          </p:sp>
        </p:grpSp>
      </p:grpSp>
      <p:grpSp>
        <p:nvGrpSpPr>
          <p:cNvPr id="21" name="Group 21"/>
          <p:cNvGrpSpPr>
            <a:grpSpLocks/>
          </p:cNvGrpSpPr>
          <p:nvPr/>
        </p:nvGrpSpPr>
        <p:grpSpPr bwMode="auto">
          <a:xfrm>
            <a:off x="6398240" y="2735263"/>
            <a:ext cx="1752144" cy="541337"/>
            <a:chOff x="3936" y="1387"/>
            <a:chExt cx="1104" cy="341"/>
          </a:xfrm>
        </p:grpSpPr>
        <p:cxnSp>
          <p:nvCxnSpPr>
            <p:cNvPr id="22" name="AutoShape 22"/>
            <p:cNvCxnSpPr>
              <a:cxnSpLocks noChangeShapeType="1"/>
              <a:stCxn id="28" idx="6"/>
              <a:endCxn id="26" idx="2"/>
            </p:cNvCxnSpPr>
            <p:nvPr/>
          </p:nvCxnSpPr>
          <p:spPr bwMode="auto">
            <a:xfrm>
              <a:off x="4324" y="1584"/>
              <a:ext cx="428" cy="0"/>
            </a:xfrm>
            <a:prstGeom prst="straightConnector1">
              <a:avLst/>
            </a:prstGeom>
            <a:noFill/>
            <a:ln w="9525">
              <a:solidFill>
                <a:srgbClr val="3399FF"/>
              </a:solidFill>
              <a:round/>
              <a:headEnd/>
              <a:tailEnd type="triangle" w="med" len="med"/>
            </a:ln>
          </p:spPr>
        </p:cxnSp>
        <p:grpSp>
          <p:nvGrpSpPr>
            <p:cNvPr id="23" name="Group 23"/>
            <p:cNvGrpSpPr>
              <a:grpSpLocks/>
            </p:cNvGrpSpPr>
            <p:nvPr/>
          </p:nvGrpSpPr>
          <p:grpSpPr bwMode="auto">
            <a:xfrm>
              <a:off x="3936" y="1440"/>
              <a:ext cx="388" cy="288"/>
              <a:chOff x="4724" y="1996"/>
              <a:chExt cx="388" cy="288"/>
            </a:xfrm>
          </p:grpSpPr>
          <p:sp>
            <p:nvSpPr>
              <p:cNvPr id="28" name="Oval 24"/>
              <p:cNvSpPr>
                <a:spLocks noChangeArrowheads="1"/>
              </p:cNvSpPr>
              <p:nvPr/>
            </p:nvSpPr>
            <p:spPr bwMode="auto">
              <a:xfrm>
                <a:off x="4824" y="1996"/>
                <a:ext cx="288" cy="288"/>
              </a:xfrm>
              <a:prstGeom prst="ellipse">
                <a:avLst/>
              </a:prstGeom>
              <a:noFill/>
              <a:ln w="9525" algn="ctr">
                <a:solidFill>
                  <a:srgbClr val="FF00FF"/>
                </a:solidFill>
                <a:round/>
                <a:headEnd/>
                <a:tailEnd/>
              </a:ln>
            </p:spPr>
            <p:txBody>
              <a:bodyPr wrap="none" tIns="0" bIns="0" anchor="ctr"/>
              <a:lstStyle/>
              <a:p>
                <a:pPr algn="ctr">
                  <a:lnSpc>
                    <a:spcPct val="50000"/>
                  </a:lnSpc>
                </a:pPr>
                <a:r>
                  <a:rPr lang="en-US" sz="2400">
                    <a:solidFill>
                      <a:srgbClr val="FF00FF"/>
                    </a:solidFill>
                  </a:rPr>
                  <a:t>q</a:t>
                </a:r>
                <a:r>
                  <a:rPr lang="en-US" sz="2400" baseline="-25000">
                    <a:solidFill>
                      <a:srgbClr val="FF00FF"/>
                    </a:solidFill>
                  </a:rPr>
                  <a:t>0</a:t>
                </a:r>
              </a:p>
            </p:txBody>
          </p:sp>
          <p:grpSp>
            <p:nvGrpSpPr>
              <p:cNvPr id="29" name="Group 25"/>
              <p:cNvGrpSpPr>
                <a:grpSpLocks/>
              </p:cNvGrpSpPr>
              <p:nvPr/>
            </p:nvGrpSpPr>
            <p:grpSpPr bwMode="auto">
              <a:xfrm>
                <a:off x="4724" y="2092"/>
                <a:ext cx="96" cy="96"/>
                <a:chOff x="4752" y="2092"/>
                <a:chExt cx="96" cy="96"/>
              </a:xfrm>
            </p:grpSpPr>
            <p:sp>
              <p:nvSpPr>
                <p:cNvPr id="30" name="Line 26"/>
                <p:cNvSpPr>
                  <a:spLocks noChangeShapeType="1"/>
                </p:cNvSpPr>
                <p:nvPr/>
              </p:nvSpPr>
              <p:spPr bwMode="auto">
                <a:xfrm>
                  <a:off x="4752" y="2092"/>
                  <a:ext cx="96" cy="48"/>
                </a:xfrm>
                <a:prstGeom prst="line">
                  <a:avLst/>
                </a:prstGeom>
                <a:noFill/>
                <a:ln w="9525">
                  <a:solidFill>
                    <a:srgbClr val="FF00FF"/>
                  </a:solidFill>
                  <a:round/>
                  <a:headEnd/>
                  <a:tailEnd/>
                </a:ln>
              </p:spPr>
              <p:txBody>
                <a:bodyPr tIns="0" bIns="0" anchor="ctr"/>
                <a:lstStyle/>
                <a:p>
                  <a:endParaRPr lang="en-US"/>
                </a:p>
              </p:txBody>
            </p:sp>
            <p:sp>
              <p:nvSpPr>
                <p:cNvPr id="31" name="Line 27"/>
                <p:cNvSpPr>
                  <a:spLocks noChangeShapeType="1"/>
                </p:cNvSpPr>
                <p:nvPr/>
              </p:nvSpPr>
              <p:spPr bwMode="auto">
                <a:xfrm flipH="1">
                  <a:off x="4752" y="2140"/>
                  <a:ext cx="96" cy="48"/>
                </a:xfrm>
                <a:prstGeom prst="line">
                  <a:avLst/>
                </a:prstGeom>
                <a:noFill/>
                <a:ln w="9525">
                  <a:solidFill>
                    <a:srgbClr val="FF00FF"/>
                  </a:solidFill>
                  <a:round/>
                  <a:headEnd/>
                  <a:tailEnd/>
                </a:ln>
              </p:spPr>
              <p:txBody>
                <a:bodyPr tIns="0" bIns="0" anchor="ctr"/>
                <a:lstStyle/>
                <a:p>
                  <a:endParaRPr lang="en-US"/>
                </a:p>
              </p:txBody>
            </p:sp>
          </p:grpSp>
        </p:grpSp>
        <p:grpSp>
          <p:nvGrpSpPr>
            <p:cNvPr id="24" name="Group 28"/>
            <p:cNvGrpSpPr>
              <a:grpSpLocks/>
            </p:cNvGrpSpPr>
            <p:nvPr/>
          </p:nvGrpSpPr>
          <p:grpSpPr bwMode="auto">
            <a:xfrm>
              <a:off x="4752" y="1440"/>
              <a:ext cx="288" cy="288"/>
              <a:chOff x="4824" y="2352"/>
              <a:chExt cx="288" cy="288"/>
            </a:xfrm>
          </p:grpSpPr>
          <p:sp>
            <p:nvSpPr>
              <p:cNvPr id="26" name="Oval 29"/>
              <p:cNvSpPr>
                <a:spLocks noChangeArrowheads="1"/>
              </p:cNvSpPr>
              <p:nvPr/>
            </p:nvSpPr>
            <p:spPr bwMode="auto">
              <a:xfrm>
                <a:off x="4824" y="2352"/>
                <a:ext cx="288" cy="288"/>
              </a:xfrm>
              <a:prstGeom prst="ellipse">
                <a:avLst/>
              </a:prstGeom>
              <a:noFill/>
              <a:ln w="9525" algn="ctr">
                <a:solidFill>
                  <a:srgbClr val="FF0000"/>
                </a:solidFill>
                <a:round/>
                <a:headEnd/>
                <a:tailEnd/>
              </a:ln>
            </p:spPr>
            <p:txBody>
              <a:bodyPr wrap="none" tIns="0" bIns="0" anchor="ctr"/>
              <a:lstStyle/>
              <a:p>
                <a:pPr algn="ctr">
                  <a:lnSpc>
                    <a:spcPct val="50000"/>
                  </a:lnSpc>
                </a:pPr>
                <a:r>
                  <a:rPr lang="en-US" sz="2400">
                    <a:solidFill>
                      <a:srgbClr val="FF00FF"/>
                    </a:solidFill>
                  </a:rPr>
                  <a:t>q</a:t>
                </a:r>
                <a:r>
                  <a:rPr lang="en-US" sz="2400" baseline="-25000">
                    <a:solidFill>
                      <a:srgbClr val="FF00FF"/>
                    </a:solidFill>
                  </a:rPr>
                  <a:t>1</a:t>
                </a:r>
              </a:p>
            </p:txBody>
          </p:sp>
          <p:sp>
            <p:nvSpPr>
              <p:cNvPr id="27" name="Oval 30"/>
              <p:cNvSpPr>
                <a:spLocks noChangeArrowheads="1"/>
              </p:cNvSpPr>
              <p:nvPr/>
            </p:nvSpPr>
            <p:spPr bwMode="auto">
              <a:xfrm>
                <a:off x="4848" y="2376"/>
                <a:ext cx="240" cy="24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grpSp>
        <mc:AlternateContent xmlns:mc="http://schemas.openxmlformats.org/markup-compatibility/2006" xmlns:a14="http://schemas.microsoft.com/office/drawing/2010/main">
          <mc:Choice Requires="a14">
            <p:sp>
              <p:nvSpPr>
                <p:cNvPr id="25" name="Rectangle 31"/>
                <p:cNvSpPr>
                  <a:spLocks noChangeArrowheads="1"/>
                </p:cNvSpPr>
                <p:nvPr/>
              </p:nvSpPr>
              <p:spPr bwMode="auto">
                <a:xfrm>
                  <a:off x="4444" y="1387"/>
                  <a:ext cx="278" cy="233"/>
                </a:xfrm>
                <a:prstGeom prst="rect">
                  <a:avLst/>
                </a:prstGeom>
                <a:noFill/>
                <a:ln w="9525" algn="ctr">
                  <a:noFill/>
                  <a:miter lim="800000"/>
                  <a:headEnd/>
                  <a:tailEnd/>
                </a:ln>
              </p:spPr>
              <p:txBody>
                <a:bodyPr wrap="none" tIns="0" bIns="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𝜎</m:t>
                        </m:r>
                      </m:oMath>
                    </m:oMathPara>
                  </a14:m>
                  <a:endParaRPr lang="en-US" sz="2400"/>
                </a:p>
              </p:txBody>
            </p:sp>
          </mc:Choice>
          <mc:Fallback xmlns="">
            <p:sp>
              <p:nvSpPr>
                <p:cNvPr id="25" name="Rectangle 31"/>
                <p:cNvSpPr>
                  <a:spLocks noRot="1" noChangeAspect="1" noMove="1" noResize="1" noEditPoints="1" noAdjustHandles="1" noChangeArrowheads="1" noChangeShapeType="1" noTextEdit="1"/>
                </p:cNvSpPr>
                <p:nvPr/>
              </p:nvSpPr>
              <p:spPr bwMode="auto">
                <a:xfrm>
                  <a:off x="4444" y="1387"/>
                  <a:ext cx="278" cy="233"/>
                </a:xfrm>
                <a:prstGeom prst="rect">
                  <a:avLst/>
                </a:prstGeom>
                <a:blipFill rotWithShape="1">
                  <a:blip r:embed="rId5"/>
                  <a:stretch>
                    <a:fillRect/>
                  </a:stretch>
                </a:blipFill>
                <a:ln w="9525" algn="ctr">
                  <a:noFill/>
                  <a:miter lim="800000"/>
                  <a:headEnd/>
                  <a:tailEnd/>
                </a:ln>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2" name="Rectangle 32"/>
              <p:cNvSpPr>
                <a:spLocks noChangeArrowheads="1"/>
              </p:cNvSpPr>
              <p:nvPr/>
            </p:nvSpPr>
            <p:spPr bwMode="auto">
              <a:xfrm>
                <a:off x="1141412" y="3810000"/>
                <a:ext cx="1752144" cy="914400"/>
              </a:xfrm>
              <a:prstGeom prst="rect">
                <a:avLst/>
              </a:prstGeom>
              <a:noFill/>
              <a:ln w="9525">
                <a:noFill/>
                <a:miter lim="800000"/>
                <a:headEnd/>
                <a:tailEnd/>
              </a:ln>
            </p:spPr>
            <p:txBody>
              <a:bodyPr/>
              <a:lstStyle/>
              <a:p>
                <a:pPr marL="342900" indent="-342900" algn="ctr"/>
                <a14:m>
                  <m:oMathPara xmlns:m="http://schemas.openxmlformats.org/officeDocument/2006/math">
                    <m:oMathParaPr>
                      <m:jc m:val="centerGroup"/>
                    </m:oMathParaPr>
                    <m:oMath xmlns:m="http://schemas.openxmlformats.org/officeDocument/2006/math">
                      <m:r>
                        <a:rPr lang="en-US" sz="2800" i="1" smtClean="0">
                          <a:solidFill>
                            <a:srgbClr val="33CC33"/>
                          </a:solidFill>
                          <a:latin typeface="Cambria Math"/>
                        </a:rPr>
                        <m:t>(</m:t>
                      </m:r>
                      <m:r>
                        <a:rPr lang="en-US" sz="2800" i="1" smtClean="0">
                          <a:solidFill>
                            <a:srgbClr val="33CC33"/>
                          </a:solidFill>
                          <a:latin typeface="Cambria Math"/>
                        </a:rPr>
                        <m:t>𝑅</m:t>
                      </m:r>
                      <m:r>
                        <a:rPr lang="en-US" sz="2800" i="1" smtClean="0">
                          <a:solidFill>
                            <a:srgbClr val="33CC33"/>
                          </a:solidFill>
                          <a:latin typeface="Cambria Math"/>
                        </a:rPr>
                        <m:t>+</m:t>
                      </m:r>
                      <m:r>
                        <a:rPr lang="en-US" sz="2800" i="1" smtClean="0">
                          <a:solidFill>
                            <a:srgbClr val="33CC33"/>
                          </a:solidFill>
                          <a:latin typeface="Cambria Math"/>
                        </a:rPr>
                        <m:t>𝑆</m:t>
                      </m:r>
                      <m:r>
                        <a:rPr lang="en-US" sz="2800" i="1" smtClean="0">
                          <a:solidFill>
                            <a:srgbClr val="33CC33"/>
                          </a:solidFill>
                          <a:latin typeface="Cambria Math"/>
                        </a:rPr>
                        <m:t>)</m:t>
                      </m:r>
                    </m:oMath>
                  </m:oMathPara>
                </a14:m>
                <a:endParaRPr lang="en-US" sz="2800">
                  <a:solidFill>
                    <a:srgbClr val="33CC33"/>
                  </a:solidFill>
                </a:endParaRPr>
              </a:p>
              <a:p>
                <a:pPr marL="342900" indent="-342900" algn="ctr"/>
                <a:r>
                  <a:rPr lang="en-US" sz="2800"/>
                  <a:t>union</a:t>
                </a:r>
              </a:p>
            </p:txBody>
          </p:sp>
        </mc:Choice>
        <mc:Fallback xmlns="">
          <p:sp>
            <p:nvSpPr>
              <p:cNvPr id="32" name="Rectangle 32"/>
              <p:cNvSpPr>
                <a:spLocks noRot="1" noChangeAspect="1" noMove="1" noResize="1" noEditPoints="1" noAdjustHandles="1" noChangeArrowheads="1" noChangeShapeType="1" noTextEdit="1"/>
              </p:cNvSpPr>
              <p:nvPr/>
            </p:nvSpPr>
            <p:spPr bwMode="auto">
              <a:xfrm>
                <a:off x="1141412" y="3810000"/>
                <a:ext cx="1752144" cy="914400"/>
              </a:xfrm>
              <a:prstGeom prst="rect">
                <a:avLst/>
              </a:prstGeom>
              <a:blipFill rotWithShape="1">
                <a:blip r:embed="rId6"/>
                <a:stretch>
                  <a:fillRect b="-22667"/>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3"/>
              <p:cNvSpPr>
                <a:spLocks noChangeArrowheads="1"/>
              </p:cNvSpPr>
              <p:nvPr/>
            </p:nvSpPr>
            <p:spPr bwMode="auto">
              <a:xfrm>
                <a:off x="4342269" y="3948923"/>
                <a:ext cx="2971026" cy="914400"/>
              </a:xfrm>
              <a:prstGeom prst="rect">
                <a:avLst/>
              </a:prstGeom>
              <a:noFill/>
              <a:ln w="9525">
                <a:noFill/>
                <a:miter lim="800000"/>
                <a:headEnd/>
                <a:tailEnd/>
              </a:ln>
            </p:spPr>
            <p:txBody>
              <a:bodyPr/>
              <a:lstStyle/>
              <a:p>
                <a:pPr marL="342900" indent="-342900" algn="ctr"/>
                <a14:m>
                  <m:oMathPara xmlns:m="http://schemas.openxmlformats.org/officeDocument/2006/math">
                    <m:oMathParaPr>
                      <m:jc m:val="centerGroup"/>
                    </m:oMathParaPr>
                    <m:oMath xmlns:m="http://schemas.openxmlformats.org/officeDocument/2006/math">
                      <m:r>
                        <a:rPr lang="en-US" sz="2800" i="1" smtClean="0">
                          <a:solidFill>
                            <a:srgbClr val="33CC33"/>
                          </a:solidFill>
                          <a:latin typeface="Cambria Math"/>
                        </a:rPr>
                        <m:t>𝑅𝑆</m:t>
                      </m:r>
                    </m:oMath>
                  </m:oMathPara>
                </a14:m>
                <a:endParaRPr lang="en-US" sz="2800">
                  <a:solidFill>
                    <a:srgbClr val="33CC33"/>
                  </a:solidFill>
                </a:endParaRPr>
              </a:p>
              <a:p>
                <a:pPr marL="342900" indent="-342900" algn="ctr"/>
                <a:r>
                  <a:rPr lang="en-US" sz="2800"/>
                  <a:t>concatenation</a:t>
                </a:r>
              </a:p>
            </p:txBody>
          </p:sp>
        </mc:Choice>
        <mc:Fallback xmlns="">
          <p:sp>
            <p:nvSpPr>
              <p:cNvPr id="33" name="Rectangle 33"/>
              <p:cNvSpPr>
                <a:spLocks noRot="1" noChangeAspect="1" noMove="1" noResize="1" noEditPoints="1" noAdjustHandles="1" noChangeArrowheads="1" noChangeShapeType="1" noTextEdit="1"/>
              </p:cNvSpPr>
              <p:nvPr/>
            </p:nvSpPr>
            <p:spPr bwMode="auto">
              <a:xfrm>
                <a:off x="4342269" y="3948923"/>
                <a:ext cx="2971026" cy="914400"/>
              </a:xfrm>
              <a:prstGeom prst="rect">
                <a:avLst/>
              </a:prstGeom>
              <a:blipFill rotWithShape="1">
                <a:blip r:embed="rId7"/>
                <a:stretch>
                  <a:fillRect b="-22667"/>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4"/>
              <p:cNvSpPr>
                <a:spLocks noChangeArrowheads="1"/>
              </p:cNvSpPr>
              <p:nvPr/>
            </p:nvSpPr>
            <p:spPr bwMode="auto">
              <a:xfrm>
                <a:off x="8533586" y="3948923"/>
                <a:ext cx="2971026" cy="914400"/>
              </a:xfrm>
              <a:prstGeom prst="rect">
                <a:avLst/>
              </a:prstGeom>
              <a:noFill/>
              <a:ln w="9525">
                <a:noFill/>
                <a:miter lim="800000"/>
                <a:headEnd/>
                <a:tailEnd/>
              </a:ln>
            </p:spPr>
            <p:txBody>
              <a:bodyPr/>
              <a:lstStyle/>
              <a:p>
                <a:pPr marL="342900" indent="-342900" algn="ctr"/>
                <a14:m>
                  <m:oMathPara xmlns:m="http://schemas.openxmlformats.org/officeDocument/2006/math">
                    <m:oMathParaPr>
                      <m:jc m:val="centerGroup"/>
                    </m:oMathParaPr>
                    <m:oMath xmlns:m="http://schemas.openxmlformats.org/officeDocument/2006/math">
                      <m:r>
                        <a:rPr lang="en-US" sz="2800" i="1" smtClean="0">
                          <a:solidFill>
                            <a:srgbClr val="33CC33"/>
                          </a:solidFill>
                          <a:latin typeface="Cambria Math"/>
                        </a:rPr>
                        <m:t>𝑅</m:t>
                      </m:r>
                      <m:r>
                        <a:rPr lang="en-US" sz="2800" i="1" baseline="30000">
                          <a:solidFill>
                            <a:srgbClr val="33CC33"/>
                          </a:solidFill>
                          <a:latin typeface="Cambria Math"/>
                        </a:rPr>
                        <m:t>∗</m:t>
                      </m:r>
                    </m:oMath>
                  </m:oMathPara>
                </a14:m>
                <a:endParaRPr lang="en-US" sz="2800">
                  <a:solidFill>
                    <a:srgbClr val="33CC33"/>
                  </a:solidFill>
                </a:endParaRPr>
              </a:p>
              <a:p>
                <a:pPr marL="342900" indent="-342900" algn="ctr"/>
                <a:r>
                  <a:rPr lang="en-US" sz="2800"/>
                  <a:t>Kleene closure</a:t>
                </a:r>
              </a:p>
            </p:txBody>
          </p:sp>
        </mc:Choice>
        <mc:Fallback xmlns="">
          <p:sp>
            <p:nvSpPr>
              <p:cNvPr id="34" name="Rectangle 34"/>
              <p:cNvSpPr>
                <a:spLocks noRot="1" noChangeAspect="1" noMove="1" noResize="1" noEditPoints="1" noAdjustHandles="1" noChangeArrowheads="1" noChangeShapeType="1" noTextEdit="1"/>
              </p:cNvSpPr>
              <p:nvPr/>
            </p:nvSpPr>
            <p:spPr bwMode="auto">
              <a:xfrm>
                <a:off x="8533586" y="3948923"/>
                <a:ext cx="2971026" cy="914400"/>
              </a:xfrm>
              <a:prstGeom prst="rect">
                <a:avLst/>
              </a:prstGeom>
              <a:blipFill rotWithShape="1">
                <a:blip r:embed="rId8"/>
                <a:stretch>
                  <a:fillRect b="-22667"/>
                </a:stretch>
              </a:blipFill>
              <a:ln w="9525">
                <a:noFill/>
                <a:miter lim="800000"/>
                <a:headEnd/>
                <a:tailEnd/>
              </a:ln>
            </p:spPr>
            <p:txBody>
              <a:bodyPr/>
              <a:lstStyle/>
              <a:p>
                <a:r>
                  <a:rPr lang="en-US">
                    <a:noFill/>
                  </a:rPr>
                  <a:t> </a:t>
                </a:r>
              </a:p>
            </p:txBody>
          </p:sp>
        </mc:Fallback>
      </mc:AlternateContent>
      <p:grpSp>
        <p:nvGrpSpPr>
          <p:cNvPr id="35" name="Group 36"/>
          <p:cNvGrpSpPr>
            <a:grpSpLocks/>
          </p:cNvGrpSpPr>
          <p:nvPr/>
        </p:nvGrpSpPr>
        <p:grpSpPr bwMode="auto">
          <a:xfrm>
            <a:off x="836612" y="5570108"/>
            <a:ext cx="643482" cy="478267"/>
            <a:chOff x="4724" y="1996"/>
            <a:chExt cx="388" cy="288"/>
          </a:xfrm>
        </p:grpSpPr>
        <p:sp>
          <p:nvSpPr>
            <p:cNvPr id="36" name="Oval 37"/>
            <p:cNvSpPr>
              <a:spLocks noChangeArrowheads="1"/>
            </p:cNvSpPr>
            <p:nvPr/>
          </p:nvSpPr>
          <p:spPr bwMode="auto">
            <a:xfrm>
              <a:off x="4824" y="1996"/>
              <a:ext cx="288" cy="288"/>
            </a:xfrm>
            <a:prstGeom prst="ellipse">
              <a:avLst/>
            </a:prstGeom>
            <a:noFill/>
            <a:ln w="12700" algn="ctr">
              <a:solidFill>
                <a:srgbClr val="FF00FF"/>
              </a:solidFill>
              <a:round/>
              <a:headEnd/>
              <a:tailEnd/>
            </a:ln>
          </p:spPr>
          <p:txBody>
            <a:bodyPr wrap="none" tIns="0" bIns="0" anchor="ctr"/>
            <a:lstStyle/>
            <a:p>
              <a:pPr algn="ctr">
                <a:lnSpc>
                  <a:spcPct val="50000"/>
                </a:lnSpc>
              </a:pPr>
              <a:endParaRPr lang="en-US" sz="2400" baseline="-25000">
                <a:solidFill>
                  <a:srgbClr val="FF00FF"/>
                </a:solidFill>
              </a:endParaRPr>
            </a:p>
          </p:txBody>
        </p:sp>
        <p:grpSp>
          <p:nvGrpSpPr>
            <p:cNvPr id="37" name="Group 38"/>
            <p:cNvGrpSpPr>
              <a:grpSpLocks/>
            </p:cNvGrpSpPr>
            <p:nvPr/>
          </p:nvGrpSpPr>
          <p:grpSpPr bwMode="auto">
            <a:xfrm>
              <a:off x="4724" y="2092"/>
              <a:ext cx="96" cy="96"/>
              <a:chOff x="4752" y="2092"/>
              <a:chExt cx="96" cy="96"/>
            </a:xfrm>
          </p:grpSpPr>
          <p:sp>
            <p:nvSpPr>
              <p:cNvPr id="38" name="Line 39"/>
              <p:cNvSpPr>
                <a:spLocks noChangeShapeType="1"/>
              </p:cNvSpPr>
              <p:nvPr/>
            </p:nvSpPr>
            <p:spPr bwMode="auto">
              <a:xfrm>
                <a:off x="4752" y="2092"/>
                <a:ext cx="96" cy="48"/>
              </a:xfrm>
              <a:prstGeom prst="line">
                <a:avLst/>
              </a:prstGeom>
              <a:noFill/>
              <a:ln w="12700">
                <a:solidFill>
                  <a:srgbClr val="FF00FF"/>
                </a:solidFill>
                <a:round/>
                <a:headEnd/>
                <a:tailEnd/>
              </a:ln>
            </p:spPr>
            <p:txBody>
              <a:bodyPr tIns="0" bIns="0" anchor="ctr"/>
              <a:lstStyle/>
              <a:p>
                <a:endParaRPr lang="en-US"/>
              </a:p>
            </p:txBody>
          </p:sp>
          <p:sp>
            <p:nvSpPr>
              <p:cNvPr id="39" name="Line 40"/>
              <p:cNvSpPr>
                <a:spLocks noChangeShapeType="1"/>
              </p:cNvSpPr>
              <p:nvPr/>
            </p:nvSpPr>
            <p:spPr bwMode="auto">
              <a:xfrm flipH="1">
                <a:off x="4752" y="2140"/>
                <a:ext cx="96" cy="48"/>
              </a:xfrm>
              <a:prstGeom prst="line">
                <a:avLst/>
              </a:prstGeom>
              <a:noFill/>
              <a:ln w="12700">
                <a:solidFill>
                  <a:srgbClr val="FF00FF"/>
                </a:solidFill>
                <a:round/>
                <a:headEnd/>
                <a:tailEnd/>
              </a:ln>
            </p:spPr>
            <p:txBody>
              <a:bodyPr tIns="0" bIns="0" anchor="ctr"/>
              <a:lstStyle/>
              <a:p>
                <a:endParaRPr lang="en-US"/>
              </a:p>
            </p:txBody>
          </p:sp>
        </p:grpSp>
      </p:grpSp>
      <p:grpSp>
        <p:nvGrpSpPr>
          <p:cNvPr id="40" name="Group 41"/>
          <p:cNvGrpSpPr>
            <a:grpSpLocks/>
          </p:cNvGrpSpPr>
          <p:nvPr/>
        </p:nvGrpSpPr>
        <p:grpSpPr bwMode="auto">
          <a:xfrm>
            <a:off x="1590478" y="5791200"/>
            <a:ext cx="1557314" cy="1005701"/>
            <a:chOff x="715" y="3180"/>
            <a:chExt cx="697" cy="450"/>
          </a:xfrm>
        </p:grpSpPr>
        <p:sp>
          <p:nvSpPr>
            <p:cNvPr id="41" name="Cloud"/>
            <p:cNvSpPr>
              <a:spLocks noChangeAspect="1" noEditPoints="1" noChangeArrowheads="1"/>
            </p:cNvSpPr>
            <p:nvPr/>
          </p:nvSpPr>
          <p:spPr bwMode="auto">
            <a:xfrm rot="391928">
              <a:off x="715" y="3180"/>
              <a:ext cx="672" cy="45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p>
          </p:txBody>
        </p:sp>
        <p:grpSp>
          <p:nvGrpSpPr>
            <p:cNvPr id="42" name="Group 43"/>
            <p:cNvGrpSpPr>
              <a:grpSpLocks/>
            </p:cNvGrpSpPr>
            <p:nvPr/>
          </p:nvGrpSpPr>
          <p:grpSpPr bwMode="auto">
            <a:xfrm>
              <a:off x="829" y="3298"/>
              <a:ext cx="169" cy="125"/>
              <a:chOff x="4724" y="1996"/>
              <a:chExt cx="388" cy="288"/>
            </a:xfrm>
          </p:grpSpPr>
          <p:sp>
            <p:nvSpPr>
              <p:cNvPr id="44" name="Oval 44"/>
              <p:cNvSpPr>
                <a:spLocks noChangeArrowheads="1"/>
              </p:cNvSpPr>
              <p:nvPr/>
            </p:nvSpPr>
            <p:spPr bwMode="auto">
              <a:xfrm>
                <a:off x="4824" y="1996"/>
                <a:ext cx="288" cy="288"/>
              </a:xfrm>
              <a:prstGeom prst="ellipse">
                <a:avLst/>
              </a:prstGeom>
              <a:noFill/>
              <a:ln w="9525" algn="ctr">
                <a:solidFill>
                  <a:srgbClr val="FF00FF"/>
                </a:solidFill>
                <a:round/>
                <a:headEnd/>
                <a:tailEnd/>
              </a:ln>
            </p:spPr>
            <p:txBody>
              <a:bodyPr wrap="none" tIns="0" bIns="0" anchor="ctr"/>
              <a:lstStyle/>
              <a:p>
                <a:pPr algn="ctr">
                  <a:lnSpc>
                    <a:spcPct val="50000"/>
                  </a:lnSpc>
                </a:pPr>
                <a:endParaRPr lang="en-US" sz="2400" baseline="-25000">
                  <a:solidFill>
                    <a:srgbClr val="FF00FF"/>
                  </a:solidFill>
                </a:endParaRPr>
              </a:p>
            </p:txBody>
          </p:sp>
          <p:grpSp>
            <p:nvGrpSpPr>
              <p:cNvPr id="45" name="Group 45"/>
              <p:cNvGrpSpPr>
                <a:grpSpLocks/>
              </p:cNvGrpSpPr>
              <p:nvPr/>
            </p:nvGrpSpPr>
            <p:grpSpPr bwMode="auto">
              <a:xfrm>
                <a:off x="4724" y="2092"/>
                <a:ext cx="96" cy="96"/>
                <a:chOff x="4752" y="2092"/>
                <a:chExt cx="96" cy="96"/>
              </a:xfrm>
            </p:grpSpPr>
            <p:sp>
              <p:nvSpPr>
                <p:cNvPr id="46" name="Line 46"/>
                <p:cNvSpPr>
                  <a:spLocks noChangeShapeType="1"/>
                </p:cNvSpPr>
                <p:nvPr/>
              </p:nvSpPr>
              <p:spPr bwMode="auto">
                <a:xfrm>
                  <a:off x="4752" y="2092"/>
                  <a:ext cx="96" cy="48"/>
                </a:xfrm>
                <a:prstGeom prst="line">
                  <a:avLst/>
                </a:prstGeom>
                <a:noFill/>
                <a:ln w="9525">
                  <a:solidFill>
                    <a:srgbClr val="FF00FF"/>
                  </a:solidFill>
                  <a:round/>
                  <a:headEnd/>
                  <a:tailEnd/>
                </a:ln>
              </p:spPr>
              <p:txBody>
                <a:bodyPr tIns="0" bIns="0" anchor="ctr"/>
                <a:lstStyle/>
                <a:p>
                  <a:endParaRPr lang="en-US"/>
                </a:p>
              </p:txBody>
            </p:sp>
            <p:sp>
              <p:nvSpPr>
                <p:cNvPr id="47" name="Line 47"/>
                <p:cNvSpPr>
                  <a:spLocks noChangeShapeType="1"/>
                </p:cNvSpPr>
                <p:nvPr/>
              </p:nvSpPr>
              <p:spPr bwMode="auto">
                <a:xfrm flipH="1">
                  <a:off x="4752" y="2140"/>
                  <a:ext cx="96" cy="48"/>
                </a:xfrm>
                <a:prstGeom prst="line">
                  <a:avLst/>
                </a:prstGeom>
                <a:noFill/>
                <a:ln w="9525">
                  <a:solidFill>
                    <a:srgbClr val="FF00FF"/>
                  </a:solidFill>
                  <a:round/>
                  <a:headEnd/>
                  <a:tailEnd/>
                </a:ln>
              </p:spPr>
              <p:txBody>
                <a:bodyPr tIns="0" bIns="0" anchor="ctr"/>
                <a:lstStyle/>
                <a:p>
                  <a:endParaRPr lang="en-US"/>
                </a:p>
              </p:txBody>
            </p:sp>
          </p:grpSp>
        </p:grpSp>
        <mc:AlternateContent xmlns:mc="http://schemas.openxmlformats.org/markup-compatibility/2006" xmlns:a14="http://schemas.microsoft.com/office/drawing/2010/main">
          <mc:Choice Requires="a14">
            <p:sp>
              <p:nvSpPr>
                <p:cNvPr id="43" name="Text Box 48"/>
                <p:cNvSpPr txBox="1">
                  <a:spLocks noChangeArrowheads="1"/>
                </p:cNvSpPr>
                <p:nvPr/>
              </p:nvSpPr>
              <p:spPr bwMode="auto">
                <a:xfrm>
                  <a:off x="1016" y="3212"/>
                  <a:ext cx="396" cy="233"/>
                </a:xfrm>
                <a:prstGeom prst="rect">
                  <a:avLst/>
                </a:prstGeom>
                <a:noFill/>
                <a:ln w="9525" algn="ctr">
                  <a:noFill/>
                  <a:miter lim="800000"/>
                  <a:headEnd/>
                  <a:tailEnd/>
                </a:ln>
              </p:spPr>
              <p:txBody>
                <a:bodyPr wrap="none" tIns="0" bIns="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i="1">
                                <a:latin typeface="Cambria Math"/>
                              </a:rPr>
                              <m:t>𝑀</m:t>
                            </m:r>
                          </m:e>
                          <m:sub>
                            <m:r>
                              <a:rPr lang="en-US" b="0" i="1" smtClean="0">
                                <a:latin typeface="Cambria Math"/>
                              </a:rPr>
                              <m:t>𝑆</m:t>
                            </m:r>
                          </m:sub>
                        </m:sSub>
                      </m:oMath>
                    </m:oMathPara>
                  </a14:m>
                  <a:endParaRPr lang="en-US"/>
                </a:p>
              </p:txBody>
            </p:sp>
          </mc:Choice>
          <mc:Fallback xmlns="">
            <p:sp>
              <p:nvSpPr>
                <p:cNvPr id="43" name="Text Box 48"/>
                <p:cNvSpPr txBox="1">
                  <a:spLocks noRot="1" noChangeAspect="1" noMove="1" noResize="1" noEditPoints="1" noAdjustHandles="1" noChangeArrowheads="1" noChangeShapeType="1" noTextEdit="1"/>
                </p:cNvSpPr>
                <p:nvPr/>
              </p:nvSpPr>
              <p:spPr bwMode="auto">
                <a:xfrm>
                  <a:off x="1016" y="3212"/>
                  <a:ext cx="396" cy="233"/>
                </a:xfrm>
                <a:prstGeom prst="rect">
                  <a:avLst/>
                </a:prstGeom>
                <a:blipFill rotWithShape="1">
                  <a:blip r:embed="rId9"/>
                  <a:stretch>
                    <a:fillRect/>
                  </a:stretch>
                </a:blipFill>
                <a:ln w="9525" algn="ctr">
                  <a:noFill/>
                  <a:miter lim="800000"/>
                  <a:headEnd/>
                  <a:tailEnd/>
                </a:ln>
              </p:spPr>
              <p:txBody>
                <a:bodyPr/>
                <a:lstStyle/>
                <a:p>
                  <a:r>
                    <a:rPr lang="en-US">
                      <a:noFill/>
                    </a:rPr>
                    <a:t> </a:t>
                  </a:r>
                </a:p>
              </p:txBody>
            </p:sp>
          </mc:Fallback>
        </mc:AlternateContent>
      </p:grpSp>
      <p:grpSp>
        <p:nvGrpSpPr>
          <p:cNvPr id="48" name="Group 49"/>
          <p:cNvGrpSpPr>
            <a:grpSpLocks/>
          </p:cNvGrpSpPr>
          <p:nvPr/>
        </p:nvGrpSpPr>
        <p:grpSpPr bwMode="auto">
          <a:xfrm>
            <a:off x="1598412" y="4724400"/>
            <a:ext cx="1606469" cy="1005701"/>
            <a:chOff x="720" y="2640"/>
            <a:chExt cx="719" cy="450"/>
          </a:xfrm>
        </p:grpSpPr>
        <p:sp>
          <p:nvSpPr>
            <p:cNvPr id="49" name="Cloud"/>
            <p:cNvSpPr>
              <a:spLocks noChangeAspect="1" noEditPoints="1" noChangeArrowheads="1"/>
            </p:cNvSpPr>
            <p:nvPr/>
          </p:nvSpPr>
          <p:spPr bwMode="auto">
            <a:xfrm rot="391928">
              <a:off x="720" y="2640"/>
              <a:ext cx="672" cy="45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p>
          </p:txBody>
        </p:sp>
        <p:grpSp>
          <p:nvGrpSpPr>
            <p:cNvPr id="50" name="Group 51"/>
            <p:cNvGrpSpPr>
              <a:grpSpLocks/>
            </p:cNvGrpSpPr>
            <p:nvPr/>
          </p:nvGrpSpPr>
          <p:grpSpPr bwMode="auto">
            <a:xfrm>
              <a:off x="834" y="2758"/>
              <a:ext cx="169" cy="125"/>
              <a:chOff x="4724" y="1996"/>
              <a:chExt cx="388" cy="288"/>
            </a:xfrm>
          </p:grpSpPr>
          <p:sp>
            <p:nvSpPr>
              <p:cNvPr id="52" name="Oval 52"/>
              <p:cNvSpPr>
                <a:spLocks noChangeArrowheads="1"/>
              </p:cNvSpPr>
              <p:nvPr/>
            </p:nvSpPr>
            <p:spPr bwMode="auto">
              <a:xfrm>
                <a:off x="4824" y="1996"/>
                <a:ext cx="288" cy="288"/>
              </a:xfrm>
              <a:prstGeom prst="ellipse">
                <a:avLst/>
              </a:prstGeom>
              <a:noFill/>
              <a:ln w="9525" algn="ctr">
                <a:solidFill>
                  <a:srgbClr val="FF00FF"/>
                </a:solidFill>
                <a:round/>
                <a:headEnd/>
                <a:tailEnd/>
              </a:ln>
            </p:spPr>
            <p:txBody>
              <a:bodyPr wrap="none" tIns="0" bIns="0" anchor="ctr"/>
              <a:lstStyle/>
              <a:p>
                <a:pPr algn="ctr">
                  <a:lnSpc>
                    <a:spcPct val="50000"/>
                  </a:lnSpc>
                </a:pPr>
                <a:endParaRPr lang="en-US" sz="2400" baseline="-25000">
                  <a:solidFill>
                    <a:srgbClr val="FF00FF"/>
                  </a:solidFill>
                </a:endParaRPr>
              </a:p>
            </p:txBody>
          </p:sp>
          <p:grpSp>
            <p:nvGrpSpPr>
              <p:cNvPr id="53" name="Group 53"/>
              <p:cNvGrpSpPr>
                <a:grpSpLocks/>
              </p:cNvGrpSpPr>
              <p:nvPr/>
            </p:nvGrpSpPr>
            <p:grpSpPr bwMode="auto">
              <a:xfrm>
                <a:off x="4724" y="2092"/>
                <a:ext cx="96" cy="96"/>
                <a:chOff x="4752" y="2092"/>
                <a:chExt cx="96" cy="96"/>
              </a:xfrm>
            </p:grpSpPr>
            <p:sp>
              <p:nvSpPr>
                <p:cNvPr id="54" name="Line 54"/>
                <p:cNvSpPr>
                  <a:spLocks noChangeShapeType="1"/>
                </p:cNvSpPr>
                <p:nvPr/>
              </p:nvSpPr>
              <p:spPr bwMode="auto">
                <a:xfrm>
                  <a:off x="4752" y="2092"/>
                  <a:ext cx="96" cy="48"/>
                </a:xfrm>
                <a:prstGeom prst="line">
                  <a:avLst/>
                </a:prstGeom>
                <a:noFill/>
                <a:ln w="9525">
                  <a:solidFill>
                    <a:srgbClr val="FF00FF"/>
                  </a:solidFill>
                  <a:round/>
                  <a:headEnd/>
                  <a:tailEnd/>
                </a:ln>
              </p:spPr>
              <p:txBody>
                <a:bodyPr tIns="0" bIns="0" anchor="ctr"/>
                <a:lstStyle/>
                <a:p>
                  <a:endParaRPr lang="en-US"/>
                </a:p>
              </p:txBody>
            </p:sp>
            <p:sp>
              <p:nvSpPr>
                <p:cNvPr id="55" name="Line 55"/>
                <p:cNvSpPr>
                  <a:spLocks noChangeShapeType="1"/>
                </p:cNvSpPr>
                <p:nvPr/>
              </p:nvSpPr>
              <p:spPr bwMode="auto">
                <a:xfrm flipH="1">
                  <a:off x="4752" y="2140"/>
                  <a:ext cx="96" cy="48"/>
                </a:xfrm>
                <a:prstGeom prst="line">
                  <a:avLst/>
                </a:prstGeom>
                <a:noFill/>
                <a:ln w="9525">
                  <a:solidFill>
                    <a:srgbClr val="FF00FF"/>
                  </a:solidFill>
                  <a:round/>
                  <a:headEnd/>
                  <a:tailEnd/>
                </a:ln>
              </p:spPr>
              <p:txBody>
                <a:bodyPr tIns="0" bIns="0" anchor="ctr"/>
                <a:lstStyle/>
                <a:p>
                  <a:endParaRPr lang="en-US"/>
                </a:p>
              </p:txBody>
            </p:sp>
          </p:grpSp>
        </p:grpSp>
        <mc:AlternateContent xmlns:mc="http://schemas.openxmlformats.org/markup-compatibility/2006" xmlns:a14="http://schemas.microsoft.com/office/drawing/2010/main">
          <mc:Choice Requires="a14">
            <p:sp>
              <p:nvSpPr>
                <p:cNvPr id="51" name="Text Box 56"/>
                <p:cNvSpPr txBox="1">
                  <a:spLocks noChangeArrowheads="1"/>
                </p:cNvSpPr>
                <p:nvPr/>
              </p:nvSpPr>
              <p:spPr bwMode="auto">
                <a:xfrm>
                  <a:off x="1021" y="2672"/>
                  <a:ext cx="418" cy="233"/>
                </a:xfrm>
                <a:prstGeom prst="rect">
                  <a:avLst/>
                </a:prstGeom>
                <a:noFill/>
                <a:ln w="9525" algn="ctr">
                  <a:noFill/>
                  <a:miter lim="800000"/>
                  <a:headEnd/>
                  <a:tailEnd/>
                </a:ln>
              </p:spPr>
              <p:txBody>
                <a:bodyPr wrap="none" tIns="0" bIns="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𝑀</m:t>
                            </m:r>
                          </m:e>
                          <m:sub>
                            <m:r>
                              <a:rPr lang="en-US" sz="2400" b="0" i="1" smtClean="0">
                                <a:latin typeface="Cambria Math"/>
                              </a:rPr>
                              <m:t>𝑅</m:t>
                            </m:r>
                          </m:sub>
                        </m:sSub>
                      </m:oMath>
                    </m:oMathPara>
                  </a14:m>
                  <a:endParaRPr lang="en-US" sz="2400"/>
                </a:p>
              </p:txBody>
            </p:sp>
          </mc:Choice>
          <mc:Fallback xmlns="">
            <p:sp>
              <p:nvSpPr>
                <p:cNvPr id="51" name="Text Box 56"/>
                <p:cNvSpPr txBox="1">
                  <a:spLocks noRot="1" noChangeAspect="1" noMove="1" noResize="1" noEditPoints="1" noAdjustHandles="1" noChangeArrowheads="1" noChangeShapeType="1" noTextEdit="1"/>
                </p:cNvSpPr>
                <p:nvPr/>
              </p:nvSpPr>
              <p:spPr bwMode="auto">
                <a:xfrm>
                  <a:off x="1021" y="2672"/>
                  <a:ext cx="418" cy="233"/>
                </a:xfrm>
                <a:prstGeom prst="rect">
                  <a:avLst/>
                </a:prstGeom>
                <a:blipFill rotWithShape="1">
                  <a:blip r:embed="rId10"/>
                  <a:stretch>
                    <a:fillRect/>
                  </a:stretch>
                </a:blipFill>
                <a:ln w="9525" algn="ctr">
                  <a:noFill/>
                  <a:miter lim="800000"/>
                  <a:headEnd/>
                  <a:tailEnd/>
                </a:ln>
              </p:spPr>
              <p:txBody>
                <a:bodyPr/>
                <a:lstStyle/>
                <a:p>
                  <a:r>
                    <a:rPr lang="en-US">
                      <a:noFill/>
                    </a:rPr>
                    <a:t> </a:t>
                  </a:r>
                </a:p>
              </p:txBody>
            </p:sp>
          </mc:Fallback>
        </mc:AlternateContent>
      </p:grpSp>
      <p:cxnSp>
        <p:nvCxnSpPr>
          <p:cNvPr id="56" name="AutoShape 57"/>
          <p:cNvCxnSpPr>
            <a:cxnSpLocks noChangeShapeType="1"/>
            <a:stCxn id="36" idx="6"/>
            <a:endCxn id="52" idx="3"/>
          </p:cNvCxnSpPr>
          <p:nvPr/>
        </p:nvCxnSpPr>
        <p:spPr bwMode="auto">
          <a:xfrm flipV="1">
            <a:off x="1480094" y="5226567"/>
            <a:ext cx="511394" cy="582675"/>
          </a:xfrm>
          <a:prstGeom prst="straightConnector1">
            <a:avLst/>
          </a:prstGeom>
          <a:noFill/>
          <a:ln w="57150">
            <a:solidFill>
              <a:srgbClr val="3399FF"/>
            </a:solidFill>
            <a:round/>
            <a:headEnd/>
            <a:tailEnd type="triangle" w="med" len="med"/>
          </a:ln>
        </p:spPr>
      </p:cxnSp>
      <p:cxnSp>
        <p:nvCxnSpPr>
          <p:cNvPr id="57" name="AutoShape 58"/>
          <p:cNvCxnSpPr>
            <a:cxnSpLocks noChangeShapeType="1"/>
            <a:stCxn id="36" idx="6"/>
            <a:endCxn id="44" idx="1"/>
          </p:cNvCxnSpPr>
          <p:nvPr/>
        </p:nvCxnSpPr>
        <p:spPr bwMode="auto">
          <a:xfrm>
            <a:off x="1480094" y="5809242"/>
            <a:ext cx="503460" cy="286586"/>
          </a:xfrm>
          <a:prstGeom prst="straightConnector1">
            <a:avLst/>
          </a:prstGeom>
          <a:noFill/>
          <a:ln w="57150">
            <a:solidFill>
              <a:srgbClr val="3399FF"/>
            </a:solidFill>
            <a:round/>
            <a:headEnd/>
            <a:tailEnd type="triangle" w="med" len="med"/>
          </a:ln>
        </p:spPr>
      </p:cxnSp>
      <p:sp>
        <p:nvSpPr>
          <p:cNvPr id="58" name="Rectangle 59"/>
          <p:cNvSpPr>
            <a:spLocks noChangeArrowheads="1"/>
          </p:cNvSpPr>
          <p:nvPr/>
        </p:nvSpPr>
        <p:spPr bwMode="auto">
          <a:xfrm>
            <a:off x="1255603" y="5821113"/>
            <a:ext cx="402148" cy="369332"/>
          </a:xfrm>
          <a:prstGeom prst="rect">
            <a:avLst/>
          </a:prstGeom>
          <a:noFill/>
          <a:ln w="9525" algn="ctr">
            <a:noFill/>
            <a:miter lim="800000"/>
            <a:headEnd/>
            <a:tailEnd/>
          </a:ln>
        </p:spPr>
        <p:txBody>
          <a:bodyPr wrap="square" tIns="0" bIns="0">
            <a:spAutoFit/>
          </a:bodyPr>
          <a:lstStyle/>
          <a:p>
            <a:r>
              <a:rPr lang="en-US">
                <a:latin typeface="Symbol" pitchFamily="18" charset="2"/>
              </a:rPr>
              <a:t>e</a:t>
            </a:r>
          </a:p>
        </p:txBody>
      </p:sp>
      <p:sp>
        <p:nvSpPr>
          <p:cNvPr id="59" name="Rectangle 60"/>
          <p:cNvSpPr>
            <a:spLocks noChangeArrowheads="1"/>
          </p:cNvSpPr>
          <p:nvPr/>
        </p:nvSpPr>
        <p:spPr bwMode="auto">
          <a:xfrm>
            <a:off x="1295281" y="5406776"/>
            <a:ext cx="402148" cy="369332"/>
          </a:xfrm>
          <a:prstGeom prst="rect">
            <a:avLst/>
          </a:prstGeom>
          <a:noFill/>
          <a:ln w="9525" algn="ctr">
            <a:noFill/>
            <a:miter lim="800000"/>
            <a:headEnd/>
            <a:tailEnd/>
          </a:ln>
        </p:spPr>
        <p:txBody>
          <a:bodyPr wrap="square" tIns="0" bIns="0">
            <a:spAutoFit/>
          </a:bodyPr>
          <a:lstStyle/>
          <a:p>
            <a:r>
              <a:rPr lang="en-US">
                <a:latin typeface="Symbol" pitchFamily="18" charset="2"/>
              </a:rPr>
              <a:t>e</a:t>
            </a:r>
          </a:p>
        </p:txBody>
      </p:sp>
      <p:grpSp>
        <p:nvGrpSpPr>
          <p:cNvPr id="116" name="Group 115"/>
          <p:cNvGrpSpPr/>
          <p:nvPr/>
        </p:nvGrpSpPr>
        <p:grpSpPr>
          <a:xfrm>
            <a:off x="9081506" y="5041332"/>
            <a:ext cx="2118306" cy="1588068"/>
            <a:chOff x="9081506" y="5041332"/>
            <a:chExt cx="2118306" cy="1588068"/>
          </a:xfrm>
        </p:grpSpPr>
        <p:grpSp>
          <p:nvGrpSpPr>
            <p:cNvPr id="80" name="Group 81"/>
            <p:cNvGrpSpPr>
              <a:grpSpLocks/>
            </p:cNvGrpSpPr>
            <p:nvPr/>
          </p:nvGrpSpPr>
          <p:grpSpPr bwMode="auto">
            <a:xfrm>
              <a:off x="9278907" y="5041332"/>
              <a:ext cx="1920905" cy="1287258"/>
              <a:chOff x="4149" y="2856"/>
              <a:chExt cx="912" cy="611"/>
            </a:xfrm>
          </p:grpSpPr>
          <p:sp>
            <p:nvSpPr>
              <p:cNvPr id="81" name="Cloud"/>
              <p:cNvSpPr>
                <a:spLocks noChangeAspect="1" noEditPoints="1" noChangeArrowheads="1"/>
              </p:cNvSpPr>
              <p:nvPr/>
            </p:nvSpPr>
            <p:spPr bwMode="auto">
              <a:xfrm rot="391928">
                <a:off x="4149" y="2856"/>
                <a:ext cx="912" cy="61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p>
            </p:txBody>
          </p:sp>
          <p:grpSp>
            <p:nvGrpSpPr>
              <p:cNvPr id="82" name="Group 83"/>
              <p:cNvGrpSpPr>
                <a:grpSpLocks/>
              </p:cNvGrpSpPr>
              <p:nvPr/>
            </p:nvGrpSpPr>
            <p:grpSpPr bwMode="auto">
              <a:xfrm>
                <a:off x="4224" y="3046"/>
                <a:ext cx="169" cy="125"/>
                <a:chOff x="4724" y="1996"/>
                <a:chExt cx="388" cy="288"/>
              </a:xfrm>
            </p:grpSpPr>
            <p:sp>
              <p:nvSpPr>
                <p:cNvPr id="90" name="Oval 84"/>
                <p:cNvSpPr>
                  <a:spLocks noChangeArrowheads="1"/>
                </p:cNvSpPr>
                <p:nvPr/>
              </p:nvSpPr>
              <p:spPr bwMode="auto">
                <a:xfrm>
                  <a:off x="4824" y="1996"/>
                  <a:ext cx="288" cy="288"/>
                </a:xfrm>
                <a:prstGeom prst="ellipse">
                  <a:avLst/>
                </a:prstGeom>
                <a:noFill/>
                <a:ln w="9525" algn="ctr">
                  <a:solidFill>
                    <a:srgbClr val="FF00FF"/>
                  </a:solidFill>
                  <a:round/>
                  <a:headEnd/>
                  <a:tailEnd/>
                </a:ln>
              </p:spPr>
              <p:txBody>
                <a:bodyPr wrap="none" tIns="0" bIns="0" anchor="ctr"/>
                <a:lstStyle/>
                <a:p>
                  <a:pPr algn="ctr">
                    <a:lnSpc>
                      <a:spcPct val="50000"/>
                    </a:lnSpc>
                  </a:pPr>
                  <a:endParaRPr lang="en-US" sz="2400" baseline="-25000">
                    <a:solidFill>
                      <a:srgbClr val="FF00FF"/>
                    </a:solidFill>
                  </a:endParaRPr>
                </a:p>
              </p:txBody>
            </p:sp>
            <p:grpSp>
              <p:nvGrpSpPr>
                <p:cNvPr id="91" name="Group 85"/>
                <p:cNvGrpSpPr>
                  <a:grpSpLocks/>
                </p:cNvGrpSpPr>
                <p:nvPr/>
              </p:nvGrpSpPr>
              <p:grpSpPr bwMode="auto">
                <a:xfrm>
                  <a:off x="4724" y="2092"/>
                  <a:ext cx="96" cy="96"/>
                  <a:chOff x="4752" y="2092"/>
                  <a:chExt cx="96" cy="96"/>
                </a:xfrm>
              </p:grpSpPr>
              <p:sp>
                <p:nvSpPr>
                  <p:cNvPr id="92" name="Line 86"/>
                  <p:cNvSpPr>
                    <a:spLocks noChangeShapeType="1"/>
                  </p:cNvSpPr>
                  <p:nvPr/>
                </p:nvSpPr>
                <p:spPr bwMode="auto">
                  <a:xfrm>
                    <a:off x="4752" y="2092"/>
                    <a:ext cx="96" cy="48"/>
                  </a:xfrm>
                  <a:prstGeom prst="line">
                    <a:avLst/>
                  </a:prstGeom>
                  <a:noFill/>
                  <a:ln w="9525">
                    <a:solidFill>
                      <a:srgbClr val="FF00FF"/>
                    </a:solidFill>
                    <a:round/>
                    <a:headEnd/>
                    <a:tailEnd/>
                  </a:ln>
                </p:spPr>
                <p:txBody>
                  <a:bodyPr tIns="0" bIns="0" anchor="ctr"/>
                  <a:lstStyle/>
                  <a:p>
                    <a:endParaRPr lang="en-US"/>
                  </a:p>
                </p:txBody>
              </p:sp>
              <p:sp>
                <p:nvSpPr>
                  <p:cNvPr id="93" name="Line 87"/>
                  <p:cNvSpPr>
                    <a:spLocks noChangeShapeType="1"/>
                  </p:cNvSpPr>
                  <p:nvPr/>
                </p:nvSpPr>
                <p:spPr bwMode="auto">
                  <a:xfrm flipH="1">
                    <a:off x="4752" y="2140"/>
                    <a:ext cx="96" cy="48"/>
                  </a:xfrm>
                  <a:prstGeom prst="line">
                    <a:avLst/>
                  </a:prstGeom>
                  <a:noFill/>
                  <a:ln w="9525">
                    <a:solidFill>
                      <a:srgbClr val="FF00FF"/>
                    </a:solidFill>
                    <a:round/>
                    <a:headEnd/>
                    <a:tailEnd/>
                  </a:ln>
                </p:spPr>
                <p:txBody>
                  <a:bodyPr tIns="0" bIns="0" anchor="ctr"/>
                  <a:lstStyle/>
                  <a:p>
                    <a:endParaRPr lang="en-US"/>
                  </a:p>
                </p:txBody>
              </p:sp>
            </p:grpSp>
          </p:grpSp>
          <mc:AlternateContent xmlns:mc="http://schemas.openxmlformats.org/markup-compatibility/2006" xmlns:a14="http://schemas.microsoft.com/office/drawing/2010/main">
            <mc:Choice Requires="a14">
              <p:sp>
                <p:nvSpPr>
                  <p:cNvPr id="83" name="Text Box 88"/>
                  <p:cNvSpPr txBox="1">
                    <a:spLocks noChangeArrowheads="1"/>
                  </p:cNvSpPr>
                  <p:nvPr/>
                </p:nvSpPr>
                <p:spPr bwMode="auto">
                  <a:xfrm>
                    <a:off x="4368" y="3024"/>
                    <a:ext cx="418" cy="233"/>
                  </a:xfrm>
                  <a:prstGeom prst="rect">
                    <a:avLst/>
                  </a:prstGeom>
                  <a:noFill/>
                  <a:ln w="9525" algn="ctr">
                    <a:noFill/>
                    <a:miter lim="800000"/>
                    <a:headEnd/>
                    <a:tailEnd/>
                  </a:ln>
                </p:spPr>
                <p:txBody>
                  <a:bodyPr wrap="none" tIns="0" bIns="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𝑀</m:t>
                              </m:r>
                            </m:e>
                            <m:sub>
                              <m:r>
                                <a:rPr lang="en-US" i="1">
                                  <a:latin typeface="Cambria Math"/>
                                </a:rPr>
                                <m:t>𝑅</m:t>
                              </m:r>
                            </m:sub>
                          </m:sSub>
                        </m:oMath>
                      </m:oMathPara>
                    </a14:m>
                    <a:endParaRPr lang="en-US"/>
                  </a:p>
                </p:txBody>
              </p:sp>
            </mc:Choice>
            <mc:Fallback xmlns="">
              <p:sp>
                <p:nvSpPr>
                  <p:cNvPr id="83" name="Text Box 88"/>
                  <p:cNvSpPr txBox="1">
                    <a:spLocks noRot="1" noChangeAspect="1" noMove="1" noResize="1" noEditPoints="1" noAdjustHandles="1" noChangeArrowheads="1" noChangeShapeType="1" noTextEdit="1"/>
                  </p:cNvSpPr>
                  <p:nvPr/>
                </p:nvSpPr>
                <p:spPr bwMode="auto">
                  <a:xfrm>
                    <a:off x="4368" y="3024"/>
                    <a:ext cx="418" cy="233"/>
                  </a:xfrm>
                  <a:prstGeom prst="rect">
                    <a:avLst/>
                  </a:prstGeom>
                  <a:blipFill rotWithShape="1">
                    <a:blip r:embed="rId11"/>
                    <a:stretch>
                      <a:fillRect/>
                    </a:stretch>
                  </a:blipFill>
                  <a:ln w="9525" algn="ctr">
                    <a:noFill/>
                    <a:miter lim="800000"/>
                    <a:headEnd/>
                    <a:tailEnd/>
                  </a:ln>
                </p:spPr>
                <p:txBody>
                  <a:bodyPr/>
                  <a:lstStyle/>
                  <a:p>
                    <a:r>
                      <a:rPr lang="en-US">
                        <a:noFill/>
                      </a:rPr>
                      <a:t> </a:t>
                    </a:r>
                  </a:p>
                </p:txBody>
              </p:sp>
            </mc:Fallback>
          </mc:AlternateContent>
          <p:grpSp>
            <p:nvGrpSpPr>
              <p:cNvPr id="84" name="Group 89"/>
              <p:cNvGrpSpPr>
                <a:grpSpLocks/>
              </p:cNvGrpSpPr>
              <p:nvPr/>
            </p:nvGrpSpPr>
            <p:grpSpPr bwMode="auto">
              <a:xfrm>
                <a:off x="4776" y="2976"/>
                <a:ext cx="144" cy="144"/>
                <a:chOff x="4824" y="2352"/>
                <a:chExt cx="288" cy="288"/>
              </a:xfrm>
            </p:grpSpPr>
            <p:sp>
              <p:nvSpPr>
                <p:cNvPr id="88" name="Oval 90"/>
                <p:cNvSpPr>
                  <a:spLocks noChangeArrowheads="1"/>
                </p:cNvSpPr>
                <p:nvPr/>
              </p:nvSpPr>
              <p:spPr bwMode="auto">
                <a:xfrm>
                  <a:off x="4824" y="2352"/>
                  <a:ext cx="288" cy="288"/>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9" name="Oval 91"/>
                <p:cNvSpPr>
                  <a:spLocks noChangeArrowheads="1"/>
                </p:cNvSpPr>
                <p:nvPr/>
              </p:nvSpPr>
              <p:spPr bwMode="auto">
                <a:xfrm>
                  <a:off x="4848" y="2376"/>
                  <a:ext cx="240" cy="24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grpSp>
          <p:grpSp>
            <p:nvGrpSpPr>
              <p:cNvPr id="85" name="Group 92"/>
              <p:cNvGrpSpPr>
                <a:grpSpLocks/>
              </p:cNvGrpSpPr>
              <p:nvPr/>
            </p:nvGrpSpPr>
            <p:grpSpPr bwMode="auto">
              <a:xfrm>
                <a:off x="4704" y="3192"/>
                <a:ext cx="144" cy="144"/>
                <a:chOff x="4824" y="2352"/>
                <a:chExt cx="288" cy="288"/>
              </a:xfrm>
            </p:grpSpPr>
            <p:sp>
              <p:nvSpPr>
                <p:cNvPr id="86" name="Oval 93"/>
                <p:cNvSpPr>
                  <a:spLocks noChangeArrowheads="1"/>
                </p:cNvSpPr>
                <p:nvPr/>
              </p:nvSpPr>
              <p:spPr bwMode="auto">
                <a:xfrm>
                  <a:off x="4824" y="2352"/>
                  <a:ext cx="288" cy="288"/>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7" name="Oval 94"/>
                <p:cNvSpPr>
                  <a:spLocks noChangeArrowheads="1"/>
                </p:cNvSpPr>
                <p:nvPr/>
              </p:nvSpPr>
              <p:spPr bwMode="auto">
                <a:xfrm>
                  <a:off x="4848" y="2376"/>
                  <a:ext cx="240" cy="24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grpSp>
        </p:grpSp>
        <p:cxnSp>
          <p:nvCxnSpPr>
            <p:cNvPr id="95" name="AutoShape 96"/>
            <p:cNvCxnSpPr>
              <a:cxnSpLocks noChangeShapeType="1"/>
              <a:stCxn id="86" idx="4"/>
              <a:endCxn id="90" idx="4"/>
            </p:cNvCxnSpPr>
            <p:nvPr/>
          </p:nvCxnSpPr>
          <p:spPr bwMode="auto">
            <a:xfrm rot="5400000" flipH="1">
              <a:off x="9956316" y="5409386"/>
              <a:ext cx="347623" cy="938805"/>
            </a:xfrm>
            <a:prstGeom prst="curvedConnector3">
              <a:avLst>
                <a:gd name="adj1" fmla="val -65761"/>
              </a:avLst>
            </a:prstGeom>
            <a:noFill/>
            <a:ln w="57150">
              <a:solidFill>
                <a:srgbClr val="3399FF"/>
              </a:solidFill>
              <a:round/>
              <a:headEnd/>
              <a:tailEnd type="triangle" w="med" len="med"/>
            </a:ln>
          </p:spPr>
        </p:cxnSp>
        <p:cxnSp>
          <p:nvCxnSpPr>
            <p:cNvPr id="96" name="AutoShape 97"/>
            <p:cNvCxnSpPr>
              <a:cxnSpLocks noChangeShapeType="1"/>
              <a:stCxn id="88" idx="0"/>
              <a:endCxn id="90" idx="0"/>
            </p:cNvCxnSpPr>
            <p:nvPr/>
          </p:nvCxnSpPr>
          <p:spPr bwMode="auto">
            <a:xfrm rot="16200000" flipH="1" flipV="1">
              <a:off x="10132215" y="4822659"/>
              <a:ext cx="147476" cy="1090455"/>
            </a:xfrm>
            <a:prstGeom prst="curvedConnector3">
              <a:avLst>
                <a:gd name="adj1" fmla="val -155008"/>
              </a:avLst>
            </a:prstGeom>
            <a:noFill/>
            <a:ln w="57150">
              <a:solidFill>
                <a:srgbClr val="3399FF"/>
              </a:solidFill>
              <a:round/>
              <a:headEnd/>
              <a:tailEnd type="triangle" w="med" len="med"/>
            </a:ln>
          </p:spPr>
        </p:cxnSp>
        <p:sp>
          <p:nvSpPr>
            <p:cNvPr id="97" name="Rectangle 99"/>
            <p:cNvSpPr>
              <a:spLocks noChangeArrowheads="1"/>
            </p:cNvSpPr>
            <p:nvPr/>
          </p:nvSpPr>
          <p:spPr bwMode="auto">
            <a:xfrm>
              <a:off x="9855018" y="5045764"/>
              <a:ext cx="379100" cy="367611"/>
            </a:xfrm>
            <a:prstGeom prst="rect">
              <a:avLst/>
            </a:prstGeom>
            <a:noFill/>
            <a:ln w="9525" algn="ctr">
              <a:noFill/>
              <a:miter lim="800000"/>
              <a:headEnd/>
              <a:tailEnd/>
            </a:ln>
          </p:spPr>
          <p:txBody>
            <a:bodyPr wrap="square" tIns="0" bIns="0">
              <a:spAutoFit/>
            </a:bodyPr>
            <a:lstStyle/>
            <a:p>
              <a:r>
                <a:rPr lang="en-US">
                  <a:latin typeface="Symbol" pitchFamily="18" charset="2"/>
                </a:rPr>
                <a:t>e</a:t>
              </a:r>
            </a:p>
          </p:txBody>
        </p:sp>
        <p:sp>
          <p:nvSpPr>
            <p:cNvPr id="98" name="Rectangle 100"/>
            <p:cNvSpPr>
              <a:spLocks noChangeArrowheads="1"/>
            </p:cNvSpPr>
            <p:nvPr/>
          </p:nvSpPr>
          <p:spPr bwMode="auto">
            <a:xfrm>
              <a:off x="9799471" y="6261789"/>
              <a:ext cx="379100" cy="367611"/>
            </a:xfrm>
            <a:prstGeom prst="rect">
              <a:avLst/>
            </a:prstGeom>
            <a:noFill/>
            <a:ln w="9525" algn="ctr">
              <a:noFill/>
              <a:miter lim="800000"/>
              <a:headEnd/>
              <a:tailEnd/>
            </a:ln>
          </p:spPr>
          <p:txBody>
            <a:bodyPr wrap="square" tIns="0" bIns="0">
              <a:spAutoFit/>
            </a:bodyPr>
            <a:lstStyle/>
            <a:p>
              <a:r>
                <a:rPr lang="en-US">
                  <a:latin typeface="Symbol" pitchFamily="18" charset="2"/>
                </a:rPr>
                <a:t>e</a:t>
              </a:r>
            </a:p>
          </p:txBody>
        </p:sp>
        <p:grpSp>
          <p:nvGrpSpPr>
            <p:cNvPr id="99" name="Group 112"/>
            <p:cNvGrpSpPr>
              <a:grpSpLocks/>
            </p:cNvGrpSpPr>
            <p:nvPr/>
          </p:nvGrpSpPr>
          <p:grpSpPr bwMode="auto">
            <a:xfrm rot="-956723">
              <a:off x="9081506" y="6227513"/>
              <a:ext cx="303300" cy="303380"/>
              <a:chOff x="4824" y="2352"/>
              <a:chExt cx="288" cy="288"/>
            </a:xfrm>
          </p:grpSpPr>
          <p:sp>
            <p:nvSpPr>
              <p:cNvPr id="100" name="Oval 113"/>
              <p:cNvSpPr>
                <a:spLocks noChangeArrowheads="1"/>
              </p:cNvSpPr>
              <p:nvPr/>
            </p:nvSpPr>
            <p:spPr bwMode="auto">
              <a:xfrm>
                <a:off x="4824" y="2352"/>
                <a:ext cx="288" cy="288"/>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101" name="Oval 114"/>
              <p:cNvSpPr>
                <a:spLocks noChangeArrowheads="1"/>
              </p:cNvSpPr>
              <p:nvPr/>
            </p:nvSpPr>
            <p:spPr bwMode="auto">
              <a:xfrm>
                <a:off x="4848" y="2376"/>
                <a:ext cx="240" cy="24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grpSp>
        <p:cxnSp>
          <p:nvCxnSpPr>
            <p:cNvPr id="102" name="AutoShape 126"/>
            <p:cNvCxnSpPr>
              <a:cxnSpLocks noChangeShapeType="1"/>
              <a:stCxn id="90" idx="3"/>
              <a:endCxn id="100" idx="7"/>
            </p:cNvCxnSpPr>
            <p:nvPr/>
          </p:nvCxnSpPr>
          <p:spPr bwMode="auto">
            <a:xfrm flipH="1">
              <a:off x="9306796" y="5666409"/>
              <a:ext cx="260515" cy="580201"/>
            </a:xfrm>
            <a:prstGeom prst="straightConnector1">
              <a:avLst/>
            </a:prstGeom>
            <a:noFill/>
            <a:ln w="57150">
              <a:solidFill>
                <a:srgbClr val="3399FF"/>
              </a:solidFill>
              <a:round/>
              <a:headEnd/>
              <a:tailEnd type="triangle" w="med" len="med"/>
            </a:ln>
          </p:spPr>
        </p:cxnSp>
        <p:sp>
          <p:nvSpPr>
            <p:cNvPr id="103" name="Rectangle 127"/>
            <p:cNvSpPr>
              <a:spLocks noChangeArrowheads="1"/>
            </p:cNvSpPr>
            <p:nvPr/>
          </p:nvSpPr>
          <p:spPr bwMode="auto">
            <a:xfrm>
              <a:off x="9129720" y="5883964"/>
              <a:ext cx="379100" cy="367611"/>
            </a:xfrm>
            <a:prstGeom prst="rect">
              <a:avLst/>
            </a:prstGeom>
            <a:noFill/>
            <a:ln w="9525" algn="ctr">
              <a:noFill/>
              <a:miter lim="800000"/>
              <a:headEnd/>
              <a:tailEnd/>
            </a:ln>
          </p:spPr>
          <p:txBody>
            <a:bodyPr wrap="square" tIns="0" bIns="0">
              <a:spAutoFit/>
            </a:bodyPr>
            <a:lstStyle/>
            <a:p>
              <a:r>
                <a:rPr lang="en-US">
                  <a:latin typeface="Symbol" pitchFamily="18" charset="2"/>
                </a:rPr>
                <a:t>e</a:t>
              </a:r>
            </a:p>
          </p:txBody>
        </p:sp>
      </p:grpSp>
      <p:grpSp>
        <p:nvGrpSpPr>
          <p:cNvPr id="114" name="Group 113"/>
          <p:cNvGrpSpPr/>
          <p:nvPr/>
        </p:nvGrpSpPr>
        <p:grpSpPr>
          <a:xfrm>
            <a:off x="3808412" y="4876800"/>
            <a:ext cx="3886200" cy="1209675"/>
            <a:chOff x="3808412" y="4876800"/>
            <a:chExt cx="3886200" cy="1209675"/>
          </a:xfrm>
        </p:grpSpPr>
        <p:grpSp>
          <p:nvGrpSpPr>
            <p:cNvPr id="60" name="Group 61"/>
            <p:cNvGrpSpPr>
              <a:grpSpLocks/>
            </p:cNvGrpSpPr>
            <p:nvPr/>
          </p:nvGrpSpPr>
          <p:grpSpPr bwMode="auto">
            <a:xfrm>
              <a:off x="5995357" y="4876800"/>
              <a:ext cx="1699255" cy="1097365"/>
              <a:chOff x="2731" y="2964"/>
              <a:chExt cx="697" cy="450"/>
            </a:xfrm>
          </p:grpSpPr>
          <p:sp>
            <p:nvSpPr>
              <p:cNvPr id="61" name="Cloud"/>
              <p:cNvSpPr>
                <a:spLocks noChangeAspect="1" noEditPoints="1" noChangeArrowheads="1"/>
              </p:cNvSpPr>
              <p:nvPr/>
            </p:nvSpPr>
            <p:spPr bwMode="auto">
              <a:xfrm rot="391928">
                <a:off x="2731" y="2964"/>
                <a:ext cx="672" cy="45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p>
            </p:txBody>
          </p:sp>
          <p:grpSp>
            <p:nvGrpSpPr>
              <p:cNvPr id="62" name="Group 63"/>
              <p:cNvGrpSpPr>
                <a:grpSpLocks/>
              </p:cNvGrpSpPr>
              <p:nvPr/>
            </p:nvGrpSpPr>
            <p:grpSpPr bwMode="auto">
              <a:xfrm>
                <a:off x="2808" y="3187"/>
                <a:ext cx="169" cy="125"/>
                <a:chOff x="4724" y="1996"/>
                <a:chExt cx="388" cy="288"/>
              </a:xfrm>
            </p:grpSpPr>
            <p:sp>
              <p:nvSpPr>
                <p:cNvPr id="64" name="Oval 64"/>
                <p:cNvSpPr>
                  <a:spLocks noChangeArrowheads="1"/>
                </p:cNvSpPr>
                <p:nvPr/>
              </p:nvSpPr>
              <p:spPr bwMode="auto">
                <a:xfrm>
                  <a:off x="4824" y="1996"/>
                  <a:ext cx="288" cy="288"/>
                </a:xfrm>
                <a:prstGeom prst="ellipse">
                  <a:avLst/>
                </a:prstGeom>
                <a:noFill/>
                <a:ln w="9525" algn="ctr">
                  <a:solidFill>
                    <a:srgbClr val="FF00FF"/>
                  </a:solidFill>
                  <a:round/>
                  <a:headEnd/>
                  <a:tailEnd/>
                </a:ln>
              </p:spPr>
              <p:txBody>
                <a:bodyPr wrap="none" tIns="0" bIns="0" anchor="ctr"/>
                <a:lstStyle/>
                <a:p>
                  <a:pPr algn="ctr">
                    <a:lnSpc>
                      <a:spcPct val="50000"/>
                    </a:lnSpc>
                  </a:pPr>
                  <a:endParaRPr lang="en-US" sz="2400" baseline="-25000">
                    <a:solidFill>
                      <a:srgbClr val="FF00FF"/>
                    </a:solidFill>
                  </a:endParaRPr>
                </a:p>
              </p:txBody>
            </p:sp>
            <p:grpSp>
              <p:nvGrpSpPr>
                <p:cNvPr id="65" name="Group 65"/>
                <p:cNvGrpSpPr>
                  <a:grpSpLocks/>
                </p:cNvGrpSpPr>
                <p:nvPr/>
              </p:nvGrpSpPr>
              <p:grpSpPr bwMode="auto">
                <a:xfrm>
                  <a:off x="4724" y="2092"/>
                  <a:ext cx="96" cy="96"/>
                  <a:chOff x="4752" y="2092"/>
                  <a:chExt cx="96" cy="96"/>
                </a:xfrm>
              </p:grpSpPr>
              <p:sp>
                <p:nvSpPr>
                  <p:cNvPr id="66" name="Line 66"/>
                  <p:cNvSpPr>
                    <a:spLocks noChangeShapeType="1"/>
                  </p:cNvSpPr>
                  <p:nvPr/>
                </p:nvSpPr>
                <p:spPr bwMode="auto">
                  <a:xfrm>
                    <a:off x="4752" y="2092"/>
                    <a:ext cx="96" cy="48"/>
                  </a:xfrm>
                  <a:prstGeom prst="line">
                    <a:avLst/>
                  </a:prstGeom>
                  <a:noFill/>
                  <a:ln w="9525">
                    <a:solidFill>
                      <a:srgbClr val="FF00FF"/>
                    </a:solidFill>
                    <a:round/>
                    <a:headEnd/>
                    <a:tailEnd/>
                  </a:ln>
                </p:spPr>
                <p:txBody>
                  <a:bodyPr tIns="0" bIns="0" anchor="ctr"/>
                  <a:lstStyle/>
                  <a:p>
                    <a:endParaRPr lang="en-US"/>
                  </a:p>
                </p:txBody>
              </p:sp>
              <p:sp>
                <p:nvSpPr>
                  <p:cNvPr id="67" name="Line 67"/>
                  <p:cNvSpPr>
                    <a:spLocks noChangeShapeType="1"/>
                  </p:cNvSpPr>
                  <p:nvPr/>
                </p:nvSpPr>
                <p:spPr bwMode="auto">
                  <a:xfrm flipH="1">
                    <a:off x="4752" y="2140"/>
                    <a:ext cx="96" cy="48"/>
                  </a:xfrm>
                  <a:prstGeom prst="line">
                    <a:avLst/>
                  </a:prstGeom>
                  <a:noFill/>
                  <a:ln w="9525">
                    <a:solidFill>
                      <a:srgbClr val="FF00FF"/>
                    </a:solidFill>
                    <a:round/>
                    <a:headEnd/>
                    <a:tailEnd/>
                  </a:ln>
                </p:spPr>
                <p:txBody>
                  <a:bodyPr tIns="0" bIns="0" anchor="ctr"/>
                  <a:lstStyle/>
                  <a:p>
                    <a:endParaRPr lang="en-US"/>
                  </a:p>
                </p:txBody>
              </p:sp>
            </p:grpSp>
          </p:grpSp>
          <mc:AlternateContent xmlns:mc="http://schemas.openxmlformats.org/markup-compatibility/2006" xmlns:a14="http://schemas.microsoft.com/office/drawing/2010/main">
            <mc:Choice Requires="a14">
              <p:sp>
                <p:nvSpPr>
                  <p:cNvPr id="63" name="Text Box 68"/>
                  <p:cNvSpPr txBox="1">
                    <a:spLocks noChangeArrowheads="1"/>
                  </p:cNvSpPr>
                  <p:nvPr/>
                </p:nvSpPr>
                <p:spPr bwMode="auto">
                  <a:xfrm>
                    <a:off x="3032" y="2996"/>
                    <a:ext cx="396" cy="233"/>
                  </a:xfrm>
                  <a:prstGeom prst="rect">
                    <a:avLst/>
                  </a:prstGeom>
                  <a:noFill/>
                  <a:ln w="9525" algn="ctr">
                    <a:noFill/>
                    <a:miter lim="800000"/>
                    <a:headEnd/>
                    <a:tailEnd/>
                  </a:ln>
                </p:spPr>
                <p:txBody>
                  <a:bodyPr wrap="none" tIns="0" bIns="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i="1">
                                  <a:latin typeface="Cambria Math"/>
                                </a:rPr>
                                <m:t>𝑀</m:t>
                              </m:r>
                            </m:e>
                            <m:sub>
                              <m:r>
                                <a:rPr lang="en-US" b="0" i="1" smtClean="0">
                                  <a:latin typeface="Cambria Math"/>
                                </a:rPr>
                                <m:t>𝑆</m:t>
                              </m:r>
                            </m:sub>
                          </m:sSub>
                        </m:oMath>
                      </m:oMathPara>
                    </a14:m>
                    <a:endParaRPr lang="en-US"/>
                  </a:p>
                </p:txBody>
              </p:sp>
            </mc:Choice>
            <mc:Fallback xmlns="">
              <p:sp>
                <p:nvSpPr>
                  <p:cNvPr id="63" name="Text Box 68"/>
                  <p:cNvSpPr txBox="1">
                    <a:spLocks noRot="1" noChangeAspect="1" noMove="1" noResize="1" noEditPoints="1" noAdjustHandles="1" noChangeArrowheads="1" noChangeShapeType="1" noTextEdit="1"/>
                  </p:cNvSpPr>
                  <p:nvPr/>
                </p:nvSpPr>
                <p:spPr bwMode="auto">
                  <a:xfrm>
                    <a:off x="3032" y="2996"/>
                    <a:ext cx="396" cy="233"/>
                  </a:xfrm>
                  <a:prstGeom prst="rect">
                    <a:avLst/>
                  </a:prstGeom>
                  <a:blipFill rotWithShape="1">
                    <a:blip r:embed="rId12"/>
                    <a:stretch>
                      <a:fillRect/>
                    </a:stretch>
                  </a:blipFill>
                  <a:ln w="9525" algn="ctr">
                    <a:noFill/>
                    <a:miter lim="800000"/>
                    <a:headEnd/>
                    <a:tailEnd/>
                  </a:ln>
                </p:spPr>
                <p:txBody>
                  <a:bodyPr/>
                  <a:lstStyle/>
                  <a:p>
                    <a:r>
                      <a:rPr lang="en-US">
                        <a:noFill/>
                      </a:rPr>
                      <a:t> </a:t>
                    </a:r>
                  </a:p>
                </p:txBody>
              </p:sp>
            </mc:Fallback>
          </mc:AlternateContent>
        </p:grpSp>
        <p:sp>
          <p:nvSpPr>
            <p:cNvPr id="68" name="Rectangle 69"/>
            <p:cNvSpPr>
              <a:spLocks noChangeArrowheads="1"/>
            </p:cNvSpPr>
            <p:nvPr/>
          </p:nvSpPr>
          <p:spPr bwMode="auto">
            <a:xfrm>
              <a:off x="5552776" y="5029200"/>
              <a:ext cx="438801" cy="369332"/>
            </a:xfrm>
            <a:prstGeom prst="rect">
              <a:avLst/>
            </a:prstGeom>
            <a:noFill/>
            <a:ln w="9525" algn="ctr">
              <a:noFill/>
              <a:miter lim="800000"/>
              <a:headEnd/>
              <a:tailEnd/>
            </a:ln>
          </p:spPr>
          <p:txBody>
            <a:bodyPr wrap="square" tIns="0" bIns="0">
              <a:spAutoFit/>
            </a:bodyPr>
            <a:lstStyle/>
            <a:p>
              <a:r>
                <a:rPr lang="en-US">
                  <a:latin typeface="Symbol" pitchFamily="18" charset="2"/>
                </a:rPr>
                <a:t>e</a:t>
              </a:r>
            </a:p>
          </p:txBody>
        </p:sp>
        <p:sp>
          <p:nvSpPr>
            <p:cNvPr id="70" name="Cloud"/>
            <p:cNvSpPr>
              <a:spLocks noChangeAspect="1" noEditPoints="1" noChangeArrowheads="1"/>
            </p:cNvSpPr>
            <p:nvPr/>
          </p:nvSpPr>
          <p:spPr bwMode="auto">
            <a:xfrm rot="391928">
              <a:off x="3808412" y="4989110"/>
              <a:ext cx="1638306" cy="109736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p>
          </p:txBody>
        </p:sp>
        <p:grpSp>
          <p:nvGrpSpPr>
            <p:cNvPr id="71" name="Group 72"/>
            <p:cNvGrpSpPr>
              <a:grpSpLocks/>
            </p:cNvGrpSpPr>
            <p:nvPr/>
          </p:nvGrpSpPr>
          <p:grpSpPr bwMode="auto">
            <a:xfrm>
              <a:off x="3925434" y="5276863"/>
              <a:ext cx="412014" cy="304824"/>
              <a:chOff x="4724" y="1996"/>
              <a:chExt cx="388" cy="288"/>
            </a:xfrm>
          </p:grpSpPr>
          <p:sp>
            <p:nvSpPr>
              <p:cNvPr id="76" name="Oval 73"/>
              <p:cNvSpPr>
                <a:spLocks noChangeArrowheads="1"/>
              </p:cNvSpPr>
              <p:nvPr/>
            </p:nvSpPr>
            <p:spPr bwMode="auto">
              <a:xfrm>
                <a:off x="4824" y="1996"/>
                <a:ext cx="288" cy="288"/>
              </a:xfrm>
              <a:prstGeom prst="ellipse">
                <a:avLst/>
              </a:prstGeom>
              <a:noFill/>
              <a:ln w="9525" algn="ctr">
                <a:solidFill>
                  <a:srgbClr val="FF00FF"/>
                </a:solidFill>
                <a:round/>
                <a:headEnd/>
                <a:tailEnd/>
              </a:ln>
            </p:spPr>
            <p:txBody>
              <a:bodyPr wrap="none" tIns="0" bIns="0" anchor="ctr"/>
              <a:lstStyle/>
              <a:p>
                <a:pPr algn="ctr">
                  <a:lnSpc>
                    <a:spcPct val="50000"/>
                  </a:lnSpc>
                </a:pPr>
                <a:endParaRPr lang="en-US" sz="2400" baseline="-25000">
                  <a:solidFill>
                    <a:srgbClr val="FF00FF"/>
                  </a:solidFill>
                </a:endParaRPr>
              </a:p>
            </p:txBody>
          </p:sp>
          <p:grpSp>
            <p:nvGrpSpPr>
              <p:cNvPr id="77" name="Group 74"/>
              <p:cNvGrpSpPr>
                <a:grpSpLocks/>
              </p:cNvGrpSpPr>
              <p:nvPr/>
            </p:nvGrpSpPr>
            <p:grpSpPr bwMode="auto">
              <a:xfrm>
                <a:off x="4724" y="2092"/>
                <a:ext cx="96" cy="96"/>
                <a:chOff x="4752" y="2092"/>
                <a:chExt cx="96" cy="96"/>
              </a:xfrm>
            </p:grpSpPr>
            <p:sp>
              <p:nvSpPr>
                <p:cNvPr id="78" name="Line 75"/>
                <p:cNvSpPr>
                  <a:spLocks noChangeShapeType="1"/>
                </p:cNvSpPr>
                <p:nvPr/>
              </p:nvSpPr>
              <p:spPr bwMode="auto">
                <a:xfrm>
                  <a:off x="4752" y="2092"/>
                  <a:ext cx="96" cy="48"/>
                </a:xfrm>
                <a:prstGeom prst="line">
                  <a:avLst/>
                </a:prstGeom>
                <a:noFill/>
                <a:ln w="9525">
                  <a:solidFill>
                    <a:srgbClr val="FF00FF"/>
                  </a:solidFill>
                  <a:round/>
                  <a:headEnd/>
                  <a:tailEnd/>
                </a:ln>
              </p:spPr>
              <p:txBody>
                <a:bodyPr tIns="0" bIns="0" anchor="ctr"/>
                <a:lstStyle/>
                <a:p>
                  <a:endParaRPr lang="en-US"/>
                </a:p>
              </p:txBody>
            </p:sp>
            <p:sp>
              <p:nvSpPr>
                <p:cNvPr id="79" name="Line 76"/>
                <p:cNvSpPr>
                  <a:spLocks noChangeShapeType="1"/>
                </p:cNvSpPr>
                <p:nvPr/>
              </p:nvSpPr>
              <p:spPr bwMode="auto">
                <a:xfrm flipH="1">
                  <a:off x="4752" y="2140"/>
                  <a:ext cx="96" cy="48"/>
                </a:xfrm>
                <a:prstGeom prst="line">
                  <a:avLst/>
                </a:prstGeom>
                <a:noFill/>
                <a:ln w="9525">
                  <a:solidFill>
                    <a:srgbClr val="FF00FF"/>
                  </a:solidFill>
                  <a:round/>
                  <a:headEnd/>
                  <a:tailEnd/>
                </a:ln>
              </p:spPr>
              <p:txBody>
                <a:bodyPr tIns="0" bIns="0" anchor="ctr"/>
                <a:lstStyle/>
                <a:p>
                  <a:endParaRPr lang="en-US"/>
                </a:p>
              </p:txBody>
            </p:sp>
          </p:grpSp>
        </p:grpSp>
        <mc:AlternateContent xmlns:mc="http://schemas.openxmlformats.org/markup-compatibility/2006" xmlns:a14="http://schemas.microsoft.com/office/drawing/2010/main">
          <mc:Choice Requires="a14">
            <p:sp>
              <p:nvSpPr>
                <p:cNvPr id="72" name="Text Box 77"/>
                <p:cNvSpPr txBox="1">
                  <a:spLocks noChangeArrowheads="1"/>
                </p:cNvSpPr>
                <p:nvPr/>
              </p:nvSpPr>
              <p:spPr bwMode="auto">
                <a:xfrm>
                  <a:off x="4113212" y="5105400"/>
                  <a:ext cx="1019065" cy="568191"/>
                </a:xfrm>
                <a:prstGeom prst="rect">
                  <a:avLst/>
                </a:prstGeom>
                <a:noFill/>
                <a:ln w="9525" algn="ctr">
                  <a:noFill/>
                  <a:miter lim="800000"/>
                  <a:headEnd/>
                  <a:tailEnd/>
                </a:ln>
              </p:spPr>
              <p:txBody>
                <a:bodyPr wrap="none" tIns="0" bIns="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𝑀</m:t>
                            </m:r>
                          </m:e>
                          <m:sub>
                            <m:r>
                              <a:rPr lang="en-US" i="1">
                                <a:latin typeface="Cambria Math"/>
                              </a:rPr>
                              <m:t>𝑅</m:t>
                            </m:r>
                          </m:sub>
                        </m:sSub>
                      </m:oMath>
                    </m:oMathPara>
                  </a14:m>
                  <a:endParaRPr lang="en-US"/>
                </a:p>
              </p:txBody>
            </p:sp>
          </mc:Choice>
          <mc:Fallback xmlns="">
            <p:sp>
              <p:nvSpPr>
                <p:cNvPr id="72" name="Text Box 77"/>
                <p:cNvSpPr txBox="1">
                  <a:spLocks noRot="1" noChangeAspect="1" noMove="1" noResize="1" noEditPoints="1" noAdjustHandles="1" noChangeArrowheads="1" noChangeShapeType="1" noTextEdit="1"/>
                </p:cNvSpPr>
                <p:nvPr/>
              </p:nvSpPr>
              <p:spPr bwMode="auto">
                <a:xfrm>
                  <a:off x="4113212" y="5105400"/>
                  <a:ext cx="1019065" cy="568191"/>
                </a:xfrm>
                <a:prstGeom prst="rect">
                  <a:avLst/>
                </a:prstGeom>
                <a:blipFill rotWithShape="1">
                  <a:blip r:embed="rId13"/>
                  <a:stretch>
                    <a:fillRect/>
                  </a:stretch>
                </a:blipFill>
                <a:ln w="9525" algn="ctr">
                  <a:noFill/>
                  <a:miter lim="800000"/>
                  <a:headEnd/>
                  <a:tailEnd/>
                </a:ln>
              </p:spPr>
              <p:txBody>
                <a:bodyPr/>
                <a:lstStyle/>
                <a:p>
                  <a:r>
                    <a:rPr lang="en-US">
                      <a:noFill/>
                    </a:rPr>
                    <a:t> </a:t>
                  </a:r>
                </a:p>
              </p:txBody>
            </p:sp>
          </mc:Fallback>
        </mc:AlternateContent>
        <p:grpSp>
          <p:nvGrpSpPr>
            <p:cNvPr id="73" name="Group 78"/>
            <p:cNvGrpSpPr>
              <a:grpSpLocks/>
            </p:cNvGrpSpPr>
            <p:nvPr/>
          </p:nvGrpSpPr>
          <p:grpSpPr bwMode="auto">
            <a:xfrm>
              <a:off x="4929871" y="5193951"/>
              <a:ext cx="351066" cy="351157"/>
              <a:chOff x="4824" y="2352"/>
              <a:chExt cx="288" cy="288"/>
            </a:xfrm>
          </p:grpSpPr>
          <p:sp>
            <p:nvSpPr>
              <p:cNvPr id="74" name="Oval 79"/>
              <p:cNvSpPr>
                <a:spLocks noChangeArrowheads="1"/>
              </p:cNvSpPr>
              <p:nvPr/>
            </p:nvSpPr>
            <p:spPr bwMode="auto">
              <a:xfrm>
                <a:off x="4824" y="2352"/>
                <a:ext cx="288" cy="288"/>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75" name="Oval 80"/>
              <p:cNvSpPr>
                <a:spLocks noChangeArrowheads="1"/>
              </p:cNvSpPr>
              <p:nvPr/>
            </p:nvSpPr>
            <p:spPr bwMode="auto">
              <a:xfrm>
                <a:off x="4848" y="2376"/>
                <a:ext cx="240" cy="24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grpSp>
        <p:cxnSp>
          <p:nvCxnSpPr>
            <p:cNvPr id="94" name="AutoShape 95"/>
            <p:cNvCxnSpPr>
              <a:cxnSpLocks noChangeShapeType="1"/>
              <a:stCxn id="74" idx="6"/>
              <a:endCxn id="64" idx="1"/>
            </p:cNvCxnSpPr>
            <p:nvPr/>
          </p:nvCxnSpPr>
          <p:spPr bwMode="auto">
            <a:xfrm>
              <a:off x="5280937" y="5369530"/>
              <a:ext cx="1053119" cy="95715"/>
            </a:xfrm>
            <a:prstGeom prst="straightConnector1">
              <a:avLst/>
            </a:prstGeom>
            <a:noFill/>
            <a:ln w="57150">
              <a:solidFill>
                <a:srgbClr val="3399FF"/>
              </a:solidFill>
              <a:round/>
              <a:headEnd/>
              <a:tailEnd type="triangle" w="med" len="med"/>
            </a:ln>
          </p:spPr>
        </p:cxnSp>
        <p:grpSp>
          <p:nvGrpSpPr>
            <p:cNvPr id="107" name="Group 78"/>
            <p:cNvGrpSpPr>
              <a:grpSpLocks/>
            </p:cNvGrpSpPr>
            <p:nvPr/>
          </p:nvGrpSpPr>
          <p:grpSpPr bwMode="auto">
            <a:xfrm>
              <a:off x="4452032" y="5687138"/>
              <a:ext cx="351066" cy="351157"/>
              <a:chOff x="4824" y="2352"/>
              <a:chExt cx="288" cy="288"/>
            </a:xfrm>
          </p:grpSpPr>
          <p:sp>
            <p:nvSpPr>
              <p:cNvPr id="108" name="Oval 79"/>
              <p:cNvSpPr>
                <a:spLocks noChangeArrowheads="1"/>
              </p:cNvSpPr>
              <p:nvPr/>
            </p:nvSpPr>
            <p:spPr bwMode="auto">
              <a:xfrm>
                <a:off x="4824" y="2352"/>
                <a:ext cx="288" cy="288"/>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109" name="Oval 80"/>
              <p:cNvSpPr>
                <a:spLocks noChangeArrowheads="1"/>
              </p:cNvSpPr>
              <p:nvPr/>
            </p:nvSpPr>
            <p:spPr bwMode="auto">
              <a:xfrm>
                <a:off x="4848" y="2376"/>
                <a:ext cx="240" cy="24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grpSp>
        <p:cxnSp>
          <p:nvCxnSpPr>
            <p:cNvPr id="110" name="AutoShape 95"/>
            <p:cNvCxnSpPr>
              <a:cxnSpLocks noChangeShapeType="1"/>
              <a:stCxn id="108" idx="6"/>
              <a:endCxn id="64" idx="3"/>
            </p:cNvCxnSpPr>
            <p:nvPr/>
          </p:nvCxnSpPr>
          <p:spPr bwMode="auto">
            <a:xfrm flipV="1">
              <a:off x="4803098" y="5680789"/>
              <a:ext cx="1530958" cy="181928"/>
            </a:xfrm>
            <a:prstGeom prst="straightConnector1">
              <a:avLst/>
            </a:prstGeom>
            <a:noFill/>
            <a:ln w="57150">
              <a:solidFill>
                <a:srgbClr val="3399FF"/>
              </a:solidFill>
              <a:round/>
              <a:headEnd/>
              <a:tailEnd type="triangle" w="med" len="med"/>
            </a:ln>
          </p:spPr>
        </p:cxnSp>
        <p:sp>
          <p:nvSpPr>
            <p:cNvPr id="113" name="Rectangle 69"/>
            <p:cNvSpPr>
              <a:spLocks noChangeArrowheads="1"/>
            </p:cNvSpPr>
            <p:nvPr/>
          </p:nvSpPr>
          <p:spPr bwMode="auto">
            <a:xfrm>
              <a:off x="5705176" y="5650468"/>
              <a:ext cx="438801" cy="369332"/>
            </a:xfrm>
            <a:prstGeom prst="rect">
              <a:avLst/>
            </a:prstGeom>
            <a:noFill/>
            <a:ln w="9525" algn="ctr">
              <a:noFill/>
              <a:miter lim="800000"/>
              <a:headEnd/>
              <a:tailEnd/>
            </a:ln>
          </p:spPr>
          <p:txBody>
            <a:bodyPr wrap="square" tIns="0" bIns="0">
              <a:spAutoFit/>
            </a:bodyPr>
            <a:lstStyle/>
            <a:p>
              <a:r>
                <a:rPr lang="en-US">
                  <a:latin typeface="Symbol" pitchFamily="18" charset="2"/>
                </a:rPr>
                <a:t>e</a:t>
              </a:r>
            </a:p>
          </p:txBody>
        </p:sp>
      </p:grpSp>
      <p:sp>
        <p:nvSpPr>
          <p:cNvPr id="115" name="Rectangle 114"/>
          <p:cNvSpPr/>
          <p:nvPr/>
        </p:nvSpPr>
        <p:spPr>
          <a:xfrm>
            <a:off x="431973" y="1182466"/>
            <a:ext cx="8026941" cy="646331"/>
          </a:xfrm>
          <a:prstGeom prst="rect">
            <a:avLst/>
          </a:prstGeom>
        </p:spPr>
        <p:txBody>
          <a:bodyPr wrap="none">
            <a:spAutoFit/>
          </a:bodyPr>
          <a:lstStyle/>
          <a:p>
            <a:pPr marL="342900" indent="-342900">
              <a:spcBef>
                <a:spcPct val="20000"/>
              </a:spcBef>
            </a:pPr>
            <a:r>
              <a:rPr lang="en-US" sz="3600" smtClean="0"/>
              <a:t>All literal </a:t>
            </a:r>
            <a:r>
              <a:rPr lang="en-US" sz="3600">
                <a:solidFill>
                  <a:srgbClr val="33CC33"/>
                </a:solidFill>
              </a:rPr>
              <a:t>regular </a:t>
            </a:r>
            <a:r>
              <a:rPr lang="en-US" sz="3600" smtClean="0">
                <a:solidFill>
                  <a:srgbClr val="33CC33"/>
                </a:solidFill>
              </a:rPr>
              <a:t>expressions</a:t>
            </a:r>
            <a:r>
              <a:rPr lang="en-US" sz="3600" smtClean="0"/>
              <a:t> have an FSA:</a:t>
            </a:r>
            <a:endParaRPr lang="en-US" sz="3600" dirty="0"/>
          </a:p>
        </p:txBody>
      </p:sp>
    </p:spTree>
    <p:extLst>
      <p:ext uri="{BB962C8B-B14F-4D97-AF65-F5344CB8AC3E}">
        <p14:creationId xmlns:p14="http://schemas.microsoft.com/office/powerpoint/2010/main" val="413195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1000"/>
                                        <p:tgtEl>
                                          <p:spTgt spid="5">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left)">
                                      <p:cBhvr>
                                        <p:cTn id="11" dur="1000"/>
                                        <p:tgtEl>
                                          <p:spTgt spid="5">
                                            <p:txEl>
                                              <p:pRg st="1" end="1"/>
                                            </p:txEl>
                                          </p:spTgt>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left)">
                                      <p:cBhvr>
                                        <p:cTn id="15" dur="1000"/>
                                        <p:tgtEl>
                                          <p:spTgt spid="6">
                                            <p:txEl>
                                              <p:pRg st="0" end="0"/>
                                            </p:txEl>
                                          </p:spTgt>
                                        </p:tgtEl>
                                      </p:cBhvr>
                                    </p:animEffect>
                                  </p:childTnLst>
                                </p:cTn>
                              </p:par>
                            </p:childTnLst>
                          </p:cTn>
                        </p:par>
                        <p:par>
                          <p:cTn id="16" fill="hold">
                            <p:stCondLst>
                              <p:cond delay="3000"/>
                            </p:stCondLst>
                            <p:childTnLst>
                              <p:par>
                                <p:cTn id="17" presetID="22" presetClass="entr" presetSubtype="8" fill="hold" nodeType="after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wipe(left)">
                                      <p:cBhvr>
                                        <p:cTn id="19" dur="1000"/>
                                        <p:tgtEl>
                                          <p:spTgt spid="6">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3">
                                            <p:txEl>
                                              <p:pRg st="0" end="0"/>
                                            </p:txEl>
                                          </p:spTgt>
                                        </p:tgtEl>
                                        <p:attrNameLst>
                                          <p:attrName>style.visibility</p:attrName>
                                        </p:attrNameLst>
                                      </p:cBhvr>
                                      <p:to>
                                        <p:strVal val="visible"/>
                                      </p:to>
                                    </p:set>
                                    <p:animEffect transition="in" filter="wipe(left)">
                                      <p:cBhvr>
                                        <p:cTn id="24" dur="2000"/>
                                        <p:tgtEl>
                                          <p:spTgt spid="13">
                                            <p:txEl>
                                              <p:pRg st="0" end="0"/>
                                            </p:txEl>
                                          </p:spTgt>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32">
                                            <p:txEl>
                                              <p:pRg st="0" end="0"/>
                                            </p:txEl>
                                          </p:spTgt>
                                        </p:tgtEl>
                                        <p:attrNameLst>
                                          <p:attrName>style.visibility</p:attrName>
                                        </p:attrNameLst>
                                      </p:cBhvr>
                                      <p:to>
                                        <p:strVal val="visible"/>
                                      </p:to>
                                    </p:set>
                                    <p:animEffect transition="in" filter="wipe(left)">
                                      <p:cBhvr>
                                        <p:cTn id="28" dur="1000"/>
                                        <p:tgtEl>
                                          <p:spTgt spid="32">
                                            <p:txEl>
                                              <p:pRg st="0" end="0"/>
                                            </p:txEl>
                                          </p:spTgt>
                                        </p:tgtEl>
                                      </p:cBhvr>
                                    </p:animEffect>
                                  </p:childTnLst>
                                </p:cTn>
                              </p:par>
                            </p:childTnLst>
                          </p:cTn>
                        </p:par>
                        <p:par>
                          <p:cTn id="29" fill="hold">
                            <p:stCondLst>
                              <p:cond delay="3000"/>
                            </p:stCondLst>
                            <p:childTnLst>
                              <p:par>
                                <p:cTn id="30" presetID="22" presetClass="entr" presetSubtype="8" fill="hold" nodeType="afterEffect">
                                  <p:stCondLst>
                                    <p:cond delay="0"/>
                                  </p:stCondLst>
                                  <p:childTnLst>
                                    <p:set>
                                      <p:cBhvr>
                                        <p:cTn id="31" dur="1" fill="hold">
                                          <p:stCondLst>
                                            <p:cond delay="0"/>
                                          </p:stCondLst>
                                        </p:cTn>
                                        <p:tgtEl>
                                          <p:spTgt spid="32">
                                            <p:txEl>
                                              <p:pRg st="1" end="1"/>
                                            </p:txEl>
                                          </p:spTgt>
                                        </p:tgtEl>
                                        <p:attrNameLst>
                                          <p:attrName>style.visibility</p:attrName>
                                        </p:attrNameLst>
                                      </p:cBhvr>
                                      <p:to>
                                        <p:strVal val="visible"/>
                                      </p:to>
                                    </p:set>
                                    <p:animEffect transition="in" filter="wipe(left)">
                                      <p:cBhvr>
                                        <p:cTn id="32" dur="1000"/>
                                        <p:tgtEl>
                                          <p:spTgt spid="32">
                                            <p:txEl>
                                              <p:pRg st="1" end="1"/>
                                            </p:txEl>
                                          </p:spTgt>
                                        </p:tgtEl>
                                      </p:cBhvr>
                                    </p:animEffect>
                                  </p:childTnLst>
                                </p:cTn>
                              </p:par>
                            </p:childTnLst>
                          </p:cTn>
                        </p:par>
                        <p:par>
                          <p:cTn id="33" fill="hold">
                            <p:stCondLst>
                              <p:cond delay="4000"/>
                            </p:stCondLst>
                            <p:childTnLst>
                              <p:par>
                                <p:cTn id="34" presetID="22" presetClass="entr" presetSubtype="8" fill="hold" nodeType="afterEffect">
                                  <p:stCondLst>
                                    <p:cond delay="0"/>
                                  </p:stCondLst>
                                  <p:childTnLst>
                                    <p:set>
                                      <p:cBhvr>
                                        <p:cTn id="35" dur="1" fill="hold">
                                          <p:stCondLst>
                                            <p:cond delay="0"/>
                                          </p:stCondLst>
                                        </p:cTn>
                                        <p:tgtEl>
                                          <p:spTgt spid="33">
                                            <p:txEl>
                                              <p:pRg st="0" end="0"/>
                                            </p:txEl>
                                          </p:spTgt>
                                        </p:tgtEl>
                                        <p:attrNameLst>
                                          <p:attrName>style.visibility</p:attrName>
                                        </p:attrNameLst>
                                      </p:cBhvr>
                                      <p:to>
                                        <p:strVal val="visible"/>
                                      </p:to>
                                    </p:set>
                                    <p:animEffect transition="in" filter="wipe(left)">
                                      <p:cBhvr>
                                        <p:cTn id="36" dur="1000"/>
                                        <p:tgtEl>
                                          <p:spTgt spid="33">
                                            <p:txEl>
                                              <p:pRg st="0" end="0"/>
                                            </p:txEl>
                                          </p:spTgt>
                                        </p:tgtEl>
                                      </p:cBhvr>
                                    </p:animEffect>
                                  </p:childTnLst>
                                </p:cTn>
                              </p:par>
                            </p:childTnLst>
                          </p:cTn>
                        </p:par>
                        <p:par>
                          <p:cTn id="37" fill="hold">
                            <p:stCondLst>
                              <p:cond delay="5000"/>
                            </p:stCondLst>
                            <p:childTnLst>
                              <p:par>
                                <p:cTn id="38" presetID="22" presetClass="entr" presetSubtype="8" fill="hold" nodeType="afterEffect">
                                  <p:stCondLst>
                                    <p:cond delay="0"/>
                                  </p:stCondLst>
                                  <p:childTnLst>
                                    <p:set>
                                      <p:cBhvr>
                                        <p:cTn id="39" dur="1" fill="hold">
                                          <p:stCondLst>
                                            <p:cond delay="0"/>
                                          </p:stCondLst>
                                        </p:cTn>
                                        <p:tgtEl>
                                          <p:spTgt spid="33">
                                            <p:txEl>
                                              <p:pRg st="1" end="1"/>
                                            </p:txEl>
                                          </p:spTgt>
                                        </p:tgtEl>
                                        <p:attrNameLst>
                                          <p:attrName>style.visibility</p:attrName>
                                        </p:attrNameLst>
                                      </p:cBhvr>
                                      <p:to>
                                        <p:strVal val="visible"/>
                                      </p:to>
                                    </p:set>
                                    <p:animEffect transition="in" filter="wipe(left)">
                                      <p:cBhvr>
                                        <p:cTn id="40" dur="1000"/>
                                        <p:tgtEl>
                                          <p:spTgt spid="33">
                                            <p:txEl>
                                              <p:pRg st="1" end="1"/>
                                            </p:txEl>
                                          </p:spTgt>
                                        </p:tgtEl>
                                      </p:cBhvr>
                                    </p:animEffect>
                                  </p:childTnLst>
                                </p:cTn>
                              </p:par>
                            </p:childTnLst>
                          </p:cTn>
                        </p:par>
                        <p:par>
                          <p:cTn id="41" fill="hold">
                            <p:stCondLst>
                              <p:cond delay="6000"/>
                            </p:stCondLst>
                            <p:childTnLst>
                              <p:par>
                                <p:cTn id="42" presetID="22" presetClass="entr" presetSubtype="8" fill="hold" nodeType="afterEffect">
                                  <p:stCondLst>
                                    <p:cond delay="0"/>
                                  </p:stCondLst>
                                  <p:childTnLst>
                                    <p:set>
                                      <p:cBhvr>
                                        <p:cTn id="43" dur="1" fill="hold">
                                          <p:stCondLst>
                                            <p:cond delay="0"/>
                                          </p:stCondLst>
                                        </p:cTn>
                                        <p:tgtEl>
                                          <p:spTgt spid="34">
                                            <p:txEl>
                                              <p:pRg st="0" end="0"/>
                                            </p:txEl>
                                          </p:spTgt>
                                        </p:tgtEl>
                                        <p:attrNameLst>
                                          <p:attrName>style.visibility</p:attrName>
                                        </p:attrNameLst>
                                      </p:cBhvr>
                                      <p:to>
                                        <p:strVal val="visible"/>
                                      </p:to>
                                    </p:set>
                                    <p:animEffect transition="in" filter="wipe(left)">
                                      <p:cBhvr>
                                        <p:cTn id="44" dur="1000"/>
                                        <p:tgtEl>
                                          <p:spTgt spid="34">
                                            <p:txEl>
                                              <p:pRg st="0" end="0"/>
                                            </p:txEl>
                                          </p:spTgt>
                                        </p:tgtEl>
                                      </p:cBhvr>
                                    </p:animEffect>
                                  </p:childTnLst>
                                </p:cTn>
                              </p:par>
                            </p:childTnLst>
                          </p:cTn>
                        </p:par>
                        <p:par>
                          <p:cTn id="45" fill="hold">
                            <p:stCondLst>
                              <p:cond delay="7000"/>
                            </p:stCondLst>
                            <p:childTnLst>
                              <p:par>
                                <p:cTn id="46" presetID="22" presetClass="entr" presetSubtype="8" fill="hold" nodeType="afterEffect">
                                  <p:stCondLst>
                                    <p:cond delay="0"/>
                                  </p:stCondLst>
                                  <p:childTnLst>
                                    <p:set>
                                      <p:cBhvr>
                                        <p:cTn id="47" dur="1" fill="hold">
                                          <p:stCondLst>
                                            <p:cond delay="0"/>
                                          </p:stCondLst>
                                        </p:cTn>
                                        <p:tgtEl>
                                          <p:spTgt spid="34">
                                            <p:txEl>
                                              <p:pRg st="1" end="1"/>
                                            </p:txEl>
                                          </p:spTgt>
                                        </p:tgtEl>
                                        <p:attrNameLst>
                                          <p:attrName>style.visibility</p:attrName>
                                        </p:attrNameLst>
                                      </p:cBhvr>
                                      <p:to>
                                        <p:strVal val="visible"/>
                                      </p:to>
                                    </p:set>
                                    <p:animEffect transition="in" filter="wipe(left)">
                                      <p:cBhvr>
                                        <p:cTn id="48" dur="1000"/>
                                        <p:tgtEl>
                                          <p:spTgt spid="34">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nodeType="click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p:cTn id="53" dur="500" fill="hold"/>
                                        <p:tgtEl>
                                          <p:spTgt spid="14"/>
                                        </p:tgtEl>
                                        <p:attrNameLst>
                                          <p:attrName>ppt_w</p:attrName>
                                        </p:attrNameLst>
                                      </p:cBhvr>
                                      <p:tavLst>
                                        <p:tav tm="0">
                                          <p:val>
                                            <p:fltVal val="0"/>
                                          </p:val>
                                        </p:tav>
                                        <p:tav tm="100000">
                                          <p:val>
                                            <p:strVal val="#ppt_w"/>
                                          </p:val>
                                        </p:tav>
                                      </p:tavLst>
                                    </p:anim>
                                    <p:anim calcmode="lin" valueType="num">
                                      <p:cBhvr>
                                        <p:cTn id="54"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23" presetClass="entr" presetSubtype="16" fill="hold" nodeType="clickEffect">
                                  <p:stCondLst>
                                    <p:cond delay="0"/>
                                  </p:stCondLst>
                                  <p:childTnLst>
                                    <p:set>
                                      <p:cBhvr>
                                        <p:cTn id="58" dur="1" fill="hold">
                                          <p:stCondLst>
                                            <p:cond delay="0"/>
                                          </p:stCondLst>
                                        </p:cTn>
                                        <p:tgtEl>
                                          <p:spTgt spid="21"/>
                                        </p:tgtEl>
                                        <p:attrNameLst>
                                          <p:attrName>style.visibility</p:attrName>
                                        </p:attrNameLst>
                                      </p:cBhvr>
                                      <p:to>
                                        <p:strVal val="visible"/>
                                      </p:to>
                                    </p:set>
                                    <p:anim calcmode="lin" valueType="num">
                                      <p:cBhvr>
                                        <p:cTn id="59" dur="500" fill="hold"/>
                                        <p:tgtEl>
                                          <p:spTgt spid="21"/>
                                        </p:tgtEl>
                                        <p:attrNameLst>
                                          <p:attrName>ppt_w</p:attrName>
                                        </p:attrNameLst>
                                      </p:cBhvr>
                                      <p:tavLst>
                                        <p:tav tm="0">
                                          <p:val>
                                            <p:fltVal val="0"/>
                                          </p:val>
                                        </p:tav>
                                        <p:tav tm="100000">
                                          <p:val>
                                            <p:strVal val="#ppt_w"/>
                                          </p:val>
                                        </p:tav>
                                      </p:tavLst>
                                    </p:anim>
                                    <p:anim calcmode="lin" valueType="num">
                                      <p:cBhvr>
                                        <p:cTn id="60" dur="500" fill="hold"/>
                                        <p:tgtEl>
                                          <p:spTgt spid="21"/>
                                        </p:tgtEl>
                                        <p:attrNameLst>
                                          <p:attrName>ppt_h</p:attrName>
                                        </p:attrNameLst>
                                      </p:cBhvr>
                                      <p:tavLst>
                                        <p:tav tm="0">
                                          <p:val>
                                            <p:fltVal val="0"/>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3" presetClass="entr" presetSubtype="16" fill="hold" nodeType="clickEffect">
                                  <p:stCondLst>
                                    <p:cond delay="0"/>
                                  </p:stCondLst>
                                  <p:childTnLst>
                                    <p:set>
                                      <p:cBhvr>
                                        <p:cTn id="64" dur="1" fill="hold">
                                          <p:stCondLst>
                                            <p:cond delay="0"/>
                                          </p:stCondLst>
                                        </p:cTn>
                                        <p:tgtEl>
                                          <p:spTgt spid="48"/>
                                        </p:tgtEl>
                                        <p:attrNameLst>
                                          <p:attrName>style.visibility</p:attrName>
                                        </p:attrNameLst>
                                      </p:cBhvr>
                                      <p:to>
                                        <p:strVal val="visible"/>
                                      </p:to>
                                    </p:set>
                                    <p:anim calcmode="lin" valueType="num">
                                      <p:cBhvr>
                                        <p:cTn id="65" dur="2000" fill="hold"/>
                                        <p:tgtEl>
                                          <p:spTgt spid="48"/>
                                        </p:tgtEl>
                                        <p:attrNameLst>
                                          <p:attrName>ppt_w</p:attrName>
                                        </p:attrNameLst>
                                      </p:cBhvr>
                                      <p:tavLst>
                                        <p:tav tm="0">
                                          <p:val>
                                            <p:fltVal val="0"/>
                                          </p:val>
                                        </p:tav>
                                        <p:tav tm="100000">
                                          <p:val>
                                            <p:strVal val="#ppt_w"/>
                                          </p:val>
                                        </p:tav>
                                      </p:tavLst>
                                    </p:anim>
                                    <p:anim calcmode="lin" valueType="num">
                                      <p:cBhvr>
                                        <p:cTn id="66" dur="2000" fill="hold"/>
                                        <p:tgtEl>
                                          <p:spTgt spid="48"/>
                                        </p:tgtEl>
                                        <p:attrNameLst>
                                          <p:attrName>ppt_h</p:attrName>
                                        </p:attrNameLst>
                                      </p:cBhvr>
                                      <p:tavLst>
                                        <p:tav tm="0">
                                          <p:val>
                                            <p:fltVal val="0"/>
                                          </p:val>
                                        </p:tav>
                                        <p:tav tm="100000">
                                          <p:val>
                                            <p:strVal val="#ppt_h"/>
                                          </p:val>
                                        </p:tav>
                                      </p:tavLst>
                                    </p:anim>
                                  </p:childTnLst>
                                </p:cTn>
                              </p:par>
                            </p:childTnLst>
                          </p:cTn>
                        </p:par>
                        <p:par>
                          <p:cTn id="67" fill="hold">
                            <p:stCondLst>
                              <p:cond delay="2000"/>
                            </p:stCondLst>
                            <p:childTnLst>
                              <p:par>
                                <p:cTn id="68" presetID="23" presetClass="entr" presetSubtype="16" fill="hold" nodeType="afterEffect">
                                  <p:stCondLst>
                                    <p:cond delay="0"/>
                                  </p:stCondLst>
                                  <p:childTnLst>
                                    <p:set>
                                      <p:cBhvr>
                                        <p:cTn id="69" dur="1" fill="hold">
                                          <p:stCondLst>
                                            <p:cond delay="0"/>
                                          </p:stCondLst>
                                        </p:cTn>
                                        <p:tgtEl>
                                          <p:spTgt spid="40"/>
                                        </p:tgtEl>
                                        <p:attrNameLst>
                                          <p:attrName>style.visibility</p:attrName>
                                        </p:attrNameLst>
                                      </p:cBhvr>
                                      <p:to>
                                        <p:strVal val="visible"/>
                                      </p:to>
                                    </p:set>
                                    <p:anim calcmode="lin" valueType="num">
                                      <p:cBhvr>
                                        <p:cTn id="70" dur="2000" fill="hold"/>
                                        <p:tgtEl>
                                          <p:spTgt spid="40"/>
                                        </p:tgtEl>
                                        <p:attrNameLst>
                                          <p:attrName>ppt_w</p:attrName>
                                        </p:attrNameLst>
                                      </p:cBhvr>
                                      <p:tavLst>
                                        <p:tav tm="0">
                                          <p:val>
                                            <p:fltVal val="0"/>
                                          </p:val>
                                        </p:tav>
                                        <p:tav tm="100000">
                                          <p:val>
                                            <p:strVal val="#ppt_w"/>
                                          </p:val>
                                        </p:tav>
                                      </p:tavLst>
                                    </p:anim>
                                    <p:anim calcmode="lin" valueType="num">
                                      <p:cBhvr>
                                        <p:cTn id="71" dur="2000" fill="hold"/>
                                        <p:tgtEl>
                                          <p:spTgt spid="40"/>
                                        </p:tgtEl>
                                        <p:attrNameLst>
                                          <p:attrName>ppt_h</p:attrName>
                                        </p:attrNameLst>
                                      </p:cBhvr>
                                      <p:tavLst>
                                        <p:tav tm="0">
                                          <p:val>
                                            <p:fltVal val="0"/>
                                          </p:val>
                                        </p:tav>
                                        <p:tav tm="100000">
                                          <p:val>
                                            <p:strVal val="#ppt_h"/>
                                          </p:val>
                                        </p:tav>
                                      </p:tavLst>
                                    </p:anim>
                                  </p:childTnLst>
                                </p:cTn>
                              </p:par>
                            </p:childTnLst>
                          </p:cTn>
                        </p:par>
                        <p:par>
                          <p:cTn id="72" fill="hold">
                            <p:stCondLst>
                              <p:cond delay="4000"/>
                            </p:stCondLst>
                            <p:childTnLst>
                              <p:par>
                                <p:cTn id="73" presetID="2" presetClass="entr" presetSubtype="8" fill="hold" nodeType="afterEffect">
                                  <p:stCondLst>
                                    <p:cond delay="0"/>
                                  </p:stCondLst>
                                  <p:childTnLst>
                                    <p:set>
                                      <p:cBhvr>
                                        <p:cTn id="74" dur="1" fill="hold">
                                          <p:stCondLst>
                                            <p:cond delay="0"/>
                                          </p:stCondLst>
                                        </p:cTn>
                                        <p:tgtEl>
                                          <p:spTgt spid="35"/>
                                        </p:tgtEl>
                                        <p:attrNameLst>
                                          <p:attrName>style.visibility</p:attrName>
                                        </p:attrNameLst>
                                      </p:cBhvr>
                                      <p:to>
                                        <p:strVal val="visible"/>
                                      </p:to>
                                    </p:set>
                                    <p:anim calcmode="lin" valueType="num">
                                      <p:cBhvr additive="base">
                                        <p:cTn id="75" dur="1000" fill="hold"/>
                                        <p:tgtEl>
                                          <p:spTgt spid="35"/>
                                        </p:tgtEl>
                                        <p:attrNameLst>
                                          <p:attrName>ppt_x</p:attrName>
                                        </p:attrNameLst>
                                      </p:cBhvr>
                                      <p:tavLst>
                                        <p:tav tm="0">
                                          <p:val>
                                            <p:strVal val="0-#ppt_w/2"/>
                                          </p:val>
                                        </p:tav>
                                        <p:tav tm="100000">
                                          <p:val>
                                            <p:strVal val="#ppt_x"/>
                                          </p:val>
                                        </p:tav>
                                      </p:tavLst>
                                    </p:anim>
                                    <p:anim calcmode="lin" valueType="num">
                                      <p:cBhvr additive="base">
                                        <p:cTn id="76" dur="1000" fill="hold"/>
                                        <p:tgtEl>
                                          <p:spTgt spid="35"/>
                                        </p:tgtEl>
                                        <p:attrNameLst>
                                          <p:attrName>ppt_y</p:attrName>
                                        </p:attrNameLst>
                                      </p:cBhvr>
                                      <p:tavLst>
                                        <p:tav tm="0">
                                          <p:val>
                                            <p:strVal val="#ppt_y"/>
                                          </p:val>
                                        </p:tav>
                                        <p:tav tm="100000">
                                          <p:val>
                                            <p:strVal val="#ppt_y"/>
                                          </p:val>
                                        </p:tav>
                                      </p:tavLst>
                                    </p:anim>
                                  </p:childTnLst>
                                </p:cTn>
                              </p:par>
                            </p:childTnLst>
                          </p:cTn>
                        </p:par>
                        <p:par>
                          <p:cTn id="77" fill="hold">
                            <p:stCondLst>
                              <p:cond delay="5000"/>
                            </p:stCondLst>
                            <p:childTnLst>
                              <p:par>
                                <p:cTn id="78" presetID="22" presetClass="entr" presetSubtype="8" fill="hold" nodeType="afterEffect">
                                  <p:stCondLst>
                                    <p:cond delay="0"/>
                                  </p:stCondLst>
                                  <p:childTnLst>
                                    <p:set>
                                      <p:cBhvr>
                                        <p:cTn id="79" dur="1" fill="hold">
                                          <p:stCondLst>
                                            <p:cond delay="0"/>
                                          </p:stCondLst>
                                        </p:cTn>
                                        <p:tgtEl>
                                          <p:spTgt spid="56"/>
                                        </p:tgtEl>
                                        <p:attrNameLst>
                                          <p:attrName>style.visibility</p:attrName>
                                        </p:attrNameLst>
                                      </p:cBhvr>
                                      <p:to>
                                        <p:strVal val="visible"/>
                                      </p:to>
                                    </p:set>
                                    <p:animEffect transition="in" filter="wipe(left)">
                                      <p:cBhvr>
                                        <p:cTn id="80" dur="1000"/>
                                        <p:tgtEl>
                                          <p:spTgt spid="56"/>
                                        </p:tgtEl>
                                      </p:cBhvr>
                                    </p:animEffect>
                                  </p:childTnLst>
                                </p:cTn>
                              </p:par>
                              <p:par>
                                <p:cTn id="81" presetID="22" presetClass="entr" presetSubtype="8" fill="hold" nodeType="withEffect">
                                  <p:stCondLst>
                                    <p:cond delay="0"/>
                                  </p:stCondLst>
                                  <p:childTnLst>
                                    <p:set>
                                      <p:cBhvr>
                                        <p:cTn id="82" dur="1" fill="hold">
                                          <p:stCondLst>
                                            <p:cond delay="0"/>
                                          </p:stCondLst>
                                        </p:cTn>
                                        <p:tgtEl>
                                          <p:spTgt spid="57"/>
                                        </p:tgtEl>
                                        <p:attrNameLst>
                                          <p:attrName>style.visibility</p:attrName>
                                        </p:attrNameLst>
                                      </p:cBhvr>
                                      <p:to>
                                        <p:strVal val="visible"/>
                                      </p:to>
                                    </p:set>
                                    <p:animEffect transition="in" filter="wipe(left)">
                                      <p:cBhvr>
                                        <p:cTn id="83" dur="1000"/>
                                        <p:tgtEl>
                                          <p:spTgt spid="57"/>
                                        </p:tgtEl>
                                      </p:cBhvr>
                                    </p:animEffect>
                                  </p:childTnLst>
                                </p:cTn>
                              </p:par>
                            </p:childTnLst>
                          </p:cTn>
                        </p:par>
                        <p:par>
                          <p:cTn id="84" fill="hold">
                            <p:stCondLst>
                              <p:cond delay="6000"/>
                            </p:stCondLst>
                            <p:childTnLst>
                              <p:par>
                                <p:cTn id="85" presetID="23" presetClass="entr" presetSubtype="32" fill="hold" grpId="0" nodeType="afterEffect">
                                  <p:stCondLst>
                                    <p:cond delay="0"/>
                                  </p:stCondLst>
                                  <p:childTnLst>
                                    <p:set>
                                      <p:cBhvr>
                                        <p:cTn id="86" dur="1" fill="hold">
                                          <p:stCondLst>
                                            <p:cond delay="0"/>
                                          </p:stCondLst>
                                        </p:cTn>
                                        <p:tgtEl>
                                          <p:spTgt spid="59"/>
                                        </p:tgtEl>
                                        <p:attrNameLst>
                                          <p:attrName>style.visibility</p:attrName>
                                        </p:attrNameLst>
                                      </p:cBhvr>
                                      <p:to>
                                        <p:strVal val="visible"/>
                                      </p:to>
                                    </p:set>
                                    <p:anim calcmode="lin" valueType="num">
                                      <p:cBhvr>
                                        <p:cTn id="87" dur="2000" fill="hold"/>
                                        <p:tgtEl>
                                          <p:spTgt spid="59"/>
                                        </p:tgtEl>
                                        <p:attrNameLst>
                                          <p:attrName>ppt_w</p:attrName>
                                        </p:attrNameLst>
                                      </p:cBhvr>
                                      <p:tavLst>
                                        <p:tav tm="0">
                                          <p:val>
                                            <p:strVal val="4*#ppt_w"/>
                                          </p:val>
                                        </p:tav>
                                        <p:tav tm="100000">
                                          <p:val>
                                            <p:strVal val="#ppt_w"/>
                                          </p:val>
                                        </p:tav>
                                      </p:tavLst>
                                    </p:anim>
                                    <p:anim calcmode="lin" valueType="num">
                                      <p:cBhvr>
                                        <p:cTn id="88" dur="2000" fill="hold"/>
                                        <p:tgtEl>
                                          <p:spTgt spid="59"/>
                                        </p:tgtEl>
                                        <p:attrNameLst>
                                          <p:attrName>ppt_h</p:attrName>
                                        </p:attrNameLst>
                                      </p:cBhvr>
                                      <p:tavLst>
                                        <p:tav tm="0">
                                          <p:val>
                                            <p:strVal val="4*#ppt_h"/>
                                          </p:val>
                                        </p:tav>
                                        <p:tav tm="100000">
                                          <p:val>
                                            <p:strVal val="#ppt_h"/>
                                          </p:val>
                                        </p:tav>
                                      </p:tavLst>
                                    </p:anim>
                                  </p:childTnLst>
                                </p:cTn>
                              </p:par>
                              <p:par>
                                <p:cTn id="89" presetID="23" presetClass="entr" presetSubtype="32" fill="hold" grpId="0" nodeType="withEffect">
                                  <p:stCondLst>
                                    <p:cond delay="0"/>
                                  </p:stCondLst>
                                  <p:childTnLst>
                                    <p:set>
                                      <p:cBhvr>
                                        <p:cTn id="90" dur="1" fill="hold">
                                          <p:stCondLst>
                                            <p:cond delay="0"/>
                                          </p:stCondLst>
                                        </p:cTn>
                                        <p:tgtEl>
                                          <p:spTgt spid="58"/>
                                        </p:tgtEl>
                                        <p:attrNameLst>
                                          <p:attrName>style.visibility</p:attrName>
                                        </p:attrNameLst>
                                      </p:cBhvr>
                                      <p:to>
                                        <p:strVal val="visible"/>
                                      </p:to>
                                    </p:set>
                                    <p:anim calcmode="lin" valueType="num">
                                      <p:cBhvr>
                                        <p:cTn id="91" dur="2000" fill="hold"/>
                                        <p:tgtEl>
                                          <p:spTgt spid="58"/>
                                        </p:tgtEl>
                                        <p:attrNameLst>
                                          <p:attrName>ppt_w</p:attrName>
                                        </p:attrNameLst>
                                      </p:cBhvr>
                                      <p:tavLst>
                                        <p:tav tm="0">
                                          <p:val>
                                            <p:strVal val="4*#ppt_w"/>
                                          </p:val>
                                        </p:tav>
                                        <p:tav tm="100000">
                                          <p:val>
                                            <p:strVal val="#ppt_w"/>
                                          </p:val>
                                        </p:tav>
                                      </p:tavLst>
                                    </p:anim>
                                    <p:anim calcmode="lin" valueType="num">
                                      <p:cBhvr>
                                        <p:cTn id="92" dur="2000" fill="hold"/>
                                        <p:tgtEl>
                                          <p:spTgt spid="58"/>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28642" name="Cloud"/>
          <p:cNvSpPr>
            <a:spLocks noChangeAspect="1" noEditPoints="1" noChangeArrowheads="1"/>
          </p:cNvSpPr>
          <p:nvPr/>
        </p:nvSpPr>
        <p:spPr bwMode="auto">
          <a:xfrm rot="391928">
            <a:off x="1752144" y="2678113"/>
            <a:ext cx="2513945" cy="234156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p>
        </p:txBody>
      </p:sp>
      <p:sp>
        <p:nvSpPr>
          <p:cNvPr id="2928643" name="Cloud"/>
          <p:cNvSpPr>
            <a:spLocks noChangeAspect="1" noEditPoints="1" noChangeArrowheads="1"/>
          </p:cNvSpPr>
          <p:nvPr/>
        </p:nvSpPr>
        <p:spPr bwMode="auto">
          <a:xfrm rot="391928">
            <a:off x="4491456" y="3019425"/>
            <a:ext cx="3123386" cy="153035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p>
        </p:txBody>
      </p:sp>
      <p:sp>
        <p:nvSpPr>
          <p:cNvPr id="811012" name="Rectangle 4"/>
          <p:cNvSpPr>
            <a:spLocks noChangeArrowheads="1"/>
          </p:cNvSpPr>
          <p:nvPr/>
        </p:nvSpPr>
        <p:spPr bwMode="auto">
          <a:xfrm>
            <a:off x="1675963" y="76200"/>
            <a:ext cx="8532178" cy="762000"/>
          </a:xfrm>
          <a:prstGeom prst="rect">
            <a:avLst/>
          </a:prstGeom>
          <a:noFill/>
          <a:ln w="9525">
            <a:noFill/>
            <a:miter lim="800000"/>
            <a:headEnd/>
            <a:tailEnd/>
          </a:ln>
        </p:spPr>
        <p:txBody>
          <a:bodyPr/>
          <a:lstStyle/>
          <a:p>
            <a:pPr algn="ctr"/>
            <a:r>
              <a:rPr lang="en-US" sz="6000"/>
              <a:t>Regex to NFA</a:t>
            </a:r>
            <a:endParaRPr lang="en-US" sz="6000" dirty="0">
              <a:solidFill>
                <a:schemeClr val="tx2"/>
              </a:solidFill>
            </a:endParaRPr>
          </a:p>
        </p:txBody>
      </p:sp>
      <p:sp>
        <p:nvSpPr>
          <p:cNvPr id="811013" name="Rectangle 5"/>
          <p:cNvSpPr>
            <a:spLocks noChangeArrowheads="1"/>
          </p:cNvSpPr>
          <p:nvPr/>
        </p:nvSpPr>
        <p:spPr bwMode="auto">
          <a:xfrm>
            <a:off x="1523605" y="-184666"/>
            <a:ext cx="184731" cy="369332"/>
          </a:xfrm>
          <a:prstGeom prst="rect">
            <a:avLst/>
          </a:prstGeom>
          <a:noFill/>
          <a:ln w="9525">
            <a:noFill/>
            <a:miter lim="800000"/>
            <a:headEnd/>
            <a:tailEnd/>
          </a:ln>
        </p:spPr>
        <p:txBody>
          <a:bodyPr wrap="none" anchor="ctr">
            <a:spAutoFit/>
          </a:bodyPr>
          <a:lstStyle/>
          <a:p>
            <a:endParaRPr lang="en-US"/>
          </a:p>
        </p:txBody>
      </p:sp>
      <mc:AlternateContent xmlns:mc="http://schemas.openxmlformats.org/markup-compatibility/2006" xmlns:a14="http://schemas.microsoft.com/office/drawing/2010/main">
        <mc:Choice Requires="a14">
          <p:sp>
            <p:nvSpPr>
              <p:cNvPr id="2928646" name="Rectangle 6"/>
              <p:cNvSpPr>
                <a:spLocks noChangeArrowheads="1"/>
              </p:cNvSpPr>
              <p:nvPr/>
            </p:nvSpPr>
            <p:spPr bwMode="auto">
              <a:xfrm>
                <a:off x="1523603" y="1219200"/>
                <a:ext cx="9676209" cy="990600"/>
              </a:xfrm>
              <a:prstGeom prst="rect">
                <a:avLst/>
              </a:prstGeom>
              <a:noFill/>
              <a:ln w="9525">
                <a:noFill/>
                <a:miter lim="800000"/>
                <a:headEnd/>
                <a:tailEnd/>
              </a:ln>
            </p:spPr>
            <p:txBody>
              <a:bodyPr/>
              <a:lstStyle/>
              <a:p>
                <a:pPr marL="342900" indent="-342900">
                  <a:spcBef>
                    <a:spcPct val="20000"/>
                  </a:spcBef>
                </a:pPr>
                <a:r>
                  <a:rPr lang="en-US" sz="2800" smtClean="0"/>
                  <a:t>Ex</a:t>
                </a:r>
                <a:r>
                  <a:rPr lang="en-US" sz="2800" dirty="0"/>
                  <a:t>: all strings </a:t>
                </a:r>
                <a:r>
                  <a:rPr lang="en-US" sz="2800"/>
                  <a:t>over </a:t>
                </a:r>
                <a14:m>
                  <m:oMath xmlns:m="http://schemas.openxmlformats.org/officeDocument/2006/math">
                    <m:r>
                      <a:rPr lang="en-US" sz="2800" i="1" smtClean="0">
                        <a:latin typeface="Cambria Math"/>
                      </a:rPr>
                      <m:t>{</m:t>
                    </m:r>
                    <m:r>
                      <a:rPr lang="en-US" sz="2800" i="1" dirty="0" err="1">
                        <a:latin typeface="Cambria Math"/>
                      </a:rPr>
                      <m:t>𝑎</m:t>
                    </m:r>
                    <m:r>
                      <a:rPr lang="en-US" sz="2800" i="1" dirty="0" err="1">
                        <a:latin typeface="Cambria Math"/>
                      </a:rPr>
                      <m:t>,</m:t>
                    </m:r>
                    <m:r>
                      <a:rPr lang="en-US" sz="2800" i="1" dirty="0" err="1">
                        <a:latin typeface="Cambria Math"/>
                      </a:rPr>
                      <m:t>𝑏</m:t>
                    </m:r>
                    <m:r>
                      <a:rPr lang="en-US" sz="2800" i="1" dirty="0">
                        <a:latin typeface="Cambria Math"/>
                      </a:rPr>
                      <m:t>}</m:t>
                    </m:r>
                  </m:oMath>
                </a14:m>
                <a:r>
                  <a:rPr lang="en-US" sz="2800" dirty="0"/>
                  <a:t> </a:t>
                </a:r>
                <a:r>
                  <a:rPr lang="en-US" sz="2800" smtClean="0"/>
                  <a:t>where there is a </a:t>
                </a:r>
                <a:r>
                  <a:rPr lang="en-US" sz="2800" dirty="0"/>
                  <a:t>“</a:t>
                </a:r>
                <a14:m>
                  <m:oMath xmlns:m="http://schemas.openxmlformats.org/officeDocument/2006/math">
                    <m:r>
                      <a:rPr lang="en-US" sz="2800" i="1" dirty="0" smtClean="0">
                        <a:latin typeface="Cambria Math"/>
                      </a:rPr>
                      <m:t>𝑏</m:t>
                    </m:r>
                  </m:oMath>
                </a14:m>
                <a:r>
                  <a:rPr lang="en-US" sz="2800" dirty="0"/>
                  <a:t>” preceding </a:t>
                </a:r>
                <a:r>
                  <a:rPr lang="en-US" sz="2800"/>
                  <a:t>an </a:t>
                </a:r>
                <a:r>
                  <a:rPr lang="en-US" sz="2800" smtClean="0"/>
                  <a:t>“</a:t>
                </a:r>
                <a14:m>
                  <m:oMath xmlns:m="http://schemas.openxmlformats.org/officeDocument/2006/math">
                    <m:r>
                      <a:rPr lang="en-US" sz="2800" b="0" i="1" smtClean="0">
                        <a:latin typeface="Cambria Math"/>
                      </a:rPr>
                      <m:t>𝑎</m:t>
                    </m:r>
                  </m:oMath>
                </a14:m>
                <a:r>
                  <a:rPr lang="en-US" sz="2800" smtClean="0"/>
                  <a:t>”</a:t>
                </a:r>
              </a:p>
              <a:p>
                <a:pPr marL="342900" indent="-342900">
                  <a:spcBef>
                    <a:spcPct val="20000"/>
                  </a:spcBef>
                </a:pPr>
                <a:endParaRPr lang="en-US" sz="2800" dirty="0"/>
              </a:p>
              <a:p>
                <a:pPr marL="342900" indent="-342900">
                  <a:spcBef>
                    <a:spcPct val="20000"/>
                  </a:spcBef>
                </a:pPr>
                <a14:m>
                  <m:oMathPara xmlns:m="http://schemas.openxmlformats.org/officeDocument/2006/math">
                    <m:oMathParaPr>
                      <m:jc m:val="centerGroup"/>
                    </m:oMathParaPr>
                    <m:oMath xmlns:m="http://schemas.openxmlformats.org/officeDocument/2006/math">
                      <m:sSup>
                        <m:sSupPr>
                          <m:ctrlPr>
                            <a:rPr lang="en-US" sz="2800" b="0" i="1" dirty="0" smtClean="0">
                              <a:latin typeface="Cambria Math"/>
                            </a:rPr>
                          </m:ctrlPr>
                        </m:sSupPr>
                        <m:e>
                          <m:d>
                            <m:dPr>
                              <m:ctrlPr>
                                <a:rPr lang="en-US" sz="2800" i="1" smtClean="0">
                                  <a:latin typeface="Cambria Math"/>
                                </a:rPr>
                              </m:ctrlPr>
                            </m:dPr>
                            <m:e>
                              <m:r>
                                <a:rPr lang="en-US" sz="2800" i="1" dirty="0" err="1">
                                  <a:latin typeface="Cambria Math"/>
                                </a:rPr>
                                <m:t>𝑎</m:t>
                              </m:r>
                              <m:r>
                                <a:rPr lang="en-US" sz="2800" i="1" dirty="0" err="1">
                                  <a:latin typeface="Cambria Math"/>
                                </a:rPr>
                                <m:t>+</m:t>
                              </m:r>
                              <m:r>
                                <a:rPr lang="en-US" sz="2800" i="1" dirty="0" err="1">
                                  <a:latin typeface="Cambria Math"/>
                                </a:rPr>
                                <m:t>𝑏</m:t>
                              </m:r>
                            </m:e>
                          </m:d>
                        </m:e>
                        <m:sup>
                          <m:r>
                            <a:rPr lang="en-US" sz="2800" b="0" i="1" dirty="0" smtClean="0">
                              <a:latin typeface="Cambria Math"/>
                            </a:rPr>
                            <m:t>∗</m:t>
                          </m:r>
                        </m:sup>
                      </m:sSup>
                      <m:r>
                        <a:rPr lang="en-US" sz="2800" i="1" dirty="0" err="1">
                          <a:latin typeface="Cambria Math"/>
                        </a:rPr>
                        <m:t>𝑏𝑎</m:t>
                      </m:r>
                      <m:sSup>
                        <m:sSupPr>
                          <m:ctrlPr>
                            <a:rPr lang="en-US" sz="2800" b="0" i="1" dirty="0" smtClean="0">
                              <a:latin typeface="Cambria Math"/>
                            </a:rPr>
                          </m:ctrlPr>
                        </m:sSupPr>
                        <m:e>
                          <m:d>
                            <m:dPr>
                              <m:ctrlPr>
                                <a:rPr lang="en-US" sz="2800" i="1" dirty="0">
                                  <a:latin typeface="Cambria Math"/>
                                </a:rPr>
                              </m:ctrlPr>
                            </m:dPr>
                            <m:e>
                              <m:r>
                                <a:rPr lang="en-US" sz="2800" i="1" dirty="0" err="1">
                                  <a:latin typeface="Cambria Math"/>
                                </a:rPr>
                                <m:t>𝑎</m:t>
                              </m:r>
                              <m:r>
                                <a:rPr lang="en-US" sz="2800" i="1" dirty="0" err="1">
                                  <a:latin typeface="Cambria Math"/>
                                </a:rPr>
                                <m:t>+</m:t>
                              </m:r>
                              <m:r>
                                <a:rPr lang="en-US" sz="2800" i="1" dirty="0" err="1">
                                  <a:latin typeface="Cambria Math"/>
                                </a:rPr>
                                <m:t>𝑏</m:t>
                              </m:r>
                            </m:e>
                          </m:d>
                        </m:e>
                        <m:sup>
                          <m:r>
                            <a:rPr lang="en-US" sz="2800" b="0" i="1" dirty="0" smtClean="0">
                              <a:latin typeface="Cambria Math"/>
                            </a:rPr>
                            <m:t>∗</m:t>
                          </m:r>
                        </m:sup>
                      </m:sSup>
                    </m:oMath>
                  </m:oMathPara>
                </a14:m>
                <a:endParaRPr lang="en-US" sz="2800" baseline="30000" dirty="0"/>
              </a:p>
            </p:txBody>
          </p:sp>
        </mc:Choice>
        <mc:Fallback xmlns="">
          <p:sp>
            <p:nvSpPr>
              <p:cNvPr id="2928646" name="Rectangle 6"/>
              <p:cNvSpPr>
                <a:spLocks noRot="1" noChangeAspect="1" noMove="1" noResize="1" noEditPoints="1" noAdjustHandles="1" noChangeArrowheads="1" noChangeShapeType="1" noTextEdit="1"/>
              </p:cNvSpPr>
              <p:nvPr/>
            </p:nvSpPr>
            <p:spPr bwMode="auto">
              <a:xfrm>
                <a:off x="1523603" y="1219200"/>
                <a:ext cx="9676209" cy="990600"/>
              </a:xfrm>
              <a:prstGeom prst="rect">
                <a:avLst/>
              </a:prstGeom>
              <a:blipFill rotWithShape="1">
                <a:blip r:embed="rId2"/>
                <a:stretch>
                  <a:fillRect l="-1323" t="-5521" b="-39264"/>
                </a:stretch>
              </a:blipFill>
              <a:ln w="9525">
                <a:noFill/>
                <a:miter lim="800000"/>
                <a:headEnd/>
                <a:tailEnd/>
              </a:ln>
            </p:spPr>
            <p:txBody>
              <a:bodyPr/>
              <a:lstStyle/>
              <a:p>
                <a:r>
                  <a:rPr lang="en-US">
                    <a:noFill/>
                  </a:rPr>
                  <a:t> </a:t>
                </a:r>
              </a:p>
            </p:txBody>
          </p:sp>
        </mc:Fallback>
      </mc:AlternateContent>
      <p:grpSp>
        <p:nvGrpSpPr>
          <p:cNvPr id="2" name="Group 7"/>
          <p:cNvGrpSpPr>
            <a:grpSpLocks/>
          </p:cNvGrpSpPr>
          <p:nvPr/>
        </p:nvGrpSpPr>
        <p:grpSpPr bwMode="auto">
          <a:xfrm>
            <a:off x="4721584" y="3378203"/>
            <a:ext cx="1287127" cy="720725"/>
            <a:chOff x="2564" y="1478"/>
            <a:chExt cx="811" cy="454"/>
          </a:xfrm>
        </p:grpSpPr>
        <p:sp>
          <p:nvSpPr>
            <p:cNvPr id="2928648" name="Cloud"/>
            <p:cNvSpPr>
              <a:spLocks noChangeAspect="1" noEditPoints="1" noChangeArrowheads="1"/>
            </p:cNvSpPr>
            <p:nvPr/>
          </p:nvSpPr>
          <p:spPr bwMode="auto">
            <a:xfrm rot="391928">
              <a:off x="2564" y="1478"/>
              <a:ext cx="811" cy="45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p>
          </p:txBody>
        </p:sp>
        <p:cxnSp>
          <p:nvCxnSpPr>
            <p:cNvPr id="811363" name="AutoShape 9"/>
            <p:cNvCxnSpPr>
              <a:cxnSpLocks noChangeShapeType="1"/>
              <a:stCxn id="811369" idx="6"/>
              <a:endCxn id="811367" idx="2"/>
            </p:cNvCxnSpPr>
            <p:nvPr/>
          </p:nvCxnSpPr>
          <p:spPr bwMode="auto">
            <a:xfrm>
              <a:off x="2862" y="1686"/>
              <a:ext cx="210" cy="0"/>
            </a:xfrm>
            <a:prstGeom prst="straightConnector1">
              <a:avLst/>
            </a:prstGeom>
            <a:noFill/>
            <a:ln w="9525">
              <a:solidFill>
                <a:srgbClr val="3399FF"/>
              </a:solidFill>
              <a:round/>
              <a:headEnd/>
              <a:tailEnd type="triangle" w="med" len="med"/>
            </a:ln>
          </p:spPr>
        </p:cxnSp>
        <p:grpSp>
          <p:nvGrpSpPr>
            <p:cNvPr id="3" name="Group 10"/>
            <p:cNvGrpSpPr>
              <a:grpSpLocks/>
            </p:cNvGrpSpPr>
            <p:nvPr/>
          </p:nvGrpSpPr>
          <p:grpSpPr bwMode="auto">
            <a:xfrm>
              <a:off x="2688" y="1621"/>
              <a:ext cx="174" cy="129"/>
              <a:chOff x="4724" y="1996"/>
              <a:chExt cx="388" cy="288"/>
            </a:xfrm>
          </p:grpSpPr>
          <p:sp>
            <p:nvSpPr>
              <p:cNvPr id="811369" name="Oval 11"/>
              <p:cNvSpPr>
                <a:spLocks noChangeArrowheads="1"/>
              </p:cNvSpPr>
              <p:nvPr/>
            </p:nvSpPr>
            <p:spPr bwMode="auto">
              <a:xfrm>
                <a:off x="4824" y="1996"/>
                <a:ext cx="288" cy="288"/>
              </a:xfrm>
              <a:prstGeom prst="ellipse">
                <a:avLst/>
              </a:prstGeom>
              <a:noFill/>
              <a:ln w="9525" algn="ctr">
                <a:solidFill>
                  <a:srgbClr val="FF00FF"/>
                </a:solidFill>
                <a:round/>
                <a:headEnd/>
                <a:tailEnd/>
              </a:ln>
            </p:spPr>
            <p:txBody>
              <a:bodyPr wrap="none" tIns="0" bIns="0" anchor="ctr"/>
              <a:lstStyle/>
              <a:p>
                <a:pPr algn="ctr">
                  <a:lnSpc>
                    <a:spcPct val="50000"/>
                  </a:lnSpc>
                </a:pPr>
                <a:endParaRPr lang="en-US" sz="2400" baseline="-25000">
                  <a:solidFill>
                    <a:srgbClr val="FF00FF"/>
                  </a:solidFill>
                </a:endParaRPr>
              </a:p>
            </p:txBody>
          </p:sp>
          <p:grpSp>
            <p:nvGrpSpPr>
              <p:cNvPr id="4" name="Group 12"/>
              <p:cNvGrpSpPr>
                <a:grpSpLocks/>
              </p:cNvGrpSpPr>
              <p:nvPr/>
            </p:nvGrpSpPr>
            <p:grpSpPr bwMode="auto">
              <a:xfrm>
                <a:off x="4724" y="2092"/>
                <a:ext cx="96" cy="96"/>
                <a:chOff x="4752" y="2092"/>
                <a:chExt cx="96" cy="96"/>
              </a:xfrm>
            </p:grpSpPr>
            <p:sp>
              <p:nvSpPr>
                <p:cNvPr id="811371" name="Line 13"/>
                <p:cNvSpPr>
                  <a:spLocks noChangeShapeType="1"/>
                </p:cNvSpPr>
                <p:nvPr/>
              </p:nvSpPr>
              <p:spPr bwMode="auto">
                <a:xfrm>
                  <a:off x="4752" y="2092"/>
                  <a:ext cx="96" cy="48"/>
                </a:xfrm>
                <a:prstGeom prst="line">
                  <a:avLst/>
                </a:prstGeom>
                <a:noFill/>
                <a:ln w="9525">
                  <a:solidFill>
                    <a:srgbClr val="FF00FF"/>
                  </a:solidFill>
                  <a:round/>
                  <a:headEnd/>
                  <a:tailEnd/>
                </a:ln>
              </p:spPr>
              <p:txBody>
                <a:bodyPr tIns="0" bIns="0" anchor="ctr"/>
                <a:lstStyle/>
                <a:p>
                  <a:endParaRPr lang="en-US"/>
                </a:p>
              </p:txBody>
            </p:sp>
            <p:sp>
              <p:nvSpPr>
                <p:cNvPr id="811372" name="Line 14"/>
                <p:cNvSpPr>
                  <a:spLocks noChangeShapeType="1"/>
                </p:cNvSpPr>
                <p:nvPr/>
              </p:nvSpPr>
              <p:spPr bwMode="auto">
                <a:xfrm flipH="1">
                  <a:off x="4752" y="2140"/>
                  <a:ext cx="96" cy="48"/>
                </a:xfrm>
                <a:prstGeom prst="line">
                  <a:avLst/>
                </a:prstGeom>
                <a:noFill/>
                <a:ln w="9525">
                  <a:solidFill>
                    <a:srgbClr val="FF00FF"/>
                  </a:solidFill>
                  <a:round/>
                  <a:headEnd/>
                  <a:tailEnd/>
                </a:ln>
              </p:spPr>
              <p:txBody>
                <a:bodyPr tIns="0" bIns="0" anchor="ctr"/>
                <a:lstStyle/>
                <a:p>
                  <a:endParaRPr lang="en-US"/>
                </a:p>
              </p:txBody>
            </p:sp>
          </p:grpSp>
        </p:grpSp>
        <p:grpSp>
          <p:nvGrpSpPr>
            <p:cNvPr id="5" name="Group 15"/>
            <p:cNvGrpSpPr>
              <a:grpSpLocks/>
            </p:cNvGrpSpPr>
            <p:nvPr/>
          </p:nvGrpSpPr>
          <p:grpSpPr bwMode="auto">
            <a:xfrm>
              <a:off x="3072" y="1614"/>
              <a:ext cx="144" cy="144"/>
              <a:chOff x="4824" y="2352"/>
              <a:chExt cx="288" cy="288"/>
            </a:xfrm>
          </p:grpSpPr>
          <p:sp>
            <p:nvSpPr>
              <p:cNvPr id="811367" name="Oval 16"/>
              <p:cNvSpPr>
                <a:spLocks noChangeArrowheads="1"/>
              </p:cNvSpPr>
              <p:nvPr/>
            </p:nvSpPr>
            <p:spPr bwMode="auto">
              <a:xfrm>
                <a:off x="4824" y="2352"/>
                <a:ext cx="288" cy="288"/>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368" name="Oval 17"/>
              <p:cNvSpPr>
                <a:spLocks noChangeArrowheads="1"/>
              </p:cNvSpPr>
              <p:nvPr/>
            </p:nvSpPr>
            <p:spPr bwMode="auto">
              <a:xfrm>
                <a:off x="4848" y="2376"/>
                <a:ext cx="240" cy="24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grpSp>
        <p:sp>
          <p:nvSpPr>
            <p:cNvPr id="811366" name="Rectangle 18"/>
            <p:cNvSpPr>
              <a:spLocks noChangeArrowheads="1"/>
            </p:cNvSpPr>
            <p:nvPr/>
          </p:nvSpPr>
          <p:spPr bwMode="auto">
            <a:xfrm>
              <a:off x="2844" y="1485"/>
              <a:ext cx="218" cy="233"/>
            </a:xfrm>
            <a:prstGeom prst="rect">
              <a:avLst/>
            </a:prstGeom>
            <a:noFill/>
            <a:ln w="9525" algn="ctr">
              <a:noFill/>
              <a:miter lim="800000"/>
              <a:headEnd/>
              <a:tailEnd/>
            </a:ln>
          </p:spPr>
          <p:txBody>
            <a:bodyPr wrap="none" tIns="0" bIns="0">
              <a:spAutoFit/>
            </a:bodyPr>
            <a:lstStyle/>
            <a:p>
              <a:r>
                <a:rPr lang="en-US" sz="2400"/>
                <a:t>b</a:t>
              </a:r>
            </a:p>
          </p:txBody>
        </p:sp>
      </p:grpSp>
      <p:grpSp>
        <p:nvGrpSpPr>
          <p:cNvPr id="6" name="Group 19"/>
          <p:cNvGrpSpPr>
            <a:grpSpLocks/>
          </p:cNvGrpSpPr>
          <p:nvPr/>
        </p:nvGrpSpPr>
        <p:grpSpPr bwMode="auto">
          <a:xfrm>
            <a:off x="6145201" y="3394078"/>
            <a:ext cx="1287127" cy="720725"/>
            <a:chOff x="2564" y="1478"/>
            <a:chExt cx="811" cy="454"/>
          </a:xfrm>
        </p:grpSpPr>
        <p:sp>
          <p:nvSpPr>
            <p:cNvPr id="2928660" name="Cloud"/>
            <p:cNvSpPr>
              <a:spLocks noChangeAspect="1" noEditPoints="1" noChangeArrowheads="1"/>
            </p:cNvSpPr>
            <p:nvPr/>
          </p:nvSpPr>
          <p:spPr bwMode="auto">
            <a:xfrm rot="391928">
              <a:off x="2564" y="1478"/>
              <a:ext cx="811" cy="45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p>
          </p:txBody>
        </p:sp>
        <p:cxnSp>
          <p:nvCxnSpPr>
            <p:cNvPr id="811352" name="AutoShape 21"/>
            <p:cNvCxnSpPr>
              <a:cxnSpLocks noChangeShapeType="1"/>
              <a:stCxn id="811358" idx="6"/>
              <a:endCxn id="811356" idx="2"/>
            </p:cNvCxnSpPr>
            <p:nvPr/>
          </p:nvCxnSpPr>
          <p:spPr bwMode="auto">
            <a:xfrm>
              <a:off x="2862" y="1686"/>
              <a:ext cx="210" cy="0"/>
            </a:xfrm>
            <a:prstGeom prst="straightConnector1">
              <a:avLst/>
            </a:prstGeom>
            <a:noFill/>
            <a:ln w="9525">
              <a:solidFill>
                <a:srgbClr val="3399FF"/>
              </a:solidFill>
              <a:round/>
              <a:headEnd/>
              <a:tailEnd type="triangle" w="med" len="med"/>
            </a:ln>
          </p:spPr>
        </p:cxnSp>
        <p:grpSp>
          <p:nvGrpSpPr>
            <p:cNvPr id="7" name="Group 22"/>
            <p:cNvGrpSpPr>
              <a:grpSpLocks/>
            </p:cNvGrpSpPr>
            <p:nvPr/>
          </p:nvGrpSpPr>
          <p:grpSpPr bwMode="auto">
            <a:xfrm>
              <a:off x="2688" y="1621"/>
              <a:ext cx="174" cy="129"/>
              <a:chOff x="4724" y="1996"/>
              <a:chExt cx="388" cy="288"/>
            </a:xfrm>
          </p:grpSpPr>
          <p:sp>
            <p:nvSpPr>
              <p:cNvPr id="811358" name="Oval 23"/>
              <p:cNvSpPr>
                <a:spLocks noChangeArrowheads="1"/>
              </p:cNvSpPr>
              <p:nvPr/>
            </p:nvSpPr>
            <p:spPr bwMode="auto">
              <a:xfrm>
                <a:off x="4824" y="1996"/>
                <a:ext cx="288" cy="288"/>
              </a:xfrm>
              <a:prstGeom prst="ellipse">
                <a:avLst/>
              </a:prstGeom>
              <a:noFill/>
              <a:ln w="9525" algn="ctr">
                <a:solidFill>
                  <a:srgbClr val="FF00FF"/>
                </a:solidFill>
                <a:round/>
                <a:headEnd/>
                <a:tailEnd/>
              </a:ln>
            </p:spPr>
            <p:txBody>
              <a:bodyPr wrap="none" tIns="0" bIns="0" anchor="ctr"/>
              <a:lstStyle/>
              <a:p>
                <a:pPr algn="ctr">
                  <a:lnSpc>
                    <a:spcPct val="50000"/>
                  </a:lnSpc>
                </a:pPr>
                <a:endParaRPr lang="en-US" sz="2400" baseline="-25000">
                  <a:solidFill>
                    <a:srgbClr val="FF00FF"/>
                  </a:solidFill>
                </a:endParaRPr>
              </a:p>
            </p:txBody>
          </p:sp>
          <p:grpSp>
            <p:nvGrpSpPr>
              <p:cNvPr id="8" name="Group 24"/>
              <p:cNvGrpSpPr>
                <a:grpSpLocks/>
              </p:cNvGrpSpPr>
              <p:nvPr/>
            </p:nvGrpSpPr>
            <p:grpSpPr bwMode="auto">
              <a:xfrm>
                <a:off x="4724" y="2092"/>
                <a:ext cx="96" cy="96"/>
                <a:chOff x="4752" y="2092"/>
                <a:chExt cx="96" cy="96"/>
              </a:xfrm>
            </p:grpSpPr>
            <p:sp>
              <p:nvSpPr>
                <p:cNvPr id="811360" name="Line 25"/>
                <p:cNvSpPr>
                  <a:spLocks noChangeShapeType="1"/>
                </p:cNvSpPr>
                <p:nvPr/>
              </p:nvSpPr>
              <p:spPr bwMode="auto">
                <a:xfrm>
                  <a:off x="4752" y="2092"/>
                  <a:ext cx="96" cy="48"/>
                </a:xfrm>
                <a:prstGeom prst="line">
                  <a:avLst/>
                </a:prstGeom>
                <a:noFill/>
                <a:ln w="9525">
                  <a:solidFill>
                    <a:srgbClr val="FF00FF"/>
                  </a:solidFill>
                  <a:round/>
                  <a:headEnd/>
                  <a:tailEnd/>
                </a:ln>
              </p:spPr>
              <p:txBody>
                <a:bodyPr tIns="0" bIns="0" anchor="ctr"/>
                <a:lstStyle/>
                <a:p>
                  <a:endParaRPr lang="en-US"/>
                </a:p>
              </p:txBody>
            </p:sp>
            <p:sp>
              <p:nvSpPr>
                <p:cNvPr id="811361" name="Line 26"/>
                <p:cNvSpPr>
                  <a:spLocks noChangeShapeType="1"/>
                </p:cNvSpPr>
                <p:nvPr/>
              </p:nvSpPr>
              <p:spPr bwMode="auto">
                <a:xfrm flipH="1">
                  <a:off x="4752" y="2140"/>
                  <a:ext cx="96" cy="48"/>
                </a:xfrm>
                <a:prstGeom prst="line">
                  <a:avLst/>
                </a:prstGeom>
                <a:noFill/>
                <a:ln w="9525">
                  <a:solidFill>
                    <a:srgbClr val="FF00FF"/>
                  </a:solidFill>
                  <a:round/>
                  <a:headEnd/>
                  <a:tailEnd/>
                </a:ln>
              </p:spPr>
              <p:txBody>
                <a:bodyPr tIns="0" bIns="0" anchor="ctr"/>
                <a:lstStyle/>
                <a:p>
                  <a:endParaRPr lang="en-US"/>
                </a:p>
              </p:txBody>
            </p:sp>
          </p:grpSp>
        </p:grpSp>
        <p:grpSp>
          <p:nvGrpSpPr>
            <p:cNvPr id="9" name="Group 27"/>
            <p:cNvGrpSpPr>
              <a:grpSpLocks/>
            </p:cNvGrpSpPr>
            <p:nvPr/>
          </p:nvGrpSpPr>
          <p:grpSpPr bwMode="auto">
            <a:xfrm>
              <a:off x="3072" y="1614"/>
              <a:ext cx="144" cy="144"/>
              <a:chOff x="4824" y="2352"/>
              <a:chExt cx="288" cy="288"/>
            </a:xfrm>
          </p:grpSpPr>
          <p:sp>
            <p:nvSpPr>
              <p:cNvPr id="811356" name="Oval 28"/>
              <p:cNvSpPr>
                <a:spLocks noChangeArrowheads="1"/>
              </p:cNvSpPr>
              <p:nvPr/>
            </p:nvSpPr>
            <p:spPr bwMode="auto">
              <a:xfrm>
                <a:off x="4824" y="2352"/>
                <a:ext cx="288" cy="288"/>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357" name="Oval 29"/>
              <p:cNvSpPr>
                <a:spLocks noChangeArrowheads="1"/>
              </p:cNvSpPr>
              <p:nvPr/>
            </p:nvSpPr>
            <p:spPr bwMode="auto">
              <a:xfrm>
                <a:off x="4848" y="2376"/>
                <a:ext cx="240" cy="24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grpSp>
        <p:sp>
          <p:nvSpPr>
            <p:cNvPr id="811355" name="Rectangle 30"/>
            <p:cNvSpPr>
              <a:spLocks noChangeArrowheads="1"/>
            </p:cNvSpPr>
            <p:nvPr/>
          </p:nvSpPr>
          <p:spPr bwMode="auto">
            <a:xfrm>
              <a:off x="2844" y="1485"/>
              <a:ext cx="209" cy="233"/>
            </a:xfrm>
            <a:prstGeom prst="rect">
              <a:avLst/>
            </a:prstGeom>
            <a:noFill/>
            <a:ln w="9525" algn="ctr">
              <a:noFill/>
              <a:miter lim="800000"/>
              <a:headEnd/>
              <a:tailEnd/>
            </a:ln>
          </p:spPr>
          <p:txBody>
            <a:bodyPr wrap="none" tIns="0" bIns="0">
              <a:spAutoFit/>
            </a:bodyPr>
            <a:lstStyle/>
            <a:p>
              <a:r>
                <a:rPr lang="en-US" sz="2400"/>
                <a:t>a</a:t>
              </a:r>
            </a:p>
          </p:txBody>
        </p:sp>
      </p:grpSp>
      <p:grpSp>
        <p:nvGrpSpPr>
          <p:cNvPr id="10" name="Group 31"/>
          <p:cNvGrpSpPr>
            <a:grpSpLocks/>
          </p:cNvGrpSpPr>
          <p:nvPr/>
        </p:nvGrpSpPr>
        <p:grpSpPr bwMode="auto">
          <a:xfrm>
            <a:off x="2513947" y="3810002"/>
            <a:ext cx="1287127" cy="720725"/>
            <a:chOff x="2564" y="1478"/>
            <a:chExt cx="811" cy="454"/>
          </a:xfrm>
        </p:grpSpPr>
        <p:sp>
          <p:nvSpPr>
            <p:cNvPr id="2928672" name="Cloud"/>
            <p:cNvSpPr>
              <a:spLocks noChangeAspect="1" noEditPoints="1" noChangeArrowheads="1"/>
            </p:cNvSpPr>
            <p:nvPr/>
          </p:nvSpPr>
          <p:spPr bwMode="auto">
            <a:xfrm rot="391928">
              <a:off x="2564" y="1478"/>
              <a:ext cx="811" cy="45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p>
          </p:txBody>
        </p:sp>
        <p:cxnSp>
          <p:nvCxnSpPr>
            <p:cNvPr id="811341" name="AutoShape 33"/>
            <p:cNvCxnSpPr>
              <a:cxnSpLocks noChangeShapeType="1"/>
              <a:stCxn id="811347" idx="6"/>
              <a:endCxn id="811345" idx="2"/>
            </p:cNvCxnSpPr>
            <p:nvPr/>
          </p:nvCxnSpPr>
          <p:spPr bwMode="auto">
            <a:xfrm>
              <a:off x="2862" y="1686"/>
              <a:ext cx="210" cy="0"/>
            </a:xfrm>
            <a:prstGeom prst="straightConnector1">
              <a:avLst/>
            </a:prstGeom>
            <a:noFill/>
            <a:ln w="9525">
              <a:solidFill>
                <a:srgbClr val="3399FF"/>
              </a:solidFill>
              <a:round/>
              <a:headEnd/>
              <a:tailEnd type="triangle" w="med" len="med"/>
            </a:ln>
          </p:spPr>
        </p:cxnSp>
        <p:grpSp>
          <p:nvGrpSpPr>
            <p:cNvPr id="11" name="Group 34"/>
            <p:cNvGrpSpPr>
              <a:grpSpLocks/>
            </p:cNvGrpSpPr>
            <p:nvPr/>
          </p:nvGrpSpPr>
          <p:grpSpPr bwMode="auto">
            <a:xfrm>
              <a:off x="2688" y="1621"/>
              <a:ext cx="174" cy="129"/>
              <a:chOff x="4724" y="1996"/>
              <a:chExt cx="388" cy="288"/>
            </a:xfrm>
          </p:grpSpPr>
          <p:sp>
            <p:nvSpPr>
              <p:cNvPr id="811347" name="Oval 35"/>
              <p:cNvSpPr>
                <a:spLocks noChangeArrowheads="1"/>
              </p:cNvSpPr>
              <p:nvPr/>
            </p:nvSpPr>
            <p:spPr bwMode="auto">
              <a:xfrm>
                <a:off x="4824" y="1996"/>
                <a:ext cx="288" cy="288"/>
              </a:xfrm>
              <a:prstGeom prst="ellipse">
                <a:avLst/>
              </a:prstGeom>
              <a:noFill/>
              <a:ln w="9525" algn="ctr">
                <a:solidFill>
                  <a:srgbClr val="FF00FF"/>
                </a:solidFill>
                <a:round/>
                <a:headEnd/>
                <a:tailEnd/>
              </a:ln>
            </p:spPr>
            <p:txBody>
              <a:bodyPr wrap="none" tIns="0" bIns="0" anchor="ctr"/>
              <a:lstStyle/>
              <a:p>
                <a:pPr algn="ctr">
                  <a:lnSpc>
                    <a:spcPct val="50000"/>
                  </a:lnSpc>
                </a:pPr>
                <a:endParaRPr lang="en-US" sz="2400" baseline="-25000">
                  <a:solidFill>
                    <a:srgbClr val="FF00FF"/>
                  </a:solidFill>
                </a:endParaRPr>
              </a:p>
            </p:txBody>
          </p:sp>
          <p:grpSp>
            <p:nvGrpSpPr>
              <p:cNvPr id="12" name="Group 36"/>
              <p:cNvGrpSpPr>
                <a:grpSpLocks/>
              </p:cNvGrpSpPr>
              <p:nvPr/>
            </p:nvGrpSpPr>
            <p:grpSpPr bwMode="auto">
              <a:xfrm>
                <a:off x="4724" y="2092"/>
                <a:ext cx="96" cy="96"/>
                <a:chOff x="4752" y="2092"/>
                <a:chExt cx="96" cy="96"/>
              </a:xfrm>
            </p:grpSpPr>
            <p:sp>
              <p:nvSpPr>
                <p:cNvPr id="811349" name="Line 37"/>
                <p:cNvSpPr>
                  <a:spLocks noChangeShapeType="1"/>
                </p:cNvSpPr>
                <p:nvPr/>
              </p:nvSpPr>
              <p:spPr bwMode="auto">
                <a:xfrm>
                  <a:off x="4752" y="2092"/>
                  <a:ext cx="96" cy="48"/>
                </a:xfrm>
                <a:prstGeom prst="line">
                  <a:avLst/>
                </a:prstGeom>
                <a:noFill/>
                <a:ln w="9525">
                  <a:solidFill>
                    <a:srgbClr val="FF00FF"/>
                  </a:solidFill>
                  <a:round/>
                  <a:headEnd/>
                  <a:tailEnd/>
                </a:ln>
              </p:spPr>
              <p:txBody>
                <a:bodyPr tIns="0" bIns="0" anchor="ctr"/>
                <a:lstStyle/>
                <a:p>
                  <a:endParaRPr lang="en-US"/>
                </a:p>
              </p:txBody>
            </p:sp>
            <p:sp>
              <p:nvSpPr>
                <p:cNvPr id="811350" name="Line 38"/>
                <p:cNvSpPr>
                  <a:spLocks noChangeShapeType="1"/>
                </p:cNvSpPr>
                <p:nvPr/>
              </p:nvSpPr>
              <p:spPr bwMode="auto">
                <a:xfrm flipH="1">
                  <a:off x="4752" y="2140"/>
                  <a:ext cx="96" cy="48"/>
                </a:xfrm>
                <a:prstGeom prst="line">
                  <a:avLst/>
                </a:prstGeom>
                <a:noFill/>
                <a:ln w="9525">
                  <a:solidFill>
                    <a:srgbClr val="FF00FF"/>
                  </a:solidFill>
                  <a:round/>
                  <a:headEnd/>
                  <a:tailEnd/>
                </a:ln>
              </p:spPr>
              <p:txBody>
                <a:bodyPr tIns="0" bIns="0" anchor="ctr"/>
                <a:lstStyle/>
                <a:p>
                  <a:endParaRPr lang="en-US"/>
                </a:p>
              </p:txBody>
            </p:sp>
          </p:grpSp>
        </p:grpSp>
        <p:grpSp>
          <p:nvGrpSpPr>
            <p:cNvPr id="13" name="Group 39"/>
            <p:cNvGrpSpPr>
              <a:grpSpLocks/>
            </p:cNvGrpSpPr>
            <p:nvPr/>
          </p:nvGrpSpPr>
          <p:grpSpPr bwMode="auto">
            <a:xfrm>
              <a:off x="3072" y="1614"/>
              <a:ext cx="144" cy="144"/>
              <a:chOff x="4824" y="2352"/>
              <a:chExt cx="288" cy="288"/>
            </a:xfrm>
          </p:grpSpPr>
          <p:sp>
            <p:nvSpPr>
              <p:cNvPr id="811345" name="Oval 40"/>
              <p:cNvSpPr>
                <a:spLocks noChangeArrowheads="1"/>
              </p:cNvSpPr>
              <p:nvPr/>
            </p:nvSpPr>
            <p:spPr bwMode="auto">
              <a:xfrm>
                <a:off x="4824" y="2352"/>
                <a:ext cx="288" cy="288"/>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346" name="Oval 41"/>
              <p:cNvSpPr>
                <a:spLocks noChangeArrowheads="1"/>
              </p:cNvSpPr>
              <p:nvPr/>
            </p:nvSpPr>
            <p:spPr bwMode="auto">
              <a:xfrm>
                <a:off x="4848" y="2376"/>
                <a:ext cx="240" cy="24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grpSp>
        <p:sp>
          <p:nvSpPr>
            <p:cNvPr id="811344" name="Rectangle 42"/>
            <p:cNvSpPr>
              <a:spLocks noChangeArrowheads="1"/>
            </p:cNvSpPr>
            <p:nvPr/>
          </p:nvSpPr>
          <p:spPr bwMode="auto">
            <a:xfrm>
              <a:off x="2844" y="1485"/>
              <a:ext cx="218" cy="233"/>
            </a:xfrm>
            <a:prstGeom prst="rect">
              <a:avLst/>
            </a:prstGeom>
            <a:noFill/>
            <a:ln w="9525" algn="ctr">
              <a:noFill/>
              <a:miter lim="800000"/>
              <a:headEnd/>
              <a:tailEnd/>
            </a:ln>
          </p:spPr>
          <p:txBody>
            <a:bodyPr wrap="none" tIns="0" bIns="0">
              <a:spAutoFit/>
            </a:bodyPr>
            <a:lstStyle/>
            <a:p>
              <a:r>
                <a:rPr lang="en-US" sz="2400"/>
                <a:t>b</a:t>
              </a:r>
            </a:p>
          </p:txBody>
        </p:sp>
      </p:grpSp>
      <p:grpSp>
        <p:nvGrpSpPr>
          <p:cNvPr id="14" name="Group 43"/>
          <p:cNvGrpSpPr>
            <a:grpSpLocks/>
          </p:cNvGrpSpPr>
          <p:nvPr/>
        </p:nvGrpSpPr>
        <p:grpSpPr bwMode="auto">
          <a:xfrm>
            <a:off x="2513947" y="2971803"/>
            <a:ext cx="1287127" cy="720725"/>
            <a:chOff x="2564" y="1478"/>
            <a:chExt cx="811" cy="454"/>
          </a:xfrm>
        </p:grpSpPr>
        <p:sp>
          <p:nvSpPr>
            <p:cNvPr id="2928684" name="Cloud"/>
            <p:cNvSpPr>
              <a:spLocks noChangeAspect="1" noEditPoints="1" noChangeArrowheads="1"/>
            </p:cNvSpPr>
            <p:nvPr/>
          </p:nvSpPr>
          <p:spPr bwMode="auto">
            <a:xfrm rot="391928">
              <a:off x="2564" y="1478"/>
              <a:ext cx="811" cy="45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p>
          </p:txBody>
        </p:sp>
        <p:cxnSp>
          <p:nvCxnSpPr>
            <p:cNvPr id="811330" name="AutoShape 45"/>
            <p:cNvCxnSpPr>
              <a:cxnSpLocks noChangeShapeType="1"/>
              <a:stCxn id="811336" idx="6"/>
              <a:endCxn id="811334" idx="2"/>
            </p:cNvCxnSpPr>
            <p:nvPr/>
          </p:nvCxnSpPr>
          <p:spPr bwMode="auto">
            <a:xfrm>
              <a:off x="2862" y="1686"/>
              <a:ext cx="210" cy="0"/>
            </a:xfrm>
            <a:prstGeom prst="straightConnector1">
              <a:avLst/>
            </a:prstGeom>
            <a:noFill/>
            <a:ln w="9525">
              <a:solidFill>
                <a:srgbClr val="3399FF"/>
              </a:solidFill>
              <a:round/>
              <a:headEnd/>
              <a:tailEnd type="triangle" w="med" len="med"/>
            </a:ln>
          </p:spPr>
        </p:cxnSp>
        <p:grpSp>
          <p:nvGrpSpPr>
            <p:cNvPr id="15" name="Group 46"/>
            <p:cNvGrpSpPr>
              <a:grpSpLocks/>
            </p:cNvGrpSpPr>
            <p:nvPr/>
          </p:nvGrpSpPr>
          <p:grpSpPr bwMode="auto">
            <a:xfrm>
              <a:off x="2688" y="1621"/>
              <a:ext cx="174" cy="129"/>
              <a:chOff x="4724" y="1996"/>
              <a:chExt cx="388" cy="288"/>
            </a:xfrm>
          </p:grpSpPr>
          <p:sp>
            <p:nvSpPr>
              <p:cNvPr id="811336" name="Oval 47"/>
              <p:cNvSpPr>
                <a:spLocks noChangeArrowheads="1"/>
              </p:cNvSpPr>
              <p:nvPr/>
            </p:nvSpPr>
            <p:spPr bwMode="auto">
              <a:xfrm>
                <a:off x="4824" y="1996"/>
                <a:ext cx="288" cy="288"/>
              </a:xfrm>
              <a:prstGeom prst="ellipse">
                <a:avLst/>
              </a:prstGeom>
              <a:noFill/>
              <a:ln w="9525" algn="ctr">
                <a:solidFill>
                  <a:srgbClr val="FF00FF"/>
                </a:solidFill>
                <a:round/>
                <a:headEnd/>
                <a:tailEnd/>
              </a:ln>
            </p:spPr>
            <p:txBody>
              <a:bodyPr wrap="none" tIns="0" bIns="0" anchor="ctr"/>
              <a:lstStyle/>
              <a:p>
                <a:pPr algn="ctr">
                  <a:lnSpc>
                    <a:spcPct val="50000"/>
                  </a:lnSpc>
                </a:pPr>
                <a:endParaRPr lang="en-US" sz="2400" baseline="-25000">
                  <a:solidFill>
                    <a:srgbClr val="FF00FF"/>
                  </a:solidFill>
                </a:endParaRPr>
              </a:p>
            </p:txBody>
          </p:sp>
          <p:grpSp>
            <p:nvGrpSpPr>
              <p:cNvPr id="16" name="Group 48"/>
              <p:cNvGrpSpPr>
                <a:grpSpLocks/>
              </p:cNvGrpSpPr>
              <p:nvPr/>
            </p:nvGrpSpPr>
            <p:grpSpPr bwMode="auto">
              <a:xfrm>
                <a:off x="4724" y="2092"/>
                <a:ext cx="96" cy="96"/>
                <a:chOff x="4752" y="2092"/>
                <a:chExt cx="96" cy="96"/>
              </a:xfrm>
            </p:grpSpPr>
            <p:sp>
              <p:nvSpPr>
                <p:cNvPr id="811338" name="Line 49"/>
                <p:cNvSpPr>
                  <a:spLocks noChangeShapeType="1"/>
                </p:cNvSpPr>
                <p:nvPr/>
              </p:nvSpPr>
              <p:spPr bwMode="auto">
                <a:xfrm>
                  <a:off x="4752" y="2092"/>
                  <a:ext cx="96" cy="48"/>
                </a:xfrm>
                <a:prstGeom prst="line">
                  <a:avLst/>
                </a:prstGeom>
                <a:noFill/>
                <a:ln w="9525">
                  <a:solidFill>
                    <a:srgbClr val="FF00FF"/>
                  </a:solidFill>
                  <a:round/>
                  <a:headEnd/>
                  <a:tailEnd/>
                </a:ln>
              </p:spPr>
              <p:txBody>
                <a:bodyPr tIns="0" bIns="0" anchor="ctr"/>
                <a:lstStyle/>
                <a:p>
                  <a:endParaRPr lang="en-US"/>
                </a:p>
              </p:txBody>
            </p:sp>
            <p:sp>
              <p:nvSpPr>
                <p:cNvPr id="811339" name="Line 50"/>
                <p:cNvSpPr>
                  <a:spLocks noChangeShapeType="1"/>
                </p:cNvSpPr>
                <p:nvPr/>
              </p:nvSpPr>
              <p:spPr bwMode="auto">
                <a:xfrm flipH="1">
                  <a:off x="4752" y="2140"/>
                  <a:ext cx="96" cy="48"/>
                </a:xfrm>
                <a:prstGeom prst="line">
                  <a:avLst/>
                </a:prstGeom>
                <a:noFill/>
                <a:ln w="9525">
                  <a:solidFill>
                    <a:srgbClr val="FF00FF"/>
                  </a:solidFill>
                  <a:round/>
                  <a:headEnd/>
                  <a:tailEnd/>
                </a:ln>
              </p:spPr>
              <p:txBody>
                <a:bodyPr tIns="0" bIns="0" anchor="ctr"/>
                <a:lstStyle/>
                <a:p>
                  <a:endParaRPr lang="en-US"/>
                </a:p>
              </p:txBody>
            </p:sp>
          </p:grpSp>
        </p:grpSp>
        <p:grpSp>
          <p:nvGrpSpPr>
            <p:cNvPr id="17" name="Group 51"/>
            <p:cNvGrpSpPr>
              <a:grpSpLocks/>
            </p:cNvGrpSpPr>
            <p:nvPr/>
          </p:nvGrpSpPr>
          <p:grpSpPr bwMode="auto">
            <a:xfrm>
              <a:off x="3072" y="1614"/>
              <a:ext cx="144" cy="144"/>
              <a:chOff x="4824" y="2352"/>
              <a:chExt cx="288" cy="288"/>
            </a:xfrm>
          </p:grpSpPr>
          <p:sp>
            <p:nvSpPr>
              <p:cNvPr id="811334" name="Oval 52"/>
              <p:cNvSpPr>
                <a:spLocks noChangeArrowheads="1"/>
              </p:cNvSpPr>
              <p:nvPr/>
            </p:nvSpPr>
            <p:spPr bwMode="auto">
              <a:xfrm>
                <a:off x="4824" y="2352"/>
                <a:ext cx="288" cy="288"/>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335" name="Oval 53"/>
              <p:cNvSpPr>
                <a:spLocks noChangeArrowheads="1"/>
              </p:cNvSpPr>
              <p:nvPr/>
            </p:nvSpPr>
            <p:spPr bwMode="auto">
              <a:xfrm>
                <a:off x="4848" y="2376"/>
                <a:ext cx="240" cy="24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grpSp>
        <p:sp>
          <p:nvSpPr>
            <p:cNvPr id="811333" name="Rectangle 54"/>
            <p:cNvSpPr>
              <a:spLocks noChangeArrowheads="1"/>
            </p:cNvSpPr>
            <p:nvPr/>
          </p:nvSpPr>
          <p:spPr bwMode="auto">
            <a:xfrm>
              <a:off x="2844" y="1485"/>
              <a:ext cx="209" cy="233"/>
            </a:xfrm>
            <a:prstGeom prst="rect">
              <a:avLst/>
            </a:prstGeom>
            <a:noFill/>
            <a:ln w="9525" algn="ctr">
              <a:noFill/>
              <a:miter lim="800000"/>
              <a:headEnd/>
              <a:tailEnd/>
            </a:ln>
          </p:spPr>
          <p:txBody>
            <a:bodyPr wrap="none" tIns="0" bIns="0">
              <a:spAutoFit/>
            </a:bodyPr>
            <a:lstStyle/>
            <a:p>
              <a:r>
                <a:rPr lang="en-US" sz="2400"/>
                <a:t>a</a:t>
              </a:r>
            </a:p>
          </p:txBody>
        </p:sp>
      </p:grpSp>
      <p:grpSp>
        <p:nvGrpSpPr>
          <p:cNvPr id="18" name="Group 55"/>
          <p:cNvGrpSpPr>
            <a:grpSpLocks/>
          </p:cNvGrpSpPr>
          <p:nvPr/>
        </p:nvGrpSpPr>
        <p:grpSpPr bwMode="auto">
          <a:xfrm>
            <a:off x="1914027" y="3581403"/>
            <a:ext cx="380901" cy="282575"/>
            <a:chOff x="4724" y="1996"/>
            <a:chExt cx="388" cy="288"/>
          </a:xfrm>
        </p:grpSpPr>
        <p:sp>
          <p:nvSpPr>
            <p:cNvPr id="811325" name="Oval 56"/>
            <p:cNvSpPr>
              <a:spLocks noChangeArrowheads="1"/>
            </p:cNvSpPr>
            <p:nvPr/>
          </p:nvSpPr>
          <p:spPr bwMode="auto">
            <a:xfrm>
              <a:off x="4824" y="1996"/>
              <a:ext cx="288" cy="288"/>
            </a:xfrm>
            <a:prstGeom prst="ellipse">
              <a:avLst/>
            </a:prstGeom>
            <a:noFill/>
            <a:ln w="12700" algn="ctr">
              <a:solidFill>
                <a:srgbClr val="FF00FF"/>
              </a:solidFill>
              <a:round/>
              <a:headEnd/>
              <a:tailEnd/>
            </a:ln>
          </p:spPr>
          <p:txBody>
            <a:bodyPr wrap="none" tIns="0" bIns="0" anchor="ctr"/>
            <a:lstStyle/>
            <a:p>
              <a:pPr algn="ctr">
                <a:lnSpc>
                  <a:spcPct val="50000"/>
                </a:lnSpc>
              </a:pPr>
              <a:endParaRPr lang="en-US" sz="2400" baseline="-25000">
                <a:solidFill>
                  <a:srgbClr val="FF00FF"/>
                </a:solidFill>
              </a:endParaRPr>
            </a:p>
          </p:txBody>
        </p:sp>
        <p:grpSp>
          <p:nvGrpSpPr>
            <p:cNvPr id="19" name="Group 57"/>
            <p:cNvGrpSpPr>
              <a:grpSpLocks/>
            </p:cNvGrpSpPr>
            <p:nvPr/>
          </p:nvGrpSpPr>
          <p:grpSpPr bwMode="auto">
            <a:xfrm>
              <a:off x="4724" y="2092"/>
              <a:ext cx="96" cy="96"/>
              <a:chOff x="4752" y="2092"/>
              <a:chExt cx="96" cy="96"/>
            </a:xfrm>
          </p:grpSpPr>
          <p:sp>
            <p:nvSpPr>
              <p:cNvPr id="811327" name="Line 58"/>
              <p:cNvSpPr>
                <a:spLocks noChangeShapeType="1"/>
              </p:cNvSpPr>
              <p:nvPr/>
            </p:nvSpPr>
            <p:spPr bwMode="auto">
              <a:xfrm>
                <a:off x="4752" y="2092"/>
                <a:ext cx="96" cy="48"/>
              </a:xfrm>
              <a:prstGeom prst="line">
                <a:avLst/>
              </a:prstGeom>
              <a:noFill/>
              <a:ln w="12700">
                <a:solidFill>
                  <a:srgbClr val="FF00FF"/>
                </a:solidFill>
                <a:round/>
                <a:headEnd/>
                <a:tailEnd/>
              </a:ln>
            </p:spPr>
            <p:txBody>
              <a:bodyPr tIns="0" bIns="0" anchor="ctr"/>
              <a:lstStyle/>
              <a:p>
                <a:endParaRPr lang="en-US"/>
              </a:p>
            </p:txBody>
          </p:sp>
          <p:sp>
            <p:nvSpPr>
              <p:cNvPr id="811328" name="Line 59"/>
              <p:cNvSpPr>
                <a:spLocks noChangeShapeType="1"/>
              </p:cNvSpPr>
              <p:nvPr/>
            </p:nvSpPr>
            <p:spPr bwMode="auto">
              <a:xfrm flipH="1">
                <a:off x="4752" y="2140"/>
                <a:ext cx="96" cy="48"/>
              </a:xfrm>
              <a:prstGeom prst="line">
                <a:avLst/>
              </a:prstGeom>
              <a:noFill/>
              <a:ln w="12700">
                <a:solidFill>
                  <a:srgbClr val="FF00FF"/>
                </a:solidFill>
                <a:round/>
                <a:headEnd/>
                <a:tailEnd/>
              </a:ln>
            </p:spPr>
            <p:txBody>
              <a:bodyPr tIns="0" bIns="0" anchor="ctr"/>
              <a:lstStyle/>
              <a:p>
                <a:endParaRPr lang="en-US"/>
              </a:p>
            </p:txBody>
          </p:sp>
        </p:grpSp>
      </p:grpSp>
      <p:cxnSp>
        <p:nvCxnSpPr>
          <p:cNvPr id="2928700" name="AutoShape 60"/>
          <p:cNvCxnSpPr>
            <a:cxnSpLocks noChangeShapeType="1"/>
            <a:stCxn id="811325" idx="6"/>
            <a:endCxn id="811336" idx="3"/>
          </p:cNvCxnSpPr>
          <p:nvPr/>
        </p:nvCxnSpPr>
        <p:spPr bwMode="auto">
          <a:xfrm flipV="1">
            <a:off x="2294929" y="3373438"/>
            <a:ext cx="517391" cy="349250"/>
          </a:xfrm>
          <a:prstGeom prst="straightConnector1">
            <a:avLst/>
          </a:prstGeom>
          <a:noFill/>
          <a:ln w="12700">
            <a:solidFill>
              <a:srgbClr val="3399FF"/>
            </a:solidFill>
            <a:round/>
            <a:headEnd/>
            <a:tailEnd type="triangle" w="med" len="med"/>
          </a:ln>
        </p:spPr>
      </p:cxnSp>
      <p:cxnSp>
        <p:nvCxnSpPr>
          <p:cNvPr id="2928701" name="AutoShape 61"/>
          <p:cNvCxnSpPr>
            <a:cxnSpLocks noChangeShapeType="1"/>
            <a:stCxn id="811325" idx="6"/>
            <a:endCxn id="811347" idx="1"/>
          </p:cNvCxnSpPr>
          <p:nvPr/>
        </p:nvCxnSpPr>
        <p:spPr bwMode="auto">
          <a:xfrm>
            <a:off x="2294929" y="3722691"/>
            <a:ext cx="517391" cy="344487"/>
          </a:xfrm>
          <a:prstGeom prst="straightConnector1">
            <a:avLst/>
          </a:prstGeom>
          <a:noFill/>
          <a:ln w="12700">
            <a:solidFill>
              <a:srgbClr val="3399FF"/>
            </a:solidFill>
            <a:round/>
            <a:headEnd/>
            <a:tailEnd type="triangle" w="med" len="med"/>
          </a:ln>
        </p:spPr>
      </p:cxnSp>
      <p:sp>
        <p:nvSpPr>
          <p:cNvPr id="2928702" name="Rectangle 62"/>
          <p:cNvSpPr>
            <a:spLocks noChangeArrowheads="1"/>
          </p:cNvSpPr>
          <p:nvPr/>
        </p:nvSpPr>
        <p:spPr bwMode="auto">
          <a:xfrm>
            <a:off x="2296515" y="3771903"/>
            <a:ext cx="285656" cy="276999"/>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sp>
        <p:nvSpPr>
          <p:cNvPr id="2928703" name="Rectangle 63"/>
          <p:cNvSpPr>
            <a:spLocks noChangeArrowheads="1"/>
          </p:cNvSpPr>
          <p:nvPr/>
        </p:nvSpPr>
        <p:spPr bwMode="auto">
          <a:xfrm>
            <a:off x="2286993" y="3392489"/>
            <a:ext cx="285656" cy="276999"/>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cxnSp>
        <p:nvCxnSpPr>
          <p:cNvPr id="2928704" name="AutoShape 64"/>
          <p:cNvCxnSpPr>
            <a:cxnSpLocks noChangeShapeType="1"/>
            <a:stCxn id="811334" idx="6"/>
            <a:endCxn id="811369" idx="1"/>
          </p:cNvCxnSpPr>
          <p:nvPr/>
        </p:nvCxnSpPr>
        <p:spPr bwMode="auto">
          <a:xfrm>
            <a:off x="3548728" y="3302003"/>
            <a:ext cx="1471230" cy="333375"/>
          </a:xfrm>
          <a:prstGeom prst="straightConnector1">
            <a:avLst/>
          </a:prstGeom>
          <a:noFill/>
          <a:ln w="12700">
            <a:solidFill>
              <a:srgbClr val="3399FF"/>
            </a:solidFill>
            <a:round/>
            <a:headEnd/>
            <a:tailEnd type="triangle" w="med" len="med"/>
          </a:ln>
        </p:spPr>
      </p:cxnSp>
      <p:cxnSp>
        <p:nvCxnSpPr>
          <p:cNvPr id="2928705" name="AutoShape 65"/>
          <p:cNvCxnSpPr>
            <a:cxnSpLocks noChangeShapeType="1"/>
            <a:stCxn id="811345" idx="6"/>
            <a:endCxn id="811369" idx="3"/>
          </p:cNvCxnSpPr>
          <p:nvPr/>
        </p:nvCxnSpPr>
        <p:spPr bwMode="auto">
          <a:xfrm flipV="1">
            <a:off x="3548728" y="3779838"/>
            <a:ext cx="1471230" cy="360362"/>
          </a:xfrm>
          <a:prstGeom prst="straightConnector1">
            <a:avLst/>
          </a:prstGeom>
          <a:noFill/>
          <a:ln w="12700">
            <a:solidFill>
              <a:srgbClr val="3399FF"/>
            </a:solidFill>
            <a:round/>
            <a:headEnd/>
            <a:tailEnd type="triangle" w="med" len="med"/>
          </a:ln>
        </p:spPr>
      </p:cxnSp>
      <p:cxnSp>
        <p:nvCxnSpPr>
          <p:cNvPr id="2928706" name="AutoShape 66"/>
          <p:cNvCxnSpPr>
            <a:cxnSpLocks noChangeShapeType="1"/>
            <a:stCxn id="811367" idx="6"/>
            <a:endCxn id="811358" idx="2"/>
          </p:cNvCxnSpPr>
          <p:nvPr/>
        </p:nvCxnSpPr>
        <p:spPr bwMode="auto">
          <a:xfrm>
            <a:off x="5756365" y="3708403"/>
            <a:ext cx="657054" cy="15875"/>
          </a:xfrm>
          <a:prstGeom prst="straightConnector1">
            <a:avLst/>
          </a:prstGeom>
          <a:noFill/>
          <a:ln w="12700">
            <a:solidFill>
              <a:srgbClr val="3399FF"/>
            </a:solidFill>
            <a:round/>
            <a:headEnd/>
            <a:tailEnd type="triangle" w="med" len="med"/>
          </a:ln>
        </p:spPr>
      </p:cxnSp>
      <p:cxnSp>
        <p:nvCxnSpPr>
          <p:cNvPr id="2928707" name="AutoShape 67"/>
          <p:cNvCxnSpPr>
            <a:cxnSpLocks noChangeShapeType="1"/>
            <a:stCxn id="811334" idx="0"/>
            <a:endCxn id="811325" idx="0"/>
          </p:cNvCxnSpPr>
          <p:nvPr/>
        </p:nvCxnSpPr>
        <p:spPr bwMode="auto">
          <a:xfrm rot="-5400000" flipH="1" flipV="1">
            <a:off x="2597217" y="2744161"/>
            <a:ext cx="393700" cy="1280778"/>
          </a:xfrm>
          <a:prstGeom prst="curvedConnector3">
            <a:avLst>
              <a:gd name="adj1" fmla="val -58065"/>
            </a:avLst>
          </a:prstGeom>
          <a:noFill/>
          <a:ln w="12700">
            <a:solidFill>
              <a:srgbClr val="3399FF"/>
            </a:solidFill>
            <a:round/>
            <a:headEnd/>
            <a:tailEnd type="triangle" w="med" len="med"/>
          </a:ln>
        </p:spPr>
      </p:cxnSp>
      <p:cxnSp>
        <p:nvCxnSpPr>
          <p:cNvPr id="2928708" name="AutoShape 68"/>
          <p:cNvCxnSpPr>
            <a:cxnSpLocks noChangeShapeType="1"/>
            <a:stCxn id="811345" idx="4"/>
            <a:endCxn id="811325" idx="4"/>
          </p:cNvCxnSpPr>
          <p:nvPr/>
        </p:nvCxnSpPr>
        <p:spPr bwMode="auto">
          <a:xfrm rot="16200000" flipV="1">
            <a:off x="2598806" y="3418849"/>
            <a:ext cx="390525" cy="1280778"/>
          </a:xfrm>
          <a:prstGeom prst="curvedConnector3">
            <a:avLst>
              <a:gd name="adj1" fmla="val -58537"/>
            </a:avLst>
          </a:prstGeom>
          <a:noFill/>
          <a:ln w="12700">
            <a:solidFill>
              <a:srgbClr val="3399FF"/>
            </a:solidFill>
            <a:round/>
            <a:headEnd/>
            <a:tailEnd type="triangle" w="med" len="med"/>
          </a:ln>
        </p:spPr>
      </p:cxnSp>
      <p:sp>
        <p:nvSpPr>
          <p:cNvPr id="2928709" name="Rectangle 69"/>
          <p:cNvSpPr>
            <a:spLocks noChangeArrowheads="1"/>
          </p:cNvSpPr>
          <p:nvPr/>
        </p:nvSpPr>
        <p:spPr bwMode="auto">
          <a:xfrm>
            <a:off x="3913755" y="3192466"/>
            <a:ext cx="285656" cy="276999"/>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sp>
        <p:nvSpPr>
          <p:cNvPr id="2928710" name="Rectangle 70"/>
          <p:cNvSpPr>
            <a:spLocks noChangeArrowheads="1"/>
          </p:cNvSpPr>
          <p:nvPr/>
        </p:nvSpPr>
        <p:spPr bwMode="auto">
          <a:xfrm>
            <a:off x="3913755" y="3765551"/>
            <a:ext cx="285656" cy="276999"/>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sp>
        <p:nvSpPr>
          <p:cNvPr id="2928711" name="Rectangle 71"/>
          <p:cNvSpPr>
            <a:spLocks noChangeArrowheads="1"/>
          </p:cNvSpPr>
          <p:nvPr/>
        </p:nvSpPr>
        <p:spPr bwMode="auto">
          <a:xfrm>
            <a:off x="5975382" y="3484566"/>
            <a:ext cx="285656" cy="276999"/>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sp>
        <p:nvSpPr>
          <p:cNvPr id="2928712" name="Cloud"/>
          <p:cNvSpPr>
            <a:spLocks noChangeAspect="1" noEditPoints="1" noChangeArrowheads="1"/>
          </p:cNvSpPr>
          <p:nvPr/>
        </p:nvSpPr>
        <p:spPr bwMode="auto">
          <a:xfrm rot="391928">
            <a:off x="7922736" y="2667001"/>
            <a:ext cx="2513945" cy="234156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p>
        </p:txBody>
      </p:sp>
      <p:grpSp>
        <p:nvGrpSpPr>
          <p:cNvPr id="20" name="Group 73"/>
          <p:cNvGrpSpPr>
            <a:grpSpLocks/>
          </p:cNvGrpSpPr>
          <p:nvPr/>
        </p:nvGrpSpPr>
        <p:grpSpPr bwMode="auto">
          <a:xfrm>
            <a:off x="8684540" y="3798891"/>
            <a:ext cx="1287127" cy="720725"/>
            <a:chOff x="2564" y="1478"/>
            <a:chExt cx="811" cy="454"/>
          </a:xfrm>
        </p:grpSpPr>
        <p:sp>
          <p:nvSpPr>
            <p:cNvPr id="2928714" name="Cloud"/>
            <p:cNvSpPr>
              <a:spLocks noChangeAspect="1" noEditPoints="1" noChangeArrowheads="1"/>
            </p:cNvSpPr>
            <p:nvPr/>
          </p:nvSpPr>
          <p:spPr bwMode="auto">
            <a:xfrm rot="391928">
              <a:off x="2564" y="1478"/>
              <a:ext cx="811" cy="45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p>
          </p:txBody>
        </p:sp>
        <p:cxnSp>
          <p:nvCxnSpPr>
            <p:cNvPr id="811315" name="AutoShape 75"/>
            <p:cNvCxnSpPr>
              <a:cxnSpLocks noChangeShapeType="1"/>
              <a:stCxn id="811321" idx="6"/>
              <a:endCxn id="811319" idx="2"/>
            </p:cNvCxnSpPr>
            <p:nvPr/>
          </p:nvCxnSpPr>
          <p:spPr bwMode="auto">
            <a:xfrm>
              <a:off x="2862" y="1686"/>
              <a:ext cx="210" cy="0"/>
            </a:xfrm>
            <a:prstGeom prst="straightConnector1">
              <a:avLst/>
            </a:prstGeom>
            <a:noFill/>
            <a:ln w="9525">
              <a:solidFill>
                <a:srgbClr val="3399FF"/>
              </a:solidFill>
              <a:round/>
              <a:headEnd/>
              <a:tailEnd type="triangle" w="med" len="med"/>
            </a:ln>
          </p:spPr>
        </p:cxnSp>
        <p:grpSp>
          <p:nvGrpSpPr>
            <p:cNvPr id="21" name="Group 76"/>
            <p:cNvGrpSpPr>
              <a:grpSpLocks/>
            </p:cNvGrpSpPr>
            <p:nvPr/>
          </p:nvGrpSpPr>
          <p:grpSpPr bwMode="auto">
            <a:xfrm>
              <a:off x="2688" y="1621"/>
              <a:ext cx="174" cy="129"/>
              <a:chOff x="4724" y="1996"/>
              <a:chExt cx="388" cy="288"/>
            </a:xfrm>
          </p:grpSpPr>
          <p:sp>
            <p:nvSpPr>
              <p:cNvPr id="811321" name="Oval 77"/>
              <p:cNvSpPr>
                <a:spLocks noChangeArrowheads="1"/>
              </p:cNvSpPr>
              <p:nvPr/>
            </p:nvSpPr>
            <p:spPr bwMode="auto">
              <a:xfrm>
                <a:off x="4824" y="1996"/>
                <a:ext cx="288" cy="288"/>
              </a:xfrm>
              <a:prstGeom prst="ellipse">
                <a:avLst/>
              </a:prstGeom>
              <a:noFill/>
              <a:ln w="9525" algn="ctr">
                <a:solidFill>
                  <a:srgbClr val="FF00FF"/>
                </a:solidFill>
                <a:round/>
                <a:headEnd/>
                <a:tailEnd/>
              </a:ln>
            </p:spPr>
            <p:txBody>
              <a:bodyPr wrap="none" tIns="0" bIns="0" anchor="ctr"/>
              <a:lstStyle/>
              <a:p>
                <a:pPr algn="ctr">
                  <a:lnSpc>
                    <a:spcPct val="50000"/>
                  </a:lnSpc>
                </a:pPr>
                <a:endParaRPr lang="en-US" sz="2400" baseline="-25000">
                  <a:solidFill>
                    <a:srgbClr val="FF00FF"/>
                  </a:solidFill>
                </a:endParaRPr>
              </a:p>
            </p:txBody>
          </p:sp>
          <p:grpSp>
            <p:nvGrpSpPr>
              <p:cNvPr id="22" name="Group 78"/>
              <p:cNvGrpSpPr>
                <a:grpSpLocks/>
              </p:cNvGrpSpPr>
              <p:nvPr/>
            </p:nvGrpSpPr>
            <p:grpSpPr bwMode="auto">
              <a:xfrm>
                <a:off x="4724" y="2092"/>
                <a:ext cx="96" cy="96"/>
                <a:chOff x="4752" y="2092"/>
                <a:chExt cx="96" cy="96"/>
              </a:xfrm>
            </p:grpSpPr>
            <p:sp>
              <p:nvSpPr>
                <p:cNvPr id="811323" name="Line 79"/>
                <p:cNvSpPr>
                  <a:spLocks noChangeShapeType="1"/>
                </p:cNvSpPr>
                <p:nvPr/>
              </p:nvSpPr>
              <p:spPr bwMode="auto">
                <a:xfrm>
                  <a:off x="4752" y="2092"/>
                  <a:ext cx="96" cy="48"/>
                </a:xfrm>
                <a:prstGeom prst="line">
                  <a:avLst/>
                </a:prstGeom>
                <a:noFill/>
                <a:ln w="9525">
                  <a:solidFill>
                    <a:srgbClr val="FF00FF"/>
                  </a:solidFill>
                  <a:round/>
                  <a:headEnd/>
                  <a:tailEnd/>
                </a:ln>
              </p:spPr>
              <p:txBody>
                <a:bodyPr tIns="0" bIns="0" anchor="ctr"/>
                <a:lstStyle/>
                <a:p>
                  <a:endParaRPr lang="en-US"/>
                </a:p>
              </p:txBody>
            </p:sp>
            <p:sp>
              <p:nvSpPr>
                <p:cNvPr id="811324" name="Line 80"/>
                <p:cNvSpPr>
                  <a:spLocks noChangeShapeType="1"/>
                </p:cNvSpPr>
                <p:nvPr/>
              </p:nvSpPr>
              <p:spPr bwMode="auto">
                <a:xfrm flipH="1">
                  <a:off x="4752" y="2140"/>
                  <a:ext cx="96" cy="48"/>
                </a:xfrm>
                <a:prstGeom prst="line">
                  <a:avLst/>
                </a:prstGeom>
                <a:noFill/>
                <a:ln w="9525">
                  <a:solidFill>
                    <a:srgbClr val="FF00FF"/>
                  </a:solidFill>
                  <a:round/>
                  <a:headEnd/>
                  <a:tailEnd/>
                </a:ln>
              </p:spPr>
              <p:txBody>
                <a:bodyPr tIns="0" bIns="0" anchor="ctr"/>
                <a:lstStyle/>
                <a:p>
                  <a:endParaRPr lang="en-US"/>
                </a:p>
              </p:txBody>
            </p:sp>
          </p:grpSp>
        </p:grpSp>
        <p:grpSp>
          <p:nvGrpSpPr>
            <p:cNvPr id="23" name="Group 81"/>
            <p:cNvGrpSpPr>
              <a:grpSpLocks/>
            </p:cNvGrpSpPr>
            <p:nvPr/>
          </p:nvGrpSpPr>
          <p:grpSpPr bwMode="auto">
            <a:xfrm>
              <a:off x="3072" y="1614"/>
              <a:ext cx="144" cy="144"/>
              <a:chOff x="4824" y="2352"/>
              <a:chExt cx="288" cy="288"/>
            </a:xfrm>
          </p:grpSpPr>
          <p:sp>
            <p:nvSpPr>
              <p:cNvPr id="811319" name="Oval 82"/>
              <p:cNvSpPr>
                <a:spLocks noChangeArrowheads="1"/>
              </p:cNvSpPr>
              <p:nvPr/>
            </p:nvSpPr>
            <p:spPr bwMode="auto">
              <a:xfrm>
                <a:off x="4824" y="2352"/>
                <a:ext cx="288" cy="288"/>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320" name="Oval 83"/>
              <p:cNvSpPr>
                <a:spLocks noChangeArrowheads="1"/>
              </p:cNvSpPr>
              <p:nvPr/>
            </p:nvSpPr>
            <p:spPr bwMode="auto">
              <a:xfrm>
                <a:off x="4848" y="2376"/>
                <a:ext cx="240" cy="24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grpSp>
        <p:sp>
          <p:nvSpPr>
            <p:cNvPr id="811318" name="Rectangle 84"/>
            <p:cNvSpPr>
              <a:spLocks noChangeArrowheads="1"/>
            </p:cNvSpPr>
            <p:nvPr/>
          </p:nvSpPr>
          <p:spPr bwMode="auto">
            <a:xfrm>
              <a:off x="2844" y="1485"/>
              <a:ext cx="218" cy="233"/>
            </a:xfrm>
            <a:prstGeom prst="rect">
              <a:avLst/>
            </a:prstGeom>
            <a:noFill/>
            <a:ln w="9525" algn="ctr">
              <a:noFill/>
              <a:miter lim="800000"/>
              <a:headEnd/>
              <a:tailEnd/>
            </a:ln>
          </p:spPr>
          <p:txBody>
            <a:bodyPr wrap="none" tIns="0" bIns="0">
              <a:spAutoFit/>
            </a:bodyPr>
            <a:lstStyle/>
            <a:p>
              <a:r>
                <a:rPr lang="en-US" sz="2400"/>
                <a:t>b</a:t>
              </a:r>
            </a:p>
          </p:txBody>
        </p:sp>
      </p:grpSp>
      <p:grpSp>
        <p:nvGrpSpPr>
          <p:cNvPr id="24" name="Group 85"/>
          <p:cNvGrpSpPr>
            <a:grpSpLocks/>
          </p:cNvGrpSpPr>
          <p:nvPr/>
        </p:nvGrpSpPr>
        <p:grpSpPr bwMode="auto">
          <a:xfrm>
            <a:off x="8684540" y="2960691"/>
            <a:ext cx="1287127" cy="720725"/>
            <a:chOff x="2564" y="1478"/>
            <a:chExt cx="811" cy="454"/>
          </a:xfrm>
        </p:grpSpPr>
        <p:sp>
          <p:nvSpPr>
            <p:cNvPr id="2928726" name="Cloud"/>
            <p:cNvSpPr>
              <a:spLocks noChangeAspect="1" noEditPoints="1" noChangeArrowheads="1"/>
            </p:cNvSpPr>
            <p:nvPr/>
          </p:nvSpPr>
          <p:spPr bwMode="auto">
            <a:xfrm rot="391928">
              <a:off x="2564" y="1478"/>
              <a:ext cx="811" cy="45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p>
          </p:txBody>
        </p:sp>
        <p:cxnSp>
          <p:nvCxnSpPr>
            <p:cNvPr id="811304" name="AutoShape 87"/>
            <p:cNvCxnSpPr>
              <a:cxnSpLocks noChangeShapeType="1"/>
              <a:stCxn id="811310" idx="6"/>
              <a:endCxn id="811308" idx="2"/>
            </p:cNvCxnSpPr>
            <p:nvPr/>
          </p:nvCxnSpPr>
          <p:spPr bwMode="auto">
            <a:xfrm>
              <a:off x="2862" y="1686"/>
              <a:ext cx="210" cy="0"/>
            </a:xfrm>
            <a:prstGeom prst="straightConnector1">
              <a:avLst/>
            </a:prstGeom>
            <a:noFill/>
            <a:ln w="9525">
              <a:solidFill>
                <a:srgbClr val="3399FF"/>
              </a:solidFill>
              <a:round/>
              <a:headEnd/>
              <a:tailEnd type="triangle" w="med" len="med"/>
            </a:ln>
          </p:spPr>
        </p:cxnSp>
        <p:grpSp>
          <p:nvGrpSpPr>
            <p:cNvPr id="25" name="Group 88"/>
            <p:cNvGrpSpPr>
              <a:grpSpLocks/>
            </p:cNvGrpSpPr>
            <p:nvPr/>
          </p:nvGrpSpPr>
          <p:grpSpPr bwMode="auto">
            <a:xfrm>
              <a:off x="2688" y="1621"/>
              <a:ext cx="174" cy="129"/>
              <a:chOff x="4724" y="1996"/>
              <a:chExt cx="388" cy="288"/>
            </a:xfrm>
          </p:grpSpPr>
          <p:sp>
            <p:nvSpPr>
              <p:cNvPr id="811310" name="Oval 89"/>
              <p:cNvSpPr>
                <a:spLocks noChangeArrowheads="1"/>
              </p:cNvSpPr>
              <p:nvPr/>
            </p:nvSpPr>
            <p:spPr bwMode="auto">
              <a:xfrm>
                <a:off x="4824" y="1996"/>
                <a:ext cx="288" cy="288"/>
              </a:xfrm>
              <a:prstGeom prst="ellipse">
                <a:avLst/>
              </a:prstGeom>
              <a:noFill/>
              <a:ln w="9525" algn="ctr">
                <a:solidFill>
                  <a:srgbClr val="FF00FF"/>
                </a:solidFill>
                <a:round/>
                <a:headEnd/>
                <a:tailEnd/>
              </a:ln>
            </p:spPr>
            <p:txBody>
              <a:bodyPr wrap="none" tIns="0" bIns="0" anchor="ctr"/>
              <a:lstStyle/>
              <a:p>
                <a:pPr algn="ctr">
                  <a:lnSpc>
                    <a:spcPct val="50000"/>
                  </a:lnSpc>
                </a:pPr>
                <a:endParaRPr lang="en-US" sz="2400" baseline="-25000">
                  <a:solidFill>
                    <a:srgbClr val="FF00FF"/>
                  </a:solidFill>
                </a:endParaRPr>
              </a:p>
            </p:txBody>
          </p:sp>
          <p:grpSp>
            <p:nvGrpSpPr>
              <p:cNvPr id="26" name="Group 90"/>
              <p:cNvGrpSpPr>
                <a:grpSpLocks/>
              </p:cNvGrpSpPr>
              <p:nvPr/>
            </p:nvGrpSpPr>
            <p:grpSpPr bwMode="auto">
              <a:xfrm>
                <a:off x="4724" y="2092"/>
                <a:ext cx="96" cy="96"/>
                <a:chOff x="4752" y="2092"/>
                <a:chExt cx="96" cy="96"/>
              </a:xfrm>
            </p:grpSpPr>
            <p:sp>
              <p:nvSpPr>
                <p:cNvPr id="811312" name="Line 91"/>
                <p:cNvSpPr>
                  <a:spLocks noChangeShapeType="1"/>
                </p:cNvSpPr>
                <p:nvPr/>
              </p:nvSpPr>
              <p:spPr bwMode="auto">
                <a:xfrm>
                  <a:off x="4752" y="2092"/>
                  <a:ext cx="96" cy="48"/>
                </a:xfrm>
                <a:prstGeom prst="line">
                  <a:avLst/>
                </a:prstGeom>
                <a:noFill/>
                <a:ln w="9525">
                  <a:solidFill>
                    <a:srgbClr val="FF00FF"/>
                  </a:solidFill>
                  <a:round/>
                  <a:headEnd/>
                  <a:tailEnd/>
                </a:ln>
              </p:spPr>
              <p:txBody>
                <a:bodyPr tIns="0" bIns="0" anchor="ctr"/>
                <a:lstStyle/>
                <a:p>
                  <a:endParaRPr lang="en-US"/>
                </a:p>
              </p:txBody>
            </p:sp>
            <p:sp>
              <p:nvSpPr>
                <p:cNvPr id="811313" name="Line 92"/>
                <p:cNvSpPr>
                  <a:spLocks noChangeShapeType="1"/>
                </p:cNvSpPr>
                <p:nvPr/>
              </p:nvSpPr>
              <p:spPr bwMode="auto">
                <a:xfrm flipH="1">
                  <a:off x="4752" y="2140"/>
                  <a:ext cx="96" cy="48"/>
                </a:xfrm>
                <a:prstGeom prst="line">
                  <a:avLst/>
                </a:prstGeom>
                <a:noFill/>
                <a:ln w="9525">
                  <a:solidFill>
                    <a:srgbClr val="FF00FF"/>
                  </a:solidFill>
                  <a:round/>
                  <a:headEnd/>
                  <a:tailEnd/>
                </a:ln>
              </p:spPr>
              <p:txBody>
                <a:bodyPr tIns="0" bIns="0" anchor="ctr"/>
                <a:lstStyle/>
                <a:p>
                  <a:endParaRPr lang="en-US"/>
                </a:p>
              </p:txBody>
            </p:sp>
          </p:grpSp>
        </p:grpSp>
        <p:grpSp>
          <p:nvGrpSpPr>
            <p:cNvPr id="27" name="Group 93"/>
            <p:cNvGrpSpPr>
              <a:grpSpLocks/>
            </p:cNvGrpSpPr>
            <p:nvPr/>
          </p:nvGrpSpPr>
          <p:grpSpPr bwMode="auto">
            <a:xfrm>
              <a:off x="3072" y="1614"/>
              <a:ext cx="144" cy="144"/>
              <a:chOff x="4824" y="2352"/>
              <a:chExt cx="288" cy="288"/>
            </a:xfrm>
          </p:grpSpPr>
          <p:sp>
            <p:nvSpPr>
              <p:cNvPr id="811308" name="Oval 94"/>
              <p:cNvSpPr>
                <a:spLocks noChangeArrowheads="1"/>
              </p:cNvSpPr>
              <p:nvPr/>
            </p:nvSpPr>
            <p:spPr bwMode="auto">
              <a:xfrm>
                <a:off x="4824" y="2352"/>
                <a:ext cx="288" cy="288"/>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309" name="Oval 95"/>
              <p:cNvSpPr>
                <a:spLocks noChangeArrowheads="1"/>
              </p:cNvSpPr>
              <p:nvPr/>
            </p:nvSpPr>
            <p:spPr bwMode="auto">
              <a:xfrm>
                <a:off x="4848" y="2376"/>
                <a:ext cx="240" cy="24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grpSp>
        <p:sp>
          <p:nvSpPr>
            <p:cNvPr id="811307" name="Rectangle 96"/>
            <p:cNvSpPr>
              <a:spLocks noChangeArrowheads="1"/>
            </p:cNvSpPr>
            <p:nvPr/>
          </p:nvSpPr>
          <p:spPr bwMode="auto">
            <a:xfrm>
              <a:off x="2844" y="1485"/>
              <a:ext cx="209" cy="233"/>
            </a:xfrm>
            <a:prstGeom prst="rect">
              <a:avLst/>
            </a:prstGeom>
            <a:noFill/>
            <a:ln w="9525" algn="ctr">
              <a:noFill/>
              <a:miter lim="800000"/>
              <a:headEnd/>
              <a:tailEnd/>
            </a:ln>
          </p:spPr>
          <p:txBody>
            <a:bodyPr wrap="none" tIns="0" bIns="0">
              <a:spAutoFit/>
            </a:bodyPr>
            <a:lstStyle/>
            <a:p>
              <a:r>
                <a:rPr lang="en-US" sz="2400"/>
                <a:t>a</a:t>
              </a:r>
            </a:p>
          </p:txBody>
        </p:sp>
      </p:grpSp>
      <p:grpSp>
        <p:nvGrpSpPr>
          <p:cNvPr id="28" name="Group 97"/>
          <p:cNvGrpSpPr>
            <a:grpSpLocks/>
          </p:cNvGrpSpPr>
          <p:nvPr/>
        </p:nvGrpSpPr>
        <p:grpSpPr bwMode="auto">
          <a:xfrm>
            <a:off x="8084619" y="3570291"/>
            <a:ext cx="380901" cy="282575"/>
            <a:chOff x="4724" y="1996"/>
            <a:chExt cx="388" cy="288"/>
          </a:xfrm>
        </p:grpSpPr>
        <p:sp>
          <p:nvSpPr>
            <p:cNvPr id="811299" name="Oval 98"/>
            <p:cNvSpPr>
              <a:spLocks noChangeArrowheads="1"/>
            </p:cNvSpPr>
            <p:nvPr/>
          </p:nvSpPr>
          <p:spPr bwMode="auto">
            <a:xfrm>
              <a:off x="4824" y="1996"/>
              <a:ext cx="288" cy="288"/>
            </a:xfrm>
            <a:prstGeom prst="ellipse">
              <a:avLst/>
            </a:prstGeom>
            <a:noFill/>
            <a:ln w="12700" algn="ctr">
              <a:solidFill>
                <a:srgbClr val="FF00FF"/>
              </a:solidFill>
              <a:round/>
              <a:headEnd/>
              <a:tailEnd/>
            </a:ln>
          </p:spPr>
          <p:txBody>
            <a:bodyPr wrap="none" tIns="0" bIns="0" anchor="ctr"/>
            <a:lstStyle/>
            <a:p>
              <a:pPr algn="ctr">
                <a:lnSpc>
                  <a:spcPct val="50000"/>
                </a:lnSpc>
              </a:pPr>
              <a:endParaRPr lang="en-US" sz="2400" baseline="-25000">
                <a:solidFill>
                  <a:srgbClr val="FF00FF"/>
                </a:solidFill>
              </a:endParaRPr>
            </a:p>
          </p:txBody>
        </p:sp>
        <p:grpSp>
          <p:nvGrpSpPr>
            <p:cNvPr id="29" name="Group 99"/>
            <p:cNvGrpSpPr>
              <a:grpSpLocks/>
            </p:cNvGrpSpPr>
            <p:nvPr/>
          </p:nvGrpSpPr>
          <p:grpSpPr bwMode="auto">
            <a:xfrm>
              <a:off x="4724" y="2092"/>
              <a:ext cx="96" cy="96"/>
              <a:chOff x="4752" y="2092"/>
              <a:chExt cx="96" cy="96"/>
            </a:xfrm>
          </p:grpSpPr>
          <p:sp>
            <p:nvSpPr>
              <p:cNvPr id="811301" name="Line 100"/>
              <p:cNvSpPr>
                <a:spLocks noChangeShapeType="1"/>
              </p:cNvSpPr>
              <p:nvPr/>
            </p:nvSpPr>
            <p:spPr bwMode="auto">
              <a:xfrm>
                <a:off x="4752" y="2092"/>
                <a:ext cx="96" cy="48"/>
              </a:xfrm>
              <a:prstGeom prst="line">
                <a:avLst/>
              </a:prstGeom>
              <a:noFill/>
              <a:ln w="12700">
                <a:solidFill>
                  <a:srgbClr val="FF00FF"/>
                </a:solidFill>
                <a:round/>
                <a:headEnd/>
                <a:tailEnd/>
              </a:ln>
            </p:spPr>
            <p:txBody>
              <a:bodyPr tIns="0" bIns="0" anchor="ctr"/>
              <a:lstStyle/>
              <a:p>
                <a:endParaRPr lang="en-US"/>
              </a:p>
            </p:txBody>
          </p:sp>
          <p:sp>
            <p:nvSpPr>
              <p:cNvPr id="811302" name="Line 101"/>
              <p:cNvSpPr>
                <a:spLocks noChangeShapeType="1"/>
              </p:cNvSpPr>
              <p:nvPr/>
            </p:nvSpPr>
            <p:spPr bwMode="auto">
              <a:xfrm flipH="1">
                <a:off x="4752" y="2140"/>
                <a:ext cx="96" cy="48"/>
              </a:xfrm>
              <a:prstGeom prst="line">
                <a:avLst/>
              </a:prstGeom>
              <a:noFill/>
              <a:ln w="12700">
                <a:solidFill>
                  <a:srgbClr val="FF00FF"/>
                </a:solidFill>
                <a:round/>
                <a:headEnd/>
                <a:tailEnd/>
              </a:ln>
            </p:spPr>
            <p:txBody>
              <a:bodyPr tIns="0" bIns="0" anchor="ctr"/>
              <a:lstStyle/>
              <a:p>
                <a:endParaRPr lang="en-US"/>
              </a:p>
            </p:txBody>
          </p:sp>
        </p:grpSp>
      </p:grpSp>
      <p:cxnSp>
        <p:nvCxnSpPr>
          <p:cNvPr id="2928742" name="AutoShape 102"/>
          <p:cNvCxnSpPr>
            <a:cxnSpLocks noChangeShapeType="1"/>
            <a:stCxn id="811299" idx="6"/>
            <a:endCxn id="811310" idx="3"/>
          </p:cNvCxnSpPr>
          <p:nvPr/>
        </p:nvCxnSpPr>
        <p:spPr bwMode="auto">
          <a:xfrm flipV="1">
            <a:off x="8465521" y="3362325"/>
            <a:ext cx="517391" cy="349250"/>
          </a:xfrm>
          <a:prstGeom prst="straightConnector1">
            <a:avLst/>
          </a:prstGeom>
          <a:noFill/>
          <a:ln w="12700">
            <a:solidFill>
              <a:srgbClr val="3399FF"/>
            </a:solidFill>
            <a:round/>
            <a:headEnd/>
            <a:tailEnd type="triangle" w="med" len="med"/>
          </a:ln>
        </p:spPr>
      </p:cxnSp>
      <p:cxnSp>
        <p:nvCxnSpPr>
          <p:cNvPr id="2928743" name="AutoShape 103"/>
          <p:cNvCxnSpPr>
            <a:cxnSpLocks noChangeShapeType="1"/>
            <a:stCxn id="811299" idx="6"/>
            <a:endCxn id="811321" idx="1"/>
          </p:cNvCxnSpPr>
          <p:nvPr/>
        </p:nvCxnSpPr>
        <p:spPr bwMode="auto">
          <a:xfrm>
            <a:off x="8465521" y="3711575"/>
            <a:ext cx="517391" cy="344488"/>
          </a:xfrm>
          <a:prstGeom prst="straightConnector1">
            <a:avLst/>
          </a:prstGeom>
          <a:noFill/>
          <a:ln w="12700">
            <a:solidFill>
              <a:srgbClr val="3399FF"/>
            </a:solidFill>
            <a:round/>
            <a:headEnd/>
            <a:tailEnd type="triangle" w="med" len="med"/>
          </a:ln>
        </p:spPr>
      </p:cxnSp>
      <p:sp>
        <p:nvSpPr>
          <p:cNvPr id="2928744" name="Rectangle 104"/>
          <p:cNvSpPr>
            <a:spLocks noChangeArrowheads="1"/>
          </p:cNvSpPr>
          <p:nvPr/>
        </p:nvSpPr>
        <p:spPr bwMode="auto">
          <a:xfrm>
            <a:off x="8467108" y="3760789"/>
            <a:ext cx="285656" cy="276999"/>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sp>
        <p:nvSpPr>
          <p:cNvPr id="2928745" name="Rectangle 105"/>
          <p:cNvSpPr>
            <a:spLocks noChangeArrowheads="1"/>
          </p:cNvSpPr>
          <p:nvPr/>
        </p:nvSpPr>
        <p:spPr bwMode="auto">
          <a:xfrm>
            <a:off x="8457585" y="3381378"/>
            <a:ext cx="285656" cy="276999"/>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cxnSp>
        <p:nvCxnSpPr>
          <p:cNvPr id="2928746" name="AutoShape 106"/>
          <p:cNvCxnSpPr>
            <a:cxnSpLocks noChangeShapeType="1"/>
            <a:stCxn id="811308" idx="0"/>
            <a:endCxn id="811299" idx="0"/>
          </p:cNvCxnSpPr>
          <p:nvPr/>
        </p:nvCxnSpPr>
        <p:spPr bwMode="auto">
          <a:xfrm rot="-5400000" flipH="1" flipV="1">
            <a:off x="8767810" y="2733049"/>
            <a:ext cx="393700" cy="1280778"/>
          </a:xfrm>
          <a:prstGeom prst="curvedConnector3">
            <a:avLst>
              <a:gd name="adj1" fmla="val -58065"/>
            </a:avLst>
          </a:prstGeom>
          <a:noFill/>
          <a:ln w="12700">
            <a:solidFill>
              <a:srgbClr val="3399FF"/>
            </a:solidFill>
            <a:round/>
            <a:headEnd/>
            <a:tailEnd type="triangle" w="med" len="med"/>
          </a:ln>
        </p:spPr>
      </p:cxnSp>
      <p:cxnSp>
        <p:nvCxnSpPr>
          <p:cNvPr id="2928747" name="AutoShape 107"/>
          <p:cNvCxnSpPr>
            <a:cxnSpLocks noChangeShapeType="1"/>
            <a:stCxn id="811319" idx="4"/>
            <a:endCxn id="811299" idx="4"/>
          </p:cNvCxnSpPr>
          <p:nvPr/>
        </p:nvCxnSpPr>
        <p:spPr bwMode="auto">
          <a:xfrm rot="16200000" flipV="1">
            <a:off x="8769398" y="3407737"/>
            <a:ext cx="390525" cy="1280778"/>
          </a:xfrm>
          <a:prstGeom prst="curvedConnector3">
            <a:avLst>
              <a:gd name="adj1" fmla="val -58537"/>
            </a:avLst>
          </a:prstGeom>
          <a:noFill/>
          <a:ln w="12700">
            <a:solidFill>
              <a:srgbClr val="3399FF"/>
            </a:solidFill>
            <a:round/>
            <a:headEnd/>
            <a:tailEnd type="triangle" w="med" len="med"/>
          </a:ln>
        </p:spPr>
      </p:cxnSp>
      <p:cxnSp>
        <p:nvCxnSpPr>
          <p:cNvPr id="2928748" name="AutoShape 108"/>
          <p:cNvCxnSpPr>
            <a:cxnSpLocks noChangeShapeType="1"/>
            <a:stCxn id="811356" idx="6"/>
            <a:endCxn id="811302" idx="0"/>
          </p:cNvCxnSpPr>
          <p:nvPr/>
        </p:nvCxnSpPr>
        <p:spPr bwMode="auto">
          <a:xfrm flipV="1">
            <a:off x="7179982" y="3711575"/>
            <a:ext cx="999865" cy="12700"/>
          </a:xfrm>
          <a:prstGeom prst="straightConnector1">
            <a:avLst/>
          </a:prstGeom>
          <a:noFill/>
          <a:ln w="12700">
            <a:solidFill>
              <a:srgbClr val="3399FF"/>
            </a:solidFill>
            <a:round/>
            <a:headEnd/>
            <a:tailEnd type="triangle" w="med" len="med"/>
          </a:ln>
        </p:spPr>
      </p:cxnSp>
      <p:sp>
        <p:nvSpPr>
          <p:cNvPr id="2928749" name="Rectangle 109"/>
          <p:cNvSpPr>
            <a:spLocks noChangeArrowheads="1"/>
          </p:cNvSpPr>
          <p:nvPr/>
        </p:nvSpPr>
        <p:spPr bwMode="auto">
          <a:xfrm>
            <a:off x="7613256" y="3481389"/>
            <a:ext cx="285656" cy="276999"/>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grpSp>
        <p:nvGrpSpPr>
          <p:cNvPr id="30" name="Group 269"/>
          <p:cNvGrpSpPr>
            <a:grpSpLocks/>
          </p:cNvGrpSpPr>
          <p:nvPr/>
        </p:nvGrpSpPr>
        <p:grpSpPr bwMode="auto">
          <a:xfrm>
            <a:off x="3809008" y="3616325"/>
            <a:ext cx="228540" cy="228600"/>
            <a:chOff x="4824" y="2352"/>
            <a:chExt cx="288" cy="288"/>
          </a:xfrm>
        </p:grpSpPr>
        <p:sp>
          <p:nvSpPr>
            <p:cNvPr id="811297" name="Oval 270"/>
            <p:cNvSpPr>
              <a:spLocks noChangeArrowheads="1"/>
            </p:cNvSpPr>
            <p:nvPr/>
          </p:nvSpPr>
          <p:spPr bwMode="auto">
            <a:xfrm>
              <a:off x="4824" y="2352"/>
              <a:ext cx="288" cy="288"/>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298" name="Oval 271"/>
            <p:cNvSpPr>
              <a:spLocks noChangeArrowheads="1"/>
            </p:cNvSpPr>
            <p:nvPr/>
          </p:nvSpPr>
          <p:spPr bwMode="auto">
            <a:xfrm>
              <a:off x="4848" y="2376"/>
              <a:ext cx="240" cy="24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grpSp>
      <p:cxnSp>
        <p:nvCxnSpPr>
          <p:cNvPr id="2928912" name="AutoShape 272"/>
          <p:cNvCxnSpPr>
            <a:cxnSpLocks noChangeShapeType="1"/>
            <a:stCxn id="811325" idx="6"/>
            <a:endCxn id="811297" idx="2"/>
          </p:cNvCxnSpPr>
          <p:nvPr/>
        </p:nvCxnSpPr>
        <p:spPr bwMode="auto">
          <a:xfrm>
            <a:off x="2294929" y="3722691"/>
            <a:ext cx="1514080" cy="7937"/>
          </a:xfrm>
          <a:prstGeom prst="straightConnector1">
            <a:avLst/>
          </a:prstGeom>
          <a:noFill/>
          <a:ln w="12700">
            <a:solidFill>
              <a:srgbClr val="3399FF"/>
            </a:solidFill>
            <a:round/>
            <a:headEnd/>
            <a:tailEnd type="triangle" w="med" len="med"/>
          </a:ln>
        </p:spPr>
      </p:cxnSp>
      <p:sp>
        <p:nvSpPr>
          <p:cNvPr id="2928913" name="Rectangle 273"/>
          <p:cNvSpPr>
            <a:spLocks noChangeArrowheads="1"/>
          </p:cNvSpPr>
          <p:nvPr/>
        </p:nvSpPr>
        <p:spPr bwMode="auto">
          <a:xfrm>
            <a:off x="2448876" y="3505201"/>
            <a:ext cx="285656" cy="276999"/>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sp>
        <p:nvSpPr>
          <p:cNvPr id="2928914" name="Rectangle 274"/>
          <p:cNvSpPr>
            <a:spLocks noChangeArrowheads="1"/>
          </p:cNvSpPr>
          <p:nvPr/>
        </p:nvSpPr>
        <p:spPr bwMode="auto">
          <a:xfrm>
            <a:off x="2177484" y="4230691"/>
            <a:ext cx="285656" cy="276999"/>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sp>
        <p:nvSpPr>
          <p:cNvPr id="2928915" name="Rectangle 275"/>
          <p:cNvSpPr>
            <a:spLocks noChangeArrowheads="1"/>
          </p:cNvSpPr>
          <p:nvPr/>
        </p:nvSpPr>
        <p:spPr bwMode="auto">
          <a:xfrm>
            <a:off x="2209225" y="2895603"/>
            <a:ext cx="285656" cy="276999"/>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sp>
        <p:nvSpPr>
          <p:cNvPr id="2928921" name="Rectangle 281"/>
          <p:cNvSpPr>
            <a:spLocks noChangeArrowheads="1"/>
          </p:cNvSpPr>
          <p:nvPr/>
        </p:nvSpPr>
        <p:spPr bwMode="auto">
          <a:xfrm>
            <a:off x="8368708" y="4230691"/>
            <a:ext cx="285656" cy="276999"/>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sp>
        <p:nvSpPr>
          <p:cNvPr id="2928922" name="Rectangle 282"/>
          <p:cNvSpPr>
            <a:spLocks noChangeArrowheads="1"/>
          </p:cNvSpPr>
          <p:nvPr/>
        </p:nvSpPr>
        <p:spPr bwMode="auto">
          <a:xfrm>
            <a:off x="8371882" y="2895603"/>
            <a:ext cx="285656" cy="276999"/>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grpSp>
        <p:nvGrpSpPr>
          <p:cNvPr id="31" name="Group 504"/>
          <p:cNvGrpSpPr>
            <a:grpSpLocks/>
          </p:cNvGrpSpPr>
          <p:nvPr/>
        </p:nvGrpSpPr>
        <p:grpSpPr bwMode="auto">
          <a:xfrm>
            <a:off x="9979601" y="3616325"/>
            <a:ext cx="228540" cy="228600"/>
            <a:chOff x="4824" y="2352"/>
            <a:chExt cx="288" cy="288"/>
          </a:xfrm>
        </p:grpSpPr>
        <p:sp>
          <p:nvSpPr>
            <p:cNvPr id="811295" name="Oval 505"/>
            <p:cNvSpPr>
              <a:spLocks noChangeArrowheads="1"/>
            </p:cNvSpPr>
            <p:nvPr/>
          </p:nvSpPr>
          <p:spPr bwMode="auto">
            <a:xfrm>
              <a:off x="4824" y="2352"/>
              <a:ext cx="288" cy="288"/>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296" name="Oval 506"/>
            <p:cNvSpPr>
              <a:spLocks noChangeArrowheads="1"/>
            </p:cNvSpPr>
            <p:nvPr/>
          </p:nvSpPr>
          <p:spPr bwMode="auto">
            <a:xfrm>
              <a:off x="4848" y="2376"/>
              <a:ext cx="240" cy="24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grpSp>
      <p:cxnSp>
        <p:nvCxnSpPr>
          <p:cNvPr id="2929147" name="AutoShape 507"/>
          <p:cNvCxnSpPr>
            <a:cxnSpLocks noChangeShapeType="1"/>
            <a:stCxn id="811299" idx="6"/>
            <a:endCxn id="811295" idx="2"/>
          </p:cNvCxnSpPr>
          <p:nvPr/>
        </p:nvCxnSpPr>
        <p:spPr bwMode="auto">
          <a:xfrm>
            <a:off x="8465522" y="3711575"/>
            <a:ext cx="1514080" cy="19050"/>
          </a:xfrm>
          <a:prstGeom prst="straightConnector1">
            <a:avLst/>
          </a:prstGeom>
          <a:noFill/>
          <a:ln w="12700">
            <a:solidFill>
              <a:srgbClr val="3399FF"/>
            </a:solidFill>
            <a:round/>
            <a:headEnd/>
            <a:tailEnd type="triangle" w="med" len="med"/>
          </a:ln>
        </p:spPr>
      </p:cxnSp>
      <p:sp>
        <p:nvSpPr>
          <p:cNvPr id="2929148" name="Rectangle 508"/>
          <p:cNvSpPr>
            <a:spLocks noChangeArrowheads="1"/>
          </p:cNvSpPr>
          <p:nvPr/>
        </p:nvSpPr>
        <p:spPr bwMode="auto">
          <a:xfrm>
            <a:off x="8619468" y="3481389"/>
            <a:ext cx="285656" cy="276999"/>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cxnSp>
        <p:nvCxnSpPr>
          <p:cNvPr id="2929149" name="AutoShape 509"/>
          <p:cNvCxnSpPr>
            <a:cxnSpLocks noChangeShapeType="1"/>
            <a:stCxn id="811297" idx="6"/>
            <a:endCxn id="811372" idx="0"/>
          </p:cNvCxnSpPr>
          <p:nvPr/>
        </p:nvCxnSpPr>
        <p:spPr bwMode="auto">
          <a:xfrm flipV="1">
            <a:off x="4037550" y="3708403"/>
            <a:ext cx="950666" cy="22225"/>
          </a:xfrm>
          <a:prstGeom prst="straightConnector1">
            <a:avLst/>
          </a:prstGeom>
          <a:noFill/>
          <a:ln w="12700">
            <a:solidFill>
              <a:srgbClr val="3399FF"/>
            </a:solidFill>
            <a:round/>
            <a:headEnd/>
            <a:tailEnd type="triangle" w="med" len="med"/>
          </a:ln>
        </p:spPr>
      </p:cxnSp>
      <p:sp>
        <p:nvSpPr>
          <p:cNvPr id="2929150" name="Rectangle 510"/>
          <p:cNvSpPr>
            <a:spLocks noChangeArrowheads="1"/>
          </p:cNvSpPr>
          <p:nvPr/>
        </p:nvSpPr>
        <p:spPr bwMode="auto">
          <a:xfrm>
            <a:off x="3966130" y="3508378"/>
            <a:ext cx="285656" cy="276999"/>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grpSp>
        <p:nvGrpSpPr>
          <p:cNvPr id="2928640" name="Group 633"/>
          <p:cNvGrpSpPr>
            <a:grpSpLocks/>
          </p:cNvGrpSpPr>
          <p:nvPr/>
        </p:nvGrpSpPr>
        <p:grpSpPr bwMode="auto">
          <a:xfrm>
            <a:off x="1912442" y="2895603"/>
            <a:ext cx="8294114" cy="1611313"/>
            <a:chOff x="246" y="3231"/>
            <a:chExt cx="5226" cy="1015"/>
          </a:xfrm>
        </p:grpSpPr>
        <p:cxnSp>
          <p:nvCxnSpPr>
            <p:cNvPr id="811207" name="AutoShape 634"/>
            <p:cNvCxnSpPr>
              <a:cxnSpLocks noChangeShapeType="1"/>
              <a:stCxn id="811208" idx="6"/>
              <a:endCxn id="811210" idx="2"/>
            </p:cNvCxnSpPr>
            <p:nvPr/>
          </p:nvCxnSpPr>
          <p:spPr bwMode="auto">
            <a:xfrm>
              <a:off x="2313" y="3743"/>
              <a:ext cx="210" cy="0"/>
            </a:xfrm>
            <a:prstGeom prst="straightConnector1">
              <a:avLst/>
            </a:prstGeom>
            <a:noFill/>
            <a:ln w="9525">
              <a:solidFill>
                <a:srgbClr val="3399FF"/>
              </a:solidFill>
              <a:round/>
              <a:headEnd/>
              <a:tailEnd type="triangle" w="med" len="med"/>
            </a:ln>
          </p:spPr>
        </p:cxnSp>
        <p:sp>
          <p:nvSpPr>
            <p:cNvPr id="811208" name="Oval 635"/>
            <p:cNvSpPr>
              <a:spLocks noChangeArrowheads="1"/>
            </p:cNvSpPr>
            <p:nvPr/>
          </p:nvSpPr>
          <p:spPr bwMode="auto">
            <a:xfrm>
              <a:off x="2184" y="3678"/>
              <a:ext cx="129" cy="129"/>
            </a:xfrm>
            <a:prstGeom prst="ellipse">
              <a:avLst/>
            </a:prstGeom>
            <a:noFill/>
            <a:ln w="9525" algn="ctr">
              <a:solidFill>
                <a:srgbClr val="FF00FF"/>
              </a:solidFill>
              <a:round/>
              <a:headEnd/>
              <a:tailEnd/>
            </a:ln>
          </p:spPr>
          <p:txBody>
            <a:bodyPr wrap="none" tIns="0" bIns="0" anchor="ctr"/>
            <a:lstStyle/>
            <a:p>
              <a:pPr algn="ctr">
                <a:lnSpc>
                  <a:spcPct val="50000"/>
                </a:lnSpc>
              </a:pPr>
              <a:endParaRPr lang="en-US" sz="2400" baseline="-25000">
                <a:solidFill>
                  <a:srgbClr val="FF00FF"/>
                </a:solidFill>
              </a:endParaRPr>
            </a:p>
          </p:txBody>
        </p:sp>
        <p:grpSp>
          <p:nvGrpSpPr>
            <p:cNvPr id="2928641" name="Group 636"/>
            <p:cNvGrpSpPr>
              <a:grpSpLocks/>
            </p:cNvGrpSpPr>
            <p:nvPr/>
          </p:nvGrpSpPr>
          <p:grpSpPr bwMode="auto">
            <a:xfrm>
              <a:off x="2139" y="3721"/>
              <a:ext cx="43" cy="43"/>
              <a:chOff x="4752" y="2092"/>
              <a:chExt cx="96" cy="96"/>
            </a:xfrm>
          </p:grpSpPr>
          <p:sp>
            <p:nvSpPr>
              <p:cNvPr id="811293" name="Line 637"/>
              <p:cNvSpPr>
                <a:spLocks noChangeShapeType="1"/>
              </p:cNvSpPr>
              <p:nvPr/>
            </p:nvSpPr>
            <p:spPr bwMode="auto">
              <a:xfrm>
                <a:off x="4752" y="2092"/>
                <a:ext cx="96" cy="48"/>
              </a:xfrm>
              <a:prstGeom prst="line">
                <a:avLst/>
              </a:prstGeom>
              <a:noFill/>
              <a:ln w="9525">
                <a:solidFill>
                  <a:srgbClr val="FF00FF"/>
                </a:solidFill>
                <a:round/>
                <a:headEnd/>
                <a:tailEnd/>
              </a:ln>
            </p:spPr>
            <p:txBody>
              <a:bodyPr tIns="0" bIns="0" anchor="ctr"/>
              <a:lstStyle/>
              <a:p>
                <a:endParaRPr lang="en-US"/>
              </a:p>
            </p:txBody>
          </p:sp>
          <p:sp>
            <p:nvSpPr>
              <p:cNvPr id="811294" name="Line 638"/>
              <p:cNvSpPr>
                <a:spLocks noChangeShapeType="1"/>
              </p:cNvSpPr>
              <p:nvPr/>
            </p:nvSpPr>
            <p:spPr bwMode="auto">
              <a:xfrm flipH="1">
                <a:off x="4752" y="2140"/>
                <a:ext cx="96" cy="48"/>
              </a:xfrm>
              <a:prstGeom prst="line">
                <a:avLst/>
              </a:prstGeom>
              <a:noFill/>
              <a:ln w="9525">
                <a:solidFill>
                  <a:srgbClr val="FF00FF"/>
                </a:solidFill>
                <a:round/>
                <a:headEnd/>
                <a:tailEnd/>
              </a:ln>
            </p:spPr>
            <p:txBody>
              <a:bodyPr tIns="0" bIns="0" anchor="ctr"/>
              <a:lstStyle/>
              <a:p>
                <a:endParaRPr lang="en-US"/>
              </a:p>
            </p:txBody>
          </p:sp>
        </p:grpSp>
        <p:sp>
          <p:nvSpPr>
            <p:cNvPr id="811210" name="Oval 639"/>
            <p:cNvSpPr>
              <a:spLocks noChangeArrowheads="1"/>
            </p:cNvSpPr>
            <p:nvPr/>
          </p:nvSpPr>
          <p:spPr bwMode="auto">
            <a:xfrm>
              <a:off x="2523" y="3671"/>
              <a:ext cx="144" cy="144"/>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211" name="Oval 640"/>
            <p:cNvSpPr>
              <a:spLocks noChangeArrowheads="1"/>
            </p:cNvSpPr>
            <p:nvPr/>
          </p:nvSpPr>
          <p:spPr bwMode="auto">
            <a:xfrm>
              <a:off x="2535" y="3683"/>
              <a:ext cx="120" cy="12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sp>
          <p:nvSpPr>
            <p:cNvPr id="811212" name="Rectangle 641"/>
            <p:cNvSpPr>
              <a:spLocks noChangeArrowheads="1"/>
            </p:cNvSpPr>
            <p:nvPr/>
          </p:nvSpPr>
          <p:spPr bwMode="auto">
            <a:xfrm>
              <a:off x="2295" y="3542"/>
              <a:ext cx="218" cy="233"/>
            </a:xfrm>
            <a:prstGeom prst="rect">
              <a:avLst/>
            </a:prstGeom>
            <a:noFill/>
            <a:ln w="9525" algn="ctr">
              <a:noFill/>
              <a:miter lim="800000"/>
              <a:headEnd/>
              <a:tailEnd/>
            </a:ln>
          </p:spPr>
          <p:txBody>
            <a:bodyPr wrap="none" tIns="0" bIns="0">
              <a:spAutoFit/>
            </a:bodyPr>
            <a:lstStyle/>
            <a:p>
              <a:r>
                <a:rPr lang="en-US" sz="2400"/>
                <a:t>b</a:t>
              </a:r>
            </a:p>
          </p:txBody>
        </p:sp>
        <p:cxnSp>
          <p:nvCxnSpPr>
            <p:cNvPr id="811213" name="AutoShape 642"/>
            <p:cNvCxnSpPr>
              <a:cxnSpLocks noChangeShapeType="1"/>
              <a:stCxn id="811214" idx="6"/>
              <a:endCxn id="811216" idx="2"/>
            </p:cNvCxnSpPr>
            <p:nvPr/>
          </p:nvCxnSpPr>
          <p:spPr bwMode="auto">
            <a:xfrm>
              <a:off x="3210" y="3753"/>
              <a:ext cx="210" cy="0"/>
            </a:xfrm>
            <a:prstGeom prst="straightConnector1">
              <a:avLst/>
            </a:prstGeom>
            <a:noFill/>
            <a:ln w="9525">
              <a:solidFill>
                <a:srgbClr val="3399FF"/>
              </a:solidFill>
              <a:round/>
              <a:headEnd/>
              <a:tailEnd type="triangle" w="med" len="med"/>
            </a:ln>
          </p:spPr>
        </p:cxnSp>
        <p:sp>
          <p:nvSpPr>
            <p:cNvPr id="811214" name="Oval 643"/>
            <p:cNvSpPr>
              <a:spLocks noChangeArrowheads="1"/>
            </p:cNvSpPr>
            <p:nvPr/>
          </p:nvSpPr>
          <p:spPr bwMode="auto">
            <a:xfrm>
              <a:off x="3081" y="3688"/>
              <a:ext cx="129" cy="129"/>
            </a:xfrm>
            <a:prstGeom prst="ellipse">
              <a:avLst/>
            </a:prstGeom>
            <a:noFill/>
            <a:ln w="9525" algn="ctr">
              <a:solidFill>
                <a:srgbClr val="FF00FF"/>
              </a:solidFill>
              <a:round/>
              <a:headEnd/>
              <a:tailEnd/>
            </a:ln>
          </p:spPr>
          <p:txBody>
            <a:bodyPr wrap="none" tIns="0" bIns="0" anchor="ctr"/>
            <a:lstStyle/>
            <a:p>
              <a:pPr algn="ctr">
                <a:lnSpc>
                  <a:spcPct val="50000"/>
                </a:lnSpc>
              </a:pPr>
              <a:endParaRPr lang="en-US" sz="2400" baseline="-25000">
                <a:solidFill>
                  <a:srgbClr val="FF00FF"/>
                </a:solidFill>
              </a:endParaRPr>
            </a:p>
          </p:txBody>
        </p:sp>
        <p:grpSp>
          <p:nvGrpSpPr>
            <p:cNvPr id="2928644" name="Group 644"/>
            <p:cNvGrpSpPr>
              <a:grpSpLocks/>
            </p:cNvGrpSpPr>
            <p:nvPr/>
          </p:nvGrpSpPr>
          <p:grpSpPr bwMode="auto">
            <a:xfrm>
              <a:off x="3036" y="3731"/>
              <a:ext cx="43" cy="43"/>
              <a:chOff x="4752" y="2092"/>
              <a:chExt cx="96" cy="96"/>
            </a:xfrm>
          </p:grpSpPr>
          <p:sp>
            <p:nvSpPr>
              <p:cNvPr id="811291" name="Line 645"/>
              <p:cNvSpPr>
                <a:spLocks noChangeShapeType="1"/>
              </p:cNvSpPr>
              <p:nvPr/>
            </p:nvSpPr>
            <p:spPr bwMode="auto">
              <a:xfrm>
                <a:off x="4752" y="2092"/>
                <a:ext cx="96" cy="48"/>
              </a:xfrm>
              <a:prstGeom prst="line">
                <a:avLst/>
              </a:prstGeom>
              <a:noFill/>
              <a:ln w="9525">
                <a:solidFill>
                  <a:srgbClr val="FF00FF"/>
                </a:solidFill>
                <a:round/>
                <a:headEnd/>
                <a:tailEnd/>
              </a:ln>
            </p:spPr>
            <p:txBody>
              <a:bodyPr tIns="0" bIns="0" anchor="ctr"/>
              <a:lstStyle/>
              <a:p>
                <a:endParaRPr lang="en-US"/>
              </a:p>
            </p:txBody>
          </p:sp>
          <p:sp>
            <p:nvSpPr>
              <p:cNvPr id="811292" name="Line 646"/>
              <p:cNvSpPr>
                <a:spLocks noChangeShapeType="1"/>
              </p:cNvSpPr>
              <p:nvPr/>
            </p:nvSpPr>
            <p:spPr bwMode="auto">
              <a:xfrm flipH="1">
                <a:off x="4752" y="2140"/>
                <a:ext cx="96" cy="48"/>
              </a:xfrm>
              <a:prstGeom prst="line">
                <a:avLst/>
              </a:prstGeom>
              <a:noFill/>
              <a:ln w="9525">
                <a:solidFill>
                  <a:srgbClr val="FF00FF"/>
                </a:solidFill>
                <a:round/>
                <a:headEnd/>
                <a:tailEnd/>
              </a:ln>
            </p:spPr>
            <p:txBody>
              <a:bodyPr tIns="0" bIns="0" anchor="ctr"/>
              <a:lstStyle/>
              <a:p>
                <a:endParaRPr lang="en-US"/>
              </a:p>
            </p:txBody>
          </p:sp>
        </p:grpSp>
        <p:sp>
          <p:nvSpPr>
            <p:cNvPr id="811216" name="Oval 647"/>
            <p:cNvSpPr>
              <a:spLocks noChangeArrowheads="1"/>
            </p:cNvSpPr>
            <p:nvPr/>
          </p:nvSpPr>
          <p:spPr bwMode="auto">
            <a:xfrm>
              <a:off x="3420" y="3681"/>
              <a:ext cx="144" cy="144"/>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217" name="Oval 648"/>
            <p:cNvSpPr>
              <a:spLocks noChangeArrowheads="1"/>
            </p:cNvSpPr>
            <p:nvPr/>
          </p:nvSpPr>
          <p:spPr bwMode="auto">
            <a:xfrm>
              <a:off x="3432" y="3693"/>
              <a:ext cx="120" cy="12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sp>
          <p:nvSpPr>
            <p:cNvPr id="811218" name="Rectangle 649"/>
            <p:cNvSpPr>
              <a:spLocks noChangeArrowheads="1"/>
            </p:cNvSpPr>
            <p:nvPr/>
          </p:nvSpPr>
          <p:spPr bwMode="auto">
            <a:xfrm>
              <a:off x="3192" y="3552"/>
              <a:ext cx="209" cy="233"/>
            </a:xfrm>
            <a:prstGeom prst="rect">
              <a:avLst/>
            </a:prstGeom>
            <a:noFill/>
            <a:ln w="9525" algn="ctr">
              <a:noFill/>
              <a:miter lim="800000"/>
              <a:headEnd/>
              <a:tailEnd/>
            </a:ln>
          </p:spPr>
          <p:txBody>
            <a:bodyPr wrap="none" tIns="0" bIns="0">
              <a:spAutoFit/>
            </a:bodyPr>
            <a:lstStyle/>
            <a:p>
              <a:r>
                <a:rPr lang="en-US" sz="2400"/>
                <a:t>a</a:t>
              </a:r>
            </a:p>
          </p:txBody>
        </p:sp>
        <p:cxnSp>
          <p:nvCxnSpPr>
            <p:cNvPr id="811219" name="AutoShape 650"/>
            <p:cNvCxnSpPr>
              <a:cxnSpLocks noChangeShapeType="1"/>
              <a:stCxn id="811220" idx="6"/>
              <a:endCxn id="811222" idx="2"/>
            </p:cNvCxnSpPr>
            <p:nvPr/>
          </p:nvCxnSpPr>
          <p:spPr bwMode="auto">
            <a:xfrm>
              <a:off x="922" y="4015"/>
              <a:ext cx="210" cy="0"/>
            </a:xfrm>
            <a:prstGeom prst="straightConnector1">
              <a:avLst/>
            </a:prstGeom>
            <a:noFill/>
            <a:ln w="9525">
              <a:solidFill>
                <a:srgbClr val="3399FF"/>
              </a:solidFill>
              <a:round/>
              <a:headEnd/>
              <a:tailEnd type="triangle" w="med" len="med"/>
            </a:ln>
          </p:spPr>
        </p:cxnSp>
        <p:sp>
          <p:nvSpPr>
            <p:cNvPr id="811220" name="Oval 651"/>
            <p:cNvSpPr>
              <a:spLocks noChangeArrowheads="1"/>
            </p:cNvSpPr>
            <p:nvPr/>
          </p:nvSpPr>
          <p:spPr bwMode="auto">
            <a:xfrm>
              <a:off x="793" y="3950"/>
              <a:ext cx="129" cy="129"/>
            </a:xfrm>
            <a:prstGeom prst="ellipse">
              <a:avLst/>
            </a:prstGeom>
            <a:noFill/>
            <a:ln w="9525" algn="ctr">
              <a:solidFill>
                <a:srgbClr val="FF00FF"/>
              </a:solidFill>
              <a:round/>
              <a:headEnd/>
              <a:tailEnd/>
            </a:ln>
          </p:spPr>
          <p:txBody>
            <a:bodyPr wrap="none" tIns="0" bIns="0" anchor="ctr"/>
            <a:lstStyle/>
            <a:p>
              <a:pPr algn="ctr">
                <a:lnSpc>
                  <a:spcPct val="50000"/>
                </a:lnSpc>
              </a:pPr>
              <a:endParaRPr lang="en-US" sz="2400" baseline="-25000">
                <a:solidFill>
                  <a:srgbClr val="FF00FF"/>
                </a:solidFill>
              </a:endParaRPr>
            </a:p>
          </p:txBody>
        </p:sp>
        <p:grpSp>
          <p:nvGrpSpPr>
            <p:cNvPr id="2928645" name="Group 652"/>
            <p:cNvGrpSpPr>
              <a:grpSpLocks/>
            </p:cNvGrpSpPr>
            <p:nvPr/>
          </p:nvGrpSpPr>
          <p:grpSpPr bwMode="auto">
            <a:xfrm>
              <a:off x="748" y="3993"/>
              <a:ext cx="43" cy="43"/>
              <a:chOff x="4752" y="2092"/>
              <a:chExt cx="96" cy="96"/>
            </a:xfrm>
          </p:grpSpPr>
          <p:sp>
            <p:nvSpPr>
              <p:cNvPr id="811289" name="Line 653"/>
              <p:cNvSpPr>
                <a:spLocks noChangeShapeType="1"/>
              </p:cNvSpPr>
              <p:nvPr/>
            </p:nvSpPr>
            <p:spPr bwMode="auto">
              <a:xfrm>
                <a:off x="4752" y="2092"/>
                <a:ext cx="96" cy="48"/>
              </a:xfrm>
              <a:prstGeom prst="line">
                <a:avLst/>
              </a:prstGeom>
              <a:noFill/>
              <a:ln w="9525">
                <a:solidFill>
                  <a:srgbClr val="FF00FF"/>
                </a:solidFill>
                <a:round/>
                <a:headEnd/>
                <a:tailEnd/>
              </a:ln>
            </p:spPr>
            <p:txBody>
              <a:bodyPr tIns="0" bIns="0" anchor="ctr"/>
              <a:lstStyle/>
              <a:p>
                <a:endParaRPr lang="en-US"/>
              </a:p>
            </p:txBody>
          </p:sp>
          <p:sp>
            <p:nvSpPr>
              <p:cNvPr id="811290" name="Line 654"/>
              <p:cNvSpPr>
                <a:spLocks noChangeShapeType="1"/>
              </p:cNvSpPr>
              <p:nvPr/>
            </p:nvSpPr>
            <p:spPr bwMode="auto">
              <a:xfrm flipH="1">
                <a:off x="4752" y="2140"/>
                <a:ext cx="96" cy="48"/>
              </a:xfrm>
              <a:prstGeom prst="line">
                <a:avLst/>
              </a:prstGeom>
              <a:noFill/>
              <a:ln w="9525">
                <a:solidFill>
                  <a:srgbClr val="FF00FF"/>
                </a:solidFill>
                <a:round/>
                <a:headEnd/>
                <a:tailEnd/>
              </a:ln>
            </p:spPr>
            <p:txBody>
              <a:bodyPr tIns="0" bIns="0" anchor="ctr"/>
              <a:lstStyle/>
              <a:p>
                <a:endParaRPr lang="en-US"/>
              </a:p>
            </p:txBody>
          </p:sp>
        </p:grpSp>
        <p:sp>
          <p:nvSpPr>
            <p:cNvPr id="811222" name="Oval 655"/>
            <p:cNvSpPr>
              <a:spLocks noChangeArrowheads="1"/>
            </p:cNvSpPr>
            <p:nvPr/>
          </p:nvSpPr>
          <p:spPr bwMode="auto">
            <a:xfrm>
              <a:off x="1132" y="3943"/>
              <a:ext cx="144" cy="144"/>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223" name="Oval 656"/>
            <p:cNvSpPr>
              <a:spLocks noChangeArrowheads="1"/>
            </p:cNvSpPr>
            <p:nvPr/>
          </p:nvSpPr>
          <p:spPr bwMode="auto">
            <a:xfrm>
              <a:off x="1144" y="3955"/>
              <a:ext cx="120" cy="12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sp>
          <p:nvSpPr>
            <p:cNvPr id="811224" name="Rectangle 657"/>
            <p:cNvSpPr>
              <a:spLocks noChangeArrowheads="1"/>
            </p:cNvSpPr>
            <p:nvPr/>
          </p:nvSpPr>
          <p:spPr bwMode="auto">
            <a:xfrm>
              <a:off x="904" y="3814"/>
              <a:ext cx="218" cy="233"/>
            </a:xfrm>
            <a:prstGeom prst="rect">
              <a:avLst/>
            </a:prstGeom>
            <a:noFill/>
            <a:ln w="9525" algn="ctr">
              <a:noFill/>
              <a:miter lim="800000"/>
              <a:headEnd/>
              <a:tailEnd/>
            </a:ln>
          </p:spPr>
          <p:txBody>
            <a:bodyPr wrap="none" tIns="0" bIns="0">
              <a:spAutoFit/>
            </a:bodyPr>
            <a:lstStyle/>
            <a:p>
              <a:r>
                <a:rPr lang="en-US" sz="2400"/>
                <a:t>b</a:t>
              </a:r>
            </a:p>
          </p:txBody>
        </p:sp>
        <p:cxnSp>
          <p:nvCxnSpPr>
            <p:cNvPr id="811225" name="AutoShape 658"/>
            <p:cNvCxnSpPr>
              <a:cxnSpLocks noChangeShapeType="1"/>
              <a:stCxn id="811226" idx="6"/>
              <a:endCxn id="811228" idx="2"/>
            </p:cNvCxnSpPr>
            <p:nvPr/>
          </p:nvCxnSpPr>
          <p:spPr bwMode="auto">
            <a:xfrm>
              <a:off x="922" y="3487"/>
              <a:ext cx="210" cy="0"/>
            </a:xfrm>
            <a:prstGeom prst="straightConnector1">
              <a:avLst/>
            </a:prstGeom>
            <a:noFill/>
            <a:ln w="9525">
              <a:solidFill>
                <a:srgbClr val="3399FF"/>
              </a:solidFill>
              <a:round/>
              <a:headEnd/>
              <a:tailEnd type="triangle" w="med" len="med"/>
            </a:ln>
          </p:spPr>
        </p:cxnSp>
        <p:sp>
          <p:nvSpPr>
            <p:cNvPr id="811226" name="Oval 659"/>
            <p:cNvSpPr>
              <a:spLocks noChangeArrowheads="1"/>
            </p:cNvSpPr>
            <p:nvPr/>
          </p:nvSpPr>
          <p:spPr bwMode="auto">
            <a:xfrm>
              <a:off x="793" y="3422"/>
              <a:ext cx="129" cy="129"/>
            </a:xfrm>
            <a:prstGeom prst="ellipse">
              <a:avLst/>
            </a:prstGeom>
            <a:noFill/>
            <a:ln w="9525" algn="ctr">
              <a:solidFill>
                <a:srgbClr val="FF00FF"/>
              </a:solidFill>
              <a:round/>
              <a:headEnd/>
              <a:tailEnd/>
            </a:ln>
          </p:spPr>
          <p:txBody>
            <a:bodyPr wrap="none" tIns="0" bIns="0" anchor="ctr"/>
            <a:lstStyle/>
            <a:p>
              <a:pPr algn="ctr">
                <a:lnSpc>
                  <a:spcPct val="50000"/>
                </a:lnSpc>
              </a:pPr>
              <a:endParaRPr lang="en-US" sz="2400" baseline="-25000">
                <a:solidFill>
                  <a:srgbClr val="FF00FF"/>
                </a:solidFill>
              </a:endParaRPr>
            </a:p>
          </p:txBody>
        </p:sp>
        <p:grpSp>
          <p:nvGrpSpPr>
            <p:cNvPr id="2928647" name="Group 660"/>
            <p:cNvGrpSpPr>
              <a:grpSpLocks/>
            </p:cNvGrpSpPr>
            <p:nvPr/>
          </p:nvGrpSpPr>
          <p:grpSpPr bwMode="auto">
            <a:xfrm>
              <a:off x="748" y="3465"/>
              <a:ext cx="43" cy="43"/>
              <a:chOff x="4752" y="2092"/>
              <a:chExt cx="96" cy="96"/>
            </a:xfrm>
          </p:grpSpPr>
          <p:sp>
            <p:nvSpPr>
              <p:cNvPr id="811287" name="Line 661"/>
              <p:cNvSpPr>
                <a:spLocks noChangeShapeType="1"/>
              </p:cNvSpPr>
              <p:nvPr/>
            </p:nvSpPr>
            <p:spPr bwMode="auto">
              <a:xfrm>
                <a:off x="4752" y="2092"/>
                <a:ext cx="96" cy="48"/>
              </a:xfrm>
              <a:prstGeom prst="line">
                <a:avLst/>
              </a:prstGeom>
              <a:noFill/>
              <a:ln w="9525">
                <a:solidFill>
                  <a:srgbClr val="FF00FF"/>
                </a:solidFill>
                <a:round/>
                <a:headEnd/>
                <a:tailEnd/>
              </a:ln>
            </p:spPr>
            <p:txBody>
              <a:bodyPr tIns="0" bIns="0" anchor="ctr"/>
              <a:lstStyle/>
              <a:p>
                <a:endParaRPr lang="en-US"/>
              </a:p>
            </p:txBody>
          </p:sp>
          <p:sp>
            <p:nvSpPr>
              <p:cNvPr id="811288" name="Line 662"/>
              <p:cNvSpPr>
                <a:spLocks noChangeShapeType="1"/>
              </p:cNvSpPr>
              <p:nvPr/>
            </p:nvSpPr>
            <p:spPr bwMode="auto">
              <a:xfrm flipH="1">
                <a:off x="4752" y="2140"/>
                <a:ext cx="96" cy="48"/>
              </a:xfrm>
              <a:prstGeom prst="line">
                <a:avLst/>
              </a:prstGeom>
              <a:noFill/>
              <a:ln w="9525">
                <a:solidFill>
                  <a:srgbClr val="FF00FF"/>
                </a:solidFill>
                <a:round/>
                <a:headEnd/>
                <a:tailEnd/>
              </a:ln>
            </p:spPr>
            <p:txBody>
              <a:bodyPr tIns="0" bIns="0" anchor="ctr"/>
              <a:lstStyle/>
              <a:p>
                <a:endParaRPr lang="en-US"/>
              </a:p>
            </p:txBody>
          </p:sp>
        </p:grpSp>
        <p:sp>
          <p:nvSpPr>
            <p:cNvPr id="811228" name="Oval 663"/>
            <p:cNvSpPr>
              <a:spLocks noChangeArrowheads="1"/>
            </p:cNvSpPr>
            <p:nvPr/>
          </p:nvSpPr>
          <p:spPr bwMode="auto">
            <a:xfrm>
              <a:off x="1132" y="3415"/>
              <a:ext cx="144" cy="144"/>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229" name="Oval 664"/>
            <p:cNvSpPr>
              <a:spLocks noChangeArrowheads="1"/>
            </p:cNvSpPr>
            <p:nvPr/>
          </p:nvSpPr>
          <p:spPr bwMode="auto">
            <a:xfrm>
              <a:off x="1144" y="3427"/>
              <a:ext cx="120" cy="12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sp>
          <p:nvSpPr>
            <p:cNvPr id="811230" name="Rectangle 665"/>
            <p:cNvSpPr>
              <a:spLocks noChangeArrowheads="1"/>
            </p:cNvSpPr>
            <p:nvPr/>
          </p:nvSpPr>
          <p:spPr bwMode="auto">
            <a:xfrm>
              <a:off x="904" y="3286"/>
              <a:ext cx="209" cy="233"/>
            </a:xfrm>
            <a:prstGeom prst="rect">
              <a:avLst/>
            </a:prstGeom>
            <a:noFill/>
            <a:ln w="9525" algn="ctr">
              <a:noFill/>
              <a:miter lim="800000"/>
              <a:headEnd/>
              <a:tailEnd/>
            </a:ln>
          </p:spPr>
          <p:txBody>
            <a:bodyPr wrap="none" tIns="0" bIns="0">
              <a:spAutoFit/>
            </a:bodyPr>
            <a:lstStyle/>
            <a:p>
              <a:r>
                <a:rPr lang="en-US" sz="2400"/>
                <a:t>a</a:t>
              </a:r>
            </a:p>
          </p:txBody>
        </p:sp>
        <p:sp>
          <p:nvSpPr>
            <p:cNvPr id="811231" name="Oval 666"/>
            <p:cNvSpPr>
              <a:spLocks noChangeArrowheads="1"/>
            </p:cNvSpPr>
            <p:nvPr/>
          </p:nvSpPr>
          <p:spPr bwMode="auto">
            <a:xfrm>
              <a:off x="308" y="3663"/>
              <a:ext cx="178" cy="178"/>
            </a:xfrm>
            <a:prstGeom prst="ellipse">
              <a:avLst/>
            </a:prstGeom>
            <a:noFill/>
            <a:ln w="12700" algn="ctr">
              <a:solidFill>
                <a:srgbClr val="FF00FF"/>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232" name="Line 667"/>
            <p:cNvSpPr>
              <a:spLocks noChangeShapeType="1"/>
            </p:cNvSpPr>
            <p:nvPr/>
          </p:nvSpPr>
          <p:spPr bwMode="auto">
            <a:xfrm>
              <a:off x="246" y="3722"/>
              <a:ext cx="59" cy="30"/>
            </a:xfrm>
            <a:prstGeom prst="line">
              <a:avLst/>
            </a:prstGeom>
            <a:noFill/>
            <a:ln w="12700">
              <a:solidFill>
                <a:srgbClr val="FF00FF"/>
              </a:solidFill>
              <a:round/>
              <a:headEnd/>
              <a:tailEnd/>
            </a:ln>
          </p:spPr>
          <p:txBody>
            <a:bodyPr tIns="0" bIns="0" anchor="ctr"/>
            <a:lstStyle/>
            <a:p>
              <a:endParaRPr lang="en-US"/>
            </a:p>
          </p:txBody>
        </p:sp>
        <p:sp>
          <p:nvSpPr>
            <p:cNvPr id="811233" name="Line 668"/>
            <p:cNvSpPr>
              <a:spLocks noChangeShapeType="1"/>
            </p:cNvSpPr>
            <p:nvPr/>
          </p:nvSpPr>
          <p:spPr bwMode="auto">
            <a:xfrm flipH="1">
              <a:off x="246" y="3752"/>
              <a:ext cx="59" cy="30"/>
            </a:xfrm>
            <a:prstGeom prst="line">
              <a:avLst/>
            </a:prstGeom>
            <a:noFill/>
            <a:ln w="12700">
              <a:solidFill>
                <a:srgbClr val="FF00FF"/>
              </a:solidFill>
              <a:round/>
              <a:headEnd/>
              <a:tailEnd/>
            </a:ln>
          </p:spPr>
          <p:txBody>
            <a:bodyPr tIns="0" bIns="0" anchor="ctr"/>
            <a:lstStyle/>
            <a:p>
              <a:endParaRPr lang="en-US"/>
            </a:p>
          </p:txBody>
        </p:sp>
        <p:cxnSp>
          <p:nvCxnSpPr>
            <p:cNvPr id="811234" name="AutoShape 669"/>
            <p:cNvCxnSpPr>
              <a:cxnSpLocks noChangeShapeType="1"/>
              <a:stCxn id="811231" idx="6"/>
              <a:endCxn id="811226" idx="3"/>
            </p:cNvCxnSpPr>
            <p:nvPr/>
          </p:nvCxnSpPr>
          <p:spPr bwMode="auto">
            <a:xfrm flipV="1">
              <a:off x="486" y="3532"/>
              <a:ext cx="326" cy="220"/>
            </a:xfrm>
            <a:prstGeom prst="straightConnector1">
              <a:avLst/>
            </a:prstGeom>
            <a:noFill/>
            <a:ln w="12700">
              <a:solidFill>
                <a:srgbClr val="3399FF"/>
              </a:solidFill>
              <a:round/>
              <a:headEnd/>
              <a:tailEnd type="triangle" w="med" len="med"/>
            </a:ln>
          </p:spPr>
        </p:cxnSp>
        <p:cxnSp>
          <p:nvCxnSpPr>
            <p:cNvPr id="811235" name="AutoShape 670"/>
            <p:cNvCxnSpPr>
              <a:cxnSpLocks noChangeShapeType="1"/>
              <a:stCxn id="811231" idx="6"/>
              <a:endCxn id="811220" idx="1"/>
            </p:cNvCxnSpPr>
            <p:nvPr/>
          </p:nvCxnSpPr>
          <p:spPr bwMode="auto">
            <a:xfrm>
              <a:off x="486" y="3752"/>
              <a:ext cx="326" cy="217"/>
            </a:xfrm>
            <a:prstGeom prst="straightConnector1">
              <a:avLst/>
            </a:prstGeom>
            <a:noFill/>
            <a:ln w="12700">
              <a:solidFill>
                <a:srgbClr val="3399FF"/>
              </a:solidFill>
              <a:round/>
              <a:headEnd/>
              <a:tailEnd type="triangle" w="med" len="med"/>
            </a:ln>
          </p:spPr>
        </p:cxnSp>
        <p:sp>
          <p:nvSpPr>
            <p:cNvPr id="811236" name="Rectangle 671"/>
            <p:cNvSpPr>
              <a:spLocks noChangeArrowheads="1"/>
            </p:cNvSpPr>
            <p:nvPr/>
          </p:nvSpPr>
          <p:spPr bwMode="auto">
            <a:xfrm>
              <a:off x="487" y="3783"/>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sp>
          <p:nvSpPr>
            <p:cNvPr id="811237" name="Rectangle 672"/>
            <p:cNvSpPr>
              <a:spLocks noChangeArrowheads="1"/>
            </p:cNvSpPr>
            <p:nvPr/>
          </p:nvSpPr>
          <p:spPr bwMode="auto">
            <a:xfrm>
              <a:off x="481" y="3544"/>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cxnSp>
          <p:nvCxnSpPr>
            <p:cNvPr id="811238" name="AutoShape 673"/>
            <p:cNvCxnSpPr>
              <a:cxnSpLocks noChangeShapeType="1"/>
              <a:stCxn id="811228" idx="6"/>
              <a:endCxn id="811208" idx="1"/>
            </p:cNvCxnSpPr>
            <p:nvPr/>
          </p:nvCxnSpPr>
          <p:spPr bwMode="auto">
            <a:xfrm>
              <a:off x="1276" y="3487"/>
              <a:ext cx="927" cy="210"/>
            </a:xfrm>
            <a:prstGeom prst="straightConnector1">
              <a:avLst/>
            </a:prstGeom>
            <a:noFill/>
            <a:ln w="12700">
              <a:solidFill>
                <a:srgbClr val="3399FF"/>
              </a:solidFill>
              <a:round/>
              <a:headEnd/>
              <a:tailEnd type="triangle" w="med" len="med"/>
            </a:ln>
          </p:spPr>
        </p:cxnSp>
        <p:cxnSp>
          <p:nvCxnSpPr>
            <p:cNvPr id="811239" name="AutoShape 674"/>
            <p:cNvCxnSpPr>
              <a:cxnSpLocks noChangeShapeType="1"/>
              <a:stCxn id="811222" idx="6"/>
              <a:endCxn id="811208" idx="3"/>
            </p:cNvCxnSpPr>
            <p:nvPr/>
          </p:nvCxnSpPr>
          <p:spPr bwMode="auto">
            <a:xfrm flipV="1">
              <a:off x="1276" y="3788"/>
              <a:ext cx="927" cy="227"/>
            </a:xfrm>
            <a:prstGeom prst="straightConnector1">
              <a:avLst/>
            </a:prstGeom>
            <a:noFill/>
            <a:ln w="12700">
              <a:solidFill>
                <a:srgbClr val="3399FF"/>
              </a:solidFill>
              <a:round/>
              <a:headEnd/>
              <a:tailEnd type="triangle" w="med" len="med"/>
            </a:ln>
          </p:spPr>
        </p:cxnSp>
        <p:cxnSp>
          <p:nvCxnSpPr>
            <p:cNvPr id="811240" name="AutoShape 675"/>
            <p:cNvCxnSpPr>
              <a:cxnSpLocks noChangeShapeType="1"/>
              <a:stCxn id="811210" idx="6"/>
              <a:endCxn id="811214" idx="2"/>
            </p:cNvCxnSpPr>
            <p:nvPr/>
          </p:nvCxnSpPr>
          <p:spPr bwMode="auto">
            <a:xfrm>
              <a:off x="2667" y="3743"/>
              <a:ext cx="414" cy="10"/>
            </a:xfrm>
            <a:prstGeom prst="straightConnector1">
              <a:avLst/>
            </a:prstGeom>
            <a:noFill/>
            <a:ln w="12700">
              <a:solidFill>
                <a:srgbClr val="3399FF"/>
              </a:solidFill>
              <a:round/>
              <a:headEnd/>
              <a:tailEnd type="triangle" w="med" len="med"/>
            </a:ln>
          </p:spPr>
        </p:cxnSp>
        <p:cxnSp>
          <p:nvCxnSpPr>
            <p:cNvPr id="811241" name="AutoShape 676"/>
            <p:cNvCxnSpPr>
              <a:cxnSpLocks noChangeShapeType="1"/>
              <a:stCxn id="811228" idx="0"/>
              <a:endCxn id="811231" idx="0"/>
            </p:cNvCxnSpPr>
            <p:nvPr/>
          </p:nvCxnSpPr>
          <p:spPr bwMode="auto">
            <a:xfrm rot="-5400000" flipH="1" flipV="1">
              <a:off x="677" y="3135"/>
              <a:ext cx="248" cy="807"/>
            </a:xfrm>
            <a:prstGeom prst="curvedConnector3">
              <a:avLst>
                <a:gd name="adj1" fmla="val -58065"/>
              </a:avLst>
            </a:prstGeom>
            <a:noFill/>
            <a:ln w="12700">
              <a:solidFill>
                <a:srgbClr val="3399FF"/>
              </a:solidFill>
              <a:round/>
              <a:headEnd/>
              <a:tailEnd type="triangle" w="med" len="med"/>
            </a:ln>
          </p:spPr>
        </p:cxnSp>
        <p:cxnSp>
          <p:nvCxnSpPr>
            <p:cNvPr id="811242" name="AutoShape 677"/>
            <p:cNvCxnSpPr>
              <a:cxnSpLocks noChangeShapeType="1"/>
              <a:stCxn id="811222" idx="4"/>
              <a:endCxn id="811231" idx="4"/>
            </p:cNvCxnSpPr>
            <p:nvPr/>
          </p:nvCxnSpPr>
          <p:spPr bwMode="auto">
            <a:xfrm rot="16200000" flipV="1">
              <a:off x="678" y="3560"/>
              <a:ext cx="246" cy="807"/>
            </a:xfrm>
            <a:prstGeom prst="curvedConnector3">
              <a:avLst>
                <a:gd name="adj1" fmla="val -58537"/>
              </a:avLst>
            </a:prstGeom>
            <a:noFill/>
            <a:ln w="12700">
              <a:solidFill>
                <a:srgbClr val="3399FF"/>
              </a:solidFill>
              <a:round/>
              <a:headEnd/>
              <a:tailEnd type="triangle" w="med" len="med"/>
            </a:ln>
          </p:spPr>
        </p:cxnSp>
        <p:sp>
          <p:nvSpPr>
            <p:cNvPr id="811243" name="Rectangle 678"/>
            <p:cNvSpPr>
              <a:spLocks noChangeArrowheads="1"/>
            </p:cNvSpPr>
            <p:nvPr/>
          </p:nvSpPr>
          <p:spPr bwMode="auto">
            <a:xfrm>
              <a:off x="1506" y="3418"/>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sp>
          <p:nvSpPr>
            <p:cNvPr id="811244" name="Rectangle 679"/>
            <p:cNvSpPr>
              <a:spLocks noChangeArrowheads="1"/>
            </p:cNvSpPr>
            <p:nvPr/>
          </p:nvSpPr>
          <p:spPr bwMode="auto">
            <a:xfrm>
              <a:off x="1506" y="3779"/>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sp>
          <p:nvSpPr>
            <p:cNvPr id="811245" name="Rectangle 680"/>
            <p:cNvSpPr>
              <a:spLocks noChangeArrowheads="1"/>
            </p:cNvSpPr>
            <p:nvPr/>
          </p:nvSpPr>
          <p:spPr bwMode="auto">
            <a:xfrm>
              <a:off x="2805" y="3602"/>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cxnSp>
          <p:nvCxnSpPr>
            <p:cNvPr id="811246" name="AutoShape 681"/>
            <p:cNvCxnSpPr>
              <a:cxnSpLocks noChangeShapeType="1"/>
              <a:stCxn id="811247" idx="6"/>
              <a:endCxn id="811249" idx="2"/>
            </p:cNvCxnSpPr>
            <p:nvPr/>
          </p:nvCxnSpPr>
          <p:spPr bwMode="auto">
            <a:xfrm>
              <a:off x="4810" y="4008"/>
              <a:ext cx="210" cy="0"/>
            </a:xfrm>
            <a:prstGeom prst="straightConnector1">
              <a:avLst/>
            </a:prstGeom>
            <a:noFill/>
            <a:ln w="9525">
              <a:solidFill>
                <a:srgbClr val="3399FF"/>
              </a:solidFill>
              <a:round/>
              <a:headEnd/>
              <a:tailEnd type="triangle" w="med" len="med"/>
            </a:ln>
          </p:spPr>
        </p:cxnSp>
        <p:sp>
          <p:nvSpPr>
            <p:cNvPr id="811247" name="Oval 682"/>
            <p:cNvSpPr>
              <a:spLocks noChangeArrowheads="1"/>
            </p:cNvSpPr>
            <p:nvPr/>
          </p:nvSpPr>
          <p:spPr bwMode="auto">
            <a:xfrm>
              <a:off x="4681" y="3943"/>
              <a:ext cx="129" cy="129"/>
            </a:xfrm>
            <a:prstGeom prst="ellipse">
              <a:avLst/>
            </a:prstGeom>
            <a:noFill/>
            <a:ln w="9525" algn="ctr">
              <a:solidFill>
                <a:srgbClr val="FF00FF"/>
              </a:solidFill>
              <a:round/>
              <a:headEnd/>
              <a:tailEnd/>
            </a:ln>
          </p:spPr>
          <p:txBody>
            <a:bodyPr wrap="none" tIns="0" bIns="0" anchor="ctr"/>
            <a:lstStyle/>
            <a:p>
              <a:pPr algn="ctr">
                <a:lnSpc>
                  <a:spcPct val="50000"/>
                </a:lnSpc>
              </a:pPr>
              <a:endParaRPr lang="en-US" sz="2400" baseline="-25000">
                <a:solidFill>
                  <a:srgbClr val="FF00FF"/>
                </a:solidFill>
              </a:endParaRPr>
            </a:p>
          </p:txBody>
        </p:sp>
        <p:grpSp>
          <p:nvGrpSpPr>
            <p:cNvPr id="2928649" name="Group 683"/>
            <p:cNvGrpSpPr>
              <a:grpSpLocks/>
            </p:cNvGrpSpPr>
            <p:nvPr/>
          </p:nvGrpSpPr>
          <p:grpSpPr bwMode="auto">
            <a:xfrm>
              <a:off x="4636" y="3986"/>
              <a:ext cx="43" cy="43"/>
              <a:chOff x="4752" y="2092"/>
              <a:chExt cx="96" cy="96"/>
            </a:xfrm>
          </p:grpSpPr>
          <p:sp>
            <p:nvSpPr>
              <p:cNvPr id="811285" name="Line 684"/>
              <p:cNvSpPr>
                <a:spLocks noChangeShapeType="1"/>
              </p:cNvSpPr>
              <p:nvPr/>
            </p:nvSpPr>
            <p:spPr bwMode="auto">
              <a:xfrm>
                <a:off x="4752" y="2092"/>
                <a:ext cx="96" cy="48"/>
              </a:xfrm>
              <a:prstGeom prst="line">
                <a:avLst/>
              </a:prstGeom>
              <a:noFill/>
              <a:ln w="9525">
                <a:solidFill>
                  <a:srgbClr val="FF00FF"/>
                </a:solidFill>
                <a:round/>
                <a:headEnd/>
                <a:tailEnd/>
              </a:ln>
            </p:spPr>
            <p:txBody>
              <a:bodyPr tIns="0" bIns="0" anchor="ctr"/>
              <a:lstStyle/>
              <a:p>
                <a:endParaRPr lang="en-US"/>
              </a:p>
            </p:txBody>
          </p:sp>
          <p:sp>
            <p:nvSpPr>
              <p:cNvPr id="811286" name="Line 685"/>
              <p:cNvSpPr>
                <a:spLocks noChangeShapeType="1"/>
              </p:cNvSpPr>
              <p:nvPr/>
            </p:nvSpPr>
            <p:spPr bwMode="auto">
              <a:xfrm flipH="1">
                <a:off x="4752" y="2140"/>
                <a:ext cx="96" cy="48"/>
              </a:xfrm>
              <a:prstGeom prst="line">
                <a:avLst/>
              </a:prstGeom>
              <a:noFill/>
              <a:ln w="9525">
                <a:solidFill>
                  <a:srgbClr val="FF00FF"/>
                </a:solidFill>
                <a:round/>
                <a:headEnd/>
                <a:tailEnd/>
              </a:ln>
            </p:spPr>
            <p:txBody>
              <a:bodyPr tIns="0" bIns="0" anchor="ctr"/>
              <a:lstStyle/>
              <a:p>
                <a:endParaRPr lang="en-US"/>
              </a:p>
            </p:txBody>
          </p:sp>
        </p:grpSp>
        <p:sp>
          <p:nvSpPr>
            <p:cNvPr id="811249" name="Oval 686"/>
            <p:cNvSpPr>
              <a:spLocks noChangeArrowheads="1"/>
            </p:cNvSpPr>
            <p:nvPr/>
          </p:nvSpPr>
          <p:spPr bwMode="auto">
            <a:xfrm>
              <a:off x="5020" y="3936"/>
              <a:ext cx="144" cy="144"/>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250" name="Oval 687"/>
            <p:cNvSpPr>
              <a:spLocks noChangeArrowheads="1"/>
            </p:cNvSpPr>
            <p:nvPr/>
          </p:nvSpPr>
          <p:spPr bwMode="auto">
            <a:xfrm>
              <a:off x="5032" y="3948"/>
              <a:ext cx="120" cy="12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sp>
          <p:nvSpPr>
            <p:cNvPr id="811251" name="Rectangle 688"/>
            <p:cNvSpPr>
              <a:spLocks noChangeArrowheads="1"/>
            </p:cNvSpPr>
            <p:nvPr/>
          </p:nvSpPr>
          <p:spPr bwMode="auto">
            <a:xfrm>
              <a:off x="4792" y="3807"/>
              <a:ext cx="218" cy="233"/>
            </a:xfrm>
            <a:prstGeom prst="rect">
              <a:avLst/>
            </a:prstGeom>
            <a:noFill/>
            <a:ln w="9525" algn="ctr">
              <a:noFill/>
              <a:miter lim="800000"/>
              <a:headEnd/>
              <a:tailEnd/>
            </a:ln>
          </p:spPr>
          <p:txBody>
            <a:bodyPr wrap="none" tIns="0" bIns="0">
              <a:spAutoFit/>
            </a:bodyPr>
            <a:lstStyle/>
            <a:p>
              <a:r>
                <a:rPr lang="en-US" sz="2400"/>
                <a:t>b</a:t>
              </a:r>
            </a:p>
          </p:txBody>
        </p:sp>
        <p:cxnSp>
          <p:nvCxnSpPr>
            <p:cNvPr id="811252" name="AutoShape 689"/>
            <p:cNvCxnSpPr>
              <a:cxnSpLocks noChangeShapeType="1"/>
              <a:stCxn id="811253" idx="6"/>
              <a:endCxn id="811255" idx="2"/>
            </p:cNvCxnSpPr>
            <p:nvPr/>
          </p:nvCxnSpPr>
          <p:spPr bwMode="auto">
            <a:xfrm>
              <a:off x="4810" y="3480"/>
              <a:ext cx="210" cy="0"/>
            </a:xfrm>
            <a:prstGeom prst="straightConnector1">
              <a:avLst/>
            </a:prstGeom>
            <a:noFill/>
            <a:ln w="9525">
              <a:solidFill>
                <a:srgbClr val="3399FF"/>
              </a:solidFill>
              <a:round/>
              <a:headEnd/>
              <a:tailEnd type="triangle" w="med" len="med"/>
            </a:ln>
          </p:spPr>
        </p:cxnSp>
        <p:sp>
          <p:nvSpPr>
            <p:cNvPr id="811253" name="Oval 690"/>
            <p:cNvSpPr>
              <a:spLocks noChangeArrowheads="1"/>
            </p:cNvSpPr>
            <p:nvPr/>
          </p:nvSpPr>
          <p:spPr bwMode="auto">
            <a:xfrm>
              <a:off x="4681" y="3415"/>
              <a:ext cx="129" cy="129"/>
            </a:xfrm>
            <a:prstGeom prst="ellipse">
              <a:avLst/>
            </a:prstGeom>
            <a:noFill/>
            <a:ln w="9525" algn="ctr">
              <a:solidFill>
                <a:srgbClr val="FF00FF"/>
              </a:solidFill>
              <a:round/>
              <a:headEnd/>
              <a:tailEnd/>
            </a:ln>
          </p:spPr>
          <p:txBody>
            <a:bodyPr wrap="none" tIns="0" bIns="0" anchor="ctr"/>
            <a:lstStyle/>
            <a:p>
              <a:pPr algn="ctr">
                <a:lnSpc>
                  <a:spcPct val="50000"/>
                </a:lnSpc>
              </a:pPr>
              <a:endParaRPr lang="en-US" sz="2400" baseline="-25000">
                <a:solidFill>
                  <a:srgbClr val="FF00FF"/>
                </a:solidFill>
              </a:endParaRPr>
            </a:p>
          </p:txBody>
        </p:sp>
        <p:grpSp>
          <p:nvGrpSpPr>
            <p:cNvPr id="2928650" name="Group 691"/>
            <p:cNvGrpSpPr>
              <a:grpSpLocks/>
            </p:cNvGrpSpPr>
            <p:nvPr/>
          </p:nvGrpSpPr>
          <p:grpSpPr bwMode="auto">
            <a:xfrm>
              <a:off x="4636" y="3458"/>
              <a:ext cx="43" cy="43"/>
              <a:chOff x="4752" y="2092"/>
              <a:chExt cx="96" cy="96"/>
            </a:xfrm>
          </p:grpSpPr>
          <p:sp>
            <p:nvSpPr>
              <p:cNvPr id="811283" name="Line 692"/>
              <p:cNvSpPr>
                <a:spLocks noChangeShapeType="1"/>
              </p:cNvSpPr>
              <p:nvPr/>
            </p:nvSpPr>
            <p:spPr bwMode="auto">
              <a:xfrm>
                <a:off x="4752" y="2092"/>
                <a:ext cx="96" cy="48"/>
              </a:xfrm>
              <a:prstGeom prst="line">
                <a:avLst/>
              </a:prstGeom>
              <a:noFill/>
              <a:ln w="9525">
                <a:solidFill>
                  <a:srgbClr val="FF00FF"/>
                </a:solidFill>
                <a:round/>
                <a:headEnd/>
                <a:tailEnd/>
              </a:ln>
            </p:spPr>
            <p:txBody>
              <a:bodyPr tIns="0" bIns="0" anchor="ctr"/>
              <a:lstStyle/>
              <a:p>
                <a:endParaRPr lang="en-US"/>
              </a:p>
            </p:txBody>
          </p:sp>
          <p:sp>
            <p:nvSpPr>
              <p:cNvPr id="811284" name="Line 693"/>
              <p:cNvSpPr>
                <a:spLocks noChangeShapeType="1"/>
              </p:cNvSpPr>
              <p:nvPr/>
            </p:nvSpPr>
            <p:spPr bwMode="auto">
              <a:xfrm flipH="1">
                <a:off x="4752" y="2140"/>
                <a:ext cx="96" cy="48"/>
              </a:xfrm>
              <a:prstGeom prst="line">
                <a:avLst/>
              </a:prstGeom>
              <a:noFill/>
              <a:ln w="9525">
                <a:solidFill>
                  <a:srgbClr val="FF00FF"/>
                </a:solidFill>
                <a:round/>
                <a:headEnd/>
                <a:tailEnd/>
              </a:ln>
            </p:spPr>
            <p:txBody>
              <a:bodyPr tIns="0" bIns="0" anchor="ctr"/>
              <a:lstStyle/>
              <a:p>
                <a:endParaRPr lang="en-US"/>
              </a:p>
            </p:txBody>
          </p:sp>
        </p:grpSp>
        <p:sp>
          <p:nvSpPr>
            <p:cNvPr id="811255" name="Oval 694"/>
            <p:cNvSpPr>
              <a:spLocks noChangeArrowheads="1"/>
            </p:cNvSpPr>
            <p:nvPr/>
          </p:nvSpPr>
          <p:spPr bwMode="auto">
            <a:xfrm>
              <a:off x="5020" y="3408"/>
              <a:ext cx="144" cy="144"/>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256" name="Oval 695"/>
            <p:cNvSpPr>
              <a:spLocks noChangeArrowheads="1"/>
            </p:cNvSpPr>
            <p:nvPr/>
          </p:nvSpPr>
          <p:spPr bwMode="auto">
            <a:xfrm>
              <a:off x="5032" y="3420"/>
              <a:ext cx="120" cy="12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sp>
          <p:nvSpPr>
            <p:cNvPr id="811257" name="Rectangle 696"/>
            <p:cNvSpPr>
              <a:spLocks noChangeArrowheads="1"/>
            </p:cNvSpPr>
            <p:nvPr/>
          </p:nvSpPr>
          <p:spPr bwMode="auto">
            <a:xfrm>
              <a:off x="4792" y="3279"/>
              <a:ext cx="209" cy="233"/>
            </a:xfrm>
            <a:prstGeom prst="rect">
              <a:avLst/>
            </a:prstGeom>
            <a:noFill/>
            <a:ln w="9525" algn="ctr">
              <a:noFill/>
              <a:miter lim="800000"/>
              <a:headEnd/>
              <a:tailEnd/>
            </a:ln>
          </p:spPr>
          <p:txBody>
            <a:bodyPr wrap="none" tIns="0" bIns="0">
              <a:spAutoFit/>
            </a:bodyPr>
            <a:lstStyle/>
            <a:p>
              <a:r>
                <a:rPr lang="en-US" sz="2400"/>
                <a:t>a</a:t>
              </a:r>
            </a:p>
          </p:txBody>
        </p:sp>
        <p:sp>
          <p:nvSpPr>
            <p:cNvPr id="811258" name="Oval 697"/>
            <p:cNvSpPr>
              <a:spLocks noChangeArrowheads="1"/>
            </p:cNvSpPr>
            <p:nvPr/>
          </p:nvSpPr>
          <p:spPr bwMode="auto">
            <a:xfrm>
              <a:off x="4196" y="3656"/>
              <a:ext cx="178" cy="178"/>
            </a:xfrm>
            <a:prstGeom prst="ellipse">
              <a:avLst/>
            </a:prstGeom>
            <a:noFill/>
            <a:ln w="12700" algn="ctr">
              <a:solidFill>
                <a:srgbClr val="FF00FF"/>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259" name="Line 698"/>
            <p:cNvSpPr>
              <a:spLocks noChangeShapeType="1"/>
            </p:cNvSpPr>
            <p:nvPr/>
          </p:nvSpPr>
          <p:spPr bwMode="auto">
            <a:xfrm>
              <a:off x="4134" y="3715"/>
              <a:ext cx="59" cy="30"/>
            </a:xfrm>
            <a:prstGeom prst="line">
              <a:avLst/>
            </a:prstGeom>
            <a:noFill/>
            <a:ln w="12700">
              <a:solidFill>
                <a:srgbClr val="FF00FF"/>
              </a:solidFill>
              <a:round/>
              <a:headEnd/>
              <a:tailEnd/>
            </a:ln>
          </p:spPr>
          <p:txBody>
            <a:bodyPr tIns="0" bIns="0" anchor="ctr"/>
            <a:lstStyle/>
            <a:p>
              <a:endParaRPr lang="en-US"/>
            </a:p>
          </p:txBody>
        </p:sp>
        <p:sp>
          <p:nvSpPr>
            <p:cNvPr id="811260" name="Line 699"/>
            <p:cNvSpPr>
              <a:spLocks noChangeShapeType="1"/>
            </p:cNvSpPr>
            <p:nvPr/>
          </p:nvSpPr>
          <p:spPr bwMode="auto">
            <a:xfrm flipH="1">
              <a:off x="4134" y="3745"/>
              <a:ext cx="59" cy="30"/>
            </a:xfrm>
            <a:prstGeom prst="line">
              <a:avLst/>
            </a:prstGeom>
            <a:noFill/>
            <a:ln w="12700">
              <a:solidFill>
                <a:srgbClr val="FF00FF"/>
              </a:solidFill>
              <a:round/>
              <a:headEnd/>
              <a:tailEnd/>
            </a:ln>
          </p:spPr>
          <p:txBody>
            <a:bodyPr tIns="0" bIns="0" anchor="ctr"/>
            <a:lstStyle/>
            <a:p>
              <a:endParaRPr lang="en-US"/>
            </a:p>
          </p:txBody>
        </p:sp>
        <p:cxnSp>
          <p:nvCxnSpPr>
            <p:cNvPr id="811261" name="AutoShape 700"/>
            <p:cNvCxnSpPr>
              <a:cxnSpLocks noChangeShapeType="1"/>
              <a:stCxn id="811258" idx="6"/>
              <a:endCxn id="811253" idx="3"/>
            </p:cNvCxnSpPr>
            <p:nvPr/>
          </p:nvCxnSpPr>
          <p:spPr bwMode="auto">
            <a:xfrm flipV="1">
              <a:off x="4374" y="3525"/>
              <a:ext cx="326" cy="220"/>
            </a:xfrm>
            <a:prstGeom prst="straightConnector1">
              <a:avLst/>
            </a:prstGeom>
            <a:noFill/>
            <a:ln w="12700">
              <a:solidFill>
                <a:srgbClr val="3399FF"/>
              </a:solidFill>
              <a:round/>
              <a:headEnd/>
              <a:tailEnd type="triangle" w="med" len="med"/>
            </a:ln>
          </p:spPr>
        </p:cxnSp>
        <p:cxnSp>
          <p:nvCxnSpPr>
            <p:cNvPr id="811262" name="AutoShape 701"/>
            <p:cNvCxnSpPr>
              <a:cxnSpLocks noChangeShapeType="1"/>
              <a:stCxn id="811258" idx="6"/>
              <a:endCxn id="811247" idx="1"/>
            </p:cNvCxnSpPr>
            <p:nvPr/>
          </p:nvCxnSpPr>
          <p:spPr bwMode="auto">
            <a:xfrm>
              <a:off x="4374" y="3745"/>
              <a:ext cx="326" cy="217"/>
            </a:xfrm>
            <a:prstGeom prst="straightConnector1">
              <a:avLst/>
            </a:prstGeom>
            <a:noFill/>
            <a:ln w="12700">
              <a:solidFill>
                <a:srgbClr val="3399FF"/>
              </a:solidFill>
              <a:round/>
              <a:headEnd/>
              <a:tailEnd type="triangle" w="med" len="med"/>
            </a:ln>
          </p:spPr>
        </p:cxnSp>
        <p:sp>
          <p:nvSpPr>
            <p:cNvPr id="811263" name="Rectangle 702"/>
            <p:cNvSpPr>
              <a:spLocks noChangeArrowheads="1"/>
            </p:cNvSpPr>
            <p:nvPr/>
          </p:nvSpPr>
          <p:spPr bwMode="auto">
            <a:xfrm>
              <a:off x="4375" y="3776"/>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sp>
          <p:nvSpPr>
            <p:cNvPr id="811264" name="Rectangle 703"/>
            <p:cNvSpPr>
              <a:spLocks noChangeArrowheads="1"/>
            </p:cNvSpPr>
            <p:nvPr/>
          </p:nvSpPr>
          <p:spPr bwMode="auto">
            <a:xfrm>
              <a:off x="4369" y="3537"/>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cxnSp>
          <p:nvCxnSpPr>
            <p:cNvPr id="811265" name="AutoShape 704"/>
            <p:cNvCxnSpPr>
              <a:cxnSpLocks noChangeShapeType="1"/>
              <a:stCxn id="811255" idx="0"/>
              <a:endCxn id="811258" idx="0"/>
            </p:cNvCxnSpPr>
            <p:nvPr/>
          </p:nvCxnSpPr>
          <p:spPr bwMode="auto">
            <a:xfrm rot="-5400000" flipH="1" flipV="1">
              <a:off x="4565" y="3128"/>
              <a:ext cx="248" cy="807"/>
            </a:xfrm>
            <a:prstGeom prst="curvedConnector3">
              <a:avLst>
                <a:gd name="adj1" fmla="val -58065"/>
              </a:avLst>
            </a:prstGeom>
            <a:noFill/>
            <a:ln w="12700">
              <a:solidFill>
                <a:srgbClr val="3399FF"/>
              </a:solidFill>
              <a:round/>
              <a:headEnd/>
              <a:tailEnd type="triangle" w="med" len="med"/>
            </a:ln>
          </p:spPr>
        </p:cxnSp>
        <p:cxnSp>
          <p:nvCxnSpPr>
            <p:cNvPr id="811266" name="AutoShape 705"/>
            <p:cNvCxnSpPr>
              <a:cxnSpLocks noChangeShapeType="1"/>
              <a:stCxn id="811249" idx="4"/>
              <a:endCxn id="811258" idx="4"/>
            </p:cNvCxnSpPr>
            <p:nvPr/>
          </p:nvCxnSpPr>
          <p:spPr bwMode="auto">
            <a:xfrm rot="16200000" flipV="1">
              <a:off x="4566" y="3553"/>
              <a:ext cx="246" cy="807"/>
            </a:xfrm>
            <a:prstGeom prst="curvedConnector3">
              <a:avLst>
                <a:gd name="adj1" fmla="val -58537"/>
              </a:avLst>
            </a:prstGeom>
            <a:noFill/>
            <a:ln w="12700">
              <a:solidFill>
                <a:srgbClr val="3399FF"/>
              </a:solidFill>
              <a:round/>
              <a:headEnd/>
              <a:tailEnd type="triangle" w="med" len="med"/>
            </a:ln>
          </p:spPr>
        </p:cxnSp>
        <p:cxnSp>
          <p:nvCxnSpPr>
            <p:cNvPr id="811267" name="AutoShape 706"/>
            <p:cNvCxnSpPr>
              <a:cxnSpLocks noChangeShapeType="1"/>
              <a:stCxn id="811216" idx="6"/>
              <a:endCxn id="811260" idx="0"/>
            </p:cNvCxnSpPr>
            <p:nvPr/>
          </p:nvCxnSpPr>
          <p:spPr bwMode="auto">
            <a:xfrm flipV="1">
              <a:off x="3564" y="3745"/>
              <a:ext cx="630" cy="8"/>
            </a:xfrm>
            <a:prstGeom prst="straightConnector1">
              <a:avLst/>
            </a:prstGeom>
            <a:noFill/>
            <a:ln w="12700">
              <a:solidFill>
                <a:srgbClr val="3399FF"/>
              </a:solidFill>
              <a:round/>
              <a:headEnd/>
              <a:tailEnd type="triangle" w="med" len="med"/>
            </a:ln>
          </p:spPr>
        </p:cxnSp>
        <p:sp>
          <p:nvSpPr>
            <p:cNvPr id="811268" name="Rectangle 707"/>
            <p:cNvSpPr>
              <a:spLocks noChangeArrowheads="1"/>
            </p:cNvSpPr>
            <p:nvPr/>
          </p:nvSpPr>
          <p:spPr bwMode="auto">
            <a:xfrm>
              <a:off x="3837" y="3600"/>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sp>
          <p:nvSpPr>
            <p:cNvPr id="811269" name="Oval 708"/>
            <p:cNvSpPr>
              <a:spLocks noChangeArrowheads="1"/>
            </p:cNvSpPr>
            <p:nvPr/>
          </p:nvSpPr>
          <p:spPr bwMode="auto">
            <a:xfrm>
              <a:off x="1440" y="3685"/>
              <a:ext cx="144" cy="144"/>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270" name="Oval 709"/>
            <p:cNvSpPr>
              <a:spLocks noChangeArrowheads="1"/>
            </p:cNvSpPr>
            <p:nvPr/>
          </p:nvSpPr>
          <p:spPr bwMode="auto">
            <a:xfrm>
              <a:off x="1452" y="3697"/>
              <a:ext cx="120" cy="12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cxnSp>
          <p:nvCxnSpPr>
            <p:cNvPr id="811271" name="AutoShape 710"/>
            <p:cNvCxnSpPr>
              <a:cxnSpLocks noChangeShapeType="1"/>
              <a:stCxn id="811231" idx="6"/>
              <a:endCxn id="811269" idx="2"/>
            </p:cNvCxnSpPr>
            <p:nvPr/>
          </p:nvCxnSpPr>
          <p:spPr bwMode="auto">
            <a:xfrm>
              <a:off x="486" y="3752"/>
              <a:ext cx="954" cy="5"/>
            </a:xfrm>
            <a:prstGeom prst="straightConnector1">
              <a:avLst/>
            </a:prstGeom>
            <a:noFill/>
            <a:ln w="12700">
              <a:solidFill>
                <a:srgbClr val="3399FF"/>
              </a:solidFill>
              <a:round/>
              <a:headEnd/>
              <a:tailEnd type="triangle" w="med" len="med"/>
            </a:ln>
          </p:spPr>
        </p:cxnSp>
        <p:sp>
          <p:nvSpPr>
            <p:cNvPr id="811272" name="Rectangle 711"/>
            <p:cNvSpPr>
              <a:spLocks noChangeArrowheads="1"/>
            </p:cNvSpPr>
            <p:nvPr/>
          </p:nvSpPr>
          <p:spPr bwMode="auto">
            <a:xfrm>
              <a:off x="583" y="3615"/>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sp>
          <p:nvSpPr>
            <p:cNvPr id="811273" name="Rectangle 712"/>
            <p:cNvSpPr>
              <a:spLocks noChangeArrowheads="1"/>
            </p:cNvSpPr>
            <p:nvPr/>
          </p:nvSpPr>
          <p:spPr bwMode="auto">
            <a:xfrm>
              <a:off x="412" y="4072"/>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sp>
          <p:nvSpPr>
            <p:cNvPr id="811274" name="Rectangle 713"/>
            <p:cNvSpPr>
              <a:spLocks noChangeArrowheads="1"/>
            </p:cNvSpPr>
            <p:nvPr/>
          </p:nvSpPr>
          <p:spPr bwMode="auto">
            <a:xfrm>
              <a:off x="432" y="3231"/>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sp>
          <p:nvSpPr>
            <p:cNvPr id="811275" name="Rectangle 714"/>
            <p:cNvSpPr>
              <a:spLocks noChangeArrowheads="1"/>
            </p:cNvSpPr>
            <p:nvPr/>
          </p:nvSpPr>
          <p:spPr bwMode="auto">
            <a:xfrm>
              <a:off x="4313" y="4072"/>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sp>
          <p:nvSpPr>
            <p:cNvPr id="811276" name="Rectangle 715"/>
            <p:cNvSpPr>
              <a:spLocks noChangeArrowheads="1"/>
            </p:cNvSpPr>
            <p:nvPr/>
          </p:nvSpPr>
          <p:spPr bwMode="auto">
            <a:xfrm>
              <a:off x="4315" y="3231"/>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sp>
          <p:nvSpPr>
            <p:cNvPr id="811277" name="Oval 716"/>
            <p:cNvSpPr>
              <a:spLocks noChangeArrowheads="1"/>
            </p:cNvSpPr>
            <p:nvPr/>
          </p:nvSpPr>
          <p:spPr bwMode="auto">
            <a:xfrm>
              <a:off x="5328" y="3685"/>
              <a:ext cx="144" cy="144"/>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278" name="Oval 717"/>
            <p:cNvSpPr>
              <a:spLocks noChangeArrowheads="1"/>
            </p:cNvSpPr>
            <p:nvPr/>
          </p:nvSpPr>
          <p:spPr bwMode="auto">
            <a:xfrm>
              <a:off x="5340" y="3697"/>
              <a:ext cx="120" cy="12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cxnSp>
          <p:nvCxnSpPr>
            <p:cNvPr id="811279" name="AutoShape 718"/>
            <p:cNvCxnSpPr>
              <a:cxnSpLocks noChangeShapeType="1"/>
              <a:stCxn id="811258" idx="6"/>
              <a:endCxn id="811277" idx="2"/>
            </p:cNvCxnSpPr>
            <p:nvPr/>
          </p:nvCxnSpPr>
          <p:spPr bwMode="auto">
            <a:xfrm>
              <a:off x="4374" y="3745"/>
              <a:ext cx="954" cy="12"/>
            </a:xfrm>
            <a:prstGeom prst="straightConnector1">
              <a:avLst/>
            </a:prstGeom>
            <a:noFill/>
            <a:ln w="12700">
              <a:solidFill>
                <a:srgbClr val="3399FF"/>
              </a:solidFill>
              <a:round/>
              <a:headEnd/>
              <a:tailEnd type="triangle" w="med" len="med"/>
            </a:ln>
          </p:spPr>
        </p:cxnSp>
        <p:sp>
          <p:nvSpPr>
            <p:cNvPr id="811280" name="Rectangle 719"/>
            <p:cNvSpPr>
              <a:spLocks noChangeArrowheads="1"/>
            </p:cNvSpPr>
            <p:nvPr/>
          </p:nvSpPr>
          <p:spPr bwMode="auto">
            <a:xfrm>
              <a:off x="4471" y="3600"/>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cxnSp>
          <p:nvCxnSpPr>
            <p:cNvPr id="811281" name="AutoShape 720"/>
            <p:cNvCxnSpPr>
              <a:cxnSpLocks noChangeShapeType="1"/>
              <a:stCxn id="811269" idx="6"/>
              <a:endCxn id="811294" idx="0"/>
            </p:cNvCxnSpPr>
            <p:nvPr/>
          </p:nvCxnSpPr>
          <p:spPr bwMode="auto">
            <a:xfrm flipV="1">
              <a:off x="1584" y="3743"/>
              <a:ext cx="599" cy="14"/>
            </a:xfrm>
            <a:prstGeom prst="straightConnector1">
              <a:avLst/>
            </a:prstGeom>
            <a:noFill/>
            <a:ln w="12700">
              <a:solidFill>
                <a:srgbClr val="3399FF"/>
              </a:solidFill>
              <a:round/>
              <a:headEnd/>
              <a:tailEnd type="triangle" w="med" len="med"/>
            </a:ln>
          </p:spPr>
        </p:cxnSp>
        <p:sp>
          <p:nvSpPr>
            <p:cNvPr id="811282" name="Rectangle 721"/>
            <p:cNvSpPr>
              <a:spLocks noChangeArrowheads="1"/>
            </p:cNvSpPr>
            <p:nvPr/>
          </p:nvSpPr>
          <p:spPr bwMode="auto">
            <a:xfrm>
              <a:off x="1539" y="3617"/>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grpSp>
      <p:grpSp>
        <p:nvGrpSpPr>
          <p:cNvPr id="2928652" name="Group 806"/>
          <p:cNvGrpSpPr>
            <a:grpSpLocks/>
          </p:cNvGrpSpPr>
          <p:nvPr/>
        </p:nvGrpSpPr>
        <p:grpSpPr bwMode="auto">
          <a:xfrm>
            <a:off x="1915616" y="5105400"/>
            <a:ext cx="8294114" cy="1611312"/>
            <a:chOff x="247" y="4331"/>
            <a:chExt cx="5226" cy="1015"/>
          </a:xfrm>
        </p:grpSpPr>
        <p:cxnSp>
          <p:nvCxnSpPr>
            <p:cNvPr id="811062" name="AutoShape 724"/>
            <p:cNvCxnSpPr>
              <a:cxnSpLocks noChangeShapeType="1"/>
              <a:stCxn id="811063" idx="6"/>
              <a:endCxn id="811064" idx="2"/>
            </p:cNvCxnSpPr>
            <p:nvPr/>
          </p:nvCxnSpPr>
          <p:spPr bwMode="auto">
            <a:xfrm>
              <a:off x="2314" y="4843"/>
              <a:ext cx="210" cy="0"/>
            </a:xfrm>
            <a:prstGeom prst="straightConnector1">
              <a:avLst/>
            </a:prstGeom>
            <a:noFill/>
            <a:ln w="9525">
              <a:solidFill>
                <a:srgbClr val="3399FF"/>
              </a:solidFill>
              <a:round/>
              <a:headEnd/>
              <a:tailEnd type="triangle" w="med" len="med"/>
            </a:ln>
          </p:spPr>
        </p:cxnSp>
        <p:sp>
          <p:nvSpPr>
            <p:cNvPr id="811063" name="Oval 725"/>
            <p:cNvSpPr>
              <a:spLocks noChangeArrowheads="1"/>
            </p:cNvSpPr>
            <p:nvPr/>
          </p:nvSpPr>
          <p:spPr bwMode="auto">
            <a:xfrm>
              <a:off x="2185" y="4778"/>
              <a:ext cx="129" cy="129"/>
            </a:xfrm>
            <a:prstGeom prst="ellipse">
              <a:avLst/>
            </a:prstGeom>
            <a:noFill/>
            <a:ln w="9525" algn="ctr">
              <a:solidFill>
                <a:schemeClr val="tx1"/>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064" name="Oval 728"/>
            <p:cNvSpPr>
              <a:spLocks noChangeArrowheads="1"/>
            </p:cNvSpPr>
            <p:nvPr/>
          </p:nvSpPr>
          <p:spPr bwMode="auto">
            <a:xfrm>
              <a:off x="2524" y="4771"/>
              <a:ext cx="144" cy="144"/>
            </a:xfrm>
            <a:prstGeom prst="ellipse">
              <a:avLst/>
            </a:prstGeom>
            <a:noFill/>
            <a:ln w="9525" algn="ctr">
              <a:solidFill>
                <a:schemeClr val="tx1"/>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065" name="Rectangle 730"/>
            <p:cNvSpPr>
              <a:spLocks noChangeArrowheads="1"/>
            </p:cNvSpPr>
            <p:nvPr/>
          </p:nvSpPr>
          <p:spPr bwMode="auto">
            <a:xfrm>
              <a:off x="2296" y="4642"/>
              <a:ext cx="218" cy="233"/>
            </a:xfrm>
            <a:prstGeom prst="rect">
              <a:avLst/>
            </a:prstGeom>
            <a:noFill/>
            <a:ln w="9525" algn="ctr">
              <a:noFill/>
              <a:miter lim="800000"/>
              <a:headEnd/>
              <a:tailEnd/>
            </a:ln>
          </p:spPr>
          <p:txBody>
            <a:bodyPr wrap="none" tIns="0" bIns="0">
              <a:spAutoFit/>
            </a:bodyPr>
            <a:lstStyle/>
            <a:p>
              <a:r>
                <a:rPr lang="en-US" sz="2400"/>
                <a:t>b</a:t>
              </a:r>
            </a:p>
          </p:txBody>
        </p:sp>
        <p:cxnSp>
          <p:nvCxnSpPr>
            <p:cNvPr id="811066" name="AutoShape 731"/>
            <p:cNvCxnSpPr>
              <a:cxnSpLocks noChangeShapeType="1"/>
              <a:stCxn id="811067" idx="6"/>
              <a:endCxn id="811068" idx="2"/>
            </p:cNvCxnSpPr>
            <p:nvPr/>
          </p:nvCxnSpPr>
          <p:spPr bwMode="auto">
            <a:xfrm>
              <a:off x="3211" y="4853"/>
              <a:ext cx="210" cy="0"/>
            </a:xfrm>
            <a:prstGeom prst="straightConnector1">
              <a:avLst/>
            </a:prstGeom>
            <a:noFill/>
            <a:ln w="9525">
              <a:solidFill>
                <a:srgbClr val="3399FF"/>
              </a:solidFill>
              <a:round/>
              <a:headEnd/>
              <a:tailEnd type="triangle" w="med" len="med"/>
            </a:ln>
          </p:spPr>
        </p:cxnSp>
        <p:sp>
          <p:nvSpPr>
            <p:cNvPr id="811067" name="Oval 732"/>
            <p:cNvSpPr>
              <a:spLocks noChangeArrowheads="1"/>
            </p:cNvSpPr>
            <p:nvPr/>
          </p:nvSpPr>
          <p:spPr bwMode="auto">
            <a:xfrm>
              <a:off x="3082" y="4788"/>
              <a:ext cx="129" cy="129"/>
            </a:xfrm>
            <a:prstGeom prst="ellipse">
              <a:avLst/>
            </a:prstGeom>
            <a:noFill/>
            <a:ln w="9525" algn="ctr">
              <a:solidFill>
                <a:schemeClr val="tx1"/>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068" name="Oval 735"/>
            <p:cNvSpPr>
              <a:spLocks noChangeArrowheads="1"/>
            </p:cNvSpPr>
            <p:nvPr/>
          </p:nvSpPr>
          <p:spPr bwMode="auto">
            <a:xfrm>
              <a:off x="3421" y="4781"/>
              <a:ext cx="144" cy="144"/>
            </a:xfrm>
            <a:prstGeom prst="ellipse">
              <a:avLst/>
            </a:prstGeom>
            <a:noFill/>
            <a:ln w="9525" algn="ctr">
              <a:solidFill>
                <a:schemeClr val="tx1"/>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069" name="Rectangle 737"/>
            <p:cNvSpPr>
              <a:spLocks noChangeArrowheads="1"/>
            </p:cNvSpPr>
            <p:nvPr/>
          </p:nvSpPr>
          <p:spPr bwMode="auto">
            <a:xfrm>
              <a:off x="3193" y="4652"/>
              <a:ext cx="209" cy="233"/>
            </a:xfrm>
            <a:prstGeom prst="rect">
              <a:avLst/>
            </a:prstGeom>
            <a:noFill/>
            <a:ln w="9525" algn="ctr">
              <a:noFill/>
              <a:miter lim="800000"/>
              <a:headEnd/>
              <a:tailEnd/>
            </a:ln>
          </p:spPr>
          <p:txBody>
            <a:bodyPr wrap="none" tIns="0" bIns="0">
              <a:spAutoFit/>
            </a:bodyPr>
            <a:lstStyle/>
            <a:p>
              <a:r>
                <a:rPr lang="en-US" sz="2400"/>
                <a:t>a</a:t>
              </a:r>
            </a:p>
          </p:txBody>
        </p:sp>
        <p:cxnSp>
          <p:nvCxnSpPr>
            <p:cNvPr id="811070" name="AutoShape 738"/>
            <p:cNvCxnSpPr>
              <a:cxnSpLocks noChangeShapeType="1"/>
              <a:stCxn id="811071" idx="6"/>
              <a:endCxn id="811072" idx="2"/>
            </p:cNvCxnSpPr>
            <p:nvPr/>
          </p:nvCxnSpPr>
          <p:spPr bwMode="auto">
            <a:xfrm>
              <a:off x="923" y="5115"/>
              <a:ext cx="210" cy="0"/>
            </a:xfrm>
            <a:prstGeom prst="straightConnector1">
              <a:avLst/>
            </a:prstGeom>
            <a:noFill/>
            <a:ln w="9525">
              <a:solidFill>
                <a:srgbClr val="3399FF"/>
              </a:solidFill>
              <a:round/>
              <a:headEnd/>
              <a:tailEnd type="triangle" w="med" len="med"/>
            </a:ln>
          </p:spPr>
        </p:cxnSp>
        <p:sp>
          <p:nvSpPr>
            <p:cNvPr id="811071" name="Oval 739"/>
            <p:cNvSpPr>
              <a:spLocks noChangeArrowheads="1"/>
            </p:cNvSpPr>
            <p:nvPr/>
          </p:nvSpPr>
          <p:spPr bwMode="auto">
            <a:xfrm>
              <a:off x="794" y="5050"/>
              <a:ext cx="129" cy="129"/>
            </a:xfrm>
            <a:prstGeom prst="ellipse">
              <a:avLst/>
            </a:prstGeom>
            <a:noFill/>
            <a:ln w="9525" algn="ctr">
              <a:solidFill>
                <a:schemeClr val="tx1"/>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072" name="Oval 742"/>
            <p:cNvSpPr>
              <a:spLocks noChangeArrowheads="1"/>
            </p:cNvSpPr>
            <p:nvPr/>
          </p:nvSpPr>
          <p:spPr bwMode="auto">
            <a:xfrm>
              <a:off x="1133" y="5043"/>
              <a:ext cx="144" cy="144"/>
            </a:xfrm>
            <a:prstGeom prst="ellipse">
              <a:avLst/>
            </a:prstGeom>
            <a:noFill/>
            <a:ln w="9525" algn="ctr">
              <a:solidFill>
                <a:schemeClr val="tx1"/>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073" name="Rectangle 744"/>
            <p:cNvSpPr>
              <a:spLocks noChangeArrowheads="1"/>
            </p:cNvSpPr>
            <p:nvPr/>
          </p:nvSpPr>
          <p:spPr bwMode="auto">
            <a:xfrm>
              <a:off x="905" y="4914"/>
              <a:ext cx="218" cy="233"/>
            </a:xfrm>
            <a:prstGeom prst="rect">
              <a:avLst/>
            </a:prstGeom>
            <a:noFill/>
            <a:ln w="9525" algn="ctr">
              <a:noFill/>
              <a:miter lim="800000"/>
              <a:headEnd/>
              <a:tailEnd/>
            </a:ln>
          </p:spPr>
          <p:txBody>
            <a:bodyPr wrap="none" tIns="0" bIns="0">
              <a:spAutoFit/>
            </a:bodyPr>
            <a:lstStyle/>
            <a:p>
              <a:r>
                <a:rPr lang="en-US" sz="2400"/>
                <a:t>b</a:t>
              </a:r>
            </a:p>
          </p:txBody>
        </p:sp>
        <p:cxnSp>
          <p:nvCxnSpPr>
            <p:cNvPr id="811074" name="AutoShape 745"/>
            <p:cNvCxnSpPr>
              <a:cxnSpLocks noChangeShapeType="1"/>
              <a:stCxn id="811075" idx="6"/>
              <a:endCxn id="811076" idx="2"/>
            </p:cNvCxnSpPr>
            <p:nvPr/>
          </p:nvCxnSpPr>
          <p:spPr bwMode="auto">
            <a:xfrm>
              <a:off x="923" y="4587"/>
              <a:ext cx="210" cy="0"/>
            </a:xfrm>
            <a:prstGeom prst="straightConnector1">
              <a:avLst/>
            </a:prstGeom>
            <a:noFill/>
            <a:ln w="9525">
              <a:solidFill>
                <a:srgbClr val="3399FF"/>
              </a:solidFill>
              <a:round/>
              <a:headEnd/>
              <a:tailEnd type="triangle" w="med" len="med"/>
            </a:ln>
          </p:spPr>
        </p:cxnSp>
        <p:sp>
          <p:nvSpPr>
            <p:cNvPr id="811075" name="Oval 746"/>
            <p:cNvSpPr>
              <a:spLocks noChangeArrowheads="1"/>
            </p:cNvSpPr>
            <p:nvPr/>
          </p:nvSpPr>
          <p:spPr bwMode="auto">
            <a:xfrm>
              <a:off x="794" y="4522"/>
              <a:ext cx="129" cy="129"/>
            </a:xfrm>
            <a:prstGeom prst="ellipse">
              <a:avLst/>
            </a:prstGeom>
            <a:noFill/>
            <a:ln w="9525" algn="ctr">
              <a:solidFill>
                <a:schemeClr val="tx1"/>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076" name="Oval 749"/>
            <p:cNvSpPr>
              <a:spLocks noChangeArrowheads="1"/>
            </p:cNvSpPr>
            <p:nvPr/>
          </p:nvSpPr>
          <p:spPr bwMode="auto">
            <a:xfrm>
              <a:off x="1133" y="4515"/>
              <a:ext cx="144" cy="144"/>
            </a:xfrm>
            <a:prstGeom prst="ellipse">
              <a:avLst/>
            </a:prstGeom>
            <a:noFill/>
            <a:ln w="9525" algn="ctr">
              <a:solidFill>
                <a:schemeClr val="tx1"/>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077" name="Rectangle 751"/>
            <p:cNvSpPr>
              <a:spLocks noChangeArrowheads="1"/>
            </p:cNvSpPr>
            <p:nvPr/>
          </p:nvSpPr>
          <p:spPr bwMode="auto">
            <a:xfrm>
              <a:off x="905" y="4386"/>
              <a:ext cx="209" cy="233"/>
            </a:xfrm>
            <a:prstGeom prst="rect">
              <a:avLst/>
            </a:prstGeom>
            <a:noFill/>
            <a:ln w="9525" algn="ctr">
              <a:noFill/>
              <a:miter lim="800000"/>
              <a:headEnd/>
              <a:tailEnd/>
            </a:ln>
          </p:spPr>
          <p:txBody>
            <a:bodyPr wrap="none" tIns="0" bIns="0">
              <a:spAutoFit/>
            </a:bodyPr>
            <a:lstStyle/>
            <a:p>
              <a:r>
                <a:rPr lang="en-US" sz="2400"/>
                <a:t>a</a:t>
              </a:r>
            </a:p>
          </p:txBody>
        </p:sp>
        <p:sp>
          <p:nvSpPr>
            <p:cNvPr id="811078" name="Oval 752"/>
            <p:cNvSpPr>
              <a:spLocks noChangeArrowheads="1"/>
            </p:cNvSpPr>
            <p:nvPr/>
          </p:nvSpPr>
          <p:spPr bwMode="auto">
            <a:xfrm>
              <a:off x="309" y="4763"/>
              <a:ext cx="178" cy="178"/>
            </a:xfrm>
            <a:prstGeom prst="ellipse">
              <a:avLst/>
            </a:prstGeom>
            <a:noFill/>
            <a:ln w="12700" algn="ctr">
              <a:solidFill>
                <a:srgbClr val="FF00FF"/>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079" name="Line 753"/>
            <p:cNvSpPr>
              <a:spLocks noChangeShapeType="1"/>
            </p:cNvSpPr>
            <p:nvPr/>
          </p:nvSpPr>
          <p:spPr bwMode="auto">
            <a:xfrm>
              <a:off x="247" y="4822"/>
              <a:ext cx="59" cy="30"/>
            </a:xfrm>
            <a:prstGeom prst="line">
              <a:avLst/>
            </a:prstGeom>
            <a:noFill/>
            <a:ln w="12700">
              <a:solidFill>
                <a:srgbClr val="FF00FF"/>
              </a:solidFill>
              <a:round/>
              <a:headEnd/>
              <a:tailEnd/>
            </a:ln>
          </p:spPr>
          <p:txBody>
            <a:bodyPr tIns="0" bIns="0" anchor="ctr"/>
            <a:lstStyle/>
            <a:p>
              <a:endParaRPr lang="en-US"/>
            </a:p>
          </p:txBody>
        </p:sp>
        <p:sp>
          <p:nvSpPr>
            <p:cNvPr id="811080" name="Line 754"/>
            <p:cNvSpPr>
              <a:spLocks noChangeShapeType="1"/>
            </p:cNvSpPr>
            <p:nvPr/>
          </p:nvSpPr>
          <p:spPr bwMode="auto">
            <a:xfrm flipH="1">
              <a:off x="247" y="4852"/>
              <a:ext cx="59" cy="30"/>
            </a:xfrm>
            <a:prstGeom prst="line">
              <a:avLst/>
            </a:prstGeom>
            <a:noFill/>
            <a:ln w="12700">
              <a:solidFill>
                <a:srgbClr val="FF00FF"/>
              </a:solidFill>
              <a:round/>
              <a:headEnd/>
              <a:tailEnd/>
            </a:ln>
          </p:spPr>
          <p:txBody>
            <a:bodyPr tIns="0" bIns="0" anchor="ctr"/>
            <a:lstStyle/>
            <a:p>
              <a:endParaRPr lang="en-US"/>
            </a:p>
          </p:txBody>
        </p:sp>
        <p:cxnSp>
          <p:nvCxnSpPr>
            <p:cNvPr id="811081" name="AutoShape 755"/>
            <p:cNvCxnSpPr>
              <a:cxnSpLocks noChangeShapeType="1"/>
              <a:stCxn id="811078" idx="6"/>
              <a:endCxn id="811075" idx="3"/>
            </p:cNvCxnSpPr>
            <p:nvPr/>
          </p:nvCxnSpPr>
          <p:spPr bwMode="auto">
            <a:xfrm flipV="1">
              <a:off x="487" y="4632"/>
              <a:ext cx="326" cy="220"/>
            </a:xfrm>
            <a:prstGeom prst="straightConnector1">
              <a:avLst/>
            </a:prstGeom>
            <a:noFill/>
            <a:ln w="12700">
              <a:solidFill>
                <a:srgbClr val="3399FF"/>
              </a:solidFill>
              <a:round/>
              <a:headEnd/>
              <a:tailEnd type="triangle" w="med" len="med"/>
            </a:ln>
          </p:spPr>
        </p:cxnSp>
        <p:cxnSp>
          <p:nvCxnSpPr>
            <p:cNvPr id="811082" name="AutoShape 756"/>
            <p:cNvCxnSpPr>
              <a:cxnSpLocks noChangeShapeType="1"/>
              <a:stCxn id="811078" idx="6"/>
              <a:endCxn id="811071" idx="1"/>
            </p:cNvCxnSpPr>
            <p:nvPr/>
          </p:nvCxnSpPr>
          <p:spPr bwMode="auto">
            <a:xfrm>
              <a:off x="487" y="4852"/>
              <a:ext cx="326" cy="217"/>
            </a:xfrm>
            <a:prstGeom prst="straightConnector1">
              <a:avLst/>
            </a:prstGeom>
            <a:noFill/>
            <a:ln w="12700">
              <a:solidFill>
                <a:srgbClr val="3399FF"/>
              </a:solidFill>
              <a:round/>
              <a:headEnd/>
              <a:tailEnd type="triangle" w="med" len="med"/>
            </a:ln>
          </p:spPr>
        </p:cxnSp>
        <p:sp>
          <p:nvSpPr>
            <p:cNvPr id="811083" name="Rectangle 757"/>
            <p:cNvSpPr>
              <a:spLocks noChangeArrowheads="1"/>
            </p:cNvSpPr>
            <p:nvPr/>
          </p:nvSpPr>
          <p:spPr bwMode="auto">
            <a:xfrm>
              <a:off x="488" y="4883"/>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sp>
          <p:nvSpPr>
            <p:cNvPr id="811084" name="Rectangle 758"/>
            <p:cNvSpPr>
              <a:spLocks noChangeArrowheads="1"/>
            </p:cNvSpPr>
            <p:nvPr/>
          </p:nvSpPr>
          <p:spPr bwMode="auto">
            <a:xfrm>
              <a:off x="482" y="4644"/>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cxnSp>
          <p:nvCxnSpPr>
            <p:cNvPr id="811085" name="AutoShape 759"/>
            <p:cNvCxnSpPr>
              <a:cxnSpLocks noChangeShapeType="1"/>
              <a:stCxn id="811076" idx="6"/>
              <a:endCxn id="811063" idx="1"/>
            </p:cNvCxnSpPr>
            <p:nvPr/>
          </p:nvCxnSpPr>
          <p:spPr bwMode="auto">
            <a:xfrm>
              <a:off x="1277" y="4587"/>
              <a:ext cx="927" cy="210"/>
            </a:xfrm>
            <a:prstGeom prst="straightConnector1">
              <a:avLst/>
            </a:prstGeom>
            <a:noFill/>
            <a:ln w="12700">
              <a:solidFill>
                <a:srgbClr val="3399FF"/>
              </a:solidFill>
              <a:round/>
              <a:headEnd/>
              <a:tailEnd type="triangle" w="med" len="med"/>
            </a:ln>
          </p:spPr>
        </p:cxnSp>
        <p:cxnSp>
          <p:nvCxnSpPr>
            <p:cNvPr id="811086" name="AutoShape 760"/>
            <p:cNvCxnSpPr>
              <a:cxnSpLocks noChangeShapeType="1"/>
              <a:stCxn id="811072" idx="6"/>
              <a:endCxn id="811063" idx="3"/>
            </p:cNvCxnSpPr>
            <p:nvPr/>
          </p:nvCxnSpPr>
          <p:spPr bwMode="auto">
            <a:xfrm flipV="1">
              <a:off x="1277" y="4888"/>
              <a:ext cx="927" cy="227"/>
            </a:xfrm>
            <a:prstGeom prst="straightConnector1">
              <a:avLst/>
            </a:prstGeom>
            <a:noFill/>
            <a:ln w="12700">
              <a:solidFill>
                <a:srgbClr val="3399FF"/>
              </a:solidFill>
              <a:round/>
              <a:headEnd/>
              <a:tailEnd type="triangle" w="med" len="med"/>
            </a:ln>
          </p:spPr>
        </p:cxnSp>
        <p:cxnSp>
          <p:nvCxnSpPr>
            <p:cNvPr id="811087" name="AutoShape 761"/>
            <p:cNvCxnSpPr>
              <a:cxnSpLocks noChangeShapeType="1"/>
              <a:stCxn id="811064" idx="6"/>
              <a:endCxn id="811067" idx="2"/>
            </p:cNvCxnSpPr>
            <p:nvPr/>
          </p:nvCxnSpPr>
          <p:spPr bwMode="auto">
            <a:xfrm>
              <a:off x="2668" y="4843"/>
              <a:ext cx="414" cy="10"/>
            </a:xfrm>
            <a:prstGeom prst="straightConnector1">
              <a:avLst/>
            </a:prstGeom>
            <a:noFill/>
            <a:ln w="12700">
              <a:solidFill>
                <a:srgbClr val="3399FF"/>
              </a:solidFill>
              <a:round/>
              <a:headEnd/>
              <a:tailEnd type="triangle" w="med" len="med"/>
            </a:ln>
          </p:spPr>
        </p:cxnSp>
        <p:cxnSp>
          <p:nvCxnSpPr>
            <p:cNvPr id="811088" name="AutoShape 762"/>
            <p:cNvCxnSpPr>
              <a:cxnSpLocks noChangeShapeType="1"/>
              <a:stCxn id="811076" idx="0"/>
              <a:endCxn id="811078" idx="0"/>
            </p:cNvCxnSpPr>
            <p:nvPr/>
          </p:nvCxnSpPr>
          <p:spPr bwMode="auto">
            <a:xfrm rot="-5400000" flipH="1" flipV="1">
              <a:off x="678" y="4235"/>
              <a:ext cx="248" cy="807"/>
            </a:xfrm>
            <a:prstGeom prst="curvedConnector3">
              <a:avLst>
                <a:gd name="adj1" fmla="val -58065"/>
              </a:avLst>
            </a:prstGeom>
            <a:noFill/>
            <a:ln w="12700">
              <a:solidFill>
                <a:srgbClr val="3399FF"/>
              </a:solidFill>
              <a:round/>
              <a:headEnd/>
              <a:tailEnd type="triangle" w="med" len="med"/>
            </a:ln>
          </p:spPr>
        </p:cxnSp>
        <p:cxnSp>
          <p:nvCxnSpPr>
            <p:cNvPr id="811089" name="AutoShape 763"/>
            <p:cNvCxnSpPr>
              <a:cxnSpLocks noChangeShapeType="1"/>
              <a:stCxn id="811072" idx="4"/>
              <a:endCxn id="811078" idx="4"/>
            </p:cNvCxnSpPr>
            <p:nvPr/>
          </p:nvCxnSpPr>
          <p:spPr bwMode="auto">
            <a:xfrm rot="16200000" flipV="1">
              <a:off x="679" y="4660"/>
              <a:ext cx="246" cy="807"/>
            </a:xfrm>
            <a:prstGeom prst="curvedConnector3">
              <a:avLst>
                <a:gd name="adj1" fmla="val -58537"/>
              </a:avLst>
            </a:prstGeom>
            <a:noFill/>
            <a:ln w="12700">
              <a:solidFill>
                <a:srgbClr val="3399FF"/>
              </a:solidFill>
              <a:round/>
              <a:headEnd/>
              <a:tailEnd type="triangle" w="med" len="med"/>
            </a:ln>
          </p:spPr>
        </p:cxnSp>
        <p:sp>
          <p:nvSpPr>
            <p:cNvPr id="811090" name="Rectangle 764"/>
            <p:cNvSpPr>
              <a:spLocks noChangeArrowheads="1"/>
            </p:cNvSpPr>
            <p:nvPr/>
          </p:nvSpPr>
          <p:spPr bwMode="auto">
            <a:xfrm>
              <a:off x="1507" y="4518"/>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sp>
          <p:nvSpPr>
            <p:cNvPr id="811091" name="Rectangle 765"/>
            <p:cNvSpPr>
              <a:spLocks noChangeArrowheads="1"/>
            </p:cNvSpPr>
            <p:nvPr/>
          </p:nvSpPr>
          <p:spPr bwMode="auto">
            <a:xfrm>
              <a:off x="1507" y="4879"/>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sp>
          <p:nvSpPr>
            <p:cNvPr id="811092" name="Rectangle 766"/>
            <p:cNvSpPr>
              <a:spLocks noChangeArrowheads="1"/>
            </p:cNvSpPr>
            <p:nvPr/>
          </p:nvSpPr>
          <p:spPr bwMode="auto">
            <a:xfrm>
              <a:off x="2806" y="4702"/>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cxnSp>
          <p:nvCxnSpPr>
            <p:cNvPr id="811093" name="AutoShape 767"/>
            <p:cNvCxnSpPr>
              <a:cxnSpLocks noChangeShapeType="1"/>
              <a:stCxn id="811094" idx="6"/>
              <a:endCxn id="811095" idx="2"/>
            </p:cNvCxnSpPr>
            <p:nvPr/>
          </p:nvCxnSpPr>
          <p:spPr bwMode="auto">
            <a:xfrm>
              <a:off x="4811" y="5108"/>
              <a:ext cx="210" cy="0"/>
            </a:xfrm>
            <a:prstGeom prst="straightConnector1">
              <a:avLst/>
            </a:prstGeom>
            <a:noFill/>
            <a:ln w="9525">
              <a:solidFill>
                <a:srgbClr val="3399FF"/>
              </a:solidFill>
              <a:round/>
              <a:headEnd/>
              <a:tailEnd type="triangle" w="med" len="med"/>
            </a:ln>
          </p:spPr>
        </p:cxnSp>
        <p:sp>
          <p:nvSpPr>
            <p:cNvPr id="811094" name="Oval 768"/>
            <p:cNvSpPr>
              <a:spLocks noChangeArrowheads="1"/>
            </p:cNvSpPr>
            <p:nvPr/>
          </p:nvSpPr>
          <p:spPr bwMode="auto">
            <a:xfrm>
              <a:off x="4682" y="5043"/>
              <a:ext cx="129" cy="129"/>
            </a:xfrm>
            <a:prstGeom prst="ellipse">
              <a:avLst/>
            </a:prstGeom>
            <a:noFill/>
            <a:ln w="9525" algn="ctr">
              <a:solidFill>
                <a:schemeClr val="tx1"/>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095" name="Oval 771"/>
            <p:cNvSpPr>
              <a:spLocks noChangeArrowheads="1"/>
            </p:cNvSpPr>
            <p:nvPr/>
          </p:nvSpPr>
          <p:spPr bwMode="auto">
            <a:xfrm>
              <a:off x="5021" y="5036"/>
              <a:ext cx="144" cy="144"/>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096" name="Oval 772"/>
            <p:cNvSpPr>
              <a:spLocks noChangeArrowheads="1"/>
            </p:cNvSpPr>
            <p:nvPr/>
          </p:nvSpPr>
          <p:spPr bwMode="auto">
            <a:xfrm>
              <a:off x="5033" y="5048"/>
              <a:ext cx="120" cy="12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sp>
          <p:nvSpPr>
            <p:cNvPr id="811097" name="Rectangle 773"/>
            <p:cNvSpPr>
              <a:spLocks noChangeArrowheads="1"/>
            </p:cNvSpPr>
            <p:nvPr/>
          </p:nvSpPr>
          <p:spPr bwMode="auto">
            <a:xfrm>
              <a:off x="4793" y="4907"/>
              <a:ext cx="218" cy="233"/>
            </a:xfrm>
            <a:prstGeom prst="rect">
              <a:avLst/>
            </a:prstGeom>
            <a:noFill/>
            <a:ln w="9525" algn="ctr">
              <a:noFill/>
              <a:miter lim="800000"/>
              <a:headEnd/>
              <a:tailEnd/>
            </a:ln>
          </p:spPr>
          <p:txBody>
            <a:bodyPr wrap="none" tIns="0" bIns="0">
              <a:spAutoFit/>
            </a:bodyPr>
            <a:lstStyle/>
            <a:p>
              <a:r>
                <a:rPr lang="en-US" sz="2400"/>
                <a:t>b</a:t>
              </a:r>
            </a:p>
          </p:txBody>
        </p:sp>
        <p:cxnSp>
          <p:nvCxnSpPr>
            <p:cNvPr id="811098" name="AutoShape 774"/>
            <p:cNvCxnSpPr>
              <a:cxnSpLocks noChangeShapeType="1"/>
              <a:stCxn id="811099" idx="6"/>
              <a:endCxn id="811100" idx="2"/>
            </p:cNvCxnSpPr>
            <p:nvPr/>
          </p:nvCxnSpPr>
          <p:spPr bwMode="auto">
            <a:xfrm>
              <a:off x="4811" y="4580"/>
              <a:ext cx="210" cy="0"/>
            </a:xfrm>
            <a:prstGeom prst="straightConnector1">
              <a:avLst/>
            </a:prstGeom>
            <a:noFill/>
            <a:ln w="9525">
              <a:solidFill>
                <a:srgbClr val="3399FF"/>
              </a:solidFill>
              <a:round/>
              <a:headEnd/>
              <a:tailEnd type="triangle" w="med" len="med"/>
            </a:ln>
          </p:spPr>
        </p:cxnSp>
        <p:sp>
          <p:nvSpPr>
            <p:cNvPr id="811099" name="Oval 775"/>
            <p:cNvSpPr>
              <a:spLocks noChangeArrowheads="1"/>
            </p:cNvSpPr>
            <p:nvPr/>
          </p:nvSpPr>
          <p:spPr bwMode="auto">
            <a:xfrm>
              <a:off x="4682" y="4515"/>
              <a:ext cx="129" cy="129"/>
            </a:xfrm>
            <a:prstGeom prst="ellipse">
              <a:avLst/>
            </a:prstGeom>
            <a:noFill/>
            <a:ln w="9525" algn="ctr">
              <a:solidFill>
                <a:schemeClr val="tx1"/>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100" name="Oval 778"/>
            <p:cNvSpPr>
              <a:spLocks noChangeArrowheads="1"/>
            </p:cNvSpPr>
            <p:nvPr/>
          </p:nvSpPr>
          <p:spPr bwMode="auto">
            <a:xfrm>
              <a:off x="5021" y="4508"/>
              <a:ext cx="144" cy="144"/>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101" name="Oval 779"/>
            <p:cNvSpPr>
              <a:spLocks noChangeArrowheads="1"/>
            </p:cNvSpPr>
            <p:nvPr/>
          </p:nvSpPr>
          <p:spPr bwMode="auto">
            <a:xfrm>
              <a:off x="5033" y="4520"/>
              <a:ext cx="120" cy="12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sp>
          <p:nvSpPr>
            <p:cNvPr id="811102" name="Rectangle 780"/>
            <p:cNvSpPr>
              <a:spLocks noChangeArrowheads="1"/>
            </p:cNvSpPr>
            <p:nvPr/>
          </p:nvSpPr>
          <p:spPr bwMode="auto">
            <a:xfrm>
              <a:off x="4793" y="4379"/>
              <a:ext cx="209" cy="233"/>
            </a:xfrm>
            <a:prstGeom prst="rect">
              <a:avLst/>
            </a:prstGeom>
            <a:noFill/>
            <a:ln w="9525" algn="ctr">
              <a:noFill/>
              <a:miter lim="800000"/>
              <a:headEnd/>
              <a:tailEnd/>
            </a:ln>
          </p:spPr>
          <p:txBody>
            <a:bodyPr wrap="none" tIns="0" bIns="0">
              <a:spAutoFit/>
            </a:bodyPr>
            <a:lstStyle/>
            <a:p>
              <a:r>
                <a:rPr lang="en-US" sz="2400"/>
                <a:t>a</a:t>
              </a:r>
            </a:p>
          </p:txBody>
        </p:sp>
        <p:sp>
          <p:nvSpPr>
            <p:cNvPr id="811103" name="Oval 781"/>
            <p:cNvSpPr>
              <a:spLocks noChangeArrowheads="1"/>
            </p:cNvSpPr>
            <p:nvPr/>
          </p:nvSpPr>
          <p:spPr bwMode="auto">
            <a:xfrm>
              <a:off x="4197" y="4756"/>
              <a:ext cx="178" cy="178"/>
            </a:xfrm>
            <a:prstGeom prst="ellipse">
              <a:avLst/>
            </a:prstGeom>
            <a:noFill/>
            <a:ln w="12700" algn="ctr">
              <a:solidFill>
                <a:schemeClr val="tx1"/>
              </a:solidFill>
              <a:round/>
              <a:headEnd/>
              <a:tailEnd/>
            </a:ln>
          </p:spPr>
          <p:txBody>
            <a:bodyPr wrap="none" tIns="0" bIns="0" anchor="ctr"/>
            <a:lstStyle/>
            <a:p>
              <a:pPr algn="ctr">
                <a:lnSpc>
                  <a:spcPct val="50000"/>
                </a:lnSpc>
              </a:pPr>
              <a:endParaRPr lang="en-US" sz="2400" baseline="-25000">
                <a:solidFill>
                  <a:srgbClr val="FF00FF"/>
                </a:solidFill>
              </a:endParaRPr>
            </a:p>
          </p:txBody>
        </p:sp>
        <p:cxnSp>
          <p:nvCxnSpPr>
            <p:cNvPr id="811104" name="AutoShape 784"/>
            <p:cNvCxnSpPr>
              <a:cxnSpLocks noChangeShapeType="1"/>
              <a:stCxn id="811103" idx="6"/>
              <a:endCxn id="811099" idx="3"/>
            </p:cNvCxnSpPr>
            <p:nvPr/>
          </p:nvCxnSpPr>
          <p:spPr bwMode="auto">
            <a:xfrm flipV="1">
              <a:off x="4375" y="4625"/>
              <a:ext cx="326" cy="220"/>
            </a:xfrm>
            <a:prstGeom prst="straightConnector1">
              <a:avLst/>
            </a:prstGeom>
            <a:noFill/>
            <a:ln w="12700">
              <a:solidFill>
                <a:srgbClr val="3399FF"/>
              </a:solidFill>
              <a:round/>
              <a:headEnd/>
              <a:tailEnd type="triangle" w="med" len="med"/>
            </a:ln>
          </p:spPr>
        </p:cxnSp>
        <p:cxnSp>
          <p:nvCxnSpPr>
            <p:cNvPr id="811105" name="AutoShape 785"/>
            <p:cNvCxnSpPr>
              <a:cxnSpLocks noChangeShapeType="1"/>
              <a:stCxn id="811103" idx="6"/>
              <a:endCxn id="811094" idx="1"/>
            </p:cNvCxnSpPr>
            <p:nvPr/>
          </p:nvCxnSpPr>
          <p:spPr bwMode="auto">
            <a:xfrm>
              <a:off x="4375" y="4845"/>
              <a:ext cx="326" cy="217"/>
            </a:xfrm>
            <a:prstGeom prst="straightConnector1">
              <a:avLst/>
            </a:prstGeom>
            <a:noFill/>
            <a:ln w="12700">
              <a:solidFill>
                <a:srgbClr val="3399FF"/>
              </a:solidFill>
              <a:round/>
              <a:headEnd/>
              <a:tailEnd type="triangle" w="med" len="med"/>
            </a:ln>
          </p:spPr>
        </p:cxnSp>
        <p:sp>
          <p:nvSpPr>
            <p:cNvPr id="811106" name="Rectangle 786"/>
            <p:cNvSpPr>
              <a:spLocks noChangeArrowheads="1"/>
            </p:cNvSpPr>
            <p:nvPr/>
          </p:nvSpPr>
          <p:spPr bwMode="auto">
            <a:xfrm>
              <a:off x="4376" y="4876"/>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sp>
          <p:nvSpPr>
            <p:cNvPr id="811107" name="Rectangle 787"/>
            <p:cNvSpPr>
              <a:spLocks noChangeArrowheads="1"/>
            </p:cNvSpPr>
            <p:nvPr/>
          </p:nvSpPr>
          <p:spPr bwMode="auto">
            <a:xfrm>
              <a:off x="4370" y="4637"/>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cxnSp>
          <p:nvCxnSpPr>
            <p:cNvPr id="811108" name="AutoShape 788"/>
            <p:cNvCxnSpPr>
              <a:cxnSpLocks noChangeShapeType="1"/>
              <a:stCxn id="811100" idx="0"/>
              <a:endCxn id="811103" idx="0"/>
            </p:cNvCxnSpPr>
            <p:nvPr/>
          </p:nvCxnSpPr>
          <p:spPr bwMode="auto">
            <a:xfrm rot="-5400000" flipH="1" flipV="1">
              <a:off x="4566" y="4228"/>
              <a:ext cx="248" cy="807"/>
            </a:xfrm>
            <a:prstGeom prst="curvedConnector3">
              <a:avLst>
                <a:gd name="adj1" fmla="val -58065"/>
              </a:avLst>
            </a:prstGeom>
            <a:noFill/>
            <a:ln w="12700">
              <a:solidFill>
                <a:srgbClr val="3399FF"/>
              </a:solidFill>
              <a:round/>
              <a:headEnd/>
              <a:tailEnd type="triangle" w="med" len="med"/>
            </a:ln>
          </p:spPr>
        </p:cxnSp>
        <p:cxnSp>
          <p:nvCxnSpPr>
            <p:cNvPr id="811109" name="AutoShape 789"/>
            <p:cNvCxnSpPr>
              <a:cxnSpLocks noChangeShapeType="1"/>
              <a:stCxn id="811095" idx="4"/>
              <a:endCxn id="811103" idx="4"/>
            </p:cNvCxnSpPr>
            <p:nvPr/>
          </p:nvCxnSpPr>
          <p:spPr bwMode="auto">
            <a:xfrm rot="16200000" flipV="1">
              <a:off x="4567" y="4653"/>
              <a:ext cx="246" cy="807"/>
            </a:xfrm>
            <a:prstGeom prst="curvedConnector3">
              <a:avLst>
                <a:gd name="adj1" fmla="val -58537"/>
              </a:avLst>
            </a:prstGeom>
            <a:noFill/>
            <a:ln w="12700">
              <a:solidFill>
                <a:srgbClr val="3399FF"/>
              </a:solidFill>
              <a:round/>
              <a:headEnd/>
              <a:tailEnd type="triangle" w="med" len="med"/>
            </a:ln>
          </p:spPr>
        </p:cxnSp>
        <p:cxnSp>
          <p:nvCxnSpPr>
            <p:cNvPr id="811110" name="AutoShape 790"/>
            <p:cNvCxnSpPr>
              <a:cxnSpLocks noChangeShapeType="1"/>
              <a:stCxn id="811068" idx="6"/>
            </p:cNvCxnSpPr>
            <p:nvPr/>
          </p:nvCxnSpPr>
          <p:spPr bwMode="auto">
            <a:xfrm flipV="1">
              <a:off x="3565" y="4845"/>
              <a:ext cx="630" cy="8"/>
            </a:xfrm>
            <a:prstGeom prst="straightConnector1">
              <a:avLst/>
            </a:prstGeom>
            <a:noFill/>
            <a:ln w="12700">
              <a:solidFill>
                <a:srgbClr val="3399FF"/>
              </a:solidFill>
              <a:round/>
              <a:headEnd/>
              <a:tailEnd type="triangle" w="med" len="med"/>
            </a:ln>
          </p:spPr>
        </p:cxnSp>
        <p:sp>
          <p:nvSpPr>
            <p:cNvPr id="811111" name="Rectangle 791"/>
            <p:cNvSpPr>
              <a:spLocks noChangeArrowheads="1"/>
            </p:cNvSpPr>
            <p:nvPr/>
          </p:nvSpPr>
          <p:spPr bwMode="auto">
            <a:xfrm>
              <a:off x="3838" y="4700"/>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sp>
          <p:nvSpPr>
            <p:cNvPr id="811112" name="Oval 792"/>
            <p:cNvSpPr>
              <a:spLocks noChangeArrowheads="1"/>
            </p:cNvSpPr>
            <p:nvPr/>
          </p:nvSpPr>
          <p:spPr bwMode="auto">
            <a:xfrm>
              <a:off x="1441" y="4785"/>
              <a:ext cx="144" cy="144"/>
            </a:xfrm>
            <a:prstGeom prst="ellipse">
              <a:avLst/>
            </a:prstGeom>
            <a:noFill/>
            <a:ln w="9525" algn="ctr">
              <a:solidFill>
                <a:schemeClr val="tx1"/>
              </a:solidFill>
              <a:round/>
              <a:headEnd/>
              <a:tailEnd/>
            </a:ln>
          </p:spPr>
          <p:txBody>
            <a:bodyPr wrap="none" tIns="0" bIns="0" anchor="ctr"/>
            <a:lstStyle/>
            <a:p>
              <a:pPr algn="ctr">
                <a:lnSpc>
                  <a:spcPct val="50000"/>
                </a:lnSpc>
              </a:pPr>
              <a:endParaRPr lang="en-US" sz="2400" baseline="-25000">
                <a:solidFill>
                  <a:srgbClr val="FF00FF"/>
                </a:solidFill>
              </a:endParaRPr>
            </a:p>
          </p:txBody>
        </p:sp>
        <p:cxnSp>
          <p:nvCxnSpPr>
            <p:cNvPr id="811113" name="AutoShape 794"/>
            <p:cNvCxnSpPr>
              <a:cxnSpLocks noChangeShapeType="1"/>
              <a:stCxn id="811078" idx="6"/>
              <a:endCxn id="811112" idx="2"/>
            </p:cNvCxnSpPr>
            <p:nvPr/>
          </p:nvCxnSpPr>
          <p:spPr bwMode="auto">
            <a:xfrm>
              <a:off x="487" y="4852"/>
              <a:ext cx="954" cy="5"/>
            </a:xfrm>
            <a:prstGeom prst="straightConnector1">
              <a:avLst/>
            </a:prstGeom>
            <a:noFill/>
            <a:ln w="12700">
              <a:solidFill>
                <a:srgbClr val="3399FF"/>
              </a:solidFill>
              <a:round/>
              <a:headEnd/>
              <a:tailEnd type="triangle" w="med" len="med"/>
            </a:ln>
          </p:spPr>
        </p:cxnSp>
        <p:sp>
          <p:nvSpPr>
            <p:cNvPr id="811114" name="Rectangle 795"/>
            <p:cNvSpPr>
              <a:spLocks noChangeArrowheads="1"/>
            </p:cNvSpPr>
            <p:nvPr/>
          </p:nvSpPr>
          <p:spPr bwMode="auto">
            <a:xfrm>
              <a:off x="584" y="4715"/>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sp>
          <p:nvSpPr>
            <p:cNvPr id="811115" name="Rectangle 796"/>
            <p:cNvSpPr>
              <a:spLocks noChangeArrowheads="1"/>
            </p:cNvSpPr>
            <p:nvPr/>
          </p:nvSpPr>
          <p:spPr bwMode="auto">
            <a:xfrm>
              <a:off x="413" y="5172"/>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sp>
          <p:nvSpPr>
            <p:cNvPr id="811116" name="Rectangle 797"/>
            <p:cNvSpPr>
              <a:spLocks noChangeArrowheads="1"/>
            </p:cNvSpPr>
            <p:nvPr/>
          </p:nvSpPr>
          <p:spPr bwMode="auto">
            <a:xfrm>
              <a:off x="433" y="4331"/>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sp>
          <p:nvSpPr>
            <p:cNvPr id="811117" name="Rectangle 798"/>
            <p:cNvSpPr>
              <a:spLocks noChangeArrowheads="1"/>
            </p:cNvSpPr>
            <p:nvPr/>
          </p:nvSpPr>
          <p:spPr bwMode="auto">
            <a:xfrm>
              <a:off x="4314" y="5172"/>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sp>
          <p:nvSpPr>
            <p:cNvPr id="811118" name="Rectangle 799"/>
            <p:cNvSpPr>
              <a:spLocks noChangeArrowheads="1"/>
            </p:cNvSpPr>
            <p:nvPr/>
          </p:nvSpPr>
          <p:spPr bwMode="auto">
            <a:xfrm>
              <a:off x="4316" y="4331"/>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sp>
          <p:nvSpPr>
            <p:cNvPr id="811119" name="Oval 800"/>
            <p:cNvSpPr>
              <a:spLocks noChangeArrowheads="1"/>
            </p:cNvSpPr>
            <p:nvPr/>
          </p:nvSpPr>
          <p:spPr bwMode="auto">
            <a:xfrm>
              <a:off x="5329" y="4785"/>
              <a:ext cx="144" cy="144"/>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solidFill>
                  <a:srgbClr val="FF00FF"/>
                </a:solidFill>
              </a:endParaRPr>
            </a:p>
          </p:txBody>
        </p:sp>
        <p:sp>
          <p:nvSpPr>
            <p:cNvPr id="811120" name="Oval 801"/>
            <p:cNvSpPr>
              <a:spLocks noChangeArrowheads="1"/>
            </p:cNvSpPr>
            <p:nvPr/>
          </p:nvSpPr>
          <p:spPr bwMode="auto">
            <a:xfrm>
              <a:off x="5341" y="4797"/>
              <a:ext cx="120" cy="12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cxnSp>
          <p:nvCxnSpPr>
            <p:cNvPr id="811121" name="AutoShape 802"/>
            <p:cNvCxnSpPr>
              <a:cxnSpLocks noChangeShapeType="1"/>
              <a:stCxn id="811103" idx="6"/>
              <a:endCxn id="811119" idx="2"/>
            </p:cNvCxnSpPr>
            <p:nvPr/>
          </p:nvCxnSpPr>
          <p:spPr bwMode="auto">
            <a:xfrm>
              <a:off x="4375" y="4845"/>
              <a:ext cx="954" cy="12"/>
            </a:xfrm>
            <a:prstGeom prst="straightConnector1">
              <a:avLst/>
            </a:prstGeom>
            <a:noFill/>
            <a:ln w="12700">
              <a:solidFill>
                <a:srgbClr val="3399FF"/>
              </a:solidFill>
              <a:round/>
              <a:headEnd/>
              <a:tailEnd type="triangle" w="med" len="med"/>
            </a:ln>
          </p:spPr>
        </p:cxnSp>
        <p:sp>
          <p:nvSpPr>
            <p:cNvPr id="811122" name="Rectangle 803"/>
            <p:cNvSpPr>
              <a:spLocks noChangeArrowheads="1"/>
            </p:cNvSpPr>
            <p:nvPr/>
          </p:nvSpPr>
          <p:spPr bwMode="auto">
            <a:xfrm>
              <a:off x="4472" y="4700"/>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cxnSp>
          <p:nvCxnSpPr>
            <p:cNvPr id="811123" name="AutoShape 804"/>
            <p:cNvCxnSpPr>
              <a:cxnSpLocks noChangeShapeType="1"/>
              <a:stCxn id="811112" idx="6"/>
            </p:cNvCxnSpPr>
            <p:nvPr/>
          </p:nvCxnSpPr>
          <p:spPr bwMode="auto">
            <a:xfrm flipV="1">
              <a:off x="1585" y="4843"/>
              <a:ext cx="599" cy="14"/>
            </a:xfrm>
            <a:prstGeom prst="straightConnector1">
              <a:avLst/>
            </a:prstGeom>
            <a:noFill/>
            <a:ln w="12700">
              <a:solidFill>
                <a:srgbClr val="3399FF"/>
              </a:solidFill>
              <a:round/>
              <a:headEnd/>
              <a:tailEnd type="triangle" w="med" len="med"/>
            </a:ln>
          </p:spPr>
        </p:cxnSp>
        <p:sp>
          <p:nvSpPr>
            <p:cNvPr id="811124" name="Rectangle 805"/>
            <p:cNvSpPr>
              <a:spLocks noChangeArrowheads="1"/>
            </p:cNvSpPr>
            <p:nvPr/>
          </p:nvSpPr>
          <p:spPr bwMode="auto">
            <a:xfrm>
              <a:off x="1540" y="4717"/>
              <a:ext cx="180" cy="174"/>
            </a:xfrm>
            <a:prstGeom prst="rect">
              <a:avLst/>
            </a:prstGeom>
            <a:noFill/>
            <a:ln w="9525" algn="ctr">
              <a:noFill/>
              <a:miter lim="800000"/>
              <a:headEnd/>
              <a:tailEnd/>
            </a:ln>
          </p:spPr>
          <p:txBody>
            <a:bodyPr wrap="none" tIns="0" bIns="0">
              <a:spAutoFit/>
            </a:bodyPr>
            <a:lstStyle/>
            <a:p>
              <a:r>
                <a:rPr lang="en-US">
                  <a:latin typeface="Symbol" pitchFamily="18" charset="2"/>
                </a:rPr>
                <a:t>e</a:t>
              </a:r>
            </a:p>
          </p:txBody>
        </p:sp>
      </p:grpSp>
      <p:sp>
        <p:nvSpPr>
          <p:cNvPr id="2929447" name="Text Box 807"/>
          <p:cNvSpPr txBox="1">
            <a:spLocks noChangeArrowheads="1"/>
          </p:cNvSpPr>
          <p:nvPr/>
        </p:nvSpPr>
        <p:spPr bwMode="auto">
          <a:xfrm>
            <a:off x="3808412" y="6400803"/>
            <a:ext cx="3383042" cy="276999"/>
          </a:xfrm>
          <a:prstGeom prst="rect">
            <a:avLst/>
          </a:prstGeom>
          <a:noFill/>
          <a:ln w="9525" algn="ctr">
            <a:noFill/>
            <a:miter lim="800000"/>
            <a:headEnd/>
            <a:tailEnd/>
          </a:ln>
        </p:spPr>
        <p:txBody>
          <a:bodyPr wrap="none" tIns="0" bIns="0">
            <a:spAutoFit/>
          </a:bodyPr>
          <a:lstStyle/>
          <a:p>
            <a:r>
              <a:rPr lang="en-US"/>
              <a:t>Remove previous </a:t>
            </a:r>
            <a:r>
              <a:rPr lang="en-US">
                <a:solidFill>
                  <a:srgbClr val="FF00FF"/>
                </a:solidFill>
              </a:rPr>
              <a:t>start</a:t>
            </a:r>
            <a:r>
              <a:rPr lang="en-US"/>
              <a:t>/</a:t>
            </a:r>
            <a:r>
              <a:rPr lang="en-US">
                <a:solidFill>
                  <a:srgbClr val="FF0000"/>
                </a:solidFill>
              </a:rPr>
              <a:t>final</a:t>
            </a:r>
            <a:r>
              <a:rPr lang="en-US"/>
              <a:t> states</a:t>
            </a:r>
          </a:p>
        </p:txBody>
      </p:sp>
    </p:spTree>
    <p:extLst>
      <p:ext uri="{BB962C8B-B14F-4D97-AF65-F5344CB8AC3E}">
        <p14:creationId xmlns:p14="http://schemas.microsoft.com/office/powerpoint/2010/main" val="1081442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928706"/>
                                        </p:tgtEl>
                                        <p:attrNameLst>
                                          <p:attrName>style.visibility</p:attrName>
                                        </p:attrNameLst>
                                      </p:cBhvr>
                                      <p:to>
                                        <p:strVal val="visible"/>
                                      </p:to>
                                    </p:set>
                                    <p:animEffect transition="in" filter="fade">
                                      <p:cBhvr>
                                        <p:cTn id="15" dur="500"/>
                                        <p:tgtEl>
                                          <p:spTgt spid="292870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928711"/>
                                        </p:tgtEl>
                                        <p:attrNameLst>
                                          <p:attrName>style.visibility</p:attrName>
                                        </p:attrNameLst>
                                      </p:cBhvr>
                                      <p:to>
                                        <p:strVal val="visible"/>
                                      </p:to>
                                    </p:set>
                                    <p:animEffect transition="in" filter="fade">
                                      <p:cBhvr>
                                        <p:cTn id="19" dur="500"/>
                                        <p:tgtEl>
                                          <p:spTgt spid="292871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928643"/>
                                        </p:tgtEl>
                                        <p:attrNameLst>
                                          <p:attrName>style.visibility</p:attrName>
                                        </p:attrNameLst>
                                      </p:cBhvr>
                                      <p:to>
                                        <p:strVal val="visible"/>
                                      </p:to>
                                    </p:set>
                                    <p:animEffect transition="in" filter="fade">
                                      <p:cBhvr>
                                        <p:cTn id="24" dur="500"/>
                                        <p:tgtEl>
                                          <p:spTgt spid="292864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childTnLst>
                          </p:cTn>
                        </p:par>
                        <p:par>
                          <p:cTn id="39" fill="hold">
                            <p:stCondLst>
                              <p:cond delay="500"/>
                            </p:stCondLst>
                            <p:childTnLst>
                              <p:par>
                                <p:cTn id="40" presetID="10" presetClass="entr" presetSubtype="0" fill="hold" nodeType="afterEffect">
                                  <p:stCondLst>
                                    <p:cond delay="0"/>
                                  </p:stCondLst>
                                  <p:childTnLst>
                                    <p:set>
                                      <p:cBhvr>
                                        <p:cTn id="41" dur="1" fill="hold">
                                          <p:stCondLst>
                                            <p:cond delay="0"/>
                                          </p:stCondLst>
                                        </p:cTn>
                                        <p:tgtEl>
                                          <p:spTgt spid="2928700"/>
                                        </p:tgtEl>
                                        <p:attrNameLst>
                                          <p:attrName>style.visibility</p:attrName>
                                        </p:attrNameLst>
                                      </p:cBhvr>
                                      <p:to>
                                        <p:strVal val="visible"/>
                                      </p:to>
                                    </p:set>
                                    <p:animEffect transition="in" filter="fade">
                                      <p:cBhvr>
                                        <p:cTn id="42" dur="500"/>
                                        <p:tgtEl>
                                          <p:spTgt spid="2928700"/>
                                        </p:tgtEl>
                                      </p:cBhvr>
                                    </p:animEffect>
                                  </p:childTnLst>
                                </p:cTn>
                              </p:par>
                              <p:par>
                                <p:cTn id="43" presetID="10" presetClass="entr" presetSubtype="0" fill="hold" nodeType="withEffect">
                                  <p:stCondLst>
                                    <p:cond delay="0"/>
                                  </p:stCondLst>
                                  <p:childTnLst>
                                    <p:set>
                                      <p:cBhvr>
                                        <p:cTn id="44" dur="1" fill="hold">
                                          <p:stCondLst>
                                            <p:cond delay="0"/>
                                          </p:stCondLst>
                                        </p:cTn>
                                        <p:tgtEl>
                                          <p:spTgt spid="2928701"/>
                                        </p:tgtEl>
                                        <p:attrNameLst>
                                          <p:attrName>style.visibility</p:attrName>
                                        </p:attrNameLst>
                                      </p:cBhvr>
                                      <p:to>
                                        <p:strVal val="visible"/>
                                      </p:to>
                                    </p:set>
                                    <p:animEffect transition="in" filter="fade">
                                      <p:cBhvr>
                                        <p:cTn id="45" dur="500"/>
                                        <p:tgtEl>
                                          <p:spTgt spid="2928701"/>
                                        </p:tgtEl>
                                      </p:cBhvr>
                                    </p:animEffect>
                                  </p:childTnLst>
                                </p:cTn>
                              </p:par>
                            </p:childTnLst>
                          </p:cTn>
                        </p:par>
                        <p:par>
                          <p:cTn id="46" fill="hold">
                            <p:stCondLst>
                              <p:cond delay="1000"/>
                            </p:stCondLst>
                            <p:childTnLst>
                              <p:par>
                                <p:cTn id="47" presetID="10" presetClass="entr" presetSubtype="0" fill="hold" grpId="0" nodeType="afterEffect">
                                  <p:stCondLst>
                                    <p:cond delay="0"/>
                                  </p:stCondLst>
                                  <p:childTnLst>
                                    <p:set>
                                      <p:cBhvr>
                                        <p:cTn id="48" dur="1" fill="hold">
                                          <p:stCondLst>
                                            <p:cond delay="0"/>
                                          </p:stCondLst>
                                        </p:cTn>
                                        <p:tgtEl>
                                          <p:spTgt spid="2928703"/>
                                        </p:tgtEl>
                                        <p:attrNameLst>
                                          <p:attrName>style.visibility</p:attrName>
                                        </p:attrNameLst>
                                      </p:cBhvr>
                                      <p:to>
                                        <p:strVal val="visible"/>
                                      </p:to>
                                    </p:set>
                                    <p:animEffect transition="in" filter="fade">
                                      <p:cBhvr>
                                        <p:cTn id="49" dur="500"/>
                                        <p:tgtEl>
                                          <p:spTgt spid="292870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928702"/>
                                        </p:tgtEl>
                                        <p:attrNameLst>
                                          <p:attrName>style.visibility</p:attrName>
                                        </p:attrNameLst>
                                      </p:cBhvr>
                                      <p:to>
                                        <p:strVal val="visible"/>
                                      </p:to>
                                    </p:set>
                                    <p:animEffect transition="in" filter="fade">
                                      <p:cBhvr>
                                        <p:cTn id="52" dur="500"/>
                                        <p:tgtEl>
                                          <p:spTgt spid="292870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928642"/>
                                        </p:tgtEl>
                                        <p:attrNameLst>
                                          <p:attrName>style.visibility</p:attrName>
                                        </p:attrNameLst>
                                      </p:cBhvr>
                                      <p:to>
                                        <p:strVal val="visible"/>
                                      </p:to>
                                    </p:set>
                                    <p:animEffect transition="in" filter="fade">
                                      <p:cBhvr>
                                        <p:cTn id="57" dur="500"/>
                                        <p:tgtEl>
                                          <p:spTgt spid="2928642"/>
                                        </p:tgtEl>
                                      </p:cBhvr>
                                    </p:animEffect>
                                  </p:childTnLst>
                                </p:cTn>
                              </p:par>
                            </p:childTnLst>
                          </p:cTn>
                        </p:par>
                        <p:par>
                          <p:cTn id="58" fill="hold">
                            <p:stCondLst>
                              <p:cond delay="500"/>
                            </p:stCondLst>
                            <p:childTnLst>
                              <p:par>
                                <p:cTn id="59" presetID="10" presetClass="entr" presetSubtype="0" fill="hold" nodeType="after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fade">
                                      <p:cBhvr>
                                        <p:cTn id="61" dur="500"/>
                                        <p:tgtEl>
                                          <p:spTgt spid="30"/>
                                        </p:tgtEl>
                                      </p:cBhvr>
                                    </p:animEffect>
                                  </p:childTnLst>
                                </p:cTn>
                              </p:par>
                            </p:childTnLst>
                          </p:cTn>
                        </p:par>
                        <p:par>
                          <p:cTn id="62" fill="hold">
                            <p:stCondLst>
                              <p:cond delay="1000"/>
                            </p:stCondLst>
                            <p:childTnLst>
                              <p:par>
                                <p:cTn id="63" presetID="10" presetClass="entr" presetSubtype="0" fill="hold" nodeType="afterEffect">
                                  <p:stCondLst>
                                    <p:cond delay="0"/>
                                  </p:stCondLst>
                                  <p:childTnLst>
                                    <p:set>
                                      <p:cBhvr>
                                        <p:cTn id="64" dur="1" fill="hold">
                                          <p:stCondLst>
                                            <p:cond delay="0"/>
                                          </p:stCondLst>
                                        </p:cTn>
                                        <p:tgtEl>
                                          <p:spTgt spid="2928912"/>
                                        </p:tgtEl>
                                        <p:attrNameLst>
                                          <p:attrName>style.visibility</p:attrName>
                                        </p:attrNameLst>
                                      </p:cBhvr>
                                      <p:to>
                                        <p:strVal val="visible"/>
                                      </p:to>
                                    </p:set>
                                    <p:animEffect transition="in" filter="fade">
                                      <p:cBhvr>
                                        <p:cTn id="65" dur="500"/>
                                        <p:tgtEl>
                                          <p:spTgt spid="2928912"/>
                                        </p:tgtEl>
                                      </p:cBhvr>
                                    </p:animEffect>
                                  </p:childTnLst>
                                </p:cTn>
                              </p:par>
                            </p:childTnLst>
                          </p:cTn>
                        </p:par>
                        <p:par>
                          <p:cTn id="66" fill="hold">
                            <p:stCondLst>
                              <p:cond delay="1500"/>
                            </p:stCondLst>
                            <p:childTnLst>
                              <p:par>
                                <p:cTn id="67" presetID="10" presetClass="entr" presetSubtype="0" fill="hold" nodeType="afterEffect">
                                  <p:stCondLst>
                                    <p:cond delay="0"/>
                                  </p:stCondLst>
                                  <p:childTnLst>
                                    <p:set>
                                      <p:cBhvr>
                                        <p:cTn id="68" dur="1" fill="hold">
                                          <p:stCondLst>
                                            <p:cond delay="0"/>
                                          </p:stCondLst>
                                        </p:cTn>
                                        <p:tgtEl>
                                          <p:spTgt spid="2928707"/>
                                        </p:tgtEl>
                                        <p:attrNameLst>
                                          <p:attrName>style.visibility</p:attrName>
                                        </p:attrNameLst>
                                      </p:cBhvr>
                                      <p:to>
                                        <p:strVal val="visible"/>
                                      </p:to>
                                    </p:set>
                                    <p:animEffect transition="in" filter="fade">
                                      <p:cBhvr>
                                        <p:cTn id="69" dur="500"/>
                                        <p:tgtEl>
                                          <p:spTgt spid="2928707"/>
                                        </p:tgtEl>
                                      </p:cBhvr>
                                    </p:animEffect>
                                  </p:childTnLst>
                                </p:cTn>
                              </p:par>
                            </p:childTnLst>
                          </p:cTn>
                        </p:par>
                        <p:par>
                          <p:cTn id="70" fill="hold">
                            <p:stCondLst>
                              <p:cond delay="2000"/>
                            </p:stCondLst>
                            <p:childTnLst>
                              <p:par>
                                <p:cTn id="71" presetID="10" presetClass="entr" presetSubtype="0" fill="hold" nodeType="afterEffect">
                                  <p:stCondLst>
                                    <p:cond delay="0"/>
                                  </p:stCondLst>
                                  <p:childTnLst>
                                    <p:set>
                                      <p:cBhvr>
                                        <p:cTn id="72" dur="1" fill="hold">
                                          <p:stCondLst>
                                            <p:cond delay="0"/>
                                          </p:stCondLst>
                                        </p:cTn>
                                        <p:tgtEl>
                                          <p:spTgt spid="2928708"/>
                                        </p:tgtEl>
                                        <p:attrNameLst>
                                          <p:attrName>style.visibility</p:attrName>
                                        </p:attrNameLst>
                                      </p:cBhvr>
                                      <p:to>
                                        <p:strVal val="visible"/>
                                      </p:to>
                                    </p:set>
                                    <p:animEffect transition="in" filter="fade">
                                      <p:cBhvr>
                                        <p:cTn id="73" dur="500"/>
                                        <p:tgtEl>
                                          <p:spTgt spid="2928708"/>
                                        </p:tgtEl>
                                      </p:cBhvr>
                                    </p:animEffect>
                                  </p:childTnLst>
                                </p:cTn>
                              </p:par>
                            </p:childTnLst>
                          </p:cTn>
                        </p:par>
                        <p:par>
                          <p:cTn id="74" fill="hold">
                            <p:stCondLst>
                              <p:cond delay="2500"/>
                            </p:stCondLst>
                            <p:childTnLst>
                              <p:par>
                                <p:cTn id="75" presetID="10" presetClass="entr" presetSubtype="0" fill="hold" grpId="0" nodeType="afterEffect">
                                  <p:stCondLst>
                                    <p:cond delay="0"/>
                                  </p:stCondLst>
                                  <p:childTnLst>
                                    <p:set>
                                      <p:cBhvr>
                                        <p:cTn id="76" dur="1" fill="hold">
                                          <p:stCondLst>
                                            <p:cond delay="0"/>
                                          </p:stCondLst>
                                        </p:cTn>
                                        <p:tgtEl>
                                          <p:spTgt spid="2928914"/>
                                        </p:tgtEl>
                                        <p:attrNameLst>
                                          <p:attrName>style.visibility</p:attrName>
                                        </p:attrNameLst>
                                      </p:cBhvr>
                                      <p:to>
                                        <p:strVal val="visible"/>
                                      </p:to>
                                    </p:set>
                                    <p:animEffect transition="in" filter="fade">
                                      <p:cBhvr>
                                        <p:cTn id="77" dur="500"/>
                                        <p:tgtEl>
                                          <p:spTgt spid="292891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928915"/>
                                        </p:tgtEl>
                                        <p:attrNameLst>
                                          <p:attrName>style.visibility</p:attrName>
                                        </p:attrNameLst>
                                      </p:cBhvr>
                                      <p:to>
                                        <p:strVal val="visible"/>
                                      </p:to>
                                    </p:set>
                                    <p:animEffect transition="in" filter="fade">
                                      <p:cBhvr>
                                        <p:cTn id="80" dur="500"/>
                                        <p:tgtEl>
                                          <p:spTgt spid="2928915"/>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928913"/>
                                        </p:tgtEl>
                                        <p:attrNameLst>
                                          <p:attrName>style.visibility</p:attrName>
                                        </p:attrNameLst>
                                      </p:cBhvr>
                                      <p:to>
                                        <p:strVal val="visible"/>
                                      </p:to>
                                    </p:set>
                                    <p:animEffect transition="in" filter="fade">
                                      <p:cBhvr>
                                        <p:cTn id="83" dur="500"/>
                                        <p:tgtEl>
                                          <p:spTgt spid="2928913"/>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24"/>
                                        </p:tgtEl>
                                        <p:attrNameLst>
                                          <p:attrName>style.visibility</p:attrName>
                                        </p:attrNameLst>
                                      </p:cBhvr>
                                      <p:to>
                                        <p:strVal val="visible"/>
                                      </p:to>
                                    </p:set>
                                    <p:animEffect transition="in" filter="fade">
                                      <p:cBhvr>
                                        <p:cTn id="88" dur="500"/>
                                        <p:tgtEl>
                                          <p:spTgt spid="24"/>
                                        </p:tgtEl>
                                      </p:cBhvr>
                                    </p:animEffect>
                                  </p:childTnLst>
                                </p:cTn>
                              </p:par>
                            </p:childTnLst>
                          </p:cTn>
                        </p:par>
                        <p:par>
                          <p:cTn id="89" fill="hold">
                            <p:stCondLst>
                              <p:cond delay="500"/>
                            </p:stCondLst>
                            <p:childTnLst>
                              <p:par>
                                <p:cTn id="90" presetID="10" presetClass="entr" presetSubtype="0" fill="hold" nodeType="afterEffect">
                                  <p:stCondLst>
                                    <p:cond delay="0"/>
                                  </p:stCondLst>
                                  <p:childTnLst>
                                    <p:set>
                                      <p:cBhvr>
                                        <p:cTn id="91" dur="1" fill="hold">
                                          <p:stCondLst>
                                            <p:cond delay="0"/>
                                          </p:stCondLst>
                                        </p:cTn>
                                        <p:tgtEl>
                                          <p:spTgt spid="20"/>
                                        </p:tgtEl>
                                        <p:attrNameLst>
                                          <p:attrName>style.visibility</p:attrName>
                                        </p:attrNameLst>
                                      </p:cBhvr>
                                      <p:to>
                                        <p:strVal val="visible"/>
                                      </p:to>
                                    </p:set>
                                    <p:animEffect transition="in" filter="fade">
                                      <p:cBhvr>
                                        <p:cTn id="92" dur="500"/>
                                        <p:tgtEl>
                                          <p:spTgt spid="20"/>
                                        </p:tgtEl>
                                      </p:cBhvr>
                                    </p:animEffect>
                                  </p:childTnLst>
                                </p:cTn>
                              </p:par>
                            </p:childTnLst>
                          </p:cTn>
                        </p:par>
                        <p:par>
                          <p:cTn id="93" fill="hold">
                            <p:stCondLst>
                              <p:cond delay="1000"/>
                            </p:stCondLst>
                            <p:childTnLst>
                              <p:par>
                                <p:cTn id="94" presetID="10" presetClass="entr" presetSubtype="0" fill="hold" nodeType="afterEffect">
                                  <p:stCondLst>
                                    <p:cond delay="0"/>
                                  </p:stCondLst>
                                  <p:childTnLst>
                                    <p:set>
                                      <p:cBhvr>
                                        <p:cTn id="95" dur="1" fill="hold">
                                          <p:stCondLst>
                                            <p:cond delay="0"/>
                                          </p:stCondLst>
                                        </p:cTn>
                                        <p:tgtEl>
                                          <p:spTgt spid="28"/>
                                        </p:tgtEl>
                                        <p:attrNameLst>
                                          <p:attrName>style.visibility</p:attrName>
                                        </p:attrNameLst>
                                      </p:cBhvr>
                                      <p:to>
                                        <p:strVal val="visible"/>
                                      </p:to>
                                    </p:set>
                                    <p:animEffect transition="in" filter="fade">
                                      <p:cBhvr>
                                        <p:cTn id="96" dur="500"/>
                                        <p:tgtEl>
                                          <p:spTgt spid="28"/>
                                        </p:tgtEl>
                                      </p:cBhvr>
                                    </p:animEffect>
                                  </p:childTnLst>
                                </p:cTn>
                              </p:par>
                            </p:childTnLst>
                          </p:cTn>
                        </p:par>
                        <p:par>
                          <p:cTn id="97" fill="hold">
                            <p:stCondLst>
                              <p:cond delay="1500"/>
                            </p:stCondLst>
                            <p:childTnLst>
                              <p:par>
                                <p:cTn id="98" presetID="10" presetClass="entr" presetSubtype="0" fill="hold" nodeType="afterEffect">
                                  <p:stCondLst>
                                    <p:cond delay="0"/>
                                  </p:stCondLst>
                                  <p:childTnLst>
                                    <p:set>
                                      <p:cBhvr>
                                        <p:cTn id="99" dur="1" fill="hold">
                                          <p:stCondLst>
                                            <p:cond delay="0"/>
                                          </p:stCondLst>
                                        </p:cTn>
                                        <p:tgtEl>
                                          <p:spTgt spid="2928742"/>
                                        </p:tgtEl>
                                        <p:attrNameLst>
                                          <p:attrName>style.visibility</p:attrName>
                                        </p:attrNameLst>
                                      </p:cBhvr>
                                      <p:to>
                                        <p:strVal val="visible"/>
                                      </p:to>
                                    </p:set>
                                    <p:animEffect transition="in" filter="fade">
                                      <p:cBhvr>
                                        <p:cTn id="100" dur="500"/>
                                        <p:tgtEl>
                                          <p:spTgt spid="2928742"/>
                                        </p:tgtEl>
                                      </p:cBhvr>
                                    </p:animEffect>
                                  </p:childTnLst>
                                </p:cTn>
                              </p:par>
                              <p:par>
                                <p:cTn id="101" presetID="10" presetClass="entr" presetSubtype="0" fill="hold" nodeType="withEffect">
                                  <p:stCondLst>
                                    <p:cond delay="0"/>
                                  </p:stCondLst>
                                  <p:childTnLst>
                                    <p:set>
                                      <p:cBhvr>
                                        <p:cTn id="102" dur="1" fill="hold">
                                          <p:stCondLst>
                                            <p:cond delay="0"/>
                                          </p:stCondLst>
                                        </p:cTn>
                                        <p:tgtEl>
                                          <p:spTgt spid="2928743"/>
                                        </p:tgtEl>
                                        <p:attrNameLst>
                                          <p:attrName>style.visibility</p:attrName>
                                        </p:attrNameLst>
                                      </p:cBhvr>
                                      <p:to>
                                        <p:strVal val="visible"/>
                                      </p:to>
                                    </p:set>
                                    <p:animEffect transition="in" filter="fade">
                                      <p:cBhvr>
                                        <p:cTn id="103" dur="500"/>
                                        <p:tgtEl>
                                          <p:spTgt spid="2928743"/>
                                        </p:tgtEl>
                                      </p:cBhvr>
                                    </p:animEffect>
                                  </p:childTnLst>
                                </p:cTn>
                              </p:par>
                            </p:childTnLst>
                          </p:cTn>
                        </p:par>
                        <p:par>
                          <p:cTn id="104" fill="hold">
                            <p:stCondLst>
                              <p:cond delay="2000"/>
                            </p:stCondLst>
                            <p:childTnLst>
                              <p:par>
                                <p:cTn id="105" presetID="10" presetClass="entr" presetSubtype="0" fill="hold" grpId="0" nodeType="afterEffect">
                                  <p:stCondLst>
                                    <p:cond delay="0"/>
                                  </p:stCondLst>
                                  <p:childTnLst>
                                    <p:set>
                                      <p:cBhvr>
                                        <p:cTn id="106" dur="1" fill="hold">
                                          <p:stCondLst>
                                            <p:cond delay="0"/>
                                          </p:stCondLst>
                                        </p:cTn>
                                        <p:tgtEl>
                                          <p:spTgt spid="2928745"/>
                                        </p:tgtEl>
                                        <p:attrNameLst>
                                          <p:attrName>style.visibility</p:attrName>
                                        </p:attrNameLst>
                                      </p:cBhvr>
                                      <p:to>
                                        <p:strVal val="visible"/>
                                      </p:to>
                                    </p:set>
                                    <p:animEffect transition="in" filter="fade">
                                      <p:cBhvr>
                                        <p:cTn id="107" dur="500"/>
                                        <p:tgtEl>
                                          <p:spTgt spid="2928745"/>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928744"/>
                                        </p:tgtEl>
                                        <p:attrNameLst>
                                          <p:attrName>style.visibility</p:attrName>
                                        </p:attrNameLst>
                                      </p:cBhvr>
                                      <p:to>
                                        <p:strVal val="visible"/>
                                      </p:to>
                                    </p:set>
                                    <p:animEffect transition="in" filter="fade">
                                      <p:cBhvr>
                                        <p:cTn id="110" dur="500"/>
                                        <p:tgtEl>
                                          <p:spTgt spid="2928744"/>
                                        </p:tgtEl>
                                      </p:cBhvr>
                                    </p:animEffect>
                                  </p:childTnLst>
                                </p:cTn>
                              </p:par>
                            </p:childTnLst>
                          </p:cTn>
                        </p:par>
                        <p:par>
                          <p:cTn id="111" fill="hold">
                            <p:stCondLst>
                              <p:cond delay="2500"/>
                            </p:stCondLst>
                            <p:childTnLst>
                              <p:par>
                                <p:cTn id="112" presetID="10" presetClass="entr" presetSubtype="0" fill="hold" nodeType="afterEffect">
                                  <p:stCondLst>
                                    <p:cond delay="0"/>
                                  </p:stCondLst>
                                  <p:childTnLst>
                                    <p:set>
                                      <p:cBhvr>
                                        <p:cTn id="113" dur="1" fill="hold">
                                          <p:stCondLst>
                                            <p:cond delay="0"/>
                                          </p:stCondLst>
                                        </p:cTn>
                                        <p:tgtEl>
                                          <p:spTgt spid="2928712"/>
                                        </p:tgtEl>
                                        <p:attrNameLst>
                                          <p:attrName>style.visibility</p:attrName>
                                        </p:attrNameLst>
                                      </p:cBhvr>
                                      <p:to>
                                        <p:strVal val="visible"/>
                                      </p:to>
                                    </p:set>
                                    <p:animEffect transition="in" filter="fade">
                                      <p:cBhvr>
                                        <p:cTn id="114" dur="500"/>
                                        <p:tgtEl>
                                          <p:spTgt spid="2928712"/>
                                        </p:tgtEl>
                                      </p:cBhvr>
                                    </p:animEffect>
                                  </p:childTnLst>
                                </p:cTn>
                              </p:par>
                            </p:childTnLst>
                          </p:cTn>
                        </p:par>
                        <p:par>
                          <p:cTn id="115" fill="hold">
                            <p:stCondLst>
                              <p:cond delay="3000"/>
                            </p:stCondLst>
                            <p:childTnLst>
                              <p:par>
                                <p:cTn id="116" presetID="10" presetClass="entr" presetSubtype="0" fill="hold" nodeType="afterEffect">
                                  <p:stCondLst>
                                    <p:cond delay="0"/>
                                  </p:stCondLst>
                                  <p:childTnLst>
                                    <p:set>
                                      <p:cBhvr>
                                        <p:cTn id="117" dur="1" fill="hold">
                                          <p:stCondLst>
                                            <p:cond delay="0"/>
                                          </p:stCondLst>
                                        </p:cTn>
                                        <p:tgtEl>
                                          <p:spTgt spid="31"/>
                                        </p:tgtEl>
                                        <p:attrNameLst>
                                          <p:attrName>style.visibility</p:attrName>
                                        </p:attrNameLst>
                                      </p:cBhvr>
                                      <p:to>
                                        <p:strVal val="visible"/>
                                      </p:to>
                                    </p:set>
                                    <p:animEffect transition="in" filter="fade">
                                      <p:cBhvr>
                                        <p:cTn id="118" dur="500"/>
                                        <p:tgtEl>
                                          <p:spTgt spid="31"/>
                                        </p:tgtEl>
                                      </p:cBhvr>
                                    </p:animEffect>
                                  </p:childTnLst>
                                </p:cTn>
                              </p:par>
                            </p:childTnLst>
                          </p:cTn>
                        </p:par>
                        <p:par>
                          <p:cTn id="119" fill="hold">
                            <p:stCondLst>
                              <p:cond delay="3500"/>
                            </p:stCondLst>
                            <p:childTnLst>
                              <p:par>
                                <p:cTn id="120" presetID="10" presetClass="entr" presetSubtype="0" fill="hold" nodeType="afterEffect">
                                  <p:stCondLst>
                                    <p:cond delay="0"/>
                                  </p:stCondLst>
                                  <p:childTnLst>
                                    <p:set>
                                      <p:cBhvr>
                                        <p:cTn id="121" dur="1" fill="hold">
                                          <p:stCondLst>
                                            <p:cond delay="0"/>
                                          </p:stCondLst>
                                        </p:cTn>
                                        <p:tgtEl>
                                          <p:spTgt spid="2928746"/>
                                        </p:tgtEl>
                                        <p:attrNameLst>
                                          <p:attrName>style.visibility</p:attrName>
                                        </p:attrNameLst>
                                      </p:cBhvr>
                                      <p:to>
                                        <p:strVal val="visible"/>
                                      </p:to>
                                    </p:set>
                                    <p:animEffect transition="in" filter="fade">
                                      <p:cBhvr>
                                        <p:cTn id="122" dur="500"/>
                                        <p:tgtEl>
                                          <p:spTgt spid="2928746"/>
                                        </p:tgtEl>
                                      </p:cBhvr>
                                    </p:animEffect>
                                  </p:childTnLst>
                                </p:cTn>
                              </p:par>
                            </p:childTnLst>
                          </p:cTn>
                        </p:par>
                        <p:par>
                          <p:cTn id="123" fill="hold">
                            <p:stCondLst>
                              <p:cond delay="4000"/>
                            </p:stCondLst>
                            <p:childTnLst>
                              <p:par>
                                <p:cTn id="124" presetID="10" presetClass="entr" presetSubtype="0" fill="hold" nodeType="afterEffect">
                                  <p:stCondLst>
                                    <p:cond delay="0"/>
                                  </p:stCondLst>
                                  <p:childTnLst>
                                    <p:set>
                                      <p:cBhvr>
                                        <p:cTn id="125" dur="1" fill="hold">
                                          <p:stCondLst>
                                            <p:cond delay="0"/>
                                          </p:stCondLst>
                                        </p:cTn>
                                        <p:tgtEl>
                                          <p:spTgt spid="2928747"/>
                                        </p:tgtEl>
                                        <p:attrNameLst>
                                          <p:attrName>style.visibility</p:attrName>
                                        </p:attrNameLst>
                                      </p:cBhvr>
                                      <p:to>
                                        <p:strVal val="visible"/>
                                      </p:to>
                                    </p:set>
                                    <p:animEffect transition="in" filter="fade">
                                      <p:cBhvr>
                                        <p:cTn id="126" dur="500"/>
                                        <p:tgtEl>
                                          <p:spTgt spid="2928747"/>
                                        </p:tgtEl>
                                      </p:cBhvr>
                                    </p:animEffect>
                                  </p:childTnLst>
                                </p:cTn>
                              </p:par>
                            </p:childTnLst>
                          </p:cTn>
                        </p:par>
                        <p:par>
                          <p:cTn id="127" fill="hold">
                            <p:stCondLst>
                              <p:cond delay="4500"/>
                            </p:stCondLst>
                            <p:childTnLst>
                              <p:par>
                                <p:cTn id="128" presetID="10" presetClass="entr" presetSubtype="0" fill="hold" nodeType="afterEffect">
                                  <p:stCondLst>
                                    <p:cond delay="0"/>
                                  </p:stCondLst>
                                  <p:childTnLst>
                                    <p:set>
                                      <p:cBhvr>
                                        <p:cTn id="129" dur="1" fill="hold">
                                          <p:stCondLst>
                                            <p:cond delay="0"/>
                                          </p:stCondLst>
                                        </p:cTn>
                                        <p:tgtEl>
                                          <p:spTgt spid="2929147"/>
                                        </p:tgtEl>
                                        <p:attrNameLst>
                                          <p:attrName>style.visibility</p:attrName>
                                        </p:attrNameLst>
                                      </p:cBhvr>
                                      <p:to>
                                        <p:strVal val="visible"/>
                                      </p:to>
                                    </p:set>
                                    <p:animEffect transition="in" filter="fade">
                                      <p:cBhvr>
                                        <p:cTn id="130" dur="500"/>
                                        <p:tgtEl>
                                          <p:spTgt spid="2929147"/>
                                        </p:tgtEl>
                                      </p:cBhvr>
                                    </p:animEffect>
                                  </p:childTnLst>
                                </p:cTn>
                              </p:par>
                            </p:childTnLst>
                          </p:cTn>
                        </p:par>
                        <p:par>
                          <p:cTn id="131" fill="hold">
                            <p:stCondLst>
                              <p:cond delay="5000"/>
                            </p:stCondLst>
                            <p:childTnLst>
                              <p:par>
                                <p:cTn id="132" presetID="10" presetClass="entr" presetSubtype="0" fill="hold" grpId="0" nodeType="afterEffect">
                                  <p:stCondLst>
                                    <p:cond delay="0"/>
                                  </p:stCondLst>
                                  <p:childTnLst>
                                    <p:set>
                                      <p:cBhvr>
                                        <p:cTn id="133" dur="1" fill="hold">
                                          <p:stCondLst>
                                            <p:cond delay="0"/>
                                          </p:stCondLst>
                                        </p:cTn>
                                        <p:tgtEl>
                                          <p:spTgt spid="2928921"/>
                                        </p:tgtEl>
                                        <p:attrNameLst>
                                          <p:attrName>style.visibility</p:attrName>
                                        </p:attrNameLst>
                                      </p:cBhvr>
                                      <p:to>
                                        <p:strVal val="visible"/>
                                      </p:to>
                                    </p:set>
                                    <p:animEffect transition="in" filter="fade">
                                      <p:cBhvr>
                                        <p:cTn id="134" dur="500"/>
                                        <p:tgtEl>
                                          <p:spTgt spid="2928921"/>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2928922"/>
                                        </p:tgtEl>
                                        <p:attrNameLst>
                                          <p:attrName>style.visibility</p:attrName>
                                        </p:attrNameLst>
                                      </p:cBhvr>
                                      <p:to>
                                        <p:strVal val="visible"/>
                                      </p:to>
                                    </p:set>
                                    <p:animEffect transition="in" filter="fade">
                                      <p:cBhvr>
                                        <p:cTn id="137" dur="500"/>
                                        <p:tgtEl>
                                          <p:spTgt spid="2928922"/>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2929148"/>
                                        </p:tgtEl>
                                        <p:attrNameLst>
                                          <p:attrName>style.visibility</p:attrName>
                                        </p:attrNameLst>
                                      </p:cBhvr>
                                      <p:to>
                                        <p:strVal val="visible"/>
                                      </p:to>
                                    </p:set>
                                    <p:animEffect transition="in" filter="fade">
                                      <p:cBhvr>
                                        <p:cTn id="140" dur="500"/>
                                        <p:tgtEl>
                                          <p:spTgt spid="2929148"/>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nodeType="clickEffect">
                                  <p:stCondLst>
                                    <p:cond delay="0"/>
                                  </p:stCondLst>
                                  <p:childTnLst>
                                    <p:set>
                                      <p:cBhvr>
                                        <p:cTn id="144" dur="1" fill="hold">
                                          <p:stCondLst>
                                            <p:cond delay="0"/>
                                          </p:stCondLst>
                                        </p:cTn>
                                        <p:tgtEl>
                                          <p:spTgt spid="2928704"/>
                                        </p:tgtEl>
                                        <p:attrNameLst>
                                          <p:attrName>style.visibility</p:attrName>
                                        </p:attrNameLst>
                                      </p:cBhvr>
                                      <p:to>
                                        <p:strVal val="visible"/>
                                      </p:to>
                                    </p:set>
                                    <p:animEffect transition="in" filter="fade">
                                      <p:cBhvr>
                                        <p:cTn id="145" dur="500"/>
                                        <p:tgtEl>
                                          <p:spTgt spid="2928704"/>
                                        </p:tgtEl>
                                      </p:cBhvr>
                                    </p:animEffect>
                                  </p:childTnLst>
                                </p:cTn>
                              </p:par>
                              <p:par>
                                <p:cTn id="146" presetID="10" presetClass="entr" presetSubtype="0" fill="hold" nodeType="withEffect">
                                  <p:stCondLst>
                                    <p:cond delay="0"/>
                                  </p:stCondLst>
                                  <p:childTnLst>
                                    <p:set>
                                      <p:cBhvr>
                                        <p:cTn id="147" dur="1" fill="hold">
                                          <p:stCondLst>
                                            <p:cond delay="0"/>
                                          </p:stCondLst>
                                        </p:cTn>
                                        <p:tgtEl>
                                          <p:spTgt spid="2928705"/>
                                        </p:tgtEl>
                                        <p:attrNameLst>
                                          <p:attrName>style.visibility</p:attrName>
                                        </p:attrNameLst>
                                      </p:cBhvr>
                                      <p:to>
                                        <p:strVal val="visible"/>
                                      </p:to>
                                    </p:set>
                                    <p:animEffect transition="in" filter="fade">
                                      <p:cBhvr>
                                        <p:cTn id="148" dur="500"/>
                                        <p:tgtEl>
                                          <p:spTgt spid="2928705"/>
                                        </p:tgtEl>
                                      </p:cBhvr>
                                    </p:animEffect>
                                  </p:childTnLst>
                                </p:cTn>
                              </p:par>
                              <p:par>
                                <p:cTn id="149" presetID="10" presetClass="entr" presetSubtype="0" fill="hold" nodeType="withEffect">
                                  <p:stCondLst>
                                    <p:cond delay="0"/>
                                  </p:stCondLst>
                                  <p:childTnLst>
                                    <p:set>
                                      <p:cBhvr>
                                        <p:cTn id="150" dur="1" fill="hold">
                                          <p:stCondLst>
                                            <p:cond delay="0"/>
                                          </p:stCondLst>
                                        </p:cTn>
                                        <p:tgtEl>
                                          <p:spTgt spid="2929149"/>
                                        </p:tgtEl>
                                        <p:attrNameLst>
                                          <p:attrName>style.visibility</p:attrName>
                                        </p:attrNameLst>
                                      </p:cBhvr>
                                      <p:to>
                                        <p:strVal val="visible"/>
                                      </p:to>
                                    </p:set>
                                    <p:animEffect transition="in" filter="fade">
                                      <p:cBhvr>
                                        <p:cTn id="151" dur="500"/>
                                        <p:tgtEl>
                                          <p:spTgt spid="2929149"/>
                                        </p:tgtEl>
                                      </p:cBhvr>
                                    </p:animEffect>
                                  </p:childTnLst>
                                </p:cTn>
                              </p:par>
                            </p:childTnLst>
                          </p:cTn>
                        </p:par>
                        <p:par>
                          <p:cTn id="152" fill="hold">
                            <p:stCondLst>
                              <p:cond delay="500"/>
                            </p:stCondLst>
                            <p:childTnLst>
                              <p:par>
                                <p:cTn id="153" presetID="10" presetClass="entr" presetSubtype="0" fill="hold" grpId="0" nodeType="afterEffect">
                                  <p:stCondLst>
                                    <p:cond delay="0"/>
                                  </p:stCondLst>
                                  <p:childTnLst>
                                    <p:set>
                                      <p:cBhvr>
                                        <p:cTn id="154" dur="1" fill="hold">
                                          <p:stCondLst>
                                            <p:cond delay="0"/>
                                          </p:stCondLst>
                                        </p:cTn>
                                        <p:tgtEl>
                                          <p:spTgt spid="2928710"/>
                                        </p:tgtEl>
                                        <p:attrNameLst>
                                          <p:attrName>style.visibility</p:attrName>
                                        </p:attrNameLst>
                                      </p:cBhvr>
                                      <p:to>
                                        <p:strVal val="visible"/>
                                      </p:to>
                                    </p:set>
                                    <p:animEffect transition="in" filter="fade">
                                      <p:cBhvr>
                                        <p:cTn id="155" dur="500"/>
                                        <p:tgtEl>
                                          <p:spTgt spid="2928710"/>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2928709"/>
                                        </p:tgtEl>
                                        <p:attrNameLst>
                                          <p:attrName>style.visibility</p:attrName>
                                        </p:attrNameLst>
                                      </p:cBhvr>
                                      <p:to>
                                        <p:strVal val="visible"/>
                                      </p:to>
                                    </p:set>
                                    <p:animEffect transition="in" filter="fade">
                                      <p:cBhvr>
                                        <p:cTn id="158" dur="500"/>
                                        <p:tgtEl>
                                          <p:spTgt spid="2928709"/>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2929150"/>
                                        </p:tgtEl>
                                        <p:attrNameLst>
                                          <p:attrName>style.visibility</p:attrName>
                                        </p:attrNameLst>
                                      </p:cBhvr>
                                      <p:to>
                                        <p:strVal val="visible"/>
                                      </p:to>
                                    </p:set>
                                    <p:animEffect transition="in" filter="fade">
                                      <p:cBhvr>
                                        <p:cTn id="161" dur="500"/>
                                        <p:tgtEl>
                                          <p:spTgt spid="2929150"/>
                                        </p:tgtEl>
                                      </p:cBhvr>
                                    </p:animEffect>
                                  </p:childTnLst>
                                </p:cTn>
                              </p:par>
                            </p:childTnLst>
                          </p:cTn>
                        </p:par>
                      </p:childTnLst>
                    </p:cTn>
                  </p:par>
                  <p:par>
                    <p:cTn id="162" fill="hold">
                      <p:stCondLst>
                        <p:cond delay="indefinite"/>
                      </p:stCondLst>
                      <p:childTnLst>
                        <p:par>
                          <p:cTn id="163" fill="hold">
                            <p:stCondLst>
                              <p:cond delay="0"/>
                            </p:stCondLst>
                            <p:childTnLst>
                              <p:par>
                                <p:cTn id="164" presetID="10" presetClass="entr" presetSubtype="0" fill="hold" nodeType="clickEffect">
                                  <p:stCondLst>
                                    <p:cond delay="0"/>
                                  </p:stCondLst>
                                  <p:childTnLst>
                                    <p:set>
                                      <p:cBhvr>
                                        <p:cTn id="165" dur="1" fill="hold">
                                          <p:stCondLst>
                                            <p:cond delay="0"/>
                                          </p:stCondLst>
                                        </p:cTn>
                                        <p:tgtEl>
                                          <p:spTgt spid="2928748"/>
                                        </p:tgtEl>
                                        <p:attrNameLst>
                                          <p:attrName>style.visibility</p:attrName>
                                        </p:attrNameLst>
                                      </p:cBhvr>
                                      <p:to>
                                        <p:strVal val="visible"/>
                                      </p:to>
                                    </p:set>
                                    <p:animEffect transition="in" filter="fade">
                                      <p:cBhvr>
                                        <p:cTn id="166" dur="500"/>
                                        <p:tgtEl>
                                          <p:spTgt spid="2928748"/>
                                        </p:tgtEl>
                                      </p:cBhvr>
                                    </p:animEffect>
                                  </p:childTnLst>
                                </p:cTn>
                              </p:par>
                            </p:childTnLst>
                          </p:cTn>
                        </p:par>
                        <p:par>
                          <p:cTn id="167" fill="hold">
                            <p:stCondLst>
                              <p:cond delay="500"/>
                            </p:stCondLst>
                            <p:childTnLst>
                              <p:par>
                                <p:cTn id="168" presetID="10" presetClass="entr" presetSubtype="0" fill="hold" grpId="0" nodeType="afterEffect">
                                  <p:stCondLst>
                                    <p:cond delay="0"/>
                                  </p:stCondLst>
                                  <p:childTnLst>
                                    <p:set>
                                      <p:cBhvr>
                                        <p:cTn id="169" dur="1" fill="hold">
                                          <p:stCondLst>
                                            <p:cond delay="0"/>
                                          </p:stCondLst>
                                        </p:cTn>
                                        <p:tgtEl>
                                          <p:spTgt spid="2928749"/>
                                        </p:tgtEl>
                                        <p:attrNameLst>
                                          <p:attrName>style.visibility</p:attrName>
                                        </p:attrNameLst>
                                      </p:cBhvr>
                                      <p:to>
                                        <p:strVal val="visible"/>
                                      </p:to>
                                    </p:set>
                                    <p:animEffect transition="in" filter="fade">
                                      <p:cBhvr>
                                        <p:cTn id="170" dur="500"/>
                                        <p:tgtEl>
                                          <p:spTgt spid="2928749"/>
                                        </p:tgtEl>
                                      </p:cBhvr>
                                    </p:animEffect>
                                  </p:childTnLst>
                                </p:cTn>
                              </p:par>
                            </p:childTnLst>
                          </p:cTn>
                        </p:par>
                      </p:childTnLst>
                    </p:cTn>
                  </p:par>
                  <p:par>
                    <p:cTn id="171" fill="hold">
                      <p:stCondLst>
                        <p:cond delay="indefinite"/>
                      </p:stCondLst>
                      <p:childTnLst>
                        <p:par>
                          <p:cTn id="172" fill="hold">
                            <p:stCondLst>
                              <p:cond delay="0"/>
                            </p:stCondLst>
                            <p:childTnLst>
                              <p:par>
                                <p:cTn id="173" presetID="10" presetClass="entr" presetSubtype="0" fill="hold" nodeType="clickEffect">
                                  <p:stCondLst>
                                    <p:cond delay="0"/>
                                  </p:stCondLst>
                                  <p:childTnLst>
                                    <p:set>
                                      <p:cBhvr>
                                        <p:cTn id="174" dur="1" fill="hold">
                                          <p:stCondLst>
                                            <p:cond delay="0"/>
                                          </p:stCondLst>
                                        </p:cTn>
                                        <p:tgtEl>
                                          <p:spTgt spid="2928640"/>
                                        </p:tgtEl>
                                        <p:attrNameLst>
                                          <p:attrName>style.visibility</p:attrName>
                                        </p:attrNameLst>
                                      </p:cBhvr>
                                      <p:to>
                                        <p:strVal val="visible"/>
                                      </p:to>
                                    </p:set>
                                    <p:animEffect transition="in" filter="fade">
                                      <p:cBhvr>
                                        <p:cTn id="175" dur="500"/>
                                        <p:tgtEl>
                                          <p:spTgt spid="2928640"/>
                                        </p:tgtEl>
                                      </p:cBhvr>
                                    </p:animEffect>
                                  </p:childTnLst>
                                </p:cTn>
                              </p:par>
                            </p:childTnLst>
                          </p:cTn>
                        </p:par>
                        <p:par>
                          <p:cTn id="176" fill="hold">
                            <p:stCondLst>
                              <p:cond delay="500"/>
                            </p:stCondLst>
                            <p:childTnLst>
                              <p:par>
                                <p:cTn id="177" presetID="10" presetClass="entr" presetSubtype="0" fill="hold" nodeType="afterEffect">
                                  <p:stCondLst>
                                    <p:cond delay="0"/>
                                  </p:stCondLst>
                                  <p:childTnLst>
                                    <p:set>
                                      <p:cBhvr>
                                        <p:cTn id="178" dur="1" fill="hold">
                                          <p:stCondLst>
                                            <p:cond delay="0"/>
                                          </p:stCondLst>
                                        </p:cTn>
                                        <p:tgtEl>
                                          <p:spTgt spid="2928640"/>
                                        </p:tgtEl>
                                        <p:attrNameLst>
                                          <p:attrName>style.visibility</p:attrName>
                                        </p:attrNameLst>
                                      </p:cBhvr>
                                      <p:to>
                                        <p:strVal val="visible"/>
                                      </p:to>
                                    </p:set>
                                    <p:animEffect transition="in" filter="fade">
                                      <p:cBhvr>
                                        <p:cTn id="179" dur="500"/>
                                        <p:tgtEl>
                                          <p:spTgt spid="2928640"/>
                                        </p:tgtEl>
                                      </p:cBhvr>
                                    </p:animEffect>
                                  </p:childTnLst>
                                </p:cTn>
                              </p:par>
                            </p:childTnLst>
                          </p:cTn>
                        </p:par>
                        <p:par>
                          <p:cTn id="180" fill="hold">
                            <p:stCondLst>
                              <p:cond delay="1000"/>
                            </p:stCondLst>
                            <p:childTnLst>
                              <p:par>
                                <p:cTn id="181" presetID="1" presetClass="exit" presetSubtype="0" fill="hold" nodeType="afterEffect">
                                  <p:stCondLst>
                                    <p:cond delay="0"/>
                                  </p:stCondLst>
                                  <p:childTnLst>
                                    <p:set>
                                      <p:cBhvr>
                                        <p:cTn id="182" dur="1" fill="hold">
                                          <p:stCondLst>
                                            <p:cond delay="0"/>
                                          </p:stCondLst>
                                        </p:cTn>
                                        <p:tgtEl>
                                          <p:spTgt spid="2928640"/>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grpId="0" nodeType="clickEffect">
                                  <p:stCondLst>
                                    <p:cond delay="0"/>
                                  </p:stCondLst>
                                  <p:childTnLst>
                                    <p:set>
                                      <p:cBhvr>
                                        <p:cTn id="186" dur="1" fill="hold">
                                          <p:stCondLst>
                                            <p:cond delay="0"/>
                                          </p:stCondLst>
                                        </p:cTn>
                                        <p:tgtEl>
                                          <p:spTgt spid="2929447"/>
                                        </p:tgtEl>
                                        <p:attrNameLst>
                                          <p:attrName>style.visibility</p:attrName>
                                        </p:attrNameLst>
                                      </p:cBhvr>
                                      <p:to>
                                        <p:strVal val="visible"/>
                                      </p:to>
                                    </p:set>
                                    <p:animEffect transition="in" filter="fade">
                                      <p:cBhvr>
                                        <p:cTn id="187" dur="500"/>
                                        <p:tgtEl>
                                          <p:spTgt spid="2929447"/>
                                        </p:tgtEl>
                                      </p:cBhvr>
                                    </p:animEffect>
                                  </p:childTnLst>
                                </p:cTn>
                              </p:par>
                              <p:par>
                                <p:cTn id="188" presetID="10" presetClass="entr" presetSubtype="0" fill="hold" nodeType="withEffect">
                                  <p:stCondLst>
                                    <p:cond delay="0"/>
                                  </p:stCondLst>
                                  <p:childTnLst>
                                    <p:set>
                                      <p:cBhvr>
                                        <p:cTn id="189" dur="1" fill="hold">
                                          <p:stCondLst>
                                            <p:cond delay="0"/>
                                          </p:stCondLst>
                                        </p:cTn>
                                        <p:tgtEl>
                                          <p:spTgt spid="2928652"/>
                                        </p:tgtEl>
                                        <p:attrNameLst>
                                          <p:attrName>style.visibility</p:attrName>
                                        </p:attrNameLst>
                                      </p:cBhvr>
                                      <p:to>
                                        <p:strVal val="visible"/>
                                      </p:to>
                                    </p:set>
                                    <p:animEffect transition="in" filter="fade">
                                      <p:cBhvr>
                                        <p:cTn id="190" dur="2000"/>
                                        <p:tgtEl>
                                          <p:spTgt spid="2928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702" grpId="0"/>
      <p:bldP spid="2928703" grpId="0"/>
      <p:bldP spid="2928709" grpId="0"/>
      <p:bldP spid="2928710" grpId="0"/>
      <p:bldP spid="2928711" grpId="0"/>
      <p:bldP spid="2928744" grpId="0"/>
      <p:bldP spid="2928745" grpId="0"/>
      <p:bldP spid="2928749" grpId="0"/>
      <p:bldP spid="2928913" grpId="0"/>
      <p:bldP spid="2928914" grpId="0"/>
      <p:bldP spid="2928915" grpId="0"/>
      <p:bldP spid="2928921" grpId="0"/>
      <p:bldP spid="2928922" grpId="0"/>
      <p:bldP spid="2929148" grpId="0"/>
      <p:bldP spid="2929150" grpId="0"/>
      <p:bldP spid="29294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NFA to Regex</a:t>
            </a:r>
            <a:endParaRPr lang="en-US"/>
          </a:p>
        </p:txBody>
      </p:sp>
      <p:sp>
        <p:nvSpPr>
          <p:cNvPr id="3" name="Content Placeholder 2"/>
          <p:cNvSpPr>
            <a:spLocks noGrp="1"/>
          </p:cNvSpPr>
          <p:nvPr>
            <p:ph idx="1"/>
          </p:nvPr>
        </p:nvSpPr>
        <p:spPr/>
        <p:txBody>
          <a:bodyPr>
            <a:normAutofit fontScale="92500"/>
          </a:bodyPr>
          <a:lstStyle/>
          <a:p>
            <a:r>
              <a:rPr lang="en-US" smtClean="0"/>
              <a:t>Idea: Make transitions match on regular expressions rather than characters, eliminate states until there is just one transition left, the regex that this transition matches will be the regex for that machine</a:t>
            </a:r>
          </a:p>
          <a:p>
            <a:r>
              <a:rPr lang="en-US" smtClean="0"/>
              <a:t>We won’t go over details (less important than the other direction). Book shows this in Lemma 1.60.</a:t>
            </a:r>
          </a:p>
        </p:txBody>
      </p:sp>
      <p:sp>
        <p:nvSpPr>
          <p:cNvPr id="4" name="Slide Number Placeholder 3"/>
          <p:cNvSpPr>
            <a:spLocks noGrp="1"/>
          </p:cNvSpPr>
          <p:nvPr>
            <p:ph type="sldNum" sz="quarter" idx="12"/>
          </p:nvPr>
        </p:nvSpPr>
        <p:spPr/>
        <p:txBody>
          <a:bodyPr/>
          <a:lstStyle/>
          <a:p>
            <a:fld id="{9BB9F8D7-E2A3-4222-BD86-A63794DF33E7}" type="slidenum">
              <a:rPr lang="en-US" smtClean="0"/>
              <a:t>6</a:t>
            </a:fld>
            <a:endParaRPr lang="en-US"/>
          </a:p>
        </p:txBody>
      </p:sp>
    </p:spTree>
    <p:extLst>
      <p:ext uri="{BB962C8B-B14F-4D97-AF65-F5344CB8AC3E}">
        <p14:creationId xmlns:p14="http://schemas.microsoft.com/office/powerpoint/2010/main" val="31057661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Non-regular Languages</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441" y="1600201"/>
                <a:ext cx="10969943" cy="5257799"/>
              </a:xfrm>
            </p:spPr>
            <p:txBody>
              <a:bodyPr>
                <a:normAutofit fontScale="70000" lnSpcReduction="20000"/>
              </a:bodyPr>
              <a:lstStyle/>
              <a:p>
                <a:r>
                  <a:rPr lang="en-US" smtClean="0"/>
                  <a:t>A language is regular if:</a:t>
                </a:r>
              </a:p>
              <a:p>
                <a:pPr lvl="1"/>
                <a:r>
                  <a:rPr lang="en-US" smtClean="0"/>
                  <a:t>There </a:t>
                </a:r>
                <a:r>
                  <a:rPr lang="en-US" smtClean="0">
                    <a:solidFill>
                      <a:srgbClr val="00B050"/>
                    </a:solidFill>
                  </a:rPr>
                  <a:t>is a </a:t>
                </a:r>
                <a:r>
                  <a:rPr lang="en-US" smtClean="0"/>
                  <a:t>NFA/DFA which accepts exactly the strings in the language</a:t>
                </a:r>
              </a:p>
              <a:p>
                <a:pPr lvl="1"/>
                <a:r>
                  <a:rPr lang="en-US" smtClean="0"/>
                  <a:t>There </a:t>
                </a:r>
                <a:r>
                  <a:rPr lang="en-US" smtClean="0">
                    <a:solidFill>
                      <a:srgbClr val="00B050"/>
                    </a:solidFill>
                  </a:rPr>
                  <a:t>is a </a:t>
                </a:r>
                <a:r>
                  <a:rPr lang="en-US" smtClean="0"/>
                  <a:t>regular expression which describes exactly the strings in the language</a:t>
                </a:r>
              </a:p>
              <a:p>
                <a:r>
                  <a:rPr lang="en-US" smtClean="0"/>
                  <a:t>A lanugage is non-regular if: </a:t>
                </a:r>
              </a:p>
              <a:p>
                <a:pPr lvl="1"/>
                <a:r>
                  <a:rPr lang="en-US" smtClean="0"/>
                  <a:t>There </a:t>
                </a:r>
                <a:r>
                  <a:rPr lang="en-US" smtClean="0">
                    <a:solidFill>
                      <a:srgbClr val="FF0000"/>
                    </a:solidFill>
                  </a:rPr>
                  <a:t>is no</a:t>
                </a:r>
                <a:r>
                  <a:rPr lang="en-US" smtClean="0"/>
                  <a:t> NFA/DFA which accepts exactly the strings in the language (there will always be false positives/negatives)</a:t>
                </a:r>
              </a:p>
              <a:p>
                <a:pPr lvl="1"/>
                <a:r>
                  <a:rPr lang="en-US" smtClean="0"/>
                  <a:t>You </a:t>
                </a:r>
                <a:r>
                  <a:rPr lang="en-US" smtClean="0">
                    <a:solidFill>
                      <a:srgbClr val="FF0000"/>
                    </a:solidFill>
                  </a:rPr>
                  <a:t>cannot</a:t>
                </a:r>
                <a:r>
                  <a:rPr lang="en-US" smtClean="0"/>
                  <a:t> write a regular expression which describes exactly the strings in the lanuage (it always misses some or describes too many)</a:t>
                </a:r>
              </a:p>
              <a:p>
                <a:r>
                  <a:rPr lang="en-US" smtClean="0"/>
                  <a:t>Examples:</a:t>
                </a:r>
              </a:p>
              <a:p>
                <a:pPr lvl="1"/>
                <a14:m>
                  <m:oMath xmlns:m="http://schemas.openxmlformats.org/officeDocument/2006/math">
                    <m:r>
                      <a:rPr lang="en-US" b="0" i="1">
                        <a:latin typeface="Cambria Math" panose="02040503050406030204" pitchFamily="18" charset="0"/>
                      </a:rPr>
                      <m:t>{</m:t>
                    </m:r>
                    <m:sSup>
                      <m:sSupPr>
                        <m:ctrlPr>
                          <a:rPr lang="en-US" i="1">
                            <a:latin typeface="Cambria Math"/>
                          </a:rPr>
                        </m:ctrlPr>
                      </m:sSupPr>
                      <m:e>
                        <m:r>
                          <a:rPr lang="en-US" b="0" i="1">
                            <a:latin typeface="Cambria Math" panose="02040503050406030204" pitchFamily="18" charset="0"/>
                          </a:rPr>
                          <m:t>𝑎</m:t>
                        </m:r>
                      </m:e>
                      <m:sup>
                        <m:r>
                          <a:rPr lang="en-US" b="0" i="1">
                            <a:latin typeface="Cambria Math" panose="02040503050406030204" pitchFamily="18" charset="0"/>
                          </a:rPr>
                          <m:t>𝑛</m:t>
                        </m:r>
                      </m:sup>
                    </m:sSup>
                    <m:sSup>
                      <m:sSupPr>
                        <m:ctrlPr>
                          <a:rPr lang="en-US" i="1">
                            <a:latin typeface="Cambria Math"/>
                          </a:rPr>
                        </m:ctrlPr>
                      </m:sSupPr>
                      <m:e>
                        <m:r>
                          <a:rPr lang="en-US" b="0" i="1">
                            <a:latin typeface="Cambria Math" panose="02040503050406030204" pitchFamily="18" charset="0"/>
                          </a:rPr>
                          <m:t>𝑏</m:t>
                        </m:r>
                      </m:e>
                      <m:sup>
                        <m:r>
                          <a:rPr lang="en-US" b="0" i="1">
                            <a:latin typeface="Cambria Math" panose="02040503050406030204" pitchFamily="18" charset="0"/>
                          </a:rPr>
                          <m:t>𝑛</m:t>
                        </m:r>
                      </m:sup>
                    </m:sSup>
                    <m:r>
                      <a:rPr lang="en-US" b="0" i="1">
                        <a:latin typeface="Cambria Math" panose="02040503050406030204" pitchFamily="18" charset="0"/>
                      </a:rPr>
                      <m:t> </m:t>
                    </m:r>
                    <m:r>
                      <m:rPr>
                        <m:sty m:val="p"/>
                      </m:rPr>
                      <a:rPr lang="en-US" b="0" i="1">
                        <a:latin typeface="Cambria Math" panose="02040503050406030204" pitchFamily="18" charset="0"/>
                      </a:rPr>
                      <m:t>for</m:t>
                    </m:r>
                    <m:r>
                      <a:rPr lang="en-US" b="0">
                        <a:latin typeface="Cambria Math" panose="02040503050406030204" pitchFamily="18" charset="0"/>
                      </a:rPr>
                      <m:t> </m:t>
                    </m:r>
                    <m:r>
                      <a:rPr lang="en-US" b="0" i="1">
                        <a:latin typeface="Cambria Math" panose="02040503050406030204" pitchFamily="18" charset="0"/>
                      </a:rPr>
                      <m:t>𝑛</m:t>
                    </m:r>
                    <m:r>
                      <a:rPr lang="en-US" b="0" i="1">
                        <a:latin typeface="Cambria Math" panose="02040503050406030204" pitchFamily="18" charset="0"/>
                      </a:rPr>
                      <m:t>∈</m:t>
                    </m:r>
                    <m:r>
                      <a:rPr lang="en-US" b="0" i="1">
                        <a:latin typeface="Cambria Math" panose="02040503050406030204" pitchFamily="18" charset="0"/>
                        <a:ea typeface="Cambria Math" panose="02040503050406030204" pitchFamily="18" charset="0"/>
                      </a:rPr>
                      <m:t>ℕ</m:t>
                    </m:r>
                    <m:r>
                      <a:rPr lang="en-US" b="0" i="1">
                        <a:latin typeface="Cambria Math" panose="02040503050406030204" pitchFamily="18" charset="0"/>
                      </a:rPr>
                      <m:t>}</m:t>
                    </m:r>
                  </m:oMath>
                </a14:m>
                <a:r>
                  <a:rPr lang="en-US" dirty="0"/>
                  <a:t> </a:t>
                </a:r>
                <a:endParaRPr lang="en-US" dirty="0" smtClean="0"/>
              </a:p>
              <a:p>
                <a:pPr lvl="1"/>
                <a14:m>
                  <m:oMath xmlns:m="http://schemas.openxmlformats.org/officeDocument/2006/math">
                    <m:d>
                      <m:dPr>
                        <m:begChr m:val="{"/>
                        <m:endChr m:val="|"/>
                        <m:ctrlPr>
                          <a:rPr lang="en-US" sz="4000" i="1">
                            <a:latin typeface="Cambria Math"/>
                          </a:rPr>
                        </m:ctrlPr>
                      </m:dPr>
                      <m:e>
                        <m:r>
                          <a:rPr lang="en-US" sz="4000" b="0" i="1">
                            <a:latin typeface="Cambria Math" panose="02040503050406030204" pitchFamily="18" charset="0"/>
                          </a:rPr>
                          <m:t>𝑠</m:t>
                        </m:r>
                        <m:r>
                          <a:rPr lang="en-US" sz="4000" b="0" i="1">
                            <a:latin typeface="Cambria Math" panose="02040503050406030204" pitchFamily="18" charset="0"/>
                          </a:rPr>
                          <m:t> </m:t>
                        </m:r>
                      </m:e>
                    </m:d>
                    <m:r>
                      <a:rPr lang="en-US" sz="4000" b="0" i="1">
                        <a:latin typeface="Cambria Math" panose="02040503050406030204" pitchFamily="18" charset="0"/>
                      </a:rPr>
                      <m:t> </m:t>
                    </m:r>
                    <m:r>
                      <a:rPr lang="en-US" sz="4000" b="0" i="1">
                        <a:latin typeface="Cambria Math" panose="02040503050406030204" pitchFamily="18" charset="0"/>
                      </a:rPr>
                      <m:t>𝑠</m:t>
                    </m:r>
                    <m:r>
                      <a:rPr lang="en-US" sz="4000" b="0" i="1">
                        <a:latin typeface="Cambria Math" panose="02040503050406030204" pitchFamily="18" charset="0"/>
                      </a:rPr>
                      <m:t> </m:t>
                    </m:r>
                    <m:r>
                      <m:rPr>
                        <m:sty m:val="p"/>
                      </m:rPr>
                      <a:rPr lang="en-US" sz="4000" b="0" i="1">
                        <a:latin typeface="Cambria Math" panose="02040503050406030204" pitchFamily="18" charset="0"/>
                      </a:rPr>
                      <m:t>is</m:t>
                    </m:r>
                    <m:r>
                      <a:rPr lang="en-US" sz="4000" b="0">
                        <a:latin typeface="Cambria Math" panose="02040503050406030204" pitchFamily="18" charset="0"/>
                      </a:rPr>
                      <m:t> </m:t>
                    </m:r>
                    <m:r>
                      <m:rPr>
                        <m:sty m:val="p"/>
                      </m:rPr>
                      <a:rPr lang="en-US" sz="4000" b="0" i="1">
                        <a:latin typeface="Cambria Math" panose="02040503050406030204" pitchFamily="18" charset="0"/>
                      </a:rPr>
                      <m:t>a</m:t>
                    </m:r>
                    <m:r>
                      <a:rPr lang="en-US" sz="4000" b="0">
                        <a:latin typeface="Cambria Math" panose="02040503050406030204" pitchFamily="18" charset="0"/>
                      </a:rPr>
                      <m:t> </m:t>
                    </m:r>
                    <m:r>
                      <m:rPr>
                        <m:sty m:val="p"/>
                      </m:rPr>
                      <a:rPr lang="en-US" sz="4000" b="0" i="1">
                        <a:latin typeface="Cambria Math" panose="02040503050406030204" pitchFamily="18" charset="0"/>
                      </a:rPr>
                      <m:t>palindrome</m:t>
                    </m:r>
                    <m:r>
                      <a:rPr lang="en-US" sz="4000" b="0">
                        <a:latin typeface="Cambria Math" panose="02040503050406030204" pitchFamily="18" charset="0"/>
                      </a:rPr>
                      <m:t>}</m:t>
                    </m:r>
                  </m:oMath>
                </a14:m>
                <a:endParaRPr lang="en-US"/>
              </a:p>
              <a:p>
                <a:pPr lvl="1"/>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441" y="1600201"/>
                <a:ext cx="10969943" cy="5257799"/>
              </a:xfrm>
              <a:blipFill rotWithShape="1">
                <a:blip r:embed="rId2"/>
                <a:stretch>
                  <a:fillRect l="-889" t="-2784" r="-127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BB9F8D7-E2A3-4222-BD86-A63794DF33E7}" type="slidenum">
              <a:rPr lang="en-US" smtClean="0"/>
              <a:t>7</a:t>
            </a:fld>
            <a:endParaRPr lang="en-US"/>
          </a:p>
        </p:txBody>
      </p:sp>
      <p:sp>
        <p:nvSpPr>
          <p:cNvPr id="6" name="TextBox 5"/>
          <p:cNvSpPr txBox="1"/>
          <p:nvPr/>
        </p:nvSpPr>
        <p:spPr>
          <a:xfrm>
            <a:off x="8837612" y="4950767"/>
            <a:ext cx="2819618" cy="461665"/>
          </a:xfrm>
          <a:prstGeom prst="rect">
            <a:avLst/>
          </a:prstGeom>
          <a:noFill/>
        </p:spPr>
        <p:txBody>
          <a:bodyPr wrap="none" rtlCol="0">
            <a:spAutoFit/>
          </a:bodyPr>
          <a:lstStyle/>
          <a:p>
            <a:r>
              <a:rPr lang="en-US" smtClean="0">
                <a:solidFill>
                  <a:srgbClr val="FF0000"/>
                </a:solidFill>
              </a:rPr>
              <a:t>Non-existence Proof!</a:t>
            </a:r>
            <a:endParaRPr lang="en-US">
              <a:solidFill>
                <a:srgbClr val="FF0000"/>
              </a:solidFill>
            </a:endParaRPr>
          </a:p>
        </p:txBody>
      </p:sp>
    </p:spTree>
    <p:extLst>
      <p:ext uri="{BB962C8B-B14F-4D97-AF65-F5344CB8AC3E}">
        <p14:creationId xmlns:p14="http://schemas.microsoft.com/office/powerpoint/2010/main" val="427725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76200"/>
            <a:ext cx="10969943" cy="1143000"/>
          </a:xfrm>
        </p:spPr>
        <p:txBody>
          <a:bodyPr/>
          <a:lstStyle/>
          <a:p>
            <a:r>
              <a:rPr lang="en-US" smtClean="0"/>
              <a:t>Proving Non-Regularity</a:t>
            </a:r>
            <a:endParaRPr lang="en-US"/>
          </a:p>
        </p:txBody>
      </p:sp>
      <p:sp>
        <p:nvSpPr>
          <p:cNvPr id="3" name="Content Placeholder 2"/>
          <p:cNvSpPr>
            <a:spLocks noGrp="1"/>
          </p:cNvSpPr>
          <p:nvPr>
            <p:ph idx="1"/>
          </p:nvPr>
        </p:nvSpPr>
        <p:spPr>
          <a:xfrm>
            <a:off x="216616" y="863626"/>
            <a:ext cx="10969943" cy="4571999"/>
          </a:xfrm>
        </p:spPr>
        <p:txBody>
          <a:bodyPr>
            <a:noAutofit/>
          </a:bodyPr>
          <a:lstStyle/>
          <a:p>
            <a:r>
              <a:rPr lang="en-US" sz="2800" smtClean="0"/>
              <a:t>For a language to be regular, there must be a DFA for it</a:t>
            </a:r>
          </a:p>
          <a:p>
            <a:r>
              <a:rPr lang="en-US" sz="2800" smtClean="0"/>
              <a:t>That same DFA must work for </a:t>
            </a:r>
            <a:r>
              <a:rPr lang="en-US" sz="2800" i="1" smtClean="0"/>
              <a:t>every</a:t>
            </a:r>
            <a:r>
              <a:rPr lang="en-US" sz="2800" smtClean="0"/>
              <a:t> string in the language (no matter how long)</a:t>
            </a:r>
          </a:p>
          <a:p>
            <a:r>
              <a:rPr lang="en-US" sz="2800" smtClean="0"/>
              <a:t>If the language is infinite, there must be some string in the language larger than the machine’s size</a:t>
            </a:r>
          </a:p>
          <a:p>
            <a:r>
              <a:rPr lang="en-US" sz="2800" smtClean="0"/>
              <a:t>This </a:t>
            </a:r>
            <a:r>
              <a:rPr lang="en-US" sz="2800" smtClean="0">
                <a:solidFill>
                  <a:srgbClr val="7030A0"/>
                </a:solidFill>
              </a:rPr>
              <a:t>long</a:t>
            </a:r>
            <a:r>
              <a:rPr lang="en-US" sz="2800" smtClean="0"/>
              <a:t> string it must visit at least one state twice on its way to the final state (pigeonhole principle)</a:t>
            </a:r>
          </a:p>
        </p:txBody>
      </p:sp>
      <p:sp>
        <p:nvSpPr>
          <p:cNvPr id="4" name="Slide Number Placeholder 3"/>
          <p:cNvSpPr>
            <a:spLocks noGrp="1"/>
          </p:cNvSpPr>
          <p:nvPr>
            <p:ph type="sldNum" sz="quarter" idx="12"/>
          </p:nvPr>
        </p:nvSpPr>
        <p:spPr/>
        <p:txBody>
          <a:bodyPr/>
          <a:lstStyle/>
          <a:p>
            <a:fld id="{9BB9F8D7-E2A3-4222-BD86-A63794DF33E7}" type="slidenum">
              <a:rPr lang="en-US" smtClean="0"/>
              <a:t>8</a:t>
            </a:fld>
            <a:endParaRPr lang="en-US"/>
          </a:p>
        </p:txBody>
      </p:sp>
      <p:grpSp>
        <p:nvGrpSpPr>
          <p:cNvPr id="38" name="Group 37"/>
          <p:cNvGrpSpPr/>
          <p:nvPr/>
        </p:nvGrpSpPr>
        <p:grpSpPr>
          <a:xfrm>
            <a:off x="835271" y="4643735"/>
            <a:ext cx="9754941" cy="2290465"/>
            <a:chOff x="-2929" y="4643735"/>
            <a:chExt cx="9754941" cy="2290465"/>
          </a:xfrm>
        </p:grpSpPr>
        <p:grpSp>
          <p:nvGrpSpPr>
            <p:cNvPr id="9" name="Group 17"/>
            <p:cNvGrpSpPr>
              <a:grpSpLocks/>
            </p:cNvGrpSpPr>
            <p:nvPr/>
          </p:nvGrpSpPr>
          <p:grpSpPr bwMode="auto">
            <a:xfrm>
              <a:off x="1674812" y="5647686"/>
              <a:ext cx="914400" cy="678906"/>
              <a:chOff x="4724" y="1996"/>
              <a:chExt cx="388" cy="288"/>
            </a:xfrm>
          </p:grpSpPr>
          <mc:AlternateContent xmlns:mc="http://schemas.openxmlformats.org/markup-compatibility/2006" xmlns:a14="http://schemas.microsoft.com/office/drawing/2010/main">
            <mc:Choice Requires="a14">
              <p:sp>
                <p:nvSpPr>
                  <p:cNvPr id="23" name="Oval 18"/>
                  <p:cNvSpPr>
                    <a:spLocks noChangeArrowheads="1"/>
                  </p:cNvSpPr>
                  <p:nvPr/>
                </p:nvSpPr>
                <p:spPr bwMode="auto">
                  <a:xfrm>
                    <a:off x="4824" y="1996"/>
                    <a:ext cx="288" cy="288"/>
                  </a:xfrm>
                  <a:prstGeom prst="ellipse">
                    <a:avLst/>
                  </a:prstGeom>
                  <a:noFill/>
                  <a:ln w="9525" algn="ctr">
                    <a:solidFill>
                      <a:srgbClr val="FF00FF"/>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sSub>
                            <m:sSubPr>
                              <m:ctrlPr>
                                <a:rPr lang="en-US" sz="2400" b="0" i="1" smtClean="0">
                                  <a:solidFill>
                                    <a:srgbClr val="FF00FF"/>
                                  </a:solidFill>
                                  <a:latin typeface="Cambria Math"/>
                                </a:rPr>
                              </m:ctrlPr>
                            </m:sSubPr>
                            <m:e>
                              <m:r>
                                <a:rPr lang="en-US" sz="2400" i="1" smtClean="0">
                                  <a:solidFill>
                                    <a:srgbClr val="FF00FF"/>
                                  </a:solidFill>
                                  <a:latin typeface="Cambria Math"/>
                                </a:rPr>
                                <m:t>𝑞</m:t>
                              </m:r>
                            </m:e>
                            <m:sub>
                              <m:r>
                                <a:rPr lang="en-US" sz="2400" b="0" i="1" smtClean="0">
                                  <a:solidFill>
                                    <a:srgbClr val="FF00FF"/>
                                  </a:solidFill>
                                  <a:latin typeface="Cambria Math"/>
                                </a:rPr>
                                <m:t>0</m:t>
                              </m:r>
                            </m:sub>
                          </m:sSub>
                        </m:oMath>
                      </m:oMathPara>
                    </a14:m>
                    <a:endParaRPr lang="en-US" sz="2400" baseline="-25000">
                      <a:solidFill>
                        <a:srgbClr val="FF00FF"/>
                      </a:solidFill>
                    </a:endParaRPr>
                  </a:p>
                </p:txBody>
              </p:sp>
            </mc:Choice>
            <mc:Fallback xmlns="">
              <p:sp>
                <p:nvSpPr>
                  <p:cNvPr id="6" name="Oval 18"/>
                  <p:cNvSpPr>
                    <a:spLocks noRot="1" noChangeAspect="1" noMove="1" noResize="1" noEditPoints="1" noAdjustHandles="1" noChangeArrowheads="1" noChangeShapeType="1" noTextEdit="1"/>
                  </p:cNvSpPr>
                  <p:nvPr/>
                </p:nvSpPr>
                <p:spPr bwMode="auto">
                  <a:xfrm>
                    <a:off x="4824" y="1996"/>
                    <a:ext cx="288" cy="288"/>
                  </a:xfrm>
                  <a:prstGeom prst="ellipse">
                    <a:avLst/>
                  </a:prstGeom>
                  <a:blipFill rotWithShape="1">
                    <a:blip r:embed="rId3"/>
                    <a:stretch>
                      <a:fillRect/>
                    </a:stretch>
                  </a:blipFill>
                  <a:ln w="9525" algn="ctr">
                    <a:solidFill>
                      <a:srgbClr val="FF00FF"/>
                    </a:solidFill>
                    <a:round/>
                    <a:headEnd/>
                    <a:tailEnd/>
                  </a:ln>
                </p:spPr>
                <p:txBody>
                  <a:bodyPr/>
                  <a:lstStyle/>
                  <a:p>
                    <a:r>
                      <a:rPr lang="en-US">
                        <a:noFill/>
                      </a:rPr>
                      <a:t> </a:t>
                    </a:r>
                  </a:p>
                </p:txBody>
              </p:sp>
            </mc:Fallback>
          </mc:AlternateContent>
          <p:grpSp>
            <p:nvGrpSpPr>
              <p:cNvPr id="24" name="Group 19"/>
              <p:cNvGrpSpPr>
                <a:grpSpLocks/>
              </p:cNvGrpSpPr>
              <p:nvPr/>
            </p:nvGrpSpPr>
            <p:grpSpPr bwMode="auto">
              <a:xfrm>
                <a:off x="4724" y="2092"/>
                <a:ext cx="96" cy="96"/>
                <a:chOff x="4752" y="2092"/>
                <a:chExt cx="96" cy="96"/>
              </a:xfrm>
            </p:grpSpPr>
            <p:sp>
              <p:nvSpPr>
                <p:cNvPr id="25" name="Line 20"/>
                <p:cNvSpPr>
                  <a:spLocks noChangeShapeType="1"/>
                </p:cNvSpPr>
                <p:nvPr/>
              </p:nvSpPr>
              <p:spPr bwMode="auto">
                <a:xfrm>
                  <a:off x="4752" y="2092"/>
                  <a:ext cx="96" cy="48"/>
                </a:xfrm>
                <a:prstGeom prst="line">
                  <a:avLst/>
                </a:prstGeom>
                <a:noFill/>
                <a:ln w="9525">
                  <a:solidFill>
                    <a:srgbClr val="FF00FF"/>
                  </a:solidFill>
                  <a:round/>
                  <a:headEnd/>
                  <a:tailEnd/>
                </a:ln>
              </p:spPr>
              <p:txBody>
                <a:bodyPr tIns="0" bIns="0" anchor="ctr"/>
                <a:lstStyle/>
                <a:p>
                  <a:endParaRPr lang="en-US"/>
                </a:p>
              </p:txBody>
            </p:sp>
            <p:sp>
              <p:nvSpPr>
                <p:cNvPr id="26" name="Line 21"/>
                <p:cNvSpPr>
                  <a:spLocks noChangeShapeType="1"/>
                </p:cNvSpPr>
                <p:nvPr/>
              </p:nvSpPr>
              <p:spPr bwMode="auto">
                <a:xfrm flipH="1">
                  <a:off x="4752" y="2140"/>
                  <a:ext cx="96" cy="48"/>
                </a:xfrm>
                <a:prstGeom prst="line">
                  <a:avLst/>
                </a:prstGeom>
                <a:noFill/>
                <a:ln w="9525">
                  <a:solidFill>
                    <a:srgbClr val="FF00FF"/>
                  </a:solidFill>
                  <a:round/>
                  <a:headEnd/>
                  <a:tailEnd/>
                </a:ln>
              </p:spPr>
              <p:txBody>
                <a:bodyPr tIns="0" bIns="0" anchor="ctr"/>
                <a:lstStyle/>
                <a:p>
                  <a:endParaRPr lang="en-US"/>
                </a:p>
              </p:txBody>
            </p:sp>
          </p:grpSp>
        </p:grpSp>
        <p:grpSp>
          <p:nvGrpSpPr>
            <p:cNvPr id="10" name="Group 27"/>
            <p:cNvGrpSpPr>
              <a:grpSpLocks/>
            </p:cNvGrpSpPr>
            <p:nvPr/>
          </p:nvGrpSpPr>
          <p:grpSpPr bwMode="auto">
            <a:xfrm>
              <a:off x="8952279" y="5665421"/>
              <a:ext cx="799733" cy="799941"/>
              <a:chOff x="4824" y="2352"/>
              <a:chExt cx="288" cy="288"/>
            </a:xfrm>
          </p:grpSpPr>
          <mc:AlternateContent xmlns:mc="http://schemas.openxmlformats.org/markup-compatibility/2006" xmlns:a14="http://schemas.microsoft.com/office/drawing/2010/main">
            <mc:Choice Requires="a14">
              <p:sp>
                <p:nvSpPr>
                  <p:cNvPr id="21" name="Oval 28"/>
                  <p:cNvSpPr>
                    <a:spLocks noChangeArrowheads="1"/>
                  </p:cNvSpPr>
                  <p:nvPr/>
                </p:nvSpPr>
                <p:spPr bwMode="auto">
                  <a:xfrm>
                    <a:off x="4824" y="2352"/>
                    <a:ext cx="288" cy="288"/>
                  </a:xfrm>
                  <a:prstGeom prst="ellipse">
                    <a:avLst/>
                  </a:prstGeom>
                  <a:noFill/>
                  <a:ln w="9525" algn="ctr">
                    <a:solidFill>
                      <a:srgbClr val="FF0000"/>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sSub>
                            <m:sSubPr>
                              <m:ctrlPr>
                                <a:rPr lang="en-US" sz="2400" b="0" i="1" smtClean="0">
                                  <a:solidFill>
                                    <a:srgbClr val="FF0000"/>
                                  </a:solidFill>
                                  <a:latin typeface="Cambria Math"/>
                                </a:rPr>
                              </m:ctrlPr>
                            </m:sSubPr>
                            <m:e>
                              <m:r>
                                <a:rPr lang="en-US" sz="2400" i="1" smtClean="0">
                                  <a:solidFill>
                                    <a:srgbClr val="FF0000"/>
                                  </a:solidFill>
                                  <a:latin typeface="Cambria Math"/>
                                </a:rPr>
                                <m:t>𝑞</m:t>
                              </m:r>
                            </m:e>
                            <m:sub>
                              <m:r>
                                <a:rPr lang="en-US" sz="2400" b="0" i="1" smtClean="0">
                                  <a:solidFill>
                                    <a:srgbClr val="FF0000"/>
                                  </a:solidFill>
                                  <a:latin typeface="Cambria Math"/>
                                </a:rPr>
                                <m:t>2</m:t>
                              </m:r>
                            </m:sub>
                          </m:sSub>
                        </m:oMath>
                      </m:oMathPara>
                    </a14:m>
                    <a:endParaRPr lang="en-US" sz="2400" baseline="-25000">
                      <a:solidFill>
                        <a:srgbClr val="FF0000"/>
                      </a:solidFill>
                    </a:endParaRPr>
                  </a:p>
                </p:txBody>
              </p:sp>
            </mc:Choice>
            <mc:Fallback xmlns="">
              <p:sp>
                <p:nvSpPr>
                  <p:cNvPr id="21" name="Oval 28"/>
                  <p:cNvSpPr>
                    <a:spLocks noRot="1" noChangeAspect="1" noMove="1" noResize="1" noEditPoints="1" noAdjustHandles="1" noChangeArrowheads="1" noChangeShapeType="1" noTextEdit="1"/>
                  </p:cNvSpPr>
                  <p:nvPr/>
                </p:nvSpPr>
                <p:spPr bwMode="auto">
                  <a:xfrm>
                    <a:off x="4824" y="2352"/>
                    <a:ext cx="288" cy="288"/>
                  </a:xfrm>
                  <a:prstGeom prst="ellipse">
                    <a:avLst/>
                  </a:prstGeom>
                  <a:blipFill rotWithShape="1">
                    <a:blip r:embed="rId4"/>
                    <a:stretch>
                      <a:fillRect/>
                    </a:stretch>
                  </a:blipFill>
                  <a:ln w="9525" algn="ctr">
                    <a:solidFill>
                      <a:srgbClr val="FF0000"/>
                    </a:solidFill>
                    <a:round/>
                    <a:headEnd/>
                    <a:tailEnd/>
                  </a:ln>
                </p:spPr>
                <p:txBody>
                  <a:bodyPr/>
                  <a:lstStyle/>
                  <a:p>
                    <a:r>
                      <a:rPr lang="en-US">
                        <a:noFill/>
                      </a:rPr>
                      <a:t> </a:t>
                    </a:r>
                  </a:p>
                </p:txBody>
              </p:sp>
            </mc:Fallback>
          </mc:AlternateContent>
          <p:sp>
            <p:nvSpPr>
              <p:cNvPr id="22" name="Oval 29"/>
              <p:cNvSpPr>
                <a:spLocks noChangeArrowheads="1"/>
              </p:cNvSpPr>
              <p:nvPr/>
            </p:nvSpPr>
            <p:spPr bwMode="auto">
              <a:xfrm>
                <a:off x="4848" y="2376"/>
                <a:ext cx="240" cy="24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grpSp>
        <p:sp>
          <p:nvSpPr>
            <p:cNvPr id="28" name="Freeform 27"/>
            <p:cNvSpPr/>
            <p:nvPr/>
          </p:nvSpPr>
          <p:spPr>
            <a:xfrm>
              <a:off x="2589212" y="5527605"/>
              <a:ext cx="2824526" cy="958281"/>
            </a:xfrm>
            <a:custGeom>
              <a:avLst/>
              <a:gdLst>
                <a:gd name="connsiteX0" fmla="*/ 0 w 2192236"/>
                <a:gd name="connsiteY0" fmla="*/ 500941 h 1267737"/>
                <a:gd name="connsiteX1" fmla="*/ 140676 w 2192236"/>
                <a:gd name="connsiteY1" fmla="*/ 402467 h 1267737"/>
                <a:gd name="connsiteX2" fmla="*/ 182880 w 2192236"/>
                <a:gd name="connsiteY2" fmla="*/ 50775 h 1267737"/>
                <a:gd name="connsiteX3" fmla="*/ 506436 w 2192236"/>
                <a:gd name="connsiteY3" fmla="*/ 22640 h 1267737"/>
                <a:gd name="connsiteX4" fmla="*/ 548640 w 2192236"/>
                <a:gd name="connsiteY4" fmla="*/ 247723 h 1267737"/>
                <a:gd name="connsiteX5" fmla="*/ 506436 w 2192236"/>
                <a:gd name="connsiteY5" fmla="*/ 683821 h 1267737"/>
                <a:gd name="connsiteX6" fmla="*/ 323556 w 2192236"/>
                <a:gd name="connsiteY6" fmla="*/ 1063649 h 1267737"/>
                <a:gd name="connsiteX7" fmla="*/ 379827 w 2192236"/>
                <a:gd name="connsiteY7" fmla="*/ 1218393 h 1267737"/>
                <a:gd name="connsiteX8" fmla="*/ 689316 w 2192236"/>
                <a:gd name="connsiteY8" fmla="*/ 1260597 h 1267737"/>
                <a:gd name="connsiteX9" fmla="*/ 829993 w 2192236"/>
                <a:gd name="connsiteY9" fmla="*/ 1260597 h 1267737"/>
                <a:gd name="connsiteX10" fmla="*/ 1041009 w 2192236"/>
                <a:gd name="connsiteY10" fmla="*/ 1190258 h 1267737"/>
                <a:gd name="connsiteX11" fmla="*/ 942535 w 2192236"/>
                <a:gd name="connsiteY11" fmla="*/ 1021446 h 1267737"/>
                <a:gd name="connsiteX12" fmla="*/ 801858 w 2192236"/>
                <a:gd name="connsiteY12" fmla="*/ 979243 h 1267737"/>
                <a:gd name="connsiteX13" fmla="*/ 689316 w 2192236"/>
                <a:gd name="connsiteY13" fmla="*/ 824498 h 1267737"/>
                <a:gd name="connsiteX14" fmla="*/ 689316 w 2192236"/>
                <a:gd name="connsiteY14" fmla="*/ 529077 h 1267737"/>
                <a:gd name="connsiteX15" fmla="*/ 703384 w 2192236"/>
                <a:gd name="connsiteY15" fmla="*/ 430603 h 1267737"/>
                <a:gd name="connsiteX16" fmla="*/ 731520 w 2192236"/>
                <a:gd name="connsiteY16" fmla="*/ 388400 h 1267737"/>
                <a:gd name="connsiteX17" fmla="*/ 956603 w 2192236"/>
                <a:gd name="connsiteY17" fmla="*/ 233655 h 1267737"/>
                <a:gd name="connsiteX18" fmla="*/ 1069144 w 2192236"/>
                <a:gd name="connsiteY18" fmla="*/ 233655 h 1267737"/>
                <a:gd name="connsiteX19" fmla="*/ 1167618 w 2192236"/>
                <a:gd name="connsiteY19" fmla="*/ 261790 h 1267737"/>
                <a:gd name="connsiteX20" fmla="*/ 1294227 w 2192236"/>
                <a:gd name="connsiteY20" fmla="*/ 388400 h 1267737"/>
                <a:gd name="connsiteX21" fmla="*/ 1294227 w 2192236"/>
                <a:gd name="connsiteY21" fmla="*/ 472806 h 1267737"/>
                <a:gd name="connsiteX22" fmla="*/ 1308295 w 2192236"/>
                <a:gd name="connsiteY22" fmla="*/ 740092 h 1267737"/>
                <a:gd name="connsiteX23" fmla="*/ 1392701 w 2192236"/>
                <a:gd name="connsiteY23" fmla="*/ 740092 h 1267737"/>
                <a:gd name="connsiteX24" fmla="*/ 1547446 w 2192236"/>
                <a:gd name="connsiteY24" fmla="*/ 726024 h 1267737"/>
                <a:gd name="connsiteX25" fmla="*/ 1688123 w 2192236"/>
                <a:gd name="connsiteY25" fmla="*/ 500941 h 1267737"/>
                <a:gd name="connsiteX26" fmla="*/ 1786596 w 2192236"/>
                <a:gd name="connsiteY26" fmla="*/ 318061 h 1267737"/>
                <a:gd name="connsiteX27" fmla="*/ 1842867 w 2192236"/>
                <a:gd name="connsiteY27" fmla="*/ 318061 h 1267737"/>
                <a:gd name="connsiteX28" fmla="*/ 1969476 w 2192236"/>
                <a:gd name="connsiteY28" fmla="*/ 486873 h 1267737"/>
                <a:gd name="connsiteX29" fmla="*/ 2166424 w 2192236"/>
                <a:gd name="connsiteY29" fmla="*/ 557212 h 1267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192236" h="1267737">
                  <a:moveTo>
                    <a:pt x="0" y="500941"/>
                  </a:moveTo>
                  <a:cubicBezTo>
                    <a:pt x="55098" y="489218"/>
                    <a:pt x="110196" y="477495"/>
                    <a:pt x="140676" y="402467"/>
                  </a:cubicBezTo>
                  <a:cubicBezTo>
                    <a:pt x="171156" y="327439"/>
                    <a:pt x="121920" y="114079"/>
                    <a:pt x="182880" y="50775"/>
                  </a:cubicBezTo>
                  <a:cubicBezTo>
                    <a:pt x="243840" y="-12529"/>
                    <a:pt x="445476" y="-10185"/>
                    <a:pt x="506436" y="22640"/>
                  </a:cubicBezTo>
                  <a:cubicBezTo>
                    <a:pt x="567396" y="55465"/>
                    <a:pt x="548640" y="137526"/>
                    <a:pt x="548640" y="247723"/>
                  </a:cubicBezTo>
                  <a:cubicBezTo>
                    <a:pt x="548640" y="357920"/>
                    <a:pt x="543950" y="547833"/>
                    <a:pt x="506436" y="683821"/>
                  </a:cubicBezTo>
                  <a:cubicBezTo>
                    <a:pt x="468922" y="819809"/>
                    <a:pt x="344657" y="974554"/>
                    <a:pt x="323556" y="1063649"/>
                  </a:cubicBezTo>
                  <a:cubicBezTo>
                    <a:pt x="302455" y="1152744"/>
                    <a:pt x="318867" y="1185568"/>
                    <a:pt x="379827" y="1218393"/>
                  </a:cubicBezTo>
                  <a:cubicBezTo>
                    <a:pt x="440787" y="1251218"/>
                    <a:pt x="614288" y="1253563"/>
                    <a:pt x="689316" y="1260597"/>
                  </a:cubicBezTo>
                  <a:cubicBezTo>
                    <a:pt x="764344" y="1267631"/>
                    <a:pt x="771378" y="1272320"/>
                    <a:pt x="829993" y="1260597"/>
                  </a:cubicBezTo>
                  <a:cubicBezTo>
                    <a:pt x="888609" y="1248874"/>
                    <a:pt x="1022252" y="1230117"/>
                    <a:pt x="1041009" y="1190258"/>
                  </a:cubicBezTo>
                  <a:cubicBezTo>
                    <a:pt x="1059766" y="1150399"/>
                    <a:pt x="982394" y="1056615"/>
                    <a:pt x="942535" y="1021446"/>
                  </a:cubicBezTo>
                  <a:cubicBezTo>
                    <a:pt x="902676" y="986277"/>
                    <a:pt x="844061" y="1012068"/>
                    <a:pt x="801858" y="979243"/>
                  </a:cubicBezTo>
                  <a:cubicBezTo>
                    <a:pt x="759655" y="946418"/>
                    <a:pt x="708073" y="899526"/>
                    <a:pt x="689316" y="824498"/>
                  </a:cubicBezTo>
                  <a:cubicBezTo>
                    <a:pt x="670559" y="749470"/>
                    <a:pt x="686971" y="594726"/>
                    <a:pt x="689316" y="529077"/>
                  </a:cubicBezTo>
                  <a:cubicBezTo>
                    <a:pt x="691661" y="463428"/>
                    <a:pt x="696350" y="454049"/>
                    <a:pt x="703384" y="430603"/>
                  </a:cubicBezTo>
                  <a:cubicBezTo>
                    <a:pt x="710418" y="407157"/>
                    <a:pt x="689317" y="421225"/>
                    <a:pt x="731520" y="388400"/>
                  </a:cubicBezTo>
                  <a:cubicBezTo>
                    <a:pt x="773723" y="355575"/>
                    <a:pt x="900332" y="259446"/>
                    <a:pt x="956603" y="233655"/>
                  </a:cubicBezTo>
                  <a:cubicBezTo>
                    <a:pt x="1012874" y="207864"/>
                    <a:pt x="1033975" y="228966"/>
                    <a:pt x="1069144" y="233655"/>
                  </a:cubicBezTo>
                  <a:cubicBezTo>
                    <a:pt x="1104313" y="238344"/>
                    <a:pt x="1130104" y="235999"/>
                    <a:pt x="1167618" y="261790"/>
                  </a:cubicBezTo>
                  <a:cubicBezTo>
                    <a:pt x="1205132" y="287581"/>
                    <a:pt x="1273126" y="353231"/>
                    <a:pt x="1294227" y="388400"/>
                  </a:cubicBezTo>
                  <a:cubicBezTo>
                    <a:pt x="1315329" y="423569"/>
                    <a:pt x="1291882" y="414191"/>
                    <a:pt x="1294227" y="472806"/>
                  </a:cubicBezTo>
                  <a:cubicBezTo>
                    <a:pt x="1296572" y="531421"/>
                    <a:pt x="1291883" y="695544"/>
                    <a:pt x="1308295" y="740092"/>
                  </a:cubicBezTo>
                  <a:cubicBezTo>
                    <a:pt x="1324707" y="784640"/>
                    <a:pt x="1352843" y="742437"/>
                    <a:pt x="1392701" y="740092"/>
                  </a:cubicBezTo>
                  <a:cubicBezTo>
                    <a:pt x="1432560" y="737747"/>
                    <a:pt x="1498209" y="765882"/>
                    <a:pt x="1547446" y="726024"/>
                  </a:cubicBezTo>
                  <a:cubicBezTo>
                    <a:pt x="1596683" y="686166"/>
                    <a:pt x="1648265" y="568935"/>
                    <a:pt x="1688123" y="500941"/>
                  </a:cubicBezTo>
                  <a:cubicBezTo>
                    <a:pt x="1727981" y="432947"/>
                    <a:pt x="1760805" y="348541"/>
                    <a:pt x="1786596" y="318061"/>
                  </a:cubicBezTo>
                  <a:cubicBezTo>
                    <a:pt x="1812387" y="287581"/>
                    <a:pt x="1812387" y="289926"/>
                    <a:pt x="1842867" y="318061"/>
                  </a:cubicBezTo>
                  <a:cubicBezTo>
                    <a:pt x="1873347" y="346196"/>
                    <a:pt x="1915550" y="447015"/>
                    <a:pt x="1969476" y="486873"/>
                  </a:cubicBezTo>
                  <a:cubicBezTo>
                    <a:pt x="2023402" y="526731"/>
                    <a:pt x="2271932" y="369643"/>
                    <a:pt x="2166424" y="557212"/>
                  </a:cubicBezTo>
                </a:path>
              </a:pathLst>
            </a:custGeom>
            <a:noFill/>
            <a:ln w="57150">
              <a:solidFill>
                <a:srgbClr val="0070C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mc:AlternateContent xmlns:mc="http://schemas.openxmlformats.org/markup-compatibility/2006" xmlns:a14="http://schemas.microsoft.com/office/drawing/2010/main">
          <mc:Choice Requires="a14">
            <p:sp>
              <p:nvSpPr>
                <p:cNvPr id="8" name="Oval 23"/>
                <p:cNvSpPr>
                  <a:spLocks noChangeArrowheads="1"/>
                </p:cNvSpPr>
                <p:nvPr/>
              </p:nvSpPr>
              <p:spPr bwMode="auto">
                <a:xfrm>
                  <a:off x="5384964" y="5685472"/>
                  <a:ext cx="633248" cy="633413"/>
                </a:xfrm>
                <a:prstGeom prst="ellipse">
                  <a:avLst/>
                </a:prstGeom>
                <a:solidFill>
                  <a:schemeClr val="bg1"/>
                </a:solidFill>
                <a:ln w="9525" algn="ctr">
                  <a:solidFill>
                    <a:schemeClr val="tx1"/>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𝑞</m:t>
                            </m:r>
                          </m:e>
                          <m:sub>
                            <m:r>
                              <a:rPr lang="en-US" sz="2400" b="0" i="1" smtClean="0">
                                <a:latin typeface="Cambria Math"/>
                              </a:rPr>
                              <m:t>1</m:t>
                            </m:r>
                          </m:sub>
                        </m:sSub>
                      </m:oMath>
                    </m:oMathPara>
                  </a14:m>
                  <a:endParaRPr lang="en-US" sz="2400"/>
                </a:p>
              </p:txBody>
            </p:sp>
          </mc:Choice>
          <mc:Fallback xmlns="">
            <p:sp>
              <p:nvSpPr>
                <p:cNvPr id="8" name="Oval 23"/>
                <p:cNvSpPr>
                  <a:spLocks noRot="1" noChangeAspect="1" noMove="1" noResize="1" noEditPoints="1" noAdjustHandles="1" noChangeArrowheads="1" noChangeShapeType="1" noTextEdit="1"/>
                </p:cNvSpPr>
                <p:nvPr/>
              </p:nvSpPr>
              <p:spPr bwMode="auto">
                <a:xfrm>
                  <a:off x="5384964" y="5685472"/>
                  <a:ext cx="633248" cy="633413"/>
                </a:xfrm>
                <a:prstGeom prst="ellipse">
                  <a:avLst/>
                </a:prstGeom>
                <a:blipFill rotWithShape="1">
                  <a:blip r:embed="rId5"/>
                  <a:stretch>
                    <a:fillRect/>
                  </a:stretch>
                </a:blipFill>
                <a:ln w="9525" algn="ctr">
                  <a:solidFill>
                    <a:schemeClr val="tx1"/>
                  </a:solidFill>
                  <a:round/>
                  <a:headEnd/>
                  <a:tailEnd/>
                </a:ln>
              </p:spPr>
              <p:txBody>
                <a:bodyPr/>
                <a:lstStyle/>
                <a:p>
                  <a:r>
                    <a:rPr lang="en-US">
                      <a:noFill/>
                    </a:rPr>
                    <a:t> </a:t>
                  </a:r>
                </a:p>
              </p:txBody>
            </p:sp>
          </mc:Fallback>
        </mc:AlternateContent>
        <p:sp>
          <p:nvSpPr>
            <p:cNvPr id="29" name="Freeform 28"/>
            <p:cNvSpPr/>
            <p:nvPr/>
          </p:nvSpPr>
          <p:spPr>
            <a:xfrm>
              <a:off x="5332412" y="5114286"/>
              <a:ext cx="1176957" cy="703503"/>
            </a:xfrm>
            <a:custGeom>
              <a:avLst/>
              <a:gdLst>
                <a:gd name="connsiteX0" fmla="*/ 675663 w 1176957"/>
                <a:gd name="connsiteY0" fmla="*/ 703503 h 703503"/>
                <a:gd name="connsiteX1" fmla="*/ 942949 w 1176957"/>
                <a:gd name="connsiteY1" fmla="*/ 576893 h 703503"/>
                <a:gd name="connsiteX2" fmla="*/ 1153964 w 1176957"/>
                <a:gd name="connsiteY2" fmla="*/ 337743 h 703503"/>
                <a:gd name="connsiteX3" fmla="*/ 1153964 w 1176957"/>
                <a:gd name="connsiteY3" fmla="*/ 84524 h 703503"/>
                <a:gd name="connsiteX4" fmla="*/ 999219 w 1176957"/>
                <a:gd name="connsiteY4" fmla="*/ 118 h 703503"/>
                <a:gd name="connsiteX5" fmla="*/ 858543 w 1176957"/>
                <a:gd name="connsiteY5" fmla="*/ 70456 h 703503"/>
                <a:gd name="connsiteX6" fmla="*/ 886678 w 1176957"/>
                <a:gd name="connsiteY6" fmla="*/ 239269 h 703503"/>
                <a:gd name="connsiteX7" fmla="*/ 957016 w 1176957"/>
                <a:gd name="connsiteY7" fmla="*/ 309607 h 703503"/>
                <a:gd name="connsiteX8" fmla="*/ 802272 w 1176957"/>
                <a:gd name="connsiteY8" fmla="*/ 478419 h 703503"/>
                <a:gd name="connsiteX9" fmla="*/ 450579 w 1176957"/>
                <a:gd name="connsiteY9" fmla="*/ 98592 h 703503"/>
                <a:gd name="connsiteX10" fmla="*/ 169226 w 1176957"/>
                <a:gd name="connsiteY10" fmla="*/ 118 h 703503"/>
                <a:gd name="connsiteX11" fmla="*/ 413 w 1176957"/>
                <a:gd name="connsiteY11" fmla="*/ 98592 h 703503"/>
                <a:gd name="connsiteX12" fmla="*/ 127023 w 1176957"/>
                <a:gd name="connsiteY12" fmla="*/ 408081 h 703503"/>
                <a:gd name="connsiteX13" fmla="*/ 295835 w 1176957"/>
                <a:gd name="connsiteY13" fmla="*/ 590961 h 703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76957" h="703503">
                  <a:moveTo>
                    <a:pt x="675663" y="703503"/>
                  </a:moveTo>
                  <a:cubicBezTo>
                    <a:pt x="769447" y="670678"/>
                    <a:pt x="863232" y="637853"/>
                    <a:pt x="942949" y="576893"/>
                  </a:cubicBezTo>
                  <a:cubicBezTo>
                    <a:pt x="1022666" y="515933"/>
                    <a:pt x="1118795" y="419804"/>
                    <a:pt x="1153964" y="337743"/>
                  </a:cubicBezTo>
                  <a:cubicBezTo>
                    <a:pt x="1189133" y="255682"/>
                    <a:pt x="1179755" y="140795"/>
                    <a:pt x="1153964" y="84524"/>
                  </a:cubicBezTo>
                  <a:cubicBezTo>
                    <a:pt x="1128173" y="28253"/>
                    <a:pt x="1048456" y="2463"/>
                    <a:pt x="999219" y="118"/>
                  </a:cubicBezTo>
                  <a:cubicBezTo>
                    <a:pt x="949982" y="-2227"/>
                    <a:pt x="877300" y="30597"/>
                    <a:pt x="858543" y="70456"/>
                  </a:cubicBezTo>
                  <a:cubicBezTo>
                    <a:pt x="839786" y="110315"/>
                    <a:pt x="870266" y="199411"/>
                    <a:pt x="886678" y="239269"/>
                  </a:cubicBezTo>
                  <a:cubicBezTo>
                    <a:pt x="903090" y="279127"/>
                    <a:pt x="971084" y="269749"/>
                    <a:pt x="957016" y="309607"/>
                  </a:cubicBezTo>
                  <a:cubicBezTo>
                    <a:pt x="942948" y="349465"/>
                    <a:pt x="886678" y="513588"/>
                    <a:pt x="802272" y="478419"/>
                  </a:cubicBezTo>
                  <a:cubicBezTo>
                    <a:pt x="717866" y="443250"/>
                    <a:pt x="556087" y="178309"/>
                    <a:pt x="450579" y="98592"/>
                  </a:cubicBezTo>
                  <a:cubicBezTo>
                    <a:pt x="345071" y="18875"/>
                    <a:pt x="244254" y="118"/>
                    <a:pt x="169226" y="118"/>
                  </a:cubicBezTo>
                  <a:cubicBezTo>
                    <a:pt x="94198" y="118"/>
                    <a:pt x="7447" y="30598"/>
                    <a:pt x="413" y="98592"/>
                  </a:cubicBezTo>
                  <a:cubicBezTo>
                    <a:pt x="-6621" y="166586"/>
                    <a:pt x="77786" y="326020"/>
                    <a:pt x="127023" y="408081"/>
                  </a:cubicBezTo>
                  <a:cubicBezTo>
                    <a:pt x="176260" y="490142"/>
                    <a:pt x="40272" y="391669"/>
                    <a:pt x="295835" y="590961"/>
                  </a:cubicBezTo>
                </a:path>
              </a:pathLst>
            </a:custGeom>
            <a:noFill/>
            <a:ln w="57150">
              <a:solidFill>
                <a:schemeClr val="accent6">
                  <a:lumMod val="75000"/>
                </a:schemeClr>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5978769" y="4953000"/>
              <a:ext cx="2973510" cy="1529436"/>
            </a:xfrm>
            <a:custGeom>
              <a:avLst/>
              <a:gdLst>
                <a:gd name="connsiteX0" fmla="*/ 0 w 2180493"/>
                <a:gd name="connsiteY0" fmla="*/ 1127268 h 1529436"/>
                <a:gd name="connsiteX1" fmla="*/ 365760 w 2180493"/>
                <a:gd name="connsiteY1" fmla="*/ 1394554 h 1529436"/>
                <a:gd name="connsiteX2" fmla="*/ 815926 w 2180493"/>
                <a:gd name="connsiteY2" fmla="*/ 1521163 h 1529436"/>
                <a:gd name="connsiteX3" fmla="*/ 1055077 w 2180493"/>
                <a:gd name="connsiteY3" fmla="*/ 1169471 h 1529436"/>
                <a:gd name="connsiteX4" fmla="*/ 815926 w 2180493"/>
                <a:gd name="connsiteY4" fmla="*/ 719304 h 1529436"/>
                <a:gd name="connsiteX5" fmla="*/ 745588 w 2180493"/>
                <a:gd name="connsiteY5" fmla="*/ 367612 h 1529436"/>
                <a:gd name="connsiteX6" fmla="*/ 970671 w 2180493"/>
                <a:gd name="connsiteY6" fmla="*/ 1852 h 1529436"/>
                <a:gd name="connsiteX7" fmla="*/ 1519311 w 2180493"/>
                <a:gd name="connsiteY7" fmla="*/ 241003 h 1529436"/>
                <a:gd name="connsiteX8" fmla="*/ 1533379 w 2180493"/>
                <a:gd name="connsiteY8" fmla="*/ 578628 h 1529436"/>
                <a:gd name="connsiteX9" fmla="*/ 1252025 w 2180493"/>
                <a:gd name="connsiteY9" fmla="*/ 1127268 h 1529436"/>
                <a:gd name="connsiteX10" fmla="*/ 1645920 w 2180493"/>
                <a:gd name="connsiteY10" fmla="*/ 1422689 h 1529436"/>
                <a:gd name="connsiteX11" fmla="*/ 2067951 w 2180493"/>
                <a:gd name="connsiteY11" fmla="*/ 1211674 h 1529436"/>
                <a:gd name="connsiteX12" fmla="*/ 2180493 w 2180493"/>
                <a:gd name="connsiteY12" fmla="*/ 1183538 h 1529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0493" h="1529436">
                  <a:moveTo>
                    <a:pt x="0" y="1127268"/>
                  </a:moveTo>
                  <a:cubicBezTo>
                    <a:pt x="114886" y="1228086"/>
                    <a:pt x="229772" y="1328905"/>
                    <a:pt x="365760" y="1394554"/>
                  </a:cubicBezTo>
                  <a:cubicBezTo>
                    <a:pt x="501748" y="1460203"/>
                    <a:pt x="701040" y="1558677"/>
                    <a:pt x="815926" y="1521163"/>
                  </a:cubicBezTo>
                  <a:cubicBezTo>
                    <a:pt x="930812" y="1483649"/>
                    <a:pt x="1055077" y="1303114"/>
                    <a:pt x="1055077" y="1169471"/>
                  </a:cubicBezTo>
                  <a:cubicBezTo>
                    <a:pt x="1055077" y="1035828"/>
                    <a:pt x="867508" y="852947"/>
                    <a:pt x="815926" y="719304"/>
                  </a:cubicBezTo>
                  <a:cubicBezTo>
                    <a:pt x="764345" y="585661"/>
                    <a:pt x="719797" y="487187"/>
                    <a:pt x="745588" y="367612"/>
                  </a:cubicBezTo>
                  <a:cubicBezTo>
                    <a:pt x="771379" y="248037"/>
                    <a:pt x="841717" y="22953"/>
                    <a:pt x="970671" y="1852"/>
                  </a:cubicBezTo>
                  <a:cubicBezTo>
                    <a:pt x="1099625" y="-19249"/>
                    <a:pt x="1425526" y="144874"/>
                    <a:pt x="1519311" y="241003"/>
                  </a:cubicBezTo>
                  <a:cubicBezTo>
                    <a:pt x="1613096" y="337132"/>
                    <a:pt x="1577927" y="430917"/>
                    <a:pt x="1533379" y="578628"/>
                  </a:cubicBezTo>
                  <a:cubicBezTo>
                    <a:pt x="1488831" y="726339"/>
                    <a:pt x="1233268" y="986591"/>
                    <a:pt x="1252025" y="1127268"/>
                  </a:cubicBezTo>
                  <a:cubicBezTo>
                    <a:pt x="1270782" y="1267945"/>
                    <a:pt x="1509932" y="1408621"/>
                    <a:pt x="1645920" y="1422689"/>
                  </a:cubicBezTo>
                  <a:cubicBezTo>
                    <a:pt x="1781908" y="1436757"/>
                    <a:pt x="1978856" y="1251533"/>
                    <a:pt x="2067951" y="1211674"/>
                  </a:cubicBezTo>
                  <a:cubicBezTo>
                    <a:pt x="2157047" y="1171816"/>
                    <a:pt x="2098432" y="1129612"/>
                    <a:pt x="2180493" y="1183538"/>
                  </a:cubicBezTo>
                </a:path>
              </a:pathLst>
            </a:custGeom>
            <a:noFill/>
            <a:ln w="57150">
              <a:solidFill>
                <a:srgbClr val="00B05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4" name="TextBox 33"/>
                <p:cNvSpPr txBox="1"/>
                <p:nvPr/>
              </p:nvSpPr>
              <p:spPr>
                <a:xfrm>
                  <a:off x="-2929" y="4948535"/>
                  <a:ext cx="4268541" cy="461665"/>
                </a:xfrm>
                <a:prstGeom prst="rect">
                  <a:avLst/>
                </a:prstGeom>
                <a:noFill/>
              </p:spPr>
              <p:txBody>
                <a:bodyPr wrap="none" rtlCol="0">
                  <a:spAutoFit/>
                </a:bodyPr>
                <a:lstStyle/>
                <a:p>
                  <a:r>
                    <a:rPr lang="en-US" smtClean="0">
                      <a:solidFill>
                        <a:schemeClr val="tx1"/>
                      </a:solidFill>
                    </a:rPr>
                    <a:t>When “</a:t>
                  </a:r>
                  <a:r>
                    <a:rPr lang="en-US" smtClean="0">
                      <a:solidFill>
                        <a:srgbClr val="7030A0"/>
                      </a:solidFill>
                    </a:rPr>
                    <a:t>long</a:t>
                  </a:r>
                  <a:r>
                    <a:rPr lang="en-US" smtClean="0">
                      <a:solidFill>
                        <a:schemeClr val="tx1"/>
                      </a:solidFill>
                    </a:rPr>
                    <a:t>” string </a:t>
                  </a:r>
                  <a14:m>
                    <m:oMath xmlns:m="http://schemas.openxmlformats.org/officeDocument/2006/math">
                      <m:r>
                        <a:rPr lang="en-US" b="0" i="1" smtClean="0">
                          <a:solidFill>
                            <a:schemeClr val="tx1"/>
                          </a:solidFill>
                          <a:latin typeface="Cambria Math"/>
                        </a:rPr>
                        <m:t>𝑠</m:t>
                      </m:r>
                    </m:oMath>
                  </a14:m>
                  <a:r>
                    <a:rPr lang="en-US" smtClean="0">
                      <a:solidFill>
                        <a:schemeClr val="tx1"/>
                      </a:solidFill>
                    </a:rPr>
                    <a:t> is accepted</a:t>
                  </a:r>
                  <a:endParaRPr lang="en-US">
                    <a:solidFill>
                      <a:schemeClr val="tx1"/>
                    </a:solidFill>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2929" y="4948535"/>
                  <a:ext cx="4268541" cy="461665"/>
                </a:xfrm>
                <a:prstGeom prst="rect">
                  <a:avLst/>
                </a:prstGeom>
                <a:blipFill rotWithShape="1">
                  <a:blip r:embed="rId6"/>
                  <a:stretch>
                    <a:fillRect l="-2143" t="-10526" r="-1286" b="-28947"/>
                  </a:stretch>
                </a:blipFill>
              </p:spPr>
              <p:txBody>
                <a:bodyPr/>
                <a:lstStyle/>
                <a:p>
                  <a:r>
                    <a:rPr lang="en-US">
                      <a:noFill/>
                    </a:rPr>
                    <a:t> </a:t>
                  </a:r>
                </a:p>
              </p:txBody>
            </p:sp>
          </mc:Fallback>
        </mc:AlternateContent>
        <p:sp>
          <p:nvSpPr>
            <p:cNvPr id="35" name="TextBox 34"/>
            <p:cNvSpPr txBox="1"/>
            <p:nvPr/>
          </p:nvSpPr>
          <p:spPr>
            <a:xfrm>
              <a:off x="2970212" y="6472535"/>
              <a:ext cx="1306063" cy="461665"/>
            </a:xfrm>
            <a:prstGeom prst="rect">
              <a:avLst/>
            </a:prstGeom>
            <a:noFill/>
          </p:spPr>
          <p:txBody>
            <a:bodyPr wrap="none" rtlCol="0">
              <a:spAutoFit/>
            </a:bodyPr>
            <a:lstStyle/>
            <a:p>
              <a:r>
                <a:rPr lang="en-US" smtClean="0">
                  <a:solidFill>
                    <a:srgbClr val="0070C0"/>
                  </a:solidFill>
                </a:rPr>
                <a:t>First part</a:t>
              </a:r>
              <a:endParaRPr lang="en-US">
                <a:solidFill>
                  <a:srgbClr val="0070C0"/>
                </a:solidFill>
              </a:endParaRPr>
            </a:p>
          </p:txBody>
        </p:sp>
        <p:sp>
          <p:nvSpPr>
            <p:cNvPr id="36" name="TextBox 35"/>
            <p:cNvSpPr txBox="1"/>
            <p:nvPr/>
          </p:nvSpPr>
          <p:spPr>
            <a:xfrm>
              <a:off x="5027612" y="4643735"/>
              <a:ext cx="1654620" cy="461665"/>
            </a:xfrm>
            <a:prstGeom prst="rect">
              <a:avLst/>
            </a:prstGeom>
            <a:noFill/>
          </p:spPr>
          <p:txBody>
            <a:bodyPr wrap="none" rtlCol="0">
              <a:spAutoFit/>
            </a:bodyPr>
            <a:lstStyle/>
            <a:p>
              <a:r>
                <a:rPr lang="en-US" smtClean="0">
                  <a:solidFill>
                    <a:schemeClr val="accent6">
                      <a:lumMod val="75000"/>
                    </a:schemeClr>
                  </a:solidFill>
                </a:rPr>
                <a:t>Middle part</a:t>
              </a:r>
              <a:endParaRPr lang="en-US">
                <a:solidFill>
                  <a:schemeClr val="accent6">
                    <a:lumMod val="75000"/>
                  </a:schemeClr>
                </a:solidFill>
              </a:endParaRPr>
            </a:p>
          </p:txBody>
        </p:sp>
        <p:sp>
          <p:nvSpPr>
            <p:cNvPr id="37" name="TextBox 36"/>
            <p:cNvSpPr txBox="1"/>
            <p:nvPr/>
          </p:nvSpPr>
          <p:spPr>
            <a:xfrm>
              <a:off x="6805969" y="6472535"/>
              <a:ext cx="1269643" cy="461665"/>
            </a:xfrm>
            <a:prstGeom prst="rect">
              <a:avLst/>
            </a:prstGeom>
            <a:noFill/>
          </p:spPr>
          <p:txBody>
            <a:bodyPr wrap="none" rtlCol="0">
              <a:spAutoFit/>
            </a:bodyPr>
            <a:lstStyle/>
            <a:p>
              <a:r>
                <a:rPr lang="en-US" smtClean="0">
                  <a:solidFill>
                    <a:srgbClr val="00B050"/>
                  </a:solidFill>
                </a:rPr>
                <a:t>Last part</a:t>
              </a:r>
              <a:endParaRPr lang="en-US">
                <a:solidFill>
                  <a:srgbClr val="00B050"/>
                </a:solidFill>
              </a:endParaRPr>
            </a:p>
          </p:txBody>
        </p:sp>
      </p:grpSp>
    </p:spTree>
    <p:extLst>
      <p:ext uri="{BB962C8B-B14F-4D97-AF65-F5344CB8AC3E}">
        <p14:creationId xmlns:p14="http://schemas.microsoft.com/office/powerpoint/2010/main" val="539899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28600"/>
            <a:ext cx="10969943" cy="1143000"/>
          </a:xfrm>
        </p:spPr>
        <p:txBody>
          <a:bodyPr/>
          <a:lstStyle/>
          <a:p>
            <a:r>
              <a:rPr lang="en-US" smtClean="0"/>
              <a:t>“Pumping Lemma” Idea</a:t>
            </a:r>
            <a:endParaRPr lang="en-US"/>
          </a:p>
        </p:txBody>
      </p:sp>
      <p:sp>
        <p:nvSpPr>
          <p:cNvPr id="3" name="Content Placeholder 2"/>
          <p:cNvSpPr>
            <a:spLocks noGrp="1"/>
          </p:cNvSpPr>
          <p:nvPr>
            <p:ph idx="1"/>
          </p:nvPr>
        </p:nvSpPr>
        <p:spPr>
          <a:xfrm>
            <a:off x="150812" y="533400"/>
            <a:ext cx="12038013" cy="4525963"/>
          </a:xfrm>
        </p:spPr>
        <p:txBody>
          <a:bodyPr>
            <a:noAutofit/>
          </a:bodyPr>
          <a:lstStyle/>
          <a:p>
            <a:r>
              <a:rPr lang="en-US" sz="2800" smtClean="0"/>
              <a:t>Any infinite regular language has a “</a:t>
            </a:r>
            <a:r>
              <a:rPr lang="en-US" sz="2800" smtClean="0">
                <a:solidFill>
                  <a:srgbClr val="7030A0"/>
                </a:solidFill>
              </a:rPr>
              <a:t>long</a:t>
            </a:r>
            <a:r>
              <a:rPr lang="en-US" sz="2800" smtClean="0"/>
              <a:t>” string</a:t>
            </a:r>
          </a:p>
          <a:p>
            <a:r>
              <a:rPr lang="en-US" sz="2800" smtClean="0"/>
              <a:t>Any “</a:t>
            </a:r>
            <a:r>
              <a:rPr lang="en-US" sz="2800" smtClean="0">
                <a:solidFill>
                  <a:srgbClr val="7030A0"/>
                </a:solidFill>
              </a:rPr>
              <a:t>long</a:t>
            </a:r>
            <a:r>
              <a:rPr lang="en-US" sz="2800" smtClean="0"/>
              <a:t>” string can be broken into 3 parts</a:t>
            </a:r>
          </a:p>
          <a:p>
            <a:pPr lvl="1"/>
            <a:r>
              <a:rPr lang="en-US" sz="2400" smtClean="0"/>
              <a:t>A </a:t>
            </a:r>
            <a:r>
              <a:rPr lang="en-US" sz="2400" smtClean="0">
                <a:solidFill>
                  <a:srgbClr val="0070C0"/>
                </a:solidFill>
              </a:rPr>
              <a:t>first part </a:t>
            </a:r>
            <a:r>
              <a:rPr lang="en-US" sz="2400" smtClean="0"/>
              <a:t>that takes you from </a:t>
            </a:r>
            <a:r>
              <a:rPr lang="en-US" sz="2400" smtClean="0">
                <a:solidFill>
                  <a:srgbClr val="E422C8"/>
                </a:solidFill>
              </a:rPr>
              <a:t>start</a:t>
            </a:r>
            <a:r>
              <a:rPr lang="en-US" sz="2400" smtClean="0"/>
              <a:t> to </a:t>
            </a:r>
            <a:r>
              <a:rPr lang="en-US" sz="2400" b="1" smtClean="0"/>
              <a:t>some state</a:t>
            </a:r>
          </a:p>
          <a:p>
            <a:pPr lvl="1"/>
            <a:r>
              <a:rPr lang="en-US" sz="2400" smtClean="0"/>
              <a:t>A </a:t>
            </a:r>
            <a:r>
              <a:rPr lang="en-US" sz="2400" smtClean="0">
                <a:solidFill>
                  <a:schemeClr val="accent6">
                    <a:lumMod val="75000"/>
                  </a:schemeClr>
                </a:solidFill>
              </a:rPr>
              <a:t>middle part </a:t>
            </a:r>
            <a:r>
              <a:rPr lang="en-US" sz="2400" smtClean="0"/>
              <a:t>that takes you back to that </a:t>
            </a:r>
            <a:r>
              <a:rPr lang="en-US" sz="2400" b="1" smtClean="0"/>
              <a:t>same state</a:t>
            </a:r>
          </a:p>
          <a:p>
            <a:pPr lvl="1"/>
            <a:r>
              <a:rPr lang="en-US" sz="2400" smtClean="0"/>
              <a:t>A </a:t>
            </a:r>
            <a:r>
              <a:rPr lang="en-US" sz="2400" smtClean="0">
                <a:solidFill>
                  <a:srgbClr val="00B050"/>
                </a:solidFill>
              </a:rPr>
              <a:t>last part </a:t>
            </a:r>
            <a:r>
              <a:rPr lang="en-US" sz="2400" smtClean="0"/>
              <a:t>that takes you to a </a:t>
            </a:r>
            <a:r>
              <a:rPr lang="en-US" sz="2400" smtClean="0">
                <a:solidFill>
                  <a:srgbClr val="FF0000"/>
                </a:solidFill>
              </a:rPr>
              <a:t>final</a:t>
            </a:r>
            <a:r>
              <a:rPr lang="en-US" sz="2400" smtClean="0"/>
              <a:t> state</a:t>
            </a:r>
          </a:p>
          <a:p>
            <a:r>
              <a:rPr lang="en-US" sz="2800" smtClean="0"/>
              <a:t>Copying the </a:t>
            </a:r>
            <a:r>
              <a:rPr lang="en-US" sz="2800" smtClean="0">
                <a:solidFill>
                  <a:schemeClr val="accent6">
                    <a:lumMod val="75000"/>
                  </a:schemeClr>
                </a:solidFill>
              </a:rPr>
              <a:t>middle part </a:t>
            </a:r>
            <a:r>
              <a:rPr lang="en-US" sz="2800" smtClean="0"/>
              <a:t>times (or skipping it) still makes a path from </a:t>
            </a:r>
            <a:r>
              <a:rPr lang="en-US" sz="2800" smtClean="0">
                <a:solidFill>
                  <a:srgbClr val="E422C8"/>
                </a:solidFill>
              </a:rPr>
              <a:t>start</a:t>
            </a:r>
            <a:r>
              <a:rPr lang="en-US" sz="2800" smtClean="0"/>
              <a:t> to a </a:t>
            </a:r>
            <a:r>
              <a:rPr lang="en-US" sz="2800" smtClean="0">
                <a:solidFill>
                  <a:srgbClr val="FF0000"/>
                </a:solidFill>
              </a:rPr>
              <a:t>final</a:t>
            </a:r>
            <a:r>
              <a:rPr lang="en-US" sz="2800" smtClean="0"/>
              <a:t> state</a:t>
            </a:r>
          </a:p>
          <a:p>
            <a:r>
              <a:rPr lang="en-US" sz="2800" smtClean="0"/>
              <a:t>If we can’t break up a “</a:t>
            </a:r>
            <a:r>
              <a:rPr lang="en-US" sz="2800" smtClean="0">
                <a:solidFill>
                  <a:srgbClr val="7030A0"/>
                </a:solidFill>
              </a:rPr>
              <a:t>long</a:t>
            </a:r>
            <a:r>
              <a:rPr lang="en-US" sz="2800" smtClean="0"/>
              <a:t>” string into these parts which allows us to “pump” the middle, the language isn’t regular</a:t>
            </a:r>
            <a:endParaRPr lang="en-US" sz="2800"/>
          </a:p>
        </p:txBody>
      </p:sp>
      <p:sp>
        <p:nvSpPr>
          <p:cNvPr id="4" name="Slide Number Placeholder 3"/>
          <p:cNvSpPr>
            <a:spLocks noGrp="1"/>
          </p:cNvSpPr>
          <p:nvPr>
            <p:ph type="sldNum" sz="quarter" idx="12"/>
          </p:nvPr>
        </p:nvSpPr>
        <p:spPr/>
        <p:txBody>
          <a:bodyPr/>
          <a:lstStyle/>
          <a:p>
            <a:fld id="{9BB9F8D7-E2A3-4222-BD86-A63794DF33E7}" type="slidenum">
              <a:rPr lang="en-US" smtClean="0"/>
              <a:t>9</a:t>
            </a:fld>
            <a:endParaRPr lang="en-US"/>
          </a:p>
        </p:txBody>
      </p:sp>
      <p:grpSp>
        <p:nvGrpSpPr>
          <p:cNvPr id="5" name="Group 4"/>
          <p:cNvGrpSpPr/>
          <p:nvPr/>
        </p:nvGrpSpPr>
        <p:grpSpPr>
          <a:xfrm>
            <a:off x="835271" y="4643735"/>
            <a:ext cx="9754941" cy="2290465"/>
            <a:chOff x="-2929" y="4643735"/>
            <a:chExt cx="9754941" cy="2290465"/>
          </a:xfrm>
        </p:grpSpPr>
        <p:grpSp>
          <p:nvGrpSpPr>
            <p:cNvPr id="6" name="Group 17"/>
            <p:cNvGrpSpPr>
              <a:grpSpLocks/>
            </p:cNvGrpSpPr>
            <p:nvPr/>
          </p:nvGrpSpPr>
          <p:grpSpPr bwMode="auto">
            <a:xfrm>
              <a:off x="1674812" y="5647686"/>
              <a:ext cx="914400" cy="678906"/>
              <a:chOff x="4724" y="1996"/>
              <a:chExt cx="388" cy="288"/>
            </a:xfrm>
          </p:grpSpPr>
          <mc:AlternateContent xmlns:mc="http://schemas.openxmlformats.org/markup-compatibility/2006" xmlns:a14="http://schemas.microsoft.com/office/drawing/2010/main">
            <mc:Choice Requires="a14">
              <p:sp>
                <p:nvSpPr>
                  <p:cNvPr id="18" name="Oval 18"/>
                  <p:cNvSpPr>
                    <a:spLocks noChangeArrowheads="1"/>
                  </p:cNvSpPr>
                  <p:nvPr/>
                </p:nvSpPr>
                <p:spPr bwMode="auto">
                  <a:xfrm>
                    <a:off x="4824" y="1996"/>
                    <a:ext cx="288" cy="288"/>
                  </a:xfrm>
                  <a:prstGeom prst="ellipse">
                    <a:avLst/>
                  </a:prstGeom>
                  <a:noFill/>
                  <a:ln w="9525" algn="ctr">
                    <a:solidFill>
                      <a:srgbClr val="FF00FF"/>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sSub>
                            <m:sSubPr>
                              <m:ctrlPr>
                                <a:rPr lang="en-US" sz="2400" b="0" i="1" smtClean="0">
                                  <a:solidFill>
                                    <a:srgbClr val="FF00FF"/>
                                  </a:solidFill>
                                  <a:latin typeface="Cambria Math"/>
                                </a:rPr>
                              </m:ctrlPr>
                            </m:sSubPr>
                            <m:e>
                              <m:r>
                                <a:rPr lang="en-US" sz="2400" i="1" smtClean="0">
                                  <a:solidFill>
                                    <a:srgbClr val="FF00FF"/>
                                  </a:solidFill>
                                  <a:latin typeface="Cambria Math"/>
                                </a:rPr>
                                <m:t>𝑞</m:t>
                              </m:r>
                            </m:e>
                            <m:sub>
                              <m:r>
                                <a:rPr lang="en-US" sz="2400" b="0" i="1" smtClean="0">
                                  <a:solidFill>
                                    <a:srgbClr val="FF00FF"/>
                                  </a:solidFill>
                                  <a:latin typeface="Cambria Math"/>
                                </a:rPr>
                                <m:t>0</m:t>
                              </m:r>
                            </m:sub>
                          </m:sSub>
                        </m:oMath>
                      </m:oMathPara>
                    </a14:m>
                    <a:endParaRPr lang="en-US" sz="2400" baseline="-25000">
                      <a:solidFill>
                        <a:srgbClr val="FF00FF"/>
                      </a:solidFill>
                    </a:endParaRPr>
                  </a:p>
                </p:txBody>
              </p:sp>
            </mc:Choice>
            <mc:Fallback xmlns="">
              <p:sp>
                <p:nvSpPr>
                  <p:cNvPr id="6" name="Oval 18"/>
                  <p:cNvSpPr>
                    <a:spLocks noRot="1" noChangeAspect="1" noMove="1" noResize="1" noEditPoints="1" noAdjustHandles="1" noChangeArrowheads="1" noChangeShapeType="1" noTextEdit="1"/>
                  </p:cNvSpPr>
                  <p:nvPr/>
                </p:nvSpPr>
                <p:spPr bwMode="auto">
                  <a:xfrm>
                    <a:off x="4824" y="1996"/>
                    <a:ext cx="288" cy="288"/>
                  </a:xfrm>
                  <a:prstGeom prst="ellipse">
                    <a:avLst/>
                  </a:prstGeom>
                  <a:blipFill rotWithShape="1">
                    <a:blip r:embed="rId3"/>
                    <a:stretch>
                      <a:fillRect/>
                    </a:stretch>
                  </a:blipFill>
                  <a:ln w="9525" algn="ctr">
                    <a:solidFill>
                      <a:srgbClr val="FF00FF"/>
                    </a:solidFill>
                    <a:round/>
                    <a:headEnd/>
                    <a:tailEnd/>
                  </a:ln>
                </p:spPr>
                <p:txBody>
                  <a:bodyPr/>
                  <a:lstStyle/>
                  <a:p>
                    <a:r>
                      <a:rPr lang="en-US">
                        <a:noFill/>
                      </a:rPr>
                      <a:t> </a:t>
                    </a:r>
                  </a:p>
                </p:txBody>
              </p:sp>
            </mc:Fallback>
          </mc:AlternateContent>
          <p:grpSp>
            <p:nvGrpSpPr>
              <p:cNvPr id="19" name="Group 19"/>
              <p:cNvGrpSpPr>
                <a:grpSpLocks/>
              </p:cNvGrpSpPr>
              <p:nvPr/>
            </p:nvGrpSpPr>
            <p:grpSpPr bwMode="auto">
              <a:xfrm>
                <a:off x="4724" y="2092"/>
                <a:ext cx="96" cy="96"/>
                <a:chOff x="4752" y="2092"/>
                <a:chExt cx="96" cy="96"/>
              </a:xfrm>
            </p:grpSpPr>
            <p:sp>
              <p:nvSpPr>
                <p:cNvPr id="20" name="Line 20"/>
                <p:cNvSpPr>
                  <a:spLocks noChangeShapeType="1"/>
                </p:cNvSpPr>
                <p:nvPr/>
              </p:nvSpPr>
              <p:spPr bwMode="auto">
                <a:xfrm>
                  <a:off x="4752" y="2092"/>
                  <a:ext cx="96" cy="48"/>
                </a:xfrm>
                <a:prstGeom prst="line">
                  <a:avLst/>
                </a:prstGeom>
                <a:noFill/>
                <a:ln w="9525">
                  <a:solidFill>
                    <a:srgbClr val="FF00FF"/>
                  </a:solidFill>
                  <a:round/>
                  <a:headEnd/>
                  <a:tailEnd/>
                </a:ln>
              </p:spPr>
              <p:txBody>
                <a:bodyPr tIns="0" bIns="0" anchor="ctr"/>
                <a:lstStyle/>
                <a:p>
                  <a:endParaRPr lang="en-US"/>
                </a:p>
              </p:txBody>
            </p:sp>
            <p:sp>
              <p:nvSpPr>
                <p:cNvPr id="21" name="Line 21"/>
                <p:cNvSpPr>
                  <a:spLocks noChangeShapeType="1"/>
                </p:cNvSpPr>
                <p:nvPr/>
              </p:nvSpPr>
              <p:spPr bwMode="auto">
                <a:xfrm flipH="1">
                  <a:off x="4752" y="2140"/>
                  <a:ext cx="96" cy="48"/>
                </a:xfrm>
                <a:prstGeom prst="line">
                  <a:avLst/>
                </a:prstGeom>
                <a:noFill/>
                <a:ln w="9525">
                  <a:solidFill>
                    <a:srgbClr val="FF00FF"/>
                  </a:solidFill>
                  <a:round/>
                  <a:headEnd/>
                  <a:tailEnd/>
                </a:ln>
              </p:spPr>
              <p:txBody>
                <a:bodyPr tIns="0" bIns="0" anchor="ctr"/>
                <a:lstStyle/>
                <a:p>
                  <a:endParaRPr lang="en-US"/>
                </a:p>
              </p:txBody>
            </p:sp>
          </p:grpSp>
        </p:grpSp>
        <p:grpSp>
          <p:nvGrpSpPr>
            <p:cNvPr id="7" name="Group 27"/>
            <p:cNvGrpSpPr>
              <a:grpSpLocks/>
            </p:cNvGrpSpPr>
            <p:nvPr/>
          </p:nvGrpSpPr>
          <p:grpSpPr bwMode="auto">
            <a:xfrm>
              <a:off x="8952279" y="5665421"/>
              <a:ext cx="799733" cy="799941"/>
              <a:chOff x="4824" y="2352"/>
              <a:chExt cx="288" cy="288"/>
            </a:xfrm>
          </p:grpSpPr>
          <mc:AlternateContent xmlns:mc="http://schemas.openxmlformats.org/markup-compatibility/2006" xmlns:a14="http://schemas.microsoft.com/office/drawing/2010/main">
            <mc:Choice Requires="a14">
              <p:sp>
                <p:nvSpPr>
                  <p:cNvPr id="16" name="Oval 28"/>
                  <p:cNvSpPr>
                    <a:spLocks noChangeArrowheads="1"/>
                  </p:cNvSpPr>
                  <p:nvPr/>
                </p:nvSpPr>
                <p:spPr bwMode="auto">
                  <a:xfrm>
                    <a:off x="4824" y="2352"/>
                    <a:ext cx="288" cy="288"/>
                  </a:xfrm>
                  <a:prstGeom prst="ellipse">
                    <a:avLst/>
                  </a:prstGeom>
                  <a:noFill/>
                  <a:ln w="9525" algn="ctr">
                    <a:solidFill>
                      <a:srgbClr val="FF0000"/>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sSub>
                            <m:sSubPr>
                              <m:ctrlPr>
                                <a:rPr lang="en-US" sz="2400" b="0" i="1" smtClean="0">
                                  <a:solidFill>
                                    <a:srgbClr val="FF0000"/>
                                  </a:solidFill>
                                  <a:latin typeface="Cambria Math"/>
                                </a:rPr>
                              </m:ctrlPr>
                            </m:sSubPr>
                            <m:e>
                              <m:r>
                                <a:rPr lang="en-US" sz="2400" i="1" smtClean="0">
                                  <a:solidFill>
                                    <a:srgbClr val="FF0000"/>
                                  </a:solidFill>
                                  <a:latin typeface="Cambria Math"/>
                                </a:rPr>
                                <m:t>𝑞</m:t>
                              </m:r>
                            </m:e>
                            <m:sub>
                              <m:r>
                                <a:rPr lang="en-US" sz="2400" b="0" i="1" smtClean="0">
                                  <a:solidFill>
                                    <a:srgbClr val="FF0000"/>
                                  </a:solidFill>
                                  <a:latin typeface="Cambria Math"/>
                                </a:rPr>
                                <m:t>2</m:t>
                              </m:r>
                            </m:sub>
                          </m:sSub>
                        </m:oMath>
                      </m:oMathPara>
                    </a14:m>
                    <a:endParaRPr lang="en-US" sz="2400" baseline="-25000">
                      <a:solidFill>
                        <a:srgbClr val="FF0000"/>
                      </a:solidFill>
                    </a:endParaRPr>
                  </a:p>
                </p:txBody>
              </p:sp>
            </mc:Choice>
            <mc:Fallback xmlns="">
              <p:sp>
                <p:nvSpPr>
                  <p:cNvPr id="16" name="Oval 28"/>
                  <p:cNvSpPr>
                    <a:spLocks noRot="1" noChangeAspect="1" noMove="1" noResize="1" noEditPoints="1" noAdjustHandles="1" noChangeArrowheads="1" noChangeShapeType="1" noTextEdit="1"/>
                  </p:cNvSpPr>
                  <p:nvPr/>
                </p:nvSpPr>
                <p:spPr bwMode="auto">
                  <a:xfrm>
                    <a:off x="4824" y="2352"/>
                    <a:ext cx="288" cy="288"/>
                  </a:xfrm>
                  <a:prstGeom prst="ellipse">
                    <a:avLst/>
                  </a:prstGeom>
                  <a:blipFill rotWithShape="1">
                    <a:blip r:embed="rId4"/>
                    <a:stretch>
                      <a:fillRect/>
                    </a:stretch>
                  </a:blipFill>
                  <a:ln w="9525" algn="ctr">
                    <a:solidFill>
                      <a:srgbClr val="FF0000"/>
                    </a:solidFill>
                    <a:round/>
                    <a:headEnd/>
                    <a:tailEnd/>
                  </a:ln>
                </p:spPr>
                <p:txBody>
                  <a:bodyPr/>
                  <a:lstStyle/>
                  <a:p>
                    <a:r>
                      <a:rPr lang="en-US">
                        <a:noFill/>
                      </a:rPr>
                      <a:t> </a:t>
                    </a:r>
                  </a:p>
                </p:txBody>
              </p:sp>
            </mc:Fallback>
          </mc:AlternateContent>
          <p:sp>
            <p:nvSpPr>
              <p:cNvPr id="17" name="Oval 29"/>
              <p:cNvSpPr>
                <a:spLocks noChangeArrowheads="1"/>
              </p:cNvSpPr>
              <p:nvPr/>
            </p:nvSpPr>
            <p:spPr bwMode="auto">
              <a:xfrm>
                <a:off x="4848" y="2376"/>
                <a:ext cx="240" cy="240"/>
              </a:xfrm>
              <a:prstGeom prst="ellipse">
                <a:avLst/>
              </a:prstGeom>
              <a:noFill/>
              <a:ln w="9525" algn="ctr">
                <a:solidFill>
                  <a:srgbClr val="FF0000"/>
                </a:solidFill>
                <a:round/>
                <a:headEnd/>
                <a:tailEnd/>
              </a:ln>
            </p:spPr>
            <p:txBody>
              <a:bodyPr wrap="none" tIns="0" bIns="0" anchor="ctr"/>
              <a:lstStyle/>
              <a:p>
                <a:pPr algn="ctr">
                  <a:lnSpc>
                    <a:spcPct val="50000"/>
                  </a:lnSpc>
                </a:pPr>
                <a:endParaRPr lang="en-US" sz="2400" baseline="-25000"/>
              </a:p>
            </p:txBody>
          </p:sp>
        </p:grpSp>
        <p:sp>
          <p:nvSpPr>
            <p:cNvPr id="8" name="Freeform 7"/>
            <p:cNvSpPr/>
            <p:nvPr/>
          </p:nvSpPr>
          <p:spPr>
            <a:xfrm>
              <a:off x="2589212" y="5527605"/>
              <a:ext cx="2824526" cy="958281"/>
            </a:xfrm>
            <a:custGeom>
              <a:avLst/>
              <a:gdLst>
                <a:gd name="connsiteX0" fmla="*/ 0 w 2192236"/>
                <a:gd name="connsiteY0" fmla="*/ 500941 h 1267737"/>
                <a:gd name="connsiteX1" fmla="*/ 140676 w 2192236"/>
                <a:gd name="connsiteY1" fmla="*/ 402467 h 1267737"/>
                <a:gd name="connsiteX2" fmla="*/ 182880 w 2192236"/>
                <a:gd name="connsiteY2" fmla="*/ 50775 h 1267737"/>
                <a:gd name="connsiteX3" fmla="*/ 506436 w 2192236"/>
                <a:gd name="connsiteY3" fmla="*/ 22640 h 1267737"/>
                <a:gd name="connsiteX4" fmla="*/ 548640 w 2192236"/>
                <a:gd name="connsiteY4" fmla="*/ 247723 h 1267737"/>
                <a:gd name="connsiteX5" fmla="*/ 506436 w 2192236"/>
                <a:gd name="connsiteY5" fmla="*/ 683821 h 1267737"/>
                <a:gd name="connsiteX6" fmla="*/ 323556 w 2192236"/>
                <a:gd name="connsiteY6" fmla="*/ 1063649 h 1267737"/>
                <a:gd name="connsiteX7" fmla="*/ 379827 w 2192236"/>
                <a:gd name="connsiteY7" fmla="*/ 1218393 h 1267737"/>
                <a:gd name="connsiteX8" fmla="*/ 689316 w 2192236"/>
                <a:gd name="connsiteY8" fmla="*/ 1260597 h 1267737"/>
                <a:gd name="connsiteX9" fmla="*/ 829993 w 2192236"/>
                <a:gd name="connsiteY9" fmla="*/ 1260597 h 1267737"/>
                <a:gd name="connsiteX10" fmla="*/ 1041009 w 2192236"/>
                <a:gd name="connsiteY10" fmla="*/ 1190258 h 1267737"/>
                <a:gd name="connsiteX11" fmla="*/ 942535 w 2192236"/>
                <a:gd name="connsiteY11" fmla="*/ 1021446 h 1267737"/>
                <a:gd name="connsiteX12" fmla="*/ 801858 w 2192236"/>
                <a:gd name="connsiteY12" fmla="*/ 979243 h 1267737"/>
                <a:gd name="connsiteX13" fmla="*/ 689316 w 2192236"/>
                <a:gd name="connsiteY13" fmla="*/ 824498 h 1267737"/>
                <a:gd name="connsiteX14" fmla="*/ 689316 w 2192236"/>
                <a:gd name="connsiteY14" fmla="*/ 529077 h 1267737"/>
                <a:gd name="connsiteX15" fmla="*/ 703384 w 2192236"/>
                <a:gd name="connsiteY15" fmla="*/ 430603 h 1267737"/>
                <a:gd name="connsiteX16" fmla="*/ 731520 w 2192236"/>
                <a:gd name="connsiteY16" fmla="*/ 388400 h 1267737"/>
                <a:gd name="connsiteX17" fmla="*/ 956603 w 2192236"/>
                <a:gd name="connsiteY17" fmla="*/ 233655 h 1267737"/>
                <a:gd name="connsiteX18" fmla="*/ 1069144 w 2192236"/>
                <a:gd name="connsiteY18" fmla="*/ 233655 h 1267737"/>
                <a:gd name="connsiteX19" fmla="*/ 1167618 w 2192236"/>
                <a:gd name="connsiteY19" fmla="*/ 261790 h 1267737"/>
                <a:gd name="connsiteX20" fmla="*/ 1294227 w 2192236"/>
                <a:gd name="connsiteY20" fmla="*/ 388400 h 1267737"/>
                <a:gd name="connsiteX21" fmla="*/ 1294227 w 2192236"/>
                <a:gd name="connsiteY21" fmla="*/ 472806 h 1267737"/>
                <a:gd name="connsiteX22" fmla="*/ 1308295 w 2192236"/>
                <a:gd name="connsiteY22" fmla="*/ 740092 h 1267737"/>
                <a:gd name="connsiteX23" fmla="*/ 1392701 w 2192236"/>
                <a:gd name="connsiteY23" fmla="*/ 740092 h 1267737"/>
                <a:gd name="connsiteX24" fmla="*/ 1547446 w 2192236"/>
                <a:gd name="connsiteY24" fmla="*/ 726024 h 1267737"/>
                <a:gd name="connsiteX25" fmla="*/ 1688123 w 2192236"/>
                <a:gd name="connsiteY25" fmla="*/ 500941 h 1267737"/>
                <a:gd name="connsiteX26" fmla="*/ 1786596 w 2192236"/>
                <a:gd name="connsiteY26" fmla="*/ 318061 h 1267737"/>
                <a:gd name="connsiteX27" fmla="*/ 1842867 w 2192236"/>
                <a:gd name="connsiteY27" fmla="*/ 318061 h 1267737"/>
                <a:gd name="connsiteX28" fmla="*/ 1969476 w 2192236"/>
                <a:gd name="connsiteY28" fmla="*/ 486873 h 1267737"/>
                <a:gd name="connsiteX29" fmla="*/ 2166424 w 2192236"/>
                <a:gd name="connsiteY29" fmla="*/ 557212 h 1267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192236" h="1267737">
                  <a:moveTo>
                    <a:pt x="0" y="500941"/>
                  </a:moveTo>
                  <a:cubicBezTo>
                    <a:pt x="55098" y="489218"/>
                    <a:pt x="110196" y="477495"/>
                    <a:pt x="140676" y="402467"/>
                  </a:cubicBezTo>
                  <a:cubicBezTo>
                    <a:pt x="171156" y="327439"/>
                    <a:pt x="121920" y="114079"/>
                    <a:pt x="182880" y="50775"/>
                  </a:cubicBezTo>
                  <a:cubicBezTo>
                    <a:pt x="243840" y="-12529"/>
                    <a:pt x="445476" y="-10185"/>
                    <a:pt x="506436" y="22640"/>
                  </a:cubicBezTo>
                  <a:cubicBezTo>
                    <a:pt x="567396" y="55465"/>
                    <a:pt x="548640" y="137526"/>
                    <a:pt x="548640" y="247723"/>
                  </a:cubicBezTo>
                  <a:cubicBezTo>
                    <a:pt x="548640" y="357920"/>
                    <a:pt x="543950" y="547833"/>
                    <a:pt x="506436" y="683821"/>
                  </a:cubicBezTo>
                  <a:cubicBezTo>
                    <a:pt x="468922" y="819809"/>
                    <a:pt x="344657" y="974554"/>
                    <a:pt x="323556" y="1063649"/>
                  </a:cubicBezTo>
                  <a:cubicBezTo>
                    <a:pt x="302455" y="1152744"/>
                    <a:pt x="318867" y="1185568"/>
                    <a:pt x="379827" y="1218393"/>
                  </a:cubicBezTo>
                  <a:cubicBezTo>
                    <a:pt x="440787" y="1251218"/>
                    <a:pt x="614288" y="1253563"/>
                    <a:pt x="689316" y="1260597"/>
                  </a:cubicBezTo>
                  <a:cubicBezTo>
                    <a:pt x="764344" y="1267631"/>
                    <a:pt x="771378" y="1272320"/>
                    <a:pt x="829993" y="1260597"/>
                  </a:cubicBezTo>
                  <a:cubicBezTo>
                    <a:pt x="888609" y="1248874"/>
                    <a:pt x="1022252" y="1230117"/>
                    <a:pt x="1041009" y="1190258"/>
                  </a:cubicBezTo>
                  <a:cubicBezTo>
                    <a:pt x="1059766" y="1150399"/>
                    <a:pt x="982394" y="1056615"/>
                    <a:pt x="942535" y="1021446"/>
                  </a:cubicBezTo>
                  <a:cubicBezTo>
                    <a:pt x="902676" y="986277"/>
                    <a:pt x="844061" y="1012068"/>
                    <a:pt x="801858" y="979243"/>
                  </a:cubicBezTo>
                  <a:cubicBezTo>
                    <a:pt x="759655" y="946418"/>
                    <a:pt x="708073" y="899526"/>
                    <a:pt x="689316" y="824498"/>
                  </a:cubicBezTo>
                  <a:cubicBezTo>
                    <a:pt x="670559" y="749470"/>
                    <a:pt x="686971" y="594726"/>
                    <a:pt x="689316" y="529077"/>
                  </a:cubicBezTo>
                  <a:cubicBezTo>
                    <a:pt x="691661" y="463428"/>
                    <a:pt x="696350" y="454049"/>
                    <a:pt x="703384" y="430603"/>
                  </a:cubicBezTo>
                  <a:cubicBezTo>
                    <a:pt x="710418" y="407157"/>
                    <a:pt x="689317" y="421225"/>
                    <a:pt x="731520" y="388400"/>
                  </a:cubicBezTo>
                  <a:cubicBezTo>
                    <a:pt x="773723" y="355575"/>
                    <a:pt x="900332" y="259446"/>
                    <a:pt x="956603" y="233655"/>
                  </a:cubicBezTo>
                  <a:cubicBezTo>
                    <a:pt x="1012874" y="207864"/>
                    <a:pt x="1033975" y="228966"/>
                    <a:pt x="1069144" y="233655"/>
                  </a:cubicBezTo>
                  <a:cubicBezTo>
                    <a:pt x="1104313" y="238344"/>
                    <a:pt x="1130104" y="235999"/>
                    <a:pt x="1167618" y="261790"/>
                  </a:cubicBezTo>
                  <a:cubicBezTo>
                    <a:pt x="1205132" y="287581"/>
                    <a:pt x="1273126" y="353231"/>
                    <a:pt x="1294227" y="388400"/>
                  </a:cubicBezTo>
                  <a:cubicBezTo>
                    <a:pt x="1315329" y="423569"/>
                    <a:pt x="1291882" y="414191"/>
                    <a:pt x="1294227" y="472806"/>
                  </a:cubicBezTo>
                  <a:cubicBezTo>
                    <a:pt x="1296572" y="531421"/>
                    <a:pt x="1291883" y="695544"/>
                    <a:pt x="1308295" y="740092"/>
                  </a:cubicBezTo>
                  <a:cubicBezTo>
                    <a:pt x="1324707" y="784640"/>
                    <a:pt x="1352843" y="742437"/>
                    <a:pt x="1392701" y="740092"/>
                  </a:cubicBezTo>
                  <a:cubicBezTo>
                    <a:pt x="1432560" y="737747"/>
                    <a:pt x="1498209" y="765882"/>
                    <a:pt x="1547446" y="726024"/>
                  </a:cubicBezTo>
                  <a:cubicBezTo>
                    <a:pt x="1596683" y="686166"/>
                    <a:pt x="1648265" y="568935"/>
                    <a:pt x="1688123" y="500941"/>
                  </a:cubicBezTo>
                  <a:cubicBezTo>
                    <a:pt x="1727981" y="432947"/>
                    <a:pt x="1760805" y="348541"/>
                    <a:pt x="1786596" y="318061"/>
                  </a:cubicBezTo>
                  <a:cubicBezTo>
                    <a:pt x="1812387" y="287581"/>
                    <a:pt x="1812387" y="289926"/>
                    <a:pt x="1842867" y="318061"/>
                  </a:cubicBezTo>
                  <a:cubicBezTo>
                    <a:pt x="1873347" y="346196"/>
                    <a:pt x="1915550" y="447015"/>
                    <a:pt x="1969476" y="486873"/>
                  </a:cubicBezTo>
                  <a:cubicBezTo>
                    <a:pt x="2023402" y="526731"/>
                    <a:pt x="2271932" y="369643"/>
                    <a:pt x="2166424" y="557212"/>
                  </a:cubicBezTo>
                </a:path>
              </a:pathLst>
            </a:custGeom>
            <a:noFill/>
            <a:ln w="57150">
              <a:solidFill>
                <a:srgbClr val="0070C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mc:AlternateContent xmlns:mc="http://schemas.openxmlformats.org/markup-compatibility/2006" xmlns:a14="http://schemas.microsoft.com/office/drawing/2010/main">
          <mc:Choice Requires="a14">
            <p:sp>
              <p:nvSpPr>
                <p:cNvPr id="9" name="Oval 23"/>
                <p:cNvSpPr>
                  <a:spLocks noChangeArrowheads="1"/>
                </p:cNvSpPr>
                <p:nvPr/>
              </p:nvSpPr>
              <p:spPr bwMode="auto">
                <a:xfrm>
                  <a:off x="5384964" y="5685472"/>
                  <a:ext cx="633248" cy="633413"/>
                </a:xfrm>
                <a:prstGeom prst="ellipse">
                  <a:avLst/>
                </a:prstGeom>
                <a:solidFill>
                  <a:schemeClr val="bg1"/>
                </a:solidFill>
                <a:ln w="9525" algn="ctr">
                  <a:solidFill>
                    <a:schemeClr val="tx1"/>
                  </a:solidFill>
                  <a:round/>
                  <a:headEnd/>
                  <a:tailEnd/>
                </a:ln>
              </p:spPr>
              <p:txBody>
                <a:bodyPr wrap="none" tIns="0" bIns="0" anchor="ctr"/>
                <a:lstStyle/>
                <a:p>
                  <a:pPr algn="ctr">
                    <a:lnSpc>
                      <a:spcPct val="50000"/>
                    </a:lnSpc>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𝑞</m:t>
                            </m:r>
                          </m:e>
                          <m:sub>
                            <m:r>
                              <a:rPr lang="en-US" sz="2400" b="0" i="1" smtClean="0">
                                <a:latin typeface="Cambria Math"/>
                              </a:rPr>
                              <m:t>1</m:t>
                            </m:r>
                          </m:sub>
                        </m:sSub>
                      </m:oMath>
                    </m:oMathPara>
                  </a14:m>
                  <a:endParaRPr lang="en-US" sz="2400"/>
                </a:p>
              </p:txBody>
            </p:sp>
          </mc:Choice>
          <mc:Fallback xmlns="">
            <p:sp>
              <p:nvSpPr>
                <p:cNvPr id="9" name="Oval 23"/>
                <p:cNvSpPr>
                  <a:spLocks noRot="1" noChangeAspect="1" noMove="1" noResize="1" noEditPoints="1" noAdjustHandles="1" noChangeArrowheads="1" noChangeShapeType="1" noTextEdit="1"/>
                </p:cNvSpPr>
                <p:nvPr/>
              </p:nvSpPr>
              <p:spPr bwMode="auto">
                <a:xfrm>
                  <a:off x="5384964" y="5685472"/>
                  <a:ext cx="633248" cy="633413"/>
                </a:xfrm>
                <a:prstGeom prst="ellipse">
                  <a:avLst/>
                </a:prstGeom>
                <a:blipFill rotWithShape="1">
                  <a:blip r:embed="rId5"/>
                  <a:stretch>
                    <a:fillRect/>
                  </a:stretch>
                </a:blipFill>
                <a:ln w="9525" algn="ctr">
                  <a:solidFill>
                    <a:schemeClr val="tx1"/>
                  </a:solidFill>
                  <a:round/>
                  <a:headEnd/>
                  <a:tailEnd/>
                </a:ln>
              </p:spPr>
              <p:txBody>
                <a:bodyPr/>
                <a:lstStyle/>
                <a:p>
                  <a:r>
                    <a:rPr lang="en-US">
                      <a:noFill/>
                    </a:rPr>
                    <a:t> </a:t>
                  </a:r>
                </a:p>
              </p:txBody>
            </p:sp>
          </mc:Fallback>
        </mc:AlternateContent>
        <p:sp>
          <p:nvSpPr>
            <p:cNvPr id="10" name="Freeform 9"/>
            <p:cNvSpPr/>
            <p:nvPr/>
          </p:nvSpPr>
          <p:spPr>
            <a:xfrm>
              <a:off x="5332412" y="5114286"/>
              <a:ext cx="1176957" cy="703503"/>
            </a:xfrm>
            <a:custGeom>
              <a:avLst/>
              <a:gdLst>
                <a:gd name="connsiteX0" fmla="*/ 675663 w 1176957"/>
                <a:gd name="connsiteY0" fmla="*/ 703503 h 703503"/>
                <a:gd name="connsiteX1" fmla="*/ 942949 w 1176957"/>
                <a:gd name="connsiteY1" fmla="*/ 576893 h 703503"/>
                <a:gd name="connsiteX2" fmla="*/ 1153964 w 1176957"/>
                <a:gd name="connsiteY2" fmla="*/ 337743 h 703503"/>
                <a:gd name="connsiteX3" fmla="*/ 1153964 w 1176957"/>
                <a:gd name="connsiteY3" fmla="*/ 84524 h 703503"/>
                <a:gd name="connsiteX4" fmla="*/ 999219 w 1176957"/>
                <a:gd name="connsiteY4" fmla="*/ 118 h 703503"/>
                <a:gd name="connsiteX5" fmla="*/ 858543 w 1176957"/>
                <a:gd name="connsiteY5" fmla="*/ 70456 h 703503"/>
                <a:gd name="connsiteX6" fmla="*/ 886678 w 1176957"/>
                <a:gd name="connsiteY6" fmla="*/ 239269 h 703503"/>
                <a:gd name="connsiteX7" fmla="*/ 957016 w 1176957"/>
                <a:gd name="connsiteY7" fmla="*/ 309607 h 703503"/>
                <a:gd name="connsiteX8" fmla="*/ 802272 w 1176957"/>
                <a:gd name="connsiteY8" fmla="*/ 478419 h 703503"/>
                <a:gd name="connsiteX9" fmla="*/ 450579 w 1176957"/>
                <a:gd name="connsiteY9" fmla="*/ 98592 h 703503"/>
                <a:gd name="connsiteX10" fmla="*/ 169226 w 1176957"/>
                <a:gd name="connsiteY10" fmla="*/ 118 h 703503"/>
                <a:gd name="connsiteX11" fmla="*/ 413 w 1176957"/>
                <a:gd name="connsiteY11" fmla="*/ 98592 h 703503"/>
                <a:gd name="connsiteX12" fmla="*/ 127023 w 1176957"/>
                <a:gd name="connsiteY12" fmla="*/ 408081 h 703503"/>
                <a:gd name="connsiteX13" fmla="*/ 295835 w 1176957"/>
                <a:gd name="connsiteY13" fmla="*/ 590961 h 703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76957" h="703503">
                  <a:moveTo>
                    <a:pt x="675663" y="703503"/>
                  </a:moveTo>
                  <a:cubicBezTo>
                    <a:pt x="769447" y="670678"/>
                    <a:pt x="863232" y="637853"/>
                    <a:pt x="942949" y="576893"/>
                  </a:cubicBezTo>
                  <a:cubicBezTo>
                    <a:pt x="1022666" y="515933"/>
                    <a:pt x="1118795" y="419804"/>
                    <a:pt x="1153964" y="337743"/>
                  </a:cubicBezTo>
                  <a:cubicBezTo>
                    <a:pt x="1189133" y="255682"/>
                    <a:pt x="1179755" y="140795"/>
                    <a:pt x="1153964" y="84524"/>
                  </a:cubicBezTo>
                  <a:cubicBezTo>
                    <a:pt x="1128173" y="28253"/>
                    <a:pt x="1048456" y="2463"/>
                    <a:pt x="999219" y="118"/>
                  </a:cubicBezTo>
                  <a:cubicBezTo>
                    <a:pt x="949982" y="-2227"/>
                    <a:pt x="877300" y="30597"/>
                    <a:pt x="858543" y="70456"/>
                  </a:cubicBezTo>
                  <a:cubicBezTo>
                    <a:pt x="839786" y="110315"/>
                    <a:pt x="870266" y="199411"/>
                    <a:pt x="886678" y="239269"/>
                  </a:cubicBezTo>
                  <a:cubicBezTo>
                    <a:pt x="903090" y="279127"/>
                    <a:pt x="971084" y="269749"/>
                    <a:pt x="957016" y="309607"/>
                  </a:cubicBezTo>
                  <a:cubicBezTo>
                    <a:pt x="942948" y="349465"/>
                    <a:pt x="886678" y="513588"/>
                    <a:pt x="802272" y="478419"/>
                  </a:cubicBezTo>
                  <a:cubicBezTo>
                    <a:pt x="717866" y="443250"/>
                    <a:pt x="556087" y="178309"/>
                    <a:pt x="450579" y="98592"/>
                  </a:cubicBezTo>
                  <a:cubicBezTo>
                    <a:pt x="345071" y="18875"/>
                    <a:pt x="244254" y="118"/>
                    <a:pt x="169226" y="118"/>
                  </a:cubicBezTo>
                  <a:cubicBezTo>
                    <a:pt x="94198" y="118"/>
                    <a:pt x="7447" y="30598"/>
                    <a:pt x="413" y="98592"/>
                  </a:cubicBezTo>
                  <a:cubicBezTo>
                    <a:pt x="-6621" y="166586"/>
                    <a:pt x="77786" y="326020"/>
                    <a:pt x="127023" y="408081"/>
                  </a:cubicBezTo>
                  <a:cubicBezTo>
                    <a:pt x="176260" y="490142"/>
                    <a:pt x="40272" y="391669"/>
                    <a:pt x="295835" y="590961"/>
                  </a:cubicBezTo>
                </a:path>
              </a:pathLst>
            </a:custGeom>
            <a:noFill/>
            <a:ln w="57150">
              <a:solidFill>
                <a:schemeClr val="accent6">
                  <a:lumMod val="75000"/>
                </a:schemeClr>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5978769" y="4953000"/>
              <a:ext cx="2973510" cy="1529436"/>
            </a:xfrm>
            <a:custGeom>
              <a:avLst/>
              <a:gdLst>
                <a:gd name="connsiteX0" fmla="*/ 0 w 2180493"/>
                <a:gd name="connsiteY0" fmla="*/ 1127268 h 1529436"/>
                <a:gd name="connsiteX1" fmla="*/ 365760 w 2180493"/>
                <a:gd name="connsiteY1" fmla="*/ 1394554 h 1529436"/>
                <a:gd name="connsiteX2" fmla="*/ 815926 w 2180493"/>
                <a:gd name="connsiteY2" fmla="*/ 1521163 h 1529436"/>
                <a:gd name="connsiteX3" fmla="*/ 1055077 w 2180493"/>
                <a:gd name="connsiteY3" fmla="*/ 1169471 h 1529436"/>
                <a:gd name="connsiteX4" fmla="*/ 815926 w 2180493"/>
                <a:gd name="connsiteY4" fmla="*/ 719304 h 1529436"/>
                <a:gd name="connsiteX5" fmla="*/ 745588 w 2180493"/>
                <a:gd name="connsiteY5" fmla="*/ 367612 h 1529436"/>
                <a:gd name="connsiteX6" fmla="*/ 970671 w 2180493"/>
                <a:gd name="connsiteY6" fmla="*/ 1852 h 1529436"/>
                <a:gd name="connsiteX7" fmla="*/ 1519311 w 2180493"/>
                <a:gd name="connsiteY7" fmla="*/ 241003 h 1529436"/>
                <a:gd name="connsiteX8" fmla="*/ 1533379 w 2180493"/>
                <a:gd name="connsiteY8" fmla="*/ 578628 h 1529436"/>
                <a:gd name="connsiteX9" fmla="*/ 1252025 w 2180493"/>
                <a:gd name="connsiteY9" fmla="*/ 1127268 h 1529436"/>
                <a:gd name="connsiteX10" fmla="*/ 1645920 w 2180493"/>
                <a:gd name="connsiteY10" fmla="*/ 1422689 h 1529436"/>
                <a:gd name="connsiteX11" fmla="*/ 2067951 w 2180493"/>
                <a:gd name="connsiteY11" fmla="*/ 1211674 h 1529436"/>
                <a:gd name="connsiteX12" fmla="*/ 2180493 w 2180493"/>
                <a:gd name="connsiteY12" fmla="*/ 1183538 h 1529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0493" h="1529436">
                  <a:moveTo>
                    <a:pt x="0" y="1127268"/>
                  </a:moveTo>
                  <a:cubicBezTo>
                    <a:pt x="114886" y="1228086"/>
                    <a:pt x="229772" y="1328905"/>
                    <a:pt x="365760" y="1394554"/>
                  </a:cubicBezTo>
                  <a:cubicBezTo>
                    <a:pt x="501748" y="1460203"/>
                    <a:pt x="701040" y="1558677"/>
                    <a:pt x="815926" y="1521163"/>
                  </a:cubicBezTo>
                  <a:cubicBezTo>
                    <a:pt x="930812" y="1483649"/>
                    <a:pt x="1055077" y="1303114"/>
                    <a:pt x="1055077" y="1169471"/>
                  </a:cubicBezTo>
                  <a:cubicBezTo>
                    <a:pt x="1055077" y="1035828"/>
                    <a:pt x="867508" y="852947"/>
                    <a:pt x="815926" y="719304"/>
                  </a:cubicBezTo>
                  <a:cubicBezTo>
                    <a:pt x="764345" y="585661"/>
                    <a:pt x="719797" y="487187"/>
                    <a:pt x="745588" y="367612"/>
                  </a:cubicBezTo>
                  <a:cubicBezTo>
                    <a:pt x="771379" y="248037"/>
                    <a:pt x="841717" y="22953"/>
                    <a:pt x="970671" y="1852"/>
                  </a:cubicBezTo>
                  <a:cubicBezTo>
                    <a:pt x="1099625" y="-19249"/>
                    <a:pt x="1425526" y="144874"/>
                    <a:pt x="1519311" y="241003"/>
                  </a:cubicBezTo>
                  <a:cubicBezTo>
                    <a:pt x="1613096" y="337132"/>
                    <a:pt x="1577927" y="430917"/>
                    <a:pt x="1533379" y="578628"/>
                  </a:cubicBezTo>
                  <a:cubicBezTo>
                    <a:pt x="1488831" y="726339"/>
                    <a:pt x="1233268" y="986591"/>
                    <a:pt x="1252025" y="1127268"/>
                  </a:cubicBezTo>
                  <a:cubicBezTo>
                    <a:pt x="1270782" y="1267945"/>
                    <a:pt x="1509932" y="1408621"/>
                    <a:pt x="1645920" y="1422689"/>
                  </a:cubicBezTo>
                  <a:cubicBezTo>
                    <a:pt x="1781908" y="1436757"/>
                    <a:pt x="1978856" y="1251533"/>
                    <a:pt x="2067951" y="1211674"/>
                  </a:cubicBezTo>
                  <a:cubicBezTo>
                    <a:pt x="2157047" y="1171816"/>
                    <a:pt x="2098432" y="1129612"/>
                    <a:pt x="2180493" y="1183538"/>
                  </a:cubicBezTo>
                </a:path>
              </a:pathLst>
            </a:custGeom>
            <a:noFill/>
            <a:ln w="57150">
              <a:solidFill>
                <a:srgbClr val="00B05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p:cNvSpPr txBox="1"/>
                <p:nvPr/>
              </p:nvSpPr>
              <p:spPr>
                <a:xfrm>
                  <a:off x="-2929" y="4948535"/>
                  <a:ext cx="4268541" cy="461665"/>
                </a:xfrm>
                <a:prstGeom prst="rect">
                  <a:avLst/>
                </a:prstGeom>
                <a:noFill/>
              </p:spPr>
              <p:txBody>
                <a:bodyPr wrap="none" rtlCol="0">
                  <a:spAutoFit/>
                </a:bodyPr>
                <a:lstStyle/>
                <a:p>
                  <a:r>
                    <a:rPr lang="en-US" smtClean="0">
                      <a:solidFill>
                        <a:schemeClr val="tx1"/>
                      </a:solidFill>
                    </a:rPr>
                    <a:t>When “</a:t>
                  </a:r>
                  <a:r>
                    <a:rPr lang="en-US" smtClean="0">
                      <a:solidFill>
                        <a:srgbClr val="7030A0"/>
                      </a:solidFill>
                    </a:rPr>
                    <a:t>long</a:t>
                  </a:r>
                  <a:r>
                    <a:rPr lang="en-US" smtClean="0">
                      <a:solidFill>
                        <a:schemeClr val="tx1"/>
                      </a:solidFill>
                    </a:rPr>
                    <a:t>” string </a:t>
                  </a:r>
                  <a14:m>
                    <m:oMath xmlns:m="http://schemas.openxmlformats.org/officeDocument/2006/math">
                      <m:r>
                        <a:rPr lang="en-US" b="0" i="1" smtClean="0">
                          <a:solidFill>
                            <a:schemeClr val="tx1"/>
                          </a:solidFill>
                          <a:latin typeface="Cambria Math"/>
                        </a:rPr>
                        <m:t>𝑠</m:t>
                      </m:r>
                    </m:oMath>
                  </a14:m>
                  <a:r>
                    <a:rPr lang="en-US" smtClean="0">
                      <a:solidFill>
                        <a:schemeClr val="tx1"/>
                      </a:solidFill>
                    </a:rPr>
                    <a:t> is accepted</a:t>
                  </a:r>
                  <a:endParaRPr lang="en-US">
                    <a:solidFill>
                      <a:schemeClr val="tx1"/>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2929" y="4948535"/>
                  <a:ext cx="4268541" cy="461665"/>
                </a:xfrm>
                <a:prstGeom prst="rect">
                  <a:avLst/>
                </a:prstGeom>
                <a:blipFill rotWithShape="1">
                  <a:blip r:embed="rId6"/>
                  <a:stretch>
                    <a:fillRect l="-2143" t="-10526" r="-1286" b="-28947"/>
                  </a:stretch>
                </a:blipFill>
              </p:spPr>
              <p:txBody>
                <a:bodyPr/>
                <a:lstStyle/>
                <a:p>
                  <a:r>
                    <a:rPr lang="en-US">
                      <a:noFill/>
                    </a:rPr>
                    <a:t> </a:t>
                  </a:r>
                </a:p>
              </p:txBody>
            </p:sp>
          </mc:Fallback>
        </mc:AlternateContent>
        <p:sp>
          <p:nvSpPr>
            <p:cNvPr id="13" name="TextBox 12"/>
            <p:cNvSpPr txBox="1"/>
            <p:nvPr/>
          </p:nvSpPr>
          <p:spPr>
            <a:xfrm>
              <a:off x="2970212" y="6472535"/>
              <a:ext cx="1306063" cy="461665"/>
            </a:xfrm>
            <a:prstGeom prst="rect">
              <a:avLst/>
            </a:prstGeom>
            <a:noFill/>
          </p:spPr>
          <p:txBody>
            <a:bodyPr wrap="none" rtlCol="0">
              <a:spAutoFit/>
            </a:bodyPr>
            <a:lstStyle/>
            <a:p>
              <a:r>
                <a:rPr lang="en-US" smtClean="0">
                  <a:solidFill>
                    <a:srgbClr val="0070C0"/>
                  </a:solidFill>
                </a:rPr>
                <a:t>First part</a:t>
              </a:r>
              <a:endParaRPr lang="en-US">
                <a:solidFill>
                  <a:srgbClr val="0070C0"/>
                </a:solidFill>
              </a:endParaRPr>
            </a:p>
          </p:txBody>
        </p:sp>
        <p:sp>
          <p:nvSpPr>
            <p:cNvPr id="14" name="TextBox 13"/>
            <p:cNvSpPr txBox="1"/>
            <p:nvPr/>
          </p:nvSpPr>
          <p:spPr>
            <a:xfrm>
              <a:off x="5027612" y="4643735"/>
              <a:ext cx="1654620" cy="461665"/>
            </a:xfrm>
            <a:prstGeom prst="rect">
              <a:avLst/>
            </a:prstGeom>
            <a:noFill/>
          </p:spPr>
          <p:txBody>
            <a:bodyPr wrap="none" rtlCol="0">
              <a:spAutoFit/>
            </a:bodyPr>
            <a:lstStyle/>
            <a:p>
              <a:r>
                <a:rPr lang="en-US" smtClean="0">
                  <a:solidFill>
                    <a:schemeClr val="accent6">
                      <a:lumMod val="75000"/>
                    </a:schemeClr>
                  </a:solidFill>
                </a:rPr>
                <a:t>Middle part</a:t>
              </a:r>
              <a:endParaRPr lang="en-US">
                <a:solidFill>
                  <a:schemeClr val="accent6">
                    <a:lumMod val="75000"/>
                  </a:schemeClr>
                </a:solidFill>
              </a:endParaRPr>
            </a:p>
          </p:txBody>
        </p:sp>
        <p:sp>
          <p:nvSpPr>
            <p:cNvPr id="15" name="TextBox 14"/>
            <p:cNvSpPr txBox="1"/>
            <p:nvPr/>
          </p:nvSpPr>
          <p:spPr>
            <a:xfrm>
              <a:off x="6805969" y="6472535"/>
              <a:ext cx="1269643" cy="461665"/>
            </a:xfrm>
            <a:prstGeom prst="rect">
              <a:avLst/>
            </a:prstGeom>
            <a:noFill/>
          </p:spPr>
          <p:txBody>
            <a:bodyPr wrap="none" rtlCol="0">
              <a:spAutoFit/>
            </a:bodyPr>
            <a:lstStyle/>
            <a:p>
              <a:r>
                <a:rPr lang="en-US" smtClean="0">
                  <a:solidFill>
                    <a:srgbClr val="00B050"/>
                  </a:solidFill>
                </a:rPr>
                <a:t>Last part</a:t>
              </a:r>
              <a:endParaRPr lang="en-US">
                <a:solidFill>
                  <a:srgbClr val="00B050"/>
                </a:solidFill>
              </a:endParaRPr>
            </a:p>
          </p:txBody>
        </p:sp>
      </p:grpSp>
    </p:spTree>
    <p:extLst>
      <p:ext uri="{BB962C8B-B14F-4D97-AF65-F5344CB8AC3E}">
        <p14:creationId xmlns:p14="http://schemas.microsoft.com/office/powerpoint/2010/main" val="2988994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3819</TotalTime>
  <Words>1581</Words>
  <Application>Microsoft Office PowerPoint</Application>
  <PresentationFormat>Custom</PresentationFormat>
  <Paragraphs>229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Symbol</vt:lpstr>
      <vt:lpstr>Cambria Math</vt:lpstr>
      <vt:lpstr>Times New Roman</vt:lpstr>
      <vt:lpstr>Calibri</vt:lpstr>
      <vt:lpstr>Office Theme</vt:lpstr>
      <vt:lpstr>CS3102 Theory of Computation</vt:lpstr>
      <vt:lpstr>Regular Expressions</vt:lpstr>
      <vt:lpstr>Give Regular Expressions</vt:lpstr>
      <vt:lpstr>Regex to NFA</vt:lpstr>
      <vt:lpstr>PowerPoint Presentation</vt:lpstr>
      <vt:lpstr>NFA to Regex</vt:lpstr>
      <vt:lpstr>Non-regular Languages</vt:lpstr>
      <vt:lpstr>Proving Non-Regularity</vt:lpstr>
      <vt:lpstr>“Pumping Lemma” Idea</vt:lpstr>
      <vt:lpstr>Pumping Lemma</vt:lpstr>
      <vt:lpstr>〖L=a〗^n b^n is not regular</vt:lpstr>
      <vt:lpstr>L={w∈Σ^∗ ┤|w=w^R} is not regular</vt:lpstr>
      <vt:lpstr>〖L=a〗^n b^m where n≠m is not regular</vt:lpstr>
      <vt:lpstr>Pumpable ≠ Regular</vt:lpstr>
      <vt:lpstr>A pumpable non-regular language</vt:lpstr>
    </vt:vector>
  </TitlesOfParts>
  <Company>UVA SEAS Computer Science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CS3102 Theory of Computation</dc:title>
  <dc:creator>njb2b</dc:creator>
  <cp:lastModifiedBy>njb2b</cp:lastModifiedBy>
  <cp:revision>498</cp:revision>
  <dcterms:created xsi:type="dcterms:W3CDTF">2019-01-15T14:15:49Z</dcterms:created>
  <dcterms:modified xsi:type="dcterms:W3CDTF">2019-03-05T15:44:30Z</dcterms:modified>
</cp:coreProperties>
</file>