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5" r:id="rId9"/>
    <p:sldId id="446" r:id="rId10"/>
    <p:sldId id="447" r:id="rId11"/>
    <p:sldId id="451" r:id="rId12"/>
    <p:sldId id="448" r:id="rId13"/>
    <p:sldId id="452" r:id="rId14"/>
    <p:sldId id="449" r:id="rId15"/>
    <p:sldId id="453" r:id="rId16"/>
    <p:sldId id="450" r:id="rId17"/>
    <p:sldId id="454" r:id="rId18"/>
  </p:sldIdLst>
  <p:sldSz cx="12188825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8.png"/><Relationship Id="rId3" Type="http://schemas.openxmlformats.org/officeDocument/2006/relationships/image" Target="../media/image2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0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Non-Vague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</m:t>
                    </m:r>
                  </m:oMath>
                </a14:m>
                <a:r>
                  <a:rPr lang="en-US" smtClean="0"/>
                  <a:t> on the stack to identify the bottom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off of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Reject if I see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Accept if I pop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</m:t>
                    </m:r>
                  </m:oMath>
                </a14:m>
                <a:r>
                  <a:rPr lang="en-US" smtClean="0"/>
                  <a:t> after the last b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217612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4190146" y="3829318"/>
                <a:ext cx="633247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146" y="3829318"/>
                <a:ext cx="633247" cy="63341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AutoShape 24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4823393" y="4146025"/>
            <a:ext cx="2085664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25"/>
              <p:cNvSpPr>
                <a:spLocks noChangeArrowheads="1"/>
              </p:cNvSpPr>
              <p:nvPr/>
            </p:nvSpPr>
            <p:spPr bwMode="auto">
              <a:xfrm>
                <a:off x="6909057" y="3829318"/>
                <a:ext cx="633247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9057" y="3829318"/>
                <a:ext cx="633247" cy="6334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9942879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1" idx="2"/>
          </p:cNvCxnSpPr>
          <p:nvPr/>
        </p:nvCxnSpPr>
        <p:spPr bwMode="auto">
          <a:xfrm>
            <a:off x="2132012" y="4146025"/>
            <a:ext cx="2058134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20" name="AutoShape 2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7542304" y="4146025"/>
            <a:ext cx="2400575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568484" y="3708737"/>
                <a:ext cx="935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,$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84" y="3708737"/>
                <a:ext cx="93512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07618" y="3708737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18" y="3708737"/>
                <a:ext cx="92884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779727" y="3628072"/>
                <a:ext cx="935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,$,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27" y="3628072"/>
                <a:ext cx="93512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urved Connector 25"/>
          <p:cNvCxnSpPr>
            <a:stCxn id="11" idx="1"/>
            <a:endCxn id="11" idx="7"/>
          </p:cNvCxnSpPr>
          <p:nvPr/>
        </p:nvCxnSpPr>
        <p:spPr>
          <a:xfrm rot="5400000" flipH="1" flipV="1">
            <a:off x="4506769" y="3698193"/>
            <a:ext cx="12700" cy="447773"/>
          </a:xfrm>
          <a:prstGeom prst="curvedConnector3">
            <a:avLst>
              <a:gd name="adj1" fmla="val 385963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058474" y="2946737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474" y="2946737"/>
                <a:ext cx="98847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13" idx="1"/>
            <a:endCxn id="13" idx="7"/>
          </p:cNvCxnSpPr>
          <p:nvPr/>
        </p:nvCxnSpPr>
        <p:spPr>
          <a:xfrm rot="5400000" flipH="1" flipV="1">
            <a:off x="7225680" y="3698193"/>
            <a:ext cx="12700" cy="447773"/>
          </a:xfrm>
          <a:prstGeom prst="curvedConnector3">
            <a:avLst>
              <a:gd name="adj1" fmla="val 408116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760557" y="2946737"/>
                <a:ext cx="982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57" y="2946737"/>
                <a:ext cx="98289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003585" y="4775537"/>
                <a:ext cx="218656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no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$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85" y="4775537"/>
                <a:ext cx="2186561" cy="1015663"/>
              </a:xfrm>
              <a:prstGeom prst="rect">
                <a:avLst/>
              </a:prstGeom>
              <a:blipFill rotWithShape="1">
                <a:blip r:embed="rId12"/>
                <a:stretch>
                  <a:fillRect l="-3073" t="-2994" r="-223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459431" y="1828800"/>
                <a:ext cx="253524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31" y="1828800"/>
                <a:ext cx="2535246" cy="1015663"/>
              </a:xfrm>
              <a:prstGeom prst="rect">
                <a:avLst/>
              </a:prstGeom>
              <a:blipFill rotWithShape="1">
                <a:blip r:embed="rId13"/>
                <a:stretch>
                  <a:fillRect l="-2404" t="-2994" r="-168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721263" y="4775536"/>
            <a:ext cx="2287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Consume no input</a:t>
            </a:r>
          </a:p>
          <a:p>
            <a:r>
              <a:rPr lang="en-US" sz="2000" smtClean="0"/>
              <a:t>Don’t pop anything</a:t>
            </a:r>
          </a:p>
          <a:p>
            <a:r>
              <a:rPr lang="en-US" sz="2000" smtClean="0"/>
              <a:t>Don’t push anything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179609" y="1828800"/>
                <a:ext cx="25297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smtClean="0"/>
                  <a:t> from the stack</a:t>
                </a:r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1828800"/>
                <a:ext cx="2529795" cy="1015663"/>
              </a:xfrm>
              <a:prstGeom prst="rect">
                <a:avLst/>
              </a:prstGeom>
              <a:blipFill rotWithShape="1">
                <a:blip r:embed="rId14"/>
                <a:stretch>
                  <a:fillRect l="-2651" t="-2994" r="-144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603217" y="4572000"/>
                <a:ext cx="232704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no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$</m:t>
                    </m:r>
                  </m:oMath>
                </a14:m>
                <a:r>
                  <a:rPr lang="en-US" sz="2000" smtClean="0"/>
                  <a:t> from the stack</a:t>
                </a:r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17" y="4572000"/>
                <a:ext cx="2327047" cy="1015663"/>
              </a:xfrm>
              <a:prstGeom prst="rect">
                <a:avLst/>
              </a:prstGeom>
              <a:blipFill rotWithShape="1">
                <a:blip r:embed="rId15"/>
                <a:stretch>
                  <a:fillRect l="-2618" t="-2994" r="-183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“Palindromes”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</a:t>
                </a:r>
                <a:r>
                  <a:rPr lang="en-US"/>
                  <a:t>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44017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325417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5" idx="2"/>
          </p:cNvCxnSpPr>
          <p:nvPr/>
        </p:nvCxnSpPr>
        <p:spPr bwMode="auto">
          <a:xfrm>
            <a:off x="4658417" y="4146025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552089" y="3708737"/>
                <a:ext cx="95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89" y="3708737"/>
                <a:ext cx="95244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799012" y="4479334"/>
                <a:ext cx="253030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12" y="4479334"/>
                <a:ext cx="2530308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2410" t="-3012" r="-168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6" idx="1"/>
            <a:endCxn id="6" idx="7"/>
          </p:cNvCxnSpPr>
          <p:nvPr/>
        </p:nvCxnSpPr>
        <p:spPr>
          <a:xfrm rot="5400000" flipH="1" flipV="1">
            <a:off x="4319052" y="3666028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10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15" idx="1"/>
            <a:endCxn id="15" idx="7"/>
          </p:cNvCxnSpPr>
          <p:nvPr/>
        </p:nvCxnSpPr>
        <p:spPr>
          <a:xfrm rot="5400000" flipH="1" flipV="1">
            <a:off x="7725283" y="3580455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even-length Palindromes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this is the middle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</a:t>
                </a:r>
                <a:r>
                  <a:rPr lang="en-US"/>
                  <a:t>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44017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325417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5" idx="2"/>
          </p:cNvCxnSpPr>
          <p:nvPr/>
        </p:nvCxnSpPr>
        <p:spPr bwMode="auto">
          <a:xfrm>
            <a:off x="4658417" y="4146025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722812" y="4419600"/>
            <a:ext cx="2452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Consume no input</a:t>
            </a:r>
          </a:p>
          <a:p>
            <a:r>
              <a:rPr lang="en-US" sz="2000" smtClean="0"/>
              <a:t>Don’t pop anything</a:t>
            </a:r>
          </a:p>
          <a:p>
            <a:r>
              <a:rPr lang="en-US" sz="2000" smtClean="0"/>
              <a:t>Don’t push anything</a:t>
            </a:r>
          </a:p>
          <a:p>
            <a:endParaRPr lang="en-US" sz="2000"/>
          </a:p>
          <a:p>
            <a:r>
              <a:rPr lang="en-US" sz="2000" smtClean="0"/>
              <a:t>(going from forward half to backwards half of string)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6" idx="1"/>
            <a:endCxn id="6" idx="7"/>
          </p:cNvCxnSpPr>
          <p:nvPr/>
        </p:nvCxnSpPr>
        <p:spPr>
          <a:xfrm rot="5400000" flipH="1" flipV="1">
            <a:off x="4319052" y="3666028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9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15" idx="1"/>
            <a:endCxn id="15" idx="7"/>
          </p:cNvCxnSpPr>
          <p:nvPr/>
        </p:nvCxnSpPr>
        <p:spPr>
          <a:xfrm rot="5400000" flipH="1" flipV="1">
            <a:off x="7725283" y="3580455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 Palindromes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this is the middle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the string is even/odd length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</a:t>
                </a:r>
                <a:r>
                  <a:rPr lang="en-US"/>
                  <a:t>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3908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44017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325417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5" idx="2"/>
          </p:cNvCxnSpPr>
          <p:nvPr/>
        </p:nvCxnSpPr>
        <p:spPr bwMode="auto">
          <a:xfrm>
            <a:off x="4658417" y="4146025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085435" y="4538008"/>
                <a:ext cx="39289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or nothing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Don’t push anything</a:t>
                </a:r>
              </a:p>
              <a:p>
                <a:endParaRPr lang="en-US" sz="2000"/>
              </a:p>
              <a:p>
                <a:r>
                  <a:rPr lang="en-US" sz="2000" smtClean="0"/>
                  <a:t>(going from forward half to backwards half of string)</a:t>
                </a: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35" y="4538008"/>
                <a:ext cx="3928947" cy="1938992"/>
              </a:xfrm>
              <a:prstGeom prst="rect">
                <a:avLst/>
              </a:prstGeom>
              <a:blipFill rotWithShape="1">
                <a:blip r:embed="rId6"/>
                <a:stretch>
                  <a:fillRect l="-1550" t="-1567" r="-1240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6" idx="1"/>
            <a:endCxn id="6" idx="7"/>
          </p:cNvCxnSpPr>
          <p:nvPr/>
        </p:nvCxnSpPr>
        <p:spPr>
          <a:xfrm rot="5400000" flipH="1" flipV="1">
            <a:off x="4319052" y="3666028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 smtClean="0"/>
                  <a:t>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10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15" idx="1"/>
            <a:endCxn id="15" idx="7"/>
          </p:cNvCxnSpPr>
          <p:nvPr/>
        </p:nvCxnSpPr>
        <p:spPr>
          <a:xfrm rot="5400000" flipH="1" flipV="1">
            <a:off x="7725283" y="3580455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561012" y="3429000"/>
                <a:ext cx="95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12" y="3429000"/>
                <a:ext cx="95308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61012" y="3124200"/>
                <a:ext cx="95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12" y="3124200"/>
                <a:ext cx="95866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8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5257799"/>
          </a:xfrm>
        </p:spPr>
        <p:txBody>
          <a:bodyPr>
            <a:normAutofit/>
          </a:bodyPr>
          <a:lstStyle/>
          <a:p>
            <a:r>
              <a:rPr lang="en-US" smtClean="0"/>
              <a:t>So far:</a:t>
            </a:r>
          </a:p>
          <a:p>
            <a:pPr lvl="1"/>
            <a:r>
              <a:rPr lang="en-US" smtClean="0"/>
              <a:t>Mathematical foundations (sets, functions, etc.)</a:t>
            </a:r>
          </a:p>
          <a:p>
            <a:pPr lvl="1"/>
            <a:r>
              <a:rPr lang="en-US" smtClean="0"/>
              <a:t>Finite State automata (NFAs, DFAs)</a:t>
            </a:r>
          </a:p>
          <a:p>
            <a:pPr lvl="1"/>
            <a:r>
              <a:rPr lang="en-US" smtClean="0"/>
              <a:t>Regular expressions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3812" y="4759544"/>
            <a:ext cx="7018283" cy="2098456"/>
            <a:chOff x="1103586" y="2333312"/>
            <a:chExt cx="9837683" cy="2941452"/>
          </a:xfrm>
        </p:grpSpPr>
        <p:sp>
          <p:nvSpPr>
            <p:cNvPr id="8" name="Rectangle 7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26085" y="4338935"/>
            <a:ext cx="295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has no “memory”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with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What do we mean by “memory”?</a:t>
            </a:r>
          </a:p>
          <a:p>
            <a:pPr lvl="1"/>
            <a:r>
              <a:rPr lang="en-US" smtClean="0"/>
              <a:t>There are potentially an infinite number of machine “configurations”</a:t>
            </a:r>
          </a:p>
          <a:p>
            <a:r>
              <a:rPr lang="en-US" smtClean="0"/>
              <a:t>What do we mean by “configuration”?</a:t>
            </a:r>
          </a:p>
          <a:p>
            <a:pPr lvl="1"/>
            <a:r>
              <a:rPr lang="en-US" smtClean="0"/>
              <a:t>Snapshot/callstack of the computation</a:t>
            </a:r>
          </a:p>
          <a:p>
            <a:pPr lvl="1"/>
            <a:r>
              <a:rPr lang="en-US" smtClean="0"/>
              <a:t>In Java: What line are we on in which function, what is in each variable/data structure?</a:t>
            </a:r>
          </a:p>
          <a:p>
            <a:pPr lvl="1"/>
            <a:r>
              <a:rPr lang="en-US" smtClean="0"/>
              <a:t>In DFAs/NFAs: Which state(s) are we in?</a:t>
            </a:r>
          </a:p>
          <a:p>
            <a:r>
              <a:rPr lang="en-US" smtClean="0"/>
              <a:t>What gives more computing power?</a:t>
            </a:r>
          </a:p>
          <a:p>
            <a:pPr lvl="1"/>
            <a:r>
              <a:rPr lang="en-US" smtClean="0"/>
              <a:t>Longer and longer inputs can result in larger configurations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memory to a FSA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Idea: Allow FSA to read from/write to memory</a:t>
            </a:r>
          </a:p>
          <a:p>
            <a:r>
              <a:rPr lang="en-US" smtClean="0"/>
              <a:t>Reading from memory:</a:t>
            </a:r>
          </a:p>
          <a:p>
            <a:pPr lvl="1"/>
            <a:r>
              <a:rPr lang="en-US" smtClean="0"/>
              <a:t>FSA will transition depending on both the input and some location in memory</a:t>
            </a:r>
          </a:p>
          <a:p>
            <a:r>
              <a:rPr lang="en-US" smtClean="0"/>
              <a:t>Writing to memory:</a:t>
            </a:r>
          </a:p>
          <a:p>
            <a:pPr lvl="1"/>
            <a:r>
              <a:rPr lang="en-US" smtClean="0"/>
              <a:t>When transition, FSA can change what’s in the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Vague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urved Connector 4"/>
          <p:cNvCxnSpPr>
            <a:stCxn id="12" idx="0"/>
            <a:endCxn id="6" idx="0"/>
          </p:cNvCxnSpPr>
          <p:nvPr/>
        </p:nvCxnSpPr>
        <p:spPr>
          <a:xfrm rot="5400000" flipH="1" flipV="1">
            <a:off x="4125196" y="-223163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6043907" y="191882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/>
          </a:p>
        </p:txBody>
      </p:sp>
      <p:cxnSp>
        <p:nvCxnSpPr>
          <p:cNvPr id="7" name="Curved Connector 6"/>
          <p:cNvCxnSpPr>
            <a:stCxn id="6" idx="4"/>
            <a:endCxn id="12" idx="4"/>
          </p:cNvCxnSpPr>
          <p:nvPr/>
        </p:nvCxnSpPr>
        <p:spPr>
          <a:xfrm rot="5400000">
            <a:off x="4110935" y="726087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17812" y="1295400"/>
                <a:ext cx="3144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,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;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295400"/>
                <a:ext cx="314457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907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167107" y="2162921"/>
            <a:ext cx="1297728" cy="963512"/>
            <a:chOff x="4724" y="1996"/>
            <a:chExt cx="388" cy="288"/>
          </a:xfrm>
        </p:grpSpPr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124201" y="5299497"/>
            <a:ext cx="1154755" cy="1155055"/>
            <a:chOff x="4824" y="2352"/>
            <a:chExt cx="288" cy="288"/>
          </a:xfrm>
        </p:grpSpPr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23" name="Curved Connector 22"/>
          <p:cNvCxnSpPr>
            <a:stCxn id="12" idx="3"/>
            <a:endCxn id="19" idx="1"/>
          </p:cNvCxnSpPr>
          <p:nvPr/>
        </p:nvCxnSpPr>
        <p:spPr>
          <a:xfrm rot="16200000" flipH="1">
            <a:off x="726315" y="3901654"/>
            <a:ext cx="2483321" cy="65067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93312" y="3996157"/>
                <a:ext cx="3144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,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;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12" y="3996157"/>
                <a:ext cx="314457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90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817812" y="1757065"/>
                <a:ext cx="316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;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757065"/>
                <a:ext cx="316721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294091" y="4423512"/>
                <a:ext cx="3139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;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91" y="4423512"/>
                <a:ext cx="313900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9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663635" y="2822737"/>
                <a:ext cx="316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;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5" y="2822737"/>
                <a:ext cx="316721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memory?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822817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Let’s start with something simple: a stack</a:t>
                </a:r>
              </a:p>
              <a:p>
                <a:r>
                  <a:rPr lang="en-US" smtClean="0"/>
                  <a:t>Stack operations: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𝑝𝑢𝑠h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: </a:t>
                </a:r>
                <a:r>
                  <a:rPr lang="en-US" smtClean="0"/>
                  <a:t>place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on top of everything 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𝑝𝑜𝑝</m:t>
                    </m:r>
                    <m:r>
                      <a:rPr lang="en-US" b="0" i="1" smtClean="0">
                        <a:latin typeface="Cambria Math"/>
                      </a:rPr>
                      <m:t>()</m:t>
                    </m:r>
                  </m:oMath>
                </a14:m>
                <a:r>
                  <a:rPr lang="en-US" smtClean="0"/>
                  <a:t>: </a:t>
                </a:r>
                <a:r>
                  <a:rPr lang="en-US" smtClean="0"/>
                  <a:t>remove the thing on top and return it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8228171" cy="4525963"/>
              </a:xfrm>
              <a:blipFill rotWithShape="1">
                <a:blip r:embed="rId2"/>
                <a:stretch>
                  <a:fillRect l="-2296" t="-3908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225665"/>
                  </p:ext>
                </p:extLst>
              </p:nvPr>
            </p:nvGraphicFramePr>
            <p:xfrm>
              <a:off x="10818812" y="1524000"/>
              <a:ext cx="55774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225665"/>
                  </p:ext>
                </p:extLst>
              </p:nvPr>
            </p:nvGraphicFramePr>
            <p:xfrm>
              <a:off x="10818812" y="1524000"/>
              <a:ext cx="55774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99" r="-1099" b="-4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99" t="-100000" r="-1099" b="-3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99" t="-200000" r="-1099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99" t="-300000" r="-1099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99" t="-400000" r="-10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636804"/>
                  </p:ext>
                </p:extLst>
              </p:nvPr>
            </p:nvGraphicFramePr>
            <p:xfrm>
              <a:off x="8913812" y="1981200"/>
              <a:ext cx="55774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636804"/>
                  </p:ext>
                </p:extLst>
              </p:nvPr>
            </p:nvGraphicFramePr>
            <p:xfrm>
              <a:off x="8913812" y="1981200"/>
              <a:ext cx="55774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3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00000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200000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3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9627322" y="2900065"/>
            <a:ext cx="1143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23412" y="2438400"/>
                <a:ext cx="13508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𝑝𝑢𝑠h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12" y="2438400"/>
                <a:ext cx="135081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50" r="-90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630835"/>
                  </p:ext>
                </p:extLst>
              </p:nvPr>
            </p:nvGraphicFramePr>
            <p:xfrm>
              <a:off x="8889471" y="4724400"/>
              <a:ext cx="55774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630835"/>
                  </p:ext>
                </p:extLst>
              </p:nvPr>
            </p:nvGraphicFramePr>
            <p:xfrm>
              <a:off x="8889471" y="4724400"/>
              <a:ext cx="55774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b="-3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100000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200000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3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456646"/>
                  </p:ext>
                </p:extLst>
              </p:nvPr>
            </p:nvGraphicFramePr>
            <p:xfrm>
              <a:off x="10818812" y="5181600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456646"/>
                  </p:ext>
                </p:extLst>
              </p:nvPr>
            </p:nvGraphicFramePr>
            <p:xfrm>
              <a:off x="10818812" y="5181600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99" r="-1099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99" t="-100000" r="-1099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99" t="-200000" r="-10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627322" y="5719465"/>
            <a:ext cx="1143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523412" y="5257800"/>
                <a:ext cx="1020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𝑝𝑜𝑝</m:t>
                      </m:r>
                      <m:r>
                        <a:rPr lang="en-US" b="0" i="1" smtClean="0">
                          <a:latin typeface="Cambria Math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12" y="5257800"/>
                <a:ext cx="1020408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9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610139"/>
                  </p:ext>
                </p:extLst>
              </p:nvPr>
            </p:nvGraphicFramePr>
            <p:xfrm>
              <a:off x="10972320" y="4495801"/>
              <a:ext cx="557741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610139"/>
                  </p:ext>
                </p:extLst>
              </p:nvPr>
            </p:nvGraphicFramePr>
            <p:xfrm>
              <a:off x="10972320" y="4495801"/>
              <a:ext cx="557741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1099" t="-1333" r="-10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10415491" y="4114800"/>
            <a:ext cx="1546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“returned”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 Vague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cxnSp>
        <p:nvCxnSpPr>
          <p:cNvPr id="5" name="Curved Connector 4"/>
          <p:cNvCxnSpPr>
            <a:stCxn id="12" idx="0"/>
            <a:endCxn id="6" idx="0"/>
          </p:cNvCxnSpPr>
          <p:nvPr/>
        </p:nvCxnSpPr>
        <p:spPr>
          <a:xfrm rot="5400000" flipH="1" flipV="1">
            <a:off x="3337501" y="912035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5256212" y="3054027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30117" y="2430598"/>
                <a:ext cx="3018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, pop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;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17" y="2430598"/>
                <a:ext cx="301890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0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379412" y="3298119"/>
            <a:ext cx="1297728" cy="963512"/>
            <a:chOff x="4724" y="1996"/>
            <a:chExt cx="388" cy="288"/>
          </a:xfrm>
        </p:grpSpPr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23012" y="1905000"/>
                <a:ext cx="574836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We take this transition when: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We’re in the start state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The next character of the input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The character on the top of the stack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en-US" smtClean="0"/>
                  <a:t>Which results in: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Changing states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Consuming that input charcter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from the top of the stack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Pushing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to the top of the stack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12" y="1905000"/>
                <a:ext cx="574836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591" t="-1288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879418"/>
                  </p:ext>
                </p:extLst>
              </p:nvPr>
            </p:nvGraphicFramePr>
            <p:xfrm>
              <a:off x="1293812" y="4648200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879418"/>
                  </p:ext>
                </p:extLst>
              </p:nvPr>
            </p:nvGraphicFramePr>
            <p:xfrm>
              <a:off x="1293812" y="4648200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333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01333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20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148042" y="4800600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88815"/>
                  </p:ext>
                </p:extLst>
              </p:nvPr>
            </p:nvGraphicFramePr>
            <p:xfrm>
              <a:off x="0" y="6248400"/>
              <a:ext cx="17966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166"/>
                    <a:gridCol w="449166"/>
                    <a:gridCol w="449166"/>
                    <a:gridCol w="4491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trike="sngStrike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88815"/>
                  </p:ext>
                </p:extLst>
              </p:nvPr>
            </p:nvGraphicFramePr>
            <p:xfrm>
              <a:off x="0" y="6248400"/>
              <a:ext cx="17966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166"/>
                    <a:gridCol w="449166"/>
                    <a:gridCol w="449166"/>
                    <a:gridCol w="44916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r="-29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r="-19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2740" r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986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670458"/>
                  </p:ext>
                </p:extLst>
              </p:nvPr>
            </p:nvGraphicFramePr>
            <p:xfrm>
              <a:off x="4977341" y="4576465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670458"/>
                  </p:ext>
                </p:extLst>
              </p:nvPr>
            </p:nvGraphicFramePr>
            <p:xfrm>
              <a:off x="4977341" y="4576465"/>
              <a:ext cx="55774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4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1333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101333" b="-1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20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3831571" y="4728865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after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814342"/>
                  </p:ext>
                </p:extLst>
              </p:nvPr>
            </p:nvGraphicFramePr>
            <p:xfrm>
              <a:off x="3683529" y="6176665"/>
              <a:ext cx="17966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166"/>
                    <a:gridCol w="449166"/>
                    <a:gridCol w="449166"/>
                    <a:gridCol w="4491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trike="sngStrike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strike="sngStrike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814342"/>
                  </p:ext>
                </p:extLst>
              </p:nvPr>
            </p:nvGraphicFramePr>
            <p:xfrm>
              <a:off x="3683529" y="6176665"/>
              <a:ext cx="17966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166"/>
                    <a:gridCol w="449166"/>
                    <a:gridCol w="449166"/>
                    <a:gridCol w="44916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r="-29864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000" r="-19864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2740" r="-10137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98649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48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1588" y="1295400"/>
                <a:ext cx="9372600" cy="5101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/>
                  <a:t>Basic idea: a </a:t>
                </a:r>
                <a:r>
                  <a:rPr lang="en-US" sz="2800">
                    <a:solidFill>
                      <a:srgbClr val="3399FF"/>
                    </a:solidFill>
                  </a:rPr>
                  <a:t>pushdown automaton </a:t>
                </a:r>
                <a:r>
                  <a:rPr lang="en-US" sz="2800"/>
                  <a:t>is a finite automaton</a:t>
                </a:r>
              </a:p>
              <a:p>
                <a:pPr marL="342900" indent="-342900"/>
                <a:r>
                  <a:rPr lang="en-US" sz="2800"/>
                  <a:t>	that can optionally write to an unbounded </a:t>
                </a: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stack</a:t>
                </a:r>
                <a:r>
                  <a:rPr lang="en-US" sz="2800"/>
                  <a:t>.</a:t>
                </a: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CC33"/>
                    </a:solidFill>
                  </a:rPr>
                  <a:t>Finite</a:t>
                </a:r>
                <a:r>
                  <a:rPr lang="en-US" sz="2800"/>
                  <a:t> set of </a:t>
                </a:r>
                <a:r>
                  <a:rPr lang="en-US" sz="2800">
                    <a:solidFill>
                      <a:srgbClr val="33CC33"/>
                    </a:solidFill>
                  </a:rPr>
                  <a:t>states</a:t>
                </a:r>
                <a:r>
                  <a:rPr lang="en-US" sz="2800"/>
                  <a:t>: 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Input alphabet: 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2800" baseline="-25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Stack</a:t>
                </a:r>
                <a:r>
                  <a:rPr lang="en-US" sz="2800"/>
                  <a:t> alphabet: 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</m:oMath>
                </a14:m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99FF"/>
                    </a:solidFill>
                  </a:rPr>
                  <a:t>Transition</a:t>
                </a:r>
                <a:r>
                  <a:rPr lang="en-US" sz="2800"/>
                  <a:t> function: </a:t>
                </a: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∪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latin typeface="Cambria Math"/>
                      </a:rPr>
                      <m:t>𝜀</m:t>
                    </m:r>
                    <m:r>
                      <a:rPr lang="en-US" sz="2800" b="0" i="1" smtClean="0">
                        <a:latin typeface="Cambria Math"/>
                      </a:rPr>
                      <m:t>})×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aseline="50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FF"/>
                    </a:solidFill>
                  </a:rPr>
                  <a:t>Initial</a:t>
                </a:r>
                <a:r>
                  <a:rPr lang="en-US" sz="2800"/>
                  <a:t> state:	</a:t>
                </a:r>
                <a:r>
                  <a:rPr lang="en-US" sz="2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00"/>
                    </a:solidFill>
                  </a:rPr>
                  <a:t>Final</a:t>
                </a:r>
                <a:r>
                  <a:rPr lang="en-US" sz="2800"/>
                  <a:t> states:	</a:t>
                </a: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>
                    <a:solidFill>
                      <a:srgbClr val="3399FF"/>
                    </a:solidFill>
                  </a:rPr>
                  <a:t>Pushdown automaton</a:t>
                </a:r>
                <a:r>
                  <a:rPr lang="en-US" sz="2800"/>
                  <a:t> </a:t>
                </a:r>
                <a:r>
                  <a:rPr lang="en-US" sz="280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295400"/>
                <a:ext cx="9372600" cy="5101718"/>
              </a:xfrm>
              <a:prstGeom prst="rect">
                <a:avLst/>
              </a:prstGeom>
              <a:blipFill rotWithShape="1">
                <a:blip r:embed="rId2"/>
                <a:stretch>
                  <a:fillRect l="-1366" t="-478" b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6769923" y="4534059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8609000" y="3880173"/>
            <a:ext cx="2590158" cy="633413"/>
            <a:chOff x="4824" y="1647"/>
            <a:chExt cx="117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AutoShape 24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112" y="1791"/>
              <a:ext cx="60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25"/>
                <p:cNvSpPr>
                  <a:spLocks noChangeArrowheads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4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7630623" y="520491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9371012" y="3729335"/>
                <a:ext cx="984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729335"/>
                <a:ext cx="98450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46971" y="386709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6094412" y="3810000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popped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7091049" y="3505200"/>
            <a:ext cx="139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New states </a:t>
            </a:r>
          </a:p>
          <a:p>
            <a:r>
              <a:rPr lang="en-US" sz="2000" smtClean="0"/>
              <a:t>and stack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8759373" y="4550774"/>
            <a:ext cx="228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000" smtClean="0"/>
              <a:t>Input, popped, push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19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Stack alphabet can be different from input alphabet</a:t>
            </a:r>
          </a:p>
          <a:p>
            <a:r>
              <a:rPr lang="en-US" smtClean="0"/>
              <a:t>Typically non-deterministic</a:t>
            </a:r>
          </a:p>
          <a:p>
            <a:pPr lvl="1"/>
            <a:r>
              <a:rPr lang="en-US" smtClean="0"/>
              <a:t>Can be in multiple states at once</a:t>
            </a:r>
          </a:p>
          <a:p>
            <a:pPr lvl="1"/>
            <a:r>
              <a:rPr lang="en-US" smtClean="0"/>
              <a:t>Can have multiple “parallel” stacks</a:t>
            </a:r>
          </a:p>
          <a:p>
            <a:pPr lvl="1"/>
            <a:r>
              <a:rPr lang="en-US" smtClean="0"/>
              <a:t>Non-deterministic “configurations”</a:t>
            </a:r>
          </a:p>
          <a:p>
            <a:r>
              <a:rPr lang="en-US" smtClean="0"/>
              <a:t>Accept when:</a:t>
            </a:r>
          </a:p>
          <a:p>
            <a:pPr lvl="1"/>
            <a:r>
              <a:rPr lang="en-US" smtClean="0"/>
              <a:t>The entire input has been read</a:t>
            </a:r>
          </a:p>
          <a:p>
            <a:pPr lvl="1"/>
            <a:r>
              <a:rPr lang="en-US" smtClean="0"/>
              <a:t>There is at least one “path” in a final state with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1154</Words>
  <Application>Microsoft Office PowerPoint</Application>
  <PresentationFormat>Custom</PresentationFormat>
  <Paragraphs>247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Calibri</vt:lpstr>
      <vt:lpstr>Office Theme</vt:lpstr>
      <vt:lpstr>CS3102 Theory of Computation</vt:lpstr>
      <vt:lpstr>Recap</vt:lpstr>
      <vt:lpstr>Computing with Memory</vt:lpstr>
      <vt:lpstr>Adding memory to a FSA</vt:lpstr>
      <vt:lpstr>Vague example</vt:lpstr>
      <vt:lpstr>How to use the memory?</vt:lpstr>
      <vt:lpstr>Less Vague example</vt:lpstr>
      <vt:lpstr>Pushdown Automata</vt:lpstr>
      <vt:lpstr>Pushdown Automata</vt:lpstr>
      <vt:lpstr>Non-Vague Example</vt:lpstr>
      <vt:lpstr>PDA for a^n b^n</vt:lpstr>
      <vt:lpstr>PDA for “Palindromes”</vt:lpstr>
      <vt:lpstr>PDA for wxw^R</vt:lpstr>
      <vt:lpstr>PDA for even-length Palindromes</vt:lpstr>
      <vt:lpstr>PDA for ww^R</vt:lpstr>
      <vt:lpstr>PDA for  Palindromes</vt:lpstr>
      <vt:lpstr>PDA for w=w^R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567</cp:revision>
  <dcterms:created xsi:type="dcterms:W3CDTF">2019-01-15T14:15:49Z</dcterms:created>
  <dcterms:modified xsi:type="dcterms:W3CDTF">2019-03-19T15:52:57Z</dcterms:modified>
</cp:coreProperties>
</file>