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445" r:id="rId3"/>
    <p:sldId id="446" r:id="rId4"/>
    <p:sldId id="448" r:id="rId5"/>
    <p:sldId id="452" r:id="rId6"/>
    <p:sldId id="449" r:id="rId7"/>
    <p:sldId id="453" r:id="rId8"/>
    <p:sldId id="450" r:id="rId9"/>
    <p:sldId id="454" r:id="rId10"/>
    <p:sldId id="455" r:id="rId11"/>
    <p:sldId id="456" r:id="rId12"/>
    <p:sldId id="457" r:id="rId13"/>
    <p:sldId id="458" r:id="rId14"/>
    <p:sldId id="459" r:id="rId15"/>
    <p:sldId id="460" r:id="rId16"/>
    <p:sldId id="461" r:id="rId17"/>
    <p:sldId id="463" r:id="rId18"/>
    <p:sldId id="462" r:id="rId19"/>
  </p:sldIdLst>
  <p:sldSz cx="12188825" cy="6858000"/>
  <p:notesSz cx="6858000" cy="9144000"/>
  <p:embeddedFontLst>
    <p:embeddedFont>
      <p:font typeface="Cambria Math" panose="02040503050406030204" pitchFamily="18" charset="0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22C8"/>
    <a:srgbClr val="FF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336" autoAdjust="0"/>
  </p:normalViewPr>
  <p:slideViewPr>
    <p:cSldViewPr>
      <p:cViewPr varScale="1">
        <p:scale>
          <a:sx n="68" d="100"/>
          <a:sy n="68" d="100"/>
        </p:scale>
        <p:origin x="-714" y="-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B422E-0D9D-4F1D-BB12-5C819C89D1DB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13E60-FD95-4497-88D9-64D62C2E6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0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B820-2958-4E39-90C3-9768056D319A}" type="datetime1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4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5402-4176-48F8-AF0B-75A21DD84934}" type="datetime1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6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06375"/>
            <a:ext cx="2742486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06375"/>
            <a:ext cx="802431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6AEB-60C4-4A83-9696-82A1279C53F4}" type="datetime1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BAF8-5BC1-440B-8F86-D3E857A5A26E}" type="datetime1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5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297A-C521-4B6E-806C-A19B85EBAB2F}" type="datetime1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9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ECFC-FE2B-47C4-AF38-90896E9A53E8}" type="datetime1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4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71AD-09F3-42F7-8E71-48DFAD6B9C0D}" type="datetime1">
              <a:rPr lang="en-US" smtClean="0"/>
              <a:t>3/28/2019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8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6DB6-C5F0-4D6F-85CA-0CD4EEA28FF1}" type="datetime1">
              <a:rPr lang="en-US" smtClean="0"/>
              <a:t>3/28/2019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5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0D57-6007-48D9-AA46-65F60186A836}" type="datetime1">
              <a:rPr lang="en-US" smtClean="0"/>
              <a:t>3/28/2019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4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A7E1-1490-47E8-A699-891DB5E1FD29}" type="datetime1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8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7BC2-7E3D-4D81-82C4-066D4D564ACC}" type="datetime1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2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7AC0A-6FF9-4573-A541-873E6D74C8DC}" type="datetime1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7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218987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8.png"/><Relationship Id="rId18" Type="http://schemas.openxmlformats.org/officeDocument/2006/relationships/image" Target="../media/image67.png"/><Relationship Id="rId26" Type="http://schemas.openxmlformats.org/officeDocument/2006/relationships/image" Target="../media/image74.png"/><Relationship Id="rId3" Type="http://schemas.openxmlformats.org/officeDocument/2006/relationships/image" Target="../media/image63.png"/><Relationship Id="rId21" Type="http://schemas.openxmlformats.org/officeDocument/2006/relationships/image" Target="../media/image70.png"/><Relationship Id="rId12" Type="http://schemas.openxmlformats.org/officeDocument/2006/relationships/image" Target="../media/image51.png"/><Relationship Id="rId17" Type="http://schemas.openxmlformats.org/officeDocument/2006/relationships/image" Target="../media/image66.png"/><Relationship Id="rId25" Type="http://schemas.openxmlformats.org/officeDocument/2006/relationships/image" Target="../media/image73.png"/><Relationship Id="rId2" Type="http://schemas.openxmlformats.org/officeDocument/2006/relationships/image" Target="../media/image62.png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0.png"/><Relationship Id="rId24" Type="http://schemas.openxmlformats.org/officeDocument/2006/relationships/image" Target="../media/image21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23" Type="http://schemas.openxmlformats.org/officeDocument/2006/relationships/image" Target="../media/image72.png"/><Relationship Id="rId28" Type="http://schemas.openxmlformats.org/officeDocument/2006/relationships/image" Target="../media/image2.png"/><Relationship Id="rId19" Type="http://schemas.openxmlformats.org/officeDocument/2006/relationships/image" Target="../media/image68.png"/><Relationship Id="rId10" Type="http://schemas.openxmlformats.org/officeDocument/2006/relationships/image" Target="../media/image193.png"/><Relationship Id="rId9" Type="http://schemas.openxmlformats.org/officeDocument/2006/relationships/image" Target="../media/image48.png"/><Relationship Id="rId14" Type="http://schemas.openxmlformats.org/officeDocument/2006/relationships/image" Target="../media/image59.png"/><Relationship Id="rId22" Type="http://schemas.openxmlformats.org/officeDocument/2006/relationships/image" Target="../media/image71.png"/><Relationship Id="rId27" Type="http://schemas.openxmlformats.org/officeDocument/2006/relationships/image" Target="../media/image192.png"/></Relationships>
</file>

<file path=ppt/slides/_rels/slide14.xml.rels><?xml version="1.0" encoding="UTF-8" standalone="yes"?>
<Relationships xmlns="http://schemas.openxmlformats.org/package/2006/relationships"><Relationship Id="rId18" Type="http://schemas.openxmlformats.org/officeDocument/2006/relationships/image" Target="../media/image67.png"/><Relationship Id="rId8" Type="http://schemas.openxmlformats.org/officeDocument/2006/relationships/image" Target="../media/image47.png"/><Relationship Id="rId13" Type="http://schemas.openxmlformats.org/officeDocument/2006/relationships/image" Target="../media/image58.png"/><Relationship Id="rId26" Type="http://schemas.openxmlformats.org/officeDocument/2006/relationships/image" Target="../media/image410.png"/><Relationship Id="rId21" Type="http://schemas.openxmlformats.org/officeDocument/2006/relationships/image" Target="../media/image70.png"/><Relationship Id="rId17" Type="http://schemas.openxmlformats.org/officeDocument/2006/relationships/image" Target="../media/image66.png"/><Relationship Id="rId12" Type="http://schemas.openxmlformats.org/officeDocument/2006/relationships/image" Target="../media/image51.png"/><Relationship Id="rId25" Type="http://schemas.openxmlformats.org/officeDocument/2006/relationships/image" Target="../media/image21.png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2" Type="http://schemas.openxmlformats.org/officeDocument/2006/relationships/image" Target="../media/image62.png"/><Relationship Id="rId29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4.png"/><Relationship Id="rId11" Type="http://schemas.openxmlformats.org/officeDocument/2006/relationships/image" Target="../media/image50.png"/><Relationship Id="rId32" Type="http://schemas.openxmlformats.org/officeDocument/2006/relationships/image" Target="../media/image9.png"/><Relationship Id="rId15" Type="http://schemas.openxmlformats.org/officeDocument/2006/relationships/image" Target="../media/image64.png"/><Relationship Id="rId23" Type="http://schemas.openxmlformats.org/officeDocument/2006/relationships/image" Target="../media/image72.png"/><Relationship Id="rId5" Type="http://schemas.openxmlformats.org/officeDocument/2006/relationships/image" Target="../media/image54.png"/><Relationship Id="rId28" Type="http://schemas.openxmlformats.org/officeDocument/2006/relationships/image" Target="../media/image195.png"/><Relationship Id="rId19" Type="http://schemas.openxmlformats.org/officeDocument/2006/relationships/image" Target="../media/image68.png"/><Relationship Id="rId31" Type="http://schemas.openxmlformats.org/officeDocument/2006/relationships/image" Target="../media/image8.png"/><Relationship Id="rId22" Type="http://schemas.openxmlformats.org/officeDocument/2006/relationships/image" Target="../media/image71.png"/><Relationship Id="rId9" Type="http://schemas.openxmlformats.org/officeDocument/2006/relationships/image" Target="../media/image48.png"/><Relationship Id="rId14" Type="http://schemas.openxmlformats.org/officeDocument/2006/relationships/image" Target="../media/image59.png"/><Relationship Id="rId27" Type="http://schemas.openxmlformats.org/officeDocument/2006/relationships/image" Target="../media/image5.png"/><Relationship Id="rId30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8" Type="http://schemas.openxmlformats.org/officeDocument/2006/relationships/image" Target="../media/image67.png"/><Relationship Id="rId26" Type="http://schemas.openxmlformats.org/officeDocument/2006/relationships/image" Target="../media/image21.png"/><Relationship Id="rId21" Type="http://schemas.openxmlformats.org/officeDocument/2006/relationships/image" Target="../media/image70.png"/><Relationship Id="rId17" Type="http://schemas.openxmlformats.org/officeDocument/2006/relationships/image" Target="../media/image66.png"/><Relationship Id="rId25" Type="http://schemas.openxmlformats.org/officeDocument/2006/relationships/image" Target="../media/image11.png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0.png"/><Relationship Id="rId11" Type="http://schemas.openxmlformats.org/officeDocument/2006/relationships/image" Target="../media/image194.png"/><Relationship Id="rId15" Type="http://schemas.openxmlformats.org/officeDocument/2006/relationships/image" Target="../media/image64.png"/><Relationship Id="rId23" Type="http://schemas.openxmlformats.org/officeDocument/2006/relationships/image" Target="../media/image72.png"/><Relationship Id="rId28" Type="http://schemas.openxmlformats.org/officeDocument/2006/relationships/image" Target="../media/image13.png"/><Relationship Id="rId19" Type="http://schemas.openxmlformats.org/officeDocument/2006/relationships/image" Target="../media/image68.png"/><Relationship Id="rId22" Type="http://schemas.openxmlformats.org/officeDocument/2006/relationships/image" Target="../media/image71.png"/><Relationship Id="rId27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26" Type="http://schemas.openxmlformats.org/officeDocument/2006/relationships/image" Target="../media/image75.png"/><Relationship Id="rId3" Type="http://schemas.openxmlformats.org/officeDocument/2006/relationships/image" Target="../media/image15.png"/><Relationship Id="rId21" Type="http://schemas.openxmlformats.org/officeDocument/2006/relationships/image" Target="../media/image37.png"/><Relationship Id="rId34" Type="http://schemas.openxmlformats.org/officeDocument/2006/relationships/image" Target="../media/image83.png"/><Relationship Id="rId7" Type="http://schemas.openxmlformats.org/officeDocument/2006/relationships/image" Target="../media/image18.png"/><Relationship Id="rId12" Type="http://schemas.openxmlformats.org/officeDocument/2006/relationships/image" Target="../media/image43.png"/><Relationship Id="rId17" Type="http://schemas.openxmlformats.org/officeDocument/2006/relationships/image" Target="../media/image33.png"/><Relationship Id="rId25" Type="http://schemas.openxmlformats.org/officeDocument/2006/relationships/image" Target="../media/image60.png"/><Relationship Id="rId33" Type="http://schemas.openxmlformats.org/officeDocument/2006/relationships/image" Target="../media/image82.png"/><Relationship Id="rId2" Type="http://schemas.openxmlformats.org/officeDocument/2006/relationships/image" Target="../media/image52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29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21.png"/><Relationship Id="rId24" Type="http://schemas.openxmlformats.org/officeDocument/2006/relationships/image" Target="../media/image40.png"/><Relationship Id="rId32" Type="http://schemas.openxmlformats.org/officeDocument/2006/relationships/image" Target="../media/image81.png"/><Relationship Id="rId5" Type="http://schemas.openxmlformats.org/officeDocument/2006/relationships/image" Target="../media/image17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28" Type="http://schemas.openxmlformats.org/officeDocument/2006/relationships/image" Target="../media/image77.png"/><Relationship Id="rId10" Type="http://schemas.openxmlformats.org/officeDocument/2006/relationships/image" Target="../media/image28.png"/><Relationship Id="rId19" Type="http://schemas.openxmlformats.org/officeDocument/2006/relationships/image" Target="../media/image35.png"/><Relationship Id="rId31" Type="http://schemas.openxmlformats.org/officeDocument/2006/relationships/image" Target="../media/image80.png"/><Relationship Id="rId4" Type="http://schemas.openxmlformats.org/officeDocument/2006/relationships/image" Target="../media/image16.png"/><Relationship Id="rId9" Type="http://schemas.openxmlformats.org/officeDocument/2006/relationships/image" Target="../media/image27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Relationship Id="rId27" Type="http://schemas.openxmlformats.org/officeDocument/2006/relationships/image" Target="../media/image76.png"/><Relationship Id="rId30" Type="http://schemas.openxmlformats.org/officeDocument/2006/relationships/image" Target="../media/image79.png"/><Relationship Id="rId35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21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21.png"/><Relationship Id="rId7" Type="http://schemas.openxmlformats.org/officeDocument/2006/relationships/image" Target="../media/image4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54.png"/><Relationship Id="rId10" Type="http://schemas.openxmlformats.org/officeDocument/2006/relationships/image" Target="../media/image50.png"/><Relationship Id="rId4" Type="http://schemas.openxmlformats.org/officeDocument/2006/relationships/image" Target="../media/image43.png"/><Relationship Id="rId9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8.png"/><Relationship Id="rId3" Type="http://schemas.openxmlformats.org/officeDocument/2006/relationships/image" Target="../media/image21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50.png"/><Relationship Id="rId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-1220788" y="-207433"/>
            <a:ext cx="6907001" cy="1960033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tx2">
                    <a:lumMod val="60000"/>
                    <a:lumOff val="40000"/>
                  </a:schemeClr>
                </a:solidFill>
              </a:rPr>
              <a:t>CS3102 Theory of Computation</a:t>
            </a:r>
            <a:endParaRPr lang="en-US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AutoShape 8" descr="Image result for leonid levin"/>
          <p:cNvSpPr>
            <a:spLocks noChangeAspect="1" noChangeArrowheads="1"/>
          </p:cNvSpPr>
          <p:nvPr/>
        </p:nvSpPr>
        <p:spPr bwMode="auto">
          <a:xfrm>
            <a:off x="207379" y="-19261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0" descr="Image result for leonid levin"/>
          <p:cNvSpPr>
            <a:spLocks noChangeAspect="1" noChangeArrowheads="1"/>
          </p:cNvSpPr>
          <p:nvPr/>
        </p:nvSpPr>
        <p:spPr bwMode="auto">
          <a:xfrm>
            <a:off x="410526" y="1058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35325" y="8475136"/>
            <a:ext cx="2844059" cy="486833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AutoShape 2" descr="https://images.mentalfloss.com/sites/default/files/1280states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Image result for tiki barb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Image result for tiki barb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2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Context Free Languages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For a PDA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𝑀</m:t>
                    </m:r>
                  </m:oMath>
                </a14:m>
                <a:r>
                  <a:rPr lang="en-US"/>
                  <a:t>, the language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𝑀</m:t>
                    </m:r>
                  </m:oMath>
                </a14:m>
                <a:r>
                  <a:rPr lang="en-US"/>
                  <a:t> (denoted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𝑀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/>
                  <a:t>) refers to the set of strings accepted by the machine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={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|</m:t>
                    </m:r>
                    <m:r>
                      <a:rPr lang="en-US" i="1">
                        <a:latin typeface="Cambria Math"/>
                      </a:rPr>
                      <m:t>𝑀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accepts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}</m:t>
                    </m:r>
                  </m:oMath>
                </a14:m>
                <a:endParaRPr lang="en-US"/>
              </a:p>
              <a:p>
                <a:r>
                  <a:rPr lang="en-US"/>
                  <a:t>The set of all languages decided by some </a:t>
                </a:r>
                <a:r>
                  <a:rPr lang="en-US" smtClean="0"/>
                  <a:t>PDA is </a:t>
                </a:r>
                <a:r>
                  <a:rPr lang="en-US"/>
                  <a:t>call the </a:t>
                </a:r>
                <a:r>
                  <a:rPr lang="en-US" b="1" smtClean="0"/>
                  <a:t>Context Free Languages</a:t>
                </a:r>
                <a:endParaRPr lang="en-US" b="1"/>
              </a:p>
              <a:p>
                <a:pPr lvl="1"/>
                <a:r>
                  <a:rPr lang="en-US"/>
                  <a:t>Equivalent to the languages describable by </a:t>
                </a:r>
                <a:r>
                  <a:rPr lang="en-US" smtClean="0"/>
                  <a:t>Context Free Grammars</a:t>
                </a:r>
                <a:endParaRPr lang="en-US"/>
              </a:p>
              <a:p>
                <a:r>
                  <a:rPr lang="en-US"/>
                  <a:t>A particular language decided by some FSA is called a </a:t>
                </a:r>
                <a:r>
                  <a:rPr lang="en-US" b="1" smtClean="0"/>
                  <a:t>Context Free Language</a:t>
                </a:r>
              </a:p>
              <a:p>
                <a:r>
                  <a:rPr lang="en-US" smtClean="0"/>
                  <a:t>All regular languages are context free (because if we choose not to use the stack, a PDA is a NFA)</a:t>
                </a:r>
                <a:endParaRPr lang="en-US"/>
              </a:p>
              <a:p>
                <a:r>
                  <a:rPr lang="en-US"/>
                  <a:t>All </a:t>
                </a:r>
                <a:r>
                  <a:rPr lang="en-US" smtClean="0"/>
                  <a:t>context free languages </a:t>
                </a:r>
                <a:r>
                  <a:rPr lang="en-US"/>
                  <a:t>can be decided by a Java program using only </a:t>
                </a:r>
                <a:r>
                  <a:rPr lang="en-US" smtClean="0"/>
                  <a:t>linear memory </a:t>
                </a:r>
                <a:r>
                  <a:rPr lang="en-US"/>
                  <a:t>(relative to length of word</a:t>
                </a:r>
                <a:r>
                  <a:rPr lang="en-US" smtClean="0"/>
                  <a:t>)</a:t>
                </a:r>
              </a:p>
              <a:p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67" t="-2426" b="-3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1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Non-Context-Free Languages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79413" y="1600201"/>
                <a:ext cx="11199972" cy="5105399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Pumping Lemma for CFLs exists (but we won’t cover </a:t>
                </a:r>
                <a:r>
                  <a:rPr lang="en-US"/>
                  <a:t>it</a:t>
                </a:r>
                <a:r>
                  <a:rPr lang="en-US" smtClean="0"/>
                  <a:t>)</a:t>
                </a:r>
                <a:endParaRPr lang="en-US" b="0" i="1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Intuition: When deciding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mtClean="0"/>
                  <a:t> we pushed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mtClean="0"/>
                  <a:t>’s and popped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mtClean="0"/>
                  <a:t>’s. Once we popped everything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mtClean="0"/>
                  <a:t>’s, we “forgot” what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mtClean="0"/>
                  <a:t> was.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Intuition: If I count the number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mtClean="0"/>
                  <a:t>’s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mtClean="0"/>
                  <a:t>’s using the stack,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mtClean="0"/>
                  <a:t>’s are “blocking”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mtClean="0"/>
                  <a:t>’s count from being checked against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smtClean="0"/>
                  <a:t>’s.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𝑤𝑤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Intuition: we could push the first half onto the stack, but when popping off it’s in reverse order.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9413" y="1600201"/>
                <a:ext cx="11199972" cy="5105399"/>
              </a:xfrm>
              <a:blipFill rotWithShape="1">
                <a:blip r:embed="rId2"/>
                <a:stretch>
                  <a:fillRect l="-979" t="-2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Closure Properties of CFLs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Context Free Languages are closed under:</a:t>
            </a:r>
          </a:p>
          <a:p>
            <a:pPr lvl="1"/>
            <a:r>
              <a:rPr lang="en-US" smtClean="0"/>
              <a:t>Union</a:t>
            </a:r>
          </a:p>
          <a:p>
            <a:pPr lvl="1"/>
            <a:r>
              <a:rPr lang="en-US" smtClean="0"/>
              <a:t>Concatenation</a:t>
            </a:r>
          </a:p>
          <a:p>
            <a:pPr lvl="1"/>
            <a:r>
              <a:rPr lang="en-US" smtClean="0"/>
              <a:t>Kleene Star</a:t>
            </a:r>
          </a:p>
          <a:p>
            <a:pPr lvl="1"/>
            <a:r>
              <a:rPr lang="en-US" smtClean="0"/>
              <a:t>Intersection with Regular languages</a:t>
            </a:r>
          </a:p>
          <a:p>
            <a:r>
              <a:rPr lang="en-US" smtClean="0"/>
              <a:t>Context Free Languages are not closed under:</a:t>
            </a:r>
          </a:p>
          <a:p>
            <a:pPr lvl="1"/>
            <a:r>
              <a:rPr lang="en-US" smtClean="0"/>
              <a:t>Complementation</a:t>
            </a:r>
          </a:p>
          <a:p>
            <a:pPr lvl="1"/>
            <a:r>
              <a:rPr lang="en-US" smtClean="0"/>
              <a:t>Intersection with CFLs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1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CFLs closed under union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smtClean="0"/>
              <a:t>Add in a new start state, epsilon transition to start states of source machines</a:t>
            </a:r>
          </a:p>
          <a:p>
            <a:pPr lvl="1"/>
            <a:r>
              <a:rPr lang="en-US" sz="3200" smtClean="0"/>
              <a:t>Similar to union construction for NFAs</a:t>
            </a:r>
            <a:endParaRPr lang="en-US"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284412" y="4902805"/>
            <a:ext cx="4419600" cy="1955195"/>
            <a:chOff x="3820217" y="2590800"/>
            <a:chExt cx="4419600" cy="19551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8"/>
                <p:cNvSpPr>
                  <a:spLocks noChangeArrowheads="1"/>
                </p:cNvSpPr>
                <p:nvPr/>
              </p:nvSpPr>
              <p:spPr bwMode="auto">
                <a:xfrm>
                  <a:off x="3979689" y="3806572"/>
                  <a:ext cx="678730" cy="678906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400" baseline="-25000" smtClean="0">
                      <a:solidFill>
                        <a:schemeClr val="tx1"/>
                      </a:solidFill>
                    </a:rPr>
                    <a:t>2</a:t>
                  </a:r>
                  <a:endParaRPr lang="en-US" sz="2400" baseline="-250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Oval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79689" y="3806572"/>
                  <a:ext cx="678730" cy="678906"/>
                </a:xfrm>
                <a:prstGeom prst="ellipse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oup 27"/>
            <p:cNvGrpSpPr>
              <a:grpSpLocks/>
            </p:cNvGrpSpPr>
            <p:nvPr/>
          </p:nvGrpSpPr>
          <p:grpSpPr bwMode="auto">
            <a:xfrm>
              <a:off x="7325417" y="3746054"/>
              <a:ext cx="799733" cy="799941"/>
              <a:chOff x="4824" y="2352"/>
              <a:chExt cx="288" cy="2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4824" y="2352"/>
                    <a:ext cx="288" cy="288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tIns="0" bIns="0" anchor="ctr"/>
                  <a:lstStyle/>
                  <a:p>
                    <a:pPr algn="ctr">
                      <a:lnSpc>
                        <a:spcPct val="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US" sz="2400" baseline="-250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Oval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824" y="2352"/>
                    <a:ext cx="288" cy="288"/>
                  </a:xfrm>
                  <a:prstGeom prst="ellipse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 w="9525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" name="Oval 29"/>
              <p:cNvSpPr>
                <a:spLocks noChangeArrowheads="1"/>
              </p:cNvSpPr>
              <p:nvPr/>
            </p:nvSpPr>
            <p:spPr bwMode="auto">
              <a:xfrm>
                <a:off x="4848" y="2376"/>
                <a:ext cx="240" cy="240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/>
              </a:p>
            </p:txBody>
          </p:sp>
        </p:grpSp>
        <p:cxnSp>
          <p:nvCxnSpPr>
            <p:cNvPr id="8" name="AutoShape 24"/>
            <p:cNvCxnSpPr>
              <a:cxnSpLocks noChangeShapeType="1"/>
              <a:stCxn id="20" idx="6"/>
              <a:endCxn id="18" idx="2"/>
            </p:cNvCxnSpPr>
            <p:nvPr/>
          </p:nvCxnSpPr>
          <p:spPr bwMode="auto">
            <a:xfrm>
              <a:off x="4658417" y="4146025"/>
              <a:ext cx="2667000" cy="0"/>
            </a:xfrm>
            <a:prstGeom prst="straightConnector1">
              <a:avLst/>
            </a:prstGeom>
            <a:noFill/>
            <a:ln w="5715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552089" y="3708737"/>
                  <a:ext cx="9288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𝜀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𝜀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𝜀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2089" y="3708737"/>
                  <a:ext cx="928844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Curved Connector 9"/>
            <p:cNvCxnSpPr>
              <a:stCxn id="20" idx="1"/>
              <a:endCxn id="20" idx="7"/>
            </p:cNvCxnSpPr>
            <p:nvPr/>
          </p:nvCxnSpPr>
          <p:spPr>
            <a:xfrm rot="5400000" flipH="1" flipV="1">
              <a:off x="4319052" y="3666028"/>
              <a:ext cx="12700" cy="479934"/>
            </a:xfrm>
            <a:prstGeom prst="curvedConnector3">
              <a:avLst>
                <a:gd name="adj1" fmla="val 4244402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820217" y="2889911"/>
                  <a:ext cx="98847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𝜀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0217" y="2889911"/>
                  <a:ext cx="988476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3820217" y="2667000"/>
                  <a:ext cx="97731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𝜀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0217" y="2667000"/>
                  <a:ext cx="977319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Curved Connector 12"/>
            <p:cNvCxnSpPr>
              <a:stCxn id="18" idx="1"/>
              <a:endCxn id="18" idx="7"/>
            </p:cNvCxnSpPr>
            <p:nvPr/>
          </p:nvCxnSpPr>
          <p:spPr>
            <a:xfrm rot="5400000" flipH="1" flipV="1">
              <a:off x="7725283" y="3580455"/>
              <a:ext cx="12700" cy="565497"/>
            </a:xfrm>
            <a:prstGeom prst="curvedConnector3">
              <a:avLst>
                <a:gd name="adj1" fmla="val 5159354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7251341" y="2813711"/>
                  <a:ext cx="98847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𝜀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1341" y="2813711"/>
                  <a:ext cx="988476" cy="46166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7251341" y="2590800"/>
                  <a:ext cx="97731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𝜀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1341" y="2590800"/>
                  <a:ext cx="977319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561012" y="3429000"/>
                  <a:ext cx="95308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𝜀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𝜀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1012" y="3429000"/>
                  <a:ext cx="953081" cy="46166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561012" y="3124200"/>
                  <a:ext cx="9586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𝜀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𝜀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1012" y="3124200"/>
                  <a:ext cx="958660" cy="46166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/>
          <p:cNvGrpSpPr/>
          <p:nvPr/>
        </p:nvGrpSpPr>
        <p:grpSpPr>
          <a:xfrm>
            <a:off x="2367684" y="3125142"/>
            <a:ext cx="9289328" cy="1599258"/>
            <a:chOff x="1453284" y="2946737"/>
            <a:chExt cx="9289328" cy="15992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18"/>
                <p:cNvSpPr>
                  <a:spLocks noChangeArrowheads="1"/>
                </p:cNvSpPr>
                <p:nvPr/>
              </p:nvSpPr>
              <p:spPr bwMode="auto">
                <a:xfrm>
                  <a:off x="1453284" y="3806572"/>
                  <a:ext cx="678730" cy="678906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sz="2400" baseline="-250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Oval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53284" y="3806572"/>
                  <a:ext cx="678730" cy="678906"/>
                </a:xfrm>
                <a:prstGeom prst="ellipse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3"/>
                <p:cNvSpPr>
                  <a:spLocks noChangeArrowheads="1"/>
                </p:cNvSpPr>
                <p:nvPr/>
              </p:nvSpPr>
              <p:spPr bwMode="auto">
                <a:xfrm>
                  <a:off x="4190146" y="3829318"/>
                  <a:ext cx="633247" cy="633413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29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90146" y="3829318"/>
                  <a:ext cx="633247" cy="633413"/>
                </a:xfrm>
                <a:prstGeom prst="ellipse">
                  <a:avLst/>
                </a:prstGeom>
                <a:blipFill rotWithShape="1">
                  <a:blip r:embed="rId16"/>
                  <a:stretch>
                    <a:fillRect l="-3774"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AutoShape 24"/>
            <p:cNvCxnSpPr>
              <a:cxnSpLocks noChangeShapeType="1"/>
              <a:stCxn id="29" idx="6"/>
              <a:endCxn id="31" idx="2"/>
            </p:cNvCxnSpPr>
            <p:nvPr/>
          </p:nvCxnSpPr>
          <p:spPr bwMode="auto">
            <a:xfrm>
              <a:off x="4823393" y="4146025"/>
              <a:ext cx="2085664" cy="0"/>
            </a:xfrm>
            <a:prstGeom prst="straightConnector1">
              <a:avLst/>
            </a:prstGeom>
            <a:noFill/>
            <a:ln w="5715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25"/>
                <p:cNvSpPr>
                  <a:spLocks noChangeArrowheads="1"/>
                </p:cNvSpPr>
                <p:nvPr/>
              </p:nvSpPr>
              <p:spPr bwMode="auto">
                <a:xfrm>
                  <a:off x="6909057" y="3829318"/>
                  <a:ext cx="633247" cy="633413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1" name="Oval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909057" y="3829318"/>
                  <a:ext cx="633247" cy="633413"/>
                </a:xfrm>
                <a:prstGeom prst="ellipse">
                  <a:avLst/>
                </a:prstGeom>
                <a:blipFill rotWithShape="1">
                  <a:blip r:embed="rId17"/>
                  <a:stretch>
                    <a:fillRect l="-4717"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" name="Group 27"/>
            <p:cNvGrpSpPr>
              <a:grpSpLocks/>
            </p:cNvGrpSpPr>
            <p:nvPr/>
          </p:nvGrpSpPr>
          <p:grpSpPr bwMode="auto">
            <a:xfrm>
              <a:off x="9942879" y="3746054"/>
              <a:ext cx="799733" cy="799941"/>
              <a:chOff x="4824" y="2352"/>
              <a:chExt cx="288" cy="2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4824" y="2352"/>
                    <a:ext cx="288" cy="288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tIns="0" bIns="0" anchor="ctr"/>
                  <a:lstStyle/>
                  <a:p>
                    <a:pPr algn="ctr">
                      <a:lnSpc>
                        <a:spcPct val="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31</m:t>
                              </m:r>
                            </m:sub>
                          </m:sSub>
                        </m:oMath>
                      </m:oMathPara>
                    </a14:m>
                    <a:endParaRPr lang="en-US" sz="2400" baseline="-250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Oval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824" y="2352"/>
                    <a:ext cx="288" cy="288"/>
                  </a:xfrm>
                  <a:prstGeom prst="ellipse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  <a:ln w="9525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Oval 29"/>
              <p:cNvSpPr>
                <a:spLocks noChangeArrowheads="1"/>
              </p:cNvSpPr>
              <p:nvPr/>
            </p:nvSpPr>
            <p:spPr bwMode="auto">
              <a:xfrm>
                <a:off x="4848" y="2376"/>
                <a:ext cx="240" cy="240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/>
              </a:p>
            </p:txBody>
          </p:sp>
        </p:grpSp>
        <p:cxnSp>
          <p:nvCxnSpPr>
            <p:cNvPr id="35" name="AutoShape 24"/>
            <p:cNvCxnSpPr>
              <a:cxnSpLocks noChangeShapeType="1"/>
              <a:stCxn id="25" idx="6"/>
              <a:endCxn id="29" idx="2"/>
            </p:cNvCxnSpPr>
            <p:nvPr/>
          </p:nvCxnSpPr>
          <p:spPr bwMode="auto">
            <a:xfrm>
              <a:off x="2132012" y="4146025"/>
              <a:ext cx="2058134" cy="0"/>
            </a:xfrm>
            <a:prstGeom prst="straightConnector1">
              <a:avLst/>
            </a:prstGeom>
            <a:noFill/>
            <a:ln w="5715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p:cxnSp>
          <p:nvCxnSpPr>
            <p:cNvPr id="36" name="AutoShape 24"/>
            <p:cNvCxnSpPr>
              <a:cxnSpLocks noChangeShapeType="1"/>
              <a:stCxn id="31" idx="6"/>
              <a:endCxn id="33" idx="2"/>
            </p:cNvCxnSpPr>
            <p:nvPr/>
          </p:nvCxnSpPr>
          <p:spPr bwMode="auto">
            <a:xfrm>
              <a:off x="7542304" y="4146025"/>
              <a:ext cx="2400575" cy="0"/>
            </a:xfrm>
            <a:prstGeom prst="straightConnector1">
              <a:avLst/>
            </a:prstGeom>
            <a:noFill/>
            <a:ln w="5715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2568484" y="3708737"/>
                  <a:ext cx="93512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𝜀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𝜀</m:t>
                        </m:r>
                        <m:r>
                          <a:rPr lang="en-US" b="0" i="1" smtClean="0">
                            <a:latin typeface="Cambria Math"/>
                          </a:rPr>
                          <m:t>,$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8484" y="3708737"/>
                  <a:ext cx="935128" cy="461665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5007618" y="3708737"/>
                  <a:ext cx="9288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𝜀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𝜀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𝜀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7618" y="3708737"/>
                  <a:ext cx="928844" cy="461665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7779727" y="3628072"/>
                  <a:ext cx="93512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𝜀</m:t>
                        </m:r>
                        <m:r>
                          <a:rPr lang="en-US" b="0" i="1" smtClean="0">
                            <a:latin typeface="Cambria Math"/>
                          </a:rPr>
                          <m:t>,$,</m:t>
                        </m:r>
                        <m:r>
                          <a:rPr lang="en-US" b="0" i="1" smtClean="0">
                            <a:latin typeface="Cambria Math"/>
                          </a:rPr>
                          <m:t>𝜀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9727" y="3628072"/>
                  <a:ext cx="935128" cy="461665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Curved Connector 39"/>
            <p:cNvCxnSpPr>
              <a:stCxn id="29" idx="1"/>
              <a:endCxn id="29" idx="7"/>
            </p:cNvCxnSpPr>
            <p:nvPr/>
          </p:nvCxnSpPr>
          <p:spPr>
            <a:xfrm rot="5400000" flipH="1" flipV="1">
              <a:off x="4506769" y="3698193"/>
              <a:ext cx="12700" cy="447773"/>
            </a:xfrm>
            <a:prstGeom prst="curvedConnector3">
              <a:avLst>
                <a:gd name="adj1" fmla="val 3859630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4058474" y="2946737"/>
                  <a:ext cx="98847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𝜀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8474" y="2946737"/>
                  <a:ext cx="988476" cy="461665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Curved Connector 41"/>
            <p:cNvCxnSpPr>
              <a:stCxn id="31" idx="1"/>
              <a:endCxn id="31" idx="7"/>
            </p:cNvCxnSpPr>
            <p:nvPr/>
          </p:nvCxnSpPr>
          <p:spPr>
            <a:xfrm rot="5400000" flipH="1" flipV="1">
              <a:off x="7225680" y="3698193"/>
              <a:ext cx="12700" cy="447773"/>
            </a:xfrm>
            <a:prstGeom prst="curvedConnector3">
              <a:avLst>
                <a:gd name="adj1" fmla="val 4081165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760557" y="2946737"/>
                  <a:ext cx="98289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𝜀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557" y="2946737"/>
                  <a:ext cx="982898" cy="461665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17"/>
          <p:cNvGrpSpPr>
            <a:grpSpLocks/>
          </p:cNvGrpSpPr>
          <p:nvPr/>
        </p:nvGrpSpPr>
        <p:grpSpPr bwMode="auto">
          <a:xfrm>
            <a:off x="608012" y="4800600"/>
            <a:ext cx="914400" cy="678906"/>
            <a:chOff x="4724" y="1996"/>
            <a:chExt cx="388" cy="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Oval 18"/>
                <p:cNvSpPr>
                  <a:spLocks noChangeArrowheads="1"/>
                </p:cNvSpPr>
                <p:nvPr/>
              </p:nvSpPr>
              <p:spPr bwMode="auto">
                <a:xfrm>
                  <a:off x="4824" y="1996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FF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solidFill>
                                  <a:srgbClr val="FF00FF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FF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baseline="-25000">
                    <a:solidFill>
                      <a:srgbClr val="FF00FF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Oval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4" y="1996"/>
                  <a:ext cx="288" cy="288"/>
                </a:xfrm>
                <a:prstGeom prst="ellipse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7" name="Group 19"/>
            <p:cNvGrpSpPr>
              <a:grpSpLocks/>
            </p:cNvGrpSpPr>
            <p:nvPr/>
          </p:nvGrpSpPr>
          <p:grpSpPr bwMode="auto">
            <a:xfrm>
              <a:off x="4724" y="2092"/>
              <a:ext cx="96" cy="96"/>
              <a:chOff x="4752" y="2092"/>
              <a:chExt cx="96" cy="96"/>
            </a:xfrm>
          </p:grpSpPr>
          <p:sp>
            <p:nvSpPr>
              <p:cNvPr id="48" name="Line 20"/>
              <p:cNvSpPr>
                <a:spLocks noChangeShapeType="1"/>
              </p:cNvSpPr>
              <p:nvPr/>
            </p:nvSpPr>
            <p:spPr bwMode="auto">
              <a:xfrm>
                <a:off x="4752" y="2092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  <p:sp>
            <p:nvSpPr>
              <p:cNvPr id="49" name="Line 21"/>
              <p:cNvSpPr>
                <a:spLocks noChangeShapeType="1"/>
              </p:cNvSpPr>
              <p:nvPr/>
            </p:nvSpPr>
            <p:spPr bwMode="auto">
              <a:xfrm flipH="1">
                <a:off x="4752" y="2140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</p:grpSp>
      </p:grpSp>
      <p:cxnSp>
        <p:nvCxnSpPr>
          <p:cNvPr id="50" name="AutoShape 24"/>
          <p:cNvCxnSpPr>
            <a:cxnSpLocks noChangeShapeType="1"/>
            <a:stCxn id="46" idx="7"/>
            <a:endCxn id="25" idx="3"/>
          </p:cNvCxnSpPr>
          <p:nvPr/>
        </p:nvCxnSpPr>
        <p:spPr bwMode="auto">
          <a:xfrm flipV="1">
            <a:off x="1423014" y="4564460"/>
            <a:ext cx="1044068" cy="335563"/>
          </a:xfrm>
          <a:prstGeom prst="straightConnector1">
            <a:avLst/>
          </a:prstGeom>
          <a:noFill/>
          <a:ln w="57150">
            <a:solidFill>
              <a:srgbClr val="3399FF"/>
            </a:solidFill>
            <a:round/>
            <a:headEnd/>
            <a:tailEnd type="triangle" w="med" len="med"/>
          </a:ln>
        </p:spPr>
      </p:cxnSp>
      <p:cxnSp>
        <p:nvCxnSpPr>
          <p:cNvPr id="53" name="AutoShape 24"/>
          <p:cNvCxnSpPr>
            <a:cxnSpLocks noChangeShapeType="1"/>
            <a:stCxn id="46" idx="5"/>
            <a:endCxn id="20" idx="2"/>
          </p:cNvCxnSpPr>
          <p:nvPr/>
        </p:nvCxnSpPr>
        <p:spPr bwMode="auto">
          <a:xfrm>
            <a:off x="1423014" y="5380083"/>
            <a:ext cx="1020870" cy="1077947"/>
          </a:xfrm>
          <a:prstGeom prst="straightConnector1">
            <a:avLst/>
          </a:prstGeom>
          <a:noFill/>
          <a:ln w="57150">
            <a:solidFill>
              <a:srgbClr val="3399FF"/>
            </a:solidFill>
            <a:round/>
            <a:headEnd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183047" y="5937165"/>
                <a:ext cx="9288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047" y="5937165"/>
                <a:ext cx="928844" cy="461665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203168" y="4348807"/>
                <a:ext cx="9288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168" y="4348807"/>
                <a:ext cx="928844" cy="461665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0133016" y="228600"/>
            <a:ext cx="1616499" cy="1480254"/>
            <a:chOff x="8895191" y="914400"/>
            <a:chExt cx="2263256" cy="2072501"/>
          </a:xfrm>
        </p:grpSpPr>
        <p:grpSp>
          <p:nvGrpSpPr>
            <p:cNvPr id="51" name="Group 36"/>
            <p:cNvGrpSpPr>
              <a:grpSpLocks/>
            </p:cNvGrpSpPr>
            <p:nvPr/>
          </p:nvGrpSpPr>
          <p:grpSpPr bwMode="auto">
            <a:xfrm>
              <a:off x="8895191" y="1760108"/>
              <a:ext cx="643482" cy="478267"/>
              <a:chOff x="4724" y="1996"/>
              <a:chExt cx="388" cy="288"/>
            </a:xfrm>
          </p:grpSpPr>
          <p:sp>
            <p:nvSpPr>
              <p:cNvPr id="52" name="Oval 37"/>
              <p:cNvSpPr>
                <a:spLocks noChangeArrowheads="1"/>
              </p:cNvSpPr>
              <p:nvPr/>
            </p:nvSpPr>
            <p:spPr bwMode="auto">
              <a:xfrm>
                <a:off x="4824" y="1996"/>
                <a:ext cx="288" cy="288"/>
              </a:xfrm>
              <a:prstGeom prst="ellipse">
                <a:avLst/>
              </a:prstGeom>
              <a:noFill/>
              <a:ln w="12700" algn="ctr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1800" baseline="-25000">
                  <a:solidFill>
                    <a:srgbClr val="FF00FF"/>
                  </a:solidFill>
                </a:endParaRPr>
              </a:p>
            </p:txBody>
          </p:sp>
          <p:grpSp>
            <p:nvGrpSpPr>
              <p:cNvPr id="54" name="Group 38"/>
              <p:cNvGrpSpPr>
                <a:grpSpLocks/>
              </p:cNvGrpSpPr>
              <p:nvPr/>
            </p:nvGrpSpPr>
            <p:grpSpPr bwMode="auto">
              <a:xfrm>
                <a:off x="4724" y="2092"/>
                <a:ext cx="96" cy="96"/>
                <a:chOff x="4752" y="2092"/>
                <a:chExt cx="96" cy="96"/>
              </a:xfrm>
            </p:grpSpPr>
            <p:sp>
              <p:nvSpPr>
                <p:cNvPr id="55" name="Line 39"/>
                <p:cNvSpPr>
                  <a:spLocks noChangeShapeType="1"/>
                </p:cNvSpPr>
                <p:nvPr/>
              </p:nvSpPr>
              <p:spPr bwMode="auto">
                <a:xfrm>
                  <a:off x="4752" y="2092"/>
                  <a:ext cx="96" cy="48"/>
                </a:xfrm>
                <a:prstGeom prst="line">
                  <a:avLst/>
                </a:prstGeom>
                <a:noFill/>
                <a:ln w="1270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 sz="1800"/>
                </a:p>
              </p:txBody>
            </p:sp>
            <p:sp>
              <p:nvSpPr>
                <p:cNvPr id="58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4752" y="2140"/>
                  <a:ext cx="96" cy="48"/>
                </a:xfrm>
                <a:prstGeom prst="line">
                  <a:avLst/>
                </a:prstGeom>
                <a:noFill/>
                <a:ln w="1270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 sz="1800"/>
                </a:p>
              </p:txBody>
            </p:sp>
          </p:grpSp>
        </p:grpSp>
        <p:grpSp>
          <p:nvGrpSpPr>
            <p:cNvPr id="59" name="Group 41"/>
            <p:cNvGrpSpPr>
              <a:grpSpLocks/>
            </p:cNvGrpSpPr>
            <p:nvPr/>
          </p:nvGrpSpPr>
          <p:grpSpPr bwMode="auto">
            <a:xfrm>
              <a:off x="9649057" y="1981200"/>
              <a:ext cx="1501456" cy="1005701"/>
              <a:chOff x="715" y="3180"/>
              <a:chExt cx="672" cy="450"/>
            </a:xfrm>
          </p:grpSpPr>
          <p:sp>
            <p:nvSpPr>
              <p:cNvPr id="60" name="Cloud"/>
              <p:cNvSpPr>
                <a:spLocks noChangeAspect="1" noEditPoints="1" noChangeArrowheads="1"/>
              </p:cNvSpPr>
              <p:nvPr/>
            </p:nvSpPr>
            <p:spPr bwMode="auto">
              <a:xfrm rot="391928">
                <a:off x="715" y="3180"/>
                <a:ext cx="672" cy="450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grpSp>
            <p:nvGrpSpPr>
              <p:cNvPr id="61" name="Group 43"/>
              <p:cNvGrpSpPr>
                <a:grpSpLocks/>
              </p:cNvGrpSpPr>
              <p:nvPr/>
            </p:nvGrpSpPr>
            <p:grpSpPr bwMode="auto">
              <a:xfrm>
                <a:off x="829" y="3298"/>
                <a:ext cx="169" cy="125"/>
                <a:chOff x="4724" y="1996"/>
                <a:chExt cx="388" cy="288"/>
              </a:xfrm>
            </p:grpSpPr>
            <p:sp>
              <p:nvSpPr>
                <p:cNvPr id="63" name="Oval 44"/>
                <p:cNvSpPr>
                  <a:spLocks noChangeArrowheads="1"/>
                </p:cNvSpPr>
                <p:nvPr/>
              </p:nvSpPr>
              <p:spPr bwMode="auto">
                <a:xfrm>
                  <a:off x="4824" y="1996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:endParaRPr lang="en-US" sz="1800" baseline="-25000">
                    <a:solidFill>
                      <a:srgbClr val="FF00FF"/>
                    </a:solidFill>
                  </a:endParaRPr>
                </a:p>
              </p:txBody>
            </p:sp>
            <p:grpSp>
              <p:nvGrpSpPr>
                <p:cNvPr id="64" name="Group 45"/>
                <p:cNvGrpSpPr>
                  <a:grpSpLocks/>
                </p:cNvGrpSpPr>
                <p:nvPr/>
              </p:nvGrpSpPr>
              <p:grpSpPr bwMode="auto">
                <a:xfrm>
                  <a:off x="4724" y="2092"/>
                  <a:ext cx="96" cy="96"/>
                  <a:chOff x="4752" y="2092"/>
                  <a:chExt cx="96" cy="96"/>
                </a:xfrm>
              </p:grpSpPr>
              <p:sp>
                <p:nvSpPr>
                  <p:cNvPr id="65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2092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t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66" name="Line 4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52" y="2140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tIns="0" bIns="0" anchor="ctr"/>
                  <a:lstStyle/>
                  <a:p>
                    <a:endParaRPr lang="en-US" sz="1800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 Box 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16" y="3212"/>
                    <a:ext cx="326" cy="174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 tIns="0" bIns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</m:oMath>
                      </m:oMathPara>
                    </a14:m>
                    <a:endParaRPr lang="en-US" sz="1800"/>
                  </a:p>
                </p:txBody>
              </p:sp>
            </mc:Choice>
            <mc:Fallback xmlns="">
              <p:sp>
                <p:nvSpPr>
                  <p:cNvPr id="43" name="Text 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016" y="3212"/>
                    <a:ext cx="396" cy="233"/>
                  </a:xfrm>
                  <a:prstGeom prst="rect">
                    <a:avLst/>
                  </a:prstGeom>
                  <a:blipFill rotWithShape="1">
                    <a:blip r:embed="rId27"/>
                    <a:stretch>
                      <a:fillRect/>
                    </a:stretch>
                  </a:blipFill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7" name="Group 49"/>
            <p:cNvGrpSpPr>
              <a:grpSpLocks/>
            </p:cNvGrpSpPr>
            <p:nvPr/>
          </p:nvGrpSpPr>
          <p:grpSpPr bwMode="auto">
            <a:xfrm>
              <a:off x="9656991" y="914400"/>
              <a:ext cx="1501456" cy="1005701"/>
              <a:chOff x="720" y="2640"/>
              <a:chExt cx="672" cy="450"/>
            </a:xfrm>
          </p:grpSpPr>
          <p:sp>
            <p:nvSpPr>
              <p:cNvPr id="68" name="Cloud"/>
              <p:cNvSpPr>
                <a:spLocks noChangeAspect="1" noEditPoints="1" noChangeArrowheads="1"/>
              </p:cNvSpPr>
              <p:nvPr/>
            </p:nvSpPr>
            <p:spPr bwMode="auto">
              <a:xfrm rot="391928">
                <a:off x="720" y="2640"/>
                <a:ext cx="672" cy="450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grpSp>
            <p:nvGrpSpPr>
              <p:cNvPr id="69" name="Group 51"/>
              <p:cNvGrpSpPr>
                <a:grpSpLocks/>
              </p:cNvGrpSpPr>
              <p:nvPr/>
            </p:nvGrpSpPr>
            <p:grpSpPr bwMode="auto">
              <a:xfrm>
                <a:off x="834" y="2758"/>
                <a:ext cx="169" cy="125"/>
                <a:chOff x="4724" y="1996"/>
                <a:chExt cx="388" cy="288"/>
              </a:xfrm>
            </p:grpSpPr>
            <p:sp>
              <p:nvSpPr>
                <p:cNvPr id="71" name="Oval 52"/>
                <p:cNvSpPr>
                  <a:spLocks noChangeArrowheads="1"/>
                </p:cNvSpPr>
                <p:nvPr/>
              </p:nvSpPr>
              <p:spPr bwMode="auto">
                <a:xfrm>
                  <a:off x="4824" y="1996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:endParaRPr lang="en-US" sz="1800" baseline="-25000">
                    <a:solidFill>
                      <a:srgbClr val="FF00FF"/>
                    </a:solidFill>
                  </a:endParaRPr>
                </a:p>
              </p:txBody>
            </p:sp>
            <p:grpSp>
              <p:nvGrpSpPr>
                <p:cNvPr id="72" name="Group 53"/>
                <p:cNvGrpSpPr>
                  <a:grpSpLocks/>
                </p:cNvGrpSpPr>
                <p:nvPr/>
              </p:nvGrpSpPr>
              <p:grpSpPr bwMode="auto">
                <a:xfrm>
                  <a:off x="4724" y="2092"/>
                  <a:ext cx="96" cy="96"/>
                  <a:chOff x="4752" y="2092"/>
                  <a:chExt cx="96" cy="96"/>
                </a:xfrm>
              </p:grpSpPr>
              <p:sp>
                <p:nvSpPr>
                  <p:cNvPr id="73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2092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tIns="0" bIns="0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74" name="Line 5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52" y="2140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tIns="0" bIns="0" anchor="ctr"/>
                  <a:lstStyle/>
                  <a:p>
                    <a:endParaRPr lang="en-US" sz="1800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21" y="2672"/>
                    <a:ext cx="342" cy="174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 tIns="0" bIns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/>
                                </a:rPr>
                                <m:t>𝑅</m:t>
                              </m:r>
                            </m:sub>
                          </m:sSub>
                        </m:oMath>
                      </m:oMathPara>
                    </a14:m>
                    <a:endParaRPr lang="en-US" sz="1800"/>
                  </a:p>
                </p:txBody>
              </p:sp>
            </mc:Choice>
            <mc:Fallback xmlns="">
              <p:sp>
                <p:nvSpPr>
                  <p:cNvPr id="51" name="Text 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021" y="2672"/>
                    <a:ext cx="418" cy="233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5" name="AutoShape 57"/>
            <p:cNvCxnSpPr>
              <a:cxnSpLocks noChangeShapeType="1"/>
              <a:stCxn id="52" idx="6"/>
              <a:endCxn id="71" idx="3"/>
            </p:cNvCxnSpPr>
            <p:nvPr/>
          </p:nvCxnSpPr>
          <p:spPr bwMode="auto">
            <a:xfrm flipV="1">
              <a:off x="9538673" y="1416567"/>
              <a:ext cx="511394" cy="582675"/>
            </a:xfrm>
            <a:prstGeom prst="straightConnector1">
              <a:avLst/>
            </a:prstGeom>
            <a:noFill/>
            <a:ln w="5715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p:cxnSp>
          <p:nvCxnSpPr>
            <p:cNvPr id="76" name="AutoShape 58"/>
            <p:cNvCxnSpPr>
              <a:cxnSpLocks noChangeShapeType="1"/>
              <a:stCxn id="52" idx="6"/>
              <a:endCxn id="63" idx="1"/>
            </p:cNvCxnSpPr>
            <p:nvPr/>
          </p:nvCxnSpPr>
          <p:spPr bwMode="auto">
            <a:xfrm>
              <a:off x="9538673" y="1999242"/>
              <a:ext cx="503460" cy="286586"/>
            </a:xfrm>
            <a:prstGeom prst="straightConnector1">
              <a:avLst/>
            </a:prstGeom>
            <a:noFill/>
            <a:ln w="5715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59"/>
                <p:cNvSpPr>
                  <a:spLocks noChangeArrowheads="1"/>
                </p:cNvSpPr>
                <p:nvPr/>
              </p:nvSpPr>
              <p:spPr bwMode="auto">
                <a:xfrm>
                  <a:off x="8919789" y="1981275"/>
                  <a:ext cx="402147" cy="387826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square" t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/>
                          </a:rPr>
                          <m:t>𝜀</m:t>
                        </m:r>
                        <m:r>
                          <a:rPr lang="en-US" sz="1800" i="1">
                            <a:latin typeface="Cambria Math"/>
                          </a:rPr>
                          <m:t>,</m:t>
                        </m:r>
                        <m:r>
                          <a:rPr lang="en-US" sz="1800" i="1">
                            <a:latin typeface="Cambria Math"/>
                          </a:rPr>
                          <m:t>𝜀</m:t>
                        </m:r>
                        <m:r>
                          <a:rPr lang="en-US" sz="1800" i="1">
                            <a:latin typeface="Cambria Math"/>
                          </a:rPr>
                          <m:t>,</m:t>
                        </m:r>
                        <m:r>
                          <a:rPr lang="en-US" sz="1800" i="1">
                            <a:latin typeface="Cambria Math"/>
                          </a:rPr>
                          <m:t>𝜀</m:t>
                        </m:r>
                      </m:oMath>
                    </m:oMathPara>
                  </a14:m>
                  <a:endParaRPr lang="en-US" sz="1800">
                    <a:latin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77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919789" y="1981275"/>
                  <a:ext cx="402147" cy="387826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r="-129787" b="-2222"/>
                  </a:stretch>
                </a:blip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60"/>
                <p:cNvSpPr>
                  <a:spLocks noChangeArrowheads="1"/>
                </p:cNvSpPr>
                <p:nvPr/>
              </p:nvSpPr>
              <p:spPr bwMode="auto">
                <a:xfrm>
                  <a:off x="8919790" y="1380074"/>
                  <a:ext cx="402147" cy="387826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square" t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/>
                          </a:rPr>
                          <m:t>𝜀</m:t>
                        </m:r>
                        <m:r>
                          <a:rPr lang="en-US" sz="1800" b="0" i="1" smtClean="0">
                            <a:latin typeface="Cambria Math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𝜀</m:t>
                        </m:r>
                        <m:r>
                          <a:rPr lang="en-US" sz="1800" b="0" i="1" smtClean="0">
                            <a:latin typeface="Cambria Math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𝜀</m:t>
                        </m:r>
                      </m:oMath>
                    </m:oMathPara>
                  </a14:m>
                  <a:endParaRPr lang="en-US" sz="1800">
                    <a:latin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78" name="Rectangle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919790" y="1380074"/>
                  <a:ext cx="402147" cy="387826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r="-129787" b="-2174"/>
                  </a:stretch>
                </a:blip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400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-76200"/>
            <a:ext cx="10969943" cy="1143000"/>
          </a:xfrm>
        </p:spPr>
        <p:txBody>
          <a:bodyPr/>
          <a:lstStyle/>
          <a:p>
            <a:r>
              <a:rPr lang="en-US"/>
              <a:t>CFLs closed under </a:t>
            </a:r>
            <a:r>
              <a:rPr lang="en-US" smtClean="0"/>
              <a:t>Concatenation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When in an accept state with an empty stack in machine 1, transition into machine 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314734" y="5105400"/>
            <a:ext cx="9289328" cy="1599258"/>
            <a:chOff x="1453284" y="2946737"/>
            <a:chExt cx="9289328" cy="15992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18"/>
                <p:cNvSpPr>
                  <a:spLocks noChangeArrowheads="1"/>
                </p:cNvSpPr>
                <p:nvPr/>
              </p:nvSpPr>
              <p:spPr bwMode="auto">
                <a:xfrm>
                  <a:off x="1453284" y="3806572"/>
                  <a:ext cx="678730" cy="678906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sz="2400" baseline="-250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Oval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53284" y="3806572"/>
                  <a:ext cx="678730" cy="678906"/>
                </a:xfrm>
                <a:prstGeom prst="ellipse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23"/>
                <p:cNvSpPr>
                  <a:spLocks noChangeArrowheads="1"/>
                </p:cNvSpPr>
                <p:nvPr/>
              </p:nvSpPr>
              <p:spPr bwMode="auto">
                <a:xfrm>
                  <a:off x="4190146" y="3829318"/>
                  <a:ext cx="633247" cy="633413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29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90146" y="3829318"/>
                  <a:ext cx="633247" cy="633413"/>
                </a:xfrm>
                <a:prstGeom prst="ellipse">
                  <a:avLst/>
                </a:prstGeom>
                <a:blipFill rotWithShape="1">
                  <a:blip r:embed="rId16"/>
                  <a:stretch>
                    <a:fillRect l="-3774"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AutoShape 24"/>
            <p:cNvCxnSpPr>
              <a:cxnSpLocks noChangeShapeType="1"/>
              <a:stCxn id="7" idx="6"/>
              <a:endCxn id="9" idx="2"/>
            </p:cNvCxnSpPr>
            <p:nvPr/>
          </p:nvCxnSpPr>
          <p:spPr bwMode="auto">
            <a:xfrm>
              <a:off x="4823393" y="4146025"/>
              <a:ext cx="2085664" cy="0"/>
            </a:xfrm>
            <a:prstGeom prst="straightConnector1">
              <a:avLst/>
            </a:prstGeom>
            <a:noFill/>
            <a:ln w="5715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25"/>
                <p:cNvSpPr>
                  <a:spLocks noChangeArrowheads="1"/>
                </p:cNvSpPr>
                <p:nvPr/>
              </p:nvSpPr>
              <p:spPr bwMode="auto">
                <a:xfrm>
                  <a:off x="6909057" y="3829318"/>
                  <a:ext cx="633247" cy="633413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1" name="Oval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909057" y="3829318"/>
                  <a:ext cx="633247" cy="633413"/>
                </a:xfrm>
                <a:prstGeom prst="ellipse">
                  <a:avLst/>
                </a:prstGeom>
                <a:blipFill rotWithShape="1">
                  <a:blip r:embed="rId17"/>
                  <a:stretch>
                    <a:fillRect l="-4717"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27"/>
            <p:cNvGrpSpPr>
              <a:grpSpLocks/>
            </p:cNvGrpSpPr>
            <p:nvPr/>
          </p:nvGrpSpPr>
          <p:grpSpPr bwMode="auto">
            <a:xfrm>
              <a:off x="9942879" y="3746054"/>
              <a:ext cx="799733" cy="799941"/>
              <a:chOff x="4824" y="2352"/>
              <a:chExt cx="288" cy="2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4824" y="2352"/>
                    <a:ext cx="288" cy="288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tIns="0" bIns="0" anchor="ctr"/>
                  <a:lstStyle/>
                  <a:p>
                    <a:pPr algn="ctr">
                      <a:lnSpc>
                        <a:spcPct val="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31</m:t>
                              </m:r>
                            </m:sub>
                          </m:sSub>
                        </m:oMath>
                      </m:oMathPara>
                    </a14:m>
                    <a:endParaRPr lang="en-US" sz="2400" baseline="-250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Oval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824" y="2352"/>
                    <a:ext cx="288" cy="288"/>
                  </a:xfrm>
                  <a:prstGeom prst="ellipse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  <a:ln w="9525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Oval 29"/>
              <p:cNvSpPr>
                <a:spLocks noChangeArrowheads="1"/>
              </p:cNvSpPr>
              <p:nvPr/>
            </p:nvSpPr>
            <p:spPr bwMode="auto">
              <a:xfrm>
                <a:off x="4848" y="2376"/>
                <a:ext cx="240" cy="240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/>
              </a:p>
            </p:txBody>
          </p:sp>
        </p:grpSp>
        <p:cxnSp>
          <p:nvCxnSpPr>
            <p:cNvPr id="11" name="AutoShape 24"/>
            <p:cNvCxnSpPr>
              <a:cxnSpLocks noChangeShapeType="1"/>
              <a:stCxn id="6" idx="6"/>
              <a:endCxn id="7" idx="2"/>
            </p:cNvCxnSpPr>
            <p:nvPr/>
          </p:nvCxnSpPr>
          <p:spPr bwMode="auto">
            <a:xfrm>
              <a:off x="2132012" y="4146025"/>
              <a:ext cx="2058134" cy="0"/>
            </a:xfrm>
            <a:prstGeom prst="straightConnector1">
              <a:avLst/>
            </a:prstGeom>
            <a:noFill/>
            <a:ln w="5715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p:cxnSp>
          <p:nvCxnSpPr>
            <p:cNvPr id="12" name="AutoShape 24"/>
            <p:cNvCxnSpPr>
              <a:cxnSpLocks noChangeShapeType="1"/>
              <a:stCxn id="9" idx="6"/>
              <a:endCxn id="20" idx="2"/>
            </p:cNvCxnSpPr>
            <p:nvPr/>
          </p:nvCxnSpPr>
          <p:spPr bwMode="auto">
            <a:xfrm>
              <a:off x="7542304" y="4146025"/>
              <a:ext cx="2400575" cy="0"/>
            </a:xfrm>
            <a:prstGeom prst="straightConnector1">
              <a:avLst/>
            </a:prstGeom>
            <a:noFill/>
            <a:ln w="5715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568484" y="3708737"/>
                  <a:ext cx="93512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𝜀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𝜀</m:t>
                        </m:r>
                        <m:r>
                          <a:rPr lang="en-US" b="0" i="1" smtClean="0">
                            <a:latin typeface="Cambria Math"/>
                          </a:rPr>
                          <m:t>,$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8484" y="3708737"/>
                  <a:ext cx="935128" cy="461665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007618" y="3708737"/>
                  <a:ext cx="9288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𝜀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𝜀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𝜀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7618" y="3708737"/>
                  <a:ext cx="928844" cy="461665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7779727" y="3628072"/>
                  <a:ext cx="93512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𝜀</m:t>
                        </m:r>
                        <m:r>
                          <a:rPr lang="en-US" b="0" i="1" smtClean="0">
                            <a:latin typeface="Cambria Math"/>
                          </a:rPr>
                          <m:t>,$,</m:t>
                        </m:r>
                        <m:r>
                          <a:rPr lang="en-US" b="0" i="1" smtClean="0">
                            <a:latin typeface="Cambria Math"/>
                          </a:rPr>
                          <m:t>𝜀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9727" y="3628072"/>
                  <a:ext cx="935128" cy="461665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Curved Connector 15"/>
            <p:cNvCxnSpPr>
              <a:stCxn id="7" idx="1"/>
              <a:endCxn id="7" idx="7"/>
            </p:cNvCxnSpPr>
            <p:nvPr/>
          </p:nvCxnSpPr>
          <p:spPr>
            <a:xfrm rot="5400000" flipH="1" flipV="1">
              <a:off x="4506769" y="3698193"/>
              <a:ext cx="12700" cy="447773"/>
            </a:xfrm>
            <a:prstGeom prst="curvedConnector3">
              <a:avLst>
                <a:gd name="adj1" fmla="val 3859630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058474" y="2946737"/>
                  <a:ext cx="98847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𝜀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8474" y="2946737"/>
                  <a:ext cx="988476" cy="461665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urved Connector 17"/>
            <p:cNvCxnSpPr>
              <a:stCxn id="9" idx="1"/>
              <a:endCxn id="9" idx="7"/>
            </p:cNvCxnSpPr>
            <p:nvPr/>
          </p:nvCxnSpPr>
          <p:spPr>
            <a:xfrm rot="5400000" flipH="1" flipV="1">
              <a:off x="7225680" y="3698193"/>
              <a:ext cx="12700" cy="447773"/>
            </a:xfrm>
            <a:prstGeom prst="curvedConnector3">
              <a:avLst>
                <a:gd name="adj1" fmla="val 4081165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760557" y="2946737"/>
                  <a:ext cx="98289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𝜀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557" y="2946737"/>
                  <a:ext cx="982898" cy="461665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1598612" y="2845405"/>
            <a:ext cx="4419600" cy="1955204"/>
            <a:chOff x="3820217" y="2590800"/>
            <a:chExt cx="4419600" cy="19552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18"/>
                <p:cNvSpPr>
                  <a:spLocks noChangeArrowheads="1"/>
                </p:cNvSpPr>
                <p:nvPr/>
              </p:nvSpPr>
              <p:spPr bwMode="auto">
                <a:xfrm>
                  <a:off x="3979689" y="3806572"/>
                  <a:ext cx="678730" cy="678906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400" baseline="-25000" smtClean="0">
                      <a:solidFill>
                        <a:schemeClr val="tx1"/>
                      </a:solidFill>
                    </a:rPr>
                    <a:t>2</a:t>
                  </a:r>
                  <a:endParaRPr lang="en-US" sz="2400" baseline="-250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Oval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79689" y="3806572"/>
                  <a:ext cx="678730" cy="678906"/>
                </a:xfrm>
                <a:prstGeom prst="ellipse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28"/>
                <p:cNvSpPr>
                  <a:spLocks noChangeArrowheads="1"/>
                </p:cNvSpPr>
                <p:nvPr/>
              </p:nvSpPr>
              <p:spPr bwMode="auto">
                <a:xfrm>
                  <a:off x="7325417" y="3746062"/>
                  <a:ext cx="799733" cy="799942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sz="2400" baseline="-250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Oval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325417" y="3746062"/>
                  <a:ext cx="799733" cy="799942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AutoShape 24"/>
            <p:cNvCxnSpPr>
              <a:cxnSpLocks noChangeShapeType="1"/>
              <a:stCxn id="23" idx="6"/>
              <a:endCxn id="35" idx="2"/>
            </p:cNvCxnSpPr>
            <p:nvPr/>
          </p:nvCxnSpPr>
          <p:spPr bwMode="auto">
            <a:xfrm>
              <a:off x="4658417" y="4146025"/>
              <a:ext cx="2667000" cy="0"/>
            </a:xfrm>
            <a:prstGeom prst="straightConnector1">
              <a:avLst/>
            </a:prstGeom>
            <a:noFill/>
            <a:ln w="5715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5552089" y="3708737"/>
                  <a:ext cx="9288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𝜀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𝜀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𝜀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2089" y="3708737"/>
                  <a:ext cx="928844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Curved Connector 26"/>
            <p:cNvCxnSpPr>
              <a:stCxn id="23" idx="1"/>
              <a:endCxn id="23" idx="7"/>
            </p:cNvCxnSpPr>
            <p:nvPr/>
          </p:nvCxnSpPr>
          <p:spPr>
            <a:xfrm rot="5400000" flipH="1" flipV="1">
              <a:off x="4319052" y="3666028"/>
              <a:ext cx="12700" cy="479934"/>
            </a:xfrm>
            <a:prstGeom prst="curvedConnector3">
              <a:avLst>
                <a:gd name="adj1" fmla="val 4244402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3820217" y="2889911"/>
                  <a:ext cx="98847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𝜀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0217" y="2889911"/>
                  <a:ext cx="988476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3820217" y="2667000"/>
                  <a:ext cx="97731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𝜀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0217" y="2667000"/>
                  <a:ext cx="977319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Curved Connector 29"/>
            <p:cNvCxnSpPr>
              <a:stCxn id="35" idx="1"/>
              <a:endCxn id="35" idx="7"/>
            </p:cNvCxnSpPr>
            <p:nvPr/>
          </p:nvCxnSpPr>
          <p:spPr>
            <a:xfrm rot="5400000" flipH="1" flipV="1">
              <a:off x="7725283" y="3580455"/>
              <a:ext cx="12700" cy="565497"/>
            </a:xfrm>
            <a:prstGeom prst="curvedConnector3">
              <a:avLst>
                <a:gd name="adj1" fmla="val 5159354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7251341" y="2813711"/>
                  <a:ext cx="98847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𝜀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1341" y="2813711"/>
                  <a:ext cx="988476" cy="46166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7251341" y="2590800"/>
                  <a:ext cx="97731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𝜀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1341" y="2590800"/>
                  <a:ext cx="977319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5561012" y="3429000"/>
                  <a:ext cx="95308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𝜀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𝜀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1012" y="3429000"/>
                  <a:ext cx="953081" cy="46166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5561012" y="3124200"/>
                  <a:ext cx="9586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𝜀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𝜀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1012" y="3124200"/>
                  <a:ext cx="958660" cy="46166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17"/>
          <p:cNvGrpSpPr>
            <a:grpSpLocks/>
          </p:cNvGrpSpPr>
          <p:nvPr/>
        </p:nvGrpSpPr>
        <p:grpSpPr bwMode="auto">
          <a:xfrm>
            <a:off x="60455" y="3983349"/>
            <a:ext cx="914400" cy="678906"/>
            <a:chOff x="4724" y="1996"/>
            <a:chExt cx="388" cy="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18"/>
                <p:cNvSpPr>
                  <a:spLocks noChangeArrowheads="1"/>
                </p:cNvSpPr>
                <p:nvPr/>
              </p:nvSpPr>
              <p:spPr bwMode="auto">
                <a:xfrm>
                  <a:off x="4824" y="1996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FF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solidFill>
                                  <a:srgbClr val="FF00FF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FF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baseline="-25000">
                    <a:solidFill>
                      <a:srgbClr val="FF00FF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Oval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4" y="1996"/>
                  <a:ext cx="288" cy="288"/>
                </a:xfrm>
                <a:prstGeom prst="ellipse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" name="Group 19"/>
            <p:cNvGrpSpPr>
              <a:grpSpLocks/>
            </p:cNvGrpSpPr>
            <p:nvPr/>
          </p:nvGrpSpPr>
          <p:grpSpPr bwMode="auto">
            <a:xfrm>
              <a:off x="4724" y="2092"/>
              <a:ext cx="96" cy="96"/>
              <a:chOff x="4752" y="2092"/>
              <a:chExt cx="96" cy="96"/>
            </a:xfrm>
          </p:grpSpPr>
          <p:sp>
            <p:nvSpPr>
              <p:cNvPr id="40" name="Line 20"/>
              <p:cNvSpPr>
                <a:spLocks noChangeShapeType="1"/>
              </p:cNvSpPr>
              <p:nvPr/>
            </p:nvSpPr>
            <p:spPr bwMode="auto">
              <a:xfrm>
                <a:off x="4752" y="2092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  <p:sp>
            <p:nvSpPr>
              <p:cNvPr id="41" name="Line 21"/>
              <p:cNvSpPr>
                <a:spLocks noChangeShapeType="1"/>
              </p:cNvSpPr>
              <p:nvPr/>
            </p:nvSpPr>
            <p:spPr bwMode="auto">
              <a:xfrm flipH="1">
                <a:off x="4752" y="2140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</p:grpSp>
      </p:grpSp>
      <p:cxnSp>
        <p:nvCxnSpPr>
          <p:cNvPr id="42" name="AutoShape 24"/>
          <p:cNvCxnSpPr>
            <a:cxnSpLocks noChangeShapeType="1"/>
            <a:stCxn id="38" idx="6"/>
            <a:endCxn id="23" idx="2"/>
          </p:cNvCxnSpPr>
          <p:nvPr/>
        </p:nvCxnSpPr>
        <p:spPr bwMode="auto">
          <a:xfrm>
            <a:off x="974855" y="4322802"/>
            <a:ext cx="783229" cy="77828"/>
          </a:xfrm>
          <a:prstGeom prst="straightConnector1">
            <a:avLst/>
          </a:prstGeom>
          <a:noFill/>
          <a:ln w="57150">
            <a:solidFill>
              <a:srgbClr val="3399FF"/>
            </a:solidFill>
            <a:round/>
            <a:headEnd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949603" y="3881735"/>
                <a:ext cx="9703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  <m:r>
                        <a:rPr lang="en-US" b="0" i="1" smtClean="0">
                          <a:latin typeface="Cambria Math"/>
                        </a:rPr>
                        <m:t>,#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603" y="3881735"/>
                <a:ext cx="970394" cy="461665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AutoShape 24"/>
          <p:cNvCxnSpPr>
            <a:cxnSpLocks noChangeShapeType="1"/>
            <a:stCxn id="35" idx="3"/>
            <a:endCxn id="6" idx="0"/>
          </p:cNvCxnSpPr>
          <p:nvPr/>
        </p:nvCxnSpPr>
        <p:spPr bwMode="auto">
          <a:xfrm flipH="1">
            <a:off x="1654099" y="4683451"/>
            <a:ext cx="3566831" cy="1281784"/>
          </a:xfrm>
          <a:prstGeom prst="straightConnector1">
            <a:avLst/>
          </a:prstGeom>
          <a:noFill/>
          <a:ln w="57150">
            <a:solidFill>
              <a:srgbClr val="3399FF"/>
            </a:solidFill>
            <a:round/>
            <a:headEnd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607962" y="4874567"/>
                <a:ext cx="9703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  <m:r>
                        <a:rPr lang="en-US" b="0" i="1" smtClean="0">
                          <a:latin typeface="Cambria Math"/>
                        </a:rPr>
                        <m:t>,#,</m:t>
                      </m:r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962" y="4874567"/>
                <a:ext cx="970394" cy="461665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/>
          <p:cNvGrpSpPr/>
          <p:nvPr/>
        </p:nvGrpSpPr>
        <p:grpSpPr>
          <a:xfrm>
            <a:off x="9103974" y="914400"/>
            <a:ext cx="2757229" cy="872228"/>
            <a:chOff x="3808412" y="4876800"/>
            <a:chExt cx="3825251" cy="1210089"/>
          </a:xfrm>
        </p:grpSpPr>
        <p:grpSp>
          <p:nvGrpSpPr>
            <p:cNvPr id="51" name="Group 61"/>
            <p:cNvGrpSpPr>
              <a:grpSpLocks/>
            </p:cNvGrpSpPr>
            <p:nvPr/>
          </p:nvGrpSpPr>
          <p:grpSpPr bwMode="auto">
            <a:xfrm>
              <a:off x="5995357" y="4876800"/>
              <a:ext cx="1638306" cy="1097365"/>
              <a:chOff x="2731" y="2964"/>
              <a:chExt cx="672" cy="450"/>
            </a:xfrm>
          </p:grpSpPr>
          <p:sp>
            <p:nvSpPr>
              <p:cNvPr id="69" name="Cloud"/>
              <p:cNvSpPr>
                <a:spLocks noChangeAspect="1" noEditPoints="1" noChangeArrowheads="1"/>
              </p:cNvSpPr>
              <p:nvPr/>
            </p:nvSpPr>
            <p:spPr bwMode="auto">
              <a:xfrm rot="391928">
                <a:off x="2731" y="2964"/>
                <a:ext cx="672" cy="450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 sz="1600"/>
              </a:p>
            </p:txBody>
          </p:sp>
          <p:grpSp>
            <p:nvGrpSpPr>
              <p:cNvPr id="70" name="Group 63"/>
              <p:cNvGrpSpPr>
                <a:grpSpLocks/>
              </p:cNvGrpSpPr>
              <p:nvPr/>
            </p:nvGrpSpPr>
            <p:grpSpPr bwMode="auto">
              <a:xfrm>
                <a:off x="2808" y="3187"/>
                <a:ext cx="169" cy="125"/>
                <a:chOff x="4724" y="1996"/>
                <a:chExt cx="388" cy="288"/>
              </a:xfrm>
            </p:grpSpPr>
            <p:sp>
              <p:nvSpPr>
                <p:cNvPr id="72" name="Oval 64"/>
                <p:cNvSpPr>
                  <a:spLocks noChangeArrowheads="1"/>
                </p:cNvSpPr>
                <p:nvPr/>
              </p:nvSpPr>
              <p:spPr bwMode="auto">
                <a:xfrm>
                  <a:off x="4824" y="1996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:endParaRPr lang="en-US" sz="1600" baseline="-25000">
                    <a:solidFill>
                      <a:srgbClr val="FF00FF"/>
                    </a:solidFill>
                  </a:endParaRPr>
                </a:p>
              </p:txBody>
            </p:sp>
            <p:grpSp>
              <p:nvGrpSpPr>
                <p:cNvPr id="73" name="Group 65"/>
                <p:cNvGrpSpPr>
                  <a:grpSpLocks/>
                </p:cNvGrpSpPr>
                <p:nvPr/>
              </p:nvGrpSpPr>
              <p:grpSpPr bwMode="auto">
                <a:xfrm>
                  <a:off x="4724" y="2092"/>
                  <a:ext cx="96" cy="96"/>
                  <a:chOff x="4752" y="2092"/>
                  <a:chExt cx="96" cy="96"/>
                </a:xfrm>
              </p:grpSpPr>
              <p:sp>
                <p:nvSpPr>
                  <p:cNvPr id="74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2092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tIns="0" bIns="0"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75" name="Line 6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52" y="2140"/>
                    <a:ext cx="96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tIns="0" bIns="0" anchor="ctr"/>
                  <a:lstStyle/>
                  <a:p>
                    <a:endParaRPr lang="en-US" sz="1600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32" y="2996"/>
                    <a:ext cx="275" cy="140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 tIns="0" bIns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</m:oMath>
                      </m:oMathPara>
                    </a14:m>
                    <a:endParaRPr lang="en-US" sz="1600"/>
                  </a:p>
                </p:txBody>
              </p:sp>
            </mc:Choice>
            <mc:Fallback xmlns="">
              <p:sp>
                <p:nvSpPr>
                  <p:cNvPr id="63" name="Text 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032" y="2996"/>
                    <a:ext cx="396" cy="233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69"/>
                <p:cNvSpPr>
                  <a:spLocks noChangeArrowheads="1"/>
                </p:cNvSpPr>
                <p:nvPr/>
              </p:nvSpPr>
              <p:spPr bwMode="auto">
                <a:xfrm>
                  <a:off x="5350231" y="5029725"/>
                  <a:ext cx="438800" cy="341596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square" t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/>
                          </a:rPr>
                          <m:t>𝜀</m:t>
                        </m:r>
                        <m:r>
                          <a:rPr lang="en-US" sz="1600" i="1">
                            <a:latin typeface="Cambria Math"/>
                          </a:rPr>
                          <m:t>,#,</m:t>
                        </m:r>
                        <m:r>
                          <a:rPr lang="en-US" sz="1600" i="1">
                            <a:latin typeface="Cambria Math"/>
                          </a:rPr>
                          <m:t>𝜀</m:t>
                        </m:r>
                      </m:oMath>
                    </m:oMathPara>
                  </a14:m>
                  <a:endParaRPr lang="en-US" sz="1600">
                    <a:latin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2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50231" y="5029725"/>
                  <a:ext cx="438800" cy="341596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r="-90385" b="-12500"/>
                  </a:stretch>
                </a:blip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Cloud"/>
            <p:cNvSpPr>
              <a:spLocks noChangeAspect="1" noEditPoints="1" noChangeArrowheads="1"/>
            </p:cNvSpPr>
            <p:nvPr/>
          </p:nvSpPr>
          <p:spPr bwMode="auto">
            <a:xfrm rot="391928">
              <a:off x="3808412" y="4989110"/>
              <a:ext cx="1638306" cy="1097365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 sz="1600"/>
            </a:p>
          </p:txBody>
        </p:sp>
        <p:grpSp>
          <p:nvGrpSpPr>
            <p:cNvPr id="54" name="Group 72"/>
            <p:cNvGrpSpPr>
              <a:grpSpLocks/>
            </p:cNvGrpSpPr>
            <p:nvPr/>
          </p:nvGrpSpPr>
          <p:grpSpPr bwMode="auto">
            <a:xfrm>
              <a:off x="3925434" y="5276863"/>
              <a:ext cx="412014" cy="304824"/>
              <a:chOff x="4724" y="1996"/>
              <a:chExt cx="388" cy="288"/>
            </a:xfrm>
          </p:grpSpPr>
          <p:sp>
            <p:nvSpPr>
              <p:cNvPr id="65" name="Oval 73"/>
              <p:cNvSpPr>
                <a:spLocks noChangeArrowheads="1"/>
              </p:cNvSpPr>
              <p:nvPr/>
            </p:nvSpPr>
            <p:spPr bwMode="auto">
              <a:xfrm>
                <a:off x="4824" y="1996"/>
                <a:ext cx="288" cy="288"/>
              </a:xfrm>
              <a:prstGeom prst="ellipse">
                <a:avLst/>
              </a:prstGeom>
              <a:noFill/>
              <a:ln w="9525" algn="ctr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1600" baseline="-25000">
                  <a:solidFill>
                    <a:srgbClr val="FF00FF"/>
                  </a:solidFill>
                </a:endParaRPr>
              </a:p>
            </p:txBody>
          </p:sp>
          <p:grpSp>
            <p:nvGrpSpPr>
              <p:cNvPr id="66" name="Group 74"/>
              <p:cNvGrpSpPr>
                <a:grpSpLocks/>
              </p:cNvGrpSpPr>
              <p:nvPr/>
            </p:nvGrpSpPr>
            <p:grpSpPr bwMode="auto">
              <a:xfrm>
                <a:off x="4724" y="2092"/>
                <a:ext cx="96" cy="96"/>
                <a:chOff x="4752" y="2092"/>
                <a:chExt cx="96" cy="96"/>
              </a:xfrm>
            </p:grpSpPr>
            <p:sp>
              <p:nvSpPr>
                <p:cNvPr id="67" name="Line 75"/>
                <p:cNvSpPr>
                  <a:spLocks noChangeShapeType="1"/>
                </p:cNvSpPr>
                <p:nvPr/>
              </p:nvSpPr>
              <p:spPr bwMode="auto">
                <a:xfrm>
                  <a:off x="4752" y="209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 sz="1600"/>
                </a:p>
              </p:txBody>
            </p:sp>
            <p:sp>
              <p:nvSpPr>
                <p:cNvPr id="68" name="Line 76"/>
                <p:cNvSpPr>
                  <a:spLocks noChangeShapeType="1"/>
                </p:cNvSpPr>
                <p:nvPr/>
              </p:nvSpPr>
              <p:spPr bwMode="auto">
                <a:xfrm flipH="1">
                  <a:off x="4752" y="214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 sz="1600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4348745" y="5105400"/>
                  <a:ext cx="700272" cy="341596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t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US" sz="1600"/>
                </a:p>
              </p:txBody>
            </p:sp>
          </mc:Choice>
          <mc:Fallback xmlns="">
            <p:sp>
              <p:nvSpPr>
                <p:cNvPr id="55" name="Text 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48745" y="5105400"/>
                  <a:ext cx="700272" cy="341596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b="-15000"/>
                  </a:stretch>
                </a:blip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" name="Group 78"/>
            <p:cNvGrpSpPr>
              <a:grpSpLocks/>
            </p:cNvGrpSpPr>
            <p:nvPr/>
          </p:nvGrpSpPr>
          <p:grpSpPr bwMode="auto">
            <a:xfrm>
              <a:off x="4929871" y="5193951"/>
              <a:ext cx="351066" cy="351157"/>
              <a:chOff x="4824" y="2352"/>
              <a:chExt cx="288" cy="288"/>
            </a:xfrm>
          </p:grpSpPr>
          <p:sp>
            <p:nvSpPr>
              <p:cNvPr id="63" name="Oval 79"/>
              <p:cNvSpPr>
                <a:spLocks noChangeArrowheads="1"/>
              </p:cNvSpPr>
              <p:nvPr/>
            </p:nvSpPr>
            <p:spPr bwMode="auto">
              <a:xfrm>
                <a:off x="4824" y="2352"/>
                <a:ext cx="288" cy="288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1600" baseline="-25000">
                  <a:solidFill>
                    <a:srgbClr val="FF00FF"/>
                  </a:solidFill>
                </a:endParaRPr>
              </a:p>
            </p:txBody>
          </p:sp>
          <p:sp>
            <p:nvSpPr>
              <p:cNvPr id="64" name="Oval 80"/>
              <p:cNvSpPr>
                <a:spLocks noChangeArrowheads="1"/>
              </p:cNvSpPr>
              <p:nvPr/>
            </p:nvSpPr>
            <p:spPr bwMode="auto">
              <a:xfrm>
                <a:off x="4848" y="2376"/>
                <a:ext cx="240" cy="240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1600" baseline="-25000"/>
              </a:p>
            </p:txBody>
          </p:sp>
        </p:grpSp>
        <p:cxnSp>
          <p:nvCxnSpPr>
            <p:cNvPr id="57" name="AutoShape 95"/>
            <p:cNvCxnSpPr>
              <a:cxnSpLocks noChangeShapeType="1"/>
              <a:stCxn id="63" idx="6"/>
              <a:endCxn id="72" idx="1"/>
            </p:cNvCxnSpPr>
            <p:nvPr/>
          </p:nvCxnSpPr>
          <p:spPr bwMode="auto">
            <a:xfrm>
              <a:off x="5280937" y="5369530"/>
              <a:ext cx="1053119" cy="95715"/>
            </a:xfrm>
            <a:prstGeom prst="straightConnector1">
              <a:avLst/>
            </a:prstGeom>
            <a:noFill/>
            <a:ln w="5715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p:grpSp>
          <p:nvGrpSpPr>
            <p:cNvPr id="58" name="Group 78"/>
            <p:cNvGrpSpPr>
              <a:grpSpLocks/>
            </p:cNvGrpSpPr>
            <p:nvPr/>
          </p:nvGrpSpPr>
          <p:grpSpPr bwMode="auto">
            <a:xfrm>
              <a:off x="4452032" y="5687138"/>
              <a:ext cx="351066" cy="351157"/>
              <a:chOff x="4824" y="2352"/>
              <a:chExt cx="288" cy="288"/>
            </a:xfrm>
          </p:grpSpPr>
          <p:sp>
            <p:nvSpPr>
              <p:cNvPr id="61" name="Oval 79"/>
              <p:cNvSpPr>
                <a:spLocks noChangeArrowheads="1"/>
              </p:cNvSpPr>
              <p:nvPr/>
            </p:nvSpPr>
            <p:spPr bwMode="auto">
              <a:xfrm>
                <a:off x="4824" y="2352"/>
                <a:ext cx="288" cy="288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1600" baseline="-25000">
                  <a:solidFill>
                    <a:srgbClr val="FF00FF"/>
                  </a:solidFill>
                </a:endParaRPr>
              </a:p>
            </p:txBody>
          </p:sp>
          <p:sp>
            <p:nvSpPr>
              <p:cNvPr id="62" name="Oval 80"/>
              <p:cNvSpPr>
                <a:spLocks noChangeArrowheads="1"/>
              </p:cNvSpPr>
              <p:nvPr/>
            </p:nvSpPr>
            <p:spPr bwMode="auto">
              <a:xfrm>
                <a:off x="4848" y="2376"/>
                <a:ext cx="240" cy="240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1600" baseline="-25000"/>
              </a:p>
            </p:txBody>
          </p:sp>
        </p:grpSp>
        <p:cxnSp>
          <p:nvCxnSpPr>
            <p:cNvPr id="59" name="AutoShape 95"/>
            <p:cNvCxnSpPr>
              <a:cxnSpLocks noChangeShapeType="1"/>
              <a:stCxn id="61" idx="6"/>
              <a:endCxn id="72" idx="3"/>
            </p:cNvCxnSpPr>
            <p:nvPr/>
          </p:nvCxnSpPr>
          <p:spPr bwMode="auto">
            <a:xfrm flipV="1">
              <a:off x="4803098" y="5680789"/>
              <a:ext cx="1530958" cy="181928"/>
            </a:xfrm>
            <a:prstGeom prst="straightConnector1">
              <a:avLst/>
            </a:prstGeom>
            <a:noFill/>
            <a:ln w="5715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69"/>
                <p:cNvSpPr>
                  <a:spLocks noChangeArrowheads="1"/>
                </p:cNvSpPr>
                <p:nvPr/>
              </p:nvSpPr>
              <p:spPr bwMode="auto">
                <a:xfrm>
                  <a:off x="5366166" y="5745293"/>
                  <a:ext cx="438800" cy="341596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square" t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/>
                          </a:rPr>
                          <m:t>𝜀</m:t>
                        </m:r>
                        <m:r>
                          <a:rPr lang="en-US" sz="1600" i="1">
                            <a:latin typeface="Cambria Math"/>
                          </a:rPr>
                          <m:t>,#,</m:t>
                        </m:r>
                        <m:r>
                          <a:rPr lang="en-US" sz="1600" i="1">
                            <a:latin typeface="Cambria Math"/>
                          </a:rPr>
                          <m:t>𝜀</m:t>
                        </m:r>
                      </m:oMath>
                    </m:oMathPara>
                  </a14:m>
                  <a:endParaRPr lang="en-US" sz="1600">
                    <a:latin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6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66166" y="5745293"/>
                  <a:ext cx="438800" cy="341596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 r="-90385" b="-10000"/>
                  </a:stretch>
                </a:blip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6" name="Group 17"/>
          <p:cNvGrpSpPr>
            <a:grpSpLocks/>
          </p:cNvGrpSpPr>
          <p:nvPr/>
        </p:nvGrpSpPr>
        <p:grpSpPr bwMode="auto">
          <a:xfrm>
            <a:off x="8435630" y="1236159"/>
            <a:ext cx="330888" cy="245671"/>
            <a:chOff x="4724" y="1996"/>
            <a:chExt cx="388" cy="288"/>
          </a:xfrm>
        </p:grpSpPr>
        <p:sp>
          <p:nvSpPr>
            <p:cNvPr id="77" name="Oval 18"/>
            <p:cNvSpPr>
              <a:spLocks noChangeArrowheads="1"/>
            </p:cNvSpPr>
            <p:nvPr/>
          </p:nvSpPr>
          <p:spPr bwMode="auto">
            <a:xfrm>
              <a:off x="4824" y="1996"/>
              <a:ext cx="288" cy="288"/>
            </a:xfrm>
            <a:prstGeom prst="ellipse">
              <a:avLst/>
            </a:prstGeom>
            <a:noFill/>
            <a:ln w="9525" algn="ctr">
              <a:solidFill>
                <a:srgbClr val="FF00FF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1600" baseline="-25000">
                <a:solidFill>
                  <a:srgbClr val="FF00FF"/>
                </a:solidFill>
              </a:endParaRPr>
            </a:p>
          </p:txBody>
        </p:sp>
        <p:grpSp>
          <p:nvGrpSpPr>
            <p:cNvPr id="78" name="Group 19"/>
            <p:cNvGrpSpPr>
              <a:grpSpLocks/>
            </p:cNvGrpSpPr>
            <p:nvPr/>
          </p:nvGrpSpPr>
          <p:grpSpPr bwMode="auto">
            <a:xfrm>
              <a:off x="4724" y="2092"/>
              <a:ext cx="96" cy="96"/>
              <a:chOff x="4752" y="2092"/>
              <a:chExt cx="96" cy="96"/>
            </a:xfrm>
          </p:grpSpPr>
          <p:sp>
            <p:nvSpPr>
              <p:cNvPr id="79" name="Line 20"/>
              <p:cNvSpPr>
                <a:spLocks noChangeShapeType="1"/>
              </p:cNvSpPr>
              <p:nvPr/>
            </p:nvSpPr>
            <p:spPr bwMode="auto">
              <a:xfrm>
                <a:off x="4752" y="2092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 sz="1600"/>
              </a:p>
            </p:txBody>
          </p:sp>
          <p:sp>
            <p:nvSpPr>
              <p:cNvPr id="80" name="Line 21"/>
              <p:cNvSpPr>
                <a:spLocks noChangeShapeType="1"/>
              </p:cNvSpPr>
              <p:nvPr/>
            </p:nvSpPr>
            <p:spPr bwMode="auto">
              <a:xfrm flipH="1">
                <a:off x="4752" y="2140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 sz="1600"/>
              </a:p>
            </p:txBody>
          </p:sp>
        </p:grpSp>
      </p:grpSp>
      <p:cxnSp>
        <p:nvCxnSpPr>
          <p:cNvPr id="81" name="AutoShape 95"/>
          <p:cNvCxnSpPr>
            <a:cxnSpLocks noChangeShapeType="1"/>
            <a:stCxn id="77" idx="6"/>
            <a:endCxn id="68" idx="0"/>
          </p:cNvCxnSpPr>
          <p:nvPr/>
        </p:nvCxnSpPr>
        <p:spPr bwMode="auto">
          <a:xfrm flipV="1">
            <a:off x="8766518" y="1312624"/>
            <a:ext cx="495284" cy="46371"/>
          </a:xfrm>
          <a:prstGeom prst="straightConnector1">
            <a:avLst/>
          </a:prstGeom>
          <a:noFill/>
          <a:ln w="57150">
            <a:solidFill>
              <a:srgbClr val="3399FF"/>
            </a:solidFill>
            <a:round/>
            <a:headEnd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69"/>
              <p:cNvSpPr>
                <a:spLocks noChangeArrowheads="1"/>
              </p:cNvSpPr>
              <p:nvPr/>
            </p:nvSpPr>
            <p:spPr bwMode="auto">
              <a:xfrm>
                <a:off x="8626598" y="1024630"/>
                <a:ext cx="316286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 t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/>
                        </a:rPr>
                        <m:t>𝜀</m:t>
                      </m:r>
                      <m:r>
                        <a:rPr lang="en-US" sz="1600" i="1" smtClean="0">
                          <a:latin typeface="Cambria Math"/>
                        </a:rPr>
                        <m:t>,</m:t>
                      </m:r>
                      <m:r>
                        <a:rPr lang="en-US" sz="1600" b="0" i="1" smtClean="0">
                          <a:latin typeface="Cambria Math"/>
                        </a:rPr>
                        <m:t>𝜀</m:t>
                      </m:r>
                      <m:r>
                        <a:rPr lang="en-US" sz="1600" b="0" i="1" smtClean="0">
                          <a:latin typeface="Cambria Math"/>
                        </a:rPr>
                        <m:t>,#</m:t>
                      </m:r>
                    </m:oMath>
                  </m:oMathPara>
                </a14:m>
                <a:endParaRPr lang="en-US" sz="1600"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84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26598" y="1024630"/>
                <a:ext cx="316286" cy="246221"/>
              </a:xfrm>
              <a:prstGeom prst="rect">
                <a:avLst/>
              </a:prstGeom>
              <a:blipFill rotWithShape="1">
                <a:blip r:embed="rId32"/>
                <a:stretch>
                  <a:fillRect r="-100000" b="-12500"/>
                </a:stretch>
              </a:blipFill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523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0"/>
            <a:ext cx="10969943" cy="1143000"/>
          </a:xfrm>
        </p:spPr>
        <p:txBody>
          <a:bodyPr/>
          <a:lstStyle/>
          <a:p>
            <a:r>
              <a:rPr lang="en-US" smtClean="0"/>
              <a:t>CFLs closed under Kleene Star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2027237"/>
            <a:ext cx="10969943" cy="4525963"/>
          </a:xfrm>
        </p:spPr>
        <p:txBody>
          <a:bodyPr/>
          <a:lstStyle/>
          <a:p>
            <a:r>
              <a:rPr lang="en-US" smtClean="0"/>
              <a:t>When in an accept state with an empty stack, return to start state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443884" y="4268142"/>
            <a:ext cx="9289328" cy="1599258"/>
            <a:chOff x="1453284" y="2946737"/>
            <a:chExt cx="9289328" cy="15992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18"/>
                <p:cNvSpPr>
                  <a:spLocks noChangeArrowheads="1"/>
                </p:cNvSpPr>
                <p:nvPr/>
              </p:nvSpPr>
              <p:spPr bwMode="auto">
                <a:xfrm>
                  <a:off x="1453284" y="3806572"/>
                  <a:ext cx="678730" cy="678906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sz="2400" baseline="-250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Oval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53284" y="3806572"/>
                  <a:ext cx="678730" cy="678906"/>
                </a:xfrm>
                <a:prstGeom prst="ellipse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23"/>
                <p:cNvSpPr>
                  <a:spLocks noChangeArrowheads="1"/>
                </p:cNvSpPr>
                <p:nvPr/>
              </p:nvSpPr>
              <p:spPr bwMode="auto">
                <a:xfrm>
                  <a:off x="4190146" y="3829318"/>
                  <a:ext cx="633247" cy="633413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29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90146" y="3829318"/>
                  <a:ext cx="633247" cy="633413"/>
                </a:xfrm>
                <a:prstGeom prst="ellipse">
                  <a:avLst/>
                </a:prstGeom>
                <a:blipFill rotWithShape="1">
                  <a:blip r:embed="rId16"/>
                  <a:stretch>
                    <a:fillRect l="-3774"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AutoShape 24"/>
            <p:cNvCxnSpPr>
              <a:cxnSpLocks noChangeShapeType="1"/>
              <a:stCxn id="7" idx="6"/>
              <a:endCxn id="9" idx="2"/>
            </p:cNvCxnSpPr>
            <p:nvPr/>
          </p:nvCxnSpPr>
          <p:spPr bwMode="auto">
            <a:xfrm>
              <a:off x="4823393" y="4146025"/>
              <a:ext cx="2085664" cy="0"/>
            </a:xfrm>
            <a:prstGeom prst="straightConnector1">
              <a:avLst/>
            </a:prstGeom>
            <a:noFill/>
            <a:ln w="5715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25"/>
                <p:cNvSpPr>
                  <a:spLocks noChangeArrowheads="1"/>
                </p:cNvSpPr>
                <p:nvPr/>
              </p:nvSpPr>
              <p:spPr bwMode="auto">
                <a:xfrm>
                  <a:off x="6909057" y="3829318"/>
                  <a:ext cx="633247" cy="633413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1" name="Oval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909057" y="3829318"/>
                  <a:ext cx="633247" cy="633413"/>
                </a:xfrm>
                <a:prstGeom prst="ellipse">
                  <a:avLst/>
                </a:prstGeom>
                <a:blipFill rotWithShape="1">
                  <a:blip r:embed="rId17"/>
                  <a:stretch>
                    <a:fillRect l="-4717"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27"/>
            <p:cNvGrpSpPr>
              <a:grpSpLocks/>
            </p:cNvGrpSpPr>
            <p:nvPr/>
          </p:nvGrpSpPr>
          <p:grpSpPr bwMode="auto">
            <a:xfrm>
              <a:off x="9942879" y="3746054"/>
              <a:ext cx="799733" cy="799941"/>
              <a:chOff x="4824" y="2352"/>
              <a:chExt cx="288" cy="2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4824" y="2352"/>
                    <a:ext cx="288" cy="288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tIns="0" bIns="0" anchor="ctr"/>
                  <a:lstStyle/>
                  <a:p>
                    <a:pPr algn="ctr">
                      <a:lnSpc>
                        <a:spcPct val="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31</m:t>
                              </m:r>
                            </m:sub>
                          </m:sSub>
                        </m:oMath>
                      </m:oMathPara>
                    </a14:m>
                    <a:endParaRPr lang="en-US" sz="2400" baseline="-250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Oval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824" y="2352"/>
                    <a:ext cx="288" cy="288"/>
                  </a:xfrm>
                  <a:prstGeom prst="ellipse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  <a:ln w="9525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Oval 29"/>
              <p:cNvSpPr>
                <a:spLocks noChangeArrowheads="1"/>
              </p:cNvSpPr>
              <p:nvPr/>
            </p:nvSpPr>
            <p:spPr bwMode="auto">
              <a:xfrm>
                <a:off x="4848" y="2376"/>
                <a:ext cx="240" cy="240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/>
              </a:p>
            </p:txBody>
          </p:sp>
        </p:grpSp>
        <p:cxnSp>
          <p:nvCxnSpPr>
            <p:cNvPr id="11" name="AutoShape 24"/>
            <p:cNvCxnSpPr>
              <a:cxnSpLocks noChangeShapeType="1"/>
              <a:stCxn id="6" idx="6"/>
              <a:endCxn id="7" idx="2"/>
            </p:cNvCxnSpPr>
            <p:nvPr/>
          </p:nvCxnSpPr>
          <p:spPr bwMode="auto">
            <a:xfrm>
              <a:off x="2132012" y="4146025"/>
              <a:ext cx="2058134" cy="0"/>
            </a:xfrm>
            <a:prstGeom prst="straightConnector1">
              <a:avLst/>
            </a:prstGeom>
            <a:noFill/>
            <a:ln w="5715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p:cxnSp>
          <p:nvCxnSpPr>
            <p:cNvPr id="12" name="AutoShape 24"/>
            <p:cNvCxnSpPr>
              <a:cxnSpLocks noChangeShapeType="1"/>
              <a:stCxn id="9" idx="6"/>
              <a:endCxn id="20" idx="2"/>
            </p:cNvCxnSpPr>
            <p:nvPr/>
          </p:nvCxnSpPr>
          <p:spPr bwMode="auto">
            <a:xfrm>
              <a:off x="7542304" y="4146025"/>
              <a:ext cx="2400575" cy="0"/>
            </a:xfrm>
            <a:prstGeom prst="straightConnector1">
              <a:avLst/>
            </a:prstGeom>
            <a:noFill/>
            <a:ln w="5715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568484" y="3708737"/>
                  <a:ext cx="93512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𝜀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𝜀</m:t>
                        </m:r>
                        <m:r>
                          <a:rPr lang="en-US" b="0" i="1" smtClean="0">
                            <a:latin typeface="Cambria Math"/>
                          </a:rPr>
                          <m:t>,$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8484" y="3708737"/>
                  <a:ext cx="935128" cy="461665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007618" y="3708737"/>
                  <a:ext cx="9288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𝜀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𝜀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𝜀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7618" y="3708737"/>
                  <a:ext cx="928844" cy="461665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7779727" y="3628072"/>
                  <a:ext cx="93512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𝜀</m:t>
                        </m:r>
                        <m:r>
                          <a:rPr lang="en-US" b="0" i="1" smtClean="0">
                            <a:latin typeface="Cambria Math"/>
                          </a:rPr>
                          <m:t>,$,</m:t>
                        </m:r>
                        <m:r>
                          <a:rPr lang="en-US" b="0" i="1" smtClean="0">
                            <a:latin typeface="Cambria Math"/>
                          </a:rPr>
                          <m:t>𝜀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9727" y="3628072"/>
                  <a:ext cx="935128" cy="461665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Curved Connector 15"/>
            <p:cNvCxnSpPr>
              <a:stCxn id="7" idx="1"/>
              <a:endCxn id="7" idx="7"/>
            </p:cNvCxnSpPr>
            <p:nvPr/>
          </p:nvCxnSpPr>
          <p:spPr>
            <a:xfrm rot="5400000" flipH="1" flipV="1">
              <a:off x="4506769" y="3698193"/>
              <a:ext cx="12700" cy="447773"/>
            </a:xfrm>
            <a:prstGeom prst="curvedConnector3">
              <a:avLst>
                <a:gd name="adj1" fmla="val 3859630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058474" y="2946737"/>
                  <a:ext cx="98847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𝜀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8474" y="2946737"/>
                  <a:ext cx="988476" cy="461665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urved Connector 17"/>
            <p:cNvCxnSpPr>
              <a:stCxn id="9" idx="1"/>
              <a:endCxn id="9" idx="7"/>
            </p:cNvCxnSpPr>
            <p:nvPr/>
          </p:nvCxnSpPr>
          <p:spPr>
            <a:xfrm rot="5400000" flipH="1" flipV="1">
              <a:off x="7225680" y="3698193"/>
              <a:ext cx="12700" cy="447773"/>
            </a:xfrm>
            <a:prstGeom prst="curvedConnector3">
              <a:avLst>
                <a:gd name="adj1" fmla="val 4081165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760557" y="2946737"/>
                  <a:ext cx="98289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𝜀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557" y="2946737"/>
                  <a:ext cx="982898" cy="461665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AutoShape 24"/>
          <p:cNvCxnSpPr>
            <a:cxnSpLocks noChangeShapeType="1"/>
            <a:stCxn id="23" idx="6"/>
            <a:endCxn id="6" idx="2"/>
          </p:cNvCxnSpPr>
          <p:nvPr/>
        </p:nvCxnSpPr>
        <p:spPr bwMode="auto">
          <a:xfrm flipV="1">
            <a:off x="1092690" y="5467430"/>
            <a:ext cx="1351194" cy="52332"/>
          </a:xfrm>
          <a:prstGeom prst="straightConnector1">
            <a:avLst/>
          </a:prstGeom>
          <a:noFill/>
          <a:ln w="57150">
            <a:solidFill>
              <a:srgbClr val="3399FF"/>
            </a:solidFill>
            <a:round/>
            <a:headEnd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237818" y="4948535"/>
                <a:ext cx="9703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  <m:r>
                        <a:rPr lang="en-US" b="0" i="1" smtClean="0">
                          <a:latin typeface="Cambria Math"/>
                        </a:rPr>
                        <m:t>,#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818" y="4948535"/>
                <a:ext cx="970394" cy="461665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urved Connector 30"/>
          <p:cNvCxnSpPr>
            <a:stCxn id="20" idx="0"/>
            <a:endCxn id="23" idx="0"/>
          </p:cNvCxnSpPr>
          <p:nvPr/>
        </p:nvCxnSpPr>
        <p:spPr>
          <a:xfrm rot="16200000" flipH="1" flipV="1">
            <a:off x="5986911" y="-166127"/>
            <a:ext cx="112850" cy="10580021"/>
          </a:xfrm>
          <a:prstGeom prst="curvedConnector3">
            <a:avLst>
              <a:gd name="adj1" fmla="val -1125041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530654" y="3352800"/>
                <a:ext cx="9703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  <m:r>
                        <a:rPr lang="en-US" b="0" i="1" smtClean="0">
                          <a:latin typeface="Cambria Math"/>
                        </a:rPr>
                        <m:t>,#,</m:t>
                      </m:r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654" y="3352800"/>
                <a:ext cx="970394" cy="461665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/>
          <p:cNvGrpSpPr/>
          <p:nvPr/>
        </p:nvGrpSpPr>
        <p:grpSpPr>
          <a:xfrm>
            <a:off x="178290" y="5180309"/>
            <a:ext cx="914400" cy="678906"/>
            <a:chOff x="178290" y="5180309"/>
            <a:chExt cx="914400" cy="678906"/>
          </a:xfrm>
        </p:grpSpPr>
        <p:grpSp>
          <p:nvGrpSpPr>
            <p:cNvPr id="22" name="Group 17"/>
            <p:cNvGrpSpPr>
              <a:grpSpLocks/>
            </p:cNvGrpSpPr>
            <p:nvPr/>
          </p:nvGrpSpPr>
          <p:grpSpPr bwMode="auto">
            <a:xfrm>
              <a:off x="178290" y="5180309"/>
              <a:ext cx="914400" cy="678906"/>
              <a:chOff x="4724" y="1996"/>
              <a:chExt cx="388" cy="2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4824" y="1996"/>
                    <a:ext cx="288" cy="288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wrap="none" tIns="0" bIns="0" anchor="ctr"/>
                  <a:lstStyle/>
                  <a:p>
                    <a:pPr algn="ctr">
                      <a:lnSpc>
                        <a:spcPct val="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FF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solidFill>
                                    <a:srgbClr val="FF00FF"/>
                                  </a:solidFill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FF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400" baseline="-25000">
                      <a:solidFill>
                        <a:srgbClr val="FF00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Oval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824" y="1996"/>
                    <a:ext cx="288" cy="288"/>
                  </a:xfrm>
                  <a:prstGeom prst="ellipse">
                    <a:avLst/>
                  </a:prstGeom>
                  <a:blipFill rotWithShape="1">
                    <a:blip r:embed="rId26"/>
                    <a:stretch>
                      <a:fillRect/>
                    </a:stretch>
                  </a:blipFill>
                  <a:ln w="9525" algn="ctr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4" name="Group 19"/>
              <p:cNvGrpSpPr>
                <a:grpSpLocks/>
              </p:cNvGrpSpPr>
              <p:nvPr/>
            </p:nvGrpSpPr>
            <p:grpSpPr bwMode="auto">
              <a:xfrm>
                <a:off x="4724" y="2092"/>
                <a:ext cx="96" cy="96"/>
                <a:chOff x="4752" y="2092"/>
                <a:chExt cx="96" cy="96"/>
              </a:xfrm>
            </p:grpSpPr>
            <p:sp>
              <p:nvSpPr>
                <p:cNvPr id="25" name="Line 20"/>
                <p:cNvSpPr>
                  <a:spLocks noChangeShapeType="1"/>
                </p:cNvSpPr>
                <p:nvPr/>
              </p:nvSpPr>
              <p:spPr bwMode="auto">
                <a:xfrm>
                  <a:off x="4752" y="209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  <p:sp>
              <p:nvSpPr>
                <p:cNvPr id="26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4752" y="214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6" name="Oval 18"/>
            <p:cNvSpPr>
              <a:spLocks noChangeArrowheads="1"/>
            </p:cNvSpPr>
            <p:nvPr/>
          </p:nvSpPr>
          <p:spPr bwMode="auto">
            <a:xfrm>
              <a:off x="461085" y="5237134"/>
              <a:ext cx="584479" cy="584631"/>
            </a:xfrm>
            <a:prstGeom prst="ellipse">
              <a:avLst/>
            </a:prstGeom>
            <a:noFill/>
            <a:ln w="9525" algn="ctr">
              <a:solidFill>
                <a:srgbClr val="FF00FF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>
                <a:solidFill>
                  <a:srgbClr val="FF00FF"/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9752810" y="658193"/>
            <a:ext cx="2164967" cy="1523774"/>
            <a:chOff x="9294812" y="2390001"/>
            <a:chExt cx="2622965" cy="1846128"/>
          </a:xfrm>
        </p:grpSpPr>
        <p:grpSp>
          <p:nvGrpSpPr>
            <p:cNvPr id="38" name="Group 37"/>
            <p:cNvGrpSpPr/>
            <p:nvPr/>
          </p:nvGrpSpPr>
          <p:grpSpPr>
            <a:xfrm>
              <a:off x="9502896" y="2390001"/>
              <a:ext cx="2414881" cy="1846128"/>
              <a:chOff x="8784931" y="4751259"/>
              <a:chExt cx="2414881" cy="1846128"/>
            </a:xfrm>
          </p:grpSpPr>
          <p:grpSp>
            <p:nvGrpSpPr>
              <p:cNvPr id="39" name="Group 81"/>
              <p:cNvGrpSpPr>
                <a:grpSpLocks/>
              </p:cNvGrpSpPr>
              <p:nvPr/>
            </p:nvGrpSpPr>
            <p:grpSpPr bwMode="auto">
              <a:xfrm>
                <a:off x="9278907" y="5041332"/>
                <a:ext cx="1920905" cy="1287258"/>
                <a:chOff x="4149" y="2856"/>
                <a:chExt cx="912" cy="611"/>
              </a:xfrm>
            </p:grpSpPr>
            <p:sp>
              <p:nvSpPr>
                <p:cNvPr id="49" name="Cloud"/>
                <p:cNvSpPr>
                  <a:spLocks noChangeAspect="1" noEditPoints="1" noChangeArrowheads="1"/>
                </p:cNvSpPr>
                <p:nvPr/>
              </p:nvSpPr>
              <p:spPr bwMode="auto">
                <a:xfrm rot="391928">
                  <a:off x="4149" y="2856"/>
                  <a:ext cx="912" cy="611"/>
                </a:xfrm>
                <a:custGeom>
                  <a:avLst/>
                  <a:gdLst>
                    <a:gd name="T0" fmla="*/ 67 w 21600"/>
                    <a:gd name="T1" fmla="*/ 10800 h 21600"/>
                    <a:gd name="T2" fmla="*/ 10800 w 21600"/>
                    <a:gd name="T3" fmla="*/ 21577 h 21600"/>
                    <a:gd name="T4" fmla="*/ 21582 w 21600"/>
                    <a:gd name="T5" fmla="*/ 10800 h 21600"/>
                    <a:gd name="T6" fmla="*/ 10800 w 21600"/>
                    <a:gd name="T7" fmla="*/ 1235 h 21600"/>
                    <a:gd name="T8" fmla="*/ 2977 w 21600"/>
                    <a:gd name="T9" fmla="*/ 3262 h 21600"/>
                    <a:gd name="T10" fmla="*/ 17087 w 21600"/>
                    <a:gd name="T11" fmla="*/ 1733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 extrusionOk="0">
                      <a:moveTo>
                        <a:pt x="1949" y="7180"/>
                      </a:moveTo>
                      <a:cubicBezTo>
                        <a:pt x="841" y="7336"/>
                        <a:pt x="0" y="8613"/>
                        <a:pt x="0" y="10137"/>
                      </a:cubicBezTo>
                      <a:cubicBezTo>
                        <a:pt x="-1" y="11192"/>
                        <a:pt x="409" y="12169"/>
                        <a:pt x="1074" y="12702"/>
                      </a:cubicBezTo>
                      <a:lnTo>
                        <a:pt x="1063" y="12668"/>
                      </a:lnTo>
                      <a:cubicBezTo>
                        <a:pt x="685" y="13217"/>
                        <a:pt x="475" y="13940"/>
                        <a:pt x="475" y="14690"/>
                      </a:cubicBezTo>
                      <a:cubicBezTo>
                        <a:pt x="475" y="16325"/>
                        <a:pt x="1451" y="17650"/>
                        <a:pt x="2655" y="17650"/>
                      </a:cubicBezTo>
                      <a:cubicBezTo>
                        <a:pt x="2739" y="17650"/>
                        <a:pt x="2824" y="17643"/>
                        <a:pt x="2909" y="17629"/>
                      </a:cubicBezTo>
                      <a:lnTo>
                        <a:pt x="2897" y="17649"/>
                      </a:lnTo>
                      <a:cubicBezTo>
                        <a:pt x="3585" y="19288"/>
                        <a:pt x="4863" y="20300"/>
                        <a:pt x="6247" y="20300"/>
                      </a:cubicBezTo>
                      <a:cubicBezTo>
                        <a:pt x="6947" y="20299"/>
                        <a:pt x="7635" y="20039"/>
                        <a:pt x="8235" y="19546"/>
                      </a:cubicBezTo>
                      <a:lnTo>
                        <a:pt x="8229" y="19550"/>
                      </a:lnTo>
                      <a:cubicBezTo>
                        <a:pt x="8855" y="20829"/>
                        <a:pt x="9908" y="21597"/>
                        <a:pt x="11036" y="21597"/>
                      </a:cubicBezTo>
                      <a:cubicBezTo>
                        <a:pt x="12523" y="21596"/>
                        <a:pt x="13836" y="20267"/>
                        <a:pt x="14267" y="18324"/>
                      </a:cubicBezTo>
                      <a:lnTo>
                        <a:pt x="14270" y="18350"/>
                      </a:lnTo>
                      <a:cubicBezTo>
                        <a:pt x="14730" y="18740"/>
                        <a:pt x="15260" y="18947"/>
                        <a:pt x="15802" y="18947"/>
                      </a:cubicBezTo>
                      <a:cubicBezTo>
                        <a:pt x="17390" y="18946"/>
                        <a:pt x="18682" y="17205"/>
                        <a:pt x="18694" y="15045"/>
                      </a:cubicBezTo>
                      <a:lnTo>
                        <a:pt x="18689" y="15035"/>
                      </a:lnTo>
                      <a:cubicBezTo>
                        <a:pt x="20357" y="14710"/>
                        <a:pt x="21597" y="12765"/>
                        <a:pt x="21597" y="10472"/>
                      </a:cubicBezTo>
                      <a:cubicBezTo>
                        <a:pt x="21597" y="9456"/>
                        <a:pt x="21350" y="8469"/>
                        <a:pt x="20896" y="7663"/>
                      </a:cubicBezTo>
                      <a:lnTo>
                        <a:pt x="20889" y="7661"/>
                      </a:lnTo>
                      <a:cubicBezTo>
                        <a:pt x="21031" y="7208"/>
                        <a:pt x="21105" y="6721"/>
                        <a:pt x="21105" y="6228"/>
                      </a:cubicBezTo>
                      <a:cubicBezTo>
                        <a:pt x="21105" y="4588"/>
                        <a:pt x="20299" y="3150"/>
                        <a:pt x="19139" y="2719"/>
                      </a:cubicBezTo>
                      <a:lnTo>
                        <a:pt x="19148" y="2712"/>
                      </a:lnTo>
                      <a:cubicBezTo>
                        <a:pt x="18940" y="1142"/>
                        <a:pt x="17933" y="0"/>
                        <a:pt x="16758" y="0"/>
                      </a:cubicBezTo>
                      <a:cubicBezTo>
                        <a:pt x="16044" y="-1"/>
                        <a:pt x="15367" y="426"/>
                        <a:pt x="14905" y="1165"/>
                      </a:cubicBezTo>
                      <a:lnTo>
                        <a:pt x="14909" y="1170"/>
                      </a:lnTo>
                      <a:cubicBezTo>
                        <a:pt x="14497" y="432"/>
                        <a:pt x="13855" y="0"/>
                        <a:pt x="13174" y="0"/>
                      </a:cubicBezTo>
                      <a:cubicBezTo>
                        <a:pt x="12347" y="-1"/>
                        <a:pt x="11590" y="637"/>
                        <a:pt x="11221" y="1645"/>
                      </a:cubicBezTo>
                      <a:lnTo>
                        <a:pt x="11229" y="1694"/>
                      </a:lnTo>
                      <a:cubicBezTo>
                        <a:pt x="10730" y="1024"/>
                        <a:pt x="10058" y="650"/>
                        <a:pt x="9358" y="650"/>
                      </a:cubicBezTo>
                      <a:cubicBezTo>
                        <a:pt x="8372" y="649"/>
                        <a:pt x="7466" y="1391"/>
                        <a:pt x="7003" y="2578"/>
                      </a:cubicBezTo>
                      <a:lnTo>
                        <a:pt x="6995" y="2602"/>
                      </a:lnTo>
                      <a:cubicBezTo>
                        <a:pt x="6477" y="2189"/>
                        <a:pt x="5888" y="1972"/>
                        <a:pt x="5288" y="1972"/>
                      </a:cubicBezTo>
                      <a:cubicBezTo>
                        <a:pt x="3423" y="1972"/>
                        <a:pt x="1912" y="4029"/>
                        <a:pt x="1912" y="6567"/>
                      </a:cubicBezTo>
                      <a:cubicBezTo>
                        <a:pt x="1911" y="6774"/>
                        <a:pt x="1922" y="6981"/>
                        <a:pt x="1942" y="7186"/>
                      </a:cubicBezTo>
                      <a:close/>
                    </a:path>
                    <a:path w="21600" h="21600" fill="none" extrusionOk="0">
                      <a:moveTo>
                        <a:pt x="1074" y="12702"/>
                      </a:moveTo>
                      <a:cubicBezTo>
                        <a:pt x="1407" y="12969"/>
                        <a:pt x="1786" y="13110"/>
                        <a:pt x="2172" y="13110"/>
                      </a:cubicBezTo>
                      <a:cubicBezTo>
                        <a:pt x="2228" y="13109"/>
                        <a:pt x="2285" y="13107"/>
                        <a:pt x="2341" y="13101"/>
                      </a:cubicBezTo>
                    </a:path>
                    <a:path w="21600" h="21600" fill="none" extrusionOk="0">
                      <a:moveTo>
                        <a:pt x="2909" y="17629"/>
                      </a:moveTo>
                      <a:cubicBezTo>
                        <a:pt x="3099" y="17599"/>
                        <a:pt x="3285" y="17535"/>
                        <a:pt x="3463" y="17439"/>
                      </a:cubicBezTo>
                    </a:path>
                    <a:path w="21600" h="21600" fill="none" extrusionOk="0">
                      <a:moveTo>
                        <a:pt x="7895" y="18680"/>
                      </a:moveTo>
                      <a:cubicBezTo>
                        <a:pt x="7983" y="18985"/>
                        <a:pt x="8095" y="19277"/>
                        <a:pt x="8229" y="19550"/>
                      </a:cubicBezTo>
                    </a:path>
                    <a:path w="21600" h="21600" fill="none" extrusionOk="0">
                      <a:moveTo>
                        <a:pt x="14267" y="18324"/>
                      </a:moveTo>
                      <a:cubicBezTo>
                        <a:pt x="14336" y="18013"/>
                        <a:pt x="14380" y="17693"/>
                        <a:pt x="14400" y="17370"/>
                      </a:cubicBezTo>
                    </a:path>
                    <a:path w="21600" h="21600" fill="none" extrusionOk="0">
                      <a:moveTo>
                        <a:pt x="18694" y="15045"/>
                      </a:moveTo>
                      <a:cubicBezTo>
                        <a:pt x="18694" y="15034"/>
                        <a:pt x="18695" y="15024"/>
                        <a:pt x="18695" y="15013"/>
                      </a:cubicBezTo>
                      <a:cubicBezTo>
                        <a:pt x="18695" y="13508"/>
                        <a:pt x="18063" y="12136"/>
                        <a:pt x="17069" y="11477"/>
                      </a:cubicBezTo>
                    </a:path>
                    <a:path w="21600" h="21600" fill="none" extrusionOk="0">
                      <a:moveTo>
                        <a:pt x="20165" y="8999"/>
                      </a:moveTo>
                      <a:cubicBezTo>
                        <a:pt x="20479" y="8635"/>
                        <a:pt x="20726" y="8177"/>
                        <a:pt x="20889" y="7661"/>
                      </a:cubicBezTo>
                    </a:path>
                    <a:path w="21600" h="21600" fill="none" extrusionOk="0">
                      <a:moveTo>
                        <a:pt x="19186" y="3344"/>
                      </a:moveTo>
                      <a:cubicBezTo>
                        <a:pt x="19186" y="3328"/>
                        <a:pt x="19187" y="3313"/>
                        <a:pt x="19187" y="3297"/>
                      </a:cubicBezTo>
                      <a:cubicBezTo>
                        <a:pt x="19187" y="3101"/>
                        <a:pt x="19174" y="2905"/>
                        <a:pt x="19148" y="2712"/>
                      </a:cubicBezTo>
                    </a:path>
                    <a:path w="21600" h="21600" fill="none" extrusionOk="0">
                      <a:moveTo>
                        <a:pt x="14905" y="1165"/>
                      </a:moveTo>
                      <a:cubicBezTo>
                        <a:pt x="14754" y="1408"/>
                        <a:pt x="14629" y="1679"/>
                        <a:pt x="14535" y="1971"/>
                      </a:cubicBezTo>
                    </a:path>
                    <a:path w="21600" h="21600" fill="none" extrusionOk="0">
                      <a:moveTo>
                        <a:pt x="11221" y="1645"/>
                      </a:moveTo>
                      <a:cubicBezTo>
                        <a:pt x="11140" y="1866"/>
                        <a:pt x="11080" y="2099"/>
                        <a:pt x="11041" y="2340"/>
                      </a:cubicBezTo>
                    </a:path>
                    <a:path w="21600" h="21600" fill="none" extrusionOk="0">
                      <a:moveTo>
                        <a:pt x="7645" y="3276"/>
                      </a:moveTo>
                      <a:cubicBezTo>
                        <a:pt x="7449" y="3016"/>
                        <a:pt x="7231" y="2790"/>
                        <a:pt x="6995" y="2602"/>
                      </a:cubicBezTo>
                    </a:path>
                    <a:path w="21600" h="21600" fill="none" extrusionOk="0">
                      <a:moveTo>
                        <a:pt x="1942" y="7186"/>
                      </a:moveTo>
                      <a:cubicBezTo>
                        <a:pt x="1966" y="7426"/>
                        <a:pt x="2004" y="7663"/>
                        <a:pt x="2056" y="7895"/>
                      </a:cubicBezTo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grpSp>
              <p:nvGrpSpPr>
                <p:cNvPr id="50" name="Group 83"/>
                <p:cNvGrpSpPr>
                  <a:grpSpLocks/>
                </p:cNvGrpSpPr>
                <p:nvPr/>
              </p:nvGrpSpPr>
              <p:grpSpPr bwMode="auto">
                <a:xfrm>
                  <a:off x="4224" y="3046"/>
                  <a:ext cx="169" cy="125"/>
                  <a:chOff x="4724" y="1996"/>
                  <a:chExt cx="388" cy="288"/>
                </a:xfrm>
              </p:grpSpPr>
              <p:sp>
                <p:nvSpPr>
                  <p:cNvPr id="58" name="Oval 84"/>
                  <p:cNvSpPr>
                    <a:spLocks noChangeArrowheads="1"/>
                  </p:cNvSpPr>
                  <p:nvPr/>
                </p:nvSpPr>
                <p:spPr bwMode="auto">
                  <a:xfrm>
                    <a:off x="4824" y="1996"/>
                    <a:ext cx="288" cy="288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wrap="none" tIns="0" bIns="0" anchor="ctr"/>
                  <a:lstStyle/>
                  <a:p>
                    <a:pPr algn="ctr">
                      <a:lnSpc>
                        <a:spcPct val="50000"/>
                      </a:lnSpc>
                    </a:pPr>
                    <a:endParaRPr lang="en-US" sz="1800" baseline="-25000">
                      <a:solidFill>
                        <a:srgbClr val="FF00FF"/>
                      </a:solidFill>
                    </a:endParaRPr>
                  </a:p>
                </p:txBody>
              </p:sp>
              <p:grpSp>
                <p:nvGrpSpPr>
                  <p:cNvPr id="59" name="Group 85"/>
                  <p:cNvGrpSpPr>
                    <a:grpSpLocks/>
                  </p:cNvGrpSpPr>
                  <p:nvPr/>
                </p:nvGrpSpPr>
                <p:grpSpPr bwMode="auto">
                  <a:xfrm>
                    <a:off x="4724" y="2092"/>
                    <a:ext cx="96" cy="96"/>
                    <a:chOff x="4752" y="2092"/>
                    <a:chExt cx="96" cy="96"/>
                  </a:xfrm>
                </p:grpSpPr>
                <p:sp>
                  <p:nvSpPr>
                    <p:cNvPr id="60" name="Line 8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52" y="2092"/>
                      <a:ext cx="96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00FF"/>
                      </a:solidFill>
                      <a:round/>
                      <a:headEnd/>
                      <a:tailEnd/>
                    </a:ln>
                  </p:spPr>
                  <p:txBody>
                    <a:bodyPr tIns="0" bIns="0" anchor="ctr"/>
                    <a:lstStyle/>
                    <a:p>
                      <a:endParaRPr lang="en-US" sz="1800"/>
                    </a:p>
                  </p:txBody>
                </p:sp>
                <p:sp>
                  <p:nvSpPr>
                    <p:cNvPr id="61" name="Line 8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52" y="2140"/>
                      <a:ext cx="96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00FF"/>
                      </a:solidFill>
                      <a:round/>
                      <a:headEnd/>
                      <a:tailEnd/>
                    </a:ln>
                  </p:spPr>
                  <p:txBody>
                    <a:bodyPr tIns="0" bIns="0" anchor="ctr"/>
                    <a:lstStyle/>
                    <a:p>
                      <a:endParaRPr lang="en-US" sz="1800"/>
                    </a:p>
                  </p:txBody>
                </p: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Text Box 8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368" y="3024"/>
                      <a:ext cx="259" cy="131"/>
                    </a:xfrm>
                    <a:prstGeom prst="rect">
                      <a:avLst/>
                    </a:prstGeom>
                    <a:noFill/>
                    <a:ln w="9525" algn="ctr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tIns="0" bIns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/>
                                  </a:rPr>
                                  <m:t>𝑅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800"/>
                    </a:p>
                  </p:txBody>
                </p:sp>
              </mc:Choice>
              <mc:Fallback xmlns="">
                <p:sp>
                  <p:nvSpPr>
                    <p:cNvPr id="83" name="Text Box 8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4368" y="3024"/>
                      <a:ext cx="418" cy="233"/>
                    </a:xfrm>
                    <a:prstGeom prst="rect">
                      <a:avLst/>
                    </a:prstGeom>
                    <a:blipFill rotWithShape="1">
                      <a:blip r:embed="rId11"/>
                      <a:stretch>
                        <a:fillRect/>
                      </a:stretch>
                    </a:blipFill>
                    <a:ln w="9525" algn="ctr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2" name="Group 89"/>
                <p:cNvGrpSpPr>
                  <a:grpSpLocks/>
                </p:cNvGrpSpPr>
                <p:nvPr/>
              </p:nvGrpSpPr>
              <p:grpSpPr bwMode="auto">
                <a:xfrm>
                  <a:off x="4776" y="2976"/>
                  <a:ext cx="144" cy="144"/>
                  <a:chOff x="4824" y="2352"/>
                  <a:chExt cx="288" cy="288"/>
                </a:xfrm>
              </p:grpSpPr>
              <p:sp>
                <p:nvSpPr>
                  <p:cNvPr id="56" name="Oval 90"/>
                  <p:cNvSpPr>
                    <a:spLocks noChangeArrowheads="1"/>
                  </p:cNvSpPr>
                  <p:nvPr/>
                </p:nvSpPr>
                <p:spPr bwMode="auto">
                  <a:xfrm>
                    <a:off x="4824" y="2352"/>
                    <a:ext cx="288" cy="288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tIns="0" bIns="0" anchor="ctr"/>
                  <a:lstStyle/>
                  <a:p>
                    <a:pPr algn="ctr">
                      <a:lnSpc>
                        <a:spcPct val="50000"/>
                      </a:lnSpc>
                    </a:pPr>
                    <a:endParaRPr lang="en-US" sz="1800" baseline="-25000">
                      <a:solidFill>
                        <a:srgbClr val="FF00FF"/>
                      </a:solidFill>
                    </a:endParaRPr>
                  </a:p>
                </p:txBody>
              </p:sp>
              <p:sp>
                <p:nvSpPr>
                  <p:cNvPr id="57" name="Oval 91"/>
                  <p:cNvSpPr>
                    <a:spLocks noChangeArrowheads="1"/>
                  </p:cNvSpPr>
                  <p:nvPr/>
                </p:nvSpPr>
                <p:spPr bwMode="auto">
                  <a:xfrm>
                    <a:off x="4848" y="2376"/>
                    <a:ext cx="240" cy="240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tIns="0" bIns="0" anchor="ctr"/>
                  <a:lstStyle/>
                  <a:p>
                    <a:pPr algn="ctr">
                      <a:lnSpc>
                        <a:spcPct val="50000"/>
                      </a:lnSpc>
                    </a:pPr>
                    <a:endParaRPr lang="en-US" sz="1800" baseline="-25000"/>
                  </a:p>
                </p:txBody>
              </p:sp>
            </p:grpSp>
            <p:grpSp>
              <p:nvGrpSpPr>
                <p:cNvPr id="53" name="Group 92"/>
                <p:cNvGrpSpPr>
                  <a:grpSpLocks/>
                </p:cNvGrpSpPr>
                <p:nvPr/>
              </p:nvGrpSpPr>
              <p:grpSpPr bwMode="auto">
                <a:xfrm>
                  <a:off x="4704" y="3192"/>
                  <a:ext cx="144" cy="144"/>
                  <a:chOff x="4824" y="2352"/>
                  <a:chExt cx="288" cy="288"/>
                </a:xfrm>
              </p:grpSpPr>
              <p:sp>
                <p:nvSpPr>
                  <p:cNvPr id="54" name="Oval 93"/>
                  <p:cNvSpPr>
                    <a:spLocks noChangeArrowheads="1"/>
                  </p:cNvSpPr>
                  <p:nvPr/>
                </p:nvSpPr>
                <p:spPr bwMode="auto">
                  <a:xfrm>
                    <a:off x="4824" y="2352"/>
                    <a:ext cx="288" cy="288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tIns="0" bIns="0" anchor="ctr"/>
                  <a:lstStyle/>
                  <a:p>
                    <a:pPr algn="ctr">
                      <a:lnSpc>
                        <a:spcPct val="50000"/>
                      </a:lnSpc>
                    </a:pPr>
                    <a:endParaRPr lang="en-US" sz="1800" baseline="-25000">
                      <a:solidFill>
                        <a:srgbClr val="FF00FF"/>
                      </a:solidFill>
                    </a:endParaRPr>
                  </a:p>
                </p:txBody>
              </p:sp>
              <p:sp>
                <p:nvSpPr>
                  <p:cNvPr id="55" name="Oval 94"/>
                  <p:cNvSpPr>
                    <a:spLocks noChangeArrowheads="1"/>
                  </p:cNvSpPr>
                  <p:nvPr/>
                </p:nvSpPr>
                <p:spPr bwMode="auto">
                  <a:xfrm>
                    <a:off x="4848" y="2376"/>
                    <a:ext cx="240" cy="240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tIns="0" bIns="0" anchor="ctr"/>
                  <a:lstStyle/>
                  <a:p>
                    <a:pPr algn="ctr">
                      <a:lnSpc>
                        <a:spcPct val="50000"/>
                      </a:lnSpc>
                    </a:pPr>
                    <a:endParaRPr lang="en-US" sz="1800" baseline="-25000"/>
                  </a:p>
                </p:txBody>
              </p:sp>
            </p:grpSp>
          </p:grpSp>
          <p:cxnSp>
            <p:nvCxnSpPr>
              <p:cNvPr id="40" name="AutoShape 96"/>
              <p:cNvCxnSpPr>
                <a:cxnSpLocks noChangeShapeType="1"/>
                <a:stCxn id="54" idx="4"/>
                <a:endCxn id="63" idx="4"/>
              </p:cNvCxnSpPr>
              <p:nvPr/>
            </p:nvCxnSpPr>
            <p:spPr bwMode="auto">
              <a:xfrm rot="5400000" flipH="1">
                <a:off x="9508412" y="4961481"/>
                <a:ext cx="367638" cy="1814599"/>
              </a:xfrm>
              <a:prstGeom prst="curvedConnector3">
                <a:avLst>
                  <a:gd name="adj1" fmla="val -62181"/>
                </a:avLst>
              </a:prstGeom>
              <a:noFill/>
              <a:ln w="57150">
                <a:solidFill>
                  <a:srgbClr val="3399FF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1" name="AutoShape 97"/>
              <p:cNvCxnSpPr>
                <a:cxnSpLocks noChangeShapeType="1"/>
                <a:stCxn id="56" idx="0"/>
                <a:endCxn id="63" idx="7"/>
              </p:cNvCxnSpPr>
              <p:nvPr/>
            </p:nvCxnSpPr>
            <p:spPr bwMode="auto">
              <a:xfrm rot="16200000" flipH="1" flipV="1">
                <a:off x="9720914" y="4445001"/>
                <a:ext cx="181119" cy="1879413"/>
              </a:xfrm>
              <a:prstGeom prst="curvedConnector3">
                <a:avLst>
                  <a:gd name="adj1" fmla="val -126215"/>
                </a:avLst>
              </a:prstGeom>
              <a:noFill/>
              <a:ln w="57150">
                <a:solidFill>
                  <a:srgbClr val="3399FF"/>
                </a:solidFill>
                <a:round/>
                <a:headEnd/>
                <a:tailEnd type="triangle" w="med" len="med"/>
              </a:ln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9493147" y="4751259"/>
                    <a:ext cx="379100" cy="335598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square" tIns="0" bIns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i="1" smtClean="0">
                              <a:latin typeface="Cambria Math"/>
                            </a:rPr>
                            <m:t>𝜀</m:t>
                          </m:r>
                          <m:r>
                            <a:rPr lang="en-US" sz="1800" i="1" smtClean="0">
                              <a:latin typeface="Cambria Math"/>
                            </a:rPr>
                            <m:t>,#,</m:t>
                          </m:r>
                          <m:r>
                            <a:rPr lang="en-US" sz="1800" i="1">
                              <a:latin typeface="Cambria Math"/>
                            </a:rPr>
                            <m:t>𝜀</m:t>
                          </m:r>
                        </m:oMath>
                      </m:oMathPara>
                    </a14:m>
                    <a:endParaRPr lang="en-US" sz="1800" dirty="0">
                      <a:latin typeface="Symbol" pitchFamily="18" charset="2"/>
                    </a:endParaRPr>
                  </a:p>
                </p:txBody>
              </p:sp>
            </mc:Choice>
            <mc:Fallback xmlns="">
              <p:sp>
                <p:nvSpPr>
                  <p:cNvPr id="42" name="Rectangle 9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9493147" y="4751259"/>
                    <a:ext cx="379100" cy="335598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119608" b="-11111"/>
                    </a:stretch>
                  </a:blipFill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9416947" y="6261789"/>
                    <a:ext cx="379100" cy="335598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square" tIns="0" bIns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latin typeface="Cambria Math"/>
                            </a:rPr>
                            <m:t>𝜀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,#,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𝜀</m:t>
                          </m:r>
                        </m:oMath>
                      </m:oMathPara>
                    </a14:m>
                    <a:endParaRPr lang="en-US" sz="1800" dirty="0">
                      <a:latin typeface="Symbol" pitchFamily="18" charset="2"/>
                    </a:endParaRPr>
                  </a:p>
                </p:txBody>
              </p:sp>
            </mc:Choice>
            <mc:Fallback xmlns="">
              <p:sp>
                <p:nvSpPr>
                  <p:cNvPr id="43" name="Rectangle 10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9416947" y="6261789"/>
                    <a:ext cx="379100" cy="335598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r="-119608" b="-10870"/>
                    </a:stretch>
                  </a:blipFill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2" name="Group 17"/>
            <p:cNvGrpSpPr>
              <a:grpSpLocks/>
            </p:cNvGrpSpPr>
            <p:nvPr/>
          </p:nvGrpSpPr>
          <p:grpSpPr bwMode="auto">
            <a:xfrm>
              <a:off x="9294812" y="3078032"/>
              <a:ext cx="330888" cy="245671"/>
              <a:chOff x="4724" y="1996"/>
              <a:chExt cx="388" cy="288"/>
            </a:xfrm>
          </p:grpSpPr>
          <p:sp>
            <p:nvSpPr>
              <p:cNvPr id="63" name="Oval 18"/>
              <p:cNvSpPr>
                <a:spLocks noChangeArrowheads="1"/>
              </p:cNvSpPr>
              <p:nvPr/>
            </p:nvSpPr>
            <p:spPr bwMode="auto">
              <a:xfrm>
                <a:off x="4824" y="1996"/>
                <a:ext cx="288" cy="288"/>
              </a:xfrm>
              <a:prstGeom prst="ellipse">
                <a:avLst/>
              </a:prstGeom>
              <a:noFill/>
              <a:ln w="9525" algn="ctr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1200" baseline="-25000">
                  <a:solidFill>
                    <a:srgbClr val="FF00FF"/>
                  </a:solidFill>
                </a:endParaRPr>
              </a:p>
            </p:txBody>
          </p:sp>
          <p:grpSp>
            <p:nvGrpSpPr>
              <p:cNvPr id="64" name="Group 19"/>
              <p:cNvGrpSpPr>
                <a:grpSpLocks/>
              </p:cNvGrpSpPr>
              <p:nvPr/>
            </p:nvGrpSpPr>
            <p:grpSpPr bwMode="auto">
              <a:xfrm>
                <a:off x="4724" y="2092"/>
                <a:ext cx="96" cy="96"/>
                <a:chOff x="4752" y="2092"/>
                <a:chExt cx="96" cy="96"/>
              </a:xfrm>
            </p:grpSpPr>
            <p:sp>
              <p:nvSpPr>
                <p:cNvPr id="65" name="Line 20"/>
                <p:cNvSpPr>
                  <a:spLocks noChangeShapeType="1"/>
                </p:cNvSpPr>
                <p:nvPr/>
              </p:nvSpPr>
              <p:spPr bwMode="auto">
                <a:xfrm>
                  <a:off x="4752" y="209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 sz="1200"/>
                </a:p>
              </p:txBody>
            </p:sp>
            <p:sp>
              <p:nvSpPr>
                <p:cNvPr id="66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4752" y="214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 sz="1200"/>
                </a:p>
              </p:txBody>
            </p:sp>
          </p:grpSp>
        </p:grpSp>
        <p:cxnSp>
          <p:nvCxnSpPr>
            <p:cNvPr id="69" name="AutoShape 24"/>
            <p:cNvCxnSpPr>
              <a:cxnSpLocks noChangeShapeType="1"/>
              <a:stCxn id="63" idx="6"/>
              <a:endCxn id="58" idx="2"/>
            </p:cNvCxnSpPr>
            <p:nvPr/>
          </p:nvCxnSpPr>
          <p:spPr bwMode="auto">
            <a:xfrm>
              <a:off x="9625700" y="3200868"/>
              <a:ext cx="620882" cy="11175"/>
            </a:xfrm>
            <a:prstGeom prst="straightConnector1">
              <a:avLst/>
            </a:prstGeom>
            <a:noFill/>
            <a:ln w="5715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100"/>
                <p:cNvSpPr>
                  <a:spLocks noChangeArrowheads="1"/>
                </p:cNvSpPr>
                <p:nvPr/>
              </p:nvSpPr>
              <p:spPr bwMode="auto">
                <a:xfrm>
                  <a:off x="9523412" y="3124200"/>
                  <a:ext cx="379100" cy="276999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square" t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/>
                          </a:rPr>
                          <m:t>𝜀</m:t>
                        </m:r>
                        <m:r>
                          <a:rPr lang="en-US" sz="1800" b="0" i="1" smtClean="0">
                            <a:latin typeface="Cambria Math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𝜀</m:t>
                        </m:r>
                        <m:r>
                          <a:rPr lang="en-US" sz="1800" b="0" i="1" smtClean="0">
                            <a:latin typeface="Cambria Math"/>
                          </a:rPr>
                          <m:t>,#</m:t>
                        </m:r>
                      </m:oMath>
                    </m:oMathPara>
                  </a14:m>
                  <a:endParaRPr lang="en-US" sz="1800">
                    <a:latin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72" name="Rectangle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523412" y="3124200"/>
                  <a:ext cx="379100" cy="276999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r="-129412" b="-34211"/>
                  </a:stretch>
                </a:blip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8762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CFLs closed under Intersection with Regular Languages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Cross product construction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27012" y="4523276"/>
            <a:ext cx="4641674" cy="1953724"/>
            <a:chOff x="836612" y="1458602"/>
            <a:chExt cx="4986691" cy="2098946"/>
          </a:xfrm>
        </p:grpSpPr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1128809" y="2232377"/>
              <a:ext cx="989814" cy="678906"/>
              <a:chOff x="4692" y="1996"/>
              <a:chExt cx="420" cy="2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4824" y="1996"/>
                    <a:ext cx="288" cy="288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wrap="none" tIns="0" bIns="0" anchor="ctr"/>
                  <a:lstStyle/>
                  <a:p>
                    <a:pPr algn="ctr">
                      <a:lnSpc>
                        <a:spcPct val="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𝐸</m:t>
                          </m:r>
                        </m:oMath>
                      </m:oMathPara>
                    </a14:m>
                    <a:endParaRPr lang="en-US" sz="2400" baseline="-25000">
                      <a:solidFill>
                        <a:srgbClr val="FF00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Oval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824" y="1996"/>
                    <a:ext cx="288" cy="288"/>
                  </a:xfrm>
                  <a:prstGeom prst="ellipse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  <a:ln w="9525" algn="ctr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8" name="Group 19"/>
              <p:cNvGrpSpPr>
                <a:grpSpLocks/>
              </p:cNvGrpSpPr>
              <p:nvPr/>
            </p:nvGrpSpPr>
            <p:grpSpPr bwMode="auto">
              <a:xfrm>
                <a:off x="4692" y="2092"/>
                <a:ext cx="96" cy="96"/>
                <a:chOff x="4720" y="2092"/>
                <a:chExt cx="96" cy="96"/>
              </a:xfrm>
            </p:grpSpPr>
            <p:sp>
              <p:nvSpPr>
                <p:cNvPr id="19" name="Line 20"/>
                <p:cNvSpPr>
                  <a:spLocks noChangeShapeType="1"/>
                </p:cNvSpPr>
                <p:nvPr/>
              </p:nvSpPr>
              <p:spPr bwMode="auto">
                <a:xfrm>
                  <a:off x="4720" y="209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  <p:sp>
              <p:nvSpPr>
                <p:cNvPr id="20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4720" y="214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" name="Oval 28"/>
            <p:cNvSpPr>
              <a:spLocks noChangeArrowheads="1"/>
            </p:cNvSpPr>
            <p:nvPr/>
          </p:nvSpPr>
          <p:spPr bwMode="auto">
            <a:xfrm>
              <a:off x="1379396" y="2171859"/>
              <a:ext cx="799733" cy="799941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>
                <a:solidFill>
                  <a:srgbClr val="FF0000"/>
                </a:solidFill>
              </a:endParaRPr>
            </a:p>
          </p:txBody>
        </p:sp>
        <p:cxnSp>
          <p:nvCxnSpPr>
            <p:cNvPr id="8" name="Curved Connector 7"/>
            <p:cNvCxnSpPr>
              <a:stCxn id="7" idx="0"/>
              <a:endCxn id="9" idx="0"/>
            </p:cNvCxnSpPr>
            <p:nvPr/>
          </p:nvCxnSpPr>
          <p:spPr>
            <a:xfrm rot="5400000" flipH="1" flipV="1">
              <a:off x="3239947" y="681287"/>
              <a:ext cx="29888" cy="2951258"/>
            </a:xfrm>
            <a:prstGeom prst="curvedConnector3">
              <a:avLst>
                <a:gd name="adj1" fmla="val 921711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23"/>
                <p:cNvSpPr>
                  <a:spLocks noChangeArrowheads="1"/>
                </p:cNvSpPr>
                <p:nvPr/>
              </p:nvSpPr>
              <p:spPr bwMode="auto">
                <a:xfrm>
                  <a:off x="4413896" y="2141972"/>
                  <a:ext cx="633248" cy="633413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9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13896" y="2141972"/>
                  <a:ext cx="633248" cy="633413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Curved Connector 9"/>
            <p:cNvCxnSpPr>
              <a:stCxn id="9" idx="4"/>
              <a:endCxn id="7" idx="4"/>
            </p:cNvCxnSpPr>
            <p:nvPr/>
          </p:nvCxnSpPr>
          <p:spPr>
            <a:xfrm rot="5400000">
              <a:off x="3156684" y="1397964"/>
              <a:ext cx="196416" cy="2951258"/>
            </a:xfrm>
            <a:prstGeom prst="curvedConnector3">
              <a:avLst>
                <a:gd name="adj1" fmla="val 225037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/>
            <p:cNvCxnSpPr>
              <a:stCxn id="9" idx="7"/>
              <a:endCxn id="9" idx="5"/>
            </p:cNvCxnSpPr>
            <p:nvPr/>
          </p:nvCxnSpPr>
          <p:spPr>
            <a:xfrm rot="16200000" flipH="1">
              <a:off x="4730460" y="2458678"/>
              <a:ext cx="447892" cy="13644"/>
            </a:xfrm>
            <a:prstGeom prst="curvedConnector5">
              <a:avLst>
                <a:gd name="adj1" fmla="val -54833"/>
                <a:gd name="adj2" fmla="val 5761528"/>
                <a:gd name="adj3" fmla="val 154833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7" idx="1"/>
              <a:endCxn id="7" idx="3"/>
            </p:cNvCxnSpPr>
            <p:nvPr/>
          </p:nvCxnSpPr>
          <p:spPr>
            <a:xfrm rot="16200000" flipH="1">
              <a:off x="1213692" y="2571829"/>
              <a:ext cx="565643" cy="12700"/>
            </a:xfrm>
            <a:prstGeom prst="curvedConnector5">
              <a:avLst>
                <a:gd name="adj1" fmla="val -40414"/>
                <a:gd name="adj2" fmla="val -6727827"/>
                <a:gd name="adj3" fmla="val 140414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104072" y="1458602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4072" y="1458602"/>
                  <a:ext cx="432618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080774" y="3095883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0774" y="3095883"/>
                  <a:ext cx="432618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836612" y="1600200"/>
                  <a:ext cx="4270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612" y="1600200"/>
                  <a:ext cx="427040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4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396263" y="1521767"/>
                  <a:ext cx="4270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6263" y="1521767"/>
                  <a:ext cx="427040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18"/>
              <p:cNvSpPr>
                <a:spLocks noChangeArrowheads="1"/>
              </p:cNvSpPr>
              <p:nvPr/>
            </p:nvSpPr>
            <p:spPr bwMode="auto">
              <a:xfrm>
                <a:off x="9762188" y="4717654"/>
                <a:ext cx="678730" cy="678906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aseline="-25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62188" y="4717654"/>
                <a:ext cx="678730" cy="678906"/>
              </a:xfrm>
              <a:prstGeom prst="ellipse">
                <a:avLst/>
              </a:prstGeom>
              <a:blipFill rotWithShape="1">
                <a:blip r:embed="rId9"/>
                <a:stretch>
                  <a:fillRect l="-13158" r="-877"/>
                </a:stretch>
              </a:blip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18"/>
              <p:cNvSpPr>
                <a:spLocks noChangeArrowheads="1"/>
              </p:cNvSpPr>
              <p:nvPr/>
            </p:nvSpPr>
            <p:spPr bwMode="auto">
              <a:xfrm>
                <a:off x="7504319" y="4731294"/>
                <a:ext cx="678730" cy="678906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baseline="-25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04319" y="4731294"/>
                <a:ext cx="678730" cy="678906"/>
              </a:xfrm>
              <a:prstGeom prst="ellipse">
                <a:avLst/>
              </a:prstGeom>
              <a:blipFill rotWithShape="1">
                <a:blip r:embed="rId10"/>
                <a:stretch>
                  <a:fillRect l="-14159" r="-1770"/>
                </a:stretch>
              </a:blip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17"/>
          <p:cNvGrpSpPr>
            <a:grpSpLocks/>
          </p:cNvGrpSpPr>
          <p:nvPr/>
        </p:nvGrpSpPr>
        <p:grpSpPr bwMode="auto">
          <a:xfrm>
            <a:off x="129602" y="3519753"/>
            <a:ext cx="914400" cy="678906"/>
            <a:chOff x="4724" y="1996"/>
            <a:chExt cx="388" cy="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Oval 18"/>
                <p:cNvSpPr>
                  <a:spLocks noChangeArrowheads="1"/>
                </p:cNvSpPr>
                <p:nvPr/>
              </p:nvSpPr>
              <p:spPr bwMode="auto">
                <a:xfrm>
                  <a:off x="4824" y="1996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FF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solidFill>
                                  <a:srgbClr val="FF00FF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FF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baseline="-25000">
                    <a:solidFill>
                      <a:srgbClr val="FF00FF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Oval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4" y="1996"/>
                  <a:ext cx="288" cy="288"/>
                </a:xfrm>
                <a:prstGeom prst="ellipse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9" name="Group 19"/>
            <p:cNvGrpSpPr>
              <a:grpSpLocks/>
            </p:cNvGrpSpPr>
            <p:nvPr/>
          </p:nvGrpSpPr>
          <p:grpSpPr bwMode="auto">
            <a:xfrm>
              <a:off x="4724" y="2092"/>
              <a:ext cx="96" cy="96"/>
              <a:chOff x="4752" y="2092"/>
              <a:chExt cx="96" cy="96"/>
            </a:xfrm>
          </p:grpSpPr>
          <p:sp>
            <p:nvSpPr>
              <p:cNvPr id="60" name="Line 20"/>
              <p:cNvSpPr>
                <a:spLocks noChangeShapeType="1"/>
              </p:cNvSpPr>
              <p:nvPr/>
            </p:nvSpPr>
            <p:spPr bwMode="auto">
              <a:xfrm>
                <a:off x="4752" y="2092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  <p:sp>
            <p:nvSpPr>
              <p:cNvPr id="61" name="Line 21"/>
              <p:cNvSpPr>
                <a:spLocks noChangeShapeType="1"/>
              </p:cNvSpPr>
              <p:nvPr/>
            </p:nvSpPr>
            <p:spPr bwMode="auto">
              <a:xfrm flipH="1">
                <a:off x="4752" y="2140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</p:grpSp>
      </p:grpSp>
      <p:grpSp>
        <p:nvGrpSpPr>
          <p:cNvPr id="45" name="Group 27"/>
          <p:cNvGrpSpPr>
            <a:grpSpLocks/>
          </p:cNvGrpSpPr>
          <p:nvPr/>
        </p:nvGrpSpPr>
        <p:grpSpPr bwMode="auto">
          <a:xfrm>
            <a:off x="3711002" y="3459235"/>
            <a:ext cx="799733" cy="799941"/>
            <a:chOff x="4824" y="2352"/>
            <a:chExt cx="288" cy="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Oval 28"/>
                <p:cNvSpPr>
                  <a:spLocks noChangeArrowheads="1"/>
                </p:cNvSpPr>
                <p:nvPr/>
              </p:nvSpPr>
              <p:spPr bwMode="auto">
                <a:xfrm>
                  <a:off x="4824" y="2352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baseline="-250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Oval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4" y="2352"/>
                  <a:ext cx="288" cy="288"/>
                </a:xfrm>
                <a:prstGeom prst="ellipse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Oval 29"/>
            <p:cNvSpPr>
              <a:spLocks noChangeArrowheads="1"/>
            </p:cNvSpPr>
            <p:nvPr/>
          </p:nvSpPr>
          <p:spPr bwMode="auto">
            <a:xfrm>
              <a:off x="4848" y="2376"/>
              <a:ext cx="240" cy="240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/>
            </a:p>
          </p:txBody>
        </p:sp>
      </p:grpSp>
      <p:cxnSp>
        <p:nvCxnSpPr>
          <p:cNvPr id="46" name="AutoShape 24"/>
          <p:cNvCxnSpPr>
            <a:cxnSpLocks noChangeShapeType="1"/>
            <a:stCxn id="58" idx="6"/>
            <a:endCxn id="56" idx="2"/>
          </p:cNvCxnSpPr>
          <p:nvPr/>
        </p:nvCxnSpPr>
        <p:spPr bwMode="auto">
          <a:xfrm>
            <a:off x="1044002" y="3859206"/>
            <a:ext cx="2667000" cy="0"/>
          </a:xfrm>
          <a:prstGeom prst="straightConnector1">
            <a:avLst/>
          </a:prstGeom>
          <a:noFill/>
          <a:ln w="57150">
            <a:solidFill>
              <a:srgbClr val="3399FF"/>
            </a:solidFill>
            <a:round/>
            <a:headEnd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937674" y="3421918"/>
                <a:ext cx="9288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674" y="3421918"/>
                <a:ext cx="928844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urved Connector 47"/>
          <p:cNvCxnSpPr>
            <a:stCxn id="58" idx="1"/>
            <a:endCxn id="58" idx="7"/>
          </p:cNvCxnSpPr>
          <p:nvPr/>
        </p:nvCxnSpPr>
        <p:spPr>
          <a:xfrm rot="5400000" flipH="1" flipV="1">
            <a:off x="704637" y="3379209"/>
            <a:ext cx="12700" cy="479934"/>
          </a:xfrm>
          <a:prstGeom prst="curvedConnector3">
            <a:avLst>
              <a:gd name="adj1" fmla="val 4244402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05802" y="2603092"/>
                <a:ext cx="9884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02" y="2603092"/>
                <a:ext cx="98847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05802" y="2380181"/>
                <a:ext cx="9773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02" y="2380181"/>
                <a:ext cx="977319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Curved Connector 50"/>
          <p:cNvCxnSpPr>
            <a:stCxn id="56" idx="1"/>
            <a:endCxn id="56" idx="7"/>
          </p:cNvCxnSpPr>
          <p:nvPr/>
        </p:nvCxnSpPr>
        <p:spPr>
          <a:xfrm rot="5400000" flipH="1" flipV="1">
            <a:off x="4110868" y="3293636"/>
            <a:ext cx="12700" cy="565497"/>
          </a:xfrm>
          <a:prstGeom prst="curvedConnector3">
            <a:avLst>
              <a:gd name="adj1" fmla="val 5159354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3636926" y="2526892"/>
                <a:ext cx="9884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926" y="2526892"/>
                <a:ext cx="988476" cy="46166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3636926" y="2303981"/>
                <a:ext cx="9773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926" y="2303981"/>
                <a:ext cx="977319" cy="4616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946597" y="3142181"/>
                <a:ext cx="9530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597" y="3142181"/>
                <a:ext cx="953081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946597" y="2837381"/>
                <a:ext cx="9586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597" y="2837381"/>
                <a:ext cx="958660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oup 17"/>
          <p:cNvGrpSpPr>
            <a:grpSpLocks/>
          </p:cNvGrpSpPr>
          <p:nvPr/>
        </p:nvGrpSpPr>
        <p:grpSpPr bwMode="auto">
          <a:xfrm>
            <a:off x="7268649" y="2786202"/>
            <a:ext cx="914400" cy="678906"/>
            <a:chOff x="4724" y="1996"/>
            <a:chExt cx="388" cy="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Oval 18"/>
                <p:cNvSpPr>
                  <a:spLocks noChangeArrowheads="1"/>
                </p:cNvSpPr>
                <p:nvPr/>
              </p:nvSpPr>
              <p:spPr bwMode="auto">
                <a:xfrm>
                  <a:off x="4824" y="1996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FF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FF"/>
                                </a:solidFill>
                                <a:latin typeface="Cambria Math"/>
                              </a:rPr>
                              <m:t>𝐸</m:t>
                            </m:r>
                            <m:r>
                              <a:rPr lang="en-US" sz="2400" b="0" i="1" smtClean="0">
                                <a:solidFill>
                                  <a:srgbClr val="FF00FF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 smtClean="0">
                                <a:solidFill>
                                  <a:srgbClr val="FF00FF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FF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baseline="-25000">
                    <a:solidFill>
                      <a:srgbClr val="FF00FF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Oval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4" y="1996"/>
                  <a:ext cx="288" cy="288"/>
                </a:xfrm>
                <a:prstGeom prst="ellipse">
                  <a:avLst/>
                </a:prstGeom>
                <a:blipFill rotWithShape="1">
                  <a:blip r:embed="rId20"/>
                  <a:stretch>
                    <a:fillRect l="-13274" r="-885"/>
                  </a:stretch>
                </a:blipFill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4" name="Group 19"/>
            <p:cNvGrpSpPr>
              <a:grpSpLocks/>
            </p:cNvGrpSpPr>
            <p:nvPr/>
          </p:nvGrpSpPr>
          <p:grpSpPr bwMode="auto">
            <a:xfrm>
              <a:off x="4724" y="2092"/>
              <a:ext cx="96" cy="96"/>
              <a:chOff x="4752" y="2092"/>
              <a:chExt cx="96" cy="96"/>
            </a:xfrm>
          </p:grpSpPr>
          <p:sp>
            <p:nvSpPr>
              <p:cNvPr id="65" name="Line 20"/>
              <p:cNvSpPr>
                <a:spLocks noChangeShapeType="1"/>
              </p:cNvSpPr>
              <p:nvPr/>
            </p:nvSpPr>
            <p:spPr bwMode="auto">
              <a:xfrm>
                <a:off x="4752" y="2092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  <p:sp>
            <p:nvSpPr>
              <p:cNvPr id="66" name="Line 21"/>
              <p:cNvSpPr>
                <a:spLocks noChangeShapeType="1"/>
              </p:cNvSpPr>
              <p:nvPr/>
            </p:nvSpPr>
            <p:spPr bwMode="auto">
              <a:xfrm flipH="1">
                <a:off x="4752" y="2140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</p:grpSp>
      </p:grpSp>
      <p:cxnSp>
        <p:nvCxnSpPr>
          <p:cNvPr id="67" name="Curved Connector 66"/>
          <p:cNvCxnSpPr>
            <a:stCxn id="63" idx="1"/>
            <a:endCxn id="63" idx="7"/>
          </p:cNvCxnSpPr>
          <p:nvPr/>
        </p:nvCxnSpPr>
        <p:spPr>
          <a:xfrm rot="5400000" flipH="1" flipV="1">
            <a:off x="7843684" y="2645658"/>
            <a:ext cx="12700" cy="479934"/>
          </a:xfrm>
          <a:prstGeom prst="curvedConnector3">
            <a:avLst>
              <a:gd name="adj1" fmla="val 3469008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7361374" y="2039109"/>
                <a:ext cx="9773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1374" y="2039109"/>
                <a:ext cx="977319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AutoShape 24"/>
          <p:cNvCxnSpPr>
            <a:cxnSpLocks noChangeShapeType="1"/>
            <a:stCxn id="63" idx="6"/>
          </p:cNvCxnSpPr>
          <p:nvPr/>
        </p:nvCxnSpPr>
        <p:spPr bwMode="auto">
          <a:xfrm>
            <a:off x="8183049" y="3125655"/>
            <a:ext cx="1576033" cy="0"/>
          </a:xfrm>
          <a:prstGeom prst="straightConnector1">
            <a:avLst/>
          </a:prstGeom>
          <a:noFill/>
          <a:ln w="57150">
            <a:solidFill>
              <a:srgbClr val="3399FF"/>
            </a:solidFill>
            <a:round/>
            <a:headEnd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8265531" y="2682411"/>
                <a:ext cx="9530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531" y="2682411"/>
                <a:ext cx="953081" cy="4616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AutoShape 24"/>
          <p:cNvCxnSpPr>
            <a:cxnSpLocks noChangeShapeType="1"/>
            <a:stCxn id="63" idx="4"/>
            <a:endCxn id="42" idx="0"/>
          </p:cNvCxnSpPr>
          <p:nvPr/>
        </p:nvCxnSpPr>
        <p:spPr bwMode="auto">
          <a:xfrm>
            <a:off x="7843684" y="3465108"/>
            <a:ext cx="0" cy="1266186"/>
          </a:xfrm>
          <a:prstGeom prst="straightConnector1">
            <a:avLst/>
          </a:prstGeom>
          <a:noFill/>
          <a:ln w="57150">
            <a:solidFill>
              <a:srgbClr val="3399FF"/>
            </a:solidFill>
            <a:round/>
            <a:headEnd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7391936" y="3652750"/>
                <a:ext cx="9884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936" y="3652750"/>
                <a:ext cx="988476" cy="461665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 rot="2235311">
                <a:off x="8193742" y="3367269"/>
                <a:ext cx="9586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35311">
                <a:off x="8193742" y="3367269"/>
                <a:ext cx="958660" cy="461665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AutoShape 24"/>
          <p:cNvCxnSpPr>
            <a:cxnSpLocks noChangeShapeType="1"/>
            <a:stCxn id="63" idx="5"/>
            <a:endCxn id="41" idx="1"/>
          </p:cNvCxnSpPr>
          <p:nvPr/>
        </p:nvCxnSpPr>
        <p:spPr bwMode="auto">
          <a:xfrm>
            <a:off x="8083651" y="3365685"/>
            <a:ext cx="1777935" cy="1451392"/>
          </a:xfrm>
          <a:prstGeom prst="straightConnector1">
            <a:avLst/>
          </a:prstGeom>
          <a:noFill/>
          <a:ln w="57150">
            <a:solidFill>
              <a:srgbClr val="3399FF"/>
            </a:solidFill>
            <a:round/>
            <a:headEnd/>
            <a:tailEnd type="triangle" w="med" len="med"/>
          </a:ln>
        </p:spPr>
      </p:cxnSp>
      <p:cxnSp>
        <p:nvCxnSpPr>
          <p:cNvPr id="85" name="Curved Connector 84"/>
          <p:cNvCxnSpPr/>
          <p:nvPr/>
        </p:nvCxnSpPr>
        <p:spPr>
          <a:xfrm rot="5400000" flipH="1" flipV="1">
            <a:off x="10098447" y="2645658"/>
            <a:ext cx="12700" cy="479934"/>
          </a:xfrm>
          <a:prstGeom prst="curvedConnector3">
            <a:avLst>
              <a:gd name="adj1" fmla="val 2582858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9612893" y="2082697"/>
                <a:ext cx="9773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893" y="2082697"/>
                <a:ext cx="977319" cy="461665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10668536" y="3581400"/>
                <a:ext cx="9884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536" y="3581400"/>
                <a:ext cx="988476" cy="461665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Curved Connector 94"/>
          <p:cNvCxnSpPr>
            <a:stCxn id="41" idx="3"/>
            <a:endCxn id="41" idx="5"/>
          </p:cNvCxnSpPr>
          <p:nvPr/>
        </p:nvCxnSpPr>
        <p:spPr>
          <a:xfrm rot="16200000" flipH="1">
            <a:off x="10101553" y="5057170"/>
            <a:ext cx="12700" cy="479934"/>
          </a:xfrm>
          <a:prstGeom prst="curvedConnector3">
            <a:avLst>
              <a:gd name="adj1" fmla="val 2582858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9612893" y="5710535"/>
                <a:ext cx="9773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893" y="5710535"/>
                <a:ext cx="977319" cy="461665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Curved Connector 99"/>
          <p:cNvCxnSpPr>
            <a:endCxn id="41" idx="6"/>
          </p:cNvCxnSpPr>
          <p:nvPr/>
        </p:nvCxnSpPr>
        <p:spPr>
          <a:xfrm>
            <a:off x="10437812" y="3125655"/>
            <a:ext cx="3106" cy="1931452"/>
          </a:xfrm>
          <a:prstGeom prst="curvedConnector3">
            <a:avLst>
              <a:gd name="adj1" fmla="val 7459948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AutoShape 24"/>
          <p:cNvCxnSpPr>
            <a:cxnSpLocks noChangeShapeType="1"/>
            <a:stCxn id="41" idx="0"/>
          </p:cNvCxnSpPr>
          <p:nvPr/>
        </p:nvCxnSpPr>
        <p:spPr bwMode="auto">
          <a:xfrm flipH="1" flipV="1">
            <a:off x="10098447" y="3465108"/>
            <a:ext cx="3106" cy="1252546"/>
          </a:xfrm>
          <a:prstGeom prst="straightConnector1">
            <a:avLst/>
          </a:prstGeom>
          <a:noFill/>
          <a:ln w="57150">
            <a:solidFill>
              <a:srgbClr val="3399FF"/>
            </a:solidFill>
            <a:round/>
            <a:headEnd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9601736" y="3805535"/>
                <a:ext cx="9884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1736" y="3805535"/>
                <a:ext cx="988476" cy="461665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Curved Connector 110"/>
          <p:cNvCxnSpPr>
            <a:stCxn id="42" idx="3"/>
            <a:endCxn id="42" idx="5"/>
          </p:cNvCxnSpPr>
          <p:nvPr/>
        </p:nvCxnSpPr>
        <p:spPr>
          <a:xfrm rot="16200000" flipH="1">
            <a:off x="7843684" y="5070810"/>
            <a:ext cx="12700" cy="479934"/>
          </a:xfrm>
          <a:prstGeom prst="curvedConnector3">
            <a:avLst>
              <a:gd name="adj1" fmla="val 2582858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7389566" y="5559481"/>
                <a:ext cx="9773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566" y="5559481"/>
                <a:ext cx="977319" cy="461665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AutoShape 24"/>
          <p:cNvCxnSpPr>
            <a:cxnSpLocks noChangeShapeType="1"/>
            <a:stCxn id="42" idx="6"/>
            <a:endCxn id="41" idx="2"/>
          </p:cNvCxnSpPr>
          <p:nvPr/>
        </p:nvCxnSpPr>
        <p:spPr bwMode="auto">
          <a:xfrm flipV="1">
            <a:off x="8183049" y="5057107"/>
            <a:ext cx="1579139" cy="13640"/>
          </a:xfrm>
          <a:prstGeom prst="straightConnector1">
            <a:avLst/>
          </a:prstGeom>
          <a:noFill/>
          <a:ln w="57150">
            <a:solidFill>
              <a:srgbClr val="3399FF"/>
            </a:solidFill>
            <a:round/>
            <a:headEnd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8494131" y="4719935"/>
                <a:ext cx="9530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4131" y="4719935"/>
                <a:ext cx="953081" cy="461665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Curved Connector 118"/>
          <p:cNvCxnSpPr>
            <a:stCxn id="42" idx="2"/>
            <a:endCxn id="63" idx="2"/>
          </p:cNvCxnSpPr>
          <p:nvPr/>
        </p:nvCxnSpPr>
        <p:spPr>
          <a:xfrm rot="10800000">
            <a:off x="7504319" y="3125655"/>
            <a:ext cx="12700" cy="1945092"/>
          </a:xfrm>
          <a:prstGeom prst="curvedConnector3">
            <a:avLst>
              <a:gd name="adj1" fmla="val 1800000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6325136" y="3860548"/>
                <a:ext cx="9884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136" y="3860548"/>
                <a:ext cx="988476" cy="461665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AutoShape 24"/>
          <p:cNvCxnSpPr>
            <a:cxnSpLocks noChangeShapeType="1"/>
            <a:stCxn id="42" idx="7"/>
          </p:cNvCxnSpPr>
          <p:nvPr/>
        </p:nvCxnSpPr>
        <p:spPr bwMode="auto">
          <a:xfrm flipV="1">
            <a:off x="8083651" y="3365685"/>
            <a:ext cx="1774829" cy="1465032"/>
          </a:xfrm>
          <a:prstGeom prst="straightConnector1">
            <a:avLst/>
          </a:prstGeom>
          <a:noFill/>
          <a:ln w="57150">
            <a:solidFill>
              <a:srgbClr val="3399FF"/>
            </a:solidFill>
            <a:round/>
            <a:headEnd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 rot="19005335">
                <a:off x="7906204" y="4149425"/>
                <a:ext cx="9586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005335">
                <a:off x="7906204" y="4149425"/>
                <a:ext cx="958660" cy="461665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/>
              <p:cNvSpPr txBox="1"/>
              <p:nvPr/>
            </p:nvSpPr>
            <p:spPr>
              <a:xfrm>
                <a:off x="8277649" y="2375716"/>
                <a:ext cx="9288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𝜀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i="1">
                          <a:latin typeface="Cambria Math"/>
                        </a:rPr>
                        <m:t>𝜀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28" name="Text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7649" y="2375716"/>
                <a:ext cx="928844" cy="461665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8506643" y="5045156"/>
                <a:ext cx="9288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𝜀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i="1">
                          <a:latin typeface="Cambria Math"/>
                        </a:rPr>
                        <m:t>𝜀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643" y="5045156"/>
                <a:ext cx="928844" cy="461665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Right Arrow 129"/>
          <p:cNvSpPr/>
          <p:nvPr/>
        </p:nvSpPr>
        <p:spPr>
          <a:xfrm>
            <a:off x="4868686" y="3915781"/>
            <a:ext cx="1456450" cy="40643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27"/>
          <p:cNvGrpSpPr>
            <a:grpSpLocks/>
          </p:cNvGrpSpPr>
          <p:nvPr/>
        </p:nvGrpSpPr>
        <p:grpSpPr bwMode="auto">
          <a:xfrm>
            <a:off x="9664039" y="2773989"/>
            <a:ext cx="799733" cy="799941"/>
            <a:chOff x="4824" y="2352"/>
            <a:chExt cx="288" cy="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Oval 28"/>
                <p:cNvSpPr>
                  <a:spLocks noChangeArrowheads="1"/>
                </p:cNvSpPr>
                <p:nvPr/>
              </p:nvSpPr>
              <p:spPr bwMode="auto">
                <a:xfrm>
                  <a:off x="4824" y="2352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Oval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4" y="2352"/>
                  <a:ext cx="288" cy="288"/>
                </a:xfrm>
                <a:prstGeom prst="ellipse">
                  <a:avLst/>
                </a:prstGeom>
                <a:blipFill>
                  <a:blip r:embed="rId35"/>
                  <a:stretch>
                    <a:fillRect l="-3008"/>
                  </a:stretch>
                </a:blipFill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Oval 29"/>
            <p:cNvSpPr>
              <a:spLocks noChangeArrowheads="1"/>
            </p:cNvSpPr>
            <p:nvPr/>
          </p:nvSpPr>
          <p:spPr bwMode="auto">
            <a:xfrm>
              <a:off x="4848" y="2376"/>
              <a:ext cx="240" cy="240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/>
            </a:p>
          </p:txBody>
        </p:sp>
      </p:grpSp>
    </p:spTree>
    <p:extLst>
      <p:ext uri="{BB962C8B-B14F-4D97-AF65-F5344CB8AC3E}">
        <p14:creationId xmlns:p14="http://schemas.microsoft.com/office/powerpoint/2010/main" val="127523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CFLs not closed under Intersection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∩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smtClean="0"/>
              </a:p>
              <a:p>
                <a:r>
                  <a:rPr lang="en-US" smtClean="0"/>
                  <a:t>Intersecting:</a:t>
                </a:r>
              </a:p>
              <a:p>
                <a:pPr lvl="1"/>
                <a:r>
                  <a:rPr lang="en-US" smtClean="0"/>
                  <a:t>Some number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mtClean="0"/>
                  <a:t>’s, same number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mtClean="0"/>
                  <a:t>’s, any number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smtClean="0"/>
                  <a:t>’s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mtClean="0"/>
                  <a:t>’s match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mtClean="0"/>
                  <a:t>’s)</a:t>
                </a:r>
              </a:p>
              <a:p>
                <a:pPr lvl="1"/>
                <a:r>
                  <a:rPr lang="en-US" smtClean="0"/>
                  <a:t>Any number </a:t>
                </a:r>
                <a:r>
                  <a:rPr lang="en-US"/>
                  <a:t>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</m:oMath>
                </a14:m>
                <a:r>
                  <a:rPr lang="en-US"/>
                  <a:t>’s, </a:t>
                </a:r>
                <a:r>
                  <a:rPr lang="en-US" smtClean="0"/>
                  <a:t>some </a:t>
                </a:r>
                <a:r>
                  <a:rPr lang="en-US"/>
                  <a:t>number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𝑏</m:t>
                    </m:r>
                  </m:oMath>
                </a14:m>
                <a:r>
                  <a:rPr lang="en-US"/>
                  <a:t>’s, </a:t>
                </a:r>
                <a:r>
                  <a:rPr lang="en-US" smtClean="0"/>
                  <a:t>some number </a:t>
                </a:r>
                <a:r>
                  <a:rPr lang="en-US"/>
                  <a:t>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𝑐</m:t>
                    </m:r>
                  </m:oMath>
                </a14:m>
                <a:r>
                  <a:rPr lang="en-US" smtClean="0"/>
                  <a:t>’s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mtClean="0"/>
                  <a:t>’s </a:t>
                </a:r>
                <a:r>
                  <a:rPr lang="en-US"/>
                  <a:t>match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smtClean="0"/>
                  <a:t>’s)</a:t>
                </a:r>
              </a:p>
              <a:p>
                <a:r>
                  <a:rPr lang="en-US" smtClean="0"/>
                  <a:t>Results in:</a:t>
                </a:r>
              </a:p>
              <a:p>
                <a:pPr lvl="1"/>
                <a:r>
                  <a:rPr lang="en-US"/>
                  <a:t>Some number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</m:oMath>
                </a14:m>
                <a:r>
                  <a:rPr lang="en-US"/>
                  <a:t>’s, same number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𝑏</m:t>
                    </m:r>
                  </m:oMath>
                </a14:m>
                <a:r>
                  <a:rPr lang="en-US"/>
                  <a:t>’s, </a:t>
                </a:r>
                <a:r>
                  <a:rPr lang="en-US" smtClean="0"/>
                  <a:t>same number </a:t>
                </a:r>
                <a:r>
                  <a:rPr lang="en-US"/>
                  <a:t>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𝑐</m:t>
                    </m:r>
                  </m:oMath>
                </a14:m>
                <a:r>
                  <a:rPr lang="en-US"/>
                  <a:t>’s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</m:oMath>
                </a14:m>
                <a:r>
                  <a:rPr lang="en-US"/>
                  <a:t>’s match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𝑏</m:t>
                    </m:r>
                  </m:oMath>
                </a14:m>
                <a:r>
                  <a:rPr lang="en-US" smtClean="0"/>
                  <a:t>’s match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smtClean="0"/>
                  <a:t>’s)</a:t>
                </a:r>
                <a:endParaRPr lang="en-US"/>
              </a:p>
              <a:p>
                <a:pPr lvl="1"/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 r="-944" b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1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CFLs not closed under Complement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63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Pushdown Automata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-1588" y="1295400"/>
                <a:ext cx="9372600" cy="51017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15000"/>
                  </a:lnSpc>
                  <a:spcBef>
                    <a:spcPct val="20000"/>
                  </a:spcBef>
                </a:pPr>
                <a:r>
                  <a:rPr lang="en-US" sz="2800" smtClean="0"/>
                  <a:t>Basic idea: a </a:t>
                </a:r>
                <a:r>
                  <a:rPr lang="en-US" sz="2800">
                    <a:solidFill>
                      <a:srgbClr val="3399FF"/>
                    </a:solidFill>
                  </a:rPr>
                  <a:t>pushdown automaton </a:t>
                </a:r>
                <a:r>
                  <a:rPr lang="en-US" sz="2800"/>
                  <a:t>is a finite automaton</a:t>
                </a:r>
              </a:p>
              <a:p>
                <a:pPr marL="342900" indent="-342900"/>
                <a:r>
                  <a:rPr lang="en-US" sz="2800"/>
                  <a:t>	that can optionally write to an unbounded </a:t>
                </a:r>
                <a:r>
                  <a:rPr lang="en-US" sz="2800">
                    <a:solidFill>
                      <a:schemeClr val="accent2">
                        <a:lumMod val="75000"/>
                      </a:schemeClr>
                    </a:solidFill>
                  </a:rPr>
                  <a:t>stack</a:t>
                </a:r>
                <a:r>
                  <a:rPr lang="en-US" sz="2800"/>
                  <a:t>.</a:t>
                </a:r>
              </a:p>
              <a:p>
                <a:pPr marL="342900" indent="-342900">
                  <a:lnSpc>
                    <a:spcPct val="115000"/>
                  </a:lnSpc>
                  <a:spcBef>
                    <a:spcPct val="20000"/>
                  </a:spcBef>
                  <a:buFontTx/>
                  <a:buChar char="•"/>
                </a:pPr>
                <a:r>
                  <a:rPr lang="en-US" sz="2800">
                    <a:solidFill>
                      <a:srgbClr val="33CC33"/>
                    </a:solidFill>
                  </a:rPr>
                  <a:t>Finite</a:t>
                </a:r>
                <a:r>
                  <a:rPr lang="en-US" sz="2800"/>
                  <a:t> set of </a:t>
                </a:r>
                <a:r>
                  <a:rPr lang="en-US" sz="2800">
                    <a:solidFill>
                      <a:srgbClr val="33CC33"/>
                    </a:solidFill>
                  </a:rPr>
                  <a:t>states</a:t>
                </a:r>
                <a:r>
                  <a:rPr lang="en-US" sz="2800"/>
                  <a:t>: 	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33CC33"/>
                        </a:solidFill>
                        <a:latin typeface="Cambria Math"/>
                      </a:rPr>
                      <m:t>𝑄</m:t>
                    </m:r>
                    <m:r>
                      <a:rPr lang="en-US" sz="2800" i="1">
                        <a:latin typeface="Cambria Math"/>
                      </a:rPr>
                      <m:t> = {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FF00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FF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FF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FF00FF"/>
                        </a:solidFill>
                        <a:latin typeface="Cambria Math"/>
                      </a:rPr>
                      <m:t>,</m:t>
                    </m:r>
                    <m:r>
                      <a:rPr lang="en-US" sz="2800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FF00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}</m:t>
                    </m:r>
                  </m:oMath>
                </a14:m>
                <a:endParaRPr lang="en-US" sz="2800"/>
              </a:p>
              <a:p>
                <a:pPr marL="342900" indent="-342900">
                  <a:lnSpc>
                    <a:spcPct val="115000"/>
                  </a:lnSpc>
                  <a:spcBef>
                    <a:spcPct val="20000"/>
                  </a:spcBef>
                  <a:buFontTx/>
                  <a:buChar char="•"/>
                </a:pPr>
                <a:r>
                  <a:rPr lang="en-US" sz="2800"/>
                  <a:t>Input alphabet: 	</a:t>
                </a:r>
                <a:r>
                  <a:rPr lang="en-US" sz="2800">
                    <a:solidFill>
                      <a:srgbClr val="33CC33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/>
                      </a:rPr>
                      <m:t>Σ</m:t>
                    </m:r>
                  </m:oMath>
                </a14:m>
                <a:endParaRPr lang="en-US" sz="2800" baseline="-25000"/>
              </a:p>
              <a:p>
                <a:pPr marL="342900" indent="-342900">
                  <a:lnSpc>
                    <a:spcPct val="115000"/>
                  </a:lnSpc>
                  <a:spcBef>
                    <a:spcPct val="20000"/>
                  </a:spcBef>
                  <a:buFontTx/>
                  <a:buChar char="•"/>
                </a:pPr>
                <a:r>
                  <a:rPr lang="en-US" sz="2800">
                    <a:solidFill>
                      <a:schemeClr val="accent2">
                        <a:lumMod val="75000"/>
                      </a:schemeClr>
                    </a:solidFill>
                  </a:rPr>
                  <a:t>Stack</a:t>
                </a:r>
                <a:r>
                  <a:rPr lang="en-US" sz="2800"/>
                  <a:t> alphabet: 	</a:t>
                </a:r>
                <a:r>
                  <a:rPr lang="en-US" sz="2800">
                    <a:solidFill>
                      <a:srgbClr val="33CC33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Γ</m:t>
                    </m:r>
                  </m:oMath>
                </a14:m>
                <a:endParaRPr lang="en-US" sz="280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342900" indent="-342900">
                  <a:lnSpc>
                    <a:spcPct val="115000"/>
                  </a:lnSpc>
                  <a:spcBef>
                    <a:spcPct val="20000"/>
                  </a:spcBef>
                  <a:buFontTx/>
                  <a:buChar char="•"/>
                </a:pPr>
                <a:r>
                  <a:rPr lang="en-US" sz="2800">
                    <a:solidFill>
                      <a:srgbClr val="3399FF"/>
                    </a:solidFill>
                  </a:rPr>
                  <a:t>Transition</a:t>
                </a:r>
                <a:r>
                  <a:rPr lang="en-US" sz="2800"/>
                  <a:t> function: 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B0F0"/>
                        </a:solidFill>
                        <a:latin typeface="Cambria Math"/>
                      </a:rPr>
                      <m:t>𝛿</m:t>
                    </m:r>
                    <m:r>
                      <a:rPr lang="en-US" sz="2800" b="0" i="1" smtClean="0">
                        <a:latin typeface="Cambria Math"/>
                      </a:rPr>
                      <m:t>:</m:t>
                    </m:r>
                    <m:r>
                      <a:rPr lang="en-US" sz="2800" b="0" i="1" smtClean="0">
                        <a:solidFill>
                          <a:srgbClr val="00B050"/>
                        </a:solidFill>
                        <a:latin typeface="Cambria Math"/>
                      </a:rPr>
                      <m:t>𝑄</m:t>
                    </m:r>
                    <m:r>
                      <a:rPr lang="en-US" sz="2800" b="0" i="1" smtClean="0">
                        <a:latin typeface="Cambria Math"/>
                      </a:rPr>
                      <m:t>×(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Σ</m:t>
                    </m:r>
                    <m:r>
                      <a:rPr lang="en-US" sz="2800" b="0" i="1" smtClean="0">
                        <a:latin typeface="Cambria Math"/>
                      </a:rPr>
                      <m:t>∪</m:t>
                    </m:r>
                    <m:r>
                      <m:rPr>
                        <m:lit/>
                      </m:rPr>
                      <a:rPr lang="en-US" sz="2800" b="0" i="1" smtClean="0">
                        <a:latin typeface="Cambria Math"/>
                      </a:rPr>
                      <m:t>{</m:t>
                    </m:r>
                    <m:r>
                      <a:rPr lang="en-US" sz="2800" b="0" i="1" smtClean="0">
                        <a:latin typeface="Cambria Math"/>
                      </a:rPr>
                      <m:t>𝜀</m:t>
                    </m:r>
                    <m:r>
                      <a:rPr lang="en-US" sz="2800" b="0" i="1" smtClean="0">
                        <a:latin typeface="Cambria Math"/>
                      </a:rPr>
                      <m:t>})×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Γ</m:t>
                    </m:r>
                    <m:r>
                      <a:rPr lang="en-US" sz="2800" b="0" i="1" smtClean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𝑄</m:t>
                        </m:r>
                        <m:r>
                          <a:rPr lang="en-US" sz="2800" b="0" i="1" smtClean="0">
                            <a:latin typeface="Cambria Math"/>
                          </a:rPr>
                          <m:t>×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Γ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sup>
                    </m:sSup>
                  </m:oMath>
                </a14:m>
                <a:endParaRPr lang="en-US" sz="2800" baseline="50000"/>
              </a:p>
              <a:p>
                <a:pPr marL="342900" indent="-342900">
                  <a:lnSpc>
                    <a:spcPct val="115000"/>
                  </a:lnSpc>
                  <a:spcBef>
                    <a:spcPct val="20000"/>
                  </a:spcBef>
                  <a:buFontTx/>
                  <a:buChar char="•"/>
                </a:pPr>
                <a:r>
                  <a:rPr lang="en-US" sz="2800">
                    <a:solidFill>
                      <a:srgbClr val="FF00FF"/>
                    </a:solidFill>
                  </a:rPr>
                  <a:t>Initial</a:t>
                </a:r>
                <a:r>
                  <a:rPr lang="en-US" sz="2800"/>
                  <a:t> state: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∈</m:t>
                    </m:r>
                    <m:r>
                      <a:rPr lang="en-US" sz="2800" b="0" i="1" smtClean="0">
                        <a:solidFill>
                          <a:srgbClr val="00B050"/>
                        </a:solidFill>
                        <a:latin typeface="Cambria Math"/>
                      </a:rPr>
                      <m:t>𝑄</m:t>
                    </m:r>
                  </m:oMath>
                </a14:m>
                <a:endParaRPr lang="en-US" sz="2800">
                  <a:solidFill>
                    <a:srgbClr val="33CC33"/>
                  </a:solidFill>
                </a:endParaRPr>
              </a:p>
              <a:p>
                <a:pPr marL="342900" indent="-342900">
                  <a:lnSpc>
                    <a:spcPct val="115000"/>
                  </a:lnSpc>
                  <a:spcBef>
                    <a:spcPct val="20000"/>
                  </a:spcBef>
                  <a:buFontTx/>
                  <a:buChar char="•"/>
                </a:pPr>
                <a:r>
                  <a:rPr lang="en-US" sz="2800">
                    <a:solidFill>
                      <a:srgbClr val="FF0000"/>
                    </a:solidFill>
                  </a:rPr>
                  <a:t>Final</a:t>
                </a:r>
                <a:r>
                  <a:rPr lang="en-US" sz="2800"/>
                  <a:t> states: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𝐹</m:t>
                    </m:r>
                    <m:r>
                      <a:rPr lang="en-US" sz="2800" b="0" i="1" smtClean="0">
                        <a:latin typeface="Cambria Math"/>
                      </a:rPr>
                      <m:t>⊆</m:t>
                    </m:r>
                    <m:r>
                      <a:rPr lang="en-US" sz="2800" b="0" i="1" smtClean="0">
                        <a:solidFill>
                          <a:srgbClr val="00B050"/>
                        </a:solidFill>
                        <a:latin typeface="Cambria Math"/>
                      </a:rPr>
                      <m:t>𝑄</m:t>
                    </m:r>
                  </m:oMath>
                </a14:m>
                <a:endParaRPr lang="en-US" sz="2800">
                  <a:solidFill>
                    <a:srgbClr val="33CC33"/>
                  </a:solidFill>
                </a:endParaRPr>
              </a:p>
              <a:p>
                <a:pPr marL="342900" indent="-342900">
                  <a:lnSpc>
                    <a:spcPct val="115000"/>
                  </a:lnSpc>
                  <a:spcBef>
                    <a:spcPct val="20000"/>
                  </a:spcBef>
                </a:pPr>
                <a:r>
                  <a:rPr lang="en-US" sz="2800">
                    <a:solidFill>
                      <a:srgbClr val="3399FF"/>
                    </a:solidFill>
                  </a:rPr>
                  <a:t>Pushdown automaton</a:t>
                </a:r>
                <a:r>
                  <a:rPr lang="en-US" sz="2800"/>
                  <a:t>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𝑀</m:t>
                    </m:r>
                    <m:r>
                      <a:rPr lang="en-US" sz="2800" b="0" i="1" smtClean="0">
                        <a:latin typeface="Cambria Math"/>
                      </a:rPr>
                      <m:t>=(</m:t>
                    </m:r>
                    <m:r>
                      <a:rPr lang="en-US" sz="2800" b="0" i="1" smtClean="0">
                        <a:solidFill>
                          <a:srgbClr val="00B050"/>
                        </a:solidFill>
                        <a:latin typeface="Cambria Math"/>
                      </a:rPr>
                      <m:t>𝑄</m:t>
                    </m:r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Σ</m:t>
                    </m:r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Γ</m:t>
                    </m:r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00B0F0"/>
                        </a:solidFill>
                        <a:latin typeface="Cambria Math"/>
                      </a:rPr>
                      <m:t>𝛿</m:t>
                    </m:r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E422C8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E422C8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E422C8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𝐹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88" y="1295400"/>
                <a:ext cx="9372600" cy="5101718"/>
              </a:xfrm>
              <a:prstGeom prst="rect">
                <a:avLst/>
              </a:prstGeom>
              <a:blipFill rotWithShape="1">
                <a:blip r:embed="rId2"/>
                <a:stretch>
                  <a:fillRect l="-1366" t="-478" b="-2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7"/>
          <p:cNvGrpSpPr>
            <a:grpSpLocks/>
          </p:cNvGrpSpPr>
          <p:nvPr/>
        </p:nvGrpSpPr>
        <p:grpSpPr bwMode="auto">
          <a:xfrm>
            <a:off x="6769923" y="4534059"/>
            <a:ext cx="914400" cy="678906"/>
            <a:chOff x="4724" y="1996"/>
            <a:chExt cx="388" cy="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18"/>
                <p:cNvSpPr>
                  <a:spLocks noChangeArrowheads="1"/>
                </p:cNvSpPr>
                <p:nvPr/>
              </p:nvSpPr>
              <p:spPr bwMode="auto">
                <a:xfrm>
                  <a:off x="4824" y="1996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FF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solidFill>
                                  <a:srgbClr val="FF00FF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FF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baseline="-25000">
                    <a:solidFill>
                      <a:srgbClr val="FF00FF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Oval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4" y="1996"/>
                  <a:ext cx="288" cy="288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" name="Group 19"/>
            <p:cNvGrpSpPr>
              <a:grpSpLocks/>
            </p:cNvGrpSpPr>
            <p:nvPr/>
          </p:nvGrpSpPr>
          <p:grpSpPr bwMode="auto">
            <a:xfrm>
              <a:off x="4724" y="2092"/>
              <a:ext cx="96" cy="96"/>
              <a:chOff x="4752" y="2092"/>
              <a:chExt cx="96" cy="96"/>
            </a:xfrm>
          </p:grpSpPr>
          <p:sp>
            <p:nvSpPr>
              <p:cNvPr id="29" name="Line 20"/>
              <p:cNvSpPr>
                <a:spLocks noChangeShapeType="1"/>
              </p:cNvSpPr>
              <p:nvPr/>
            </p:nvSpPr>
            <p:spPr bwMode="auto">
              <a:xfrm>
                <a:off x="4752" y="2092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  <p:sp>
            <p:nvSpPr>
              <p:cNvPr id="30" name="Line 21"/>
              <p:cNvSpPr>
                <a:spLocks noChangeShapeType="1"/>
              </p:cNvSpPr>
              <p:nvPr/>
            </p:nvSpPr>
            <p:spPr bwMode="auto">
              <a:xfrm flipH="1">
                <a:off x="4752" y="2140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</p:grpSp>
      </p:grpSp>
      <p:grpSp>
        <p:nvGrpSpPr>
          <p:cNvPr id="31" name="Group 22"/>
          <p:cNvGrpSpPr>
            <a:grpSpLocks/>
          </p:cNvGrpSpPr>
          <p:nvPr/>
        </p:nvGrpSpPr>
        <p:grpSpPr bwMode="auto">
          <a:xfrm>
            <a:off x="8609000" y="3880173"/>
            <a:ext cx="2590158" cy="633413"/>
            <a:chOff x="4824" y="1647"/>
            <a:chExt cx="1178" cy="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23"/>
                <p:cNvSpPr>
                  <a:spLocks noChangeArrowheads="1"/>
                </p:cNvSpPr>
                <p:nvPr/>
              </p:nvSpPr>
              <p:spPr bwMode="auto">
                <a:xfrm>
                  <a:off x="4824" y="1647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11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4" y="1647"/>
                  <a:ext cx="288" cy="288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AutoShape 24"/>
            <p:cNvCxnSpPr>
              <a:cxnSpLocks noChangeShapeType="1"/>
              <a:stCxn id="32" idx="6"/>
              <a:endCxn id="34" idx="2"/>
            </p:cNvCxnSpPr>
            <p:nvPr/>
          </p:nvCxnSpPr>
          <p:spPr bwMode="auto">
            <a:xfrm>
              <a:off x="5112" y="1791"/>
              <a:ext cx="602" cy="0"/>
            </a:xfrm>
            <a:prstGeom prst="straightConnector1">
              <a:avLst/>
            </a:prstGeom>
            <a:noFill/>
            <a:ln w="5715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25"/>
                <p:cNvSpPr>
                  <a:spLocks noChangeArrowheads="1"/>
                </p:cNvSpPr>
                <p:nvPr/>
              </p:nvSpPr>
              <p:spPr bwMode="auto">
                <a:xfrm>
                  <a:off x="5714" y="1647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4" name="Oval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14" y="1647"/>
                  <a:ext cx="288" cy="288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26"/>
              <p:cNvSpPr>
                <a:spLocks noChangeArrowheads="1"/>
              </p:cNvSpPr>
              <p:nvPr/>
            </p:nvSpPr>
            <p:spPr bwMode="auto">
              <a:xfrm>
                <a:off x="7421049" y="2209800"/>
                <a:ext cx="609441" cy="6096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5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21049" y="2209800"/>
                <a:ext cx="609441" cy="609600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27"/>
          <p:cNvGrpSpPr>
            <a:grpSpLocks/>
          </p:cNvGrpSpPr>
          <p:nvPr/>
        </p:nvGrpSpPr>
        <p:grpSpPr bwMode="auto">
          <a:xfrm>
            <a:off x="7630623" y="5204919"/>
            <a:ext cx="799733" cy="799941"/>
            <a:chOff x="4824" y="2352"/>
            <a:chExt cx="288" cy="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28"/>
                <p:cNvSpPr>
                  <a:spLocks noChangeArrowheads="1"/>
                </p:cNvSpPr>
                <p:nvPr/>
              </p:nvSpPr>
              <p:spPr bwMode="auto">
                <a:xfrm>
                  <a:off x="4824" y="2352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2400" baseline="-250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Oval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4" y="2352"/>
                  <a:ext cx="288" cy="288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Oval 29"/>
            <p:cNvSpPr>
              <a:spLocks noChangeArrowheads="1"/>
            </p:cNvSpPr>
            <p:nvPr/>
          </p:nvSpPr>
          <p:spPr bwMode="auto">
            <a:xfrm>
              <a:off x="4848" y="2376"/>
              <a:ext cx="240" cy="240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9371012" y="3729335"/>
                <a:ext cx="9845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1012" y="3729335"/>
                <a:ext cx="984500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946971" y="3867090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Input </a:t>
            </a:r>
            <a:endParaRPr lang="en-US" sz="2000"/>
          </a:p>
        </p:txBody>
      </p:sp>
      <p:sp>
        <p:nvSpPr>
          <p:cNvPr id="40" name="TextBox 39"/>
          <p:cNvSpPr txBox="1"/>
          <p:nvPr/>
        </p:nvSpPr>
        <p:spPr>
          <a:xfrm>
            <a:off x="6094412" y="3810000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popped</a:t>
            </a:r>
            <a:endParaRPr lang="en-US" sz="2000"/>
          </a:p>
        </p:txBody>
      </p:sp>
      <p:sp>
        <p:nvSpPr>
          <p:cNvPr id="41" name="TextBox 40"/>
          <p:cNvSpPr txBox="1"/>
          <p:nvPr/>
        </p:nvSpPr>
        <p:spPr>
          <a:xfrm>
            <a:off x="7091049" y="3505200"/>
            <a:ext cx="13905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New states </a:t>
            </a:r>
          </a:p>
          <a:p>
            <a:r>
              <a:rPr lang="en-US" sz="2000" smtClean="0"/>
              <a:t>and stack</a:t>
            </a:r>
            <a:endParaRPr lang="en-US" sz="2000"/>
          </a:p>
        </p:txBody>
      </p:sp>
      <p:sp>
        <p:nvSpPr>
          <p:cNvPr id="42" name="TextBox 41"/>
          <p:cNvSpPr txBox="1"/>
          <p:nvPr/>
        </p:nvSpPr>
        <p:spPr>
          <a:xfrm>
            <a:off x="8759373" y="4550774"/>
            <a:ext cx="2289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Input, popped, push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4197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Pushdown Automata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Stack alphabet can be different from input alphabet</a:t>
            </a:r>
          </a:p>
          <a:p>
            <a:r>
              <a:rPr lang="en-US" smtClean="0"/>
              <a:t>Typically non-deterministic</a:t>
            </a:r>
          </a:p>
          <a:p>
            <a:pPr lvl="1"/>
            <a:r>
              <a:rPr lang="en-US" smtClean="0"/>
              <a:t>Can be in multiple states at once</a:t>
            </a:r>
          </a:p>
          <a:p>
            <a:pPr lvl="1"/>
            <a:r>
              <a:rPr lang="en-US" smtClean="0"/>
              <a:t>Can have multiple “parallel” stacks</a:t>
            </a:r>
          </a:p>
          <a:p>
            <a:pPr lvl="1"/>
            <a:r>
              <a:rPr lang="en-US" smtClean="0"/>
              <a:t>Non-deterministic “configurations”</a:t>
            </a:r>
          </a:p>
          <a:p>
            <a:r>
              <a:rPr lang="en-US" smtClean="0"/>
              <a:t>Accept when:</a:t>
            </a:r>
          </a:p>
          <a:p>
            <a:pPr lvl="1"/>
            <a:r>
              <a:rPr lang="en-US" smtClean="0"/>
              <a:t>The entire input has been read</a:t>
            </a:r>
          </a:p>
          <a:p>
            <a:pPr lvl="1"/>
            <a:r>
              <a:rPr lang="en-US" smtClean="0"/>
              <a:t>There is at least one “path” in a final state with an empty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0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PDA for “Palindromes”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mtClean="0"/>
                  <a:t>PDA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𝑤𝑥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n-US" smtClean="0"/>
              </a:p>
              <a:p>
                <a:pPr marL="0" indent="0">
                  <a:buNone/>
                </a:pPr>
                <a:r>
                  <a:rPr lang="en-US" smtClean="0"/>
                  <a:t>Strategy: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smtClean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mtClean="0"/>
                  <a:t> I see, push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mtClean="0"/>
                  <a:t> onto the stack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smtClean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mtClean="0"/>
                  <a:t> I see, push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mtClean="0"/>
                  <a:t> onto the stack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smtClean="0"/>
                  <a:t>See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endParaRPr lang="en-US" smtClean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/>
                  <a:t>For 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</m:oMath>
                </a14:m>
                <a:r>
                  <a:rPr lang="en-US"/>
                  <a:t> I see, </a:t>
                </a:r>
                <a:r>
                  <a:rPr lang="en-US" smtClean="0"/>
                  <a:t>pop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</m:oMath>
                </a14:m>
                <a:r>
                  <a:rPr lang="en-US"/>
                  <a:t> </a:t>
                </a:r>
                <a:r>
                  <a:rPr lang="en-US" smtClean="0"/>
                  <a:t>off of </a:t>
                </a:r>
                <a:r>
                  <a:rPr lang="en-US"/>
                  <a:t>the stack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/>
                  <a:t>For 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𝑏</m:t>
                    </m:r>
                  </m:oMath>
                </a14:m>
                <a:r>
                  <a:rPr lang="en-US"/>
                  <a:t> I see, </a:t>
                </a:r>
                <a:r>
                  <a:rPr lang="en-US" smtClean="0"/>
                  <a:t>pop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𝑏</m:t>
                    </m:r>
                  </m:oMath>
                </a14:m>
                <a:r>
                  <a:rPr lang="en-US"/>
                  <a:t> </a:t>
                </a:r>
                <a:r>
                  <a:rPr lang="en-US" smtClean="0"/>
                  <a:t>off of </a:t>
                </a:r>
                <a:r>
                  <a:rPr lang="en-US"/>
                  <a:t>the stack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4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mtClean="0"/>
                  <a:t>PDA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𝑤𝑥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sup>
                    </m:sSup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8511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3744017" y="3806572"/>
            <a:ext cx="914400" cy="678906"/>
            <a:chOff x="4724" y="1996"/>
            <a:chExt cx="388" cy="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18"/>
                <p:cNvSpPr>
                  <a:spLocks noChangeArrowheads="1"/>
                </p:cNvSpPr>
                <p:nvPr/>
              </p:nvSpPr>
              <p:spPr bwMode="auto">
                <a:xfrm>
                  <a:off x="4824" y="1996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FF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solidFill>
                                  <a:srgbClr val="FF00FF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FF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baseline="-25000">
                    <a:solidFill>
                      <a:srgbClr val="FF00FF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Oval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4" y="1996"/>
                  <a:ext cx="288" cy="288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oup 19"/>
            <p:cNvGrpSpPr>
              <a:grpSpLocks/>
            </p:cNvGrpSpPr>
            <p:nvPr/>
          </p:nvGrpSpPr>
          <p:grpSpPr bwMode="auto">
            <a:xfrm>
              <a:off x="4724" y="2092"/>
              <a:ext cx="96" cy="96"/>
              <a:chOff x="4752" y="2092"/>
              <a:chExt cx="96" cy="96"/>
            </a:xfrm>
          </p:grpSpPr>
          <p:sp>
            <p:nvSpPr>
              <p:cNvPr id="8" name="Line 20"/>
              <p:cNvSpPr>
                <a:spLocks noChangeShapeType="1"/>
              </p:cNvSpPr>
              <p:nvPr/>
            </p:nvSpPr>
            <p:spPr bwMode="auto">
              <a:xfrm>
                <a:off x="4752" y="2092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  <p:sp>
            <p:nvSpPr>
              <p:cNvPr id="9" name="Line 21"/>
              <p:cNvSpPr>
                <a:spLocks noChangeShapeType="1"/>
              </p:cNvSpPr>
              <p:nvPr/>
            </p:nvSpPr>
            <p:spPr bwMode="auto">
              <a:xfrm flipH="1">
                <a:off x="4752" y="2140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</p:grpSp>
      </p:grpSp>
      <p:grpSp>
        <p:nvGrpSpPr>
          <p:cNvPr id="14" name="Group 27"/>
          <p:cNvGrpSpPr>
            <a:grpSpLocks/>
          </p:cNvGrpSpPr>
          <p:nvPr/>
        </p:nvGrpSpPr>
        <p:grpSpPr bwMode="auto">
          <a:xfrm>
            <a:off x="7325417" y="3746054"/>
            <a:ext cx="799733" cy="799941"/>
            <a:chOff x="4824" y="2352"/>
            <a:chExt cx="288" cy="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28"/>
                <p:cNvSpPr>
                  <a:spLocks noChangeArrowheads="1"/>
                </p:cNvSpPr>
                <p:nvPr/>
              </p:nvSpPr>
              <p:spPr bwMode="auto">
                <a:xfrm>
                  <a:off x="4824" y="2352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baseline="-250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Oval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4" y="2352"/>
                  <a:ext cx="288" cy="288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Oval 29"/>
            <p:cNvSpPr>
              <a:spLocks noChangeArrowheads="1"/>
            </p:cNvSpPr>
            <p:nvPr/>
          </p:nvSpPr>
          <p:spPr bwMode="auto">
            <a:xfrm>
              <a:off x="4848" y="2376"/>
              <a:ext cx="240" cy="240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/>
            </a:p>
          </p:txBody>
        </p:sp>
      </p:grpSp>
      <p:cxnSp>
        <p:nvCxnSpPr>
          <p:cNvPr id="17" name="AutoShape 24"/>
          <p:cNvCxnSpPr>
            <a:cxnSpLocks noChangeShapeType="1"/>
            <a:stCxn id="6" idx="6"/>
            <a:endCxn id="15" idx="2"/>
          </p:cNvCxnSpPr>
          <p:nvPr/>
        </p:nvCxnSpPr>
        <p:spPr bwMode="auto">
          <a:xfrm>
            <a:off x="4658417" y="4146025"/>
            <a:ext cx="2667000" cy="0"/>
          </a:xfrm>
          <a:prstGeom prst="straightConnector1">
            <a:avLst/>
          </a:prstGeom>
          <a:noFill/>
          <a:ln w="57150">
            <a:solidFill>
              <a:srgbClr val="3399FF"/>
            </a:solidFill>
            <a:round/>
            <a:headEnd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552089" y="3708737"/>
                <a:ext cx="9524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089" y="3708737"/>
                <a:ext cx="952440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799012" y="4479334"/>
                <a:ext cx="2530308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smtClean="0"/>
                  <a:t>Consume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000" smtClean="0"/>
                  <a:t> from input</a:t>
                </a:r>
              </a:p>
              <a:p>
                <a:r>
                  <a:rPr lang="en-US" sz="2000" smtClean="0"/>
                  <a:t>Don’t pop anything</a:t>
                </a:r>
              </a:p>
              <a:p>
                <a:r>
                  <a:rPr lang="en-US" sz="2000" smtClean="0"/>
                  <a:t>Don’t push anything</a:t>
                </a:r>
                <a:endParaRPr lang="en-US" sz="200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012" y="4479334"/>
                <a:ext cx="2530308" cy="1015663"/>
              </a:xfrm>
              <a:prstGeom prst="rect">
                <a:avLst/>
              </a:prstGeom>
              <a:blipFill rotWithShape="1">
                <a:blip r:embed="rId6"/>
                <a:stretch>
                  <a:fillRect l="-2410" t="-3012" r="-1687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695171" y="1600200"/>
                <a:ext cx="2803781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smtClean="0"/>
                  <a:t>Consume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latin typeface="Cambria Math"/>
                      </a:rPr>
                      <m:t>/</m:t>
                    </m:r>
                    <m:r>
                      <a:rPr lang="en-US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smtClean="0"/>
                  <a:t> from input</a:t>
                </a:r>
              </a:p>
              <a:p>
                <a:r>
                  <a:rPr lang="en-US" sz="2000" smtClean="0"/>
                  <a:t>Pop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latin typeface="Cambria Math"/>
                      </a:rPr>
                      <m:t>/</m:t>
                    </m:r>
                    <m:r>
                      <a:rPr lang="en-US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smtClean="0"/>
                  <a:t> </a:t>
                </a:r>
                <a:r>
                  <a:rPr lang="en-US" sz="2000"/>
                  <a:t>respectively</a:t>
                </a:r>
                <a:endParaRPr lang="en-US" sz="2000" smtClean="0"/>
              </a:p>
              <a:p>
                <a:r>
                  <a:rPr lang="en-US" sz="2000" smtClean="0"/>
                  <a:t>Don’t push anything</a:t>
                </a:r>
                <a:endParaRPr lang="en-US" sz="200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171" y="1600200"/>
                <a:ext cx="2803781" cy="1015663"/>
              </a:xfrm>
              <a:prstGeom prst="rect">
                <a:avLst/>
              </a:prstGeom>
              <a:blipFill rotWithShape="1">
                <a:blip r:embed="rId7"/>
                <a:stretch>
                  <a:fillRect l="-2174" t="-3012" r="-1522" b="-9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urved Connector 28"/>
          <p:cNvCxnSpPr>
            <a:stCxn id="6" idx="1"/>
            <a:endCxn id="6" idx="7"/>
          </p:cNvCxnSpPr>
          <p:nvPr/>
        </p:nvCxnSpPr>
        <p:spPr>
          <a:xfrm rot="5400000" flipH="1" flipV="1">
            <a:off x="4319052" y="3666028"/>
            <a:ext cx="12700" cy="479934"/>
          </a:xfrm>
          <a:prstGeom prst="curvedConnector3">
            <a:avLst>
              <a:gd name="adj1" fmla="val 4244402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820217" y="2889911"/>
                <a:ext cx="9884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217" y="2889911"/>
                <a:ext cx="988476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820217" y="2667000"/>
                <a:ext cx="9773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217" y="2667000"/>
                <a:ext cx="977319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817812" y="1651337"/>
                <a:ext cx="2803781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smtClean="0"/>
                  <a:t>Consume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latin typeface="Cambria Math"/>
                      </a:rPr>
                      <m:t>/</m:t>
                    </m:r>
                    <m:r>
                      <a:rPr lang="en-US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smtClean="0"/>
                  <a:t> from input</a:t>
                </a:r>
              </a:p>
              <a:p>
                <a:r>
                  <a:rPr lang="en-US" sz="2000" smtClean="0"/>
                  <a:t>Don’t pop anything</a:t>
                </a:r>
              </a:p>
              <a:p>
                <a:r>
                  <a:rPr lang="en-US" sz="2000" smtClean="0"/>
                  <a:t>Push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latin typeface="Cambria Math"/>
                      </a:rPr>
                      <m:t>/</m:t>
                    </m:r>
                    <m:r>
                      <a:rPr lang="en-US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smtClean="0"/>
                  <a:t> respectively</a:t>
                </a:r>
                <a:endParaRPr lang="en-US" sz="200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812" y="1651337"/>
                <a:ext cx="2803781" cy="1015663"/>
              </a:xfrm>
              <a:prstGeom prst="rect">
                <a:avLst/>
              </a:prstGeom>
              <a:blipFill rotWithShape="1">
                <a:blip r:embed="rId10"/>
                <a:stretch>
                  <a:fillRect l="-2174" t="-2994" r="-1522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urved Connector 37"/>
          <p:cNvCxnSpPr>
            <a:stCxn id="15" idx="1"/>
            <a:endCxn id="15" idx="7"/>
          </p:cNvCxnSpPr>
          <p:nvPr/>
        </p:nvCxnSpPr>
        <p:spPr>
          <a:xfrm rot="5400000" flipH="1" flipV="1">
            <a:off x="7725283" y="3580455"/>
            <a:ext cx="12700" cy="565497"/>
          </a:xfrm>
          <a:prstGeom prst="curvedConnector3">
            <a:avLst>
              <a:gd name="adj1" fmla="val 5159354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251341" y="2813711"/>
                <a:ext cx="9884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341" y="2813711"/>
                <a:ext cx="98847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251341" y="2590800"/>
                <a:ext cx="9773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341" y="2590800"/>
                <a:ext cx="977319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122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PDA for even-length Palindromes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mtClean="0"/>
                  <a:t>PDA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n-US" smtClean="0"/>
              </a:p>
              <a:p>
                <a:pPr marL="0" indent="0">
                  <a:buNone/>
                </a:pPr>
                <a:r>
                  <a:rPr lang="en-US" smtClean="0"/>
                  <a:t>Strategy: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smtClean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mtClean="0"/>
                  <a:t> I see, push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mtClean="0"/>
                  <a:t> onto the stack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smtClean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mtClean="0"/>
                  <a:t> I see, push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mtClean="0"/>
                  <a:t> onto the stack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smtClean="0"/>
                  <a:t>Guess that this is the middle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/>
                  <a:t>For 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</m:oMath>
                </a14:m>
                <a:r>
                  <a:rPr lang="en-US"/>
                  <a:t> I see, </a:t>
                </a:r>
                <a:r>
                  <a:rPr lang="en-US" smtClean="0"/>
                  <a:t>pop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</m:oMath>
                </a14:m>
                <a:r>
                  <a:rPr lang="en-US"/>
                  <a:t> </a:t>
                </a:r>
                <a:r>
                  <a:rPr lang="en-US" smtClean="0"/>
                  <a:t>off of </a:t>
                </a:r>
                <a:r>
                  <a:rPr lang="en-US"/>
                  <a:t>the stack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/>
                  <a:t>For 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𝑏</m:t>
                    </m:r>
                  </m:oMath>
                </a14:m>
                <a:r>
                  <a:rPr lang="en-US"/>
                  <a:t> I see, </a:t>
                </a:r>
                <a:r>
                  <a:rPr lang="en-US" smtClean="0"/>
                  <a:t>pop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𝑏</m:t>
                    </m:r>
                  </m:oMath>
                </a14:m>
                <a:r>
                  <a:rPr lang="en-US"/>
                  <a:t> </a:t>
                </a:r>
                <a:r>
                  <a:rPr lang="en-US" smtClean="0"/>
                  <a:t>off of </a:t>
                </a:r>
                <a:r>
                  <a:rPr lang="en-US"/>
                  <a:t>the stack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4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3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mtClean="0"/>
                  <a:t>PDA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sup>
                    </m:sSup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8511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3744017" y="3806572"/>
            <a:ext cx="914400" cy="678906"/>
            <a:chOff x="4724" y="1996"/>
            <a:chExt cx="388" cy="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18"/>
                <p:cNvSpPr>
                  <a:spLocks noChangeArrowheads="1"/>
                </p:cNvSpPr>
                <p:nvPr/>
              </p:nvSpPr>
              <p:spPr bwMode="auto">
                <a:xfrm>
                  <a:off x="4824" y="1996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FF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solidFill>
                                  <a:srgbClr val="FF00FF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FF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baseline="-25000">
                    <a:solidFill>
                      <a:srgbClr val="FF00FF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Oval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4" y="1996"/>
                  <a:ext cx="288" cy="288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oup 19"/>
            <p:cNvGrpSpPr>
              <a:grpSpLocks/>
            </p:cNvGrpSpPr>
            <p:nvPr/>
          </p:nvGrpSpPr>
          <p:grpSpPr bwMode="auto">
            <a:xfrm>
              <a:off x="4724" y="2092"/>
              <a:ext cx="96" cy="96"/>
              <a:chOff x="4752" y="2092"/>
              <a:chExt cx="96" cy="96"/>
            </a:xfrm>
          </p:grpSpPr>
          <p:sp>
            <p:nvSpPr>
              <p:cNvPr id="8" name="Line 20"/>
              <p:cNvSpPr>
                <a:spLocks noChangeShapeType="1"/>
              </p:cNvSpPr>
              <p:nvPr/>
            </p:nvSpPr>
            <p:spPr bwMode="auto">
              <a:xfrm>
                <a:off x="4752" y="2092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  <p:sp>
            <p:nvSpPr>
              <p:cNvPr id="9" name="Line 21"/>
              <p:cNvSpPr>
                <a:spLocks noChangeShapeType="1"/>
              </p:cNvSpPr>
              <p:nvPr/>
            </p:nvSpPr>
            <p:spPr bwMode="auto">
              <a:xfrm flipH="1">
                <a:off x="4752" y="2140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</p:grpSp>
      </p:grpSp>
      <p:grpSp>
        <p:nvGrpSpPr>
          <p:cNvPr id="14" name="Group 27"/>
          <p:cNvGrpSpPr>
            <a:grpSpLocks/>
          </p:cNvGrpSpPr>
          <p:nvPr/>
        </p:nvGrpSpPr>
        <p:grpSpPr bwMode="auto">
          <a:xfrm>
            <a:off x="7325417" y="3746054"/>
            <a:ext cx="799733" cy="799941"/>
            <a:chOff x="4824" y="2352"/>
            <a:chExt cx="288" cy="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28"/>
                <p:cNvSpPr>
                  <a:spLocks noChangeArrowheads="1"/>
                </p:cNvSpPr>
                <p:nvPr/>
              </p:nvSpPr>
              <p:spPr bwMode="auto">
                <a:xfrm>
                  <a:off x="4824" y="2352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baseline="-250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Oval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4" y="2352"/>
                  <a:ext cx="288" cy="288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Oval 29"/>
            <p:cNvSpPr>
              <a:spLocks noChangeArrowheads="1"/>
            </p:cNvSpPr>
            <p:nvPr/>
          </p:nvSpPr>
          <p:spPr bwMode="auto">
            <a:xfrm>
              <a:off x="4848" y="2376"/>
              <a:ext cx="240" cy="240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/>
            </a:p>
          </p:txBody>
        </p:sp>
      </p:grpSp>
      <p:cxnSp>
        <p:nvCxnSpPr>
          <p:cNvPr id="17" name="AutoShape 24"/>
          <p:cNvCxnSpPr>
            <a:cxnSpLocks noChangeShapeType="1"/>
            <a:stCxn id="6" idx="6"/>
            <a:endCxn id="15" idx="2"/>
          </p:cNvCxnSpPr>
          <p:nvPr/>
        </p:nvCxnSpPr>
        <p:spPr bwMode="auto">
          <a:xfrm>
            <a:off x="4658417" y="4146025"/>
            <a:ext cx="2667000" cy="0"/>
          </a:xfrm>
          <a:prstGeom prst="straightConnector1">
            <a:avLst/>
          </a:prstGeom>
          <a:noFill/>
          <a:ln w="57150">
            <a:solidFill>
              <a:srgbClr val="3399FF"/>
            </a:solidFill>
            <a:round/>
            <a:headEnd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552089" y="3708737"/>
                <a:ext cx="9288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089" y="3708737"/>
                <a:ext cx="928844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4722812" y="4419600"/>
            <a:ext cx="24523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Consume no input</a:t>
            </a:r>
          </a:p>
          <a:p>
            <a:r>
              <a:rPr lang="en-US" sz="2000" smtClean="0"/>
              <a:t>Don’t pop anything</a:t>
            </a:r>
          </a:p>
          <a:p>
            <a:r>
              <a:rPr lang="en-US" sz="2000" smtClean="0"/>
              <a:t>Don’t push anything</a:t>
            </a:r>
          </a:p>
          <a:p>
            <a:endParaRPr lang="en-US" sz="2000"/>
          </a:p>
          <a:p>
            <a:r>
              <a:rPr lang="en-US" sz="2000" smtClean="0"/>
              <a:t>(going from forward half to backwards half of string)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695171" y="1600200"/>
                <a:ext cx="2803781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smtClean="0"/>
                  <a:t>Consume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latin typeface="Cambria Math"/>
                      </a:rPr>
                      <m:t>/</m:t>
                    </m:r>
                    <m:r>
                      <a:rPr lang="en-US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smtClean="0"/>
                  <a:t> from input</a:t>
                </a:r>
              </a:p>
              <a:p>
                <a:r>
                  <a:rPr lang="en-US" sz="2000" smtClean="0"/>
                  <a:t>Pop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latin typeface="Cambria Math"/>
                      </a:rPr>
                      <m:t>/</m:t>
                    </m:r>
                    <m:r>
                      <a:rPr lang="en-US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smtClean="0"/>
                  <a:t> </a:t>
                </a:r>
                <a:r>
                  <a:rPr lang="en-US" sz="2000"/>
                  <a:t>respectively</a:t>
                </a:r>
                <a:endParaRPr lang="en-US" sz="2000" smtClean="0"/>
              </a:p>
              <a:p>
                <a:r>
                  <a:rPr lang="en-US" sz="2000" smtClean="0"/>
                  <a:t>Don’t push anything</a:t>
                </a:r>
                <a:endParaRPr lang="en-US" sz="200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171" y="1600200"/>
                <a:ext cx="2803781" cy="1015663"/>
              </a:xfrm>
              <a:prstGeom prst="rect">
                <a:avLst/>
              </a:prstGeom>
              <a:blipFill rotWithShape="1">
                <a:blip r:embed="rId6"/>
                <a:stretch>
                  <a:fillRect l="-2174" t="-3012" r="-1522" b="-9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urved Connector 28"/>
          <p:cNvCxnSpPr>
            <a:stCxn id="6" idx="1"/>
            <a:endCxn id="6" idx="7"/>
          </p:cNvCxnSpPr>
          <p:nvPr/>
        </p:nvCxnSpPr>
        <p:spPr>
          <a:xfrm rot="5400000" flipH="1" flipV="1">
            <a:off x="4319052" y="3666028"/>
            <a:ext cx="12700" cy="479934"/>
          </a:xfrm>
          <a:prstGeom prst="curvedConnector3">
            <a:avLst>
              <a:gd name="adj1" fmla="val 4244402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820217" y="2889911"/>
                <a:ext cx="9884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217" y="2889911"/>
                <a:ext cx="988476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820217" y="2667000"/>
                <a:ext cx="9773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217" y="2667000"/>
                <a:ext cx="977319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817812" y="1651337"/>
                <a:ext cx="2803781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smtClean="0"/>
                  <a:t>Consume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latin typeface="Cambria Math"/>
                      </a:rPr>
                      <m:t>/</m:t>
                    </m:r>
                    <m:r>
                      <a:rPr lang="en-US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smtClean="0"/>
                  <a:t> from input</a:t>
                </a:r>
              </a:p>
              <a:p>
                <a:r>
                  <a:rPr lang="en-US" sz="2000" smtClean="0"/>
                  <a:t>Don’t pop anything</a:t>
                </a:r>
              </a:p>
              <a:p>
                <a:r>
                  <a:rPr lang="en-US" sz="2000" smtClean="0"/>
                  <a:t>Push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latin typeface="Cambria Math"/>
                      </a:rPr>
                      <m:t>/</m:t>
                    </m:r>
                    <m:r>
                      <a:rPr lang="en-US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smtClean="0"/>
                  <a:t> respectively</a:t>
                </a:r>
                <a:endParaRPr lang="en-US" sz="200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812" y="1651337"/>
                <a:ext cx="2803781" cy="1015663"/>
              </a:xfrm>
              <a:prstGeom prst="rect">
                <a:avLst/>
              </a:prstGeom>
              <a:blipFill rotWithShape="1">
                <a:blip r:embed="rId9"/>
                <a:stretch>
                  <a:fillRect l="-2174" t="-2994" r="-1522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urved Connector 37"/>
          <p:cNvCxnSpPr>
            <a:stCxn id="15" idx="1"/>
            <a:endCxn id="15" idx="7"/>
          </p:cNvCxnSpPr>
          <p:nvPr/>
        </p:nvCxnSpPr>
        <p:spPr>
          <a:xfrm rot="5400000" flipH="1" flipV="1">
            <a:off x="7725283" y="3580455"/>
            <a:ext cx="12700" cy="565497"/>
          </a:xfrm>
          <a:prstGeom prst="curvedConnector3">
            <a:avLst>
              <a:gd name="adj1" fmla="val 5159354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251341" y="2813711"/>
                <a:ext cx="9884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341" y="2813711"/>
                <a:ext cx="988476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251341" y="2590800"/>
                <a:ext cx="9773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341" y="2590800"/>
                <a:ext cx="977319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686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PDA for  Palindromes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mtClean="0"/>
                  <a:t>PDA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n-US" smtClean="0"/>
              </a:p>
              <a:p>
                <a:pPr marL="0" indent="0">
                  <a:buNone/>
                </a:pPr>
                <a:r>
                  <a:rPr lang="en-US" smtClean="0"/>
                  <a:t>Strategy: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smtClean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mtClean="0"/>
                  <a:t> I see, push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mtClean="0"/>
                  <a:t> onto the stack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smtClean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mtClean="0"/>
                  <a:t> I see, push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mtClean="0"/>
                  <a:t> onto the stack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smtClean="0"/>
                  <a:t>Guess that this is the middle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smtClean="0"/>
                  <a:t>Guess that the string is even/odd length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/>
                  <a:t>For 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</m:oMath>
                </a14:m>
                <a:r>
                  <a:rPr lang="en-US"/>
                  <a:t> I see, </a:t>
                </a:r>
                <a:r>
                  <a:rPr lang="en-US" smtClean="0"/>
                  <a:t>pop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</m:oMath>
                </a14:m>
                <a:r>
                  <a:rPr lang="en-US"/>
                  <a:t> </a:t>
                </a:r>
                <a:r>
                  <a:rPr lang="en-US" smtClean="0"/>
                  <a:t>off of </a:t>
                </a:r>
                <a:r>
                  <a:rPr lang="en-US"/>
                  <a:t>the stack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/>
                  <a:t>For 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𝑏</m:t>
                    </m:r>
                  </m:oMath>
                </a14:m>
                <a:r>
                  <a:rPr lang="en-US"/>
                  <a:t> I see, </a:t>
                </a:r>
                <a:r>
                  <a:rPr lang="en-US" smtClean="0"/>
                  <a:t>pop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𝑏</m:t>
                    </m:r>
                  </m:oMath>
                </a14:m>
                <a:r>
                  <a:rPr lang="en-US"/>
                  <a:t> </a:t>
                </a:r>
                <a:r>
                  <a:rPr lang="en-US" smtClean="0"/>
                  <a:t>off of </a:t>
                </a:r>
                <a:r>
                  <a:rPr lang="en-US"/>
                  <a:t>the stack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556" t="-3908" b="-5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8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mtClean="0"/>
                  <a:t>PDA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sup>
                    </m:sSup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8511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085435" y="4538008"/>
                <a:ext cx="392894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smtClean="0"/>
                  <a:t>Consume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latin typeface="Cambria Math"/>
                      </a:rPr>
                      <m:t>/</m:t>
                    </m:r>
                    <m:r>
                      <a:rPr lang="en-US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smtClean="0"/>
                  <a:t> or nothing from input</a:t>
                </a:r>
              </a:p>
              <a:p>
                <a:r>
                  <a:rPr lang="en-US" sz="2000" smtClean="0"/>
                  <a:t>Don’t pop anything</a:t>
                </a:r>
              </a:p>
              <a:p>
                <a:r>
                  <a:rPr lang="en-US" sz="2000" smtClean="0"/>
                  <a:t>Don’t push anything</a:t>
                </a:r>
              </a:p>
              <a:p>
                <a:endParaRPr lang="en-US" sz="2000"/>
              </a:p>
              <a:p>
                <a:r>
                  <a:rPr lang="en-US" sz="2000" smtClean="0"/>
                  <a:t>(going from forward half to backwards half of string)</a:t>
                </a: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435" y="4538008"/>
                <a:ext cx="3928947" cy="1938992"/>
              </a:xfrm>
              <a:prstGeom prst="rect">
                <a:avLst/>
              </a:prstGeom>
              <a:blipFill rotWithShape="1">
                <a:blip r:embed="rId6"/>
                <a:stretch>
                  <a:fillRect l="-1550" t="-1567" r="-1240" b="-4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695171" y="1600200"/>
                <a:ext cx="2803781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smtClean="0"/>
                  <a:t>Consume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latin typeface="Cambria Math"/>
                      </a:rPr>
                      <m:t>/</m:t>
                    </m:r>
                    <m:r>
                      <a:rPr lang="en-US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smtClean="0"/>
                  <a:t> from input</a:t>
                </a:r>
              </a:p>
              <a:p>
                <a:r>
                  <a:rPr lang="en-US" sz="2000" smtClean="0"/>
                  <a:t>Pop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latin typeface="Cambria Math"/>
                      </a:rPr>
                      <m:t>/</m:t>
                    </m:r>
                    <m:r>
                      <a:rPr lang="en-US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smtClean="0"/>
                  <a:t> </a:t>
                </a:r>
                <a:r>
                  <a:rPr lang="en-US" sz="2000"/>
                  <a:t>respectively</a:t>
                </a:r>
                <a:endParaRPr lang="en-US" sz="2000" smtClean="0"/>
              </a:p>
              <a:p>
                <a:r>
                  <a:rPr lang="en-US" sz="2000" smtClean="0"/>
                  <a:t>Don’t push anything</a:t>
                </a:r>
                <a:endParaRPr lang="en-US" sz="200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171" y="1600200"/>
                <a:ext cx="2803781" cy="1015663"/>
              </a:xfrm>
              <a:prstGeom prst="rect">
                <a:avLst/>
              </a:prstGeom>
              <a:blipFill rotWithShape="1">
                <a:blip r:embed="rId7"/>
                <a:stretch>
                  <a:fillRect l="-2174" t="-3012" r="-1522" b="-9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817812" y="1651337"/>
                <a:ext cx="2803781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smtClean="0"/>
                  <a:t>Consume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latin typeface="Cambria Math"/>
                      </a:rPr>
                      <m:t>/</m:t>
                    </m:r>
                    <m:r>
                      <a:rPr lang="en-US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smtClean="0"/>
                  <a:t> from input</a:t>
                </a:r>
              </a:p>
              <a:p>
                <a:r>
                  <a:rPr lang="en-US" sz="2000" smtClean="0"/>
                  <a:t>Don’t pop anything</a:t>
                </a:r>
              </a:p>
              <a:p>
                <a:r>
                  <a:rPr lang="en-US" sz="2000" smtClean="0"/>
                  <a:t>Push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latin typeface="Cambria Math"/>
                      </a:rPr>
                      <m:t>/</m:t>
                    </m:r>
                    <m:r>
                      <a:rPr lang="en-US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smtClean="0"/>
                  <a:t> respectively</a:t>
                </a:r>
                <a:endParaRPr lang="en-US" sz="200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812" y="1651337"/>
                <a:ext cx="2803781" cy="1015663"/>
              </a:xfrm>
              <a:prstGeom prst="rect">
                <a:avLst/>
              </a:prstGeom>
              <a:blipFill rotWithShape="1">
                <a:blip r:embed="rId10"/>
                <a:stretch>
                  <a:fillRect l="-2174" t="-2994" r="-1522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3744017" y="2590800"/>
            <a:ext cx="4495800" cy="1955195"/>
            <a:chOff x="3744017" y="2590800"/>
            <a:chExt cx="4495800" cy="1955195"/>
          </a:xfrm>
        </p:grpSpPr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3744017" y="3806572"/>
              <a:ext cx="914400" cy="678906"/>
              <a:chOff x="4724" y="1996"/>
              <a:chExt cx="388" cy="2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4824" y="1996"/>
                    <a:ext cx="288" cy="288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 wrap="none" tIns="0" bIns="0" anchor="ctr"/>
                  <a:lstStyle/>
                  <a:p>
                    <a:pPr algn="ctr">
                      <a:lnSpc>
                        <a:spcPct val="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FF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solidFill>
                                    <a:srgbClr val="FF00FF"/>
                                  </a:solidFill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FF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400" baseline="-25000">
                      <a:solidFill>
                        <a:srgbClr val="FF00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Oval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824" y="1996"/>
                    <a:ext cx="288" cy="288"/>
                  </a:xfrm>
                  <a:prstGeom prst="ellipse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 w="9525" algn="ctr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" name="Group 19"/>
              <p:cNvGrpSpPr>
                <a:grpSpLocks/>
              </p:cNvGrpSpPr>
              <p:nvPr/>
            </p:nvGrpSpPr>
            <p:grpSpPr bwMode="auto">
              <a:xfrm>
                <a:off x="4724" y="2092"/>
                <a:ext cx="96" cy="96"/>
                <a:chOff x="4752" y="2092"/>
                <a:chExt cx="96" cy="96"/>
              </a:xfrm>
            </p:grpSpPr>
            <p:sp>
              <p:nvSpPr>
                <p:cNvPr id="8" name="Line 20"/>
                <p:cNvSpPr>
                  <a:spLocks noChangeShapeType="1"/>
                </p:cNvSpPr>
                <p:nvPr/>
              </p:nvSpPr>
              <p:spPr bwMode="auto">
                <a:xfrm>
                  <a:off x="4752" y="209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  <p:sp>
              <p:nvSpPr>
                <p:cNvPr id="9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4752" y="214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tIns="0" bIns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4" name="Group 27"/>
            <p:cNvGrpSpPr>
              <a:grpSpLocks/>
            </p:cNvGrpSpPr>
            <p:nvPr/>
          </p:nvGrpSpPr>
          <p:grpSpPr bwMode="auto">
            <a:xfrm>
              <a:off x="7325417" y="3746054"/>
              <a:ext cx="799733" cy="799941"/>
              <a:chOff x="4824" y="2352"/>
              <a:chExt cx="288" cy="2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4824" y="2352"/>
                    <a:ext cx="288" cy="288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tIns="0" bIns="0" anchor="ctr"/>
                  <a:lstStyle/>
                  <a:p>
                    <a:pPr algn="ctr">
                      <a:lnSpc>
                        <a:spcPct val="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400" baseline="-250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Oval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824" y="2352"/>
                    <a:ext cx="288" cy="288"/>
                  </a:xfrm>
                  <a:prstGeom prst="ellipse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 w="9525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Oval 29"/>
              <p:cNvSpPr>
                <a:spLocks noChangeArrowheads="1"/>
              </p:cNvSpPr>
              <p:nvPr/>
            </p:nvSpPr>
            <p:spPr bwMode="auto">
              <a:xfrm>
                <a:off x="4848" y="2376"/>
                <a:ext cx="240" cy="240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:endParaRPr lang="en-US" sz="2400" baseline="-25000"/>
              </a:p>
            </p:txBody>
          </p:sp>
        </p:grpSp>
        <p:cxnSp>
          <p:nvCxnSpPr>
            <p:cNvPr id="17" name="AutoShape 24"/>
            <p:cNvCxnSpPr>
              <a:cxnSpLocks noChangeShapeType="1"/>
              <a:stCxn id="6" idx="6"/>
              <a:endCxn id="15" idx="2"/>
            </p:cNvCxnSpPr>
            <p:nvPr/>
          </p:nvCxnSpPr>
          <p:spPr bwMode="auto">
            <a:xfrm>
              <a:off x="4658417" y="4146025"/>
              <a:ext cx="2667000" cy="0"/>
            </a:xfrm>
            <a:prstGeom prst="straightConnector1">
              <a:avLst/>
            </a:prstGeom>
            <a:noFill/>
            <a:ln w="5715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5552089" y="3708737"/>
                  <a:ext cx="9288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𝜀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𝜀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𝜀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2089" y="3708737"/>
                  <a:ext cx="928844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Curved Connector 28"/>
            <p:cNvCxnSpPr>
              <a:stCxn id="6" idx="1"/>
              <a:endCxn id="6" idx="7"/>
            </p:cNvCxnSpPr>
            <p:nvPr/>
          </p:nvCxnSpPr>
          <p:spPr>
            <a:xfrm rot="5400000" flipH="1" flipV="1">
              <a:off x="4319052" y="3666028"/>
              <a:ext cx="12700" cy="479934"/>
            </a:xfrm>
            <a:prstGeom prst="curvedConnector3">
              <a:avLst>
                <a:gd name="adj1" fmla="val 4244402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3820217" y="2889911"/>
                  <a:ext cx="98847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𝜀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0217" y="2889911"/>
                  <a:ext cx="988476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3820217" y="2667000"/>
                  <a:ext cx="97731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𝜀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0217" y="2667000"/>
                  <a:ext cx="977319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Curved Connector 37"/>
            <p:cNvCxnSpPr>
              <a:stCxn id="15" idx="1"/>
              <a:endCxn id="15" idx="7"/>
            </p:cNvCxnSpPr>
            <p:nvPr/>
          </p:nvCxnSpPr>
          <p:spPr>
            <a:xfrm rot="5400000" flipH="1" flipV="1">
              <a:off x="7725283" y="3580455"/>
              <a:ext cx="12700" cy="565497"/>
            </a:xfrm>
            <a:prstGeom prst="curvedConnector3">
              <a:avLst>
                <a:gd name="adj1" fmla="val 5159354"/>
              </a:avLst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7251341" y="2813711"/>
                  <a:ext cx="98847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𝜀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1341" y="2813711"/>
                  <a:ext cx="988476" cy="46166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7251341" y="2590800"/>
                  <a:ext cx="97731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𝜀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1341" y="2590800"/>
                  <a:ext cx="977319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561012" y="3429000"/>
                  <a:ext cx="95308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𝜀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𝜀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1012" y="3429000"/>
                  <a:ext cx="953081" cy="46166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561012" y="3124200"/>
                  <a:ext cx="9586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𝜀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𝜀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1012" y="3124200"/>
                  <a:ext cx="958660" cy="46166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4882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4671</TotalTime>
  <Words>1609</Words>
  <Application>Microsoft Office PowerPoint</Application>
  <PresentationFormat>Custom</PresentationFormat>
  <Paragraphs>273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Cambria Math</vt:lpstr>
      <vt:lpstr>Calibri</vt:lpstr>
      <vt:lpstr>Symbol</vt:lpstr>
      <vt:lpstr>Office Theme</vt:lpstr>
      <vt:lpstr>CS3102 Theory of Computation</vt:lpstr>
      <vt:lpstr>Pushdown Automata</vt:lpstr>
      <vt:lpstr>Pushdown Automata</vt:lpstr>
      <vt:lpstr>PDA for “Palindromes”</vt:lpstr>
      <vt:lpstr>PDA for wxw^R</vt:lpstr>
      <vt:lpstr>PDA for even-length Palindromes</vt:lpstr>
      <vt:lpstr>PDA for ww^R</vt:lpstr>
      <vt:lpstr>PDA for  Palindromes</vt:lpstr>
      <vt:lpstr>PDA for w=w^R</vt:lpstr>
      <vt:lpstr>Context Free Languages</vt:lpstr>
      <vt:lpstr>Non-Context-Free Languages</vt:lpstr>
      <vt:lpstr>Closure Properties of CFLs</vt:lpstr>
      <vt:lpstr>CFLs closed under union</vt:lpstr>
      <vt:lpstr>CFLs closed under Concatenation</vt:lpstr>
      <vt:lpstr>CFLs closed under Kleene Star</vt:lpstr>
      <vt:lpstr>CFLs closed under Intersection with Regular Languages</vt:lpstr>
      <vt:lpstr>CFLs not closed under Intersection</vt:lpstr>
      <vt:lpstr>CFLs not closed under Complement</vt:lpstr>
    </vt:vector>
  </TitlesOfParts>
  <Company>UVA SEAS Computer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CS3102 Theory of Computation</dc:title>
  <dc:creator>njb2b</dc:creator>
  <cp:lastModifiedBy>njb2b</cp:lastModifiedBy>
  <cp:revision>605</cp:revision>
  <dcterms:created xsi:type="dcterms:W3CDTF">2019-01-15T14:15:49Z</dcterms:created>
  <dcterms:modified xsi:type="dcterms:W3CDTF">2019-03-28T17:13:34Z</dcterms:modified>
</cp:coreProperties>
</file>