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455" r:id="rId3"/>
    <p:sldId id="457" r:id="rId4"/>
    <p:sldId id="458" r:id="rId5"/>
    <p:sldId id="464" r:id="rId6"/>
    <p:sldId id="463" r:id="rId7"/>
    <p:sldId id="462" r:id="rId8"/>
    <p:sldId id="466" r:id="rId9"/>
    <p:sldId id="465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</p:sldIdLst>
  <p:sldSz cx="12188825" cy="6858000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2C8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36" autoAdjust="0"/>
  </p:normalViewPr>
  <p:slideViewPr>
    <p:cSldViewPr>
      <p:cViewPr>
        <p:scale>
          <a:sx n="50" d="100"/>
          <a:sy n="50" d="100"/>
        </p:scale>
        <p:origin x="-1392" y="-4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6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12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4.png"/><Relationship Id="rId5" Type="http://schemas.openxmlformats.org/officeDocument/2006/relationships/image" Target="../media/image30.png"/><Relationship Id="rId1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56.png"/><Relationship Id="rId21" Type="http://schemas.openxmlformats.org/officeDocument/2006/relationships/image" Target="../media/image75.png"/><Relationship Id="rId7" Type="http://schemas.openxmlformats.org/officeDocument/2006/relationships/image" Target="../media/image60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image" Target="../media/image55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8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7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30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5.png"/><Relationship Id="rId34" Type="http://schemas.openxmlformats.org/officeDocument/2006/relationships/image" Target="../media/image9.png"/><Relationship Id="rId33" Type="http://schemas.openxmlformats.org/officeDocument/2006/relationships/image" Target="../media/image8.png"/><Relationship Id="rId38" Type="http://schemas.openxmlformats.org/officeDocument/2006/relationships/image" Target="../media/image4.png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7.png"/><Relationship Id="rId11" Type="http://schemas.openxmlformats.org/officeDocument/2006/relationships/image" Target="../media/image194.png"/><Relationship Id="rId37" Type="http://schemas.openxmlformats.org/officeDocument/2006/relationships/image" Target="../media/image14.png"/><Relationship Id="rId40" Type="http://schemas.openxmlformats.org/officeDocument/2006/relationships/image" Target="../media/image10.png"/><Relationship Id="rId28" Type="http://schemas.openxmlformats.org/officeDocument/2006/relationships/image" Target="../media/image2.png"/><Relationship Id="rId36" Type="http://schemas.openxmlformats.org/officeDocument/2006/relationships/image" Target="../media/image13.png"/><Relationship Id="rId10" Type="http://schemas.openxmlformats.org/officeDocument/2006/relationships/image" Target="../media/image193.png"/><Relationship Id="rId31" Type="http://schemas.openxmlformats.org/officeDocument/2006/relationships/image" Target="../media/image6.png"/><Relationship Id="rId27" Type="http://schemas.openxmlformats.org/officeDocument/2006/relationships/image" Target="../media/image192.png"/><Relationship Id="rId30" Type="http://schemas.openxmlformats.org/officeDocument/2006/relationships/image" Target="../media/image195.png"/><Relationship Id="rId35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220788" y="-2074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AutoShape 2" descr="https://images.mentalfloss.com/sites/default/files/1280state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tiki barb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tiki barb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CFG 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E422C8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𝑎𝑆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 | 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To produce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𝑎𝑎𝑎𝑏𝑏𝑏</m:t>
                    </m:r>
                  </m:oMath>
                </a14:m>
                <a:endParaRPr lang="en-US" smtClean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488526"/>
                  </p:ext>
                </p:extLst>
              </p:nvPr>
            </p:nvGraphicFramePr>
            <p:xfrm>
              <a:off x="74612" y="3505200"/>
              <a:ext cx="5382684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2284"/>
                    <a:gridCol w="32004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Current String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Production</a:t>
                          </a:r>
                          <a:r>
                            <a:rPr lang="en-US" baseline="0" smtClean="0"/>
                            <a:t> rule applied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𝑎𝑆𝑏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𝑎𝑆𝑏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𝑎𝑆𝑏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𝑎𝑎𝑆𝑏𝑏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𝑎𝑆𝑏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𝑎𝑎𝑎𝑆𝑏𝑏𝑏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𝑎𝑎𝑎𝑏𝑏𝑏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All</a:t>
                          </a:r>
                          <a:r>
                            <a:rPr lang="en-US" baseline="0" smtClean="0"/>
                            <a:t> terminals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488526"/>
                  </p:ext>
                </p:extLst>
              </p:nvPr>
            </p:nvGraphicFramePr>
            <p:xfrm>
              <a:off x="74612" y="3505200"/>
              <a:ext cx="5382684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2284"/>
                    <a:gridCol w="32004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Current String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Production</a:t>
                          </a:r>
                          <a:r>
                            <a:rPr lang="en-US" baseline="0" smtClean="0"/>
                            <a:t> rule applied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10667" r="-146927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8190" t="-110667" r="-19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10667" r="-146927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8190" t="-210667" r="-19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10667" r="-146927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8190" t="-310667" r="-19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10667" r="-146927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8190" t="-410667" r="-19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10667" r="-146927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All</a:t>
                          </a:r>
                          <a:r>
                            <a:rPr lang="en-US" baseline="0" smtClean="0"/>
                            <a:t> terminals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46" name="Group 45"/>
          <p:cNvGrpSpPr/>
          <p:nvPr/>
        </p:nvGrpSpPr>
        <p:grpSpPr>
          <a:xfrm>
            <a:off x="7761967" y="2355502"/>
            <a:ext cx="3973520" cy="4121498"/>
            <a:chOff x="7761967" y="1600199"/>
            <a:chExt cx="3973520" cy="41214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630399" y="1600199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0399" y="1600199"/>
                  <a:ext cx="423128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616648" y="2743200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6648" y="2743200"/>
                  <a:ext cx="423128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61967" y="526003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1967" y="5260032"/>
                  <a:ext cx="432618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1308447" y="5260030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8447" y="5260030"/>
                  <a:ext cx="427040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614373" y="3881735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4373" y="3881735"/>
                  <a:ext cx="423128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304212" y="526003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212" y="5260032"/>
                  <a:ext cx="432618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696572" y="5260032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6572" y="5260032"/>
                  <a:ext cx="427040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599612" y="4872335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9612" y="4872335"/>
                  <a:ext cx="423128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837612" y="5260029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612" y="5260029"/>
                  <a:ext cx="432618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0239372" y="5260032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9372" y="5260032"/>
                  <a:ext cx="427040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>
              <a:stCxn id="7" idx="2"/>
              <a:endCxn id="9" idx="0"/>
            </p:cNvCxnSpPr>
            <p:nvPr/>
          </p:nvCxnSpPr>
          <p:spPr>
            <a:xfrm flipH="1">
              <a:off x="7978276" y="2061864"/>
              <a:ext cx="1863687" cy="3198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9841963" y="2061864"/>
              <a:ext cx="1680004" cy="3198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2"/>
              <a:endCxn id="8" idx="0"/>
            </p:cNvCxnSpPr>
            <p:nvPr/>
          </p:nvCxnSpPr>
          <p:spPr>
            <a:xfrm flipH="1">
              <a:off x="9828212" y="2061864"/>
              <a:ext cx="13751" cy="681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2"/>
              <a:endCxn id="12" idx="0"/>
            </p:cNvCxnSpPr>
            <p:nvPr/>
          </p:nvCxnSpPr>
          <p:spPr>
            <a:xfrm flipH="1">
              <a:off x="8520521" y="3204865"/>
              <a:ext cx="1307691" cy="2055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" idx="2"/>
              <a:endCxn id="13" idx="0"/>
            </p:cNvCxnSpPr>
            <p:nvPr/>
          </p:nvCxnSpPr>
          <p:spPr>
            <a:xfrm>
              <a:off x="9828212" y="3204865"/>
              <a:ext cx="1081880" cy="2055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2"/>
              <a:endCxn id="11" idx="0"/>
            </p:cNvCxnSpPr>
            <p:nvPr/>
          </p:nvCxnSpPr>
          <p:spPr>
            <a:xfrm flipH="1">
              <a:off x="9825937" y="3204865"/>
              <a:ext cx="2275" cy="676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1" idx="2"/>
              <a:endCxn id="15" idx="0"/>
            </p:cNvCxnSpPr>
            <p:nvPr/>
          </p:nvCxnSpPr>
          <p:spPr>
            <a:xfrm flipH="1">
              <a:off x="9053921" y="4343400"/>
              <a:ext cx="772016" cy="916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1" idx="2"/>
              <a:endCxn id="16" idx="0"/>
            </p:cNvCxnSpPr>
            <p:nvPr/>
          </p:nvCxnSpPr>
          <p:spPr>
            <a:xfrm>
              <a:off x="9825937" y="4343400"/>
              <a:ext cx="626955" cy="916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1" idx="2"/>
              <a:endCxn id="14" idx="0"/>
            </p:cNvCxnSpPr>
            <p:nvPr/>
          </p:nvCxnSpPr>
          <p:spPr>
            <a:xfrm flipH="1">
              <a:off x="9811176" y="4343400"/>
              <a:ext cx="14761" cy="528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9118078" y="1824335"/>
            <a:ext cx="147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Parse Tree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CFG for palindromes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mtClean="0"/>
                  <a:t>)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851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219200"/>
                <a:ext cx="10969943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𝑆</m:t>
                      </m:r>
                      <m:r>
                        <a:rPr lang="en-US" sz="3600" b="0" i="1" smtClean="0">
                          <a:latin typeface="Cambria Math"/>
                        </a:rPr>
                        <m:t>→</m:t>
                      </m:r>
                      <m:r>
                        <a:rPr lang="en-US" sz="3600" b="0" i="1" smtClean="0">
                          <a:latin typeface="Cambria Math"/>
                        </a:rPr>
                        <m:t>𝐸</m:t>
                      </m:r>
                      <m:r>
                        <a:rPr lang="en-US" sz="3600" b="0" i="1" smtClean="0">
                          <a:latin typeface="Cambria Math"/>
                        </a:rPr>
                        <m:t>|</m:t>
                      </m:r>
                      <m:r>
                        <a:rPr lang="en-US" sz="36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3600" b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𝐸</m:t>
                      </m:r>
                      <m:r>
                        <a:rPr lang="en-US" sz="3600" b="0" i="1" smtClean="0">
                          <a:latin typeface="Cambria Math"/>
                        </a:rPr>
                        <m:t>→</m:t>
                      </m:r>
                      <m:r>
                        <a:rPr lang="en-US" sz="3600" b="0" i="1" smtClean="0">
                          <a:latin typeface="Cambria Math"/>
                        </a:rPr>
                        <m:t>𝑎𝐸𝑎</m:t>
                      </m:r>
                      <m:r>
                        <a:rPr lang="en-US" sz="36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𝑏𝐸𝑏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 </m:t>
                      </m:r>
                      <m:r>
                        <a:rPr lang="en-US" sz="3600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sz="360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𝑂</m:t>
                      </m:r>
                      <m:r>
                        <a:rPr lang="en-US" sz="3600" b="0" i="1" smtClean="0">
                          <a:latin typeface="Cambria Math"/>
                        </a:rPr>
                        <m:t>→</m:t>
                      </m:r>
                      <m:r>
                        <a:rPr lang="en-US" sz="3600" b="0" i="1" smtClean="0">
                          <a:latin typeface="Cambria Math"/>
                        </a:rPr>
                        <m:t>𝑎𝑂𝑎</m:t>
                      </m:r>
                      <m:r>
                        <a:rPr lang="en-US" sz="36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𝑏𝑂𝑏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 </m:t>
                      </m:r>
                      <m:r>
                        <a:rPr lang="en-US" sz="3600" b="0" i="1" smtClean="0">
                          <a:latin typeface="Cambria Math"/>
                        </a:rPr>
                        <m:t>𝑎</m:t>
                      </m:r>
                      <m:r>
                        <a:rPr lang="en-US" sz="3600" b="0" i="1" smtClean="0">
                          <a:latin typeface="Cambria Math"/>
                        </a:rPr>
                        <m:t> | </m:t>
                      </m:r>
                      <m:r>
                        <a:rPr lang="en-US" sz="36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3600" smtClean="0"/>
              </a:p>
              <a:p>
                <a:pPr marL="0" indent="0">
                  <a:buNone/>
                </a:pPr>
                <a:r>
                  <a:rPr lang="en-US" sz="3600" smtClean="0"/>
                  <a:t>To produce: abaaba</a:t>
                </a:r>
                <a:endParaRPr lang="en-US" sz="36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219200"/>
                <a:ext cx="10969943" cy="4525963"/>
              </a:xfrm>
              <a:blipFill rotWithShape="1">
                <a:blip r:embed="rId3"/>
                <a:stretch>
                  <a:fillRect l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65355"/>
                  </p:ext>
                </p:extLst>
              </p:nvPr>
            </p:nvGraphicFramePr>
            <p:xfrm>
              <a:off x="74612" y="3581400"/>
              <a:ext cx="541020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9800"/>
                    <a:gridCol w="32004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Current String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Production</a:t>
                          </a:r>
                          <a:r>
                            <a:rPr lang="en-US" baseline="0" smtClean="0"/>
                            <a:t> rule applied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𝑎𝐸𝑎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𝑎𝐸𝑎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𝑏𝐸𝑏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𝑎𝑏𝐸𝑏𝑎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𝑎𝐸𝑎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𝑎𝑏𝑎𝐸𝑎𝑏𝑎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𝑎𝑏𝑎𝑎𝑏𝑎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All</a:t>
                          </a:r>
                          <a:r>
                            <a:rPr lang="en-US" baseline="0" smtClean="0"/>
                            <a:t> terminals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65355"/>
                  </p:ext>
                </p:extLst>
              </p:nvPr>
            </p:nvGraphicFramePr>
            <p:xfrm>
              <a:off x="74612" y="3581400"/>
              <a:ext cx="541020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9800"/>
                    <a:gridCol w="32004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Current String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Production</a:t>
                          </a:r>
                          <a:r>
                            <a:rPr lang="en-US" baseline="0" smtClean="0"/>
                            <a:t> rule applied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10667" r="-144628" b="-5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9143" t="-110667" b="-52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10667" r="-144628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9143" t="-210667" b="-42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10667" r="-144628" b="-3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9143" t="-310667" b="-32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10667" r="-144628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9143" t="-410667" b="-22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10667" r="-144628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9143" t="-510667" b="-12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610667" r="-144628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All</a:t>
                          </a:r>
                          <a:r>
                            <a:rPr lang="en-US" baseline="0" smtClean="0"/>
                            <a:t> terminals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6" name="Group 5"/>
          <p:cNvGrpSpPr/>
          <p:nvPr/>
        </p:nvGrpSpPr>
        <p:grpSpPr>
          <a:xfrm>
            <a:off x="7761967" y="2660302"/>
            <a:ext cx="3979098" cy="4121498"/>
            <a:chOff x="7761967" y="1600199"/>
            <a:chExt cx="3979098" cy="41214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630399" y="1600199"/>
                  <a:ext cx="45800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0399" y="1600199"/>
                  <a:ext cx="45800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616648" y="2743200"/>
                  <a:ext cx="45800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6648" y="2743200"/>
                  <a:ext cx="45800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61967" y="526003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1967" y="5260032"/>
                  <a:ext cx="432618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1308447" y="5260030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8447" y="5260030"/>
                  <a:ext cx="432618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614373" y="3881735"/>
                  <a:ext cx="45800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4373" y="3881735"/>
                  <a:ext cx="458009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304212" y="5260032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212" y="5260032"/>
                  <a:ext cx="427040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696572" y="5260032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6572" y="5260032"/>
                  <a:ext cx="427040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599612" y="4872335"/>
                  <a:ext cx="45800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9612" y="4872335"/>
                  <a:ext cx="458009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837612" y="5260029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612" y="5260029"/>
                  <a:ext cx="432618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0239372" y="526003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9372" y="5260032"/>
                  <a:ext cx="432618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7978276" y="2061864"/>
              <a:ext cx="1881128" cy="3198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10" idx="0"/>
            </p:cNvCxnSpPr>
            <p:nvPr/>
          </p:nvCxnSpPr>
          <p:spPr>
            <a:xfrm>
              <a:off x="9859404" y="2061864"/>
              <a:ext cx="1665352" cy="3198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2"/>
              <a:endCxn id="8" idx="0"/>
            </p:cNvCxnSpPr>
            <p:nvPr/>
          </p:nvCxnSpPr>
          <p:spPr>
            <a:xfrm flipH="1">
              <a:off x="9845653" y="2061864"/>
              <a:ext cx="13751" cy="681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2"/>
              <a:endCxn id="12" idx="0"/>
            </p:cNvCxnSpPr>
            <p:nvPr/>
          </p:nvCxnSpPr>
          <p:spPr>
            <a:xfrm flipH="1">
              <a:off x="8517732" y="3204865"/>
              <a:ext cx="1327921" cy="2055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2"/>
              <a:endCxn id="13" idx="0"/>
            </p:cNvCxnSpPr>
            <p:nvPr/>
          </p:nvCxnSpPr>
          <p:spPr>
            <a:xfrm>
              <a:off x="9845653" y="3204865"/>
              <a:ext cx="1064439" cy="2055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2"/>
              <a:endCxn id="11" idx="0"/>
            </p:cNvCxnSpPr>
            <p:nvPr/>
          </p:nvCxnSpPr>
          <p:spPr>
            <a:xfrm flipH="1">
              <a:off x="9843378" y="3204865"/>
              <a:ext cx="2275" cy="676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2"/>
              <a:endCxn id="15" idx="0"/>
            </p:cNvCxnSpPr>
            <p:nvPr/>
          </p:nvCxnSpPr>
          <p:spPr>
            <a:xfrm flipH="1">
              <a:off x="9053921" y="4343400"/>
              <a:ext cx="789457" cy="916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  <a:endCxn id="16" idx="0"/>
            </p:cNvCxnSpPr>
            <p:nvPr/>
          </p:nvCxnSpPr>
          <p:spPr>
            <a:xfrm>
              <a:off x="9843378" y="4343400"/>
              <a:ext cx="612303" cy="916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1" idx="2"/>
              <a:endCxn id="14" idx="0"/>
            </p:cNvCxnSpPr>
            <p:nvPr/>
          </p:nvCxnSpPr>
          <p:spPr>
            <a:xfrm flipH="1">
              <a:off x="9828617" y="4343400"/>
              <a:ext cx="14761" cy="528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9118078" y="1371600"/>
            <a:ext cx="147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Parse Tree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9630399" y="1828800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399" y="1828800"/>
                <a:ext cx="423128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stCxn id="27" idx="2"/>
            <a:endCxn id="7" idx="0"/>
          </p:cNvCxnSpPr>
          <p:nvPr/>
        </p:nvCxnSpPr>
        <p:spPr>
          <a:xfrm>
            <a:off x="9841963" y="2290465"/>
            <a:ext cx="17441" cy="369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9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152400"/>
            <a:ext cx="10969943" cy="1143000"/>
          </a:xfrm>
        </p:spPr>
        <p:txBody>
          <a:bodyPr/>
          <a:lstStyle/>
          <a:p>
            <a:r>
              <a:rPr lang="en-US" smtClean="0"/>
              <a:t>CFG for Regular Expressions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762000"/>
                <a:ext cx="10969943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𝑅𝑅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(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To produce: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762000"/>
                <a:ext cx="10969943" cy="4525963"/>
              </a:xfrm>
              <a:blipFill rotWithShape="1">
                <a:blip r:embed="rId2"/>
                <a:stretch>
                  <a:fillRect l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2007716"/>
                  </p:ext>
                </p:extLst>
              </p:nvPr>
            </p:nvGraphicFramePr>
            <p:xfrm>
              <a:off x="-1588" y="2286000"/>
              <a:ext cx="5410200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9800"/>
                    <a:gridCol w="32004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Current String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Production</a:t>
                          </a:r>
                          <a:r>
                            <a:rPr lang="en-US" baseline="0" smtClean="0"/>
                            <a:t> rule applied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𝑅𝑅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𝑅𝑅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mtClean="0"/>
                            <a:t>All terminals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2007716"/>
                  </p:ext>
                </p:extLst>
              </p:nvPr>
            </p:nvGraphicFramePr>
            <p:xfrm>
              <a:off x="-1588" y="2286000"/>
              <a:ext cx="5410200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9800"/>
                    <a:gridCol w="32004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Current String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Production</a:t>
                          </a:r>
                          <a:r>
                            <a:rPr lang="en-US" baseline="0" smtClean="0"/>
                            <a:t> rule applied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76" t="-110667" r="-145304" b="-8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143" t="-110667" r="-190" b="-8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76" t="-210667" r="-145304" b="-7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143" t="-210667" r="-190" b="-7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76" t="-310667" r="-145304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143" t="-310667" r="-190" b="-6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76" t="-410667" r="-145304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143" t="-410667" r="-19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76" t="-510667" r="-145304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143" t="-510667" r="-19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76" t="-610667" r="-145304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143" t="-610667" r="-19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76" t="-710667" r="-145304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143" t="-710667" r="-19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76" t="-810667" r="-145304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143" t="-810667" r="-19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76" t="-910667" r="-14530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mtClean="0"/>
                            <a:t>All terminals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08" name="Group 107"/>
          <p:cNvGrpSpPr/>
          <p:nvPr/>
        </p:nvGrpSpPr>
        <p:grpSpPr>
          <a:xfrm>
            <a:off x="6170612" y="1752599"/>
            <a:ext cx="5464806" cy="4577862"/>
            <a:chOff x="6170612" y="1752599"/>
            <a:chExt cx="5464806" cy="4577862"/>
          </a:xfrm>
        </p:grpSpPr>
        <p:sp>
          <p:nvSpPr>
            <p:cNvPr id="26" name="TextBox 25"/>
            <p:cNvSpPr txBox="1"/>
            <p:nvPr/>
          </p:nvSpPr>
          <p:spPr>
            <a:xfrm>
              <a:off x="7085190" y="1752599"/>
              <a:ext cx="15005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Parse Tree</a:t>
              </a:r>
              <a:endParaRPr lang="en-US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9421263" y="1752600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1263" y="1752600"/>
                  <a:ext cx="45820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932612" y="2586335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612" y="2586335"/>
                  <a:ext cx="45820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0513010" y="2514600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3010" y="2514600"/>
                  <a:ext cx="458202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170612" y="3653136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0612" y="3653136"/>
                  <a:ext cx="45820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932612" y="5868796"/>
                  <a:ext cx="4026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612" y="5868796"/>
                  <a:ext cx="4026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>
              <a:stCxn id="27" idx="2"/>
              <a:endCxn id="28" idx="0"/>
            </p:cNvCxnSpPr>
            <p:nvPr/>
          </p:nvCxnSpPr>
          <p:spPr>
            <a:xfrm flipH="1">
              <a:off x="7161713" y="2214265"/>
              <a:ext cx="2488651" cy="372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7" idx="2"/>
              <a:endCxn id="29" idx="0"/>
            </p:cNvCxnSpPr>
            <p:nvPr/>
          </p:nvCxnSpPr>
          <p:spPr>
            <a:xfrm>
              <a:off x="9650364" y="2214265"/>
              <a:ext cx="1091747" cy="300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8" idx="2"/>
              <a:endCxn id="30" idx="0"/>
            </p:cNvCxnSpPr>
            <p:nvPr/>
          </p:nvCxnSpPr>
          <p:spPr>
            <a:xfrm flipH="1">
              <a:off x="6399713" y="3048000"/>
              <a:ext cx="762000" cy="60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8" idx="2"/>
              <a:endCxn id="31" idx="0"/>
            </p:cNvCxnSpPr>
            <p:nvPr/>
          </p:nvCxnSpPr>
          <p:spPr>
            <a:xfrm flipH="1">
              <a:off x="7133949" y="3048000"/>
              <a:ext cx="27764" cy="2820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913812" y="3276600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812" y="3276600"/>
                  <a:ext cx="458202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1232744" y="5868796"/>
                  <a:ext cx="4026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2744" y="5868796"/>
                  <a:ext cx="4026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/>
            <p:cNvCxnSpPr>
              <a:stCxn id="29" idx="2"/>
              <a:endCxn id="44" idx="0"/>
            </p:cNvCxnSpPr>
            <p:nvPr/>
          </p:nvCxnSpPr>
          <p:spPr>
            <a:xfrm flipH="1">
              <a:off x="9142913" y="2976265"/>
              <a:ext cx="1599198" cy="300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9" idx="2"/>
              <a:endCxn id="45" idx="0"/>
            </p:cNvCxnSpPr>
            <p:nvPr/>
          </p:nvCxnSpPr>
          <p:spPr>
            <a:xfrm>
              <a:off x="10742111" y="2976265"/>
              <a:ext cx="691970" cy="2892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171614" y="5868796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1614" y="5868796"/>
                  <a:ext cx="432618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>
              <a:stCxn id="30" idx="2"/>
              <a:endCxn id="54" idx="0"/>
            </p:cNvCxnSpPr>
            <p:nvPr/>
          </p:nvCxnSpPr>
          <p:spPr>
            <a:xfrm flipH="1">
              <a:off x="6387923" y="4114801"/>
              <a:ext cx="11790" cy="1753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0665577" y="5868796"/>
                  <a:ext cx="3818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5577" y="5868796"/>
                  <a:ext cx="381835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4839" r="-4839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542212" y="5868796"/>
                  <a:ext cx="3818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2" y="5868796"/>
                  <a:ext cx="381835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3175" r="-4762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/>
            <p:cNvCxnSpPr>
              <a:stCxn id="44" idx="2"/>
              <a:endCxn id="59" idx="0"/>
            </p:cNvCxnSpPr>
            <p:nvPr/>
          </p:nvCxnSpPr>
          <p:spPr>
            <a:xfrm flipH="1">
              <a:off x="7733130" y="3738265"/>
              <a:ext cx="1409783" cy="2130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4" idx="2"/>
              <a:endCxn id="58" idx="0"/>
            </p:cNvCxnSpPr>
            <p:nvPr/>
          </p:nvCxnSpPr>
          <p:spPr>
            <a:xfrm>
              <a:off x="9142913" y="3738265"/>
              <a:ext cx="1713582" cy="2130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913812" y="4191000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812" y="4191000"/>
                  <a:ext cx="458202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/>
            <p:cNvCxnSpPr>
              <a:stCxn id="44" idx="2"/>
              <a:endCxn id="66" idx="0"/>
            </p:cNvCxnSpPr>
            <p:nvPr/>
          </p:nvCxnSpPr>
          <p:spPr>
            <a:xfrm>
              <a:off x="9142913" y="3738265"/>
              <a:ext cx="0" cy="452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8942067" y="5868796"/>
                  <a:ext cx="4828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067" y="5868796"/>
                  <a:ext cx="48282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8380412" y="4898291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412" y="4898291"/>
                  <a:ext cx="458202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9598610" y="4898291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8610" y="4898291"/>
                  <a:ext cx="458202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/>
            <p:cNvCxnSpPr>
              <a:stCxn id="66" idx="2"/>
              <a:endCxn id="72" idx="0"/>
            </p:cNvCxnSpPr>
            <p:nvPr/>
          </p:nvCxnSpPr>
          <p:spPr>
            <a:xfrm flipH="1">
              <a:off x="8609513" y="4652665"/>
              <a:ext cx="533400" cy="24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6" idx="2"/>
              <a:endCxn id="73" idx="0"/>
            </p:cNvCxnSpPr>
            <p:nvPr/>
          </p:nvCxnSpPr>
          <p:spPr>
            <a:xfrm>
              <a:off x="9142913" y="4652665"/>
              <a:ext cx="684798" cy="24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1" idx="0"/>
              <a:endCxn id="66" idx="2"/>
            </p:cNvCxnSpPr>
            <p:nvPr/>
          </p:nvCxnSpPr>
          <p:spPr>
            <a:xfrm flipH="1" flipV="1">
              <a:off x="9142913" y="4652665"/>
              <a:ext cx="40566" cy="1216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8228012" y="5868795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8012" y="5868795"/>
                  <a:ext cx="432618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9858372" y="5868794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372" y="5868794"/>
                  <a:ext cx="427040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5" idx="0"/>
              <a:endCxn id="72" idx="2"/>
            </p:cNvCxnSpPr>
            <p:nvPr/>
          </p:nvCxnSpPr>
          <p:spPr>
            <a:xfrm flipV="1">
              <a:off x="8444321" y="5359956"/>
              <a:ext cx="165192" cy="508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6" idx="0"/>
              <a:endCxn id="73" idx="2"/>
            </p:cNvCxnSpPr>
            <p:nvPr/>
          </p:nvCxnSpPr>
          <p:spPr>
            <a:xfrm flipH="1" flipV="1">
              <a:off x="9827711" y="5359956"/>
              <a:ext cx="244181" cy="508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89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CFL Closure Redux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We can also show closure of CFLs using CFGs</a:t>
                </a:r>
              </a:p>
              <a:p>
                <a:pPr lvl="1"/>
                <a:r>
                  <a:rPr lang="en-US"/>
                  <a:t>If </a:t>
                </a:r>
                <a:r>
                  <a:rPr lang="en-US"/>
                  <a:t>we </a:t>
                </a:r>
                <a:r>
                  <a:rPr lang="en-US" smtClean="0"/>
                  <a:t>have CFGs </a:t>
                </a:r>
                <a:r>
                  <a:rPr lang="en-US"/>
                  <a:t>for languages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with start 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smtClean="0"/>
                  <a:t>respectively</a:t>
                </a:r>
                <a:endParaRPr lang="en-US" smtClean="0"/>
              </a:p>
              <a:p>
                <a:r>
                  <a:rPr lang="en-US" smtClean="0"/>
                  <a:t>Union</a:t>
                </a:r>
              </a:p>
              <a:p>
                <a:pPr lvl="1"/>
                <a:r>
                  <a:rPr lang="en-US" b="0" smtClean="0"/>
                  <a:t>Take production rules for both grammars, add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</a:p>
              <a:p>
                <a:r>
                  <a:rPr lang="en-US" smtClean="0"/>
                  <a:t>Concatenation</a:t>
                </a:r>
              </a:p>
              <a:p>
                <a:pPr lvl="1"/>
                <a:r>
                  <a:rPr lang="en-US"/>
                  <a:t>Take production rules for both grammars,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endParaRPr lang="en-US" smtClean="0"/>
              </a:p>
              <a:p>
                <a:r>
                  <a:rPr lang="en-US" smtClean="0"/>
                  <a:t>Kleene</a:t>
                </a:r>
              </a:p>
              <a:p>
                <a:pPr lvl="1"/>
                <a:r>
                  <a:rPr lang="en-US" b="0" smtClean="0"/>
                  <a:t>Add to production rules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𝑆𝑆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6" t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Usefulness of Parse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Typically with CFGs, each production rule as some “meaning” associated</a:t>
            </a:r>
          </a:p>
          <a:p>
            <a:r>
              <a:rPr lang="en-US" smtClean="0"/>
              <a:t>E.g. in Regex, each rule was an operation</a:t>
            </a:r>
          </a:p>
          <a:p>
            <a:r>
              <a:rPr lang="en-US" smtClean="0"/>
              <a:t>From the parse tree, we know which operations to apply to which languages in what order to get the describe language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5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Regex parse tree to NFA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1588" y="1675701"/>
            <a:ext cx="5464806" cy="4577862"/>
            <a:chOff x="6170612" y="1752599"/>
            <a:chExt cx="5464806" cy="4577862"/>
          </a:xfrm>
        </p:grpSpPr>
        <p:sp>
          <p:nvSpPr>
            <p:cNvPr id="6" name="TextBox 5"/>
            <p:cNvSpPr txBox="1"/>
            <p:nvPr/>
          </p:nvSpPr>
          <p:spPr>
            <a:xfrm>
              <a:off x="7085190" y="1752599"/>
              <a:ext cx="15005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Parse Tree</a:t>
              </a:r>
              <a:endParaRPr lang="en-US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421263" y="1752600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1263" y="1752600"/>
                  <a:ext cx="458202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932612" y="2586335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612" y="2586335"/>
                  <a:ext cx="45820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513010" y="2514600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3010" y="2514600"/>
                  <a:ext cx="45820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170612" y="3653136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0612" y="3653136"/>
                  <a:ext cx="45820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932612" y="5868796"/>
                  <a:ext cx="4026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612" y="5868796"/>
                  <a:ext cx="4026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>
              <a:stCxn id="7" idx="2"/>
              <a:endCxn id="8" idx="0"/>
            </p:cNvCxnSpPr>
            <p:nvPr/>
          </p:nvCxnSpPr>
          <p:spPr>
            <a:xfrm flipH="1">
              <a:off x="7161713" y="2214265"/>
              <a:ext cx="2488651" cy="372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2"/>
              <a:endCxn id="9" idx="0"/>
            </p:cNvCxnSpPr>
            <p:nvPr/>
          </p:nvCxnSpPr>
          <p:spPr>
            <a:xfrm>
              <a:off x="9650364" y="2214265"/>
              <a:ext cx="1091747" cy="300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2"/>
              <a:endCxn id="10" idx="0"/>
            </p:cNvCxnSpPr>
            <p:nvPr/>
          </p:nvCxnSpPr>
          <p:spPr>
            <a:xfrm flipH="1">
              <a:off x="6399713" y="3048000"/>
              <a:ext cx="762000" cy="60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11" idx="0"/>
            </p:cNvCxnSpPr>
            <p:nvPr/>
          </p:nvCxnSpPr>
          <p:spPr>
            <a:xfrm flipH="1">
              <a:off x="7133949" y="3048000"/>
              <a:ext cx="27764" cy="2820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913812" y="3276600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812" y="3276600"/>
                  <a:ext cx="458202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1232744" y="5868796"/>
                  <a:ext cx="4026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2744" y="5868796"/>
                  <a:ext cx="4026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>
              <a:stCxn id="9" idx="2"/>
              <a:endCxn id="16" idx="0"/>
            </p:cNvCxnSpPr>
            <p:nvPr/>
          </p:nvCxnSpPr>
          <p:spPr>
            <a:xfrm flipH="1">
              <a:off x="9142913" y="2976265"/>
              <a:ext cx="1599198" cy="300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2"/>
              <a:endCxn id="17" idx="0"/>
            </p:cNvCxnSpPr>
            <p:nvPr/>
          </p:nvCxnSpPr>
          <p:spPr>
            <a:xfrm>
              <a:off x="10742111" y="2976265"/>
              <a:ext cx="691970" cy="2892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171614" y="5868796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1614" y="5868796"/>
                  <a:ext cx="432618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>
              <a:stCxn id="10" idx="2"/>
              <a:endCxn id="20" idx="0"/>
            </p:cNvCxnSpPr>
            <p:nvPr/>
          </p:nvCxnSpPr>
          <p:spPr>
            <a:xfrm flipH="1">
              <a:off x="6387923" y="4114801"/>
              <a:ext cx="11790" cy="1753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0665577" y="5868796"/>
                  <a:ext cx="3818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5577" y="5868796"/>
                  <a:ext cx="381835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175" r="-4762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42212" y="5868796"/>
                  <a:ext cx="3818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2" y="5868796"/>
                  <a:ext cx="381835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4839" r="-4839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>
              <a:stCxn id="16" idx="2"/>
              <a:endCxn id="23" idx="0"/>
            </p:cNvCxnSpPr>
            <p:nvPr/>
          </p:nvCxnSpPr>
          <p:spPr>
            <a:xfrm flipH="1">
              <a:off x="7733130" y="3738265"/>
              <a:ext cx="1409783" cy="2130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6" idx="2"/>
              <a:endCxn id="22" idx="0"/>
            </p:cNvCxnSpPr>
            <p:nvPr/>
          </p:nvCxnSpPr>
          <p:spPr>
            <a:xfrm>
              <a:off x="9142913" y="3738265"/>
              <a:ext cx="1713582" cy="2130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913812" y="4191000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812" y="4191000"/>
                  <a:ext cx="458202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>
              <a:stCxn id="16" idx="2"/>
              <a:endCxn id="26" idx="0"/>
            </p:cNvCxnSpPr>
            <p:nvPr/>
          </p:nvCxnSpPr>
          <p:spPr>
            <a:xfrm>
              <a:off x="9142913" y="3738265"/>
              <a:ext cx="0" cy="452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8942067" y="5868796"/>
                  <a:ext cx="4828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067" y="5868796"/>
                  <a:ext cx="48282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380412" y="4898291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412" y="4898291"/>
                  <a:ext cx="458202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9598610" y="4898291"/>
                  <a:ext cx="458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8610" y="4898291"/>
                  <a:ext cx="458202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>
              <a:stCxn id="26" idx="2"/>
              <a:endCxn id="29" idx="0"/>
            </p:cNvCxnSpPr>
            <p:nvPr/>
          </p:nvCxnSpPr>
          <p:spPr>
            <a:xfrm flipH="1">
              <a:off x="8609513" y="4652665"/>
              <a:ext cx="533400" cy="24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6" idx="2"/>
              <a:endCxn id="30" idx="0"/>
            </p:cNvCxnSpPr>
            <p:nvPr/>
          </p:nvCxnSpPr>
          <p:spPr>
            <a:xfrm>
              <a:off x="9142913" y="4652665"/>
              <a:ext cx="684798" cy="24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8" idx="0"/>
              <a:endCxn id="26" idx="2"/>
            </p:cNvCxnSpPr>
            <p:nvPr/>
          </p:nvCxnSpPr>
          <p:spPr>
            <a:xfrm flipH="1" flipV="1">
              <a:off x="9142913" y="4652665"/>
              <a:ext cx="40566" cy="1216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228012" y="5868795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8012" y="5868795"/>
                  <a:ext cx="432618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9858372" y="5868794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372" y="5868794"/>
                  <a:ext cx="427040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>
              <a:stCxn id="34" idx="0"/>
              <a:endCxn id="29" idx="2"/>
            </p:cNvCxnSpPr>
            <p:nvPr/>
          </p:nvCxnSpPr>
          <p:spPr>
            <a:xfrm flipV="1">
              <a:off x="8444321" y="5359956"/>
              <a:ext cx="165192" cy="508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0"/>
              <a:endCxn id="30" idx="2"/>
            </p:cNvCxnSpPr>
            <p:nvPr/>
          </p:nvCxnSpPr>
          <p:spPr>
            <a:xfrm flipH="1" flipV="1">
              <a:off x="9827711" y="5359956"/>
              <a:ext cx="244181" cy="508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2960100" y="1941703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concat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5305" y="3049534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kleene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43979" y="2899367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kleene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90344" y="445323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union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12536" y="4467747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" y="4467747"/>
                <a:ext cx="432619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055812" y="5283058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12" y="5283058"/>
                <a:ext cx="432619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3537694" y="5283058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694" y="5283058"/>
                <a:ext cx="427040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26"/>
          <p:cNvSpPr>
            <a:spLocks noChangeArrowheads="1"/>
          </p:cNvSpPr>
          <p:nvPr/>
        </p:nvSpPr>
        <p:spPr bwMode="auto">
          <a:xfrm>
            <a:off x="5865812" y="3154350"/>
            <a:ext cx="609441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/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7021121" y="3154350"/>
            <a:ext cx="609441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/>
          </a:p>
        </p:txBody>
      </p:sp>
      <p:cxnSp>
        <p:nvCxnSpPr>
          <p:cNvPr id="60" name="AutoShape 24"/>
          <p:cNvCxnSpPr>
            <a:cxnSpLocks noChangeShapeType="1"/>
            <a:stCxn id="54" idx="6"/>
            <a:endCxn id="59" idx="2"/>
          </p:cNvCxnSpPr>
          <p:nvPr/>
        </p:nvCxnSpPr>
        <p:spPr bwMode="auto">
          <a:xfrm>
            <a:off x="6475253" y="3459150"/>
            <a:ext cx="545868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6531877" y="2982132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877" y="2982132"/>
                <a:ext cx="43261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9600513" y="2386483"/>
            <a:ext cx="609441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/>
          </a:p>
        </p:txBody>
      </p:sp>
      <p:cxnSp>
        <p:nvCxnSpPr>
          <p:cNvPr id="66" name="AutoShape 24"/>
          <p:cNvCxnSpPr>
            <a:cxnSpLocks noChangeShapeType="1"/>
            <a:stCxn id="64" idx="6"/>
            <a:endCxn id="65" idx="2"/>
          </p:cNvCxnSpPr>
          <p:nvPr/>
        </p:nvCxnSpPr>
        <p:spPr bwMode="auto">
          <a:xfrm>
            <a:off x="10209954" y="2691283"/>
            <a:ext cx="545868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0266578" y="2214265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578" y="2214265"/>
                <a:ext cx="432619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26"/>
          <p:cNvSpPr>
            <a:spLocks noChangeArrowheads="1"/>
          </p:cNvSpPr>
          <p:nvPr/>
        </p:nvSpPr>
        <p:spPr bwMode="auto">
          <a:xfrm>
            <a:off x="9511262" y="4347865"/>
            <a:ext cx="609441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/>
          </a:p>
        </p:txBody>
      </p:sp>
      <p:sp>
        <p:nvSpPr>
          <p:cNvPr id="69" name="Oval 26"/>
          <p:cNvSpPr>
            <a:spLocks noChangeArrowheads="1"/>
          </p:cNvSpPr>
          <p:nvPr/>
        </p:nvSpPr>
        <p:spPr bwMode="auto">
          <a:xfrm>
            <a:off x="10666571" y="4347865"/>
            <a:ext cx="609441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/>
          </a:p>
        </p:txBody>
      </p:sp>
      <p:cxnSp>
        <p:nvCxnSpPr>
          <p:cNvPr id="70" name="AutoShape 24"/>
          <p:cNvCxnSpPr>
            <a:cxnSpLocks noChangeShapeType="1"/>
            <a:stCxn id="68" idx="6"/>
            <a:endCxn id="69" idx="2"/>
          </p:cNvCxnSpPr>
          <p:nvPr/>
        </p:nvCxnSpPr>
        <p:spPr bwMode="auto">
          <a:xfrm>
            <a:off x="10120703" y="4652665"/>
            <a:ext cx="545868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10177327" y="417564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327" y="4175647"/>
                <a:ext cx="427040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urved Connector 71"/>
          <p:cNvCxnSpPr>
            <a:stCxn id="59" idx="0"/>
            <a:endCxn id="54" idx="0"/>
          </p:cNvCxnSpPr>
          <p:nvPr/>
        </p:nvCxnSpPr>
        <p:spPr>
          <a:xfrm rot="16200000" flipV="1">
            <a:off x="6748188" y="2576695"/>
            <a:ext cx="12700" cy="1155309"/>
          </a:xfrm>
          <a:prstGeom prst="curvedConnector3">
            <a:avLst>
              <a:gd name="adj1" fmla="val 505159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26"/>
          <p:cNvSpPr>
            <a:spLocks noChangeArrowheads="1"/>
          </p:cNvSpPr>
          <p:nvPr/>
        </p:nvSpPr>
        <p:spPr bwMode="auto">
          <a:xfrm>
            <a:off x="8749421" y="3433465"/>
            <a:ext cx="609441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/>
          </a:p>
        </p:txBody>
      </p:sp>
      <p:cxnSp>
        <p:nvCxnSpPr>
          <p:cNvPr id="78" name="AutoShape 24"/>
          <p:cNvCxnSpPr>
            <a:cxnSpLocks noChangeShapeType="1"/>
            <a:stCxn id="77" idx="7"/>
            <a:endCxn id="64" idx="3"/>
          </p:cNvCxnSpPr>
          <p:nvPr/>
        </p:nvCxnSpPr>
        <p:spPr bwMode="auto">
          <a:xfrm flipV="1">
            <a:off x="9269611" y="2906809"/>
            <a:ext cx="420153" cy="61593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81" name="AutoShape 24"/>
          <p:cNvCxnSpPr>
            <a:cxnSpLocks noChangeShapeType="1"/>
            <a:stCxn id="77" idx="5"/>
            <a:endCxn id="68" idx="1"/>
          </p:cNvCxnSpPr>
          <p:nvPr/>
        </p:nvCxnSpPr>
        <p:spPr bwMode="auto">
          <a:xfrm>
            <a:off x="9269611" y="3953791"/>
            <a:ext cx="330902" cy="483348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9120609" y="3048000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609" y="3048000"/>
                <a:ext cx="402803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9054221" y="3966865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221" y="3966865"/>
                <a:ext cx="402803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6561693" y="2138065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693" y="2138065"/>
                <a:ext cx="402803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26"/>
          <p:cNvSpPr>
            <a:spLocks noChangeArrowheads="1"/>
          </p:cNvSpPr>
          <p:nvPr/>
        </p:nvSpPr>
        <p:spPr bwMode="auto">
          <a:xfrm>
            <a:off x="5865812" y="4579600"/>
            <a:ext cx="609441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/>
          </a:p>
        </p:txBody>
      </p:sp>
      <p:cxnSp>
        <p:nvCxnSpPr>
          <p:cNvPr id="93" name="AutoShape 24"/>
          <p:cNvCxnSpPr>
            <a:cxnSpLocks noChangeShapeType="1"/>
            <a:stCxn id="54" idx="4"/>
            <a:endCxn id="92" idx="0"/>
          </p:cNvCxnSpPr>
          <p:nvPr/>
        </p:nvCxnSpPr>
        <p:spPr bwMode="auto">
          <a:xfrm>
            <a:off x="6170533" y="3763950"/>
            <a:ext cx="0" cy="81565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5774080" y="3878423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080" y="3878423"/>
                <a:ext cx="402803" cy="46166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urved Connector 97"/>
          <p:cNvCxnSpPr>
            <a:stCxn id="65" idx="0"/>
            <a:endCxn id="77" idx="0"/>
          </p:cNvCxnSpPr>
          <p:nvPr/>
        </p:nvCxnSpPr>
        <p:spPr>
          <a:xfrm rot="16200000" flipH="1" flipV="1">
            <a:off x="9533852" y="1906773"/>
            <a:ext cx="1046982" cy="2006401"/>
          </a:xfrm>
          <a:prstGeom prst="curvedConnector3">
            <a:avLst>
              <a:gd name="adj1" fmla="val -35921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9905233" y="1600200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233" y="1600200"/>
                <a:ext cx="402803" cy="46166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69" idx="4"/>
            <a:endCxn id="77" idx="3"/>
          </p:cNvCxnSpPr>
          <p:nvPr/>
        </p:nvCxnSpPr>
        <p:spPr>
          <a:xfrm rot="5400000" flipH="1">
            <a:off x="9403145" y="3389318"/>
            <a:ext cx="1003674" cy="2132620"/>
          </a:xfrm>
          <a:prstGeom prst="curvedConnector3">
            <a:avLst>
              <a:gd name="adj1" fmla="val -3306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8892009" y="4763523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009" y="4763523"/>
                <a:ext cx="402803" cy="46166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26"/>
          <p:cNvSpPr>
            <a:spLocks noChangeArrowheads="1"/>
          </p:cNvSpPr>
          <p:nvPr/>
        </p:nvSpPr>
        <p:spPr bwMode="auto">
          <a:xfrm>
            <a:off x="10742691" y="3384755"/>
            <a:ext cx="609441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/>
          </a:p>
        </p:txBody>
      </p:sp>
      <p:cxnSp>
        <p:nvCxnSpPr>
          <p:cNvPr id="109" name="AutoShape 24"/>
          <p:cNvCxnSpPr>
            <a:cxnSpLocks noChangeShapeType="1"/>
            <a:stCxn id="77" idx="6"/>
            <a:endCxn id="108" idx="2"/>
          </p:cNvCxnSpPr>
          <p:nvPr/>
        </p:nvCxnSpPr>
        <p:spPr bwMode="auto">
          <a:xfrm flipV="1">
            <a:off x="9358862" y="3689555"/>
            <a:ext cx="1383829" cy="4871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9800786" y="3302285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786" y="3302285"/>
                <a:ext cx="402803" cy="4616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AutoShape 24"/>
          <p:cNvCxnSpPr>
            <a:cxnSpLocks noChangeShapeType="1"/>
            <a:stCxn id="59" idx="6"/>
            <a:endCxn id="77" idx="2"/>
          </p:cNvCxnSpPr>
          <p:nvPr/>
        </p:nvCxnSpPr>
        <p:spPr bwMode="auto">
          <a:xfrm>
            <a:off x="7630562" y="3459150"/>
            <a:ext cx="1118859" cy="279115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116" name="AutoShape 24"/>
          <p:cNvCxnSpPr>
            <a:cxnSpLocks noChangeShapeType="1"/>
            <a:stCxn id="92" idx="6"/>
            <a:endCxn id="77" idx="2"/>
          </p:cNvCxnSpPr>
          <p:nvPr/>
        </p:nvCxnSpPr>
        <p:spPr bwMode="auto">
          <a:xfrm flipV="1">
            <a:off x="6475253" y="3738265"/>
            <a:ext cx="2274168" cy="1146135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/>
              <p:cNvSpPr txBox="1"/>
              <p:nvPr/>
            </p:nvSpPr>
            <p:spPr>
              <a:xfrm>
                <a:off x="7889573" y="3160700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73" y="3160700"/>
                <a:ext cx="402803" cy="461665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/>
              <p:cNvSpPr txBox="1"/>
              <p:nvPr/>
            </p:nvSpPr>
            <p:spPr>
              <a:xfrm>
                <a:off x="7486770" y="4197697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770" y="4197697"/>
                <a:ext cx="402803" cy="461665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10755822" y="2386483"/>
            <a:ext cx="609441" cy="6096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/>
          </a:p>
        </p:txBody>
      </p:sp>
      <p:grpSp>
        <p:nvGrpSpPr>
          <p:cNvPr id="55" name="Group 27"/>
          <p:cNvGrpSpPr>
            <a:grpSpLocks/>
          </p:cNvGrpSpPr>
          <p:nvPr/>
        </p:nvGrpSpPr>
        <p:grpSpPr bwMode="auto">
          <a:xfrm>
            <a:off x="10742690" y="3302285"/>
            <a:ext cx="799733" cy="799941"/>
            <a:chOff x="4824" y="2352"/>
            <a:chExt cx="288" cy="288"/>
          </a:xfrm>
          <a:solidFill>
            <a:schemeClr val="bg1"/>
          </a:solidFill>
        </p:grpSpPr>
        <p:sp>
          <p:nvSpPr>
            <p:cNvPr id="56" name="Oval 28"/>
            <p:cNvSpPr>
              <a:spLocks noChangeArrowheads="1"/>
            </p:cNvSpPr>
            <p:nvPr/>
          </p:nvSpPr>
          <p:spPr bwMode="auto">
            <a:xfrm>
              <a:off x="4824" y="2352"/>
              <a:ext cx="288" cy="288"/>
            </a:xfrm>
            <a:prstGeom prst="ellipse">
              <a:avLst/>
            </a:prstGeom>
            <a:grp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p:sp>
          <p:nvSpPr>
            <p:cNvPr id="57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grp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grpSp>
        <p:nvGrpSpPr>
          <p:cNvPr id="121" name="Group 27"/>
          <p:cNvGrpSpPr>
            <a:grpSpLocks/>
          </p:cNvGrpSpPr>
          <p:nvPr/>
        </p:nvGrpSpPr>
        <p:grpSpPr bwMode="auto">
          <a:xfrm>
            <a:off x="10639289" y="4252694"/>
            <a:ext cx="799733" cy="799941"/>
            <a:chOff x="4824" y="2352"/>
            <a:chExt cx="288" cy="288"/>
          </a:xfrm>
          <a:solidFill>
            <a:schemeClr val="bg1"/>
          </a:solidFill>
        </p:grpSpPr>
        <p:sp>
          <p:nvSpPr>
            <p:cNvPr id="122" name="Oval 28"/>
            <p:cNvSpPr>
              <a:spLocks noChangeArrowheads="1"/>
            </p:cNvSpPr>
            <p:nvPr/>
          </p:nvSpPr>
          <p:spPr bwMode="auto">
            <a:xfrm>
              <a:off x="4824" y="2352"/>
              <a:ext cx="288" cy="288"/>
            </a:xfrm>
            <a:prstGeom prst="ellipse">
              <a:avLst/>
            </a:prstGeom>
            <a:grp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p:sp>
          <p:nvSpPr>
            <p:cNvPr id="123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grp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grpSp>
        <p:nvGrpSpPr>
          <p:cNvPr id="124" name="Group 27"/>
          <p:cNvGrpSpPr>
            <a:grpSpLocks/>
          </p:cNvGrpSpPr>
          <p:nvPr/>
        </p:nvGrpSpPr>
        <p:grpSpPr bwMode="auto">
          <a:xfrm>
            <a:off x="10742691" y="2292057"/>
            <a:ext cx="799733" cy="799941"/>
            <a:chOff x="4824" y="2352"/>
            <a:chExt cx="288" cy="288"/>
          </a:xfrm>
          <a:solidFill>
            <a:schemeClr val="bg1"/>
          </a:solidFill>
        </p:grpSpPr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4824" y="2352"/>
              <a:ext cx="288" cy="288"/>
            </a:xfrm>
            <a:prstGeom prst="ellipse">
              <a:avLst/>
            </a:prstGeom>
            <a:grp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grp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grpSp>
        <p:nvGrpSpPr>
          <p:cNvPr id="45" name="Group 17"/>
          <p:cNvGrpSpPr>
            <a:grpSpLocks/>
          </p:cNvGrpSpPr>
          <p:nvPr/>
        </p:nvGrpSpPr>
        <p:grpSpPr bwMode="auto">
          <a:xfrm>
            <a:off x="5604429" y="3102663"/>
            <a:ext cx="914400" cy="678906"/>
            <a:chOff x="4724" y="1996"/>
            <a:chExt cx="388" cy="288"/>
          </a:xfrm>
          <a:solidFill>
            <a:schemeClr val="bg1"/>
          </a:solidFill>
        </p:grpSpPr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grp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  <p:grpSp>
          <p:nvGrpSpPr>
            <p:cNvPr id="47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  <a:grpFill/>
          </p:grpSpPr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grp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49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grp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78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54" grpId="0" animBg="1"/>
      <p:bldP spid="59" grpId="0" animBg="1"/>
      <p:bldP spid="63" grpId="0"/>
      <p:bldP spid="64" grpId="0" animBg="1"/>
      <p:bldP spid="67" grpId="0"/>
      <p:bldP spid="68" grpId="0" animBg="1"/>
      <p:bldP spid="69" grpId="0" animBg="1"/>
      <p:bldP spid="71" grpId="0"/>
      <p:bldP spid="77" grpId="0" animBg="1"/>
      <p:bldP spid="85" grpId="0"/>
      <p:bldP spid="86" grpId="0"/>
      <p:bldP spid="91" grpId="0"/>
      <p:bldP spid="92" grpId="0" animBg="1"/>
      <p:bldP spid="97" grpId="0"/>
      <p:bldP spid="99" grpId="0"/>
      <p:bldP spid="107" grpId="0"/>
      <p:bldP spid="108" grpId="0" animBg="1"/>
      <p:bldP spid="112" grpId="0"/>
      <p:bldP spid="119" grpId="0"/>
      <p:bldP spid="120" grpId="0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CFGs and Smug People on Social Media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493837"/>
                <a:ext cx="10969943" cy="4525963"/>
              </a:xfrm>
            </p:spPr>
            <p:txBody>
              <a:bodyPr/>
              <a:lstStyle/>
              <a:p>
                <a:r>
                  <a:rPr lang="en-US" smtClean="0"/>
                  <a:t>Consider this CFG for arithemetic expressions: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| 2</m:t>
                      </m:r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How could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2+2×2</m:t>
                    </m:r>
                  </m:oMath>
                </a14:m>
                <a:r>
                  <a:rPr lang="en-US" smtClean="0"/>
                  <a:t>?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493837"/>
                <a:ext cx="10969943" cy="4525963"/>
              </a:xfrm>
              <a:blipFill rotWithShape="1">
                <a:blip r:embed="rId2"/>
                <a:stretch>
                  <a:fillRect l="-1944" t="-2288" r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84212" y="4090207"/>
            <a:ext cx="3209228" cy="2835795"/>
            <a:chOff x="10852498" y="2967335"/>
            <a:chExt cx="3209228" cy="28357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1535646" y="2967335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5646" y="2967335"/>
                  <a:ext cx="423128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1505798" y="5341465"/>
                  <a:ext cx="4828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5798" y="5341465"/>
                  <a:ext cx="48282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>
              <a:stCxn id="6" idx="2"/>
              <a:endCxn id="25" idx="0"/>
            </p:cNvCxnSpPr>
            <p:nvPr/>
          </p:nvCxnSpPr>
          <p:spPr>
            <a:xfrm flipH="1">
              <a:off x="11064448" y="3429000"/>
              <a:ext cx="682762" cy="521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2"/>
              <a:endCxn id="26" idx="0"/>
            </p:cNvCxnSpPr>
            <p:nvPr/>
          </p:nvCxnSpPr>
          <p:spPr>
            <a:xfrm>
              <a:off x="11747210" y="3429000"/>
              <a:ext cx="1254920" cy="535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2"/>
              <a:endCxn id="7" idx="0"/>
            </p:cNvCxnSpPr>
            <p:nvPr/>
          </p:nvCxnSpPr>
          <p:spPr>
            <a:xfrm>
              <a:off x="11747210" y="3429000"/>
              <a:ext cx="0" cy="1912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852884" y="3950471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2884" y="3950471"/>
                  <a:ext cx="423128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2790566" y="3964711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90566" y="3964711"/>
                  <a:ext cx="423128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852498" y="5334000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2498" y="5334000"/>
                  <a:ext cx="42351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2790180" y="5341465"/>
                  <a:ext cx="4732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90180" y="5341465"/>
                  <a:ext cx="473206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2141539" y="4643735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1539" y="4643735"/>
                  <a:ext cx="423128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3638212" y="4719935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8212" y="4719935"/>
                  <a:ext cx="423128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>
              <a:stCxn id="25" idx="2"/>
              <a:endCxn id="30" idx="0"/>
            </p:cNvCxnSpPr>
            <p:nvPr/>
          </p:nvCxnSpPr>
          <p:spPr>
            <a:xfrm flipH="1">
              <a:off x="11064255" y="4412136"/>
              <a:ext cx="193" cy="921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6" idx="2"/>
              <a:endCxn id="32" idx="0"/>
            </p:cNvCxnSpPr>
            <p:nvPr/>
          </p:nvCxnSpPr>
          <p:spPr>
            <a:xfrm flipH="1">
              <a:off x="12353103" y="4426376"/>
              <a:ext cx="649027" cy="217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6" idx="2"/>
              <a:endCxn id="33" idx="0"/>
            </p:cNvCxnSpPr>
            <p:nvPr/>
          </p:nvCxnSpPr>
          <p:spPr>
            <a:xfrm>
              <a:off x="13002130" y="4426376"/>
              <a:ext cx="847646" cy="293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6" idx="2"/>
              <a:endCxn id="31" idx="0"/>
            </p:cNvCxnSpPr>
            <p:nvPr/>
          </p:nvCxnSpPr>
          <p:spPr>
            <a:xfrm>
              <a:off x="13002130" y="4426376"/>
              <a:ext cx="24653" cy="915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2141539" y="5334000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1539" y="5334000"/>
                  <a:ext cx="4235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3638212" y="5341465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8212" y="5341465"/>
                  <a:ext cx="4235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>
              <a:stCxn id="32" idx="2"/>
              <a:endCxn id="48" idx="0"/>
            </p:cNvCxnSpPr>
            <p:nvPr/>
          </p:nvCxnSpPr>
          <p:spPr>
            <a:xfrm>
              <a:off x="12353103" y="5105400"/>
              <a:ext cx="19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3" idx="2"/>
              <a:endCxn id="49" idx="0"/>
            </p:cNvCxnSpPr>
            <p:nvPr/>
          </p:nvCxnSpPr>
          <p:spPr>
            <a:xfrm>
              <a:off x="13849776" y="5181600"/>
              <a:ext cx="193" cy="1598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094412" y="4098405"/>
            <a:ext cx="3429000" cy="2835795"/>
            <a:chOff x="5484812" y="4098405"/>
            <a:chExt cx="3429000" cy="28357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683132" y="4098405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3132" y="4098405"/>
                  <a:ext cx="423128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653284" y="6472535"/>
                  <a:ext cx="4732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3284" y="6472535"/>
                  <a:ext cx="473206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/>
            <p:cNvCxnSpPr>
              <a:stCxn id="60" idx="2"/>
              <a:endCxn id="65" idx="0"/>
            </p:cNvCxnSpPr>
            <p:nvPr/>
          </p:nvCxnSpPr>
          <p:spPr>
            <a:xfrm>
              <a:off x="7894696" y="4560070"/>
              <a:ext cx="807552" cy="521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0" idx="2"/>
              <a:endCxn id="66" idx="0"/>
            </p:cNvCxnSpPr>
            <p:nvPr/>
          </p:nvCxnSpPr>
          <p:spPr>
            <a:xfrm flipH="1">
              <a:off x="6345403" y="4560070"/>
              <a:ext cx="1549293" cy="535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0" idx="2"/>
              <a:endCxn id="61" idx="0"/>
            </p:cNvCxnSpPr>
            <p:nvPr/>
          </p:nvCxnSpPr>
          <p:spPr>
            <a:xfrm flipH="1">
              <a:off x="7889887" y="4560070"/>
              <a:ext cx="4809" cy="1912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490684" y="5081541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0684" y="5081541"/>
                  <a:ext cx="423128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133839" y="5095781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3839" y="5095781"/>
                  <a:ext cx="423128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8490298" y="6465070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0298" y="6465070"/>
                  <a:ext cx="423514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6133453" y="6472535"/>
                  <a:ext cx="4828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3453" y="6472535"/>
                  <a:ext cx="482824" cy="46166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484812" y="5774805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812" y="5774805"/>
                  <a:ext cx="423128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6981485" y="5851005"/>
                  <a:ext cx="423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1485" y="5851005"/>
                  <a:ext cx="423128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>
              <a:stCxn id="65" idx="2"/>
              <a:endCxn id="67" idx="0"/>
            </p:cNvCxnSpPr>
            <p:nvPr/>
          </p:nvCxnSpPr>
          <p:spPr>
            <a:xfrm flipH="1">
              <a:off x="8702055" y="5543206"/>
              <a:ext cx="193" cy="921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6" idx="2"/>
            </p:cNvCxnSpPr>
            <p:nvPr/>
          </p:nvCxnSpPr>
          <p:spPr>
            <a:xfrm flipH="1">
              <a:off x="5696376" y="5557446"/>
              <a:ext cx="649027" cy="217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6" idx="2"/>
              <a:endCxn id="70" idx="0"/>
            </p:cNvCxnSpPr>
            <p:nvPr/>
          </p:nvCxnSpPr>
          <p:spPr>
            <a:xfrm>
              <a:off x="6345403" y="5557446"/>
              <a:ext cx="847646" cy="293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6" idx="2"/>
              <a:endCxn id="68" idx="0"/>
            </p:cNvCxnSpPr>
            <p:nvPr/>
          </p:nvCxnSpPr>
          <p:spPr>
            <a:xfrm>
              <a:off x="6345403" y="5557446"/>
              <a:ext cx="29462" cy="915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484812" y="6465070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812" y="6465070"/>
                  <a:ext cx="423514" cy="4616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6981485" y="6472535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1485" y="6472535"/>
                  <a:ext cx="423514" cy="461665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>
              <a:stCxn id="69" idx="2"/>
              <a:endCxn id="75" idx="0"/>
            </p:cNvCxnSpPr>
            <p:nvPr/>
          </p:nvCxnSpPr>
          <p:spPr>
            <a:xfrm>
              <a:off x="5696376" y="6236470"/>
              <a:ext cx="193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0" idx="2"/>
              <a:endCxn id="76" idx="0"/>
            </p:cNvCxnSpPr>
            <p:nvPr/>
          </p:nvCxnSpPr>
          <p:spPr>
            <a:xfrm>
              <a:off x="7193049" y="6312670"/>
              <a:ext cx="193" cy="1598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6506519" y="5481935"/>
                <a:ext cx="9594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2+2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519" y="5481935"/>
                <a:ext cx="959493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7963937" y="4495800"/>
                <a:ext cx="949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4×2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937" y="4495800"/>
                <a:ext cx="949875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2396381" y="5465194"/>
                <a:ext cx="949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2×2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381" y="5465194"/>
                <a:ext cx="949875" cy="46166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1172519" y="4495800"/>
                <a:ext cx="9594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2+4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19" y="4495800"/>
                <a:ext cx="959493" cy="46166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403699" y="3733800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99" y="3733800"/>
                <a:ext cx="423513" cy="46166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8304212" y="3805535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12" y="3805535"/>
                <a:ext cx="423514" cy="4616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96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Ambiguous Grammars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 CFG is ambiguous if there is at least 1 string that can be generated by at least 2 different parse trees</a:t>
            </a:r>
          </a:p>
          <a:p>
            <a:r>
              <a:rPr lang="en-US" smtClean="0"/>
              <a:t>Generally less desirable (harder to assign meaning to each production rule)</a:t>
            </a:r>
          </a:p>
          <a:p>
            <a:r>
              <a:rPr lang="en-US" smtClean="0"/>
              <a:t>Some languages have no non-ambiguous CFGs</a:t>
            </a:r>
          </a:p>
          <a:p>
            <a:r>
              <a:rPr lang="en-US" smtClean="0"/>
              <a:t>Determining whether a CFG is ambiguous is not computable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For a PDA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/>
                  <a:t>, the language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/>
                  <a:t> (denoted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) refers to the set of strings accepted by the machine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={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accepts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/>
              </a:p>
              <a:p>
                <a:r>
                  <a:rPr lang="en-US"/>
                  <a:t>The set of all languages decided by some </a:t>
                </a:r>
                <a:r>
                  <a:rPr lang="en-US" smtClean="0"/>
                  <a:t>PDA is </a:t>
                </a:r>
                <a:r>
                  <a:rPr lang="en-US"/>
                  <a:t>call the </a:t>
                </a:r>
                <a:r>
                  <a:rPr lang="en-US" b="1" smtClean="0"/>
                  <a:t>Context Free Languages</a:t>
                </a:r>
                <a:endParaRPr lang="en-US" b="1"/>
              </a:p>
              <a:p>
                <a:pPr lvl="1"/>
                <a:r>
                  <a:rPr lang="en-US"/>
                  <a:t>Equivalent to the languages describable by </a:t>
                </a:r>
                <a:r>
                  <a:rPr lang="en-US" smtClean="0"/>
                  <a:t>Context Free Grammars</a:t>
                </a:r>
                <a:endParaRPr lang="en-US"/>
              </a:p>
              <a:p>
                <a:r>
                  <a:rPr lang="en-US"/>
                  <a:t>A particular language decided by some FSA is called a </a:t>
                </a:r>
                <a:r>
                  <a:rPr lang="en-US" b="1" smtClean="0"/>
                  <a:t>Context Free Language</a:t>
                </a:r>
              </a:p>
              <a:p>
                <a:r>
                  <a:rPr lang="en-US" smtClean="0"/>
                  <a:t>All regular languages are context free (because if we choose not to use the stack, a PDA is a NFA)</a:t>
                </a:r>
                <a:endParaRPr lang="en-US"/>
              </a:p>
              <a:p>
                <a:r>
                  <a:rPr lang="en-US"/>
                  <a:t>All </a:t>
                </a:r>
                <a:r>
                  <a:rPr lang="en-US" smtClean="0"/>
                  <a:t>context free languages </a:t>
                </a:r>
                <a:r>
                  <a:rPr lang="en-US"/>
                  <a:t>can be decided by a Java program using only </a:t>
                </a:r>
                <a:r>
                  <a:rPr lang="en-US" smtClean="0"/>
                  <a:t>linear memory </a:t>
                </a:r>
                <a:r>
                  <a:rPr lang="en-US"/>
                  <a:t>(relative to length of word</a:t>
                </a:r>
                <a:r>
                  <a:rPr lang="en-US" smtClean="0"/>
                  <a:t>)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2426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Closure Properties of CFLs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Context Free Languages are closed under:</a:t>
            </a:r>
          </a:p>
          <a:p>
            <a:pPr lvl="1"/>
            <a:r>
              <a:rPr lang="en-US" smtClean="0"/>
              <a:t>Union</a:t>
            </a:r>
          </a:p>
          <a:p>
            <a:pPr lvl="1"/>
            <a:r>
              <a:rPr lang="en-US" smtClean="0"/>
              <a:t>Concatenation</a:t>
            </a:r>
          </a:p>
          <a:p>
            <a:pPr lvl="1"/>
            <a:r>
              <a:rPr lang="en-US" smtClean="0"/>
              <a:t>Kleene Star</a:t>
            </a:r>
          </a:p>
          <a:p>
            <a:pPr lvl="1"/>
            <a:r>
              <a:rPr lang="en-US" smtClean="0"/>
              <a:t>Intersection with Regular languages</a:t>
            </a:r>
          </a:p>
          <a:p>
            <a:r>
              <a:rPr lang="en-US" smtClean="0"/>
              <a:t>Context Free Languages are not closed under:</a:t>
            </a:r>
          </a:p>
          <a:p>
            <a:pPr lvl="1"/>
            <a:r>
              <a:rPr lang="en-US" smtClean="0"/>
              <a:t>Complementation</a:t>
            </a:r>
          </a:p>
          <a:p>
            <a:pPr lvl="1"/>
            <a:r>
              <a:rPr lang="en-US" smtClean="0"/>
              <a:t>Intersection with CFLs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CFLs closed </a:t>
            </a:r>
            <a:r>
              <a:rPr lang="en-US" smtClean="0"/>
              <a:t>under: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smtClean="0"/>
              <a:t>Union</a:t>
            </a:r>
          </a:p>
          <a:p>
            <a:endParaRPr lang="en-US" sz="3600"/>
          </a:p>
          <a:p>
            <a:endParaRPr lang="en-US" sz="3600" smtClean="0"/>
          </a:p>
          <a:p>
            <a:r>
              <a:rPr lang="en-US" sz="3600" smtClean="0"/>
              <a:t>Concatenation</a:t>
            </a:r>
          </a:p>
          <a:p>
            <a:endParaRPr lang="en-US" sz="3600"/>
          </a:p>
          <a:p>
            <a:r>
              <a:rPr lang="en-US" sz="3600" smtClean="0"/>
              <a:t>Kleene Star</a:t>
            </a:r>
          </a:p>
          <a:p>
            <a:endParaRPr lang="en-US" sz="3600"/>
          </a:p>
          <a:p>
            <a:r>
              <a:rPr lang="en-US" sz="3600" smtClean="0"/>
              <a:t>Intersection with regular languages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970212" y="1328120"/>
            <a:ext cx="1616499" cy="1480254"/>
            <a:chOff x="8895191" y="914400"/>
            <a:chExt cx="2263256" cy="2072501"/>
          </a:xfrm>
        </p:grpSpPr>
        <p:grpSp>
          <p:nvGrpSpPr>
            <p:cNvPr id="51" name="Group 36"/>
            <p:cNvGrpSpPr>
              <a:grpSpLocks/>
            </p:cNvGrpSpPr>
            <p:nvPr/>
          </p:nvGrpSpPr>
          <p:grpSpPr bwMode="auto">
            <a:xfrm>
              <a:off x="8895191" y="1760108"/>
              <a:ext cx="643482" cy="478267"/>
              <a:chOff x="4724" y="1996"/>
              <a:chExt cx="388" cy="288"/>
            </a:xfrm>
          </p:grpSpPr>
          <p:sp>
            <p:nvSpPr>
              <p:cNvPr id="52" name="Oval 37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12700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18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54" name="Group 38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55" name="Line 39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 sz="1800"/>
                </a:p>
              </p:txBody>
            </p:sp>
            <p:sp>
              <p:nvSpPr>
                <p:cNvPr id="58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 sz="1800"/>
                </a:p>
              </p:txBody>
            </p:sp>
          </p:grpSp>
        </p:grpSp>
        <p:grpSp>
          <p:nvGrpSpPr>
            <p:cNvPr id="59" name="Group 41"/>
            <p:cNvGrpSpPr>
              <a:grpSpLocks/>
            </p:cNvGrpSpPr>
            <p:nvPr/>
          </p:nvGrpSpPr>
          <p:grpSpPr bwMode="auto">
            <a:xfrm>
              <a:off x="9649057" y="1981200"/>
              <a:ext cx="1501456" cy="1005701"/>
              <a:chOff x="715" y="3180"/>
              <a:chExt cx="672" cy="450"/>
            </a:xfrm>
          </p:grpSpPr>
          <p:sp>
            <p:nvSpPr>
              <p:cNvPr id="60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715" y="3180"/>
                <a:ext cx="672" cy="45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61" name="Group 43"/>
              <p:cNvGrpSpPr>
                <a:grpSpLocks/>
              </p:cNvGrpSpPr>
              <p:nvPr/>
            </p:nvGrpSpPr>
            <p:grpSpPr bwMode="auto">
              <a:xfrm>
                <a:off x="829" y="3298"/>
                <a:ext cx="169" cy="125"/>
                <a:chOff x="4724" y="1996"/>
                <a:chExt cx="388" cy="288"/>
              </a:xfrm>
            </p:grpSpPr>
            <p:sp>
              <p:nvSpPr>
                <p:cNvPr id="63" name="Oval 44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18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64" name="Group 45"/>
                <p:cNvGrpSpPr>
                  <a:grpSpLocks/>
                </p:cNvGrpSpPr>
                <p:nvPr/>
              </p:nvGrpSpPr>
              <p:grpSpPr bwMode="auto">
                <a:xfrm>
                  <a:off x="4724" y="2092"/>
                  <a:ext cx="96" cy="96"/>
                  <a:chOff x="4752" y="2092"/>
                  <a:chExt cx="96" cy="96"/>
                </a:xfrm>
              </p:grpSpPr>
              <p:sp>
                <p:nvSpPr>
                  <p:cNvPr id="65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66" name="Line 4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 sz="180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6" y="3212"/>
                    <a:ext cx="326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US" sz="1800"/>
                  </a:p>
                </p:txBody>
              </p:sp>
            </mc:Choice>
            <mc:Fallback xmlns="">
              <p:sp>
                <p:nvSpPr>
                  <p:cNvPr id="43" name="Text 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16" y="3212"/>
                    <a:ext cx="396" cy="233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7" name="Group 49"/>
            <p:cNvGrpSpPr>
              <a:grpSpLocks/>
            </p:cNvGrpSpPr>
            <p:nvPr/>
          </p:nvGrpSpPr>
          <p:grpSpPr bwMode="auto">
            <a:xfrm>
              <a:off x="9656991" y="914400"/>
              <a:ext cx="1501456" cy="1005701"/>
              <a:chOff x="720" y="2640"/>
              <a:chExt cx="672" cy="450"/>
            </a:xfrm>
          </p:grpSpPr>
          <p:sp>
            <p:nvSpPr>
              <p:cNvPr id="68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720" y="2640"/>
                <a:ext cx="672" cy="45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69" name="Group 51"/>
              <p:cNvGrpSpPr>
                <a:grpSpLocks/>
              </p:cNvGrpSpPr>
              <p:nvPr/>
            </p:nvGrpSpPr>
            <p:grpSpPr bwMode="auto">
              <a:xfrm>
                <a:off x="834" y="2758"/>
                <a:ext cx="169" cy="125"/>
                <a:chOff x="4724" y="1996"/>
                <a:chExt cx="388" cy="288"/>
              </a:xfrm>
            </p:grpSpPr>
            <p:sp>
              <p:nvSpPr>
                <p:cNvPr id="71" name="Oval 52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18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72" name="Group 53"/>
                <p:cNvGrpSpPr>
                  <a:grpSpLocks/>
                </p:cNvGrpSpPr>
                <p:nvPr/>
              </p:nvGrpSpPr>
              <p:grpSpPr bwMode="auto">
                <a:xfrm>
                  <a:off x="4724" y="2092"/>
                  <a:ext cx="96" cy="96"/>
                  <a:chOff x="4752" y="2092"/>
                  <a:chExt cx="96" cy="96"/>
                </a:xfrm>
              </p:grpSpPr>
              <p:sp>
                <p:nvSpPr>
                  <p:cNvPr id="7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4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 sz="180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1" y="2672"/>
                    <a:ext cx="342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1800"/>
                  </a:p>
                </p:txBody>
              </p:sp>
            </mc:Choice>
            <mc:Fallback xmlns="">
              <p:sp>
                <p:nvSpPr>
                  <p:cNvPr id="51" name="Text 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21" y="2672"/>
                    <a:ext cx="418" cy="23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5" name="AutoShape 57"/>
            <p:cNvCxnSpPr>
              <a:cxnSpLocks noChangeShapeType="1"/>
              <a:stCxn id="52" idx="6"/>
              <a:endCxn id="71" idx="3"/>
            </p:cNvCxnSpPr>
            <p:nvPr/>
          </p:nvCxnSpPr>
          <p:spPr bwMode="auto">
            <a:xfrm flipV="1">
              <a:off x="9538673" y="1416567"/>
              <a:ext cx="511394" cy="582675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76" name="AutoShape 58"/>
            <p:cNvCxnSpPr>
              <a:cxnSpLocks noChangeShapeType="1"/>
              <a:stCxn id="52" idx="6"/>
              <a:endCxn id="63" idx="1"/>
            </p:cNvCxnSpPr>
            <p:nvPr/>
          </p:nvCxnSpPr>
          <p:spPr bwMode="auto">
            <a:xfrm>
              <a:off x="9538673" y="1999242"/>
              <a:ext cx="503460" cy="286586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9"/>
                <p:cNvSpPr>
                  <a:spLocks noChangeArrowheads="1"/>
                </p:cNvSpPr>
                <p:nvPr/>
              </p:nvSpPr>
              <p:spPr bwMode="auto">
                <a:xfrm>
                  <a:off x="8919789" y="1981275"/>
                  <a:ext cx="402147" cy="38782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/>
                          </a:rPr>
                          <m:t>𝜀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𝜀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 sz="1800"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7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919789" y="1981275"/>
                  <a:ext cx="402147" cy="387826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r="-129787" b="-2222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60"/>
                <p:cNvSpPr>
                  <a:spLocks noChangeArrowheads="1"/>
                </p:cNvSpPr>
                <p:nvPr/>
              </p:nvSpPr>
              <p:spPr bwMode="auto">
                <a:xfrm>
                  <a:off x="8919790" y="1380074"/>
                  <a:ext cx="402147" cy="38782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/>
                          </a:rPr>
                          <m:t>𝜀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𝜀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 sz="1800"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8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919790" y="1380074"/>
                  <a:ext cx="402147" cy="387826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r="-129787" b="-2174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8"/>
          <p:cNvGrpSpPr/>
          <p:nvPr/>
        </p:nvGrpSpPr>
        <p:grpSpPr>
          <a:xfrm>
            <a:off x="3735639" y="2895600"/>
            <a:ext cx="3425573" cy="872228"/>
            <a:chOff x="8435630" y="914400"/>
            <a:chExt cx="3425573" cy="872228"/>
          </a:xfrm>
        </p:grpSpPr>
        <p:grpSp>
          <p:nvGrpSpPr>
            <p:cNvPr id="80" name="Group 79"/>
            <p:cNvGrpSpPr/>
            <p:nvPr/>
          </p:nvGrpSpPr>
          <p:grpSpPr>
            <a:xfrm>
              <a:off x="9103974" y="914400"/>
              <a:ext cx="2757229" cy="872228"/>
              <a:chOff x="3808412" y="4876800"/>
              <a:chExt cx="3825251" cy="1210089"/>
            </a:xfrm>
          </p:grpSpPr>
          <p:grpSp>
            <p:nvGrpSpPr>
              <p:cNvPr id="88" name="Group 61"/>
              <p:cNvGrpSpPr>
                <a:grpSpLocks/>
              </p:cNvGrpSpPr>
              <p:nvPr/>
            </p:nvGrpSpPr>
            <p:grpSpPr bwMode="auto">
              <a:xfrm>
                <a:off x="5995357" y="4876800"/>
                <a:ext cx="1638306" cy="1097365"/>
                <a:chOff x="2731" y="2964"/>
                <a:chExt cx="672" cy="450"/>
              </a:xfrm>
            </p:grpSpPr>
            <p:sp>
              <p:nvSpPr>
                <p:cNvPr id="106" name="Cloud"/>
                <p:cNvSpPr>
                  <a:spLocks noChangeAspect="1" noEditPoints="1" noChangeArrowheads="1"/>
                </p:cNvSpPr>
                <p:nvPr/>
              </p:nvSpPr>
              <p:spPr bwMode="auto">
                <a:xfrm rot="391928">
                  <a:off x="2731" y="2964"/>
                  <a:ext cx="672" cy="450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1600"/>
                </a:p>
              </p:txBody>
            </p:sp>
            <p:grpSp>
              <p:nvGrpSpPr>
                <p:cNvPr id="107" name="Group 63"/>
                <p:cNvGrpSpPr>
                  <a:grpSpLocks/>
                </p:cNvGrpSpPr>
                <p:nvPr/>
              </p:nvGrpSpPr>
              <p:grpSpPr bwMode="auto">
                <a:xfrm>
                  <a:off x="2808" y="3187"/>
                  <a:ext cx="169" cy="125"/>
                  <a:chOff x="4724" y="1996"/>
                  <a:chExt cx="388" cy="288"/>
                </a:xfrm>
              </p:grpSpPr>
              <p:sp>
                <p:nvSpPr>
                  <p:cNvPr id="109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:endParaRPr lang="en-US" sz="1600" baseline="-25000">
                      <a:solidFill>
                        <a:srgbClr val="FF00FF"/>
                      </a:solidFill>
                    </a:endParaRPr>
                  </a:p>
                </p:txBody>
              </p:sp>
              <p:grpSp>
                <p:nvGrpSpPr>
                  <p:cNvPr id="110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4724" y="2092"/>
                    <a:ext cx="96" cy="96"/>
                    <a:chOff x="4752" y="2092"/>
                    <a:chExt cx="96" cy="96"/>
                  </a:xfrm>
                </p:grpSpPr>
                <p:sp>
                  <p:nvSpPr>
                    <p:cNvPr id="111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52" y="2092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tIns="0" bIns="0" anchor="ctr"/>
                    <a:lstStyle/>
                    <a:p>
                      <a:endParaRPr lang="en-US" sz="1600"/>
                    </a:p>
                  </p:txBody>
                </p:sp>
                <p:sp>
                  <p:nvSpPr>
                    <p:cNvPr id="112" name="Line 6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52" y="2140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tIns="0" bIns="0" anchor="ctr"/>
                    <a:lstStyle/>
                    <a:p>
                      <a:endParaRPr lang="en-US" sz="1600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 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32" y="2996"/>
                      <a:ext cx="275" cy="140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tIns="0" bIns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/>
                    </a:p>
                  </p:txBody>
                </p:sp>
              </mc:Choice>
              <mc:Fallback xmlns="">
                <p:sp>
                  <p:nvSpPr>
                    <p:cNvPr id="63" name="Text 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032" y="2996"/>
                      <a:ext cx="396" cy="233"/>
                    </a:xfrm>
                    <a:prstGeom prst="rect">
                      <a:avLst/>
                    </a:prstGeom>
                    <a:blipFill rotWithShape="1">
                      <a:blip r:embed="rId30"/>
                      <a:stretch>
                        <a:fillRect/>
                      </a:stretch>
                    </a:blipFill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5350231" y="5029725"/>
                    <a:ext cx="438800" cy="3415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latin typeface="Cambria Math"/>
                            </a:rPr>
                            <m:t>𝜀</m:t>
                          </m:r>
                          <m:r>
                            <a:rPr lang="en-US" sz="1600" i="1">
                              <a:latin typeface="Cambria Math"/>
                            </a:rPr>
                            <m:t>,#,</m:t>
                          </m:r>
                          <m:r>
                            <a:rPr lang="en-US" sz="1600" i="1">
                              <a:latin typeface="Cambria Math"/>
                            </a:rPr>
                            <m:t>𝜀</m:t>
                          </m:r>
                        </m:oMath>
                      </m:oMathPara>
                    </a14:m>
                    <a:endParaRPr lang="en-US" sz="1600">
                      <a:latin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52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50231" y="5029725"/>
                    <a:ext cx="438800" cy="34159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 r="-90385" b="-12500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3808412" y="4989110"/>
                <a:ext cx="1638306" cy="109736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1600"/>
              </a:p>
            </p:txBody>
          </p:sp>
          <p:grpSp>
            <p:nvGrpSpPr>
              <p:cNvPr id="91" name="Group 72"/>
              <p:cNvGrpSpPr>
                <a:grpSpLocks/>
              </p:cNvGrpSpPr>
              <p:nvPr/>
            </p:nvGrpSpPr>
            <p:grpSpPr bwMode="auto">
              <a:xfrm>
                <a:off x="3925434" y="5276863"/>
                <a:ext cx="412014" cy="304824"/>
                <a:chOff x="4724" y="1996"/>
                <a:chExt cx="388" cy="288"/>
              </a:xfrm>
            </p:grpSpPr>
            <p:sp>
              <p:nvSpPr>
                <p:cNvPr id="102" name="Oval 73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16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103" name="Group 74"/>
                <p:cNvGrpSpPr>
                  <a:grpSpLocks/>
                </p:cNvGrpSpPr>
                <p:nvPr/>
              </p:nvGrpSpPr>
              <p:grpSpPr bwMode="auto">
                <a:xfrm>
                  <a:off x="4724" y="2092"/>
                  <a:ext cx="96" cy="96"/>
                  <a:chOff x="4752" y="2092"/>
                  <a:chExt cx="96" cy="96"/>
                </a:xfrm>
              </p:grpSpPr>
              <p:sp>
                <p:nvSpPr>
                  <p:cNvPr id="104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05" name="Line 7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 sz="160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8745" y="5105400"/>
                    <a:ext cx="700272" cy="3415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1600"/>
                  </a:p>
                </p:txBody>
              </p:sp>
            </mc:Choice>
            <mc:Fallback xmlns="">
              <p:sp>
                <p:nvSpPr>
                  <p:cNvPr id="55" name="Text 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48745" y="5105400"/>
                    <a:ext cx="700272" cy="34159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15000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3" name="Group 78"/>
              <p:cNvGrpSpPr>
                <a:grpSpLocks/>
              </p:cNvGrpSpPr>
              <p:nvPr/>
            </p:nvGrpSpPr>
            <p:grpSpPr bwMode="auto">
              <a:xfrm>
                <a:off x="4929871" y="5193951"/>
                <a:ext cx="351066" cy="351157"/>
                <a:chOff x="4824" y="2352"/>
                <a:chExt cx="288" cy="288"/>
              </a:xfrm>
            </p:grpSpPr>
            <p:sp>
              <p:nvSpPr>
                <p:cNvPr id="100" name="Oval 79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1600" baseline="-25000">
                    <a:solidFill>
                      <a:srgbClr val="FF00FF"/>
                    </a:solidFill>
                  </a:endParaRPr>
                </a:p>
              </p:txBody>
            </p:sp>
            <p:sp>
              <p:nvSpPr>
                <p:cNvPr id="101" name="Oval 80"/>
                <p:cNvSpPr>
                  <a:spLocks noChangeArrowheads="1"/>
                </p:cNvSpPr>
                <p:nvPr/>
              </p:nvSpPr>
              <p:spPr bwMode="auto">
                <a:xfrm>
                  <a:off x="4848" y="2376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1600" baseline="-25000"/>
                </a:p>
              </p:txBody>
            </p:sp>
          </p:grpSp>
          <p:cxnSp>
            <p:nvCxnSpPr>
              <p:cNvPr id="94" name="AutoShape 95"/>
              <p:cNvCxnSpPr>
                <a:cxnSpLocks noChangeShapeType="1"/>
                <a:stCxn id="100" idx="6"/>
                <a:endCxn id="109" idx="1"/>
              </p:cNvCxnSpPr>
              <p:nvPr/>
            </p:nvCxnSpPr>
            <p:spPr bwMode="auto">
              <a:xfrm>
                <a:off x="5280937" y="5369530"/>
                <a:ext cx="1053119" cy="95715"/>
              </a:xfrm>
              <a:prstGeom prst="straightConnector1">
                <a:avLst/>
              </a:prstGeom>
              <a:noFill/>
              <a:ln w="57150">
                <a:solidFill>
                  <a:srgbClr val="3399FF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95" name="Group 78"/>
              <p:cNvGrpSpPr>
                <a:grpSpLocks/>
              </p:cNvGrpSpPr>
              <p:nvPr/>
            </p:nvGrpSpPr>
            <p:grpSpPr bwMode="auto">
              <a:xfrm>
                <a:off x="4452032" y="5687138"/>
                <a:ext cx="351066" cy="351157"/>
                <a:chOff x="4824" y="2352"/>
                <a:chExt cx="288" cy="288"/>
              </a:xfrm>
            </p:grpSpPr>
            <p:sp>
              <p:nvSpPr>
                <p:cNvPr id="98" name="Oval 79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1600" baseline="-25000">
                    <a:solidFill>
                      <a:srgbClr val="FF00FF"/>
                    </a:solidFill>
                  </a:endParaRPr>
                </a:p>
              </p:txBody>
            </p:sp>
            <p:sp>
              <p:nvSpPr>
                <p:cNvPr id="99" name="Oval 80"/>
                <p:cNvSpPr>
                  <a:spLocks noChangeArrowheads="1"/>
                </p:cNvSpPr>
                <p:nvPr/>
              </p:nvSpPr>
              <p:spPr bwMode="auto">
                <a:xfrm>
                  <a:off x="4848" y="2376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1600" baseline="-25000"/>
                </a:p>
              </p:txBody>
            </p:sp>
          </p:grpSp>
          <p:cxnSp>
            <p:nvCxnSpPr>
              <p:cNvPr id="96" name="AutoShape 95"/>
              <p:cNvCxnSpPr>
                <a:cxnSpLocks noChangeShapeType="1"/>
                <a:stCxn id="98" idx="6"/>
                <a:endCxn id="109" idx="3"/>
              </p:cNvCxnSpPr>
              <p:nvPr/>
            </p:nvCxnSpPr>
            <p:spPr bwMode="auto">
              <a:xfrm flipV="1">
                <a:off x="4803098" y="5680789"/>
                <a:ext cx="1530958" cy="181928"/>
              </a:xfrm>
              <a:prstGeom prst="straightConnector1">
                <a:avLst/>
              </a:prstGeom>
              <a:noFill/>
              <a:ln w="57150">
                <a:solidFill>
                  <a:srgbClr val="3399FF"/>
                </a:solidFill>
                <a:round/>
                <a:headEnd/>
                <a:tailEnd type="triangl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5366166" y="5745293"/>
                    <a:ext cx="438800" cy="3415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latin typeface="Cambria Math"/>
                            </a:rPr>
                            <m:t>𝜀</m:t>
                          </m:r>
                          <m:r>
                            <a:rPr lang="en-US" sz="1600" i="1">
                              <a:latin typeface="Cambria Math"/>
                            </a:rPr>
                            <m:t>,#,</m:t>
                          </m:r>
                          <m:r>
                            <a:rPr lang="en-US" sz="1600" i="1">
                              <a:latin typeface="Cambria Math"/>
                            </a:rPr>
                            <m:t>𝜀</m:t>
                          </m:r>
                        </m:oMath>
                      </m:oMathPara>
                    </a14:m>
                    <a:endParaRPr lang="en-US" sz="1600">
                      <a:latin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6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66166" y="5745293"/>
                    <a:ext cx="438800" cy="341596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r="-90385" b="-10000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 17"/>
            <p:cNvGrpSpPr>
              <a:grpSpLocks/>
            </p:cNvGrpSpPr>
            <p:nvPr/>
          </p:nvGrpSpPr>
          <p:grpSpPr bwMode="auto">
            <a:xfrm>
              <a:off x="8435630" y="1236159"/>
              <a:ext cx="330888" cy="245671"/>
              <a:chOff x="4724" y="1996"/>
              <a:chExt cx="388" cy="288"/>
            </a:xfrm>
          </p:grpSpPr>
          <p:sp>
            <p:nvSpPr>
              <p:cNvPr id="84" name="Oval 18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16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85" name="Group 19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86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 sz="1600"/>
                </a:p>
              </p:txBody>
            </p:sp>
            <p:sp>
              <p:nvSpPr>
                <p:cNvPr id="87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 sz="1600"/>
                </a:p>
              </p:txBody>
            </p:sp>
          </p:grpSp>
        </p:grpSp>
        <p:cxnSp>
          <p:nvCxnSpPr>
            <p:cNvPr id="82" name="AutoShape 95"/>
            <p:cNvCxnSpPr>
              <a:cxnSpLocks noChangeShapeType="1"/>
              <a:stCxn id="84" idx="6"/>
              <a:endCxn id="105" idx="0"/>
            </p:cNvCxnSpPr>
            <p:nvPr/>
          </p:nvCxnSpPr>
          <p:spPr bwMode="auto">
            <a:xfrm flipV="1">
              <a:off x="8766518" y="1312624"/>
              <a:ext cx="495284" cy="46371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69"/>
                <p:cNvSpPr>
                  <a:spLocks noChangeArrowheads="1"/>
                </p:cNvSpPr>
                <p:nvPr/>
              </p:nvSpPr>
              <p:spPr bwMode="auto">
                <a:xfrm>
                  <a:off x="8626598" y="1024630"/>
                  <a:ext cx="31628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/>
                          </a:rPr>
                          <m:t>𝜀</m:t>
                        </m:r>
                        <m:r>
                          <a:rPr lang="en-US" sz="1600" i="1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𝜀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,#</m:t>
                        </m:r>
                      </m:oMath>
                    </m:oMathPara>
                  </a14:m>
                  <a:endParaRPr lang="en-US" sz="1600"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84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26598" y="1024630"/>
                  <a:ext cx="316286" cy="246221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r="-100000" b="-12500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/>
          <p:cNvGrpSpPr/>
          <p:nvPr/>
        </p:nvGrpSpPr>
        <p:grpSpPr>
          <a:xfrm>
            <a:off x="3656012" y="3810000"/>
            <a:ext cx="2164967" cy="1523774"/>
            <a:chOff x="9294812" y="2390001"/>
            <a:chExt cx="2622965" cy="1846128"/>
          </a:xfrm>
        </p:grpSpPr>
        <p:grpSp>
          <p:nvGrpSpPr>
            <p:cNvPr id="114" name="Group 113"/>
            <p:cNvGrpSpPr/>
            <p:nvPr/>
          </p:nvGrpSpPr>
          <p:grpSpPr>
            <a:xfrm>
              <a:off x="9502896" y="2390001"/>
              <a:ext cx="2414881" cy="1846128"/>
              <a:chOff x="8784931" y="4751259"/>
              <a:chExt cx="2414881" cy="1846128"/>
            </a:xfrm>
          </p:grpSpPr>
          <p:grpSp>
            <p:nvGrpSpPr>
              <p:cNvPr id="122" name="Group 81"/>
              <p:cNvGrpSpPr>
                <a:grpSpLocks/>
              </p:cNvGrpSpPr>
              <p:nvPr/>
            </p:nvGrpSpPr>
            <p:grpSpPr bwMode="auto">
              <a:xfrm>
                <a:off x="9278907" y="5041332"/>
                <a:ext cx="1920905" cy="1287258"/>
                <a:chOff x="4149" y="2856"/>
                <a:chExt cx="912" cy="611"/>
              </a:xfrm>
            </p:grpSpPr>
            <p:sp>
              <p:nvSpPr>
                <p:cNvPr id="127" name="Cloud"/>
                <p:cNvSpPr>
                  <a:spLocks noChangeAspect="1" noEditPoints="1" noChangeArrowheads="1"/>
                </p:cNvSpPr>
                <p:nvPr/>
              </p:nvSpPr>
              <p:spPr bwMode="auto">
                <a:xfrm rot="391928">
                  <a:off x="4149" y="2856"/>
                  <a:ext cx="912" cy="611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grpSp>
              <p:nvGrpSpPr>
                <p:cNvPr id="128" name="Group 83"/>
                <p:cNvGrpSpPr>
                  <a:grpSpLocks/>
                </p:cNvGrpSpPr>
                <p:nvPr/>
              </p:nvGrpSpPr>
              <p:grpSpPr bwMode="auto">
                <a:xfrm>
                  <a:off x="4224" y="3046"/>
                  <a:ext cx="169" cy="125"/>
                  <a:chOff x="4724" y="1996"/>
                  <a:chExt cx="388" cy="288"/>
                </a:xfrm>
              </p:grpSpPr>
              <p:sp>
                <p:nvSpPr>
                  <p:cNvPr id="136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:endParaRPr lang="en-US" sz="1800" baseline="-25000">
                      <a:solidFill>
                        <a:srgbClr val="FF00FF"/>
                      </a:solidFill>
                    </a:endParaRPr>
                  </a:p>
                </p:txBody>
              </p:sp>
              <p:grpSp>
                <p:nvGrpSpPr>
                  <p:cNvPr id="137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4724" y="2092"/>
                    <a:ext cx="96" cy="96"/>
                    <a:chOff x="4752" y="2092"/>
                    <a:chExt cx="96" cy="96"/>
                  </a:xfrm>
                </p:grpSpPr>
                <p:sp>
                  <p:nvSpPr>
                    <p:cNvPr id="138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52" y="2092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tIns="0" bIns="0" anchor="ctr"/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139" name="Line 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52" y="2140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tIns="0" bIns="0" anchor="ctr"/>
                    <a:lstStyle/>
                    <a:p>
                      <a:endParaRPr lang="en-US" sz="1800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 Box 8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68" y="3024"/>
                      <a:ext cx="259" cy="131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tIns="0" bIns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00"/>
                    </a:p>
                  </p:txBody>
                </p:sp>
              </mc:Choice>
              <mc:Fallback xmlns="">
                <p:sp>
                  <p:nvSpPr>
                    <p:cNvPr id="83" name="Text 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368" y="3024"/>
                      <a:ext cx="418" cy="233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0" name="Group 89"/>
                <p:cNvGrpSpPr>
                  <a:grpSpLocks/>
                </p:cNvGrpSpPr>
                <p:nvPr/>
              </p:nvGrpSpPr>
              <p:grpSpPr bwMode="auto">
                <a:xfrm>
                  <a:off x="4776" y="2976"/>
                  <a:ext cx="144" cy="144"/>
                  <a:chOff x="4824" y="2352"/>
                  <a:chExt cx="288" cy="288"/>
                </a:xfrm>
              </p:grpSpPr>
              <p:sp>
                <p:nvSpPr>
                  <p:cNvPr id="134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:endParaRPr lang="en-US" sz="1800" baseline="-25000">
                      <a:solidFill>
                        <a:srgbClr val="FF00FF"/>
                      </a:solidFill>
                    </a:endParaRPr>
                  </a:p>
                </p:txBody>
              </p:sp>
              <p:sp>
                <p:nvSpPr>
                  <p:cNvPr id="135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2376"/>
                    <a:ext cx="240" cy="240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:endParaRPr lang="en-US" sz="1800" baseline="-25000"/>
                  </a:p>
                </p:txBody>
              </p:sp>
            </p:grpSp>
            <p:grpSp>
              <p:nvGrpSpPr>
                <p:cNvPr id="131" name="Group 92"/>
                <p:cNvGrpSpPr>
                  <a:grpSpLocks/>
                </p:cNvGrpSpPr>
                <p:nvPr/>
              </p:nvGrpSpPr>
              <p:grpSpPr bwMode="auto">
                <a:xfrm>
                  <a:off x="4704" y="3192"/>
                  <a:ext cx="144" cy="144"/>
                  <a:chOff x="4824" y="2352"/>
                  <a:chExt cx="288" cy="288"/>
                </a:xfrm>
              </p:grpSpPr>
              <p:sp>
                <p:nvSpPr>
                  <p:cNvPr id="132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:endParaRPr lang="en-US" sz="1800" baseline="-25000">
                      <a:solidFill>
                        <a:srgbClr val="FF00FF"/>
                      </a:solidFill>
                    </a:endParaRPr>
                  </a:p>
                </p:txBody>
              </p:sp>
              <p:sp>
                <p:nvSpPr>
                  <p:cNvPr id="133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2376"/>
                    <a:ext cx="240" cy="240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:endParaRPr lang="en-US" sz="1800" baseline="-25000"/>
                  </a:p>
                </p:txBody>
              </p:sp>
            </p:grpSp>
          </p:grpSp>
          <p:cxnSp>
            <p:nvCxnSpPr>
              <p:cNvPr id="123" name="AutoShape 96"/>
              <p:cNvCxnSpPr>
                <a:cxnSpLocks noChangeShapeType="1"/>
                <a:stCxn id="132" idx="4"/>
                <a:endCxn id="118" idx="4"/>
              </p:cNvCxnSpPr>
              <p:nvPr/>
            </p:nvCxnSpPr>
            <p:spPr bwMode="auto">
              <a:xfrm rot="5400000" flipH="1">
                <a:off x="9508412" y="4961481"/>
                <a:ext cx="367638" cy="1814599"/>
              </a:xfrm>
              <a:prstGeom prst="curvedConnector3">
                <a:avLst>
                  <a:gd name="adj1" fmla="val -62181"/>
                </a:avLst>
              </a:prstGeom>
              <a:noFill/>
              <a:ln w="57150">
                <a:solidFill>
                  <a:srgbClr val="3399FF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4" name="AutoShape 97"/>
              <p:cNvCxnSpPr>
                <a:cxnSpLocks noChangeShapeType="1"/>
                <a:stCxn id="134" idx="0"/>
                <a:endCxn id="118" idx="7"/>
              </p:cNvCxnSpPr>
              <p:nvPr/>
            </p:nvCxnSpPr>
            <p:spPr bwMode="auto">
              <a:xfrm rot="16200000" flipH="1" flipV="1">
                <a:off x="9720914" y="4445001"/>
                <a:ext cx="181119" cy="1879413"/>
              </a:xfrm>
              <a:prstGeom prst="curvedConnector3">
                <a:avLst>
                  <a:gd name="adj1" fmla="val -126215"/>
                </a:avLst>
              </a:prstGeom>
              <a:noFill/>
              <a:ln w="57150">
                <a:solidFill>
                  <a:srgbClr val="3399FF"/>
                </a:solidFill>
                <a:round/>
                <a:headEnd/>
                <a:tailEnd type="triangl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9493147" y="4751259"/>
                    <a:ext cx="379100" cy="33559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i="1" smtClean="0">
                              <a:latin typeface="Cambria Math"/>
                            </a:rPr>
                            <m:t>𝜀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,#,</m:t>
                          </m:r>
                          <m:r>
                            <a:rPr lang="en-US" sz="1800" i="1">
                              <a:latin typeface="Cambria Math"/>
                            </a:rPr>
                            <m:t>𝜀</m:t>
                          </m:r>
                        </m:oMath>
                      </m:oMathPara>
                    </a14:m>
                    <a:endParaRPr lang="en-US" sz="1800" dirty="0">
                      <a:latin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42" name="Rectangle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493147" y="4751259"/>
                    <a:ext cx="379100" cy="335598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119608" b="-11111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9416947" y="6261789"/>
                    <a:ext cx="379100" cy="33559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/>
                            </a:rPr>
                            <m:t>𝜀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,#,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𝜀</m:t>
                          </m:r>
                        </m:oMath>
                      </m:oMathPara>
                    </a14:m>
                    <a:endParaRPr lang="en-US" sz="1800" dirty="0">
                      <a:latin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43" name="Rectangle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416947" y="6261789"/>
                    <a:ext cx="379100" cy="335598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r="-119608" b="-10870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5" name="Group 17"/>
            <p:cNvGrpSpPr>
              <a:grpSpLocks/>
            </p:cNvGrpSpPr>
            <p:nvPr/>
          </p:nvGrpSpPr>
          <p:grpSpPr bwMode="auto">
            <a:xfrm>
              <a:off x="9294812" y="3078032"/>
              <a:ext cx="330888" cy="245671"/>
              <a:chOff x="4724" y="1996"/>
              <a:chExt cx="388" cy="288"/>
            </a:xfrm>
          </p:grpSpPr>
          <p:sp>
            <p:nvSpPr>
              <p:cNvPr id="118" name="Oval 18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12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119" name="Group 19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120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 sz="1200"/>
                </a:p>
              </p:txBody>
            </p:sp>
            <p:sp>
              <p:nvSpPr>
                <p:cNvPr id="121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 sz="1200"/>
                </a:p>
              </p:txBody>
            </p:sp>
          </p:grpSp>
        </p:grpSp>
        <p:cxnSp>
          <p:nvCxnSpPr>
            <p:cNvPr id="116" name="AutoShape 24"/>
            <p:cNvCxnSpPr>
              <a:cxnSpLocks noChangeShapeType="1"/>
              <a:stCxn id="118" idx="6"/>
              <a:endCxn id="136" idx="2"/>
            </p:cNvCxnSpPr>
            <p:nvPr/>
          </p:nvCxnSpPr>
          <p:spPr bwMode="auto">
            <a:xfrm>
              <a:off x="9625700" y="3200868"/>
              <a:ext cx="620882" cy="11175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00"/>
                <p:cNvSpPr>
                  <a:spLocks noChangeArrowheads="1"/>
                </p:cNvSpPr>
                <p:nvPr/>
              </p:nvSpPr>
              <p:spPr bwMode="auto">
                <a:xfrm>
                  <a:off x="9523412" y="3124200"/>
                  <a:ext cx="379100" cy="27699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/>
                          </a:rPr>
                          <m:t>𝜀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𝜀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,#</m:t>
                        </m:r>
                      </m:oMath>
                    </m:oMathPara>
                  </a14:m>
                  <a:endParaRPr lang="en-US" sz="1800"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2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523412" y="3124200"/>
                  <a:ext cx="379100" cy="276999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r="-129412" b="-34211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7477461" y="5468779"/>
            <a:ext cx="2632420" cy="726392"/>
            <a:chOff x="7477461" y="5468779"/>
            <a:chExt cx="2632420" cy="726392"/>
          </a:xfrm>
        </p:grpSpPr>
        <p:grpSp>
          <p:nvGrpSpPr>
            <p:cNvPr id="22" name="Group 21"/>
            <p:cNvGrpSpPr/>
            <p:nvPr/>
          </p:nvGrpSpPr>
          <p:grpSpPr>
            <a:xfrm>
              <a:off x="7477461" y="5468779"/>
              <a:ext cx="1072394" cy="718307"/>
              <a:chOff x="7427189" y="5253940"/>
              <a:chExt cx="1072394" cy="718307"/>
            </a:xfrm>
          </p:grpSpPr>
          <p:sp>
            <p:nvSpPr>
              <p:cNvPr id="140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7427189" y="5253940"/>
                <a:ext cx="1072394" cy="718307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2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94612" y="5468779"/>
                    <a:ext cx="632289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𝐷𝐴</m:t>
                          </m:r>
                        </m:oMath>
                      </m:oMathPara>
                    </a14:m>
                    <a:endParaRPr lang="en-US" sz="1600"/>
                  </a:p>
                </p:txBody>
              </p:sp>
            </mc:Choice>
            <mc:Fallback>
              <p:sp>
                <p:nvSpPr>
                  <p:cNvPr id="142" name="Text 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94612" y="5468779"/>
                    <a:ext cx="632289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 b="-4878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9037487" y="5476864"/>
              <a:ext cx="1072394" cy="718307"/>
              <a:chOff x="9255988" y="5419131"/>
              <a:chExt cx="1072394" cy="718307"/>
            </a:xfrm>
          </p:grpSpPr>
          <p:sp>
            <p:nvSpPr>
              <p:cNvPr id="141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9255988" y="5419131"/>
                <a:ext cx="1072394" cy="718307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3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23412" y="5621179"/>
                    <a:ext cx="59702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/>
                            </a:rPr>
                            <m:t>𝐹𝑆𝐴</m:t>
                          </m:r>
                        </m:oMath>
                      </m:oMathPara>
                    </a14:m>
                    <a:endParaRPr lang="en-US" sz="1600"/>
                  </a:p>
                </p:txBody>
              </p:sp>
            </mc:Choice>
            <mc:Fallback>
              <p:sp>
                <p:nvSpPr>
                  <p:cNvPr id="143" name="Text 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523412" y="5621179"/>
                    <a:ext cx="597023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 b="-5000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583084" y="5625039"/>
                  <a:ext cx="473206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44" name="Text 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83084" y="5625039"/>
                  <a:ext cx="473206" cy="369332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1667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00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Non-Context-Free Languages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9413" y="1600201"/>
                <a:ext cx="11199972" cy="51053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Pumping Lemma for CFLs exists (but we won’t cover </a:t>
                </a:r>
                <a:r>
                  <a:rPr lang="en-US"/>
                  <a:t>it</a:t>
                </a:r>
                <a:r>
                  <a:rPr lang="en-US" smtClean="0"/>
                  <a:t>)</a:t>
                </a:r>
                <a:endParaRPr lang="en-US" b="0" i="1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Intuition: When deciding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 we pushed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 and popped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’s. Once we popped everything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’s, we “forgot”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was.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Intuition: If I count the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 using the stack,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 are “blocking”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 count from being checked against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’s.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𝑤𝑤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Intuition: we could push the first half onto the stack, but when popping off it’s in reverse order.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413" y="1600201"/>
                <a:ext cx="11199972" cy="5105399"/>
              </a:xfrm>
              <a:blipFill rotWithShape="1">
                <a:blip r:embed="rId2"/>
                <a:stretch>
                  <a:fillRect l="-979" t="-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CFLs not closed under Intersection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∩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mtClean="0"/>
              </a:p>
              <a:p>
                <a:r>
                  <a:rPr lang="en-US" smtClean="0"/>
                  <a:t>Intersecting:</a:t>
                </a:r>
              </a:p>
              <a:p>
                <a:pPr lvl="1"/>
                <a:r>
                  <a:rPr lang="en-US" smtClean="0"/>
                  <a:t>Some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’s, same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’s, any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’s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’s)</a:t>
                </a:r>
              </a:p>
              <a:p>
                <a:pPr lvl="1"/>
                <a:r>
                  <a:rPr lang="en-US" smtClean="0"/>
                  <a:t>Any number </a:t>
                </a:r>
                <a:r>
                  <a:rPr lang="en-US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’s, </a:t>
                </a:r>
                <a:r>
                  <a:rPr lang="en-US" smtClean="0"/>
                  <a:t>some </a:t>
                </a:r>
                <a:r>
                  <a:rPr lang="en-US"/>
                  <a:t>number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’s, </a:t>
                </a:r>
                <a:r>
                  <a:rPr lang="en-US" smtClean="0"/>
                  <a:t>some number </a:t>
                </a:r>
                <a:r>
                  <a:rPr lang="en-US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’s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 </a:t>
                </a:r>
                <a:r>
                  <a:rPr lang="en-US"/>
                  <a:t>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’s)</a:t>
                </a:r>
              </a:p>
              <a:p>
                <a:r>
                  <a:rPr lang="en-US" smtClean="0"/>
                  <a:t>Results in:</a:t>
                </a:r>
              </a:p>
              <a:p>
                <a:pPr lvl="1"/>
                <a:r>
                  <a:rPr lang="en-US"/>
                  <a:t>Some number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’s, same number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’s, </a:t>
                </a:r>
                <a:r>
                  <a:rPr lang="en-US" smtClean="0"/>
                  <a:t>same number </a:t>
                </a:r>
                <a:r>
                  <a:rPr lang="en-US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/>
                  <a:t>’s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’s match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’s)</a:t>
                </a:r>
                <a:endParaRPr lang="en-US"/>
              </a:p>
              <a:p>
                <a:pPr lvl="1"/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r="-944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CFLs not closed under Complement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Prove this with the people around you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Free Grammars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 way of describing context free languages</a:t>
            </a:r>
          </a:p>
          <a:p>
            <a:r>
              <a:rPr lang="en-US" smtClean="0"/>
              <a:t>Gives a list of subtitution rules you can apply to generate strings</a:t>
            </a:r>
          </a:p>
          <a:p>
            <a:r>
              <a:rPr lang="en-US" smtClean="0"/>
              <a:t>Any string that can be generated by some sequence of these substitutions is in the language of that grammar</a:t>
            </a:r>
          </a:p>
          <a:p>
            <a:r>
              <a:rPr lang="en-US" smtClean="0"/>
              <a:t>A language is generated by some CFG if and only if it is decided by some PDA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Free Grammar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9412" y="1600201"/>
                <a:ext cx="11428571" cy="4876799"/>
              </a:xfrm>
            </p:spPr>
            <p:txBody>
              <a:bodyPr>
                <a:normAutofit fontScale="70000" lnSpcReduction="20000"/>
              </a:bodyPr>
              <a:lstStyle/>
              <a:p>
                <a:pPr marL="342900" indent="-342900">
                  <a:lnSpc>
                    <a:spcPct val="115000"/>
                  </a:lnSpc>
                </a:pPr>
                <a:r>
                  <a:rPr lang="en-US" sz="4400" smtClean="0"/>
                  <a:t>Basic idea</a:t>
                </a:r>
                <a:r>
                  <a:rPr lang="en-US" sz="4400" smtClean="0"/>
                  <a:t>: Apply substitutions to construct strings</a:t>
                </a:r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/>
                  <a:t>Finite set </a:t>
                </a:r>
                <a:r>
                  <a:rPr lang="en-US" sz="4400"/>
                  <a:t>of </a:t>
                </a:r>
                <a:r>
                  <a:rPr lang="en-US" sz="4400" smtClean="0">
                    <a:solidFill>
                      <a:srgbClr val="33CC33"/>
                    </a:solidFill>
                  </a:rPr>
                  <a:t>variables/non-terminals</a:t>
                </a:r>
                <a:r>
                  <a:rPr lang="en-US" sz="4400" smtClean="0"/>
                  <a:t>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00B050"/>
                        </a:solidFill>
                        <a:latin typeface="Cambria Math"/>
                      </a:rPr>
                      <m:t>𝑉</m:t>
                    </m:r>
                    <m:r>
                      <a:rPr lang="en-US" sz="4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4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4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44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4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4400" b="0" smtClean="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/>
                  <a:t>Finite </a:t>
                </a:r>
                <a:r>
                  <a:rPr lang="en-US" sz="4400" smtClean="0"/>
                  <a:t>set </a:t>
                </a:r>
                <a:r>
                  <a:rPr lang="en-US" sz="4400"/>
                  <a:t>of </a:t>
                </a:r>
                <a:r>
                  <a:rPr lang="en-US" sz="4400">
                    <a:solidFill>
                      <a:srgbClr val="FF0000"/>
                    </a:solidFill>
                  </a:rPr>
                  <a:t>terminals</a:t>
                </a:r>
                <a:r>
                  <a:rPr lang="en-US" sz="4400"/>
                  <a:t>: </a:t>
                </a:r>
                <a:r>
                  <a:rPr lang="en-US" sz="4400"/>
                  <a:t>	</a:t>
                </a:r>
                <a:r>
                  <a:rPr lang="en-US" sz="4400" smtClean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0" smtClean="0">
                        <a:solidFill>
                          <a:srgbClr val="FF0000"/>
                        </a:solidFill>
                        <a:latin typeface="Cambria Math"/>
                      </a:rPr>
                      <m:t>Σ</m:t>
                    </m:r>
                    <m:r>
                      <a:rPr lang="en-US" sz="4400" b="0" i="1" smtClean="0">
                        <a:latin typeface="Cambria Math"/>
                      </a:rPr>
                      <m:t>∪{</m:t>
                    </m:r>
                    <m:r>
                      <a:rPr lang="en-US" sz="4400" b="0" i="1" smtClean="0">
                        <a:latin typeface="Cambria Math"/>
                      </a:rPr>
                      <m:t>𝜀</m:t>
                    </m:r>
                    <m:r>
                      <a:rPr lang="en-US" sz="44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4400" smtClean="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smtClean="0"/>
                  <a:t>Finite set </a:t>
                </a:r>
                <a:r>
                  <a:rPr lang="en-US" sz="4400"/>
                  <a:t>of </a:t>
                </a:r>
                <a:r>
                  <a:rPr lang="en-US" sz="4400" smtClean="0">
                    <a:solidFill>
                      <a:srgbClr val="3399FF"/>
                    </a:solidFill>
                  </a:rPr>
                  <a:t>productions/subtitutions</a:t>
                </a:r>
                <a:r>
                  <a:rPr lang="en-US" sz="4400" smtClean="0"/>
                  <a:t>: 	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𝑅</m:t>
                    </m:r>
                    <m:r>
                      <a:rPr lang="en-US" sz="4400" b="0" i="1" smtClean="0">
                        <a:latin typeface="Cambria Math"/>
                      </a:rPr>
                      <m:t>:</m:t>
                    </m:r>
                    <m:r>
                      <a:rPr lang="en-US" sz="4400" b="0" i="1" smtClean="0">
                        <a:solidFill>
                          <a:srgbClr val="00B050"/>
                        </a:solidFill>
                        <a:latin typeface="Cambria Math"/>
                      </a:rPr>
                      <m:t>𝑉</m:t>
                    </m:r>
                    <m:r>
                      <a:rPr lang="en-US" sz="4400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4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Σ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∪</m:t>
                            </m:r>
                            <m:r>
                              <a:rPr lang="en-US" sz="4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𝑉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4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𝜀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4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smtClean="0"/>
                  <a:t> </a:t>
                </a:r>
                <a:r>
                  <a:rPr lang="en-US" sz="4400" smtClean="0">
                    <a:solidFill>
                      <a:srgbClr val="FF00FF"/>
                    </a:solidFill>
                  </a:rPr>
                  <a:t>Start</a:t>
                </a:r>
                <a:r>
                  <a:rPr lang="en-US" sz="4400" smtClean="0"/>
                  <a:t> </a:t>
                </a:r>
                <a:r>
                  <a:rPr lang="en-US" sz="4400"/>
                  <a:t>symbol: 	</a:t>
                </a:r>
                <a:r>
                  <a:rPr lang="en-US" sz="4400">
                    <a:solidFill>
                      <a:srgbClr val="33CC33"/>
                    </a:solidFill>
                  </a:rPr>
                  <a:t>	</a:t>
                </a:r>
                <a:r>
                  <a:rPr lang="en-US" sz="4400">
                    <a:solidFill>
                      <a:srgbClr val="33CC33"/>
                    </a:solidFill>
                  </a:rPr>
                  <a:t>	</a:t>
                </a:r>
                <a:r>
                  <a:rPr lang="en-US" sz="4400" smtClean="0">
                    <a:solidFill>
                      <a:srgbClr val="33CC33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srgbClr val="FF00FF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en-US" sz="4400" smtClean="0">
                  <a:solidFill>
                    <a:srgbClr val="FF00FF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smtClean="0"/>
                  <a:t>To produce a string:</a:t>
                </a:r>
              </a:p>
              <a:p>
                <a:pPr marL="876207" lvl="1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3800" smtClean="0"/>
                  <a:t>Start with the </a:t>
                </a:r>
                <a:r>
                  <a:rPr lang="en-US" sz="3800" smtClean="0">
                    <a:solidFill>
                      <a:srgbClr val="E422C8"/>
                    </a:solidFill>
                  </a:rPr>
                  <a:t>start symbol</a:t>
                </a:r>
                <a:r>
                  <a:rPr lang="en-US" sz="3800" smtClean="0"/>
                  <a:t>,</a:t>
                </a:r>
              </a:p>
              <a:p>
                <a:pPr marL="876207" lvl="1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3800" smtClean="0"/>
                  <a:t>As long as your string still contains </a:t>
                </a:r>
                <a:r>
                  <a:rPr lang="en-US" sz="3800" smtClean="0">
                    <a:solidFill>
                      <a:srgbClr val="00B050"/>
                    </a:solidFill>
                  </a:rPr>
                  <a:t>non-terminals</a:t>
                </a:r>
                <a:r>
                  <a:rPr lang="en-US" sz="3800" smtClean="0"/>
                  <a:t>,</a:t>
                </a:r>
              </a:p>
              <a:p>
                <a:pPr marL="876207" lvl="1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3800" smtClean="0"/>
                  <a:t>Subtitute a </a:t>
                </a:r>
                <a:r>
                  <a:rPr lang="en-US" sz="3800" smtClean="0">
                    <a:solidFill>
                      <a:srgbClr val="00B050"/>
                    </a:solidFill>
                  </a:rPr>
                  <a:t>non-terminal </a:t>
                </a:r>
                <a:r>
                  <a:rPr lang="en-US" sz="3800" smtClean="0"/>
                  <a:t>using a </a:t>
                </a:r>
                <a:r>
                  <a:rPr lang="en-US" sz="3800" smtClean="0">
                    <a:solidFill>
                      <a:srgbClr val="00B0F0"/>
                    </a:solidFill>
                  </a:rPr>
                  <a:t>production rule</a:t>
                </a:r>
                <a:endParaRPr lang="en-US" sz="3800" smtClean="0"/>
              </a:p>
              <a:p>
                <a:pPr marL="0" indent="0">
                  <a:lnSpc>
                    <a:spcPct val="115000"/>
                  </a:lnSpc>
                  <a:buNone/>
                </a:pPr>
                <a:endParaRPr lang="en-US" sz="4400">
                  <a:solidFill>
                    <a:srgbClr val="FF00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412" y="1600201"/>
                <a:ext cx="11428571" cy="4876799"/>
              </a:xfrm>
              <a:blipFill rotWithShape="1">
                <a:blip r:embed="rId2"/>
                <a:stretch>
                  <a:fillRect l="-101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3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4729</TotalTime>
  <Words>1216</Words>
  <Application>Microsoft Office PowerPoint</Application>
  <PresentationFormat>Custom</PresentationFormat>
  <Paragraphs>274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Calibri</vt:lpstr>
      <vt:lpstr>Symbol</vt:lpstr>
      <vt:lpstr>Office Theme</vt:lpstr>
      <vt:lpstr>CS3102 Theory of Computation</vt:lpstr>
      <vt:lpstr>Context Free Languages</vt:lpstr>
      <vt:lpstr>Closure Properties of CFLs</vt:lpstr>
      <vt:lpstr>CFLs closed under:</vt:lpstr>
      <vt:lpstr>Non-Context-Free Languages</vt:lpstr>
      <vt:lpstr>CFLs not closed under Intersection</vt:lpstr>
      <vt:lpstr>CFLs not closed under Complement</vt:lpstr>
      <vt:lpstr>Context Free Grammars</vt:lpstr>
      <vt:lpstr>Context Free Grammar</vt:lpstr>
      <vt:lpstr>CFG Example: a^n b^n</vt:lpstr>
      <vt:lpstr>CFG for palindromes (w〖=w〗^R)</vt:lpstr>
      <vt:lpstr>CFG for Regular Expressions</vt:lpstr>
      <vt:lpstr>CFL Closure Redux</vt:lpstr>
      <vt:lpstr>Usefulness of Parse Tree</vt:lpstr>
      <vt:lpstr>Regex parse tree to NFA</vt:lpstr>
      <vt:lpstr>CFGs and Smug People on Social Media</vt:lpstr>
      <vt:lpstr>Ambiguous Grammars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639</cp:revision>
  <dcterms:created xsi:type="dcterms:W3CDTF">2019-01-15T14:15:49Z</dcterms:created>
  <dcterms:modified xsi:type="dcterms:W3CDTF">2019-03-28T17:12:53Z</dcterms:modified>
</cp:coreProperties>
</file>