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455" r:id="rId3"/>
    <p:sldId id="457" r:id="rId4"/>
    <p:sldId id="458" r:id="rId5"/>
    <p:sldId id="470" r:id="rId6"/>
    <p:sldId id="469" r:id="rId7"/>
    <p:sldId id="471" r:id="rId8"/>
    <p:sldId id="472" r:id="rId9"/>
    <p:sldId id="473" r:id="rId10"/>
    <p:sldId id="474" r:id="rId11"/>
    <p:sldId id="477" r:id="rId12"/>
    <p:sldId id="478" r:id="rId13"/>
    <p:sldId id="479" r:id="rId14"/>
    <p:sldId id="480" r:id="rId15"/>
    <p:sldId id="481" r:id="rId16"/>
    <p:sldId id="482" r:id="rId17"/>
    <p:sldId id="483" r:id="rId18"/>
    <p:sldId id="485" r:id="rId19"/>
    <p:sldId id="484" r:id="rId20"/>
    <p:sldId id="488" r:id="rId21"/>
    <p:sldId id="489" r:id="rId22"/>
    <p:sldId id="490" r:id="rId23"/>
  </p:sldIdLst>
  <p:sldSz cx="12188825" cy="6858000"/>
  <p:notesSz cx="6858000" cy="9144000"/>
  <p:embeddedFontLst>
    <p:embeddedFont>
      <p:font typeface="Cambria Math" panose="02040503050406030204" pitchFamily="18" charset="0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22C8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36" autoAdjust="0"/>
  </p:normalViewPr>
  <p:slideViewPr>
    <p:cSldViewPr>
      <p:cViewPr varScale="1">
        <p:scale>
          <a:sx n="66" d="100"/>
          <a:sy n="66" d="100"/>
        </p:scale>
        <p:origin x="648" y="4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B820-2958-4E39-90C3-9768056D319A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5402-4176-48F8-AF0B-75A21DD84934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6AEB-60C4-4A83-9696-82A1279C53F4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BAF8-5BC1-440B-8F86-D3E857A5A26E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297A-C521-4B6E-806C-A19B85EBAB2F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CFC-FE2B-47C4-AF38-90896E9A53E8}" type="datetime1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71AD-09F3-42F7-8E71-48DFAD6B9C0D}" type="datetime1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6DB6-C5F0-4D6F-85CA-0CD4EEA28FF1}" type="datetime1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0D57-6007-48D9-AA46-65F60186A836}" type="datetime1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A7E1-1490-47E8-A699-891DB5E1FD29}" type="datetime1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7BC2-7E3D-4D81-82C4-066D4D564ACC}" type="datetime1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7AC0A-6FF9-4573-A541-873E6D74C8DC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9" Type="http://schemas.openxmlformats.org/officeDocument/2006/relationships/image" Target="../media/image5.png"/><Relationship Id="rId34" Type="http://schemas.openxmlformats.org/officeDocument/2006/relationships/image" Target="../media/image9.png"/><Relationship Id="rId33" Type="http://schemas.openxmlformats.org/officeDocument/2006/relationships/image" Target="../media/image8.png"/><Relationship Id="rId38" Type="http://schemas.openxmlformats.org/officeDocument/2006/relationships/image" Target="../media/image4.png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7.png"/><Relationship Id="rId11" Type="http://schemas.openxmlformats.org/officeDocument/2006/relationships/image" Target="../media/image194.png"/><Relationship Id="rId37" Type="http://schemas.openxmlformats.org/officeDocument/2006/relationships/image" Target="../media/image14.png"/><Relationship Id="rId40" Type="http://schemas.openxmlformats.org/officeDocument/2006/relationships/image" Target="../media/image10.png"/><Relationship Id="rId28" Type="http://schemas.openxmlformats.org/officeDocument/2006/relationships/image" Target="../media/image2.png"/><Relationship Id="rId36" Type="http://schemas.openxmlformats.org/officeDocument/2006/relationships/image" Target="../media/image13.png"/><Relationship Id="rId10" Type="http://schemas.openxmlformats.org/officeDocument/2006/relationships/image" Target="../media/image193.png"/><Relationship Id="rId31" Type="http://schemas.openxmlformats.org/officeDocument/2006/relationships/image" Target="../media/image6.png"/><Relationship Id="rId27" Type="http://schemas.openxmlformats.org/officeDocument/2006/relationships/image" Target="../media/image192.png"/><Relationship Id="rId30" Type="http://schemas.openxmlformats.org/officeDocument/2006/relationships/image" Target="../media/image195.png"/><Relationship Id="rId35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26" Type="http://schemas.openxmlformats.org/officeDocument/2006/relationships/image" Target="../media/image80.png"/><Relationship Id="rId3" Type="http://schemas.openxmlformats.org/officeDocument/2006/relationships/image" Target="../media/image56.png"/><Relationship Id="rId21" Type="http://schemas.openxmlformats.org/officeDocument/2006/relationships/image" Target="../media/image75.png"/><Relationship Id="rId7" Type="http://schemas.openxmlformats.org/officeDocument/2006/relationships/image" Target="../media/image60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5" Type="http://schemas.openxmlformats.org/officeDocument/2006/relationships/image" Target="../media/image79.png"/><Relationship Id="rId2" Type="http://schemas.openxmlformats.org/officeDocument/2006/relationships/image" Target="../media/image55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29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5.png"/><Relationship Id="rId24" Type="http://schemas.openxmlformats.org/officeDocument/2006/relationships/image" Target="../media/image78.png"/><Relationship Id="rId5" Type="http://schemas.openxmlformats.org/officeDocument/2006/relationships/image" Target="../media/image58.png"/><Relationship Id="rId15" Type="http://schemas.openxmlformats.org/officeDocument/2006/relationships/image" Target="../media/image69.png"/><Relationship Id="rId23" Type="http://schemas.openxmlformats.org/officeDocument/2006/relationships/image" Target="../media/image77.png"/><Relationship Id="rId28" Type="http://schemas.openxmlformats.org/officeDocument/2006/relationships/image" Target="../media/image82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4" Type="http://schemas.openxmlformats.org/officeDocument/2006/relationships/image" Target="../media/image57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Relationship Id="rId27" Type="http://schemas.openxmlformats.org/officeDocument/2006/relationships/image" Target="../media/image81.png"/><Relationship Id="rId30" Type="http://schemas.openxmlformats.org/officeDocument/2006/relationships/image" Target="../media/image8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26" Type="http://schemas.openxmlformats.org/officeDocument/2006/relationships/image" Target="../media/image110.png"/><Relationship Id="rId3" Type="http://schemas.openxmlformats.org/officeDocument/2006/relationships/image" Target="../media/image87.png"/><Relationship Id="rId21" Type="http://schemas.openxmlformats.org/officeDocument/2006/relationships/image" Target="../media/image105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5" Type="http://schemas.openxmlformats.org/officeDocument/2006/relationships/image" Target="../media/image109.png"/><Relationship Id="rId2" Type="http://schemas.openxmlformats.org/officeDocument/2006/relationships/image" Target="../media/image86.png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24" Type="http://schemas.openxmlformats.org/officeDocument/2006/relationships/image" Target="../media/image108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23" Type="http://schemas.openxmlformats.org/officeDocument/2006/relationships/image" Target="../media/image107.png"/><Relationship Id="rId28" Type="http://schemas.openxmlformats.org/officeDocument/2006/relationships/image" Target="../media/image112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Relationship Id="rId22" Type="http://schemas.openxmlformats.org/officeDocument/2006/relationships/image" Target="../media/image106.png"/><Relationship Id="rId27" Type="http://schemas.openxmlformats.org/officeDocument/2006/relationships/image" Target="../media/image1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-1220788" y="-207433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AutoShape 2" descr="https://images.mentalfloss.com/sites/default/files/1280states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Image result for tiki barb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Image result for tiki barb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Ambiguous Grammars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A CFG is ambiguous if there is at least 1 string that can be generated by at least 2 different parse trees</a:t>
            </a:r>
          </a:p>
          <a:p>
            <a:r>
              <a:rPr lang="en-US" smtClean="0"/>
              <a:t>Generally less desirable (harder to assign meaning to each production rule)</a:t>
            </a:r>
          </a:p>
          <a:p>
            <a:r>
              <a:rPr lang="en-US" smtClean="0"/>
              <a:t>Some languages have no non-ambiguous CFGs</a:t>
            </a:r>
          </a:p>
          <a:p>
            <a:r>
              <a:rPr lang="en-US" smtClean="0"/>
              <a:t>Determining whether a CFG is ambiguous is not computable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9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3"/>
          <p:cNvSpPr>
            <a:spLocks noChangeAspect="1" noChangeArrowheads="1"/>
          </p:cNvSpPr>
          <p:nvPr/>
        </p:nvSpPr>
        <p:spPr bwMode="auto">
          <a:xfrm>
            <a:off x="760412" y="0"/>
            <a:ext cx="11450756" cy="685800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0">
            <a:solidFill>
              <a:schemeClr val="tx2">
                <a:lumMod val="75000"/>
              </a:schemeClr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2588" y="-152400"/>
            <a:ext cx="4398583" cy="1143000"/>
          </a:xfrm>
        </p:spPr>
        <p:txBody>
          <a:bodyPr/>
          <a:lstStyle/>
          <a:p>
            <a:r>
              <a:rPr lang="en-US" smtClean="0"/>
              <a:t>Hierarchy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sp>
        <p:nvSpPr>
          <p:cNvPr id="5" name="Oval 3"/>
          <p:cNvSpPr>
            <a:spLocks noChangeAspect="1" noChangeArrowheads="1"/>
          </p:cNvSpPr>
          <p:nvPr/>
        </p:nvSpPr>
        <p:spPr bwMode="auto">
          <a:xfrm>
            <a:off x="1446212" y="1180426"/>
            <a:ext cx="8084963" cy="487710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FFFF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2817812" y="1809511"/>
            <a:ext cx="4876800" cy="3048000"/>
          </a:xfrm>
          <a:prstGeom prst="ellipse">
            <a:avLst/>
          </a:prstGeom>
          <a:solidFill>
            <a:srgbClr val="FF9999"/>
          </a:solidFill>
          <a:ln w="31750">
            <a:solidFill>
              <a:srgbClr val="FF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 Box 6"/>
          <p:cNvSpPr txBox="1">
            <a:spLocks noChangeAspect="1" noChangeArrowheads="1"/>
          </p:cNvSpPr>
          <p:nvPr/>
        </p:nvSpPr>
        <p:spPr bwMode="auto">
          <a:xfrm>
            <a:off x="4140750" y="4171711"/>
            <a:ext cx="2868062" cy="52578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Regular Languages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7"/>
          <p:cNvSpPr txBox="1">
            <a:spLocks noChangeAspect="1" noChangeArrowheads="1"/>
          </p:cNvSpPr>
          <p:nvPr/>
        </p:nvSpPr>
        <p:spPr bwMode="auto">
          <a:xfrm rot="21252380">
            <a:off x="4338194" y="5362653"/>
            <a:ext cx="3655274" cy="53092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Context-Free Languages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utoShape 8"/>
          <p:cNvSpPr>
            <a:spLocks noChangeAspect="1" noChangeArrowheads="1"/>
          </p:cNvSpPr>
          <p:nvPr/>
        </p:nvSpPr>
        <p:spPr bwMode="auto">
          <a:xfrm rot="20738872" flipH="1">
            <a:off x="6759215" y="2165457"/>
            <a:ext cx="2042496" cy="1161633"/>
          </a:xfrm>
          <a:prstGeom prst="leftArrow">
            <a:avLst>
              <a:gd name="adj1" fmla="val 50000"/>
              <a:gd name="adj2" fmla="val 48055"/>
            </a:avLst>
          </a:prstGeom>
          <a:solidFill>
            <a:srgbClr val="FFCC99"/>
          </a:solidFill>
          <a:ln w="317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Violates Pumping Lemma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4"/>
          <p:cNvSpPr>
            <a:spLocks noChangeAspect="1" noChangeArrowheads="1"/>
          </p:cNvSpPr>
          <p:nvPr/>
        </p:nvSpPr>
        <p:spPr bwMode="auto">
          <a:xfrm>
            <a:off x="4236139" y="2284273"/>
            <a:ext cx="2382329" cy="19569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AutoShape 10"/>
          <p:cNvSpPr>
            <a:spLocks noChangeAspect="1" noChangeArrowheads="1"/>
          </p:cNvSpPr>
          <p:nvPr/>
        </p:nvSpPr>
        <p:spPr bwMode="auto">
          <a:xfrm flipH="1">
            <a:off x="2091499" y="3524214"/>
            <a:ext cx="2067328" cy="1039356"/>
          </a:xfrm>
          <a:prstGeom prst="leftArrow">
            <a:avLst>
              <a:gd name="adj1" fmla="val 50000"/>
              <a:gd name="adj2" fmla="val 68200"/>
            </a:avLst>
          </a:prstGeom>
          <a:solidFill>
            <a:srgbClr val="CC99FF"/>
          </a:solidFill>
          <a:ln w="317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Described by DFA, NFA,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RegExp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,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AutoShape 11"/>
          <p:cNvSpPr>
            <a:spLocks noChangeAspect="1" noChangeArrowheads="1"/>
          </p:cNvSpPr>
          <p:nvPr/>
        </p:nvSpPr>
        <p:spPr bwMode="auto">
          <a:xfrm rot="1576491">
            <a:off x="7807329" y="3842989"/>
            <a:ext cx="2190750" cy="1120930"/>
          </a:xfrm>
          <a:prstGeom prst="leftArrow">
            <a:avLst>
              <a:gd name="adj1" fmla="val 50000"/>
              <a:gd name="adj2" fmla="val 48860"/>
            </a:avLst>
          </a:prstGeom>
          <a:solidFill>
            <a:srgbClr val="FFFF99"/>
          </a:solidFill>
          <a:ln w="3175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Described by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CFG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,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NDPDA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12"/>
              <p:cNvSpPr txBox="1">
                <a:spLocks noChangeAspect="1" noChangeArrowheads="1"/>
              </p:cNvSpPr>
              <p:nvPr/>
            </p:nvSpPr>
            <p:spPr bwMode="auto">
              <a:xfrm>
                <a:off x="5582080" y="1347846"/>
                <a:ext cx="950068" cy="461665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𝑎</m:t>
                          </m:r>
                        </m:e>
                        <m:sup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𝑏</m:t>
                          </m:r>
                        </m:e>
                        <m:sup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4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2080" y="1347846"/>
                <a:ext cx="950068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317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/>
              <p:cNvSpPr txBox="1">
                <a:spLocks noChangeAspect="1" noChangeArrowheads="1"/>
              </p:cNvSpPr>
              <p:nvPr/>
            </p:nvSpPr>
            <p:spPr bwMode="auto">
              <a:xfrm>
                <a:off x="3808272" y="2115737"/>
                <a:ext cx="567848" cy="461665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𝑏</m:t>
                          </m:r>
                        </m:e>
                        <m:sup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08272" y="2115737"/>
                <a:ext cx="56784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17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4"/>
              <p:cNvSpPr txBox="1">
                <a:spLocks noChangeAspect="1" noChangeArrowheads="1"/>
              </p:cNvSpPr>
              <p:nvPr/>
            </p:nvSpPr>
            <p:spPr bwMode="auto">
              <a:xfrm>
                <a:off x="8380412" y="3062549"/>
                <a:ext cx="1361177" cy="461665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cs typeface="Arial" pitchFamily="34" charset="0"/>
                        </a:rPr>
                        <m:t>𝑤</m:t>
                      </m:r>
                      <m:sSup>
                        <m:sSupPr>
                          <m:ctrlP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𝑤</m:t>
                          </m:r>
                        </m:e>
                        <m:sup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𝑅</m:t>
                          </m:r>
                        </m:sup>
                      </m:sSup>
                    </m:oMath>
                  </m:oMathPara>
                </a14:m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6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0412" y="3062549"/>
                <a:ext cx="136117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17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Box 6"/>
          <p:cNvSpPr txBox="1">
            <a:spLocks noChangeAspect="1" noChangeArrowheads="1"/>
          </p:cNvSpPr>
          <p:nvPr/>
        </p:nvSpPr>
        <p:spPr bwMode="auto">
          <a:xfrm>
            <a:off x="4376120" y="3257311"/>
            <a:ext cx="2212978" cy="46166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alibri" pitchFamily="34" charset="0"/>
                <a:cs typeface="Arial" pitchFamily="34" charset="0"/>
              </a:rPr>
              <a:t>finite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Languages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2"/>
              <p:cNvSpPr txBox="1">
                <a:spLocks noChangeAspect="1" noChangeArrowheads="1"/>
              </p:cNvSpPr>
              <p:nvPr/>
            </p:nvSpPr>
            <p:spPr bwMode="auto">
              <a:xfrm>
                <a:off x="5072453" y="2726391"/>
                <a:ext cx="953594" cy="461665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cs typeface="Arial" pitchFamily="34" charset="0"/>
                        </a:rPr>
                        <m:t>𝑎𝑏𝑏𝑎</m:t>
                      </m:r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72453" y="2726391"/>
                <a:ext cx="953594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17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utoShape 9"/>
          <p:cNvSpPr>
            <a:spLocks noChangeAspect="1" noChangeArrowheads="1"/>
          </p:cNvSpPr>
          <p:nvPr/>
        </p:nvSpPr>
        <p:spPr bwMode="auto">
          <a:xfrm rot="18390695" flipH="1">
            <a:off x="6699502" y="231115"/>
            <a:ext cx="1960256" cy="1650742"/>
          </a:xfrm>
          <a:prstGeom prst="leftArrow">
            <a:avLst>
              <a:gd name="adj1" fmla="val 50000"/>
              <a:gd name="adj2" fmla="val 30539"/>
            </a:avLst>
          </a:prstGeom>
          <a:solidFill>
            <a:srgbClr val="CCFFFF"/>
          </a:solidFill>
          <a:ln w="3175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Violates Pumping Lemma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For CFLs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12"/>
              <p:cNvSpPr txBox="1">
                <a:spLocks noChangeAspect="1" noChangeArrowheads="1"/>
              </p:cNvSpPr>
              <p:nvPr/>
            </p:nvSpPr>
            <p:spPr bwMode="auto">
              <a:xfrm>
                <a:off x="5307570" y="533400"/>
                <a:ext cx="1268616" cy="461665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𝑎</m:t>
                          </m:r>
                        </m:e>
                        <m:sup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𝑏</m:t>
                          </m:r>
                        </m:e>
                        <m:sup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𝑐</m:t>
                          </m:r>
                        </m:e>
                        <m:sup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3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07570" y="533400"/>
                <a:ext cx="1268616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317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2"/>
              <p:cNvSpPr txBox="1">
                <a:spLocks noChangeAspect="1" noChangeArrowheads="1"/>
              </p:cNvSpPr>
              <p:nvPr/>
            </p:nvSpPr>
            <p:spPr bwMode="auto">
              <a:xfrm>
                <a:off x="3831265" y="713018"/>
                <a:ext cx="733919" cy="461665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cs typeface="Arial" pitchFamily="34" charset="0"/>
                        </a:rPr>
                        <m:t>𝑤𝑤</m:t>
                      </m:r>
                    </m:oMath>
                  </m:oMathPara>
                </a14:m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4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1265" y="713018"/>
                <a:ext cx="733919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317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 Box 7"/>
          <p:cNvSpPr txBox="1">
            <a:spLocks noChangeAspect="1" noChangeArrowheads="1"/>
          </p:cNvSpPr>
          <p:nvPr/>
        </p:nvSpPr>
        <p:spPr bwMode="auto">
          <a:xfrm rot="21165790">
            <a:off x="5255408" y="6135833"/>
            <a:ext cx="2955296" cy="46166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Decideable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Languages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7"/>
          <p:cNvSpPr txBox="1">
            <a:spLocks noChangeAspect="1" noChangeArrowheads="1"/>
          </p:cNvSpPr>
          <p:nvPr/>
        </p:nvSpPr>
        <p:spPr bwMode="auto">
          <a:xfrm rot="239665">
            <a:off x="9796761" y="1767115"/>
            <a:ext cx="2354703" cy="1200329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>
                <a:latin typeface="Arial" pitchFamily="34" charset="0"/>
                <a:cs typeface="Arial" pitchFamily="34" charset="0"/>
              </a:rPr>
              <a:t>Languages Decidable by ANY machine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27" name="Text Box 7"/>
          <p:cNvSpPr txBox="1">
            <a:spLocks noChangeAspect="1" noChangeArrowheads="1"/>
          </p:cNvSpPr>
          <p:nvPr/>
        </p:nvSpPr>
        <p:spPr bwMode="auto">
          <a:xfrm rot="239665">
            <a:off x="10031981" y="2995729"/>
            <a:ext cx="2354703" cy="1200329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>
                <a:latin typeface="Arial" pitchFamily="34" charset="0"/>
                <a:cs typeface="Arial" pitchFamily="34" charset="0"/>
              </a:rPr>
              <a:t>Languages computable by humans?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59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Historical Aside: David Hilbert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77787" y="1600201"/>
                <a:ext cx="9982199" cy="510539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Can we automate mathematics?</a:t>
                </a:r>
              </a:p>
              <a:p>
                <a:r>
                  <a:rPr lang="en-US" dirty="0" smtClean="0"/>
                  <a:t>Kurt </a:t>
                </a:r>
                <a:r>
                  <a:rPr lang="en-US" dirty="0" err="1" smtClean="0"/>
                  <a:t>Godel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Every expressive axiomatic system is either inconsistent or incomplete</a:t>
                </a:r>
              </a:p>
              <a:p>
                <a:pPr lvl="1"/>
                <a:r>
                  <a:rPr lang="en-US" dirty="0" smtClean="0"/>
                  <a:t>First Order logic is both </a:t>
                </a:r>
                <a:r>
                  <a:rPr lang="en-US" dirty="0" smtClean="0"/>
                  <a:t>consistent </a:t>
                </a:r>
                <a:r>
                  <a:rPr lang="en-US" dirty="0" smtClean="0"/>
                  <a:t>and complete (because it’s not very expressive)</a:t>
                </a:r>
              </a:p>
              <a:p>
                <a:pPr lvl="2"/>
                <a:r>
                  <a:rPr lang="en-US" dirty="0" smtClean="0"/>
                  <a:t>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∃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 ∀</m:t>
                    </m:r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Hilbert, 1928:</a:t>
                </a:r>
              </a:p>
              <a:p>
                <a:pPr lvl="1"/>
                <a:r>
                  <a:rPr lang="en-US" dirty="0" smtClean="0"/>
                  <a:t>Since every statement has a proof, let’s find an “algorithm” for proving things!</a:t>
                </a:r>
              </a:p>
              <a:p>
                <a:pPr lvl="1"/>
                <a:r>
                  <a:rPr lang="en-US" dirty="0" err="1" smtClean="0"/>
                  <a:t>Entscheidungsproblem</a:t>
                </a:r>
                <a:r>
                  <a:rPr lang="en-US" dirty="0" smtClean="0"/>
                  <a:t> </a:t>
                </a:r>
                <a:r>
                  <a:rPr lang="en-US" dirty="0" smtClean="0"/>
                  <a:t>(deciding problem)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77787" y="1600201"/>
                <a:ext cx="9982199" cy="5105399"/>
              </a:xfrm>
              <a:blipFill>
                <a:blip r:embed="rId2"/>
                <a:stretch>
                  <a:fillRect l="-1160" t="-3106" r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 descr="Image result for david hilbe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412" y="1219200"/>
            <a:ext cx="20955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56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Alonzo Church, Alan Turing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600201"/>
            <a:ext cx="9867899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What is an algorithm, anyway?</a:t>
            </a:r>
          </a:p>
          <a:p>
            <a:r>
              <a:rPr lang="en-US" smtClean="0"/>
              <a:t>Church:</a:t>
            </a:r>
          </a:p>
          <a:p>
            <a:pPr lvl="1"/>
            <a:r>
              <a:rPr lang="en-US" smtClean="0"/>
              <a:t>Lambda Calculus</a:t>
            </a:r>
          </a:p>
          <a:p>
            <a:pPr lvl="1"/>
            <a:r>
              <a:rPr lang="en-US" smtClean="0"/>
              <a:t>Algorithms consist of variables and functions</a:t>
            </a:r>
          </a:p>
          <a:p>
            <a:r>
              <a:rPr lang="en-US" smtClean="0"/>
              <a:t>Turing:</a:t>
            </a:r>
          </a:p>
          <a:p>
            <a:pPr lvl="1"/>
            <a:r>
              <a:rPr lang="en-US" smtClean="0"/>
              <a:t>(Turing) Machine</a:t>
            </a:r>
          </a:p>
          <a:p>
            <a:pPr lvl="1"/>
            <a:r>
              <a:rPr lang="en-US" smtClean="0"/>
              <a:t>Algorithms consist of memory that’s manipulated by a finite “controller”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p:pic>
        <p:nvPicPr>
          <p:cNvPr id="2050" name="Picture 2" descr="Alonzo Chur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912" y="1314449"/>
            <a:ext cx="20955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lan Turing Aged 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325" y="4010024"/>
            <a:ext cx="20955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08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14" y="304800"/>
            <a:ext cx="12114211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On Computable Numbers, With an Application to the Entscheidungsproblem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Alan Turing’s seminal work</a:t>
            </a:r>
          </a:p>
          <a:p>
            <a:r>
              <a:rPr lang="en-US" smtClean="0"/>
              <a:t>Contributions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Turing Machines</a:t>
            </a:r>
          </a:p>
          <a:p>
            <a:pPr lvl="1"/>
            <a:r>
              <a:rPr lang="en-US" smtClean="0"/>
              <a:t>Proof that some “numbers” (equivalently functions) are expressible, but not computable by </a:t>
            </a:r>
            <a:r>
              <a:rPr lang="en-US" smtClean="0">
                <a:solidFill>
                  <a:srgbClr val="FF0000"/>
                </a:solidFill>
              </a:rPr>
              <a:t>them</a:t>
            </a:r>
          </a:p>
          <a:p>
            <a:pPr lvl="1"/>
            <a:r>
              <a:rPr lang="en-US" smtClean="0"/>
              <a:t>Proof that the Entscheidungsproblem cannot be solved by </a:t>
            </a:r>
            <a:r>
              <a:rPr lang="en-US" smtClean="0">
                <a:solidFill>
                  <a:srgbClr val="FF0000"/>
                </a:solidFill>
              </a:rPr>
              <a:t>them</a:t>
            </a:r>
          </a:p>
          <a:p>
            <a:pPr lvl="1"/>
            <a:r>
              <a:rPr lang="en-US" b="1" smtClean="0"/>
              <a:t>Proof that </a:t>
            </a:r>
            <a:r>
              <a:rPr lang="en-US" b="1" smtClean="0">
                <a:solidFill>
                  <a:srgbClr val="FF0000"/>
                </a:solidFill>
              </a:rPr>
              <a:t>they</a:t>
            </a:r>
            <a:r>
              <a:rPr lang="en-US" b="1" smtClean="0"/>
              <a:t> are of equivalent power to the lambda calculus</a:t>
            </a:r>
          </a:p>
          <a:p>
            <a:pPr lvl="1"/>
            <a:r>
              <a:rPr lang="en-US" b="1" smtClean="0"/>
              <a:t>Demonstration that </a:t>
            </a:r>
            <a:r>
              <a:rPr lang="en-US" b="1" smtClean="0">
                <a:solidFill>
                  <a:srgbClr val="FF0000"/>
                </a:solidFill>
              </a:rPr>
              <a:t>they</a:t>
            </a:r>
            <a:r>
              <a:rPr lang="en-US" b="1" smtClean="0"/>
              <a:t> are “universal”</a:t>
            </a:r>
          </a:p>
          <a:p>
            <a:pPr lvl="2"/>
            <a:r>
              <a:rPr lang="en-US" b="1" smtClean="0"/>
              <a:t>There is one Turing Machine that can simulate all others</a:t>
            </a:r>
          </a:p>
          <a:p>
            <a:pPr lvl="1"/>
            <a:r>
              <a:rPr lang="en-US" b="1" smtClean="0"/>
              <a:t>A philosophical argument that </a:t>
            </a:r>
            <a:r>
              <a:rPr lang="en-US" b="1" smtClean="0">
                <a:solidFill>
                  <a:srgbClr val="FF0000"/>
                </a:solidFill>
              </a:rPr>
              <a:t>they</a:t>
            </a:r>
            <a:r>
              <a:rPr lang="en-US" b="1" smtClean="0"/>
              <a:t> are equivalent to humans</a:t>
            </a:r>
          </a:p>
          <a:p>
            <a:pPr lvl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2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Universal Machine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We can have one Turing machine which can simulate any other Turing Machine</a:t>
                </a:r>
              </a:p>
              <a:p>
                <a:pPr lvl="1"/>
                <a:r>
                  <a:rPr lang="en-US" smtClean="0"/>
                  <a:t>There is some machine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mtClean="0"/>
                  <a:t> which given the description of another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mtClean="0"/>
                  <a:t> and an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smtClean="0"/>
                  <a:t>, it behaves the same way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mtClean="0"/>
                  <a:t> would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Why is this useful?</a:t>
                </a:r>
              </a:p>
              <a:p>
                <a:pPr lvl="1"/>
                <a:r>
                  <a:rPr lang="en-US" smtClean="0"/>
                  <a:t>Turing machines are meant to be a model for all computers</a:t>
                </a:r>
              </a:p>
              <a:p>
                <a:pPr lvl="1"/>
                <a:r>
                  <a:rPr lang="en-US" smtClean="0"/>
                  <a:t>Allows us to have one machine that we’ve built to simulate any other </a:t>
                </a:r>
                <a:r>
                  <a:rPr lang="en-US"/>
                  <a:t>machine </a:t>
                </a:r>
                <a:r>
                  <a:rPr lang="en-US" smtClean="0"/>
                  <a:t>we describe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3908" r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1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 we describe a computer?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7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Lambda Calculus = Turing Machines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Lambda Calculus:</a:t>
            </a:r>
          </a:p>
          <a:p>
            <a:pPr lvl="1"/>
            <a:r>
              <a:rPr lang="en-US" smtClean="0"/>
              <a:t>Computes using variables and functions to manipulate them</a:t>
            </a:r>
          </a:p>
          <a:p>
            <a:pPr lvl="1"/>
            <a:r>
              <a:rPr lang="en-US" smtClean="0"/>
              <a:t>Precursor to modern programming languages</a:t>
            </a:r>
          </a:p>
          <a:p>
            <a:r>
              <a:rPr lang="en-US" smtClean="0"/>
              <a:t>Turing Machines:</a:t>
            </a:r>
          </a:p>
          <a:p>
            <a:pPr lvl="1"/>
            <a:r>
              <a:rPr lang="en-US" smtClean="0"/>
              <a:t>Precursor to modern CPUs</a:t>
            </a:r>
          </a:p>
          <a:p>
            <a:r>
              <a:rPr lang="en-US" smtClean="0"/>
              <a:t>Their equivalence means:</a:t>
            </a:r>
          </a:p>
          <a:p>
            <a:pPr lvl="1"/>
            <a:r>
              <a:rPr lang="en-US" smtClean="0"/>
              <a:t>Anything we can do in hardware, we can also do in software (and the reverse)</a:t>
            </a:r>
          </a:p>
          <a:p>
            <a:pPr lvl="1"/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4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 we compute?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We start with a universal Turing machine that we’ve built (a CPU)</a:t>
            </a:r>
          </a:p>
          <a:p>
            <a:r>
              <a:rPr lang="en-US" smtClean="0"/>
              <a:t>We use the lambda calculus (programming languages) to write algorithms</a:t>
            </a:r>
          </a:p>
          <a:p>
            <a:r>
              <a:rPr lang="en-US" smtClean="0"/>
              <a:t>Since the lambda calculus is equivalent to Turing machines, and our machine was universal, we can perform the operation described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5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Computer Science?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012" y="3048000"/>
            <a:ext cx="2438400" cy="2743200"/>
            <a:chOff x="4341812" y="3048000"/>
            <a:chExt cx="2438400" cy="2743200"/>
          </a:xfrm>
          <a:solidFill>
            <a:srgbClr val="00B050"/>
          </a:solidFill>
        </p:grpSpPr>
        <p:sp>
          <p:nvSpPr>
            <p:cNvPr id="5" name="Rounded Rectangle 4"/>
            <p:cNvSpPr/>
            <p:nvPr/>
          </p:nvSpPr>
          <p:spPr>
            <a:xfrm>
              <a:off x="4341812" y="4876800"/>
              <a:ext cx="2438400" cy="914400"/>
            </a:xfrm>
            <a:prstGeom prst="round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Hardware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341812" y="3962400"/>
              <a:ext cx="2438400" cy="914400"/>
            </a:xfrm>
            <a:prstGeom prst="round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Programming Languages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341812" y="3048000"/>
              <a:ext cx="2438400" cy="914400"/>
            </a:xfrm>
            <a:prstGeom prst="round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Software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151812" y="3048000"/>
            <a:ext cx="2438400" cy="2743200"/>
            <a:chOff x="4341812" y="3048000"/>
            <a:chExt cx="2438400" cy="2743200"/>
          </a:xfrm>
          <a:solidFill>
            <a:srgbClr val="FFFF00"/>
          </a:solidFill>
        </p:grpSpPr>
        <p:sp>
          <p:nvSpPr>
            <p:cNvPr id="10" name="Rounded Rectangle 9"/>
            <p:cNvSpPr/>
            <p:nvPr/>
          </p:nvSpPr>
          <p:spPr>
            <a:xfrm>
              <a:off x="4341812" y="4876800"/>
              <a:ext cx="2438400" cy="914400"/>
            </a:xfrm>
            <a:prstGeom prst="round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Turing Machine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341812" y="3962400"/>
              <a:ext cx="2438400" cy="914400"/>
            </a:xfrm>
            <a:prstGeom prst="round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Lambda Calculus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341812" y="3048000"/>
              <a:ext cx="2438400" cy="914400"/>
            </a:xfrm>
            <a:prstGeom prst="round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Algorithm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46212" y="3048000"/>
            <a:ext cx="2438400" cy="2743200"/>
            <a:chOff x="4341812" y="3048000"/>
            <a:chExt cx="2438400" cy="2743200"/>
          </a:xfrm>
        </p:grpSpPr>
        <p:sp>
          <p:nvSpPr>
            <p:cNvPr id="14" name="Rounded Rectangle 13"/>
            <p:cNvSpPr/>
            <p:nvPr/>
          </p:nvSpPr>
          <p:spPr>
            <a:xfrm>
              <a:off x="4341812" y="4876800"/>
              <a:ext cx="2438400" cy="914400"/>
            </a:xfrm>
            <a:prstGeom prst="round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Transistors, CPUs, Caches, …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341812" y="3962400"/>
              <a:ext cx="2438400" cy="914400"/>
            </a:xfrm>
            <a:prstGeom prst="round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C, C++, Java, Python, …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341812" y="3048000"/>
              <a:ext cx="2438400" cy="914400"/>
            </a:xfrm>
            <a:prstGeom prst="round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Programming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28017" y="1347244"/>
            <a:ext cx="9465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Computer Science studies all layers of abstractions of computing machines</a:t>
            </a:r>
            <a:endParaRPr lang="en-US"/>
          </a:p>
        </p:txBody>
      </p:sp>
      <p:sp>
        <p:nvSpPr>
          <p:cNvPr id="18" name="Left-Right Arrow 17"/>
          <p:cNvSpPr/>
          <p:nvPr/>
        </p:nvSpPr>
        <p:spPr>
          <a:xfrm>
            <a:off x="2284412" y="1981200"/>
            <a:ext cx="7315200" cy="838200"/>
          </a:xfrm>
          <a:prstGeom prst="leftRightArrow">
            <a:avLst/>
          </a:prstGeom>
          <a:gradFill>
            <a:gsLst>
              <a:gs pos="0">
                <a:srgbClr val="0070C0"/>
              </a:gs>
              <a:gs pos="100000">
                <a:srgbClr val="FFFF0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Less Abstract 			More Abstract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7611" y="5791198"/>
            <a:ext cx="1981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“Layers” of Computation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343839" y="5795665"/>
            <a:ext cx="2054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Formal Models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638239" y="5791199"/>
            <a:ext cx="2093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Tools / Manifestations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2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Context Free Languages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For a PDA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</m:oMath>
                </a14:m>
                <a:r>
                  <a:rPr lang="en-US"/>
                  <a:t>, the language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</m:oMath>
                </a14:m>
                <a:r>
                  <a:rPr lang="en-US"/>
                  <a:t> (denoted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𝑀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/>
                  <a:t>) refers to the set of strings accepted by the machine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={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|</m:t>
                    </m:r>
                    <m:r>
                      <a:rPr lang="en-US" i="1">
                        <a:latin typeface="Cambria Math"/>
                      </a:rPr>
                      <m:t>𝑀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accepts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}</m:t>
                    </m:r>
                  </m:oMath>
                </a14:m>
                <a:endParaRPr lang="en-US"/>
              </a:p>
              <a:p>
                <a:r>
                  <a:rPr lang="en-US"/>
                  <a:t>The set of all languages decided by some </a:t>
                </a:r>
                <a:r>
                  <a:rPr lang="en-US" smtClean="0"/>
                  <a:t>PDA is </a:t>
                </a:r>
                <a:r>
                  <a:rPr lang="en-US"/>
                  <a:t>call the </a:t>
                </a:r>
                <a:r>
                  <a:rPr lang="en-US" b="1" smtClean="0"/>
                  <a:t>Context Free Languages</a:t>
                </a:r>
                <a:endParaRPr lang="en-US" b="1"/>
              </a:p>
              <a:p>
                <a:pPr lvl="1"/>
                <a:r>
                  <a:rPr lang="en-US"/>
                  <a:t>Equivalent to the languages describable by </a:t>
                </a:r>
                <a:r>
                  <a:rPr lang="en-US" smtClean="0"/>
                  <a:t>Context Free Grammars</a:t>
                </a:r>
                <a:endParaRPr lang="en-US"/>
              </a:p>
              <a:p>
                <a:r>
                  <a:rPr lang="en-US"/>
                  <a:t>A particular language decided by some FSA is called a </a:t>
                </a:r>
                <a:r>
                  <a:rPr lang="en-US" b="1" smtClean="0"/>
                  <a:t>Context Free Language</a:t>
                </a:r>
              </a:p>
              <a:p>
                <a:r>
                  <a:rPr lang="en-US" smtClean="0"/>
                  <a:t>All regular languages are context free (because if we choose not to use the stack, a PDA is a NFA)</a:t>
                </a:r>
                <a:endParaRPr lang="en-US"/>
              </a:p>
              <a:p>
                <a:r>
                  <a:rPr lang="en-US"/>
                  <a:t>All </a:t>
                </a:r>
                <a:r>
                  <a:rPr lang="en-US" smtClean="0"/>
                  <a:t>context free languages </a:t>
                </a:r>
                <a:r>
                  <a:rPr lang="en-US"/>
                  <a:t>can be decided by a Java program using only </a:t>
                </a:r>
                <a:r>
                  <a:rPr lang="en-US" smtClean="0"/>
                  <a:t>linear memory </a:t>
                </a:r>
                <a:r>
                  <a:rPr lang="en-US"/>
                  <a:t>(relative to length of word</a:t>
                </a:r>
                <a:r>
                  <a:rPr lang="en-US" smtClean="0"/>
                  <a:t>)</a:t>
                </a:r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t="-2426" b="-3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1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-152400"/>
            <a:ext cx="10969943" cy="1143000"/>
          </a:xfrm>
        </p:spPr>
        <p:txBody>
          <a:bodyPr/>
          <a:lstStyle/>
          <a:p>
            <a:r>
              <a:rPr lang="en-US" smtClean="0"/>
              <a:t>Turing Machines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6551612" cy="5562600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NFA/DFA: </a:t>
            </a:r>
          </a:p>
          <a:p>
            <a:pPr lvl="1"/>
            <a:r>
              <a:rPr lang="en-US" smtClean="0"/>
              <a:t>Finite number of states, </a:t>
            </a:r>
          </a:p>
          <a:p>
            <a:pPr lvl="1"/>
            <a:r>
              <a:rPr lang="en-US" smtClean="0"/>
              <a:t>read-once input, </a:t>
            </a:r>
          </a:p>
          <a:p>
            <a:pPr lvl="1"/>
            <a:r>
              <a:rPr lang="en-US" smtClean="0"/>
              <a:t>transition using input character and state</a:t>
            </a:r>
          </a:p>
          <a:p>
            <a:r>
              <a:rPr lang="en-US" smtClean="0"/>
              <a:t>PDA: </a:t>
            </a:r>
          </a:p>
          <a:p>
            <a:pPr lvl="1"/>
            <a:r>
              <a:rPr lang="en-US" smtClean="0"/>
              <a:t>Finite number of states, </a:t>
            </a:r>
          </a:p>
          <a:p>
            <a:pPr lvl="1"/>
            <a:r>
              <a:rPr lang="en-US" smtClean="0"/>
              <a:t>read-once input, </a:t>
            </a:r>
          </a:p>
          <a:p>
            <a:pPr lvl="1"/>
            <a:r>
              <a:rPr lang="en-US" smtClean="0"/>
              <a:t>stack (memory) </a:t>
            </a:r>
          </a:p>
          <a:p>
            <a:pPr lvl="1"/>
            <a:r>
              <a:rPr lang="en-US" smtClean="0"/>
              <a:t>Transition using input character, state, and stack</a:t>
            </a:r>
          </a:p>
          <a:p>
            <a:pPr lvl="1"/>
            <a:r>
              <a:rPr lang="en-US" smtClean="0"/>
              <a:t>Can push to the stack on transition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99212" y="1295400"/>
            <a:ext cx="5778193" cy="556260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00" smtClean="0"/>
              <a:t>Turing Machine:</a:t>
            </a:r>
          </a:p>
          <a:p>
            <a:pPr lvl="1"/>
            <a:r>
              <a:rPr lang="en-US" sz="2900" smtClean="0"/>
              <a:t>Finite number of states,</a:t>
            </a:r>
          </a:p>
          <a:p>
            <a:pPr lvl="1"/>
            <a:r>
              <a:rPr lang="en-US" sz="2900" smtClean="0"/>
              <a:t>Read-once input,</a:t>
            </a:r>
          </a:p>
          <a:p>
            <a:pPr lvl="1"/>
            <a:r>
              <a:rPr lang="en-US" sz="2900" smtClean="0"/>
              <a:t>Semi-infinite tape (memory)</a:t>
            </a:r>
          </a:p>
          <a:p>
            <a:pPr lvl="1"/>
            <a:r>
              <a:rPr lang="en-US" sz="2900" smtClean="0"/>
              <a:t>Transition using input character, state, and “current symbol” on tape</a:t>
            </a:r>
          </a:p>
          <a:p>
            <a:pPr lvl="1"/>
            <a:r>
              <a:rPr lang="en-US" sz="2900" smtClean="0"/>
              <a:t>Can overwrite current symbol, move left/right on tape </a:t>
            </a:r>
            <a:endParaRPr lang="en-US" sz="2900"/>
          </a:p>
        </p:txBody>
      </p:sp>
    </p:spTree>
    <p:extLst>
      <p:ext uri="{BB962C8B-B14F-4D97-AF65-F5344CB8AC3E}">
        <p14:creationId xmlns:p14="http://schemas.microsoft.com/office/powerpoint/2010/main" val="423953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Turing Machine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627551" y="3330243"/>
            <a:ext cx="6566196" cy="1013157"/>
            <a:chOff x="2627551" y="3748875"/>
            <a:chExt cx="6566196" cy="1013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627551" y="3816036"/>
                  <a:ext cx="630328" cy="944025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solidFill>
                              <a:srgbClr val="FF66FF"/>
                            </a:solidFill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 sz="3200" dirty="0">
                    <a:solidFill>
                      <a:srgbClr val="FF66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27551" y="3816036"/>
                  <a:ext cx="630328" cy="94402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257879" y="3816036"/>
                  <a:ext cx="630328" cy="944025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66FF"/>
                            </a:solidFill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 sz="3200" dirty="0">
                    <a:solidFill>
                      <a:srgbClr val="FF66FF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57879" y="3816036"/>
                  <a:ext cx="630328" cy="94402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888208" y="3816036"/>
                  <a:ext cx="630328" cy="944025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solidFill>
                              <a:srgbClr val="FF66FF"/>
                            </a:solidFill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 sz="3200" dirty="0">
                    <a:solidFill>
                      <a:srgbClr val="FF66FF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88208" y="3816036"/>
                  <a:ext cx="630328" cy="94402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518536" y="3816036"/>
                  <a:ext cx="630328" cy="944025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solidFill>
                              <a:srgbClr val="FF66FF"/>
                            </a:solidFill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 sz="3200" dirty="0">
                    <a:solidFill>
                      <a:srgbClr val="FF66FF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18536" y="3816036"/>
                  <a:ext cx="630328" cy="94402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148865" y="3816036"/>
                  <a:ext cx="630328" cy="944025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solidFill>
                              <a:srgbClr val="FF66FF"/>
                            </a:solidFill>
                            <a:latin typeface="Cambria Math"/>
                          </a:rPr>
                          <m:t>𝑐</m:t>
                        </m:r>
                      </m:oMath>
                    </m:oMathPara>
                  </a14:m>
                  <a:endParaRPr lang="en-US" sz="3200" dirty="0">
                    <a:solidFill>
                      <a:srgbClr val="FF66FF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48865" y="3816036"/>
                  <a:ext cx="630328" cy="94402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779193" y="3816036"/>
                  <a:ext cx="630328" cy="944025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solidFill>
                              <a:srgbClr val="FF66FF"/>
                            </a:solidFill>
                            <a:latin typeface="Cambria Math"/>
                          </a:rPr>
                          <m:t>𝑐</m:t>
                        </m:r>
                      </m:oMath>
                    </m:oMathPara>
                  </a14:m>
                  <a:endParaRPr lang="en-US" sz="3200" dirty="0">
                    <a:solidFill>
                      <a:srgbClr val="FF66FF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79193" y="3816036"/>
                  <a:ext cx="630328" cy="94402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2540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6409521" y="3816036"/>
              <a:ext cx="630328" cy="94402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smtClean="0">
                  <a:solidFill>
                    <a:srgbClr val="FF66FF"/>
                  </a:solidFill>
                </a:rPr>
                <a:t>_</a:t>
              </a: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7039850" y="3816036"/>
              <a:ext cx="630328" cy="94402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smtClean="0">
                  <a:solidFill>
                    <a:srgbClr val="FF66FF"/>
                  </a:solidFill>
                </a:rPr>
                <a:t>_</a:t>
              </a: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7670178" y="3816036"/>
              <a:ext cx="630328" cy="94402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smtClean="0">
                  <a:solidFill>
                    <a:srgbClr val="FF66FF"/>
                  </a:solidFill>
                </a:rPr>
                <a:t>_</a:t>
              </a:r>
              <a:endParaRPr lang="en-US" sz="3200" dirty="0">
                <a:solidFill>
                  <a:srgbClr val="FF66FF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8300507" y="3816036"/>
              <a:ext cx="630328" cy="197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300507" y="4760061"/>
              <a:ext cx="630328" cy="197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6061" y="3748875"/>
              <a:ext cx="49768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102248" y="1371600"/>
            <a:ext cx="1892823" cy="2025809"/>
            <a:chOff x="3503612" y="1676400"/>
            <a:chExt cx="1525082" cy="1632231"/>
          </a:xfrm>
        </p:grpSpPr>
        <p:grpSp>
          <p:nvGrpSpPr>
            <p:cNvPr id="19" name="Group 18"/>
            <p:cNvGrpSpPr/>
            <p:nvPr/>
          </p:nvGrpSpPr>
          <p:grpSpPr>
            <a:xfrm>
              <a:off x="3503612" y="1676400"/>
              <a:ext cx="1525082" cy="1632231"/>
              <a:chOff x="3503612" y="1676400"/>
              <a:chExt cx="1525082" cy="1632231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503612" y="1676400"/>
                <a:ext cx="1525079" cy="10704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503612" y="1828800"/>
                <a:ext cx="1447799" cy="761930"/>
                <a:chOff x="8148422" y="3507365"/>
                <a:chExt cx="2875529" cy="1444132"/>
              </a:xfrm>
            </p:grpSpPr>
            <p:sp>
              <p:nvSpPr>
                <p:cNvPr id="26" name="Cloud"/>
                <p:cNvSpPr>
                  <a:spLocks noChangeAspect="1" noEditPoints="1" noChangeArrowheads="1"/>
                </p:cNvSpPr>
                <p:nvPr/>
              </p:nvSpPr>
              <p:spPr bwMode="auto">
                <a:xfrm rot="391928">
                  <a:off x="8148422" y="3507365"/>
                  <a:ext cx="2875529" cy="1444132"/>
                </a:xfrm>
                <a:custGeom>
                  <a:avLst/>
                  <a:gdLst>
                    <a:gd name="T0" fmla="*/ 67 w 21600"/>
                    <a:gd name="T1" fmla="*/ 10800 h 21600"/>
                    <a:gd name="T2" fmla="*/ 10800 w 21600"/>
                    <a:gd name="T3" fmla="*/ 21577 h 21600"/>
                    <a:gd name="T4" fmla="*/ 21582 w 21600"/>
                    <a:gd name="T5" fmla="*/ 10800 h 21600"/>
                    <a:gd name="T6" fmla="*/ 10800 w 21600"/>
                    <a:gd name="T7" fmla="*/ 1235 h 21600"/>
                    <a:gd name="T8" fmla="*/ 2977 w 21600"/>
                    <a:gd name="T9" fmla="*/ 3262 h 21600"/>
                    <a:gd name="T10" fmla="*/ 17087 w 21600"/>
                    <a:gd name="T11" fmla="*/ 173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0" y="8613"/>
                        <a:pt x="0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5" y="13940"/>
                        <a:pt x="475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300"/>
                        <a:pt x="6247" y="20300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7"/>
                        <a:pt x="11036" y="21597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7"/>
                        <a:pt x="15802" y="18947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0"/>
                        <a:pt x="16758" y="0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0"/>
                        <a:pt x="13174" y="0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50"/>
                        <a:pt x="9358" y="650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2"/>
                        <a:pt x="5288" y="1972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10"/>
                        <a:pt x="2172" y="13110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9525">
                  <a:solidFill>
                    <a:srgbClr val="0070C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" name="Rectangle 39"/>
                <p:cNvSpPr>
                  <a:spLocks noChangeArrowheads="1"/>
                </p:cNvSpPr>
                <p:nvPr/>
              </p:nvSpPr>
              <p:spPr bwMode="auto">
                <a:xfrm>
                  <a:off x="8835563" y="3735515"/>
                  <a:ext cx="1308372" cy="658019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tIns="0" bIns="0">
                  <a:spAutoFit/>
                </a:bodyPr>
                <a:lstStyle/>
                <a:p>
                  <a:r>
                    <a:rPr lang="en-US" sz="2800" b="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FSM</a:t>
                  </a:r>
                  <a:endParaRPr lang="en-US" sz="2800" b="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4" name="Straight Connector 23"/>
              <p:cNvCxnSpPr/>
              <p:nvPr/>
            </p:nvCxnSpPr>
            <p:spPr>
              <a:xfrm rot="16200000" flipV="1">
                <a:off x="3489437" y="2761052"/>
                <a:ext cx="561755" cy="53340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 flipH="1" flipV="1">
                <a:off x="4511925" y="2791861"/>
                <a:ext cx="561751" cy="47178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Right Arrow 19"/>
            <p:cNvSpPr/>
            <p:nvPr/>
          </p:nvSpPr>
          <p:spPr>
            <a:xfrm>
              <a:off x="4341812" y="3048000"/>
              <a:ext cx="228600" cy="21419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Arrow 20"/>
            <p:cNvSpPr/>
            <p:nvPr/>
          </p:nvSpPr>
          <p:spPr>
            <a:xfrm>
              <a:off x="4037012" y="3048000"/>
              <a:ext cx="191838" cy="228600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39"/>
          <p:cNvSpPr>
            <a:spLocks noChangeArrowheads="1"/>
          </p:cNvSpPr>
          <p:nvPr/>
        </p:nvSpPr>
        <p:spPr bwMode="auto">
          <a:xfrm>
            <a:off x="7769448" y="1371600"/>
            <a:ext cx="3490507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r>
              <a:rPr lang="en-US" sz="2800" b="0" smtClean="0">
                <a:solidFill>
                  <a:schemeClr val="accent1">
                    <a:lumMod val="75000"/>
                  </a:schemeClr>
                </a:solidFill>
              </a:rPr>
              <a:t>States, transitions, etc.</a:t>
            </a:r>
            <a:endParaRPr lang="en-US" sz="2800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29"/>
          <p:cNvCxnSpPr>
            <a:stCxn id="28" idx="1"/>
          </p:cNvCxnSpPr>
          <p:nvPr/>
        </p:nvCxnSpPr>
        <p:spPr>
          <a:xfrm flipH="1">
            <a:off x="6891833" y="1587044"/>
            <a:ext cx="877615" cy="27428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9"/>
          <p:cNvSpPr>
            <a:spLocks noChangeArrowheads="1"/>
          </p:cNvSpPr>
          <p:nvPr/>
        </p:nvSpPr>
        <p:spPr bwMode="auto">
          <a:xfrm>
            <a:off x="3284562" y="4395124"/>
            <a:ext cx="4297395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r>
              <a:rPr lang="en-US" sz="2800" b="0" smtClean="0">
                <a:solidFill>
                  <a:srgbClr val="FF0000"/>
                </a:solidFill>
              </a:rPr>
              <a:t>Semi-infinite tape (memory)</a:t>
            </a:r>
            <a:endParaRPr lang="en-US" sz="2800" b="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0" y="3194871"/>
            <a:ext cx="26602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E422C8"/>
                </a:solidFill>
              </a:rPr>
              <a:t>Tape Contents</a:t>
            </a:r>
          </a:p>
          <a:p>
            <a:r>
              <a:rPr lang="en-US" smtClean="0">
                <a:solidFill>
                  <a:srgbClr val="E422C8"/>
                </a:solidFill>
              </a:rPr>
              <a:t>(initially contains input string followed by blanks)</a:t>
            </a:r>
            <a:endParaRPr lang="en-US">
              <a:solidFill>
                <a:srgbClr val="E422C8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2731" y="5334000"/>
            <a:ext cx="8039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Operation: transitions outgoing from each state match on current character on the tape, when transitioning you can overwrite that character and move which cell you’re reading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2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Can We do better?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Church-Turing Thesis:</a:t>
            </a:r>
          </a:p>
          <a:p>
            <a:pPr lvl="1"/>
            <a:r>
              <a:rPr lang="en-US" smtClean="0"/>
              <a:t>No!</a:t>
            </a:r>
          </a:p>
          <a:p>
            <a:pPr lvl="1"/>
            <a:r>
              <a:rPr lang="en-US" smtClean="0"/>
              <a:t>Turing Machines can compute anything a human can compute</a:t>
            </a:r>
          </a:p>
          <a:p>
            <a:r>
              <a:rPr lang="en-US" smtClean="0"/>
              <a:t>Why is this reasonable?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7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Closure Properties of CFLs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Context Free Languages are closed under:</a:t>
            </a:r>
          </a:p>
          <a:p>
            <a:pPr lvl="1"/>
            <a:r>
              <a:rPr lang="en-US" smtClean="0"/>
              <a:t>Union</a:t>
            </a:r>
          </a:p>
          <a:p>
            <a:pPr lvl="1"/>
            <a:r>
              <a:rPr lang="en-US" smtClean="0"/>
              <a:t>Concatenation</a:t>
            </a:r>
          </a:p>
          <a:p>
            <a:pPr lvl="1"/>
            <a:r>
              <a:rPr lang="en-US" smtClean="0"/>
              <a:t>Kleene Star</a:t>
            </a:r>
          </a:p>
          <a:p>
            <a:pPr lvl="1"/>
            <a:r>
              <a:rPr lang="en-US" smtClean="0"/>
              <a:t>Intersection with Regular languages</a:t>
            </a:r>
          </a:p>
          <a:p>
            <a:r>
              <a:rPr lang="en-US" smtClean="0"/>
              <a:t>Context Free Languages are not closed under:</a:t>
            </a:r>
          </a:p>
          <a:p>
            <a:pPr lvl="1"/>
            <a:r>
              <a:rPr lang="en-US" smtClean="0"/>
              <a:t>Complementation</a:t>
            </a:r>
          </a:p>
          <a:p>
            <a:pPr lvl="1"/>
            <a:r>
              <a:rPr lang="en-US" smtClean="0"/>
              <a:t>Intersection with CFLs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1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CFLs closed under: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smtClean="0"/>
              <a:t>Union</a:t>
            </a:r>
          </a:p>
          <a:p>
            <a:endParaRPr lang="en-US" sz="3600"/>
          </a:p>
          <a:p>
            <a:endParaRPr lang="en-US" sz="3600" smtClean="0"/>
          </a:p>
          <a:p>
            <a:r>
              <a:rPr lang="en-US" sz="3600" smtClean="0"/>
              <a:t>Concatenation</a:t>
            </a:r>
          </a:p>
          <a:p>
            <a:endParaRPr lang="en-US" sz="3600"/>
          </a:p>
          <a:p>
            <a:r>
              <a:rPr lang="en-US" sz="3600" smtClean="0"/>
              <a:t>Kleene Star</a:t>
            </a:r>
          </a:p>
          <a:p>
            <a:endParaRPr lang="en-US" sz="3600"/>
          </a:p>
          <a:p>
            <a:r>
              <a:rPr lang="en-US" sz="3600" smtClean="0"/>
              <a:t>Intersection with regular languages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970212" y="1328120"/>
            <a:ext cx="1616499" cy="1480254"/>
            <a:chOff x="8895191" y="914400"/>
            <a:chExt cx="2263256" cy="2072501"/>
          </a:xfrm>
        </p:grpSpPr>
        <p:grpSp>
          <p:nvGrpSpPr>
            <p:cNvPr id="51" name="Group 36"/>
            <p:cNvGrpSpPr>
              <a:grpSpLocks/>
            </p:cNvGrpSpPr>
            <p:nvPr/>
          </p:nvGrpSpPr>
          <p:grpSpPr bwMode="auto">
            <a:xfrm>
              <a:off x="8895191" y="1760108"/>
              <a:ext cx="643482" cy="478267"/>
              <a:chOff x="4724" y="1996"/>
              <a:chExt cx="388" cy="288"/>
            </a:xfrm>
          </p:grpSpPr>
          <p:sp>
            <p:nvSpPr>
              <p:cNvPr id="52" name="Oval 37"/>
              <p:cNvSpPr>
                <a:spLocks noChangeArrowheads="1"/>
              </p:cNvSpPr>
              <p:nvPr/>
            </p:nvSpPr>
            <p:spPr bwMode="auto">
              <a:xfrm>
                <a:off x="4824" y="1996"/>
                <a:ext cx="288" cy="288"/>
              </a:xfrm>
              <a:prstGeom prst="ellipse">
                <a:avLst/>
              </a:prstGeom>
              <a:noFill/>
              <a:ln w="12700" algn="ctr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1800" baseline="-25000">
                  <a:solidFill>
                    <a:srgbClr val="FF00FF"/>
                  </a:solidFill>
                </a:endParaRPr>
              </a:p>
            </p:txBody>
          </p:sp>
          <p:grpSp>
            <p:nvGrpSpPr>
              <p:cNvPr id="54" name="Group 38"/>
              <p:cNvGrpSpPr>
                <a:grpSpLocks/>
              </p:cNvGrpSpPr>
              <p:nvPr/>
            </p:nvGrpSpPr>
            <p:grpSpPr bwMode="auto">
              <a:xfrm>
                <a:off x="4724" y="2092"/>
                <a:ext cx="96" cy="96"/>
                <a:chOff x="4752" y="2092"/>
                <a:chExt cx="96" cy="96"/>
              </a:xfrm>
            </p:grpSpPr>
            <p:sp>
              <p:nvSpPr>
                <p:cNvPr id="55" name="Line 39"/>
                <p:cNvSpPr>
                  <a:spLocks noChangeShapeType="1"/>
                </p:cNvSpPr>
                <p:nvPr/>
              </p:nvSpPr>
              <p:spPr bwMode="auto">
                <a:xfrm>
                  <a:off x="4752" y="2092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 sz="1800"/>
                </a:p>
              </p:txBody>
            </p:sp>
            <p:sp>
              <p:nvSpPr>
                <p:cNvPr id="58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752" y="2140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 sz="1800"/>
                </a:p>
              </p:txBody>
            </p:sp>
          </p:grpSp>
        </p:grpSp>
        <p:grpSp>
          <p:nvGrpSpPr>
            <p:cNvPr id="59" name="Group 41"/>
            <p:cNvGrpSpPr>
              <a:grpSpLocks/>
            </p:cNvGrpSpPr>
            <p:nvPr/>
          </p:nvGrpSpPr>
          <p:grpSpPr bwMode="auto">
            <a:xfrm>
              <a:off x="9649057" y="1981200"/>
              <a:ext cx="1501456" cy="1005701"/>
              <a:chOff x="715" y="3180"/>
              <a:chExt cx="672" cy="450"/>
            </a:xfrm>
          </p:grpSpPr>
          <p:sp>
            <p:nvSpPr>
              <p:cNvPr id="60" name="Cloud"/>
              <p:cNvSpPr>
                <a:spLocks noChangeAspect="1" noEditPoints="1" noChangeArrowheads="1"/>
              </p:cNvSpPr>
              <p:nvPr/>
            </p:nvSpPr>
            <p:spPr bwMode="auto">
              <a:xfrm rot="391928">
                <a:off x="715" y="3180"/>
                <a:ext cx="672" cy="45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grpSp>
            <p:nvGrpSpPr>
              <p:cNvPr id="61" name="Group 43"/>
              <p:cNvGrpSpPr>
                <a:grpSpLocks/>
              </p:cNvGrpSpPr>
              <p:nvPr/>
            </p:nvGrpSpPr>
            <p:grpSpPr bwMode="auto">
              <a:xfrm>
                <a:off x="829" y="3298"/>
                <a:ext cx="169" cy="125"/>
                <a:chOff x="4724" y="1996"/>
                <a:chExt cx="388" cy="288"/>
              </a:xfrm>
            </p:grpSpPr>
            <p:sp>
              <p:nvSpPr>
                <p:cNvPr id="63" name="Oval 44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1800" baseline="-25000">
                    <a:solidFill>
                      <a:srgbClr val="FF00FF"/>
                    </a:solidFill>
                  </a:endParaRPr>
                </a:p>
              </p:txBody>
            </p:sp>
            <p:grpSp>
              <p:nvGrpSpPr>
                <p:cNvPr id="64" name="Group 45"/>
                <p:cNvGrpSpPr>
                  <a:grpSpLocks/>
                </p:cNvGrpSpPr>
                <p:nvPr/>
              </p:nvGrpSpPr>
              <p:grpSpPr bwMode="auto">
                <a:xfrm>
                  <a:off x="4724" y="2092"/>
                  <a:ext cx="96" cy="96"/>
                  <a:chOff x="4752" y="2092"/>
                  <a:chExt cx="96" cy="96"/>
                </a:xfrm>
              </p:grpSpPr>
              <p:sp>
                <p:nvSpPr>
                  <p:cNvPr id="65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2092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66" name="Line 4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52" y="2140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 sz="1800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16" y="3212"/>
                    <a:ext cx="326" cy="17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tIns="0" b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</m:oMath>
                      </m:oMathPara>
                    </a14:m>
                    <a:endParaRPr lang="en-US" sz="1800"/>
                  </a:p>
                </p:txBody>
              </p:sp>
            </mc:Choice>
            <mc:Fallback xmlns="">
              <p:sp>
                <p:nvSpPr>
                  <p:cNvPr id="43" name="Text 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16" y="3212"/>
                    <a:ext cx="396" cy="233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7" name="Group 49"/>
            <p:cNvGrpSpPr>
              <a:grpSpLocks/>
            </p:cNvGrpSpPr>
            <p:nvPr/>
          </p:nvGrpSpPr>
          <p:grpSpPr bwMode="auto">
            <a:xfrm>
              <a:off x="9656991" y="914400"/>
              <a:ext cx="1501456" cy="1005701"/>
              <a:chOff x="720" y="2640"/>
              <a:chExt cx="672" cy="450"/>
            </a:xfrm>
          </p:grpSpPr>
          <p:sp>
            <p:nvSpPr>
              <p:cNvPr id="68" name="Cloud"/>
              <p:cNvSpPr>
                <a:spLocks noChangeAspect="1" noEditPoints="1" noChangeArrowheads="1"/>
              </p:cNvSpPr>
              <p:nvPr/>
            </p:nvSpPr>
            <p:spPr bwMode="auto">
              <a:xfrm rot="391928">
                <a:off x="720" y="2640"/>
                <a:ext cx="672" cy="45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grpSp>
            <p:nvGrpSpPr>
              <p:cNvPr id="69" name="Group 51"/>
              <p:cNvGrpSpPr>
                <a:grpSpLocks/>
              </p:cNvGrpSpPr>
              <p:nvPr/>
            </p:nvGrpSpPr>
            <p:grpSpPr bwMode="auto">
              <a:xfrm>
                <a:off x="834" y="2758"/>
                <a:ext cx="169" cy="125"/>
                <a:chOff x="4724" y="1996"/>
                <a:chExt cx="388" cy="288"/>
              </a:xfrm>
            </p:grpSpPr>
            <p:sp>
              <p:nvSpPr>
                <p:cNvPr id="71" name="Oval 52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1800" baseline="-25000">
                    <a:solidFill>
                      <a:srgbClr val="FF00FF"/>
                    </a:solidFill>
                  </a:endParaRPr>
                </a:p>
              </p:txBody>
            </p:sp>
            <p:grpSp>
              <p:nvGrpSpPr>
                <p:cNvPr id="72" name="Group 53"/>
                <p:cNvGrpSpPr>
                  <a:grpSpLocks/>
                </p:cNvGrpSpPr>
                <p:nvPr/>
              </p:nvGrpSpPr>
              <p:grpSpPr bwMode="auto">
                <a:xfrm>
                  <a:off x="4724" y="2092"/>
                  <a:ext cx="96" cy="96"/>
                  <a:chOff x="4752" y="2092"/>
                  <a:chExt cx="96" cy="96"/>
                </a:xfrm>
              </p:grpSpPr>
              <p:sp>
                <p:nvSpPr>
                  <p:cNvPr id="73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2092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74" name="Line 5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52" y="2140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 sz="1800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21" y="2672"/>
                    <a:ext cx="342" cy="17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tIns="0" b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n-US" sz="1800"/>
                  </a:p>
                </p:txBody>
              </p:sp>
            </mc:Choice>
            <mc:Fallback xmlns="">
              <p:sp>
                <p:nvSpPr>
                  <p:cNvPr id="51" name="Text 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21" y="2672"/>
                    <a:ext cx="418" cy="233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5" name="AutoShape 57"/>
            <p:cNvCxnSpPr>
              <a:cxnSpLocks noChangeShapeType="1"/>
              <a:stCxn id="52" idx="6"/>
              <a:endCxn id="71" idx="3"/>
            </p:cNvCxnSpPr>
            <p:nvPr/>
          </p:nvCxnSpPr>
          <p:spPr bwMode="auto">
            <a:xfrm flipV="1">
              <a:off x="9538673" y="1416567"/>
              <a:ext cx="511394" cy="582675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cxnSp>
          <p:nvCxnSpPr>
            <p:cNvPr id="76" name="AutoShape 58"/>
            <p:cNvCxnSpPr>
              <a:cxnSpLocks noChangeShapeType="1"/>
              <a:stCxn id="52" idx="6"/>
              <a:endCxn id="63" idx="1"/>
            </p:cNvCxnSpPr>
            <p:nvPr/>
          </p:nvCxnSpPr>
          <p:spPr bwMode="auto">
            <a:xfrm>
              <a:off x="9538673" y="1999242"/>
              <a:ext cx="503460" cy="286586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59"/>
                <p:cNvSpPr>
                  <a:spLocks noChangeArrowheads="1"/>
                </p:cNvSpPr>
                <p:nvPr/>
              </p:nvSpPr>
              <p:spPr bwMode="auto">
                <a:xfrm>
                  <a:off x="8919789" y="1981275"/>
                  <a:ext cx="402147" cy="38782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square" t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/>
                          </a:rPr>
                          <m:t>𝜀</m:t>
                        </m:r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</a:rPr>
                          <m:t>𝜀</m:t>
                        </m:r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</a:rPr>
                          <m:t>𝜀</m:t>
                        </m:r>
                      </m:oMath>
                    </m:oMathPara>
                  </a14:m>
                  <a:endParaRPr lang="en-US" sz="1800">
                    <a:latin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77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919789" y="1981275"/>
                  <a:ext cx="402147" cy="387826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r="-129787" b="-2222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60"/>
                <p:cNvSpPr>
                  <a:spLocks noChangeArrowheads="1"/>
                </p:cNvSpPr>
                <p:nvPr/>
              </p:nvSpPr>
              <p:spPr bwMode="auto">
                <a:xfrm>
                  <a:off x="8919790" y="1380074"/>
                  <a:ext cx="402147" cy="38782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square" t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/>
                          </a:rPr>
                          <m:t>𝜀</m:t>
                        </m:r>
                        <m:r>
                          <a:rPr lang="en-US" sz="1800" b="0" i="1" smtClean="0">
                            <a:latin typeface="Cambria Math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𝜀</m:t>
                        </m:r>
                        <m:r>
                          <a:rPr lang="en-US" sz="1800" b="0" i="1" smtClean="0">
                            <a:latin typeface="Cambria Math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𝜀</m:t>
                        </m:r>
                      </m:oMath>
                    </m:oMathPara>
                  </a14:m>
                  <a:endParaRPr lang="en-US" sz="1800">
                    <a:latin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78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919790" y="1380074"/>
                  <a:ext cx="402147" cy="387826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r="-129787" b="-2174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Group 78"/>
          <p:cNvGrpSpPr/>
          <p:nvPr/>
        </p:nvGrpSpPr>
        <p:grpSpPr>
          <a:xfrm>
            <a:off x="3735639" y="2895600"/>
            <a:ext cx="3425573" cy="872228"/>
            <a:chOff x="8435630" y="914400"/>
            <a:chExt cx="3425573" cy="872228"/>
          </a:xfrm>
        </p:grpSpPr>
        <p:grpSp>
          <p:nvGrpSpPr>
            <p:cNvPr id="80" name="Group 79"/>
            <p:cNvGrpSpPr/>
            <p:nvPr/>
          </p:nvGrpSpPr>
          <p:grpSpPr>
            <a:xfrm>
              <a:off x="9103974" y="914400"/>
              <a:ext cx="2757229" cy="872228"/>
              <a:chOff x="3808412" y="4876800"/>
              <a:chExt cx="3825251" cy="1210089"/>
            </a:xfrm>
          </p:grpSpPr>
          <p:grpSp>
            <p:nvGrpSpPr>
              <p:cNvPr id="88" name="Group 61"/>
              <p:cNvGrpSpPr>
                <a:grpSpLocks/>
              </p:cNvGrpSpPr>
              <p:nvPr/>
            </p:nvGrpSpPr>
            <p:grpSpPr bwMode="auto">
              <a:xfrm>
                <a:off x="5995357" y="4876800"/>
                <a:ext cx="1638306" cy="1097365"/>
                <a:chOff x="2731" y="2964"/>
                <a:chExt cx="672" cy="450"/>
              </a:xfrm>
            </p:grpSpPr>
            <p:sp>
              <p:nvSpPr>
                <p:cNvPr id="106" name="Cloud"/>
                <p:cNvSpPr>
                  <a:spLocks noChangeAspect="1" noEditPoints="1" noChangeArrowheads="1"/>
                </p:cNvSpPr>
                <p:nvPr/>
              </p:nvSpPr>
              <p:spPr bwMode="auto">
                <a:xfrm rot="391928">
                  <a:off x="2731" y="2964"/>
                  <a:ext cx="672" cy="450"/>
                </a:xfrm>
                <a:custGeom>
                  <a:avLst/>
                  <a:gdLst>
                    <a:gd name="T0" fmla="*/ 67 w 21600"/>
                    <a:gd name="T1" fmla="*/ 10800 h 21600"/>
                    <a:gd name="T2" fmla="*/ 10800 w 21600"/>
                    <a:gd name="T3" fmla="*/ 21577 h 21600"/>
                    <a:gd name="T4" fmla="*/ 21582 w 21600"/>
                    <a:gd name="T5" fmla="*/ 10800 h 21600"/>
                    <a:gd name="T6" fmla="*/ 10800 w 21600"/>
                    <a:gd name="T7" fmla="*/ 1235 h 21600"/>
                    <a:gd name="T8" fmla="*/ 2977 w 21600"/>
                    <a:gd name="T9" fmla="*/ 3262 h 21600"/>
                    <a:gd name="T10" fmla="*/ 17087 w 21600"/>
                    <a:gd name="T11" fmla="*/ 173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0" y="8613"/>
                        <a:pt x="0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5" y="13940"/>
                        <a:pt x="475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300"/>
                        <a:pt x="6247" y="20300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7"/>
                        <a:pt x="11036" y="21597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7"/>
                        <a:pt x="15802" y="18947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0"/>
                        <a:pt x="16758" y="0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0"/>
                        <a:pt x="13174" y="0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50"/>
                        <a:pt x="9358" y="650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2"/>
                        <a:pt x="5288" y="1972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10"/>
                        <a:pt x="2172" y="13110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sz="1600"/>
                </a:p>
              </p:txBody>
            </p:sp>
            <p:grpSp>
              <p:nvGrpSpPr>
                <p:cNvPr id="107" name="Group 63"/>
                <p:cNvGrpSpPr>
                  <a:grpSpLocks/>
                </p:cNvGrpSpPr>
                <p:nvPr/>
              </p:nvGrpSpPr>
              <p:grpSpPr bwMode="auto">
                <a:xfrm>
                  <a:off x="2808" y="3187"/>
                  <a:ext cx="169" cy="125"/>
                  <a:chOff x="4724" y="1996"/>
                  <a:chExt cx="388" cy="288"/>
                </a:xfrm>
              </p:grpSpPr>
              <p:sp>
                <p:nvSpPr>
                  <p:cNvPr id="109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:endParaRPr lang="en-US" sz="1600" baseline="-25000">
                      <a:solidFill>
                        <a:srgbClr val="FF00FF"/>
                      </a:solidFill>
                    </a:endParaRPr>
                  </a:p>
                </p:txBody>
              </p:sp>
              <p:grpSp>
                <p:nvGrpSpPr>
                  <p:cNvPr id="110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4724" y="2092"/>
                    <a:ext cx="96" cy="96"/>
                    <a:chOff x="4752" y="2092"/>
                    <a:chExt cx="96" cy="96"/>
                  </a:xfrm>
                </p:grpSpPr>
                <p:sp>
                  <p:nvSpPr>
                    <p:cNvPr id="111" name="Line 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52" y="2092"/>
                      <a:ext cx="96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00FF"/>
                      </a:solidFill>
                      <a:round/>
                      <a:headEnd/>
                      <a:tailEnd/>
                    </a:ln>
                  </p:spPr>
                  <p:txBody>
                    <a:bodyPr tIns="0" bIns="0" anchor="ctr"/>
                    <a:lstStyle/>
                    <a:p>
                      <a:endParaRPr lang="en-US" sz="1600"/>
                    </a:p>
                  </p:txBody>
                </p:sp>
                <p:sp>
                  <p:nvSpPr>
                    <p:cNvPr id="112" name="Line 6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52" y="2140"/>
                      <a:ext cx="96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00FF"/>
                      </a:solidFill>
                      <a:round/>
                      <a:headEnd/>
                      <a:tailEnd/>
                    </a:ln>
                  </p:spPr>
                  <p:txBody>
                    <a:bodyPr tIns="0" bIns="0" anchor="ctr"/>
                    <a:lstStyle/>
                    <a:p>
                      <a:endParaRPr lang="en-US" sz="1600"/>
                    </a:p>
                  </p:txBody>
                </p: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 Box 6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032" y="2996"/>
                      <a:ext cx="275" cy="140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tIns="0" bIns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𝑆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/>
                    </a:p>
                  </p:txBody>
                </p:sp>
              </mc:Choice>
              <mc:Fallback xmlns="">
                <p:sp>
                  <p:nvSpPr>
                    <p:cNvPr id="63" name="Text Box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032" y="2996"/>
                      <a:ext cx="396" cy="233"/>
                    </a:xfrm>
                    <a:prstGeom prst="rect">
                      <a:avLst/>
                    </a:prstGeom>
                    <a:blipFill rotWithShape="1">
                      <a:blip r:embed="rId30"/>
                      <a:stretch>
                        <a:fillRect/>
                      </a:stretch>
                    </a:blipFill>
                    <a:ln w="9525" algn="ctr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5350231" y="5029725"/>
                    <a:ext cx="438800" cy="34159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square" tIns="0" b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>
                              <a:latin typeface="Cambria Math"/>
                            </a:rPr>
                            <m:t>𝜀</m:t>
                          </m:r>
                          <m:r>
                            <a:rPr lang="en-US" sz="1600" i="1">
                              <a:latin typeface="Cambria Math"/>
                            </a:rPr>
                            <m:t>,#,</m:t>
                          </m:r>
                          <m:r>
                            <a:rPr lang="en-US" sz="1600" i="1">
                              <a:latin typeface="Cambria Math"/>
                            </a:rPr>
                            <m:t>𝜀</m:t>
                          </m:r>
                        </m:oMath>
                      </m:oMathPara>
                    </a14:m>
                    <a:endParaRPr lang="en-US" sz="1600">
                      <a:latin typeface="Symbol" pitchFamily="18" charset="2"/>
                    </a:endParaRPr>
                  </a:p>
                </p:txBody>
              </p:sp>
            </mc:Choice>
            <mc:Fallback xmlns="">
              <p:sp>
                <p:nvSpPr>
                  <p:cNvPr id="52" name="Rectangle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350231" y="5029725"/>
                    <a:ext cx="438800" cy="341596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 r="-90385" b="-12500"/>
                    </a:stretch>
                  </a:blipFill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0" name="Cloud"/>
              <p:cNvSpPr>
                <a:spLocks noChangeAspect="1" noEditPoints="1" noChangeArrowheads="1"/>
              </p:cNvSpPr>
              <p:nvPr/>
            </p:nvSpPr>
            <p:spPr bwMode="auto">
              <a:xfrm rot="391928">
                <a:off x="3808412" y="4989110"/>
                <a:ext cx="1638306" cy="109736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sz="1600"/>
              </a:p>
            </p:txBody>
          </p:sp>
          <p:grpSp>
            <p:nvGrpSpPr>
              <p:cNvPr id="91" name="Group 72"/>
              <p:cNvGrpSpPr>
                <a:grpSpLocks/>
              </p:cNvGrpSpPr>
              <p:nvPr/>
            </p:nvGrpSpPr>
            <p:grpSpPr bwMode="auto">
              <a:xfrm>
                <a:off x="3925434" y="5276863"/>
                <a:ext cx="412014" cy="304824"/>
                <a:chOff x="4724" y="1996"/>
                <a:chExt cx="388" cy="288"/>
              </a:xfrm>
            </p:grpSpPr>
            <p:sp>
              <p:nvSpPr>
                <p:cNvPr id="102" name="Oval 73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1600" baseline="-25000">
                    <a:solidFill>
                      <a:srgbClr val="FF00FF"/>
                    </a:solidFill>
                  </a:endParaRPr>
                </a:p>
              </p:txBody>
            </p:sp>
            <p:grpSp>
              <p:nvGrpSpPr>
                <p:cNvPr id="103" name="Group 74"/>
                <p:cNvGrpSpPr>
                  <a:grpSpLocks/>
                </p:cNvGrpSpPr>
                <p:nvPr/>
              </p:nvGrpSpPr>
              <p:grpSpPr bwMode="auto">
                <a:xfrm>
                  <a:off x="4724" y="2092"/>
                  <a:ext cx="96" cy="96"/>
                  <a:chOff x="4752" y="2092"/>
                  <a:chExt cx="96" cy="96"/>
                </a:xfrm>
              </p:grpSpPr>
              <p:sp>
                <p:nvSpPr>
                  <p:cNvPr id="104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2092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05" name="Line 7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52" y="2140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 sz="1600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 Box 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48745" y="5105400"/>
                    <a:ext cx="700272" cy="34159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tIns="0" b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n-US" sz="1600"/>
                  </a:p>
                </p:txBody>
              </p:sp>
            </mc:Choice>
            <mc:Fallback xmlns="">
              <p:sp>
                <p:nvSpPr>
                  <p:cNvPr id="55" name="Text 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348745" y="5105400"/>
                    <a:ext cx="700272" cy="341596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 b="-15000"/>
                    </a:stretch>
                  </a:blipFill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3" name="Group 78"/>
              <p:cNvGrpSpPr>
                <a:grpSpLocks/>
              </p:cNvGrpSpPr>
              <p:nvPr/>
            </p:nvGrpSpPr>
            <p:grpSpPr bwMode="auto">
              <a:xfrm>
                <a:off x="4929871" y="5193951"/>
                <a:ext cx="351066" cy="351157"/>
                <a:chOff x="4824" y="2352"/>
                <a:chExt cx="288" cy="288"/>
              </a:xfrm>
            </p:grpSpPr>
            <p:sp>
              <p:nvSpPr>
                <p:cNvPr id="100" name="Oval 79"/>
                <p:cNvSpPr>
                  <a:spLocks noChangeArrowheads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1600" baseline="-25000">
                    <a:solidFill>
                      <a:srgbClr val="FF00FF"/>
                    </a:solidFill>
                  </a:endParaRPr>
                </a:p>
              </p:txBody>
            </p:sp>
            <p:sp>
              <p:nvSpPr>
                <p:cNvPr id="101" name="Oval 80"/>
                <p:cNvSpPr>
                  <a:spLocks noChangeArrowheads="1"/>
                </p:cNvSpPr>
                <p:nvPr/>
              </p:nvSpPr>
              <p:spPr bwMode="auto">
                <a:xfrm>
                  <a:off x="4848" y="2376"/>
                  <a:ext cx="240" cy="240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1600" baseline="-25000"/>
                </a:p>
              </p:txBody>
            </p:sp>
          </p:grpSp>
          <p:cxnSp>
            <p:nvCxnSpPr>
              <p:cNvPr id="94" name="AutoShape 95"/>
              <p:cNvCxnSpPr>
                <a:cxnSpLocks noChangeShapeType="1"/>
                <a:stCxn id="100" idx="6"/>
                <a:endCxn id="109" idx="1"/>
              </p:cNvCxnSpPr>
              <p:nvPr/>
            </p:nvCxnSpPr>
            <p:spPr bwMode="auto">
              <a:xfrm>
                <a:off x="5280937" y="5369530"/>
                <a:ext cx="1053119" cy="95715"/>
              </a:xfrm>
              <a:prstGeom prst="straightConnector1">
                <a:avLst/>
              </a:prstGeom>
              <a:noFill/>
              <a:ln w="57150">
                <a:solidFill>
                  <a:srgbClr val="3399FF"/>
                </a:solidFill>
                <a:round/>
                <a:headEnd/>
                <a:tailEnd type="triangle" w="med" len="med"/>
              </a:ln>
            </p:spPr>
          </p:cxnSp>
          <p:grpSp>
            <p:nvGrpSpPr>
              <p:cNvPr id="95" name="Group 78"/>
              <p:cNvGrpSpPr>
                <a:grpSpLocks/>
              </p:cNvGrpSpPr>
              <p:nvPr/>
            </p:nvGrpSpPr>
            <p:grpSpPr bwMode="auto">
              <a:xfrm>
                <a:off x="4452032" y="5687138"/>
                <a:ext cx="351066" cy="351157"/>
                <a:chOff x="4824" y="2352"/>
                <a:chExt cx="288" cy="288"/>
              </a:xfrm>
            </p:grpSpPr>
            <p:sp>
              <p:nvSpPr>
                <p:cNvPr id="98" name="Oval 79"/>
                <p:cNvSpPr>
                  <a:spLocks noChangeArrowheads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1600" baseline="-25000">
                    <a:solidFill>
                      <a:srgbClr val="FF00FF"/>
                    </a:solidFill>
                  </a:endParaRPr>
                </a:p>
              </p:txBody>
            </p:sp>
            <p:sp>
              <p:nvSpPr>
                <p:cNvPr id="99" name="Oval 80"/>
                <p:cNvSpPr>
                  <a:spLocks noChangeArrowheads="1"/>
                </p:cNvSpPr>
                <p:nvPr/>
              </p:nvSpPr>
              <p:spPr bwMode="auto">
                <a:xfrm>
                  <a:off x="4848" y="2376"/>
                  <a:ext cx="240" cy="240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1600" baseline="-25000"/>
                </a:p>
              </p:txBody>
            </p:sp>
          </p:grpSp>
          <p:cxnSp>
            <p:nvCxnSpPr>
              <p:cNvPr id="96" name="AutoShape 95"/>
              <p:cNvCxnSpPr>
                <a:cxnSpLocks noChangeShapeType="1"/>
                <a:stCxn id="98" idx="6"/>
                <a:endCxn id="109" idx="3"/>
              </p:cNvCxnSpPr>
              <p:nvPr/>
            </p:nvCxnSpPr>
            <p:spPr bwMode="auto">
              <a:xfrm flipV="1">
                <a:off x="4803098" y="5680789"/>
                <a:ext cx="1530958" cy="181928"/>
              </a:xfrm>
              <a:prstGeom prst="straightConnector1">
                <a:avLst/>
              </a:prstGeom>
              <a:noFill/>
              <a:ln w="57150">
                <a:solidFill>
                  <a:srgbClr val="3399FF"/>
                </a:solidFill>
                <a:round/>
                <a:headEnd/>
                <a:tailEnd type="triangle" w="med" len="med"/>
              </a:ln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5366166" y="5745293"/>
                    <a:ext cx="438800" cy="34159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square" tIns="0" b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>
                              <a:latin typeface="Cambria Math"/>
                            </a:rPr>
                            <m:t>𝜀</m:t>
                          </m:r>
                          <m:r>
                            <a:rPr lang="en-US" sz="1600" i="1">
                              <a:latin typeface="Cambria Math"/>
                            </a:rPr>
                            <m:t>,#,</m:t>
                          </m:r>
                          <m:r>
                            <a:rPr lang="en-US" sz="1600" i="1">
                              <a:latin typeface="Cambria Math"/>
                            </a:rPr>
                            <m:t>𝜀</m:t>
                          </m:r>
                        </m:oMath>
                      </m:oMathPara>
                    </a14:m>
                    <a:endParaRPr lang="en-US" sz="1600">
                      <a:latin typeface="Symbol" pitchFamily="18" charset="2"/>
                    </a:endParaRPr>
                  </a:p>
                </p:txBody>
              </p:sp>
            </mc:Choice>
            <mc:Fallback xmlns="">
              <p:sp>
                <p:nvSpPr>
                  <p:cNvPr id="60" name="Rectangle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366166" y="5745293"/>
                    <a:ext cx="438800" cy="341596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 r="-90385" b="-10000"/>
                    </a:stretch>
                  </a:blipFill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 17"/>
            <p:cNvGrpSpPr>
              <a:grpSpLocks/>
            </p:cNvGrpSpPr>
            <p:nvPr/>
          </p:nvGrpSpPr>
          <p:grpSpPr bwMode="auto">
            <a:xfrm>
              <a:off x="8435630" y="1236159"/>
              <a:ext cx="330888" cy="245671"/>
              <a:chOff x="4724" y="1996"/>
              <a:chExt cx="388" cy="288"/>
            </a:xfrm>
          </p:grpSpPr>
          <p:sp>
            <p:nvSpPr>
              <p:cNvPr id="84" name="Oval 18"/>
              <p:cNvSpPr>
                <a:spLocks noChangeArrowheads="1"/>
              </p:cNvSpPr>
              <p:nvPr/>
            </p:nvSpPr>
            <p:spPr bwMode="auto">
              <a:xfrm>
                <a:off x="4824" y="1996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1600" baseline="-25000">
                  <a:solidFill>
                    <a:srgbClr val="FF00FF"/>
                  </a:solidFill>
                </a:endParaRPr>
              </a:p>
            </p:txBody>
          </p:sp>
          <p:grpSp>
            <p:nvGrpSpPr>
              <p:cNvPr id="85" name="Group 19"/>
              <p:cNvGrpSpPr>
                <a:grpSpLocks/>
              </p:cNvGrpSpPr>
              <p:nvPr/>
            </p:nvGrpSpPr>
            <p:grpSpPr bwMode="auto">
              <a:xfrm>
                <a:off x="4724" y="2092"/>
                <a:ext cx="96" cy="96"/>
                <a:chOff x="4752" y="2092"/>
                <a:chExt cx="96" cy="96"/>
              </a:xfrm>
            </p:grpSpPr>
            <p:sp>
              <p:nvSpPr>
                <p:cNvPr id="86" name="Line 20"/>
                <p:cNvSpPr>
                  <a:spLocks noChangeShapeType="1"/>
                </p:cNvSpPr>
                <p:nvPr/>
              </p:nvSpPr>
              <p:spPr bwMode="auto">
                <a:xfrm>
                  <a:off x="4752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 sz="1600"/>
                </a:p>
              </p:txBody>
            </p:sp>
            <p:sp>
              <p:nvSpPr>
                <p:cNvPr id="87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52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 sz="1600"/>
                </a:p>
              </p:txBody>
            </p:sp>
          </p:grpSp>
        </p:grpSp>
        <p:cxnSp>
          <p:nvCxnSpPr>
            <p:cNvPr id="82" name="AutoShape 95"/>
            <p:cNvCxnSpPr>
              <a:cxnSpLocks noChangeShapeType="1"/>
              <a:stCxn id="84" idx="6"/>
              <a:endCxn id="105" idx="0"/>
            </p:cNvCxnSpPr>
            <p:nvPr/>
          </p:nvCxnSpPr>
          <p:spPr bwMode="auto">
            <a:xfrm flipV="1">
              <a:off x="8766518" y="1312624"/>
              <a:ext cx="495284" cy="46371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69"/>
                <p:cNvSpPr>
                  <a:spLocks noChangeArrowheads="1"/>
                </p:cNvSpPr>
                <p:nvPr/>
              </p:nvSpPr>
              <p:spPr bwMode="auto">
                <a:xfrm>
                  <a:off x="8626598" y="1024630"/>
                  <a:ext cx="316286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square" t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/>
                          </a:rPr>
                          <m:t>𝜀</m:t>
                        </m:r>
                        <m:r>
                          <a:rPr lang="en-US" sz="1600" i="1" smtClean="0">
                            <a:latin typeface="Cambria Math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𝜀</m:t>
                        </m:r>
                        <m:r>
                          <a:rPr lang="en-US" sz="1600" b="0" i="1" smtClean="0">
                            <a:latin typeface="Cambria Math"/>
                          </a:rPr>
                          <m:t>,#</m:t>
                        </m:r>
                      </m:oMath>
                    </m:oMathPara>
                  </a14:m>
                  <a:endParaRPr lang="en-US" sz="1600">
                    <a:latin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84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26598" y="1024630"/>
                  <a:ext cx="316286" cy="246221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r="-100000" b="-12500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/>
          <p:cNvGrpSpPr/>
          <p:nvPr/>
        </p:nvGrpSpPr>
        <p:grpSpPr>
          <a:xfrm>
            <a:off x="3656012" y="3810000"/>
            <a:ext cx="2164967" cy="1523774"/>
            <a:chOff x="9294812" y="2390001"/>
            <a:chExt cx="2622965" cy="1846128"/>
          </a:xfrm>
        </p:grpSpPr>
        <p:grpSp>
          <p:nvGrpSpPr>
            <p:cNvPr id="114" name="Group 113"/>
            <p:cNvGrpSpPr/>
            <p:nvPr/>
          </p:nvGrpSpPr>
          <p:grpSpPr>
            <a:xfrm>
              <a:off x="9502896" y="2390001"/>
              <a:ext cx="2414881" cy="1846128"/>
              <a:chOff x="8784931" y="4751259"/>
              <a:chExt cx="2414881" cy="1846128"/>
            </a:xfrm>
          </p:grpSpPr>
          <p:grpSp>
            <p:nvGrpSpPr>
              <p:cNvPr id="122" name="Group 81"/>
              <p:cNvGrpSpPr>
                <a:grpSpLocks/>
              </p:cNvGrpSpPr>
              <p:nvPr/>
            </p:nvGrpSpPr>
            <p:grpSpPr bwMode="auto">
              <a:xfrm>
                <a:off x="9278907" y="5041332"/>
                <a:ext cx="1920905" cy="1287258"/>
                <a:chOff x="4149" y="2856"/>
                <a:chExt cx="912" cy="611"/>
              </a:xfrm>
            </p:grpSpPr>
            <p:sp>
              <p:nvSpPr>
                <p:cNvPr id="127" name="Cloud"/>
                <p:cNvSpPr>
                  <a:spLocks noChangeAspect="1" noEditPoints="1" noChangeArrowheads="1"/>
                </p:cNvSpPr>
                <p:nvPr/>
              </p:nvSpPr>
              <p:spPr bwMode="auto">
                <a:xfrm rot="391928">
                  <a:off x="4149" y="2856"/>
                  <a:ext cx="912" cy="611"/>
                </a:xfrm>
                <a:custGeom>
                  <a:avLst/>
                  <a:gdLst>
                    <a:gd name="T0" fmla="*/ 67 w 21600"/>
                    <a:gd name="T1" fmla="*/ 10800 h 21600"/>
                    <a:gd name="T2" fmla="*/ 10800 w 21600"/>
                    <a:gd name="T3" fmla="*/ 21577 h 21600"/>
                    <a:gd name="T4" fmla="*/ 21582 w 21600"/>
                    <a:gd name="T5" fmla="*/ 10800 h 21600"/>
                    <a:gd name="T6" fmla="*/ 10800 w 21600"/>
                    <a:gd name="T7" fmla="*/ 1235 h 21600"/>
                    <a:gd name="T8" fmla="*/ 2977 w 21600"/>
                    <a:gd name="T9" fmla="*/ 3262 h 21600"/>
                    <a:gd name="T10" fmla="*/ 17087 w 21600"/>
                    <a:gd name="T11" fmla="*/ 173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0" y="8613"/>
                        <a:pt x="0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5" y="13940"/>
                        <a:pt x="475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300"/>
                        <a:pt x="6247" y="20300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7"/>
                        <a:pt x="11036" y="21597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7"/>
                        <a:pt x="15802" y="18947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0"/>
                        <a:pt x="16758" y="0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0"/>
                        <a:pt x="13174" y="0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50"/>
                        <a:pt x="9358" y="650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2"/>
                        <a:pt x="5288" y="1972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10"/>
                        <a:pt x="2172" y="13110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grpSp>
              <p:nvGrpSpPr>
                <p:cNvPr id="128" name="Group 83"/>
                <p:cNvGrpSpPr>
                  <a:grpSpLocks/>
                </p:cNvGrpSpPr>
                <p:nvPr/>
              </p:nvGrpSpPr>
              <p:grpSpPr bwMode="auto">
                <a:xfrm>
                  <a:off x="4224" y="3046"/>
                  <a:ext cx="169" cy="125"/>
                  <a:chOff x="4724" y="1996"/>
                  <a:chExt cx="388" cy="288"/>
                </a:xfrm>
              </p:grpSpPr>
              <p:sp>
                <p:nvSpPr>
                  <p:cNvPr id="136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:endParaRPr lang="en-US" sz="1800" baseline="-25000">
                      <a:solidFill>
                        <a:srgbClr val="FF00FF"/>
                      </a:solidFill>
                    </a:endParaRPr>
                  </a:p>
                </p:txBody>
              </p:sp>
              <p:grpSp>
                <p:nvGrpSpPr>
                  <p:cNvPr id="137" name="Group 85"/>
                  <p:cNvGrpSpPr>
                    <a:grpSpLocks/>
                  </p:cNvGrpSpPr>
                  <p:nvPr/>
                </p:nvGrpSpPr>
                <p:grpSpPr bwMode="auto">
                  <a:xfrm>
                    <a:off x="4724" y="2092"/>
                    <a:ext cx="96" cy="96"/>
                    <a:chOff x="4752" y="2092"/>
                    <a:chExt cx="96" cy="96"/>
                  </a:xfrm>
                </p:grpSpPr>
                <p:sp>
                  <p:nvSpPr>
                    <p:cNvPr id="138" name="Line 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52" y="2092"/>
                      <a:ext cx="96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00FF"/>
                      </a:solidFill>
                      <a:round/>
                      <a:headEnd/>
                      <a:tailEnd/>
                    </a:ln>
                  </p:spPr>
                  <p:txBody>
                    <a:bodyPr tIns="0" bIns="0" anchor="ctr"/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139" name="Line 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52" y="2140"/>
                      <a:ext cx="96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00FF"/>
                      </a:solidFill>
                      <a:round/>
                      <a:headEnd/>
                      <a:tailEnd/>
                    </a:ln>
                  </p:spPr>
                  <p:txBody>
                    <a:bodyPr tIns="0" bIns="0" anchor="ctr"/>
                    <a:lstStyle/>
                    <a:p>
                      <a:endParaRPr lang="en-US" sz="1800"/>
                    </a:p>
                  </p:txBody>
                </p: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Text Box 8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68" y="3024"/>
                      <a:ext cx="259" cy="131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tIns="0" bIns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𝑅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800"/>
                    </a:p>
                  </p:txBody>
                </p:sp>
              </mc:Choice>
              <mc:Fallback xmlns="">
                <p:sp>
                  <p:nvSpPr>
                    <p:cNvPr id="83" name="Text Box 8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368" y="3024"/>
                      <a:ext cx="418" cy="233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/>
                      </a:stretch>
                    </a:blipFill>
                    <a:ln w="9525" algn="ctr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30" name="Group 89"/>
                <p:cNvGrpSpPr>
                  <a:grpSpLocks/>
                </p:cNvGrpSpPr>
                <p:nvPr/>
              </p:nvGrpSpPr>
              <p:grpSpPr bwMode="auto">
                <a:xfrm>
                  <a:off x="4776" y="2976"/>
                  <a:ext cx="144" cy="144"/>
                  <a:chOff x="4824" y="2352"/>
                  <a:chExt cx="288" cy="288"/>
                </a:xfrm>
              </p:grpSpPr>
              <p:sp>
                <p:nvSpPr>
                  <p:cNvPr id="134" name="Oval 90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2352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:endParaRPr lang="en-US" sz="1800" baseline="-25000">
                      <a:solidFill>
                        <a:srgbClr val="FF00FF"/>
                      </a:solidFill>
                    </a:endParaRPr>
                  </a:p>
                </p:txBody>
              </p:sp>
              <p:sp>
                <p:nvSpPr>
                  <p:cNvPr id="135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2376"/>
                    <a:ext cx="240" cy="240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:endParaRPr lang="en-US" sz="1800" baseline="-25000"/>
                  </a:p>
                </p:txBody>
              </p:sp>
            </p:grpSp>
            <p:grpSp>
              <p:nvGrpSpPr>
                <p:cNvPr id="131" name="Group 92"/>
                <p:cNvGrpSpPr>
                  <a:grpSpLocks/>
                </p:cNvGrpSpPr>
                <p:nvPr/>
              </p:nvGrpSpPr>
              <p:grpSpPr bwMode="auto">
                <a:xfrm>
                  <a:off x="4704" y="3192"/>
                  <a:ext cx="144" cy="144"/>
                  <a:chOff x="4824" y="2352"/>
                  <a:chExt cx="288" cy="288"/>
                </a:xfrm>
              </p:grpSpPr>
              <p:sp>
                <p:nvSpPr>
                  <p:cNvPr id="132" name="Oval 93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2352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:endParaRPr lang="en-US" sz="1800" baseline="-25000">
                      <a:solidFill>
                        <a:srgbClr val="FF00FF"/>
                      </a:solidFill>
                    </a:endParaRPr>
                  </a:p>
                </p:txBody>
              </p:sp>
              <p:sp>
                <p:nvSpPr>
                  <p:cNvPr id="133" name="Oval 94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2376"/>
                    <a:ext cx="240" cy="240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:endParaRPr lang="en-US" sz="1800" baseline="-25000"/>
                  </a:p>
                </p:txBody>
              </p:sp>
            </p:grpSp>
          </p:grpSp>
          <p:cxnSp>
            <p:nvCxnSpPr>
              <p:cNvPr id="123" name="AutoShape 96"/>
              <p:cNvCxnSpPr>
                <a:cxnSpLocks noChangeShapeType="1"/>
                <a:stCxn id="132" idx="4"/>
                <a:endCxn id="118" idx="4"/>
              </p:cNvCxnSpPr>
              <p:nvPr/>
            </p:nvCxnSpPr>
            <p:spPr bwMode="auto">
              <a:xfrm rot="5400000" flipH="1">
                <a:off x="9508412" y="4961481"/>
                <a:ext cx="367638" cy="1814599"/>
              </a:xfrm>
              <a:prstGeom prst="curvedConnector3">
                <a:avLst>
                  <a:gd name="adj1" fmla="val -62181"/>
                </a:avLst>
              </a:prstGeom>
              <a:noFill/>
              <a:ln w="57150">
                <a:solidFill>
                  <a:srgbClr val="3399FF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4" name="AutoShape 97"/>
              <p:cNvCxnSpPr>
                <a:cxnSpLocks noChangeShapeType="1"/>
                <a:stCxn id="134" idx="0"/>
                <a:endCxn id="118" idx="7"/>
              </p:cNvCxnSpPr>
              <p:nvPr/>
            </p:nvCxnSpPr>
            <p:spPr bwMode="auto">
              <a:xfrm rot="16200000" flipH="1" flipV="1">
                <a:off x="9720914" y="4445001"/>
                <a:ext cx="181119" cy="1879413"/>
              </a:xfrm>
              <a:prstGeom prst="curvedConnector3">
                <a:avLst>
                  <a:gd name="adj1" fmla="val -126215"/>
                </a:avLst>
              </a:prstGeom>
              <a:noFill/>
              <a:ln w="57150">
                <a:solidFill>
                  <a:srgbClr val="3399FF"/>
                </a:solidFill>
                <a:round/>
                <a:headEnd/>
                <a:tailEnd type="triangle" w="med" len="med"/>
              </a:ln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9493147" y="4751259"/>
                    <a:ext cx="379100" cy="33559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square" tIns="0" b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i="1" smtClean="0">
                              <a:latin typeface="Cambria Math"/>
                            </a:rPr>
                            <m:t>𝜀</m:t>
                          </m:r>
                          <m:r>
                            <a:rPr lang="en-US" sz="1800" i="1" smtClean="0">
                              <a:latin typeface="Cambria Math"/>
                            </a:rPr>
                            <m:t>,#,</m:t>
                          </m:r>
                          <m:r>
                            <a:rPr lang="en-US" sz="1800" i="1">
                              <a:latin typeface="Cambria Math"/>
                            </a:rPr>
                            <m:t>𝜀</m:t>
                          </m:r>
                        </m:oMath>
                      </m:oMathPara>
                    </a14:m>
                    <a:endParaRPr lang="en-US" sz="1800" dirty="0">
                      <a:latin typeface="Symbol" pitchFamily="18" charset="2"/>
                    </a:endParaRPr>
                  </a:p>
                </p:txBody>
              </p:sp>
            </mc:Choice>
            <mc:Fallback xmlns="">
              <p:sp>
                <p:nvSpPr>
                  <p:cNvPr id="42" name="Rectangle 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9493147" y="4751259"/>
                    <a:ext cx="379100" cy="335598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r="-119608" b="-11111"/>
                    </a:stretch>
                  </a:blipFill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9416947" y="6261789"/>
                    <a:ext cx="379100" cy="33559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square" tIns="0" b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/>
                            </a:rPr>
                            <m:t>𝜀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,#,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𝜀</m:t>
                          </m:r>
                        </m:oMath>
                      </m:oMathPara>
                    </a14:m>
                    <a:endParaRPr lang="en-US" sz="1800" dirty="0">
                      <a:latin typeface="Symbol" pitchFamily="18" charset="2"/>
                    </a:endParaRPr>
                  </a:p>
                </p:txBody>
              </p:sp>
            </mc:Choice>
            <mc:Fallback xmlns="">
              <p:sp>
                <p:nvSpPr>
                  <p:cNvPr id="43" name="Rectangle 10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9416947" y="6261789"/>
                    <a:ext cx="379100" cy="335598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r="-119608" b="-10870"/>
                    </a:stretch>
                  </a:blipFill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5" name="Group 17"/>
            <p:cNvGrpSpPr>
              <a:grpSpLocks/>
            </p:cNvGrpSpPr>
            <p:nvPr/>
          </p:nvGrpSpPr>
          <p:grpSpPr bwMode="auto">
            <a:xfrm>
              <a:off x="9294812" y="3078032"/>
              <a:ext cx="330888" cy="245671"/>
              <a:chOff x="4724" y="1996"/>
              <a:chExt cx="388" cy="288"/>
            </a:xfrm>
          </p:grpSpPr>
          <p:sp>
            <p:nvSpPr>
              <p:cNvPr id="118" name="Oval 18"/>
              <p:cNvSpPr>
                <a:spLocks noChangeArrowheads="1"/>
              </p:cNvSpPr>
              <p:nvPr/>
            </p:nvSpPr>
            <p:spPr bwMode="auto">
              <a:xfrm>
                <a:off x="4824" y="1996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1200" baseline="-25000">
                  <a:solidFill>
                    <a:srgbClr val="FF00FF"/>
                  </a:solidFill>
                </a:endParaRPr>
              </a:p>
            </p:txBody>
          </p:sp>
          <p:grpSp>
            <p:nvGrpSpPr>
              <p:cNvPr id="119" name="Group 19"/>
              <p:cNvGrpSpPr>
                <a:grpSpLocks/>
              </p:cNvGrpSpPr>
              <p:nvPr/>
            </p:nvGrpSpPr>
            <p:grpSpPr bwMode="auto">
              <a:xfrm>
                <a:off x="4724" y="2092"/>
                <a:ext cx="96" cy="96"/>
                <a:chOff x="4752" y="2092"/>
                <a:chExt cx="96" cy="96"/>
              </a:xfrm>
            </p:grpSpPr>
            <p:sp>
              <p:nvSpPr>
                <p:cNvPr id="120" name="Line 20"/>
                <p:cNvSpPr>
                  <a:spLocks noChangeShapeType="1"/>
                </p:cNvSpPr>
                <p:nvPr/>
              </p:nvSpPr>
              <p:spPr bwMode="auto">
                <a:xfrm>
                  <a:off x="4752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 sz="1200"/>
                </a:p>
              </p:txBody>
            </p:sp>
            <p:sp>
              <p:nvSpPr>
                <p:cNvPr id="121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52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 sz="1200"/>
                </a:p>
              </p:txBody>
            </p:sp>
          </p:grpSp>
        </p:grpSp>
        <p:cxnSp>
          <p:nvCxnSpPr>
            <p:cNvPr id="116" name="AutoShape 24"/>
            <p:cNvCxnSpPr>
              <a:cxnSpLocks noChangeShapeType="1"/>
              <a:stCxn id="118" idx="6"/>
              <a:endCxn id="136" idx="2"/>
            </p:cNvCxnSpPr>
            <p:nvPr/>
          </p:nvCxnSpPr>
          <p:spPr bwMode="auto">
            <a:xfrm>
              <a:off x="9625700" y="3200868"/>
              <a:ext cx="620882" cy="11175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00"/>
                <p:cNvSpPr>
                  <a:spLocks noChangeArrowheads="1"/>
                </p:cNvSpPr>
                <p:nvPr/>
              </p:nvSpPr>
              <p:spPr bwMode="auto">
                <a:xfrm>
                  <a:off x="9523412" y="3124200"/>
                  <a:ext cx="379100" cy="276999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square" t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/>
                          </a:rPr>
                          <m:t>𝜀</m:t>
                        </m:r>
                        <m:r>
                          <a:rPr lang="en-US" sz="1800" b="0" i="1" smtClean="0">
                            <a:latin typeface="Cambria Math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𝜀</m:t>
                        </m:r>
                        <m:r>
                          <a:rPr lang="en-US" sz="1800" b="0" i="1" smtClean="0">
                            <a:latin typeface="Cambria Math"/>
                          </a:rPr>
                          <m:t>,#</m:t>
                        </m:r>
                      </m:oMath>
                    </m:oMathPara>
                  </a14:m>
                  <a:endParaRPr lang="en-US" sz="1800">
                    <a:latin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72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523412" y="3124200"/>
                  <a:ext cx="379100" cy="276999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 r="-129412" b="-34211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7477461" y="5468779"/>
            <a:ext cx="2632420" cy="726392"/>
            <a:chOff x="7477461" y="5468779"/>
            <a:chExt cx="2632420" cy="726392"/>
          </a:xfrm>
        </p:grpSpPr>
        <p:grpSp>
          <p:nvGrpSpPr>
            <p:cNvPr id="22" name="Group 21"/>
            <p:cNvGrpSpPr/>
            <p:nvPr/>
          </p:nvGrpSpPr>
          <p:grpSpPr>
            <a:xfrm>
              <a:off x="7477461" y="5468779"/>
              <a:ext cx="1072394" cy="718307"/>
              <a:chOff x="7427189" y="5253940"/>
              <a:chExt cx="1072394" cy="718307"/>
            </a:xfrm>
          </p:grpSpPr>
          <p:sp>
            <p:nvSpPr>
              <p:cNvPr id="140" name="Cloud"/>
              <p:cNvSpPr>
                <a:spLocks noChangeAspect="1" noEditPoints="1" noChangeArrowheads="1"/>
              </p:cNvSpPr>
              <p:nvPr/>
            </p:nvSpPr>
            <p:spPr bwMode="auto">
              <a:xfrm rot="391928">
                <a:off x="7427189" y="5253940"/>
                <a:ext cx="1072394" cy="718307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94612" y="5468779"/>
                    <a:ext cx="632289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tIns="0" b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𝐷𝐴</m:t>
                          </m:r>
                        </m:oMath>
                      </m:oMathPara>
                    </a14:m>
                    <a:endParaRPr lang="en-US" sz="1600"/>
                  </a:p>
                </p:txBody>
              </p:sp>
            </mc:Choice>
            <mc:Fallback xmlns="">
              <p:sp>
                <p:nvSpPr>
                  <p:cNvPr id="142" name="Text 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694612" y="5468779"/>
                    <a:ext cx="632289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 b="-4878"/>
                    </a:stretch>
                  </a:blipFill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9037487" y="5476864"/>
              <a:ext cx="1072394" cy="718307"/>
              <a:chOff x="9255988" y="5419131"/>
              <a:chExt cx="1072394" cy="718307"/>
            </a:xfrm>
          </p:grpSpPr>
          <p:sp>
            <p:nvSpPr>
              <p:cNvPr id="141" name="Cloud"/>
              <p:cNvSpPr>
                <a:spLocks noChangeAspect="1" noEditPoints="1" noChangeArrowheads="1"/>
              </p:cNvSpPr>
              <p:nvPr/>
            </p:nvSpPr>
            <p:spPr bwMode="auto">
              <a:xfrm rot="391928">
                <a:off x="9255988" y="5419131"/>
                <a:ext cx="1072394" cy="718307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523412" y="5621179"/>
                    <a:ext cx="597023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tIns="0" b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/>
                            </a:rPr>
                            <m:t>𝐹𝑆𝐴</m:t>
                          </m:r>
                        </m:oMath>
                      </m:oMathPara>
                    </a14:m>
                    <a:endParaRPr lang="en-US" sz="1600"/>
                  </a:p>
                </p:txBody>
              </p:sp>
            </mc:Choice>
            <mc:Fallback xmlns="">
              <p:sp>
                <p:nvSpPr>
                  <p:cNvPr id="143" name="Text 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9523412" y="5621179"/>
                    <a:ext cx="597023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 b="-5000"/>
                    </a:stretch>
                  </a:blipFill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583084" y="5625039"/>
                  <a:ext cx="473206" cy="36933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t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44" name="Text 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583084" y="5625039"/>
                  <a:ext cx="473206" cy="369332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 b="-1667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400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CFL Closure Redux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We can also show closure of CFLs using CFGs</a:t>
                </a:r>
              </a:p>
              <a:p>
                <a:pPr lvl="1"/>
                <a:r>
                  <a:rPr lang="en-US"/>
                  <a:t>If we </a:t>
                </a:r>
                <a:r>
                  <a:rPr lang="en-US" smtClean="0"/>
                  <a:t>have CFGs </a:t>
                </a:r>
                <a:r>
                  <a:rPr lang="en-US"/>
                  <a:t>for languages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/>
                  <a:t> with start symbols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:r>
                  <a:rPr lang="en-US" smtClean="0"/>
                  <a:t>respectively</a:t>
                </a:r>
              </a:p>
              <a:p>
                <a:r>
                  <a:rPr lang="en-US" smtClean="0"/>
                  <a:t>Union</a:t>
                </a:r>
              </a:p>
              <a:p>
                <a:pPr lvl="1"/>
                <a:r>
                  <a:rPr lang="en-US" b="0" smtClean="0"/>
                  <a:t>Take production rules for both grammars, add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|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</a:p>
              <a:p>
                <a:r>
                  <a:rPr lang="en-US" smtClean="0"/>
                  <a:t>Concatenation</a:t>
                </a:r>
              </a:p>
              <a:p>
                <a:pPr lvl="1"/>
                <a:r>
                  <a:rPr lang="en-US"/>
                  <a:t>Take production rules for both grammars, add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</m:t>
                    </m:r>
                    <m:r>
                      <a:rPr lang="en-US" i="1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:endParaRPr lang="en-US" smtClean="0"/>
              </a:p>
              <a:p>
                <a:r>
                  <a:rPr lang="en-US" smtClean="0"/>
                  <a:t>Kleene</a:t>
                </a:r>
              </a:p>
              <a:p>
                <a:pPr lvl="1"/>
                <a:r>
                  <a:rPr lang="en-US" b="0" smtClean="0"/>
                  <a:t>Add to production rules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𝑆𝑆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56" t="-3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-152400"/>
            <a:ext cx="10969943" cy="1143000"/>
          </a:xfrm>
        </p:spPr>
        <p:txBody>
          <a:bodyPr/>
          <a:lstStyle/>
          <a:p>
            <a:r>
              <a:rPr lang="en-US" smtClean="0"/>
              <a:t>CFG for Regular Expressions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762000"/>
                <a:ext cx="10969943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𝑅𝑅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(</m:t>
                      </m:r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mtClean="0"/>
              </a:p>
              <a:p>
                <a:pPr marL="0" indent="0">
                  <a:buNone/>
                </a:pPr>
                <a:r>
                  <a:rPr lang="en-US" smtClean="0"/>
                  <a:t>To produce: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762000"/>
                <a:ext cx="10969943" cy="4525963"/>
              </a:xfrm>
              <a:blipFill rotWithShape="1">
                <a:blip r:embed="rId2"/>
                <a:stretch>
                  <a:fillRect l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2007716"/>
                  </p:ext>
                </p:extLst>
              </p:nvPr>
            </p:nvGraphicFramePr>
            <p:xfrm>
              <a:off x="-1588" y="2286000"/>
              <a:ext cx="5410200" cy="457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9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00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Current String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Production</a:t>
                          </a:r>
                          <a:r>
                            <a:rPr lang="en-US" baseline="0" smtClean="0"/>
                            <a:t> rule applied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𝑅𝑅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𝑅𝑅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→(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mtClean="0"/>
                            <a:t>All terminals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2007716"/>
                  </p:ext>
                </p:extLst>
              </p:nvPr>
            </p:nvGraphicFramePr>
            <p:xfrm>
              <a:off x="-1588" y="2286000"/>
              <a:ext cx="5410200" cy="457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9800"/>
                    <a:gridCol w="3200400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Current String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Production</a:t>
                          </a:r>
                          <a:r>
                            <a:rPr lang="en-US" baseline="0" smtClean="0"/>
                            <a:t> rule applied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76" t="-110667" r="-145304" b="-8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9143" t="-110667" r="-190" b="-8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76" t="-210667" r="-145304" b="-7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9143" t="-210667" r="-190" b="-7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76" t="-310667" r="-145304" b="-6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9143" t="-310667" r="-190" b="-6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76" t="-410667" r="-145304" b="-5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9143" t="-410667" r="-190" b="-5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76" t="-510667" r="-145304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9143" t="-510667" r="-190" b="-4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76" t="-610667" r="-145304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9143" t="-610667" r="-190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76" t="-710667" r="-145304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9143" t="-710667" r="-190" b="-2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76" t="-810667" r="-145304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9143" t="-810667" r="-190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76" t="-910667" r="-145304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mtClean="0"/>
                            <a:t>All terminals</a:t>
                          </a:r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08" name="Group 107"/>
          <p:cNvGrpSpPr/>
          <p:nvPr/>
        </p:nvGrpSpPr>
        <p:grpSpPr>
          <a:xfrm>
            <a:off x="6170612" y="1752599"/>
            <a:ext cx="5464806" cy="4577862"/>
            <a:chOff x="6170612" y="1752599"/>
            <a:chExt cx="5464806" cy="4577862"/>
          </a:xfrm>
        </p:grpSpPr>
        <p:sp>
          <p:nvSpPr>
            <p:cNvPr id="26" name="TextBox 25"/>
            <p:cNvSpPr txBox="1"/>
            <p:nvPr/>
          </p:nvSpPr>
          <p:spPr>
            <a:xfrm>
              <a:off x="7085190" y="1752599"/>
              <a:ext cx="15005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/>
                <a:t>Parse Tree</a:t>
              </a:r>
              <a:endParaRPr lang="en-US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9421263" y="1752600"/>
                  <a:ext cx="45820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1263" y="1752600"/>
                  <a:ext cx="45820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932612" y="2586335"/>
                  <a:ext cx="45820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2612" y="2586335"/>
                  <a:ext cx="458202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0513010" y="2514600"/>
                  <a:ext cx="45820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3010" y="2514600"/>
                  <a:ext cx="458202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170612" y="3653136"/>
                  <a:ext cx="45820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0612" y="3653136"/>
                  <a:ext cx="458202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932612" y="5868796"/>
                  <a:ext cx="4026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2612" y="5868796"/>
                  <a:ext cx="402674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/>
            <p:cNvCxnSpPr>
              <a:stCxn id="27" idx="2"/>
              <a:endCxn id="28" idx="0"/>
            </p:cNvCxnSpPr>
            <p:nvPr/>
          </p:nvCxnSpPr>
          <p:spPr>
            <a:xfrm flipH="1">
              <a:off x="7161713" y="2214265"/>
              <a:ext cx="2488651" cy="3720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7" idx="2"/>
              <a:endCxn id="29" idx="0"/>
            </p:cNvCxnSpPr>
            <p:nvPr/>
          </p:nvCxnSpPr>
          <p:spPr>
            <a:xfrm>
              <a:off x="9650364" y="2214265"/>
              <a:ext cx="1091747" cy="3003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8" idx="2"/>
              <a:endCxn id="30" idx="0"/>
            </p:cNvCxnSpPr>
            <p:nvPr/>
          </p:nvCxnSpPr>
          <p:spPr>
            <a:xfrm flipH="1">
              <a:off x="6399713" y="3048000"/>
              <a:ext cx="762000" cy="60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8" idx="2"/>
              <a:endCxn id="31" idx="0"/>
            </p:cNvCxnSpPr>
            <p:nvPr/>
          </p:nvCxnSpPr>
          <p:spPr>
            <a:xfrm flipH="1">
              <a:off x="7133949" y="3048000"/>
              <a:ext cx="27764" cy="2820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8913812" y="3276600"/>
                  <a:ext cx="45820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812" y="3276600"/>
                  <a:ext cx="458202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1232744" y="5868796"/>
                  <a:ext cx="4026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2744" y="5868796"/>
                  <a:ext cx="402674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Connector 47"/>
            <p:cNvCxnSpPr>
              <a:stCxn id="29" idx="2"/>
              <a:endCxn id="44" idx="0"/>
            </p:cNvCxnSpPr>
            <p:nvPr/>
          </p:nvCxnSpPr>
          <p:spPr>
            <a:xfrm flipH="1">
              <a:off x="9142913" y="2976265"/>
              <a:ext cx="1599198" cy="3003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29" idx="2"/>
              <a:endCxn id="45" idx="0"/>
            </p:cNvCxnSpPr>
            <p:nvPr/>
          </p:nvCxnSpPr>
          <p:spPr>
            <a:xfrm>
              <a:off x="10742111" y="2976265"/>
              <a:ext cx="691970" cy="2892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6171614" y="5868796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1614" y="5868796"/>
                  <a:ext cx="432618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Connector 54"/>
            <p:cNvCxnSpPr>
              <a:stCxn id="30" idx="2"/>
              <a:endCxn id="54" idx="0"/>
            </p:cNvCxnSpPr>
            <p:nvPr/>
          </p:nvCxnSpPr>
          <p:spPr>
            <a:xfrm flipH="1">
              <a:off x="6387923" y="4114801"/>
              <a:ext cx="11790" cy="17539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0665577" y="5868796"/>
                  <a:ext cx="38183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5577" y="5868796"/>
                  <a:ext cx="381835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4839" r="-4839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7542212" y="5868796"/>
                  <a:ext cx="38183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212" y="5868796"/>
                  <a:ext cx="381835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3175" r="-4762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Connector 59"/>
            <p:cNvCxnSpPr>
              <a:stCxn id="44" idx="2"/>
              <a:endCxn id="59" idx="0"/>
            </p:cNvCxnSpPr>
            <p:nvPr/>
          </p:nvCxnSpPr>
          <p:spPr>
            <a:xfrm flipH="1">
              <a:off x="7733130" y="3738265"/>
              <a:ext cx="1409783" cy="2130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4" idx="2"/>
              <a:endCxn id="58" idx="0"/>
            </p:cNvCxnSpPr>
            <p:nvPr/>
          </p:nvCxnSpPr>
          <p:spPr>
            <a:xfrm>
              <a:off x="9142913" y="3738265"/>
              <a:ext cx="1713582" cy="2130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8913812" y="4191000"/>
                  <a:ext cx="45820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812" y="4191000"/>
                  <a:ext cx="458202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Connector 66"/>
            <p:cNvCxnSpPr>
              <a:stCxn id="44" idx="2"/>
              <a:endCxn id="66" idx="0"/>
            </p:cNvCxnSpPr>
            <p:nvPr/>
          </p:nvCxnSpPr>
          <p:spPr>
            <a:xfrm>
              <a:off x="9142913" y="3738265"/>
              <a:ext cx="0" cy="4527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8942067" y="5868796"/>
                  <a:ext cx="48282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2067" y="5868796"/>
                  <a:ext cx="482824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8380412" y="4898291"/>
                  <a:ext cx="45820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0412" y="4898291"/>
                  <a:ext cx="458202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9598610" y="4898291"/>
                  <a:ext cx="45820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8610" y="4898291"/>
                  <a:ext cx="458202" cy="46166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Connector 73"/>
            <p:cNvCxnSpPr>
              <a:stCxn id="66" idx="2"/>
              <a:endCxn id="72" idx="0"/>
            </p:cNvCxnSpPr>
            <p:nvPr/>
          </p:nvCxnSpPr>
          <p:spPr>
            <a:xfrm flipH="1">
              <a:off x="8609513" y="4652665"/>
              <a:ext cx="533400" cy="245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66" idx="2"/>
              <a:endCxn id="73" idx="0"/>
            </p:cNvCxnSpPr>
            <p:nvPr/>
          </p:nvCxnSpPr>
          <p:spPr>
            <a:xfrm>
              <a:off x="9142913" y="4652665"/>
              <a:ext cx="684798" cy="245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71" idx="0"/>
              <a:endCxn id="66" idx="2"/>
            </p:cNvCxnSpPr>
            <p:nvPr/>
          </p:nvCxnSpPr>
          <p:spPr>
            <a:xfrm flipH="1" flipV="1">
              <a:off x="9142913" y="4652665"/>
              <a:ext cx="40566" cy="12161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8228012" y="5868795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8012" y="5868795"/>
                  <a:ext cx="432618" cy="461665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9858372" y="5868794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372" y="5868794"/>
                  <a:ext cx="427040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/>
            <p:cNvCxnSpPr>
              <a:stCxn id="85" idx="0"/>
              <a:endCxn id="72" idx="2"/>
            </p:cNvCxnSpPr>
            <p:nvPr/>
          </p:nvCxnSpPr>
          <p:spPr>
            <a:xfrm flipV="1">
              <a:off x="8444321" y="5359956"/>
              <a:ext cx="165192" cy="508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6" idx="0"/>
              <a:endCxn id="73" idx="2"/>
            </p:cNvCxnSpPr>
            <p:nvPr/>
          </p:nvCxnSpPr>
          <p:spPr>
            <a:xfrm flipH="1" flipV="1">
              <a:off x="9827711" y="5359956"/>
              <a:ext cx="244181" cy="5088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897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Usefulness of Parse Tree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Typically with CFGs, each production rule has some “meaning” associated</a:t>
            </a:r>
          </a:p>
          <a:p>
            <a:r>
              <a:rPr lang="en-US" smtClean="0"/>
              <a:t>E.g. in Regex, each rule was an operation</a:t>
            </a:r>
          </a:p>
          <a:p>
            <a:r>
              <a:rPr lang="en-US" smtClean="0"/>
              <a:t>From the parse tree, we know which operations to apply to which languages in what order to get the describe language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5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Regex parse tree to NFA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-1588" y="1675701"/>
            <a:ext cx="5464806" cy="4577862"/>
            <a:chOff x="6170612" y="1752599"/>
            <a:chExt cx="5464806" cy="4577862"/>
          </a:xfrm>
        </p:grpSpPr>
        <p:sp>
          <p:nvSpPr>
            <p:cNvPr id="6" name="TextBox 5"/>
            <p:cNvSpPr txBox="1"/>
            <p:nvPr/>
          </p:nvSpPr>
          <p:spPr>
            <a:xfrm>
              <a:off x="7085190" y="1752599"/>
              <a:ext cx="15005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/>
                <a:t>Parse Tree</a:t>
              </a:r>
              <a:endParaRPr lang="en-US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9421263" y="1752600"/>
                  <a:ext cx="45820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1263" y="1752600"/>
                  <a:ext cx="458202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932612" y="2586335"/>
                  <a:ext cx="45820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2612" y="2586335"/>
                  <a:ext cx="45820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0513010" y="2514600"/>
                  <a:ext cx="45820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3010" y="2514600"/>
                  <a:ext cx="45820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170612" y="3653136"/>
                  <a:ext cx="45820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0612" y="3653136"/>
                  <a:ext cx="45820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932612" y="5868796"/>
                  <a:ext cx="4026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2612" y="5868796"/>
                  <a:ext cx="40267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>
              <a:stCxn id="7" idx="2"/>
              <a:endCxn id="8" idx="0"/>
            </p:cNvCxnSpPr>
            <p:nvPr/>
          </p:nvCxnSpPr>
          <p:spPr>
            <a:xfrm flipH="1">
              <a:off x="7161713" y="2214265"/>
              <a:ext cx="2488651" cy="3720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2"/>
              <a:endCxn id="9" idx="0"/>
            </p:cNvCxnSpPr>
            <p:nvPr/>
          </p:nvCxnSpPr>
          <p:spPr>
            <a:xfrm>
              <a:off x="9650364" y="2214265"/>
              <a:ext cx="1091747" cy="3003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8" idx="2"/>
              <a:endCxn id="10" idx="0"/>
            </p:cNvCxnSpPr>
            <p:nvPr/>
          </p:nvCxnSpPr>
          <p:spPr>
            <a:xfrm flipH="1">
              <a:off x="6399713" y="3048000"/>
              <a:ext cx="762000" cy="60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2"/>
              <a:endCxn id="11" idx="0"/>
            </p:cNvCxnSpPr>
            <p:nvPr/>
          </p:nvCxnSpPr>
          <p:spPr>
            <a:xfrm flipH="1">
              <a:off x="7133949" y="3048000"/>
              <a:ext cx="27764" cy="2820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913812" y="3276600"/>
                  <a:ext cx="45820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812" y="3276600"/>
                  <a:ext cx="458202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1232744" y="5868796"/>
                  <a:ext cx="4026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2744" y="5868796"/>
                  <a:ext cx="402674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>
              <a:stCxn id="9" idx="2"/>
              <a:endCxn id="16" idx="0"/>
            </p:cNvCxnSpPr>
            <p:nvPr/>
          </p:nvCxnSpPr>
          <p:spPr>
            <a:xfrm flipH="1">
              <a:off x="9142913" y="2976265"/>
              <a:ext cx="1599198" cy="3003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2"/>
              <a:endCxn id="17" idx="0"/>
            </p:cNvCxnSpPr>
            <p:nvPr/>
          </p:nvCxnSpPr>
          <p:spPr>
            <a:xfrm>
              <a:off x="10742111" y="2976265"/>
              <a:ext cx="691970" cy="2892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171614" y="5868796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1614" y="5868796"/>
                  <a:ext cx="432618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/>
            <p:cNvCxnSpPr>
              <a:stCxn id="10" idx="2"/>
              <a:endCxn id="20" idx="0"/>
            </p:cNvCxnSpPr>
            <p:nvPr/>
          </p:nvCxnSpPr>
          <p:spPr>
            <a:xfrm flipH="1">
              <a:off x="6387923" y="4114801"/>
              <a:ext cx="11790" cy="17539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0665577" y="5868796"/>
                  <a:ext cx="38183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5577" y="5868796"/>
                  <a:ext cx="381835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3175" r="-4762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7542212" y="5868796"/>
                  <a:ext cx="38183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212" y="5868796"/>
                  <a:ext cx="381835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4839" r="-4839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>
              <a:stCxn id="16" idx="2"/>
              <a:endCxn id="23" idx="0"/>
            </p:cNvCxnSpPr>
            <p:nvPr/>
          </p:nvCxnSpPr>
          <p:spPr>
            <a:xfrm flipH="1">
              <a:off x="7733130" y="3738265"/>
              <a:ext cx="1409783" cy="2130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6" idx="2"/>
              <a:endCxn id="22" idx="0"/>
            </p:cNvCxnSpPr>
            <p:nvPr/>
          </p:nvCxnSpPr>
          <p:spPr>
            <a:xfrm>
              <a:off x="9142913" y="3738265"/>
              <a:ext cx="1713582" cy="2130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8913812" y="4191000"/>
                  <a:ext cx="45820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812" y="4191000"/>
                  <a:ext cx="458202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>
              <a:stCxn id="16" idx="2"/>
              <a:endCxn id="26" idx="0"/>
            </p:cNvCxnSpPr>
            <p:nvPr/>
          </p:nvCxnSpPr>
          <p:spPr>
            <a:xfrm>
              <a:off x="9142913" y="3738265"/>
              <a:ext cx="0" cy="4527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8942067" y="5868796"/>
                  <a:ext cx="48282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2067" y="5868796"/>
                  <a:ext cx="482824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380412" y="4898291"/>
                  <a:ext cx="45820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0412" y="4898291"/>
                  <a:ext cx="458202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9598610" y="4898291"/>
                  <a:ext cx="45820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8610" y="4898291"/>
                  <a:ext cx="458202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/>
            <p:cNvCxnSpPr>
              <a:stCxn id="26" idx="2"/>
              <a:endCxn id="29" idx="0"/>
            </p:cNvCxnSpPr>
            <p:nvPr/>
          </p:nvCxnSpPr>
          <p:spPr>
            <a:xfrm flipH="1">
              <a:off x="8609513" y="4652665"/>
              <a:ext cx="533400" cy="245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6" idx="2"/>
              <a:endCxn id="30" idx="0"/>
            </p:cNvCxnSpPr>
            <p:nvPr/>
          </p:nvCxnSpPr>
          <p:spPr>
            <a:xfrm>
              <a:off x="9142913" y="4652665"/>
              <a:ext cx="684798" cy="245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8" idx="0"/>
              <a:endCxn id="26" idx="2"/>
            </p:cNvCxnSpPr>
            <p:nvPr/>
          </p:nvCxnSpPr>
          <p:spPr>
            <a:xfrm flipH="1" flipV="1">
              <a:off x="9142913" y="4652665"/>
              <a:ext cx="40566" cy="12161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8228012" y="5868795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8012" y="5868795"/>
                  <a:ext cx="432618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9858372" y="5868794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372" y="5868794"/>
                  <a:ext cx="427040" cy="46166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/>
            <p:cNvCxnSpPr>
              <a:stCxn id="34" idx="0"/>
              <a:endCxn id="29" idx="2"/>
            </p:cNvCxnSpPr>
            <p:nvPr/>
          </p:nvCxnSpPr>
          <p:spPr>
            <a:xfrm flipV="1">
              <a:off x="8444321" y="5359956"/>
              <a:ext cx="165192" cy="508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5" idx="0"/>
              <a:endCxn id="30" idx="2"/>
            </p:cNvCxnSpPr>
            <p:nvPr/>
          </p:nvCxnSpPr>
          <p:spPr>
            <a:xfrm flipH="1" flipV="1">
              <a:off x="9827711" y="5359956"/>
              <a:ext cx="244181" cy="5088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2960100" y="1941703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concat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5305" y="3049534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kleene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43979" y="2899367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kleene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90344" y="4453235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union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2536" y="4467747"/>
                <a:ext cx="4326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6" y="4467747"/>
                <a:ext cx="432619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055812" y="5283058"/>
                <a:ext cx="4326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12" y="5283058"/>
                <a:ext cx="432619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537694" y="5283058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694" y="5283058"/>
                <a:ext cx="427040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26"/>
          <p:cNvSpPr>
            <a:spLocks noChangeArrowheads="1"/>
          </p:cNvSpPr>
          <p:nvPr/>
        </p:nvSpPr>
        <p:spPr bwMode="auto">
          <a:xfrm>
            <a:off x="5865812" y="3154350"/>
            <a:ext cx="609441" cy="609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/>
          </a:p>
        </p:txBody>
      </p:sp>
      <p:sp>
        <p:nvSpPr>
          <p:cNvPr id="59" name="Oval 26"/>
          <p:cNvSpPr>
            <a:spLocks noChangeArrowheads="1"/>
          </p:cNvSpPr>
          <p:nvPr/>
        </p:nvSpPr>
        <p:spPr bwMode="auto">
          <a:xfrm>
            <a:off x="7021121" y="3154350"/>
            <a:ext cx="609441" cy="609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/>
          </a:p>
        </p:txBody>
      </p:sp>
      <p:cxnSp>
        <p:nvCxnSpPr>
          <p:cNvPr id="60" name="AutoShape 24"/>
          <p:cNvCxnSpPr>
            <a:cxnSpLocks noChangeShapeType="1"/>
            <a:stCxn id="54" idx="6"/>
            <a:endCxn id="59" idx="2"/>
          </p:cNvCxnSpPr>
          <p:nvPr/>
        </p:nvCxnSpPr>
        <p:spPr bwMode="auto">
          <a:xfrm>
            <a:off x="6475253" y="3459150"/>
            <a:ext cx="545868" cy="0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531877" y="2982132"/>
                <a:ext cx="4326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877" y="2982132"/>
                <a:ext cx="43261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26"/>
          <p:cNvSpPr>
            <a:spLocks noChangeArrowheads="1"/>
          </p:cNvSpPr>
          <p:nvPr/>
        </p:nvSpPr>
        <p:spPr bwMode="auto">
          <a:xfrm>
            <a:off x="9600513" y="2386483"/>
            <a:ext cx="609441" cy="609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/>
          </a:p>
        </p:txBody>
      </p:sp>
      <p:cxnSp>
        <p:nvCxnSpPr>
          <p:cNvPr id="66" name="AutoShape 24"/>
          <p:cNvCxnSpPr>
            <a:cxnSpLocks noChangeShapeType="1"/>
            <a:stCxn id="64" idx="6"/>
            <a:endCxn id="65" idx="2"/>
          </p:cNvCxnSpPr>
          <p:nvPr/>
        </p:nvCxnSpPr>
        <p:spPr bwMode="auto">
          <a:xfrm>
            <a:off x="10209954" y="2691283"/>
            <a:ext cx="545868" cy="0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0266578" y="2214265"/>
                <a:ext cx="4326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578" y="2214265"/>
                <a:ext cx="432619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26"/>
          <p:cNvSpPr>
            <a:spLocks noChangeArrowheads="1"/>
          </p:cNvSpPr>
          <p:nvPr/>
        </p:nvSpPr>
        <p:spPr bwMode="auto">
          <a:xfrm>
            <a:off x="9511262" y="4347865"/>
            <a:ext cx="609441" cy="609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/>
          </a:p>
        </p:txBody>
      </p:sp>
      <p:sp>
        <p:nvSpPr>
          <p:cNvPr id="69" name="Oval 26"/>
          <p:cNvSpPr>
            <a:spLocks noChangeArrowheads="1"/>
          </p:cNvSpPr>
          <p:nvPr/>
        </p:nvSpPr>
        <p:spPr bwMode="auto">
          <a:xfrm>
            <a:off x="10666571" y="4347865"/>
            <a:ext cx="609441" cy="609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/>
          </a:p>
        </p:txBody>
      </p:sp>
      <p:cxnSp>
        <p:nvCxnSpPr>
          <p:cNvPr id="70" name="AutoShape 24"/>
          <p:cNvCxnSpPr>
            <a:cxnSpLocks noChangeShapeType="1"/>
            <a:stCxn id="68" idx="6"/>
            <a:endCxn id="69" idx="2"/>
          </p:cNvCxnSpPr>
          <p:nvPr/>
        </p:nvCxnSpPr>
        <p:spPr bwMode="auto">
          <a:xfrm>
            <a:off x="10120703" y="4652665"/>
            <a:ext cx="545868" cy="0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10177327" y="4175647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7327" y="4175647"/>
                <a:ext cx="427040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urved Connector 71"/>
          <p:cNvCxnSpPr>
            <a:stCxn id="59" idx="0"/>
            <a:endCxn id="54" idx="0"/>
          </p:cNvCxnSpPr>
          <p:nvPr/>
        </p:nvCxnSpPr>
        <p:spPr>
          <a:xfrm rot="16200000" flipV="1">
            <a:off x="6748188" y="2576695"/>
            <a:ext cx="12700" cy="1155309"/>
          </a:xfrm>
          <a:prstGeom prst="curvedConnector3">
            <a:avLst>
              <a:gd name="adj1" fmla="val 5051598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26"/>
          <p:cNvSpPr>
            <a:spLocks noChangeArrowheads="1"/>
          </p:cNvSpPr>
          <p:nvPr/>
        </p:nvSpPr>
        <p:spPr bwMode="auto">
          <a:xfrm>
            <a:off x="8749421" y="3433465"/>
            <a:ext cx="609441" cy="609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/>
          </a:p>
        </p:txBody>
      </p:sp>
      <p:cxnSp>
        <p:nvCxnSpPr>
          <p:cNvPr id="78" name="AutoShape 24"/>
          <p:cNvCxnSpPr>
            <a:cxnSpLocks noChangeShapeType="1"/>
            <a:stCxn id="77" idx="7"/>
            <a:endCxn id="64" idx="3"/>
          </p:cNvCxnSpPr>
          <p:nvPr/>
        </p:nvCxnSpPr>
        <p:spPr bwMode="auto">
          <a:xfrm flipV="1">
            <a:off x="9269611" y="2906809"/>
            <a:ext cx="420153" cy="615930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p:cxnSp>
        <p:nvCxnSpPr>
          <p:cNvPr id="81" name="AutoShape 24"/>
          <p:cNvCxnSpPr>
            <a:cxnSpLocks noChangeShapeType="1"/>
            <a:stCxn id="77" idx="5"/>
            <a:endCxn id="68" idx="1"/>
          </p:cNvCxnSpPr>
          <p:nvPr/>
        </p:nvCxnSpPr>
        <p:spPr bwMode="auto">
          <a:xfrm>
            <a:off x="9269611" y="3953791"/>
            <a:ext cx="330902" cy="483348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9120609" y="3048000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609" y="3048000"/>
                <a:ext cx="402803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9054221" y="3966865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221" y="3966865"/>
                <a:ext cx="402803" cy="46166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561693" y="2138065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693" y="2138065"/>
                <a:ext cx="402803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Oval 26"/>
          <p:cNvSpPr>
            <a:spLocks noChangeArrowheads="1"/>
          </p:cNvSpPr>
          <p:nvPr/>
        </p:nvSpPr>
        <p:spPr bwMode="auto">
          <a:xfrm>
            <a:off x="5865812" y="4579600"/>
            <a:ext cx="609441" cy="609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/>
          </a:p>
        </p:txBody>
      </p:sp>
      <p:cxnSp>
        <p:nvCxnSpPr>
          <p:cNvPr id="93" name="AutoShape 24"/>
          <p:cNvCxnSpPr>
            <a:cxnSpLocks noChangeShapeType="1"/>
            <a:stCxn id="54" idx="4"/>
            <a:endCxn id="92" idx="0"/>
          </p:cNvCxnSpPr>
          <p:nvPr/>
        </p:nvCxnSpPr>
        <p:spPr bwMode="auto">
          <a:xfrm>
            <a:off x="6170533" y="3763950"/>
            <a:ext cx="0" cy="815650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5774080" y="3878423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080" y="3878423"/>
                <a:ext cx="402803" cy="461665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urved Connector 97"/>
          <p:cNvCxnSpPr>
            <a:stCxn id="65" idx="0"/>
            <a:endCxn id="77" idx="0"/>
          </p:cNvCxnSpPr>
          <p:nvPr/>
        </p:nvCxnSpPr>
        <p:spPr>
          <a:xfrm rot="16200000" flipH="1" flipV="1">
            <a:off x="9533852" y="1906773"/>
            <a:ext cx="1046982" cy="2006401"/>
          </a:xfrm>
          <a:prstGeom prst="curvedConnector3">
            <a:avLst>
              <a:gd name="adj1" fmla="val -35921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9905233" y="1600200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233" y="1600200"/>
                <a:ext cx="402803" cy="461665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Curved Connector 102"/>
          <p:cNvCxnSpPr>
            <a:stCxn id="69" idx="4"/>
            <a:endCxn id="77" idx="3"/>
          </p:cNvCxnSpPr>
          <p:nvPr/>
        </p:nvCxnSpPr>
        <p:spPr>
          <a:xfrm rot="5400000" flipH="1">
            <a:off x="9403145" y="3389318"/>
            <a:ext cx="1003674" cy="2132620"/>
          </a:xfrm>
          <a:prstGeom prst="curvedConnector3">
            <a:avLst>
              <a:gd name="adj1" fmla="val -33062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8892009" y="4763523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009" y="4763523"/>
                <a:ext cx="402803" cy="461665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Oval 26"/>
          <p:cNvSpPr>
            <a:spLocks noChangeArrowheads="1"/>
          </p:cNvSpPr>
          <p:nvPr/>
        </p:nvSpPr>
        <p:spPr bwMode="auto">
          <a:xfrm>
            <a:off x="10742691" y="3384755"/>
            <a:ext cx="609441" cy="609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/>
          </a:p>
        </p:txBody>
      </p:sp>
      <p:cxnSp>
        <p:nvCxnSpPr>
          <p:cNvPr id="109" name="AutoShape 24"/>
          <p:cNvCxnSpPr>
            <a:cxnSpLocks noChangeShapeType="1"/>
            <a:stCxn id="77" idx="6"/>
            <a:endCxn id="108" idx="2"/>
          </p:cNvCxnSpPr>
          <p:nvPr/>
        </p:nvCxnSpPr>
        <p:spPr bwMode="auto">
          <a:xfrm flipV="1">
            <a:off x="9358862" y="3689555"/>
            <a:ext cx="1383829" cy="48710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9800786" y="3302285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0786" y="3302285"/>
                <a:ext cx="402803" cy="461665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AutoShape 24"/>
          <p:cNvCxnSpPr>
            <a:cxnSpLocks noChangeShapeType="1"/>
            <a:stCxn id="59" idx="6"/>
            <a:endCxn id="77" idx="2"/>
          </p:cNvCxnSpPr>
          <p:nvPr/>
        </p:nvCxnSpPr>
        <p:spPr bwMode="auto">
          <a:xfrm>
            <a:off x="7630562" y="3459150"/>
            <a:ext cx="1118859" cy="279115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p:cxnSp>
        <p:nvCxnSpPr>
          <p:cNvPr id="116" name="AutoShape 24"/>
          <p:cNvCxnSpPr>
            <a:cxnSpLocks noChangeShapeType="1"/>
            <a:stCxn id="92" idx="6"/>
            <a:endCxn id="77" idx="2"/>
          </p:cNvCxnSpPr>
          <p:nvPr/>
        </p:nvCxnSpPr>
        <p:spPr bwMode="auto">
          <a:xfrm flipV="1">
            <a:off x="6475253" y="3738265"/>
            <a:ext cx="2274168" cy="1146135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7889573" y="3160700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573" y="3160700"/>
                <a:ext cx="402803" cy="461665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7486770" y="4197697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770" y="4197697"/>
                <a:ext cx="402803" cy="461665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26"/>
          <p:cNvSpPr>
            <a:spLocks noChangeArrowheads="1"/>
          </p:cNvSpPr>
          <p:nvPr/>
        </p:nvSpPr>
        <p:spPr bwMode="auto">
          <a:xfrm>
            <a:off x="10755822" y="2386483"/>
            <a:ext cx="609441" cy="6096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/>
          </a:p>
        </p:txBody>
      </p:sp>
      <p:grpSp>
        <p:nvGrpSpPr>
          <p:cNvPr id="55" name="Group 27"/>
          <p:cNvGrpSpPr>
            <a:grpSpLocks/>
          </p:cNvGrpSpPr>
          <p:nvPr/>
        </p:nvGrpSpPr>
        <p:grpSpPr bwMode="auto">
          <a:xfrm>
            <a:off x="10742690" y="3302285"/>
            <a:ext cx="799733" cy="799941"/>
            <a:chOff x="4824" y="2352"/>
            <a:chExt cx="288" cy="288"/>
          </a:xfrm>
          <a:solidFill>
            <a:schemeClr val="bg1"/>
          </a:solidFill>
        </p:grpSpPr>
        <p:sp>
          <p:nvSpPr>
            <p:cNvPr id="56" name="Oval 28"/>
            <p:cNvSpPr>
              <a:spLocks noChangeArrowheads="1"/>
            </p:cNvSpPr>
            <p:nvPr/>
          </p:nvSpPr>
          <p:spPr bwMode="auto">
            <a:xfrm>
              <a:off x="4824" y="2352"/>
              <a:ext cx="288" cy="288"/>
            </a:xfrm>
            <a:prstGeom prst="ellipse">
              <a:avLst/>
            </a:prstGeom>
            <a:grp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00"/>
                </a:solidFill>
              </a:endParaRPr>
            </a:p>
          </p:txBody>
        </p:sp>
        <p:sp>
          <p:nvSpPr>
            <p:cNvPr id="57" name="Oval 29"/>
            <p:cNvSpPr>
              <a:spLocks noChangeArrowheads="1"/>
            </p:cNvSpPr>
            <p:nvPr/>
          </p:nvSpPr>
          <p:spPr bwMode="auto">
            <a:xfrm>
              <a:off x="4848" y="2376"/>
              <a:ext cx="240" cy="240"/>
            </a:xfrm>
            <a:prstGeom prst="ellipse">
              <a:avLst/>
            </a:prstGeom>
            <a:grp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</p:grpSp>
      <p:grpSp>
        <p:nvGrpSpPr>
          <p:cNvPr id="121" name="Group 27"/>
          <p:cNvGrpSpPr>
            <a:grpSpLocks/>
          </p:cNvGrpSpPr>
          <p:nvPr/>
        </p:nvGrpSpPr>
        <p:grpSpPr bwMode="auto">
          <a:xfrm>
            <a:off x="10639289" y="4252694"/>
            <a:ext cx="799733" cy="799941"/>
            <a:chOff x="4824" y="2352"/>
            <a:chExt cx="288" cy="288"/>
          </a:xfrm>
          <a:solidFill>
            <a:schemeClr val="bg1"/>
          </a:solidFill>
        </p:grpSpPr>
        <p:sp>
          <p:nvSpPr>
            <p:cNvPr id="122" name="Oval 28"/>
            <p:cNvSpPr>
              <a:spLocks noChangeArrowheads="1"/>
            </p:cNvSpPr>
            <p:nvPr/>
          </p:nvSpPr>
          <p:spPr bwMode="auto">
            <a:xfrm>
              <a:off x="4824" y="2352"/>
              <a:ext cx="288" cy="288"/>
            </a:xfrm>
            <a:prstGeom prst="ellipse">
              <a:avLst/>
            </a:prstGeom>
            <a:grp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00"/>
                </a:solidFill>
              </a:endParaRPr>
            </a:p>
          </p:txBody>
        </p:sp>
        <p:sp>
          <p:nvSpPr>
            <p:cNvPr id="123" name="Oval 29"/>
            <p:cNvSpPr>
              <a:spLocks noChangeArrowheads="1"/>
            </p:cNvSpPr>
            <p:nvPr/>
          </p:nvSpPr>
          <p:spPr bwMode="auto">
            <a:xfrm>
              <a:off x="4848" y="2376"/>
              <a:ext cx="240" cy="240"/>
            </a:xfrm>
            <a:prstGeom prst="ellipse">
              <a:avLst/>
            </a:prstGeom>
            <a:grp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</p:grpSp>
      <p:grpSp>
        <p:nvGrpSpPr>
          <p:cNvPr id="124" name="Group 27"/>
          <p:cNvGrpSpPr>
            <a:grpSpLocks/>
          </p:cNvGrpSpPr>
          <p:nvPr/>
        </p:nvGrpSpPr>
        <p:grpSpPr bwMode="auto">
          <a:xfrm>
            <a:off x="10742691" y="2292057"/>
            <a:ext cx="799733" cy="799941"/>
            <a:chOff x="4824" y="2352"/>
            <a:chExt cx="288" cy="288"/>
          </a:xfrm>
          <a:solidFill>
            <a:schemeClr val="bg1"/>
          </a:solidFill>
        </p:grpSpPr>
        <p:sp>
          <p:nvSpPr>
            <p:cNvPr id="125" name="Oval 28"/>
            <p:cNvSpPr>
              <a:spLocks noChangeArrowheads="1"/>
            </p:cNvSpPr>
            <p:nvPr/>
          </p:nvSpPr>
          <p:spPr bwMode="auto">
            <a:xfrm>
              <a:off x="4824" y="2352"/>
              <a:ext cx="288" cy="288"/>
            </a:xfrm>
            <a:prstGeom prst="ellipse">
              <a:avLst/>
            </a:prstGeom>
            <a:grp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00"/>
                </a:solidFill>
              </a:endParaRPr>
            </a:p>
          </p:txBody>
        </p:sp>
        <p:sp>
          <p:nvSpPr>
            <p:cNvPr id="126" name="Oval 29"/>
            <p:cNvSpPr>
              <a:spLocks noChangeArrowheads="1"/>
            </p:cNvSpPr>
            <p:nvPr/>
          </p:nvSpPr>
          <p:spPr bwMode="auto">
            <a:xfrm>
              <a:off x="4848" y="2376"/>
              <a:ext cx="240" cy="240"/>
            </a:xfrm>
            <a:prstGeom prst="ellipse">
              <a:avLst/>
            </a:prstGeom>
            <a:grp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</p:grpSp>
      <p:grpSp>
        <p:nvGrpSpPr>
          <p:cNvPr id="45" name="Group 17"/>
          <p:cNvGrpSpPr>
            <a:grpSpLocks/>
          </p:cNvGrpSpPr>
          <p:nvPr/>
        </p:nvGrpSpPr>
        <p:grpSpPr bwMode="auto">
          <a:xfrm>
            <a:off x="5604429" y="3102663"/>
            <a:ext cx="914400" cy="678906"/>
            <a:chOff x="4724" y="1996"/>
            <a:chExt cx="388" cy="288"/>
          </a:xfrm>
          <a:solidFill>
            <a:schemeClr val="bg1"/>
          </a:solidFill>
        </p:grpSpPr>
        <p:sp>
          <p:nvSpPr>
            <p:cNvPr id="46" name="Oval 18"/>
            <p:cNvSpPr>
              <a:spLocks noChangeArrowheads="1"/>
            </p:cNvSpPr>
            <p:nvPr/>
          </p:nvSpPr>
          <p:spPr bwMode="auto">
            <a:xfrm>
              <a:off x="4824" y="1996"/>
              <a:ext cx="288" cy="288"/>
            </a:xfrm>
            <a:prstGeom prst="ellipse">
              <a:avLst/>
            </a:prstGeom>
            <a:grpFill/>
            <a:ln w="9525" algn="ctr">
              <a:solidFill>
                <a:srgbClr val="FF00FF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FF"/>
                </a:solidFill>
              </a:endParaRPr>
            </a:p>
          </p:txBody>
        </p:sp>
        <p:grpSp>
          <p:nvGrpSpPr>
            <p:cNvPr id="47" name="Group 19"/>
            <p:cNvGrpSpPr>
              <a:grpSpLocks/>
            </p:cNvGrpSpPr>
            <p:nvPr/>
          </p:nvGrpSpPr>
          <p:grpSpPr bwMode="auto">
            <a:xfrm>
              <a:off x="4724" y="2092"/>
              <a:ext cx="96" cy="96"/>
              <a:chOff x="4752" y="2092"/>
              <a:chExt cx="96" cy="96"/>
            </a:xfrm>
            <a:grpFill/>
          </p:grpSpPr>
          <p:sp>
            <p:nvSpPr>
              <p:cNvPr id="48" name="Line 20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grp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49" name="Line 21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grp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578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44" grpId="0"/>
      <p:bldP spid="54" grpId="0" animBg="1"/>
      <p:bldP spid="59" grpId="0" animBg="1"/>
      <p:bldP spid="63" grpId="0"/>
      <p:bldP spid="64" grpId="0" animBg="1"/>
      <p:bldP spid="67" grpId="0"/>
      <p:bldP spid="68" grpId="0" animBg="1"/>
      <p:bldP spid="69" grpId="0" animBg="1"/>
      <p:bldP spid="71" grpId="0"/>
      <p:bldP spid="77" grpId="0" animBg="1"/>
      <p:bldP spid="85" grpId="0"/>
      <p:bldP spid="86" grpId="0"/>
      <p:bldP spid="91" grpId="0"/>
      <p:bldP spid="92" grpId="0" animBg="1"/>
      <p:bldP spid="97" grpId="0"/>
      <p:bldP spid="99" grpId="0"/>
      <p:bldP spid="107" grpId="0"/>
      <p:bldP spid="108" grpId="0" animBg="1"/>
      <p:bldP spid="112" grpId="0"/>
      <p:bldP spid="119" grpId="0"/>
      <p:bldP spid="120" grpId="0"/>
      <p:bldP spid="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CFGs and Smug People on Social Media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493837"/>
                <a:ext cx="10969943" cy="4525963"/>
              </a:xfrm>
            </p:spPr>
            <p:txBody>
              <a:bodyPr/>
              <a:lstStyle/>
              <a:p>
                <a:r>
                  <a:rPr lang="en-US" smtClean="0"/>
                  <a:t>Consider this CFG for arithemetic expressions: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| 2</m:t>
                      </m:r>
                    </m:oMath>
                  </m:oMathPara>
                </a14:m>
                <a:endParaRPr lang="en-US" smtClean="0"/>
              </a:p>
              <a:p>
                <a:pPr marL="0" indent="0">
                  <a:buNone/>
                </a:pPr>
                <a:r>
                  <a:rPr lang="en-US" smtClean="0"/>
                  <a:t>How could we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2+2×2</m:t>
                    </m:r>
                  </m:oMath>
                </a14:m>
                <a:r>
                  <a:rPr lang="en-US" smtClean="0"/>
                  <a:t>?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493837"/>
                <a:ext cx="10969943" cy="4525963"/>
              </a:xfrm>
              <a:blipFill rotWithShape="1">
                <a:blip r:embed="rId2"/>
                <a:stretch>
                  <a:fillRect l="-1944" t="-2288" r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684212" y="4090207"/>
            <a:ext cx="3209228" cy="2835795"/>
            <a:chOff x="10852498" y="2967335"/>
            <a:chExt cx="3209228" cy="28357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1535646" y="2967335"/>
                  <a:ext cx="4231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5646" y="2967335"/>
                  <a:ext cx="423128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1505798" y="5341465"/>
                  <a:ext cx="48282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05798" y="5341465"/>
                  <a:ext cx="482824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/>
            <p:cNvCxnSpPr>
              <a:stCxn id="6" idx="2"/>
              <a:endCxn id="25" idx="0"/>
            </p:cNvCxnSpPr>
            <p:nvPr/>
          </p:nvCxnSpPr>
          <p:spPr>
            <a:xfrm flipH="1">
              <a:off x="11064448" y="3429000"/>
              <a:ext cx="682762" cy="5214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2"/>
              <a:endCxn id="26" idx="0"/>
            </p:cNvCxnSpPr>
            <p:nvPr/>
          </p:nvCxnSpPr>
          <p:spPr>
            <a:xfrm>
              <a:off x="11747210" y="3429000"/>
              <a:ext cx="1254920" cy="5357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2"/>
              <a:endCxn id="7" idx="0"/>
            </p:cNvCxnSpPr>
            <p:nvPr/>
          </p:nvCxnSpPr>
          <p:spPr>
            <a:xfrm>
              <a:off x="11747210" y="3429000"/>
              <a:ext cx="0" cy="1912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0852884" y="3950471"/>
                  <a:ext cx="4231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2884" y="3950471"/>
                  <a:ext cx="423128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2790566" y="3964711"/>
                  <a:ext cx="4231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90566" y="3964711"/>
                  <a:ext cx="423128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0852498" y="5334000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2498" y="5334000"/>
                  <a:ext cx="423514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2790180" y="5341465"/>
                  <a:ext cx="47320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90180" y="5341465"/>
                  <a:ext cx="473206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2141539" y="4643735"/>
                  <a:ext cx="4231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1539" y="4643735"/>
                  <a:ext cx="423128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3638212" y="4719935"/>
                  <a:ext cx="4231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38212" y="4719935"/>
                  <a:ext cx="423128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/>
            <p:cNvCxnSpPr>
              <a:stCxn id="25" idx="2"/>
              <a:endCxn id="30" idx="0"/>
            </p:cNvCxnSpPr>
            <p:nvPr/>
          </p:nvCxnSpPr>
          <p:spPr>
            <a:xfrm flipH="1">
              <a:off x="11064255" y="4412136"/>
              <a:ext cx="193" cy="9218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6" idx="2"/>
              <a:endCxn id="32" idx="0"/>
            </p:cNvCxnSpPr>
            <p:nvPr/>
          </p:nvCxnSpPr>
          <p:spPr>
            <a:xfrm flipH="1">
              <a:off x="12353103" y="4426376"/>
              <a:ext cx="649027" cy="217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6" idx="2"/>
              <a:endCxn id="33" idx="0"/>
            </p:cNvCxnSpPr>
            <p:nvPr/>
          </p:nvCxnSpPr>
          <p:spPr>
            <a:xfrm>
              <a:off x="13002130" y="4426376"/>
              <a:ext cx="847646" cy="293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6" idx="2"/>
              <a:endCxn id="31" idx="0"/>
            </p:cNvCxnSpPr>
            <p:nvPr/>
          </p:nvCxnSpPr>
          <p:spPr>
            <a:xfrm>
              <a:off x="13002130" y="4426376"/>
              <a:ext cx="24653" cy="9150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2141539" y="5334000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1539" y="5334000"/>
                  <a:ext cx="423514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3638212" y="5341465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38212" y="5341465"/>
                  <a:ext cx="42351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>
              <a:stCxn id="32" idx="2"/>
              <a:endCxn id="48" idx="0"/>
            </p:cNvCxnSpPr>
            <p:nvPr/>
          </p:nvCxnSpPr>
          <p:spPr>
            <a:xfrm>
              <a:off x="12353103" y="5105400"/>
              <a:ext cx="19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33" idx="2"/>
              <a:endCxn id="49" idx="0"/>
            </p:cNvCxnSpPr>
            <p:nvPr/>
          </p:nvCxnSpPr>
          <p:spPr>
            <a:xfrm>
              <a:off x="13849776" y="5181600"/>
              <a:ext cx="193" cy="1598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6094412" y="4098405"/>
            <a:ext cx="3429000" cy="2835795"/>
            <a:chOff x="5484812" y="4098405"/>
            <a:chExt cx="3429000" cy="28357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683132" y="4098405"/>
                  <a:ext cx="4231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3132" y="4098405"/>
                  <a:ext cx="423128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7653284" y="6472535"/>
                  <a:ext cx="47320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3284" y="6472535"/>
                  <a:ext cx="473206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Connector 61"/>
            <p:cNvCxnSpPr>
              <a:stCxn id="60" idx="2"/>
              <a:endCxn id="65" idx="0"/>
            </p:cNvCxnSpPr>
            <p:nvPr/>
          </p:nvCxnSpPr>
          <p:spPr>
            <a:xfrm>
              <a:off x="7894696" y="4560070"/>
              <a:ext cx="807552" cy="5214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0" idx="2"/>
              <a:endCxn id="66" idx="0"/>
            </p:cNvCxnSpPr>
            <p:nvPr/>
          </p:nvCxnSpPr>
          <p:spPr>
            <a:xfrm flipH="1">
              <a:off x="6345403" y="4560070"/>
              <a:ext cx="1549293" cy="5357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0" idx="2"/>
              <a:endCxn id="61" idx="0"/>
            </p:cNvCxnSpPr>
            <p:nvPr/>
          </p:nvCxnSpPr>
          <p:spPr>
            <a:xfrm flipH="1">
              <a:off x="7889887" y="4560070"/>
              <a:ext cx="4809" cy="1912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490684" y="5081541"/>
                  <a:ext cx="4231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0684" y="5081541"/>
                  <a:ext cx="423128" cy="46166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6133839" y="5095781"/>
                  <a:ext cx="4231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3839" y="5095781"/>
                  <a:ext cx="423128" cy="461665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8490298" y="6465070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0298" y="6465070"/>
                  <a:ext cx="423514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6133453" y="6472535"/>
                  <a:ext cx="48282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3453" y="6472535"/>
                  <a:ext cx="482824" cy="461665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5484812" y="5774805"/>
                  <a:ext cx="4231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4812" y="5774805"/>
                  <a:ext cx="423128" cy="46166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6981485" y="5851005"/>
                  <a:ext cx="4231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1485" y="5851005"/>
                  <a:ext cx="423128" cy="46166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/>
            <p:cNvCxnSpPr>
              <a:stCxn id="65" idx="2"/>
              <a:endCxn id="67" idx="0"/>
            </p:cNvCxnSpPr>
            <p:nvPr/>
          </p:nvCxnSpPr>
          <p:spPr>
            <a:xfrm flipH="1">
              <a:off x="8702055" y="5543206"/>
              <a:ext cx="193" cy="9218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6" idx="2"/>
            </p:cNvCxnSpPr>
            <p:nvPr/>
          </p:nvCxnSpPr>
          <p:spPr>
            <a:xfrm flipH="1">
              <a:off x="5696376" y="5557446"/>
              <a:ext cx="649027" cy="217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6" idx="2"/>
              <a:endCxn id="70" idx="0"/>
            </p:cNvCxnSpPr>
            <p:nvPr/>
          </p:nvCxnSpPr>
          <p:spPr>
            <a:xfrm>
              <a:off x="6345403" y="5557446"/>
              <a:ext cx="847646" cy="293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66" idx="2"/>
              <a:endCxn id="68" idx="0"/>
            </p:cNvCxnSpPr>
            <p:nvPr/>
          </p:nvCxnSpPr>
          <p:spPr>
            <a:xfrm>
              <a:off x="6345403" y="5557446"/>
              <a:ext cx="29462" cy="9150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5484812" y="6465070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4812" y="6465070"/>
                  <a:ext cx="423514" cy="46166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6981485" y="6472535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1485" y="6472535"/>
                  <a:ext cx="423514" cy="461665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Connector 76"/>
            <p:cNvCxnSpPr>
              <a:stCxn id="69" idx="2"/>
              <a:endCxn id="75" idx="0"/>
            </p:cNvCxnSpPr>
            <p:nvPr/>
          </p:nvCxnSpPr>
          <p:spPr>
            <a:xfrm>
              <a:off x="5696376" y="6236470"/>
              <a:ext cx="19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0" idx="2"/>
              <a:endCxn id="76" idx="0"/>
            </p:cNvCxnSpPr>
            <p:nvPr/>
          </p:nvCxnSpPr>
          <p:spPr>
            <a:xfrm>
              <a:off x="7193049" y="6312670"/>
              <a:ext cx="193" cy="1598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6506519" y="5481935"/>
                <a:ext cx="9594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2+2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519" y="5481935"/>
                <a:ext cx="959493" cy="46166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7963937" y="4495800"/>
                <a:ext cx="9498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4×2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937" y="4495800"/>
                <a:ext cx="949875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2396381" y="5465194"/>
                <a:ext cx="9498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2×2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381" y="5465194"/>
                <a:ext cx="949875" cy="461665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1172519" y="4495800"/>
                <a:ext cx="9594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2+4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519" y="4495800"/>
                <a:ext cx="959493" cy="461665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403699" y="3733800"/>
                <a:ext cx="4235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99" y="3733800"/>
                <a:ext cx="423513" cy="461665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8304212" y="3805535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12" y="3805535"/>
                <a:ext cx="423514" cy="461665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96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5018</TotalTime>
  <Words>996</Words>
  <Application>Microsoft Office PowerPoint</Application>
  <PresentationFormat>Custom</PresentationFormat>
  <Paragraphs>308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Cambria Math</vt:lpstr>
      <vt:lpstr>Arial</vt:lpstr>
      <vt:lpstr>Symbol</vt:lpstr>
      <vt:lpstr>Calibri</vt:lpstr>
      <vt:lpstr>Office Theme</vt:lpstr>
      <vt:lpstr>CS3102 Theory of Computation</vt:lpstr>
      <vt:lpstr>Context Free Languages</vt:lpstr>
      <vt:lpstr>Closure Properties of CFLs</vt:lpstr>
      <vt:lpstr>CFLs closed under:</vt:lpstr>
      <vt:lpstr>CFL Closure Redux</vt:lpstr>
      <vt:lpstr>CFG for Regular Expressions</vt:lpstr>
      <vt:lpstr>Usefulness of Parse Tree</vt:lpstr>
      <vt:lpstr>Regex parse tree to NFA</vt:lpstr>
      <vt:lpstr>CFGs and Smug People on Social Media</vt:lpstr>
      <vt:lpstr>Ambiguous Grammars</vt:lpstr>
      <vt:lpstr>Hierarchy</vt:lpstr>
      <vt:lpstr>Historical Aside: David Hilbert</vt:lpstr>
      <vt:lpstr>Alonzo Church, Alan Turing</vt:lpstr>
      <vt:lpstr>On Computable Numbers, With an Application to the Entscheidungsproblem</vt:lpstr>
      <vt:lpstr>Universal Machine</vt:lpstr>
      <vt:lpstr>How do we describe a computer?</vt:lpstr>
      <vt:lpstr>Lambda Calculus = Turing Machines</vt:lpstr>
      <vt:lpstr>How do we compute?</vt:lpstr>
      <vt:lpstr>What is Computer Science?</vt:lpstr>
      <vt:lpstr>Turing Machines</vt:lpstr>
      <vt:lpstr>Turing Machine</vt:lpstr>
      <vt:lpstr>Can We do better?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Brunelle, Nathan J (njb2b)</cp:lastModifiedBy>
  <cp:revision>676</cp:revision>
  <dcterms:created xsi:type="dcterms:W3CDTF">2019-01-15T14:15:49Z</dcterms:created>
  <dcterms:modified xsi:type="dcterms:W3CDTF">2019-04-02T19:18:23Z</dcterms:modified>
</cp:coreProperties>
</file>