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480" r:id="rId3"/>
    <p:sldId id="481" r:id="rId4"/>
    <p:sldId id="485" r:id="rId5"/>
    <p:sldId id="484" r:id="rId6"/>
    <p:sldId id="490" r:id="rId7"/>
    <p:sldId id="488" r:id="rId8"/>
    <p:sldId id="489" r:id="rId9"/>
    <p:sldId id="492" r:id="rId10"/>
    <p:sldId id="491" r:id="rId11"/>
    <p:sldId id="493" r:id="rId12"/>
    <p:sldId id="503" r:id="rId13"/>
    <p:sldId id="504" r:id="rId14"/>
    <p:sldId id="497" r:id="rId15"/>
    <p:sldId id="495" r:id="rId16"/>
    <p:sldId id="498" r:id="rId17"/>
    <p:sldId id="499" r:id="rId18"/>
    <p:sldId id="500" r:id="rId19"/>
    <p:sldId id="509" r:id="rId20"/>
    <p:sldId id="505" r:id="rId21"/>
    <p:sldId id="506" r:id="rId22"/>
    <p:sldId id="507" r:id="rId23"/>
    <p:sldId id="508" r:id="rId24"/>
  </p:sldIdLst>
  <p:sldSz cx="12188825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 varScale="1">
        <p:scale>
          <a:sx n="66" d="100"/>
          <a:sy n="66" d="100"/>
        </p:scale>
        <p:origin x="648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441" y="274641"/>
            <a:ext cx="10969943" cy="58515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360612" y="1676400"/>
                <a:ext cx="6843412" cy="543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this language Regular? Context Free?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UVA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wins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NCAA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Tournament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there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life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Mars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are both finite, and therefore they’re regular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1676400"/>
                <a:ext cx="6843412" cy="5433282"/>
              </a:xfrm>
              <a:prstGeom prst="rect">
                <a:avLst/>
              </a:prstGeom>
              <a:blipFill>
                <a:blip r:embed="rId2"/>
                <a:stretch>
                  <a:fillRect l="-1336" t="-898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371601"/>
            <a:ext cx="11658599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DFA:</a:t>
            </a:r>
          </a:p>
          <a:p>
            <a:pPr lvl="1"/>
            <a:r>
              <a:rPr lang="en-US" smtClean="0"/>
              <a:t>Which state is currently active</a:t>
            </a:r>
          </a:p>
          <a:p>
            <a:pPr lvl="1"/>
            <a:r>
              <a:rPr lang="en-US" smtClean="0"/>
              <a:t>At start: Start state is active</a:t>
            </a:r>
          </a:p>
          <a:p>
            <a:r>
              <a:rPr lang="en-US" smtClean="0"/>
              <a:t>PDA:</a:t>
            </a:r>
          </a:p>
          <a:p>
            <a:pPr lvl="1"/>
            <a:r>
              <a:rPr lang="en-US" smtClean="0"/>
              <a:t>Which state is currently active</a:t>
            </a:r>
          </a:p>
          <a:p>
            <a:pPr lvl="1"/>
            <a:r>
              <a:rPr lang="en-US" smtClean="0"/>
              <a:t>What’s in the stack</a:t>
            </a:r>
          </a:p>
          <a:p>
            <a:pPr lvl="1"/>
            <a:r>
              <a:rPr lang="en-US" smtClean="0"/>
              <a:t>At start: start state is active, stack is empty</a:t>
            </a:r>
          </a:p>
          <a:p>
            <a:r>
              <a:rPr lang="en-US" smtClean="0"/>
              <a:t>Turing Machine</a:t>
            </a:r>
          </a:p>
          <a:p>
            <a:pPr lvl="1"/>
            <a:r>
              <a:rPr lang="en-US" smtClean="0"/>
              <a:t>Which state is currently active</a:t>
            </a:r>
          </a:p>
          <a:p>
            <a:pPr lvl="1"/>
            <a:r>
              <a:rPr lang="en-US" smtClean="0"/>
              <a:t>What’s on the tape</a:t>
            </a:r>
          </a:p>
          <a:p>
            <a:pPr lvl="1"/>
            <a:r>
              <a:rPr lang="en-US" smtClean="0"/>
              <a:t>Where the read head is on the tape</a:t>
            </a:r>
          </a:p>
          <a:p>
            <a:pPr lvl="1"/>
            <a:r>
              <a:rPr lang="en-US" smtClean="0"/>
              <a:t>At start: start state is active, input is is on the tape (with blanks after), read head is at the first cell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behavior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87679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DFA:</a:t>
            </a:r>
          </a:p>
          <a:p>
            <a:pPr lvl="1"/>
            <a:r>
              <a:rPr lang="en-US" smtClean="0"/>
              <a:t>Input: State and input symbol</a:t>
            </a:r>
          </a:p>
          <a:p>
            <a:pPr lvl="1"/>
            <a:r>
              <a:rPr lang="en-US" smtClean="0"/>
              <a:t>Result: state</a:t>
            </a:r>
          </a:p>
          <a:p>
            <a:r>
              <a:rPr lang="en-US" smtClean="0"/>
              <a:t>PDA:</a:t>
            </a:r>
          </a:p>
          <a:p>
            <a:pPr lvl="1"/>
            <a:r>
              <a:rPr lang="en-US" smtClean="0"/>
              <a:t>Input: State, input symbol, symbol popped from the stack</a:t>
            </a:r>
          </a:p>
          <a:p>
            <a:pPr lvl="1"/>
            <a:r>
              <a:rPr lang="en-US" smtClean="0"/>
              <a:t>Result: state, symbol pushed to the stack</a:t>
            </a:r>
          </a:p>
          <a:p>
            <a:r>
              <a:rPr lang="en-US" smtClean="0"/>
              <a:t>Turing Machine:</a:t>
            </a:r>
          </a:p>
          <a:p>
            <a:pPr lvl="1"/>
            <a:r>
              <a:rPr lang="en-US" smtClean="0"/>
              <a:t>Input: State, symbol at current location in the tape</a:t>
            </a:r>
          </a:p>
          <a:p>
            <a:pPr lvl="1"/>
            <a:r>
              <a:rPr lang="en-US" smtClean="0"/>
              <a:t>Result: State, symbol writtent to current location in the tape, current location moved 1 to the left/right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Turing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For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“mark off”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with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and the next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“marked”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smtClean="0"/>
              </a:p>
              <a:p>
                <a:pPr lvl="1"/>
                <a:r>
                  <a:rPr lang="en-US"/>
                  <a:t>“marked”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“marked”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If everything is marked, accept</a:t>
                </a:r>
                <a:endParaRPr lang="en-US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789029" y="3507938"/>
                <a:ext cx="651114" cy="767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1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029" y="3507938"/>
                <a:ext cx="651114" cy="7670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440143" y="3507938"/>
                <a:ext cx="651114" cy="767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E422C8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1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143" y="3507938"/>
                <a:ext cx="651114" cy="7670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2091256" y="3507938"/>
                <a:ext cx="651114" cy="767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1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256" y="3507938"/>
                <a:ext cx="651114" cy="7670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742370" y="3507938"/>
                <a:ext cx="651114" cy="767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1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2370" y="3507938"/>
                <a:ext cx="651114" cy="7670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3393484" y="3507938"/>
                <a:ext cx="651114" cy="767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54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2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3484" y="3507938"/>
                <a:ext cx="651114" cy="7670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4044597" y="3507938"/>
                <a:ext cx="651114" cy="767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E422C8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2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4597" y="3507938"/>
                <a:ext cx="651114" cy="76703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695711" y="3507938"/>
            <a:ext cx="651114" cy="76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smtClean="0">
                <a:solidFill>
                  <a:srgbClr val="FF66FF"/>
                </a:solidFill>
              </a:rPr>
              <a:t>_</a:t>
            </a:r>
            <a:endParaRPr lang="en-US" sz="3200" dirty="0">
              <a:solidFill>
                <a:srgbClr val="FF66FF"/>
              </a:solidFill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346825" y="3507938"/>
            <a:ext cx="651114" cy="76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smtClean="0">
                <a:solidFill>
                  <a:srgbClr val="FF66FF"/>
                </a:solidFill>
              </a:rPr>
              <a:t>_</a:t>
            </a:r>
            <a:endParaRPr lang="en-US" sz="3200" dirty="0">
              <a:solidFill>
                <a:srgbClr val="FF66FF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997939" y="3507938"/>
            <a:ext cx="651114" cy="76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smtClean="0">
                <a:solidFill>
                  <a:srgbClr val="FF66FF"/>
                </a:solidFill>
              </a:rPr>
              <a:t>_</a:t>
            </a:r>
            <a:endParaRPr lang="en-US" sz="3200" dirty="0">
              <a:solidFill>
                <a:srgbClr val="FF66FF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649052" y="3507938"/>
            <a:ext cx="651114" cy="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49052" y="4274974"/>
            <a:ext cx="651114" cy="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1899137" y="3098905"/>
            <a:ext cx="353675" cy="26350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24995" y="4444105"/>
            <a:ext cx="236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770812" y="990600"/>
                <a:ext cx="4191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Mark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Scan to first unmarked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Mark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Scan to first unmarked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Mark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Go back to last marked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Go right by one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If that’s an unmarked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1066693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Go to step 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If that’s a marked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1066693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Check that all characters are marked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812" y="990600"/>
                <a:ext cx="4191000" cy="4893647"/>
              </a:xfrm>
              <a:prstGeom prst="rect">
                <a:avLst/>
              </a:prstGeom>
              <a:blipFill>
                <a:blip r:embed="rId9"/>
                <a:stretch>
                  <a:fillRect l="-2329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789029" y="3507936"/>
                <a:ext cx="651114" cy="7670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3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029" y="3507936"/>
                <a:ext cx="651114" cy="7670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2091257" y="3506955"/>
                <a:ext cx="651114" cy="7670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3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1257" y="3506955"/>
                <a:ext cx="651114" cy="7670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12"/>
              <p:cNvSpPr txBox="1">
                <a:spLocks noChangeArrowheads="1"/>
              </p:cNvSpPr>
              <p:nvPr/>
            </p:nvSpPr>
            <p:spPr bwMode="auto">
              <a:xfrm>
                <a:off x="3393483" y="3509541"/>
                <a:ext cx="651114" cy="7670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3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3483" y="3509541"/>
                <a:ext cx="651114" cy="76703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1442309" y="3506955"/>
                <a:ext cx="651114" cy="7670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dirty="0" smtClean="0">
                          <a:solidFill>
                            <a:srgbClr val="E422C8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E422C8"/>
                  </a:solidFill>
                </a:endParaRPr>
              </a:p>
            </p:txBody>
          </p:sp>
        </mc:Choice>
        <mc:Fallback xmlns="">
          <p:sp>
            <p:nvSpPr>
              <p:cNvPr id="4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2309" y="3506955"/>
                <a:ext cx="651114" cy="76703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4612" y="1861936"/>
            <a:ext cx="1955240" cy="2413036"/>
            <a:chOff x="8595311" y="1310599"/>
            <a:chExt cx="1955240" cy="2413036"/>
          </a:xfrm>
        </p:grpSpPr>
        <p:grpSp>
          <p:nvGrpSpPr>
            <p:cNvPr id="7" name="Group 62"/>
            <p:cNvGrpSpPr/>
            <p:nvPr/>
          </p:nvGrpSpPr>
          <p:grpSpPr>
            <a:xfrm>
              <a:off x="8595311" y="1310599"/>
              <a:ext cx="1955240" cy="1646002"/>
              <a:chOff x="3503612" y="1676400"/>
              <a:chExt cx="1525082" cy="1632231"/>
            </a:xfrm>
          </p:grpSpPr>
          <p:grpSp>
            <p:nvGrpSpPr>
              <p:cNvPr id="9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ight Arrow 9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9294580" y="2956601"/>
              <a:ext cx="651114" cy="7670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842E-6 -3.7037E-6 L 0.10737 -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37 -0.00301 L 0.2137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 -0.00301 L 0.00104 -0.0030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732E-6 -4.44444E-6 L 0.05629 -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does the machine look like?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DFA</a:t>
            </a:r>
          </a:p>
          <a:p>
            <a:pPr lvl="1"/>
            <a:r>
              <a:rPr lang="en-US" smtClean="0"/>
              <a:t>Input has all been read</a:t>
            </a:r>
          </a:p>
          <a:p>
            <a:pPr lvl="1"/>
            <a:r>
              <a:rPr lang="en-US" smtClean="0"/>
              <a:t>We’re in a final/accepting state</a:t>
            </a:r>
          </a:p>
          <a:p>
            <a:r>
              <a:rPr lang="en-US" smtClean="0"/>
              <a:t>PDA</a:t>
            </a:r>
          </a:p>
          <a:p>
            <a:pPr lvl="1"/>
            <a:r>
              <a:rPr lang="en-US" smtClean="0"/>
              <a:t>Input has all been read</a:t>
            </a:r>
          </a:p>
          <a:p>
            <a:pPr lvl="1"/>
            <a:r>
              <a:rPr lang="en-US" smtClean="0"/>
              <a:t>We’re in a final/accepting state</a:t>
            </a:r>
          </a:p>
          <a:p>
            <a:pPr lvl="1"/>
            <a:r>
              <a:rPr lang="en-US" smtClean="0"/>
              <a:t>The stack is empty</a:t>
            </a:r>
          </a:p>
          <a:p>
            <a:r>
              <a:rPr lang="en-US" smtClean="0"/>
              <a:t>TM</a:t>
            </a:r>
          </a:p>
          <a:p>
            <a:pPr lvl="1"/>
            <a:r>
              <a:rPr lang="en-US" smtClean="0"/>
              <a:t>We’re in the accepting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Rejection Condition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DFA</a:t>
            </a:r>
          </a:p>
          <a:p>
            <a:pPr lvl="1"/>
            <a:r>
              <a:rPr lang="en-US"/>
              <a:t>Input has all been read</a:t>
            </a:r>
          </a:p>
          <a:p>
            <a:pPr lvl="1"/>
            <a:r>
              <a:rPr lang="en-US"/>
              <a:t>We’re </a:t>
            </a:r>
            <a:r>
              <a:rPr lang="en-US" smtClean="0"/>
              <a:t>not in </a:t>
            </a:r>
            <a:r>
              <a:rPr lang="en-US"/>
              <a:t>a final/accepting </a:t>
            </a:r>
            <a:r>
              <a:rPr lang="en-US" smtClean="0"/>
              <a:t>state</a:t>
            </a:r>
          </a:p>
          <a:p>
            <a:r>
              <a:rPr lang="en-US" smtClean="0"/>
              <a:t>PDA</a:t>
            </a:r>
          </a:p>
          <a:p>
            <a:pPr lvl="1"/>
            <a:r>
              <a:rPr lang="en-US"/>
              <a:t>Input has all been read</a:t>
            </a:r>
          </a:p>
          <a:p>
            <a:pPr lvl="1"/>
            <a:r>
              <a:rPr lang="en-US"/>
              <a:t>We’re </a:t>
            </a:r>
            <a:r>
              <a:rPr lang="en-US" smtClean="0"/>
              <a:t>not in </a:t>
            </a:r>
            <a:r>
              <a:rPr lang="en-US"/>
              <a:t>a final/accepting </a:t>
            </a:r>
            <a:r>
              <a:rPr lang="en-US" smtClean="0"/>
              <a:t>state</a:t>
            </a:r>
            <a:endParaRPr lang="en-US"/>
          </a:p>
          <a:p>
            <a:pPr lvl="1"/>
            <a:r>
              <a:rPr lang="en-US"/>
              <a:t>The stack </a:t>
            </a:r>
            <a:r>
              <a:rPr lang="en-US" smtClean="0"/>
              <a:t>isn’t empty</a:t>
            </a:r>
          </a:p>
          <a:p>
            <a:r>
              <a:rPr lang="en-US" smtClean="0"/>
              <a:t>TM</a:t>
            </a:r>
          </a:p>
          <a:p>
            <a:pPr lvl="1"/>
            <a:r>
              <a:rPr lang="en-US" smtClean="0"/>
              <a:t>We’re in the rejecting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Some Turing Machines never accept/reject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this case they run forever</a:t>
            </a:r>
          </a:p>
          <a:p>
            <a:r>
              <a:rPr lang="en-US" smtClean="0"/>
              <a:t>3 “reporting” behaviors</a:t>
            </a:r>
          </a:p>
          <a:p>
            <a:pPr lvl="1"/>
            <a:r>
              <a:rPr lang="en-US" smtClean="0"/>
              <a:t>Accept and halt</a:t>
            </a:r>
          </a:p>
          <a:p>
            <a:pPr lvl="1"/>
            <a:r>
              <a:rPr lang="en-US" smtClean="0"/>
              <a:t>Reject and halt</a:t>
            </a:r>
          </a:p>
          <a:p>
            <a:pPr lvl="1"/>
            <a:r>
              <a:rPr lang="en-US" smtClean="0"/>
              <a:t>Run forever (implicit reject)</a:t>
            </a:r>
          </a:p>
          <a:p>
            <a:r>
              <a:rPr lang="en-US" smtClean="0"/>
              <a:t>This is necessary for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2412" y="2819400"/>
            <a:ext cx="25908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/>
              <a:t>while(x != 1){</a:t>
            </a:r>
          </a:p>
          <a:p>
            <a:r>
              <a:rPr lang="en-US" sz="2800" smtClean="0"/>
              <a:t>    if(x%2 </a:t>
            </a:r>
            <a:r>
              <a:rPr lang="en-US" sz="2800"/>
              <a:t>== 0){</a:t>
            </a:r>
          </a:p>
          <a:p>
            <a:r>
              <a:rPr lang="en-US" sz="2800" smtClean="0"/>
              <a:t>        x </a:t>
            </a:r>
            <a:r>
              <a:rPr lang="en-US" sz="2800"/>
              <a:t>= x / 2;</a:t>
            </a:r>
          </a:p>
          <a:p>
            <a:r>
              <a:rPr lang="en-US" sz="2800" smtClean="0"/>
              <a:t>    }</a:t>
            </a:r>
            <a:endParaRPr lang="en-US" sz="2800"/>
          </a:p>
          <a:p>
            <a:r>
              <a:rPr lang="en-US" sz="2800" smtClean="0"/>
              <a:t>    else</a:t>
            </a:r>
            <a:r>
              <a:rPr lang="en-US" sz="2800"/>
              <a:t>{</a:t>
            </a:r>
          </a:p>
          <a:p>
            <a:r>
              <a:rPr lang="en-US" sz="2800" smtClean="0"/>
              <a:t>        x </a:t>
            </a:r>
            <a:r>
              <a:rPr lang="en-US" sz="2800"/>
              <a:t>= 3x+1;</a:t>
            </a:r>
          </a:p>
          <a:p>
            <a:r>
              <a:rPr lang="en-US" sz="2800" smtClean="0"/>
              <a:t>    }</a:t>
            </a:r>
            <a:endParaRPr lang="en-US" sz="2800"/>
          </a:p>
          <a:p>
            <a:r>
              <a:rPr lang="en-US" sz="28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5212" y="977205"/>
            <a:ext cx="30480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smtClean="0"/>
              <a:t>while(true){</a:t>
            </a:r>
            <a:endParaRPr lang="en-US" sz="2800"/>
          </a:p>
          <a:p>
            <a:r>
              <a:rPr lang="en-US" sz="2800" smtClean="0"/>
              <a:t>    twiddle(thumbs);</a:t>
            </a:r>
            <a:endParaRPr lang="en-US" sz="2800"/>
          </a:p>
          <a:p>
            <a:r>
              <a:rPr 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6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forever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it a bad thing?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0" name="Rectangle 3"/>
          <p:cNvSpPr>
            <a:spLocks noChangeArrowheads="1"/>
          </p:cNvSpPr>
          <p:nvPr/>
        </p:nvSpPr>
        <p:spPr bwMode="auto">
          <a:xfrm>
            <a:off x="1" y="76200"/>
            <a:ext cx="1218882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Programs we want to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halt: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tabLst/>
            </a:pPr>
            <a:endParaRPr lang="en-US" sz="320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baseline="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dirty="0" smtClean="0">
              <a:latin typeface="Arial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r>
              <a:rPr lang="en-US" sz="3200" dirty="0" smtClean="0">
                <a:latin typeface="Arial" pitchFamily="34" charset="0"/>
              </a:rPr>
              <a:t>Programs we want to run forever: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</a:pPr>
            <a:endParaRPr lang="en-US" sz="3200" baseline="0" dirty="0" smtClean="0">
              <a:latin typeface="Arial" pitchFamily="34" charset="0"/>
            </a:endParaRPr>
          </a:p>
        </p:txBody>
      </p:sp>
      <p:pic>
        <p:nvPicPr>
          <p:cNvPr id="177154" name="Picture 2" descr="http://ts1.mm.bing.net/th?&amp;id=HN.608044477703521459&amp;w=300&amp;h=300&amp;c=0&amp;pid=1.9&amp;rs=0&amp;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147" y="4495800"/>
            <a:ext cx="1789751" cy="1676400"/>
          </a:xfrm>
          <a:prstGeom prst="rect">
            <a:avLst/>
          </a:prstGeom>
          <a:noFill/>
        </p:spPr>
      </p:pic>
      <p:pic>
        <p:nvPicPr>
          <p:cNvPr id="177156" name="Picture 4" descr="http://ts1.mm.bing.net/th?&amp;id=HN.608003765707804192&amp;w=300&amp;h=300&amp;c=0&amp;pid=1.9&amp;rs=0&amp;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212" y="4495800"/>
            <a:ext cx="2133600" cy="2133600"/>
          </a:xfrm>
          <a:prstGeom prst="rect">
            <a:avLst/>
          </a:prstGeom>
          <a:noFill/>
        </p:spPr>
      </p:pic>
      <p:pic>
        <p:nvPicPr>
          <p:cNvPr id="177158" name="Picture 6" descr="http://www.calvin.edu/chimes/wp-content/uploads/2013/02/airpla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412" y="4343400"/>
            <a:ext cx="3048000" cy="2437805"/>
          </a:xfrm>
          <a:prstGeom prst="rect">
            <a:avLst/>
          </a:prstGeom>
          <a:noFill/>
        </p:spPr>
      </p:pic>
      <p:pic>
        <p:nvPicPr>
          <p:cNvPr id="177160" name="Picture 8" descr="http://ts2.mm.bing.net/th?id=HN.60799289514740995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89212" y="4509086"/>
            <a:ext cx="2120314" cy="2120314"/>
          </a:xfrm>
          <a:prstGeom prst="rect">
            <a:avLst/>
          </a:prstGeom>
          <a:noFill/>
        </p:spPr>
      </p:pic>
      <p:pic>
        <p:nvPicPr>
          <p:cNvPr id="177162" name="Picture 10" descr="http://ts4.mm.bing.net/th?id=HN.608040096830262894&amp;pid=1.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588" y="762000"/>
            <a:ext cx="3289886" cy="2056179"/>
          </a:xfrm>
          <a:prstGeom prst="rect">
            <a:avLst/>
          </a:prstGeom>
          <a:noFill/>
        </p:spPr>
      </p:pic>
      <p:pic>
        <p:nvPicPr>
          <p:cNvPr id="177164" name="Picture 12" descr="http://3.bp.blogspot.com/-ufnWHn_VoSQ/Tt50uaHjRZI/AAAAAAAAAP4/vUV2HCPq7ro/s1600/at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6926" y="762000"/>
            <a:ext cx="1689686" cy="2249394"/>
          </a:xfrm>
          <a:prstGeom prst="rect">
            <a:avLst/>
          </a:prstGeom>
          <a:noFill/>
        </p:spPr>
      </p:pic>
      <p:pic>
        <p:nvPicPr>
          <p:cNvPr id="177168" name="Picture 16" descr="http://www.muylinux.com/wp-content/uploads/2012/03/gcc-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56237" y="381000"/>
            <a:ext cx="2314575" cy="274803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380412" y="1066800"/>
            <a:ext cx="3198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Your 2150 Homework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4" y="304800"/>
            <a:ext cx="12114211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On Computable Numbers, With an Application to the Entscheidungsproblem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Alan Turing’s seminal work</a:t>
            </a:r>
          </a:p>
          <a:p>
            <a:r>
              <a:rPr lang="en-US" smtClean="0"/>
              <a:t>Contributions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Turing Machines</a:t>
            </a:r>
          </a:p>
          <a:p>
            <a:pPr lvl="1"/>
            <a:r>
              <a:rPr lang="en-US" smtClean="0"/>
              <a:t>Proof that some “numbers” (equivalently functions) are expressible, but not computable by </a:t>
            </a:r>
            <a:r>
              <a:rPr lang="en-US" smtClean="0">
                <a:solidFill>
                  <a:srgbClr val="FF0000"/>
                </a:solidFill>
              </a:rPr>
              <a:t>them</a:t>
            </a:r>
          </a:p>
          <a:p>
            <a:pPr lvl="1"/>
            <a:r>
              <a:rPr lang="en-US" smtClean="0"/>
              <a:t>Proof that the Entscheidungsproblem cannot be solved by </a:t>
            </a:r>
            <a:r>
              <a:rPr lang="en-US" smtClean="0">
                <a:solidFill>
                  <a:srgbClr val="FF0000"/>
                </a:solidFill>
              </a:rPr>
              <a:t>them</a:t>
            </a:r>
          </a:p>
          <a:p>
            <a:pPr lvl="1"/>
            <a:r>
              <a:rPr lang="en-US" b="1" smtClean="0"/>
              <a:t>Proof that </a:t>
            </a:r>
            <a:r>
              <a:rPr lang="en-US" b="1" smtClean="0">
                <a:solidFill>
                  <a:srgbClr val="FF0000"/>
                </a:solidFill>
              </a:rPr>
              <a:t>they</a:t>
            </a:r>
            <a:r>
              <a:rPr lang="en-US" b="1" smtClean="0"/>
              <a:t> are of equivalent power to the lambda calculus</a:t>
            </a:r>
          </a:p>
          <a:p>
            <a:pPr lvl="1"/>
            <a:r>
              <a:rPr lang="en-US" b="1" smtClean="0"/>
              <a:t>Demonstration that </a:t>
            </a:r>
            <a:r>
              <a:rPr lang="en-US" b="1" smtClean="0">
                <a:solidFill>
                  <a:srgbClr val="FF0000"/>
                </a:solidFill>
              </a:rPr>
              <a:t>they</a:t>
            </a:r>
            <a:r>
              <a:rPr lang="en-US" b="1" smtClean="0"/>
              <a:t> are “universal”</a:t>
            </a:r>
          </a:p>
          <a:p>
            <a:pPr lvl="2"/>
            <a:r>
              <a:rPr lang="en-US" b="1" smtClean="0"/>
              <a:t>There is one Turing Machine that can simulate all others</a:t>
            </a:r>
          </a:p>
          <a:p>
            <a:pPr lvl="1"/>
            <a:r>
              <a:rPr lang="en-US" b="1" smtClean="0"/>
              <a:t>A philosophical argument that </a:t>
            </a:r>
            <a:r>
              <a:rPr lang="en-US" b="1" smtClean="0">
                <a:solidFill>
                  <a:srgbClr val="FF0000"/>
                </a:solidFill>
              </a:rPr>
              <a:t>they</a:t>
            </a:r>
            <a:r>
              <a:rPr lang="en-US" b="1" smtClean="0"/>
              <a:t> are equivalent to humans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0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Turing Machine Outcomes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130" name="Rectangle 3"/>
              <p:cNvSpPr>
                <a:spLocks noChangeArrowheads="1"/>
              </p:cNvSpPr>
              <p:nvPr/>
            </p:nvSpPr>
            <p:spPr bwMode="auto">
              <a:xfrm>
                <a:off x="1" y="838200"/>
                <a:ext cx="12188824" cy="601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 smtClean="0"/>
                  <a:t>Running TM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600" dirty="0" smtClean="0"/>
                  <a:t> on input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3600" dirty="0" smtClean="0"/>
                  <a:t> eventually </a:t>
                </a:r>
                <a:r>
                  <a:rPr lang="en-US" sz="3600" smtClean="0"/>
                  <a:t>leads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sz="3600" smtClean="0"/>
              </a:p>
              <a:p>
                <a:pPr marL="1200150" lvl="1" indent="-742950">
                  <a:buFont typeface="Arial" pitchFamily="34" charset="0"/>
                  <a:buChar char="•"/>
                </a:pPr>
                <a:r>
                  <a:rPr lang="en-US" sz="3600" smtClean="0"/>
                  <a:t>Result: Accept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n-US" sz="3600" dirty="0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 smtClean="0"/>
                  <a:t>Running TM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600" dirty="0" smtClean="0"/>
                  <a:t> on input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3600" dirty="0" smtClean="0"/>
                  <a:t> eventually </a:t>
                </a:r>
                <a:r>
                  <a:rPr lang="en-US" sz="3600" smtClean="0"/>
                  <a:t>leads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sz="3600" dirty="0" smtClean="0"/>
              </a:p>
              <a:p>
                <a:pPr marL="1200150" lvl="1" indent="-742950">
                  <a:buFont typeface="Arial" pitchFamily="34" charset="0"/>
                  <a:buChar char="•"/>
                </a:pPr>
                <a:r>
                  <a:rPr lang="en-US" sz="3600" dirty="0" smtClean="0"/>
                  <a:t>Result: Reject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n-US" sz="3600" dirty="0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3600" dirty="0" smtClean="0"/>
                  <a:t>Running TM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600" dirty="0" smtClean="0"/>
                  <a:t> on input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3600" dirty="0" smtClean="0"/>
                  <a:t> runs forever (never terminates).</a:t>
                </a:r>
              </a:p>
              <a:p>
                <a:pPr marL="1200150" lvl="1" indent="-742950">
                  <a:buFont typeface="Arial" pitchFamily="34" charset="0"/>
                  <a:buChar char="•"/>
                </a:pPr>
                <a:r>
                  <a:rPr lang="en-US" sz="3600" dirty="0" smtClean="0"/>
                  <a:t>Result: Reject</a:t>
                </a:r>
                <a:endParaRPr lang="en-US" sz="3600" dirty="0"/>
              </a:p>
            </p:txBody>
          </p:sp>
        </mc:Choice>
        <mc:Fallback xmlns="">
          <p:sp>
            <p:nvSpPr>
              <p:cNvPr id="17613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838200"/>
                <a:ext cx="12188824" cy="6019800"/>
              </a:xfrm>
              <a:prstGeom prst="rect">
                <a:avLst/>
              </a:prstGeom>
              <a:blipFill rotWithShape="1">
                <a:blip r:embed="rId2"/>
                <a:stretch>
                  <a:fillRect l="-1501" t="-1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6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02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Recognizing vs. Deciding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130" name="Rectangle 3"/>
              <p:cNvSpPr>
                <a:spLocks noChangeArrowheads="1"/>
              </p:cNvSpPr>
              <p:nvPr/>
            </p:nvSpPr>
            <p:spPr bwMode="auto">
              <a:xfrm>
                <a:off x="1" y="838200"/>
                <a:ext cx="12188824" cy="601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3200" b="1" dirty="0" smtClean="0">
                    <a:solidFill>
                      <a:srgbClr val="FF0000"/>
                    </a:solidFill>
                  </a:rPr>
                  <a:t>Turing-recognizable</a:t>
                </a:r>
                <a:r>
                  <a:rPr lang="en-US" sz="3200" dirty="0" smtClean="0"/>
                  <a:t>: A language </a:t>
                </a:r>
                <a:r>
                  <a:rPr lang="en-US" sz="3200" i="1" dirty="0" smtClean="0"/>
                  <a:t>L</a:t>
                </a:r>
                <a:r>
                  <a:rPr lang="en-US" sz="3200" dirty="0" smtClean="0"/>
                  <a:t> is “Turing-recognizable” if there exists a TM </a:t>
                </a:r>
                <a:r>
                  <a:rPr lang="en-US" sz="3200" i="1" dirty="0" smtClean="0"/>
                  <a:t>M</a:t>
                </a:r>
                <a:r>
                  <a:rPr lang="en-US" sz="3200" dirty="0" smtClean="0"/>
                  <a:t> such that for all strings </a:t>
                </a:r>
                <a:r>
                  <a:rPr lang="en-US" sz="3200" i="1" dirty="0" smtClean="0"/>
                  <a:t>w</a:t>
                </a:r>
                <a:r>
                  <a:rPr lang="en-US" sz="3200" dirty="0" smtClean="0"/>
                  <a:t>:</a:t>
                </a:r>
              </a:p>
              <a:p>
                <a:r>
                  <a:rPr lang="en-US" sz="320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𝑤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 smtClean="0"/>
                  <a:t> eventually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smtClean="0"/>
                  <a:t>enters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smtClean="0"/>
                  <a:t> (the accept state)</a:t>
                </a:r>
              </a:p>
              <a:p>
                <a:r>
                  <a:rPr lang="en-US" sz="320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𝑤</m:t>
                    </m:r>
                    <m:r>
                      <a:rPr lang="en-US" sz="3200" b="0" i="1" smtClean="0">
                        <a:latin typeface="Cambria Math"/>
                      </a:rPr>
                      <m:t>∉</m:t>
                    </m:r>
                    <m:r>
                      <a:rPr lang="en-US" sz="32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 smtClean="0"/>
                  <a:t> either </a:t>
                </a:r>
                <a:r>
                  <a:rPr lang="en-US" sz="3200" i="1" dirty="0" smtClean="0"/>
                  <a:t>M</a:t>
                </a:r>
                <a:r>
                  <a:rPr lang="en-US" sz="3200" dirty="0" smtClean="0"/>
                  <a:t> </a:t>
                </a:r>
                <a:r>
                  <a:rPr lang="en-US" sz="3200" smtClean="0"/>
                  <a:t>enters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3200" b="1" i="1" smtClean="0"/>
                  <a:t> </a:t>
                </a:r>
                <a:r>
                  <a:rPr lang="en-US" sz="3200" i="1" smtClean="0"/>
                  <a:t>(the reject state) </a:t>
                </a:r>
                <a:r>
                  <a:rPr lang="en-US" sz="3200" b="1" i="1" smtClean="0"/>
                  <a:t>or </a:t>
                </a:r>
                <a:r>
                  <a:rPr lang="en-US" sz="3200" i="1" dirty="0" smtClean="0"/>
                  <a:t>M</a:t>
                </a:r>
                <a:r>
                  <a:rPr lang="en-US" sz="3200" dirty="0" smtClean="0"/>
                  <a:t> </a:t>
                </a:r>
                <a:r>
                  <a:rPr lang="en-US" sz="3200" smtClean="0"/>
                  <a:t>never terminates</a:t>
                </a:r>
              </a:p>
              <a:p>
                <a:endParaRPr lang="en-US" sz="3200"/>
              </a:p>
              <a:p>
                <a:endParaRPr lang="en-US" sz="3200" dirty="0" smtClean="0"/>
              </a:p>
              <a:p>
                <a:r>
                  <a:rPr lang="en-US" sz="3200" b="1" dirty="0" smtClean="0">
                    <a:solidFill>
                      <a:srgbClr val="00B050"/>
                    </a:solidFill>
                  </a:rPr>
                  <a:t>Turing-decidable</a:t>
                </a:r>
                <a:r>
                  <a:rPr lang="en-US" sz="3200" dirty="0" smtClean="0"/>
                  <a:t>: A language </a:t>
                </a:r>
                <a:r>
                  <a:rPr lang="en-US" sz="3200" i="1" dirty="0" smtClean="0"/>
                  <a:t>L</a:t>
                </a:r>
                <a:r>
                  <a:rPr lang="en-US" sz="3200" dirty="0" smtClean="0"/>
                  <a:t> is “decidable” if there exists a TM </a:t>
                </a:r>
                <a:r>
                  <a:rPr lang="en-US" sz="3200" i="1" dirty="0" smtClean="0"/>
                  <a:t>M</a:t>
                </a:r>
                <a:r>
                  <a:rPr lang="en-US" sz="3200" dirty="0" smtClean="0"/>
                  <a:t> such that for all strings </a:t>
                </a:r>
                <a:r>
                  <a:rPr lang="en-US" sz="3200" i="1" dirty="0" smtClean="0"/>
                  <a:t>w</a:t>
                </a:r>
                <a:r>
                  <a:rPr lang="en-US" sz="3200" dirty="0" smtClean="0"/>
                  <a:t>:</a:t>
                </a:r>
              </a:p>
              <a:p>
                <a:r>
                  <a:rPr lang="en-US" sz="320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𝑤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r>
                      <a:rPr lang="en-US" sz="32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 eventually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/>
                  <a:t>enters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/>
                  <a:t> (the accept state)</a:t>
                </a:r>
              </a:p>
              <a:p>
                <a:r>
                  <a:rPr lang="en-US" sz="320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𝑤</m:t>
                    </m:r>
                    <m:r>
                      <a:rPr lang="en-US" sz="3200" i="1">
                        <a:latin typeface="Cambria Math"/>
                      </a:rPr>
                      <m:t>∉</m:t>
                    </m:r>
                    <m:r>
                      <a:rPr lang="en-US" sz="32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 either </a:t>
                </a:r>
                <a:r>
                  <a:rPr lang="en-US" sz="3200" i="1" dirty="0"/>
                  <a:t>M</a:t>
                </a:r>
                <a:r>
                  <a:rPr lang="en-US" sz="3200" dirty="0"/>
                  <a:t> </a:t>
                </a:r>
                <a:r>
                  <a:rPr lang="en-US" sz="3200"/>
                  <a:t>enters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3200" b="1" i="1"/>
                  <a:t> </a:t>
                </a:r>
                <a:r>
                  <a:rPr lang="en-US" sz="3200" i="1"/>
                  <a:t>(the reject state) </a:t>
                </a:r>
                <a:r>
                  <a:rPr lang="en-US" sz="3200" b="1" i="1"/>
                  <a:t>or </a:t>
                </a:r>
                <a:r>
                  <a:rPr lang="en-US" sz="3200" i="1" dirty="0"/>
                  <a:t>M</a:t>
                </a:r>
                <a:r>
                  <a:rPr lang="en-US" sz="3200" dirty="0"/>
                  <a:t> never terminates</a:t>
                </a:r>
              </a:p>
            </p:txBody>
          </p:sp>
        </mc:Choice>
        <mc:Fallback xmlns="">
          <p:sp>
            <p:nvSpPr>
              <p:cNvPr id="17613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838200"/>
                <a:ext cx="12188824" cy="6019800"/>
              </a:xfrm>
              <a:prstGeom prst="rect">
                <a:avLst/>
              </a:prstGeom>
              <a:blipFill rotWithShape="1">
                <a:blip r:embed="rId2"/>
                <a:stretch>
                  <a:fillRect l="-1251" t="-1317" r="-17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>
                <a:solidFill>
                  <a:schemeClr val="tx2"/>
                </a:solidFill>
              </a:rPr>
              <a:t>Turing -Recognizable vs. -Decidable</a:t>
            </a:r>
          </a:p>
        </p:txBody>
      </p:sp>
      <p:sp>
        <p:nvSpPr>
          <p:cNvPr id="3024900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>
                <a:solidFill>
                  <a:srgbClr val="33CC33"/>
                </a:solidFill>
              </a:rPr>
              <a:t>Turing-decidable</a:t>
            </a:r>
            <a:r>
              <a:rPr lang="en-US" sz="3000" b="0"/>
              <a:t> iff it is exactly the set of strings accepted by some </a:t>
            </a:r>
            <a:r>
              <a:rPr lang="en-US" sz="3000" b="0">
                <a:solidFill>
                  <a:srgbClr val="33CC33"/>
                </a:solidFill>
              </a:rPr>
              <a:t>always-halting</a:t>
            </a:r>
            <a:r>
              <a:rPr lang="en-US" sz="3000" b="0">
                <a:solidFill>
                  <a:srgbClr val="FF0000"/>
                </a:solidFill>
              </a:rPr>
              <a:t> </a:t>
            </a:r>
            <a:r>
              <a:rPr lang="en-US" sz="3000" b="0"/>
              <a:t>TM.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24901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155616561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24901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1556165619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/>
                    <a:gridCol w="653879"/>
                    <a:gridCol w="658113"/>
                    <a:gridCol w="653879"/>
                    <a:gridCol w="655996"/>
                    <a:gridCol w="653880"/>
                    <a:gridCol w="653879"/>
                    <a:gridCol w="655996"/>
                    <a:gridCol w="653880"/>
                    <a:gridCol w="655996"/>
                    <a:gridCol w="653879"/>
                    <a:gridCol w="655996"/>
                    <a:gridCol w="658113"/>
                    <a:gridCol w="651764"/>
                    <a:gridCol w="655996"/>
                    <a:gridCol w="755453"/>
                    <a:gridCol w="755454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bab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bbb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aaaa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5011" name="Rectangle 115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3025011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5012" name="Line 116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5013" name="Text Box 117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3025014" name="Text Box 118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3025015" name="Text Box 119"/>
          <p:cNvSpPr txBox="1">
            <a:spLocks noChangeArrowheads="1"/>
          </p:cNvSpPr>
          <p:nvPr/>
        </p:nvSpPr>
        <p:spPr bwMode="auto">
          <a:xfrm>
            <a:off x="10157355" y="762000"/>
            <a:ext cx="138454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endParaRPr lang="en-US" sz="3200" b="0">
              <a:solidFill>
                <a:srgbClr val="FF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Never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runs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99FF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5016" name="Rectangle 120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must </a:t>
                </a:r>
                <a:r>
                  <a:rPr lang="en-US" sz="3000" b="0">
                    <a:solidFill>
                      <a:srgbClr val="33CC33"/>
                    </a:solidFill>
                  </a:rPr>
                  <a:t>always halt</a:t>
                </a:r>
                <a:r>
                  <a:rPr lang="en-US" sz="3000" b="0"/>
                  <a:t> on every input.</a:t>
                </a:r>
              </a:p>
            </p:txBody>
          </p:sp>
        </mc:Choice>
        <mc:Fallback xmlns="">
          <p:sp>
            <p:nvSpPr>
              <p:cNvPr id="3025016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5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ight Arrow 25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2" name="Picture 31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9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203147" y="76200"/>
            <a:ext cx="11376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b="0">
                <a:solidFill>
                  <a:schemeClr val="tx2"/>
                </a:solidFill>
              </a:rPr>
              <a:t>Turing -Recognizable vs. -Decidable</a:t>
            </a:r>
          </a:p>
        </p:txBody>
      </p:sp>
      <p:sp>
        <p:nvSpPr>
          <p:cNvPr id="3023876" name="Rectangle 4"/>
          <p:cNvSpPr>
            <a:spLocks noChangeArrowheads="1"/>
          </p:cNvSpPr>
          <p:nvPr/>
        </p:nvSpPr>
        <p:spPr bwMode="auto">
          <a:xfrm>
            <a:off x="203147" y="3048000"/>
            <a:ext cx="11782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3000" b="0" smtClean="0"/>
              <a:t>A </a:t>
            </a:r>
            <a:r>
              <a:rPr lang="en-US" sz="3000" b="0"/>
              <a:t>language is </a:t>
            </a:r>
            <a:r>
              <a:rPr lang="en-US" sz="3000" b="0">
                <a:solidFill>
                  <a:srgbClr val="FF0000"/>
                </a:solidFill>
              </a:rPr>
              <a:t>Turing-recognizable</a:t>
            </a:r>
            <a:r>
              <a:rPr lang="en-US" sz="3000" b="0"/>
              <a:t> iff it is exactly the set of strings accepted by some Turing machine.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2387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1100253540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5388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53879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58113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517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655996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755453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75545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99FF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399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𝑏𝑎𝑏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𝑏𝑏𝑏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41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latin typeface="Cambria Math"/>
                                </a:rPr>
                                <m:t>𝑤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latin typeface="Symbol" pitchFamily="18" charset="2"/>
                            </a:rPr>
                            <a:t>Þ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6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 =</a:t>
                          </a:r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33CC33"/>
                                  </a:solidFill>
                                  <a:effectLst/>
                                  <a:latin typeface="Cambria Math"/>
                                </a:rPr>
                                <m:t>𝑎𝑎𝑎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,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33CC33"/>
                                    </a:solidFill>
                                    <a:effectLst/>
                                    <a:latin typeface="Cambria Math"/>
                                  </a:rPr>
                                  <m:t>𝑎𝑎𝑎𝑎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23877" name="Group 5"/>
              <p:cNvGraphicFramePr>
                <a:graphicFrameLocks noGrp="1"/>
              </p:cNvGraphicFramePr>
              <p:nvPr>
                <p:ph/>
                <p:extLst>
                  <p:ext uri="{D42A27DB-BD31-4B8C-83A1-F6EECF244321}">
                    <p14:modId xmlns:p14="http://schemas.microsoft.com/office/powerpoint/2010/main" val="1100253540"/>
                  </p:ext>
                </p:extLst>
              </p:nvPr>
            </p:nvGraphicFramePr>
            <p:xfrm>
              <a:off x="52904" y="4283075"/>
              <a:ext cx="12087254" cy="1234440"/>
            </p:xfrm>
            <a:graphic>
              <a:graphicData uri="http://schemas.openxmlformats.org/drawingml/2006/table">
                <a:tbl>
                  <a:tblPr/>
                  <a:tblGrid>
                    <a:gridCol w="1405101"/>
                    <a:gridCol w="653879"/>
                    <a:gridCol w="658113"/>
                    <a:gridCol w="653879"/>
                    <a:gridCol w="655996"/>
                    <a:gridCol w="653880"/>
                    <a:gridCol w="653879"/>
                    <a:gridCol w="655996"/>
                    <a:gridCol w="653880"/>
                    <a:gridCol w="655996"/>
                    <a:gridCol w="653879"/>
                    <a:gridCol w="655996"/>
                    <a:gridCol w="658113"/>
                    <a:gridCol w="651764"/>
                    <a:gridCol w="655996"/>
                    <a:gridCol w="755453"/>
                    <a:gridCol w="755454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4194" r="-76434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4194" r="-15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313889" t="-24194" r="-1427778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4194" r="-13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17757" t="-24194" r="-124112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612037" t="-24194" r="-1129630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718692" t="-24194" r="-10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4194" r="-940187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910185" t="-24194" r="-831481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019626" t="-24194" r="-7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119626" t="-24194" r="-639252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208333" t="-24194" r="-5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08333" t="-24194" r="-43333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421495" t="-24194" r="-3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521495" t="-24194" r="-237383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4194" r="-104839" b="-2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96250" r="-764348" b="-1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itchFamily="18" charset="0"/>
                            </a:rPr>
                            <a:t>∞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Symbol" pitchFamily="18" charset="2"/>
                            </a:rPr>
                            <a:t>´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35" t="-261667" r="-76434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213889" t="-261667" r="-1527778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17757" t="-261667" r="-1341121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818692" t="-261667" r="-940187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33CC33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399194" t="-261667" r="-104839" b="-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…}</a:t>
                          </a:r>
                        </a:p>
                      </a:txBody>
                      <a:tcPr marL="0" marR="0" marT="0" marB="0" anchor="ctr" anchorCtr="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23987" name="Rectangle 115"/>
          <p:cNvSpPr>
            <a:spLocks noChangeArrowheads="1"/>
          </p:cNvSpPr>
          <p:nvPr/>
        </p:nvSpPr>
        <p:spPr bwMode="auto">
          <a:xfrm>
            <a:off x="9751060" y="762000"/>
            <a:ext cx="914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dirty="0"/>
              <a:t>≡</a:t>
            </a:r>
            <a:r>
              <a:rPr lang="en-US" sz="6600" b="0" dirty="0"/>
              <a:t> </a:t>
            </a:r>
            <a:endParaRPr lang="en-US" sz="66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3988" name="Rectangle 116"/>
              <p:cNvSpPr>
                <a:spLocks noChangeArrowheads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99FF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b="0">
                    <a:solidFill>
                      <a:srgbClr val="3399FF"/>
                    </a:solidFill>
                  </a:rPr>
                  <a:t>→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>
                    <a:solidFill>
                      <a:srgbClr val="3399FF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3023988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18" y="1304925"/>
                <a:ext cx="962123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102" t="-5732" r="-1210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3989" name="Line 117"/>
          <p:cNvSpPr>
            <a:spLocks noChangeShapeType="1"/>
          </p:cNvSpPr>
          <p:nvPr/>
        </p:nvSpPr>
        <p:spPr bwMode="auto">
          <a:xfrm>
            <a:off x="5180250" y="1527175"/>
            <a:ext cx="1218883" cy="0"/>
          </a:xfrm>
          <a:prstGeom prst="line">
            <a:avLst/>
          </a:prstGeom>
          <a:noFill/>
          <a:ln w="88900" cmpd="dbl">
            <a:solidFill>
              <a:srgbClr val="33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23990" name="Text Box 118"/>
          <p:cNvSpPr txBox="1">
            <a:spLocks noChangeArrowheads="1"/>
          </p:cNvSpPr>
          <p:nvPr/>
        </p:nvSpPr>
        <p:spPr bwMode="auto">
          <a:xfrm>
            <a:off x="6297559" y="762001"/>
            <a:ext cx="182832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Accept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3023991" name="Text Box 119"/>
          <p:cNvSpPr txBox="1">
            <a:spLocks noChangeArrowheads="1"/>
          </p:cNvSpPr>
          <p:nvPr/>
        </p:nvSpPr>
        <p:spPr bwMode="auto">
          <a:xfrm>
            <a:off x="8322683" y="762001"/>
            <a:ext cx="121616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  <a:latin typeface="Symbol" pitchFamily="18" charset="2"/>
              </a:rPr>
              <a:t>´</a:t>
            </a:r>
            <a:endParaRPr lang="en-US" sz="9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33CC33"/>
                </a:solidFill>
              </a:rPr>
              <a:t>&amp; halt</a:t>
            </a:r>
          </a:p>
        </p:txBody>
      </p:sp>
      <p:sp>
        <p:nvSpPr>
          <p:cNvPr id="3023992" name="Text Box 120"/>
          <p:cNvSpPr txBox="1">
            <a:spLocks noChangeArrowheads="1"/>
          </p:cNvSpPr>
          <p:nvPr/>
        </p:nvSpPr>
        <p:spPr bwMode="auto">
          <a:xfrm>
            <a:off x="10176400" y="762001"/>
            <a:ext cx="138454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>
                <a:solidFill>
                  <a:srgbClr val="FF0000"/>
                </a:solidFill>
              </a:rPr>
              <a:t>∞</a:t>
            </a:r>
            <a:endParaRPr lang="en-US" sz="6600" b="0"/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Run </a:t>
            </a:r>
          </a:p>
          <a:p>
            <a:pPr algn="ctr">
              <a:lnSpc>
                <a:spcPct val="100000"/>
              </a:lnSpc>
            </a:pPr>
            <a:r>
              <a:rPr lang="en-US" sz="3200" b="0">
                <a:solidFill>
                  <a:srgbClr val="FF0000"/>
                </a:solidFill>
              </a:rPr>
              <a:t>forever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3993" name="Rectangle 121"/>
              <p:cNvSpPr>
                <a:spLocks noChangeArrowheads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1" hangingPunct="1">
                  <a:lnSpc>
                    <a:spcPct val="10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3000" b="0" smtClean="0"/>
                  <a:t> </a:t>
                </a:r>
                <a:r>
                  <a:rPr lang="en-US" sz="3000" b="0"/>
                  <a:t>can </a:t>
                </a:r>
                <a:r>
                  <a:rPr lang="en-US" sz="3000" b="0">
                    <a:solidFill>
                      <a:srgbClr val="FF0000"/>
                    </a:solidFill>
                  </a:rPr>
                  <a:t>run</a:t>
                </a:r>
                <a:r>
                  <a:rPr lang="en-US" sz="3000" b="0"/>
                  <a:t> </a:t>
                </a:r>
                <a:r>
                  <a:rPr lang="en-US" sz="3000" b="0">
                    <a:solidFill>
                      <a:srgbClr val="FF0000"/>
                    </a:solidFill>
                  </a:rPr>
                  <a:t>forever</a:t>
                </a:r>
                <a:r>
                  <a:rPr lang="en-US" sz="3000" b="0"/>
                  <a:t> on an input, which is implicitly a reject (since it is not an accept).</a:t>
                </a:r>
              </a:p>
            </p:txBody>
          </p:sp>
        </mc:Choice>
        <mc:Fallback xmlns="">
          <p:sp>
            <p:nvSpPr>
              <p:cNvPr id="3023993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47" y="5791200"/>
                <a:ext cx="11782531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6857" r="-931" b="-12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67"/>
          <p:cNvGrpSpPr/>
          <p:nvPr/>
        </p:nvGrpSpPr>
        <p:grpSpPr>
          <a:xfrm>
            <a:off x="1674812" y="1304925"/>
            <a:ext cx="3429000" cy="1271633"/>
            <a:chOff x="5852816" y="304800"/>
            <a:chExt cx="6303284" cy="2971800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85281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483144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11347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743801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8374130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9004458" y="2330604"/>
              <a:ext cx="630328" cy="944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9634786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0265115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0895443" y="2330604"/>
              <a:ext cx="630328" cy="944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525772" y="2330604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525772" y="3274629"/>
              <a:ext cx="630328" cy="1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62"/>
            <p:cNvGrpSpPr/>
            <p:nvPr/>
          </p:nvGrpSpPr>
          <p:grpSpPr>
            <a:xfrm>
              <a:off x="8327513" y="304800"/>
              <a:ext cx="1892823" cy="2025809"/>
              <a:chOff x="3503612" y="1676400"/>
              <a:chExt cx="1525082" cy="1632231"/>
            </a:xfrm>
          </p:grpSpPr>
          <p:grpSp>
            <p:nvGrpSpPr>
              <p:cNvPr id="26" name="Group 58"/>
              <p:cNvGrpSpPr/>
              <p:nvPr/>
            </p:nvGrpSpPr>
            <p:grpSpPr>
              <a:xfrm>
                <a:off x="3503612" y="1676400"/>
                <a:ext cx="1525082" cy="1632231"/>
                <a:chOff x="3503612" y="1676400"/>
                <a:chExt cx="1525082" cy="163223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503612" y="1676400"/>
                  <a:ext cx="1525079" cy="1070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3503612" y="1828800"/>
                  <a:ext cx="1447799" cy="76193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rot="16200000" flipV="1">
                  <a:off x="3489437" y="2761052"/>
                  <a:ext cx="561755" cy="5334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4511925" y="2791861"/>
                  <a:ext cx="561751" cy="4717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ight Arrow 26"/>
              <p:cNvSpPr/>
              <p:nvPr/>
            </p:nvSpPr>
            <p:spPr>
              <a:xfrm>
                <a:off x="4341812" y="3048000"/>
                <a:ext cx="228600" cy="21419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>
                <a:off x="4037012" y="3048000"/>
                <a:ext cx="191838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3" name="Picture 32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41" y="471792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58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41" y="4717923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Image result for check ma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5" y="990600"/>
            <a:ext cx="896134" cy="83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Image result for check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7" y="4702392"/>
            <a:ext cx="500371" cy="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We can have one Turing machine which can simulate any other Turing Machine</a:t>
                </a:r>
              </a:p>
              <a:p>
                <a:pPr lvl="1"/>
                <a:r>
                  <a:rPr lang="en-US" smtClean="0"/>
                  <a:t>There is some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which given the description of another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, it behaves the same way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would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Why is this useful?</a:t>
                </a:r>
              </a:p>
              <a:p>
                <a:pPr lvl="1"/>
                <a:r>
                  <a:rPr lang="en-US" smtClean="0"/>
                  <a:t>Turing machines are meant to be a model for all computers</a:t>
                </a:r>
              </a:p>
              <a:p>
                <a:pPr lvl="1"/>
                <a:r>
                  <a:rPr lang="en-US" smtClean="0"/>
                  <a:t>Allows us to have one machine that we’ve built to simulate any other </a:t>
                </a:r>
                <a:r>
                  <a:rPr lang="en-US"/>
                  <a:t>machine </a:t>
                </a:r>
                <a:r>
                  <a:rPr lang="en-US" smtClean="0"/>
                  <a:t>we describe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compute?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We start with a universal Turing machine that we’ve built (a CPU)</a:t>
            </a:r>
          </a:p>
          <a:p>
            <a:r>
              <a:rPr lang="en-US" smtClean="0"/>
              <a:t>We use the lambda calculus (programming languages) to write algorithms</a:t>
            </a:r>
          </a:p>
          <a:p>
            <a:r>
              <a:rPr lang="en-US" smtClean="0"/>
              <a:t>Since the lambda calculus is equivalent to Turing machines, and our machine was universal, we can perform the operation described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Computer Science?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012" y="3048000"/>
            <a:ext cx="2438400" cy="2743200"/>
            <a:chOff x="4341812" y="3048000"/>
            <a:chExt cx="2438400" cy="2743200"/>
          </a:xfrm>
          <a:solidFill>
            <a:srgbClr val="00B050"/>
          </a:solidFill>
        </p:grpSpPr>
        <p:sp>
          <p:nvSpPr>
            <p:cNvPr id="5" name="Rounded Rectangle 4"/>
            <p:cNvSpPr/>
            <p:nvPr/>
          </p:nvSpPr>
          <p:spPr>
            <a:xfrm>
              <a:off x="4341812" y="48768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Hardware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41812" y="39624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Programming Languages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41812" y="30480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Software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51812" y="3048000"/>
            <a:ext cx="2438400" cy="2743200"/>
            <a:chOff x="4341812" y="3048000"/>
            <a:chExt cx="2438400" cy="2743200"/>
          </a:xfrm>
          <a:solidFill>
            <a:srgbClr val="FFFF00"/>
          </a:solidFill>
        </p:grpSpPr>
        <p:sp>
          <p:nvSpPr>
            <p:cNvPr id="10" name="Rounded Rectangle 9"/>
            <p:cNvSpPr/>
            <p:nvPr/>
          </p:nvSpPr>
          <p:spPr>
            <a:xfrm>
              <a:off x="4341812" y="48768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Turing Machine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41812" y="39624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Lambda Calculus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1812" y="3048000"/>
              <a:ext cx="2438400" cy="914400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Algorithm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46212" y="3048000"/>
            <a:ext cx="2438400" cy="2743200"/>
            <a:chOff x="4341812" y="3048000"/>
            <a:chExt cx="2438400" cy="2743200"/>
          </a:xfrm>
        </p:grpSpPr>
        <p:sp>
          <p:nvSpPr>
            <p:cNvPr id="14" name="Rounded Rectangle 13"/>
            <p:cNvSpPr/>
            <p:nvPr/>
          </p:nvSpPr>
          <p:spPr>
            <a:xfrm>
              <a:off x="4341812" y="4876800"/>
              <a:ext cx="2438400" cy="91440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Transistors, CPUs, Caches, 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41812" y="3962400"/>
              <a:ext cx="2438400" cy="91440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C, C++, Java, Python, 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41812" y="3048000"/>
              <a:ext cx="2438400" cy="914400"/>
            </a:xfrm>
            <a:prstGeom prst="round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Programming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8017" y="1347244"/>
            <a:ext cx="946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Computer Science studies all layers of abstractions of computing machines</a:t>
            </a:r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2284412" y="1981200"/>
            <a:ext cx="7315200" cy="838200"/>
          </a:xfrm>
          <a:prstGeom prst="leftRightArrow">
            <a:avLst/>
          </a:prstGeom>
          <a:gradFill>
            <a:gsLst>
              <a:gs pos="0">
                <a:srgbClr val="0070C0"/>
              </a:gs>
              <a:gs pos="100000">
                <a:srgbClr val="FFFF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Less Abstract 			More Abstract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7611" y="5791198"/>
            <a:ext cx="198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“Layers” of Computation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43839" y="5795665"/>
            <a:ext cx="205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Formal Models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8239" y="5791199"/>
            <a:ext cx="209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Tools / Manifestations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Church-Turing Thesis:</a:t>
            </a:r>
          </a:p>
          <a:p>
            <a:pPr lvl="1"/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Turing Machines can compute anything a human can compute</a:t>
            </a:r>
          </a:p>
          <a:p>
            <a:r>
              <a:rPr lang="en-US" dirty="0" smtClean="0"/>
              <a:t>Why is this reasonable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humans calculate?</a:t>
            </a:r>
          </a:p>
          <a:p>
            <a:pPr lvl="1"/>
            <a:r>
              <a:rPr lang="en-US" dirty="0" smtClean="0"/>
              <a:t>Brains = finite state machine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scratchwork</a:t>
            </a:r>
            <a:r>
              <a:rPr lang="en-US" dirty="0" smtClean="0"/>
              <a:t> = tape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Turing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6551612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NFA/DFA: </a:t>
            </a:r>
          </a:p>
          <a:p>
            <a:pPr lvl="1"/>
            <a:r>
              <a:rPr lang="en-US" smtClean="0"/>
              <a:t>Finite number of states, </a:t>
            </a:r>
          </a:p>
          <a:p>
            <a:pPr lvl="1"/>
            <a:r>
              <a:rPr lang="en-US" smtClean="0"/>
              <a:t>read-once input, </a:t>
            </a:r>
          </a:p>
          <a:p>
            <a:pPr lvl="1"/>
            <a:r>
              <a:rPr lang="en-US" smtClean="0"/>
              <a:t>transition using input character and state</a:t>
            </a:r>
          </a:p>
          <a:p>
            <a:r>
              <a:rPr lang="en-US" smtClean="0"/>
              <a:t>PDA: </a:t>
            </a:r>
          </a:p>
          <a:p>
            <a:pPr lvl="1"/>
            <a:r>
              <a:rPr lang="en-US" smtClean="0"/>
              <a:t>Finite number of states, </a:t>
            </a:r>
          </a:p>
          <a:p>
            <a:pPr lvl="1"/>
            <a:r>
              <a:rPr lang="en-US" smtClean="0"/>
              <a:t>read-once input, </a:t>
            </a:r>
          </a:p>
          <a:p>
            <a:pPr lvl="1"/>
            <a:r>
              <a:rPr lang="en-US" smtClean="0"/>
              <a:t>stack (memory) </a:t>
            </a:r>
          </a:p>
          <a:p>
            <a:pPr lvl="1"/>
            <a:r>
              <a:rPr lang="en-US" smtClean="0"/>
              <a:t>Transition using input character, state, and stack</a:t>
            </a:r>
          </a:p>
          <a:p>
            <a:pPr lvl="1"/>
            <a:r>
              <a:rPr lang="en-US" smtClean="0"/>
              <a:t>Can push to the stack on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9212" y="1295400"/>
            <a:ext cx="5778193" cy="55626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/>
              <a:t>Turing Machine:</a:t>
            </a:r>
          </a:p>
          <a:p>
            <a:pPr lvl="1"/>
            <a:r>
              <a:rPr lang="en-US" sz="2900" dirty="0" smtClean="0"/>
              <a:t>Finite number of states,</a:t>
            </a:r>
          </a:p>
          <a:p>
            <a:pPr lvl="1"/>
            <a:r>
              <a:rPr lang="en-US" sz="2900" strike="sngStrike" dirty="0" smtClean="0"/>
              <a:t>Read-once input,</a:t>
            </a:r>
          </a:p>
          <a:p>
            <a:pPr lvl="1"/>
            <a:r>
              <a:rPr lang="en-US" sz="2900" dirty="0" smtClean="0"/>
              <a:t>Semi-infinite tape (memory)</a:t>
            </a:r>
          </a:p>
          <a:p>
            <a:pPr lvl="1"/>
            <a:r>
              <a:rPr lang="en-US" sz="2900" dirty="0" smtClean="0"/>
              <a:t>Transition using input character, state, and “current symbol” on tape</a:t>
            </a:r>
          </a:p>
          <a:p>
            <a:pPr lvl="1"/>
            <a:r>
              <a:rPr lang="en-US" sz="2900" dirty="0" smtClean="0"/>
              <a:t>Can overwrite current symbol, move left/right on tape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39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7551" y="3330243"/>
            <a:ext cx="6566196" cy="1013157"/>
            <a:chOff x="2627551" y="3748875"/>
            <a:chExt cx="6566196" cy="101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27551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7551" y="3816036"/>
                  <a:ext cx="630328" cy="9440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57879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7879" y="3816036"/>
                  <a:ext cx="630328" cy="9440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88208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8208" y="3816036"/>
                  <a:ext cx="630328" cy="9440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518536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8536" y="3816036"/>
                  <a:ext cx="630328" cy="9440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48865" y="3816036"/>
                  <a:ext cx="630328" cy="944025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8865" y="3816036"/>
                  <a:ext cx="630328" cy="9440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79193" y="3816036"/>
                  <a:ext cx="630328" cy="94402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FF66FF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sz="3200" dirty="0">
                    <a:solidFill>
                      <a:srgbClr val="FF66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79193" y="3816036"/>
                  <a:ext cx="630328" cy="9440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409521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39850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670178" y="3816036"/>
              <a:ext cx="630328" cy="94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smtClean="0">
                  <a:solidFill>
                    <a:srgbClr val="FF66FF"/>
                  </a:solidFill>
                </a:rPr>
                <a:t>_</a:t>
              </a:r>
              <a:endParaRPr lang="en-US" sz="3200" dirty="0">
                <a:solidFill>
                  <a:srgbClr val="FF66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300507" y="3816036"/>
              <a:ext cx="630328" cy="19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300507" y="4760061"/>
              <a:ext cx="630328" cy="19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6061" y="3748875"/>
              <a:ext cx="4976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2248" y="1371600"/>
            <a:ext cx="1892823" cy="2025809"/>
            <a:chOff x="3503612" y="1676400"/>
            <a:chExt cx="1525082" cy="1632231"/>
          </a:xfrm>
        </p:grpSpPr>
        <p:grpSp>
          <p:nvGrpSpPr>
            <p:cNvPr id="19" name="Group 18"/>
            <p:cNvGrpSpPr/>
            <p:nvPr/>
          </p:nvGrpSpPr>
          <p:grpSpPr>
            <a:xfrm>
              <a:off x="3503612" y="1676400"/>
              <a:ext cx="1525082" cy="1632231"/>
              <a:chOff x="3503612" y="1676400"/>
              <a:chExt cx="1525082" cy="163223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503612" y="1676400"/>
                <a:ext cx="1525079" cy="1070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503612" y="1828800"/>
                <a:ext cx="1447799" cy="761930"/>
                <a:chOff x="8148422" y="3507365"/>
                <a:chExt cx="2875529" cy="1444132"/>
              </a:xfrm>
            </p:grpSpPr>
            <p:sp>
              <p:nvSpPr>
                <p:cNvPr id="26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8148422" y="3507365"/>
                  <a:ext cx="2875529" cy="144413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rgbClr val="0070C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Rectangle 39"/>
                <p:cNvSpPr>
                  <a:spLocks noChangeArrowheads="1"/>
                </p:cNvSpPr>
                <p:nvPr/>
              </p:nvSpPr>
              <p:spPr bwMode="auto">
                <a:xfrm>
                  <a:off x="8835563" y="3735515"/>
                  <a:ext cx="1308372" cy="65801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r>
                    <a:rPr lang="en-US" sz="2800" b="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FSM</a:t>
                  </a:r>
                  <a:endParaRPr lang="en-US" sz="2800" b="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489437" y="2761052"/>
                <a:ext cx="561755" cy="5334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4511925" y="2791861"/>
                <a:ext cx="561751" cy="47178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ight Arrow 19"/>
            <p:cNvSpPr/>
            <p:nvPr/>
          </p:nvSpPr>
          <p:spPr>
            <a:xfrm>
              <a:off x="4341812" y="3048000"/>
              <a:ext cx="228600" cy="21419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4037012" y="3048000"/>
              <a:ext cx="191838" cy="228600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7769448" y="1371600"/>
            <a:ext cx="349050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 b="0" smtClean="0">
                <a:solidFill>
                  <a:schemeClr val="accent1">
                    <a:lumMod val="75000"/>
                  </a:schemeClr>
                </a:solidFill>
              </a:rPr>
              <a:t>States, transitions, etc.</a:t>
            </a:r>
            <a:endParaRPr lang="en-US" sz="28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891833" y="1587044"/>
            <a:ext cx="877615" cy="27428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3284562" y="4395124"/>
            <a:ext cx="429739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 b="0" smtClean="0">
                <a:solidFill>
                  <a:srgbClr val="FF0000"/>
                </a:solidFill>
              </a:rPr>
              <a:t>Semi-infinite tape (memory)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3194871"/>
            <a:ext cx="2660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E422C8"/>
                </a:solidFill>
              </a:rPr>
              <a:t>Tape Contents</a:t>
            </a:r>
          </a:p>
          <a:p>
            <a:r>
              <a:rPr lang="en-US" smtClean="0">
                <a:solidFill>
                  <a:srgbClr val="E422C8"/>
                </a:solidFill>
              </a:rPr>
              <a:t>(initially contains input string followed by blanks)</a:t>
            </a:r>
            <a:endParaRPr lang="en-US">
              <a:solidFill>
                <a:srgbClr val="E422C8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2731" y="5334000"/>
            <a:ext cx="803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Operation: transitions outgoing from each state match on current character on the tape, when transitioning you can overwrite that character and move which cell you’re reading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588" y="1295400"/>
                <a:ext cx="9372600" cy="567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 smtClean="0"/>
                  <a:t>Basic idea: a </a:t>
                </a:r>
                <a:r>
                  <a:rPr lang="en-US" sz="2800">
                    <a:solidFill>
                      <a:srgbClr val="3399FF"/>
                    </a:solidFill>
                  </a:rPr>
                  <a:t>pushdown automaton </a:t>
                </a:r>
                <a:r>
                  <a:rPr lang="en-US" sz="2800"/>
                  <a:t>is a finite automaton</a:t>
                </a:r>
              </a:p>
              <a:p>
                <a:pPr marL="342900" indent="-342900"/>
                <a:r>
                  <a:rPr lang="en-US" sz="2800"/>
                  <a:t>	that can optionally write to an unbounded </a:t>
                </a: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stack</a:t>
                </a:r>
                <a:r>
                  <a:rPr lang="en-US" sz="2800"/>
                  <a:t>.</a:t>
                </a: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/>
                  <a:t>Finite set of states: 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/>
                  <a:t>Input alphabet: 	</a:t>
                </a:r>
                <a:r>
                  <a:rPr lang="en-US" sz="280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2800" baseline="-25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smtClean="0">
                    <a:solidFill>
                      <a:schemeClr val="accent2">
                        <a:lumMod val="75000"/>
                      </a:schemeClr>
                    </a:solidFill>
                  </a:rPr>
                  <a:t>Tape </a:t>
                </a:r>
                <a:r>
                  <a:rPr lang="en-US" sz="2800" smtClean="0"/>
                  <a:t>alphabet (includes _): </a:t>
                </a:r>
                <a:r>
                  <a:rPr lang="en-US" sz="2800"/>
                  <a:t>	</a:t>
                </a:r>
                <a:r>
                  <a:rPr lang="en-US" sz="280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</m:oMath>
                </a14:m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3399FF"/>
                    </a:solidFill>
                  </a:rPr>
                  <a:t>Transition</a:t>
                </a:r>
                <a:r>
                  <a:rPr lang="en-US" sz="2800"/>
                  <a:t> function: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×{</m:t>
                    </m:r>
                    <m:r>
                      <a:rPr lang="en-US" sz="2800" b="0" i="1" smtClean="0">
                        <a:latin typeface="Cambria Math"/>
                      </a:rPr>
                      <m:t>𝐿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baseline="50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FF00FF"/>
                    </a:solidFill>
                  </a:rPr>
                  <a:t>Initial</a:t>
                </a:r>
                <a:r>
                  <a:rPr lang="en-US" sz="2800"/>
                  <a:t> state: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smtClean="0">
                    <a:solidFill>
                      <a:srgbClr val="00B050"/>
                    </a:solidFill>
                  </a:rPr>
                  <a:t>Accept</a:t>
                </a:r>
                <a:r>
                  <a:rPr lang="en-US" sz="280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smtClean="0"/>
                  <a:t>state:</a:t>
                </a:r>
                <a:r>
                  <a:rPr lang="en-US" sz="280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 smtClean="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 smtClean="0">
                    <a:solidFill>
                      <a:srgbClr val="FF0000"/>
                    </a:solidFill>
                  </a:rPr>
                  <a:t>Reject </a:t>
                </a:r>
                <a:r>
                  <a:rPr lang="en-US" sz="2800" smtClean="0"/>
                  <a:t>state</a:t>
                </a:r>
                <a:r>
                  <a:rPr lang="en-US" sz="2800"/>
                  <a:t>: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 smtClean="0">
                    <a:solidFill>
                      <a:srgbClr val="3399FF"/>
                    </a:solidFill>
                  </a:rPr>
                  <a:t>Turing Machine</a:t>
                </a:r>
                <a:r>
                  <a:rPr lang="en-US" sz="2800" smtClean="0"/>
                  <a:t> </a:t>
                </a:r>
                <a:r>
                  <a:rPr lang="en-US" sz="280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𝑀</m:t>
                    </m:r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1295400"/>
                <a:ext cx="9372600" cy="5672322"/>
              </a:xfrm>
              <a:prstGeom prst="rect">
                <a:avLst/>
              </a:prstGeom>
              <a:blipFill rotWithShape="1">
                <a:blip r:embed="rId2"/>
                <a:stretch>
                  <a:fillRect l="-1366" t="-430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6769923" y="4534059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8609000" y="3880173"/>
            <a:ext cx="2590158" cy="633413"/>
            <a:chOff x="4824" y="1647"/>
            <a:chExt cx="117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AutoShape 24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112" y="1791"/>
              <a:ext cx="60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25"/>
                <p:cNvSpPr>
                  <a:spLocks noChangeArrowheads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5904279" y="502413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baseline="-2500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400" baseline="-250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371012" y="3729335"/>
                <a:ext cx="10034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3729335"/>
                <a:ext cx="100348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474050" y="3846259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Read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6704012" y="3796770"/>
            <a:ext cx="7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Move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8759373" y="4550774"/>
            <a:ext cx="202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read, write, move</a:t>
            </a:r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5845650" y="3867090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Write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5180012" y="5757419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012" y="5757419"/>
                <a:ext cx="609441" cy="609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1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1203</Words>
  <Application>Microsoft Office PowerPoint</Application>
  <PresentationFormat>Custom</PresentationFormat>
  <Paragraphs>353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Times New Roman</vt:lpstr>
      <vt:lpstr>Arial</vt:lpstr>
      <vt:lpstr>Symbol</vt:lpstr>
      <vt:lpstr>Office Theme</vt:lpstr>
      <vt:lpstr>CS3102 Theory of Computation</vt:lpstr>
      <vt:lpstr>On Computable Numbers, With an Application to the Entscheidungsproblem</vt:lpstr>
      <vt:lpstr>Universal Machine</vt:lpstr>
      <vt:lpstr>How do we compute?</vt:lpstr>
      <vt:lpstr>What is Computer Science?</vt:lpstr>
      <vt:lpstr>Can We do better?</vt:lpstr>
      <vt:lpstr>Turing Machines</vt:lpstr>
      <vt:lpstr>Turing Machine</vt:lpstr>
      <vt:lpstr>Turing Machine</vt:lpstr>
      <vt:lpstr>Configurations</vt:lpstr>
      <vt:lpstr>Transition behavior</vt:lpstr>
      <vt:lpstr>Example Turing Machine</vt:lpstr>
      <vt:lpstr>a^n b^n c^n</vt:lpstr>
      <vt:lpstr>What does the machine look like?</vt:lpstr>
      <vt:lpstr>Acceptance Condition</vt:lpstr>
      <vt:lpstr>Rejection Condition</vt:lpstr>
      <vt:lpstr>Some Turing Machines never accept/reject</vt:lpstr>
      <vt:lpstr>Running forever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718</cp:revision>
  <dcterms:created xsi:type="dcterms:W3CDTF">2019-01-15T14:15:49Z</dcterms:created>
  <dcterms:modified xsi:type="dcterms:W3CDTF">2019-04-04T19:17:08Z</dcterms:modified>
</cp:coreProperties>
</file>