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sldIdLst>
    <p:sldId id="256" r:id="rId2"/>
    <p:sldId id="489" r:id="rId3"/>
    <p:sldId id="488" r:id="rId4"/>
    <p:sldId id="491" r:id="rId5"/>
    <p:sldId id="493" r:id="rId6"/>
    <p:sldId id="495" r:id="rId7"/>
    <p:sldId id="498" r:id="rId8"/>
    <p:sldId id="499" r:id="rId9"/>
    <p:sldId id="500" r:id="rId10"/>
    <p:sldId id="509" r:id="rId11"/>
    <p:sldId id="510" r:id="rId12"/>
    <p:sldId id="511" r:id="rId13"/>
    <p:sldId id="512" r:id="rId14"/>
    <p:sldId id="513" r:id="rId15"/>
    <p:sldId id="514" r:id="rId16"/>
    <p:sldId id="515" r:id="rId17"/>
    <p:sldId id="516" r:id="rId18"/>
    <p:sldId id="517" r:id="rId19"/>
    <p:sldId id="519" r:id="rId20"/>
    <p:sldId id="521" r:id="rId21"/>
    <p:sldId id="522" r:id="rId22"/>
    <p:sldId id="523" r:id="rId23"/>
    <p:sldId id="524" r:id="rId24"/>
    <p:sldId id="525" r:id="rId25"/>
    <p:sldId id="526" r:id="rId26"/>
    <p:sldId id="527" r:id="rId27"/>
    <p:sldId id="528" r:id="rId28"/>
    <p:sldId id="529" r:id="rId29"/>
    <p:sldId id="530" r:id="rId30"/>
    <p:sldId id="531" r:id="rId31"/>
  </p:sldIdLst>
  <p:sldSz cx="12188825" cy="6858000"/>
  <p:notesSz cx="6858000" cy="9144000"/>
  <p:embeddedFontLst>
    <p:embeddedFont>
      <p:font typeface="Cambria Math" panose="02040503050406030204" pitchFamily="18" charset="0"/>
      <p:regular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Ravie" panose="04040805050809020602" pitchFamily="82" charset="0"/>
      <p:regular r:id="rId38"/>
    </p:embeddedFont>
  </p:embeddedFont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22C8"/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336" autoAdjust="0"/>
  </p:normalViewPr>
  <p:slideViewPr>
    <p:cSldViewPr>
      <p:cViewPr varScale="1">
        <p:scale>
          <a:sx n="66" d="100"/>
          <a:sy n="66" d="100"/>
        </p:scale>
        <p:origin x="648" y="4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B422E-0D9D-4F1D-BB12-5C819C89D1DB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13E60-FD95-4497-88D9-64D62C2E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1545B-1E61-4532-8A7F-F5F71BA301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8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1545B-1E61-4532-8A7F-F5F71BA301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33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B820-2958-4E39-90C3-9768056D319A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4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5402-4176-48F8-AF0B-75A21DD84934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6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06375"/>
            <a:ext cx="2742486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06375"/>
            <a:ext cx="802431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6AEB-60C4-4A83-9696-82A1279C53F4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441" y="274641"/>
            <a:ext cx="10969943" cy="58515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 baseline="0">
                <a:latin typeface="Times New Roman" pitchFamily="18" charset="0"/>
              </a:defRPr>
            </a:lvl2pPr>
            <a:lvl3pPr>
              <a:defRPr baseline="0">
                <a:latin typeface="Times New Roman" pitchFamily="18" charset="0"/>
              </a:defRPr>
            </a:lvl3pPr>
            <a:lvl4pPr>
              <a:defRPr baseline="0">
                <a:latin typeface="Times New Roman" pitchFamily="18" charset="0"/>
              </a:defRPr>
            </a:lvl4pPr>
            <a:lvl5pPr>
              <a:defRPr baseline="0">
                <a:latin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93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BAF8-5BC1-440B-8F86-D3E857A5A26E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297A-C521-4B6E-806C-A19B85EBAB2F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CFC-FE2B-47C4-AF38-90896E9A53E8}" type="datetime1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71AD-09F3-42F7-8E71-48DFAD6B9C0D}" type="datetime1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6DB6-C5F0-4D6F-85CA-0CD4EEA28FF1}" type="datetime1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0D57-6007-48D9-AA46-65F60186A836}" type="datetime1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A7E1-1490-47E8-A699-891DB5E1FD29}" type="datetime1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7BC2-7E3D-4D81-82C4-066D4D564ACC}" type="datetime1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7AC0A-6FF9-4573-A541-873E6D74C8DC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7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26" Type="http://schemas.openxmlformats.org/officeDocument/2006/relationships/image" Target="../media/image42.png"/><Relationship Id="rId3" Type="http://schemas.openxmlformats.org/officeDocument/2006/relationships/image" Target="../media/image22.png"/><Relationship Id="rId21" Type="http://schemas.openxmlformats.org/officeDocument/2006/relationships/image" Target="../media/image240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5" Type="http://schemas.openxmlformats.org/officeDocument/2006/relationships/image" Target="../media/image28.png"/><Relationship Id="rId2" Type="http://schemas.openxmlformats.org/officeDocument/2006/relationships/image" Target="../media/image21.png"/><Relationship Id="rId20" Type="http://schemas.openxmlformats.org/officeDocument/2006/relationships/image" Target="../media/image230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27.png"/><Relationship Id="rId5" Type="http://schemas.openxmlformats.org/officeDocument/2006/relationships/image" Target="../media/image24.png"/><Relationship Id="rId23" Type="http://schemas.openxmlformats.org/officeDocument/2006/relationships/image" Target="../media/image41.png"/><Relationship Id="rId28" Type="http://schemas.openxmlformats.org/officeDocument/2006/relationships/image" Target="../media/image44.png"/><Relationship Id="rId10" Type="http://schemas.openxmlformats.org/officeDocument/2006/relationships/image" Target="../media/image35.png"/><Relationship Id="rId4" Type="http://schemas.openxmlformats.org/officeDocument/2006/relationships/image" Target="../media/image23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0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13" Type="http://schemas.openxmlformats.org/officeDocument/2006/relationships/image" Target="../media/image51.jpeg"/><Relationship Id="rId3" Type="http://schemas.openxmlformats.org/officeDocument/2006/relationships/image" Target="../media/image21.jpeg"/><Relationship Id="rId7" Type="http://schemas.openxmlformats.org/officeDocument/2006/relationships/image" Target="../media/image360.png"/><Relationship Id="rId12" Type="http://schemas.openxmlformats.org/officeDocument/2006/relationships/image" Target="../media/image5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11" Type="http://schemas.openxmlformats.org/officeDocument/2006/relationships/image" Target="../media/image49.png"/><Relationship Id="rId5" Type="http://schemas.openxmlformats.org/officeDocument/2006/relationships/image" Target="../media/image340.png"/><Relationship Id="rId10" Type="http://schemas.openxmlformats.org/officeDocument/2006/relationships/image" Target="../media/image48.jpeg"/><Relationship Id="rId4" Type="http://schemas.openxmlformats.org/officeDocument/2006/relationships/image" Target="../media/image47.png"/><Relationship Id="rId9" Type="http://schemas.openxmlformats.org/officeDocument/2006/relationships/image" Target="../media/image381.png"/><Relationship Id="rId1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eg"/><Relationship Id="rId3" Type="http://schemas.openxmlformats.org/officeDocument/2006/relationships/image" Target="../media/image390.png"/><Relationship Id="rId7" Type="http://schemas.openxmlformats.org/officeDocument/2006/relationships/image" Target="../media/image54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jpeg"/><Relationship Id="rId11" Type="http://schemas.openxmlformats.org/officeDocument/2006/relationships/image" Target="../media/image460.png"/><Relationship Id="rId5" Type="http://schemas.openxmlformats.org/officeDocument/2006/relationships/image" Target="../media/image50.jpeg"/><Relationship Id="rId10" Type="http://schemas.openxmlformats.org/officeDocument/2006/relationships/image" Target="../media/image57.png"/><Relationship Id="rId4" Type="http://schemas.openxmlformats.org/officeDocument/2006/relationships/image" Target="../media/image400.png"/><Relationship Id="rId9" Type="http://schemas.openxmlformats.org/officeDocument/2006/relationships/image" Target="../media/image5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4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5" Type="http://schemas.openxmlformats.org/officeDocument/2006/relationships/image" Target="../media/image400.png"/><Relationship Id="rId4" Type="http://schemas.openxmlformats.org/officeDocument/2006/relationships/image" Target="../media/image39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eg"/><Relationship Id="rId3" Type="http://schemas.openxmlformats.org/officeDocument/2006/relationships/image" Target="../media/image501.png"/><Relationship Id="rId7" Type="http://schemas.openxmlformats.org/officeDocument/2006/relationships/image" Target="../media/image521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200.png"/><Relationship Id="rId10" Type="http://schemas.openxmlformats.org/officeDocument/2006/relationships/image" Target="../media/image53.png"/><Relationship Id="rId4" Type="http://schemas.openxmlformats.org/officeDocument/2006/relationships/image" Target="../media/image481.png"/><Relationship Id="rId9" Type="http://schemas.openxmlformats.org/officeDocument/2006/relationships/image" Target="../media/image5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7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jpeg"/><Relationship Id="rId3" Type="http://schemas.openxmlformats.org/officeDocument/2006/relationships/image" Target="../media/image631.png"/><Relationship Id="rId7" Type="http://schemas.openxmlformats.org/officeDocument/2006/relationships/image" Target="../media/image67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0.png"/><Relationship Id="rId5" Type="http://schemas.openxmlformats.org/officeDocument/2006/relationships/image" Target="../media/image65.png"/><Relationship Id="rId10" Type="http://schemas.openxmlformats.org/officeDocument/2006/relationships/image" Target="../media/image69.png"/><Relationship Id="rId4" Type="http://schemas.openxmlformats.org/officeDocument/2006/relationships/image" Target="../media/image64.png"/><Relationship Id="rId9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3" Type="http://schemas.openxmlformats.org/officeDocument/2006/relationships/image" Target="../media/image700.png"/><Relationship Id="rId7" Type="http://schemas.openxmlformats.org/officeDocument/2006/relationships/image" Target="../media/image5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5" Type="http://schemas.openxmlformats.org/officeDocument/2006/relationships/image" Target="../media/image520.png"/><Relationship Id="rId4" Type="http://schemas.openxmlformats.org/officeDocument/2006/relationships/image" Target="../media/image500.png"/><Relationship Id="rId9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-1220788" y="-207433"/>
            <a:ext cx="6907001" cy="196003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2">
                    <a:lumMod val="60000"/>
                    <a:lumOff val="40000"/>
                  </a:schemeClr>
                </a:solidFill>
              </a:rPr>
              <a:t>CS3102 Theory of Computation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AutoShape 8" descr="Image result for leonid levin"/>
          <p:cNvSpPr>
            <a:spLocks noChangeAspect="1" noChangeArrowheads="1"/>
          </p:cNvSpPr>
          <p:nvPr/>
        </p:nvSpPr>
        <p:spPr bwMode="auto">
          <a:xfrm>
            <a:off x="207379" y="-19261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leonid levin"/>
          <p:cNvSpPr>
            <a:spLocks noChangeAspect="1" noChangeArrowheads="1"/>
          </p:cNvSpPr>
          <p:nvPr/>
        </p:nvSpPr>
        <p:spPr bwMode="auto">
          <a:xfrm>
            <a:off x="410526" y="1058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35325" y="8475136"/>
            <a:ext cx="2844059" cy="48683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AutoShape 2" descr="https://images.mentalfloss.com/sites/default/files/1280states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Image result for tiki barb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Image result for tiki barb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1" name="Rectangle 3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6130" name="Rectangle 3"/>
          <p:cNvSpPr>
            <a:spLocks noChangeArrowheads="1"/>
          </p:cNvSpPr>
          <p:nvPr/>
        </p:nvSpPr>
        <p:spPr bwMode="auto">
          <a:xfrm>
            <a:off x="1" y="76200"/>
            <a:ext cx="12188824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3200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Programs we want to </a:t>
            </a: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halt: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3200"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3200"/>
              <a:tabLst/>
            </a:pPr>
            <a:endParaRPr lang="en-US" sz="3200" dirty="0" smtClean="0">
              <a:latin typeface="Arial" pitchFamily="34" charset="0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3200"/>
            </a:pPr>
            <a:endParaRPr lang="en-US" sz="3200" baseline="0" dirty="0" smtClean="0">
              <a:latin typeface="Arial" pitchFamily="34" charset="0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3200"/>
            </a:pPr>
            <a:endParaRPr lang="en-US" sz="3200" dirty="0" smtClean="0">
              <a:latin typeface="Arial" pitchFamily="34" charset="0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3200"/>
            </a:pPr>
            <a:endParaRPr lang="en-US" sz="3200" dirty="0" smtClean="0">
              <a:latin typeface="Arial" pitchFamily="34" charset="0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3200"/>
            </a:pPr>
            <a:r>
              <a:rPr lang="en-US" sz="3200" dirty="0" smtClean="0">
                <a:latin typeface="Arial" pitchFamily="34" charset="0"/>
              </a:rPr>
              <a:t>Programs we want to run forever: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3200"/>
            </a:pPr>
            <a:endParaRPr lang="en-US" sz="3200" baseline="0" dirty="0" smtClean="0">
              <a:latin typeface="Arial" pitchFamily="34" charset="0"/>
            </a:endParaRPr>
          </a:p>
        </p:txBody>
      </p:sp>
      <p:pic>
        <p:nvPicPr>
          <p:cNvPr id="177154" name="Picture 2" descr="http://ts1.mm.bing.net/th?&amp;id=HN.608044477703521459&amp;w=300&amp;h=300&amp;c=0&amp;pid=1.9&amp;rs=0&amp;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147" y="4495800"/>
            <a:ext cx="1789751" cy="1676400"/>
          </a:xfrm>
          <a:prstGeom prst="rect">
            <a:avLst/>
          </a:prstGeom>
          <a:noFill/>
        </p:spPr>
      </p:pic>
      <p:pic>
        <p:nvPicPr>
          <p:cNvPr id="177156" name="Picture 4" descr="http://ts1.mm.bing.net/th?&amp;id=HN.608003765707804192&amp;w=300&amp;h=300&amp;c=0&amp;pid=1.9&amp;rs=0&amp;p=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7212" y="4495800"/>
            <a:ext cx="2133600" cy="2133600"/>
          </a:xfrm>
          <a:prstGeom prst="rect">
            <a:avLst/>
          </a:prstGeom>
          <a:noFill/>
        </p:spPr>
      </p:pic>
      <p:pic>
        <p:nvPicPr>
          <p:cNvPr id="177158" name="Picture 6" descr="http://www.calvin.edu/chimes/wp-content/uploads/2013/02/airplan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0412" y="4343400"/>
            <a:ext cx="3048000" cy="2437805"/>
          </a:xfrm>
          <a:prstGeom prst="rect">
            <a:avLst/>
          </a:prstGeom>
          <a:noFill/>
        </p:spPr>
      </p:pic>
      <p:pic>
        <p:nvPicPr>
          <p:cNvPr id="177160" name="Picture 8" descr="http://ts2.mm.bing.net/th?id=HN.607992895147409951&amp;pid=1.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89212" y="4509086"/>
            <a:ext cx="2120314" cy="2120314"/>
          </a:xfrm>
          <a:prstGeom prst="rect">
            <a:avLst/>
          </a:prstGeom>
          <a:noFill/>
        </p:spPr>
      </p:pic>
      <p:pic>
        <p:nvPicPr>
          <p:cNvPr id="177162" name="Picture 10" descr="http://ts4.mm.bing.net/th?id=HN.608040096830262894&amp;pid=1.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-1588" y="762000"/>
            <a:ext cx="3289886" cy="2056179"/>
          </a:xfrm>
          <a:prstGeom prst="rect">
            <a:avLst/>
          </a:prstGeom>
          <a:noFill/>
        </p:spPr>
      </p:pic>
      <p:pic>
        <p:nvPicPr>
          <p:cNvPr id="177164" name="Picture 12" descr="http://3.bp.blogspot.com/-ufnWHn_VoSQ/Tt50uaHjRZI/AAAAAAAAAP4/vUV2HCPq7ro/s1600/atm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56926" y="762000"/>
            <a:ext cx="1689686" cy="2249394"/>
          </a:xfrm>
          <a:prstGeom prst="rect">
            <a:avLst/>
          </a:prstGeom>
          <a:noFill/>
        </p:spPr>
      </p:pic>
      <p:pic>
        <p:nvPicPr>
          <p:cNvPr id="177168" name="Picture 16" descr="http://www.muylinux.com/wp-content/uploads/2012/03/gcc-logo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456237" y="381000"/>
            <a:ext cx="2314575" cy="2748032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8380412" y="1066800"/>
            <a:ext cx="31989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Your 2150 Homework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95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6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6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7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7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6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6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Turing Machine Outcomes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742950" indent="-742950">
                  <a:buFont typeface="+mj-lt"/>
                  <a:buAutoNum type="arabicPeriod"/>
                </a:pPr>
                <a:r>
                  <a:rPr lang="en-US" sz="3600" dirty="0"/>
                  <a:t>Running TM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/>
                      </a:rPr>
                      <m:t>𝑀</m:t>
                    </m:r>
                  </m:oMath>
                </a14:m>
                <a:r>
                  <a:rPr lang="en-US" sz="3600" dirty="0"/>
                  <a:t> on input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/>
                      </a:rPr>
                      <m:t>𝑤</m:t>
                    </m:r>
                  </m:oMath>
                </a14:m>
                <a:r>
                  <a:rPr lang="en-US" sz="3600" dirty="0"/>
                  <a:t> eventually </a:t>
                </a:r>
                <a:r>
                  <a:rPr lang="en-US" sz="3600"/>
                  <a:t>leads to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</a:rPr>
                      <m:t>𝐴</m:t>
                    </m:r>
                  </m:oMath>
                </a14:m>
                <a:endParaRPr lang="en-US" sz="3600"/>
              </a:p>
              <a:p>
                <a:pPr marL="1200150" lvl="1" indent="-742950">
                  <a:buFont typeface="Arial" pitchFamily="34" charset="0"/>
                  <a:buChar char="•"/>
                </a:pPr>
                <a:r>
                  <a:rPr lang="en-US" sz="3600"/>
                  <a:t>Result: </a:t>
                </a:r>
                <a:r>
                  <a:rPr lang="en-US" sz="3600" smtClean="0"/>
                  <a:t>Accept</a:t>
                </a:r>
                <a:endParaRPr lang="en-US" sz="3600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z="3600" dirty="0"/>
                  <a:t>Running TM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/>
                      </a:rPr>
                      <m:t>𝑀</m:t>
                    </m:r>
                  </m:oMath>
                </a14:m>
                <a:r>
                  <a:rPr lang="en-US" sz="3600" dirty="0"/>
                  <a:t> on input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/>
                      </a:rPr>
                      <m:t>𝑤</m:t>
                    </m:r>
                  </m:oMath>
                </a14:m>
                <a:r>
                  <a:rPr lang="en-US" sz="3600" dirty="0"/>
                  <a:t> eventually </a:t>
                </a:r>
                <a:r>
                  <a:rPr lang="en-US" sz="3600"/>
                  <a:t>leads to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</a:rPr>
                      <m:t>𝑅</m:t>
                    </m:r>
                  </m:oMath>
                </a14:m>
                <a:endParaRPr lang="en-US" sz="3600" dirty="0"/>
              </a:p>
              <a:p>
                <a:pPr marL="1200150" lvl="1" indent="-742950">
                  <a:buFont typeface="Arial" pitchFamily="34" charset="0"/>
                  <a:buChar char="•"/>
                </a:pPr>
                <a:r>
                  <a:rPr lang="en-US" sz="3600" dirty="0"/>
                  <a:t>Result</a:t>
                </a:r>
                <a:r>
                  <a:rPr lang="en-US" sz="3600"/>
                  <a:t>: </a:t>
                </a:r>
                <a:r>
                  <a:rPr lang="en-US" sz="3600" smtClean="0"/>
                  <a:t>Reject</a:t>
                </a:r>
                <a:endParaRPr lang="en-US" sz="3600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z="3600" dirty="0"/>
                  <a:t>Running TM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/>
                      </a:rPr>
                      <m:t>𝑀</m:t>
                    </m:r>
                  </m:oMath>
                </a14:m>
                <a:r>
                  <a:rPr lang="en-US" sz="3600" dirty="0"/>
                  <a:t> on input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/>
                      </a:rPr>
                      <m:t>𝑤</m:t>
                    </m:r>
                  </m:oMath>
                </a14:m>
                <a:r>
                  <a:rPr lang="en-US" sz="3600" dirty="0"/>
                  <a:t> runs forever (never terminates).</a:t>
                </a:r>
              </a:p>
              <a:p>
                <a:pPr marL="1200150" lvl="1" indent="-742950">
                  <a:buFont typeface="Arial" pitchFamily="34" charset="0"/>
                  <a:buChar char="•"/>
                </a:pPr>
                <a:r>
                  <a:rPr lang="en-US" sz="3600" dirty="0"/>
                  <a:t>Result: Reject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44" t="-1887" b="-4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2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Recognizing Vs. Deciding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3213" y="1600201"/>
                <a:ext cx="11658600" cy="452596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3600" b="1" dirty="0">
                    <a:solidFill>
                      <a:srgbClr val="FF0000"/>
                    </a:solidFill>
                  </a:rPr>
                  <a:t>Turing-recognizable</a:t>
                </a:r>
                <a:r>
                  <a:rPr lang="en-US" sz="3600" dirty="0"/>
                  <a:t>: A language </a:t>
                </a:r>
                <a:r>
                  <a:rPr lang="en-US" sz="3600" i="1" dirty="0"/>
                  <a:t>L</a:t>
                </a:r>
                <a:r>
                  <a:rPr lang="en-US" sz="3600" dirty="0"/>
                  <a:t> is “Turing-recognizable” if there exists a TM </a:t>
                </a:r>
                <a:r>
                  <a:rPr lang="en-US" sz="3600" i="1" dirty="0"/>
                  <a:t>M</a:t>
                </a:r>
                <a:r>
                  <a:rPr lang="en-US" sz="3600" dirty="0"/>
                  <a:t> such that for all strings </a:t>
                </a:r>
                <a:r>
                  <a:rPr lang="en-US" sz="3600" i="1" dirty="0"/>
                  <a:t>w</a:t>
                </a:r>
                <a:r>
                  <a:rPr lang="en-US" sz="3600" dirty="0"/>
                  <a:t>:</a:t>
                </a:r>
              </a:p>
              <a:p>
                <a:pPr lvl="1"/>
                <a:r>
                  <a:rPr lang="en-US" sz="3000" dirty="0"/>
                  <a:t>If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/>
                      </a:rPr>
                      <m:t>𝑤</m:t>
                    </m:r>
                    <m:r>
                      <a:rPr lang="en-US" sz="3000" i="1">
                        <a:latin typeface="Cambria Math"/>
                      </a:rPr>
                      <m:t>∈</m:t>
                    </m:r>
                    <m:r>
                      <a:rPr lang="en-US" sz="3000" i="1">
                        <a:latin typeface="Cambria Math"/>
                      </a:rPr>
                      <m:t>𝐿</m:t>
                    </m:r>
                  </m:oMath>
                </a14:m>
                <a:r>
                  <a:rPr lang="en-US" sz="3000" dirty="0"/>
                  <a:t> eventually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/>
                      </a:rPr>
                      <m:t>𝑀</m:t>
                    </m:r>
                  </m:oMath>
                </a14:m>
                <a:r>
                  <a:rPr lang="en-US" sz="3000" dirty="0"/>
                  <a:t> enters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3000" dirty="0"/>
                  <a:t> (the accept state)</a:t>
                </a:r>
              </a:p>
              <a:p>
                <a:pPr lvl="1"/>
                <a:r>
                  <a:rPr lang="en-US" sz="3000" dirty="0"/>
                  <a:t>If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/>
                      </a:rPr>
                      <m:t>𝑤</m:t>
                    </m:r>
                    <m:r>
                      <a:rPr lang="en-US" sz="3000" i="1">
                        <a:latin typeface="Cambria Math"/>
                      </a:rPr>
                      <m:t>∉</m:t>
                    </m:r>
                    <m:r>
                      <a:rPr lang="en-US" sz="3000" i="1">
                        <a:latin typeface="Cambria Math"/>
                      </a:rPr>
                      <m:t>𝐿</m:t>
                    </m:r>
                  </m:oMath>
                </a14:m>
                <a:r>
                  <a:rPr lang="en-US" sz="3000" dirty="0"/>
                  <a:t> either </a:t>
                </a:r>
                <a:r>
                  <a:rPr lang="en-US" sz="3000" i="1" dirty="0"/>
                  <a:t>M</a:t>
                </a:r>
                <a:r>
                  <a:rPr lang="en-US" sz="3000" dirty="0"/>
                  <a:t> enters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/>
                      </a:rPr>
                      <m:t>𝑅</m:t>
                    </m:r>
                  </m:oMath>
                </a14:m>
                <a:r>
                  <a:rPr lang="en-US" sz="3000" b="1" i="1" dirty="0"/>
                  <a:t> </a:t>
                </a:r>
                <a:r>
                  <a:rPr lang="en-US" sz="3000" i="1" dirty="0"/>
                  <a:t>(the reject state) </a:t>
                </a:r>
                <a:r>
                  <a:rPr lang="en-US" sz="3000" b="1" i="1" dirty="0"/>
                  <a:t>or </a:t>
                </a:r>
                <a:r>
                  <a:rPr lang="en-US" sz="3000" i="1" dirty="0"/>
                  <a:t>M</a:t>
                </a:r>
                <a:r>
                  <a:rPr lang="en-US" sz="3000" dirty="0"/>
                  <a:t> never </a:t>
                </a:r>
                <a:r>
                  <a:rPr lang="en-US" sz="3000" dirty="0" smtClean="0"/>
                  <a:t>terminates</a:t>
                </a:r>
              </a:p>
              <a:p>
                <a:pPr lvl="1"/>
                <a:r>
                  <a:rPr lang="en-US" sz="3000" dirty="0" err="1" smtClean="0"/>
                  <a:t>Intutively</a:t>
                </a:r>
                <a:r>
                  <a:rPr lang="en-US" sz="3000" dirty="0" smtClean="0"/>
                  <a:t>: You can write a program that always “yes” to the right answers </a:t>
                </a:r>
                <a:endParaRPr lang="en-US" sz="3600" dirty="0"/>
              </a:p>
              <a:p>
                <a:r>
                  <a:rPr lang="en-US" sz="3600" b="1" dirty="0">
                    <a:solidFill>
                      <a:srgbClr val="00B050"/>
                    </a:solidFill>
                  </a:rPr>
                  <a:t>Turing-decidable</a:t>
                </a:r>
                <a:r>
                  <a:rPr lang="en-US" sz="3600" dirty="0"/>
                  <a:t>: A language </a:t>
                </a:r>
                <a:r>
                  <a:rPr lang="en-US" sz="3600" i="1" dirty="0"/>
                  <a:t>L</a:t>
                </a:r>
                <a:r>
                  <a:rPr lang="en-US" sz="3600" dirty="0"/>
                  <a:t> is “decidable” if there exists a TM </a:t>
                </a:r>
                <a:r>
                  <a:rPr lang="en-US" sz="3600" i="1" dirty="0"/>
                  <a:t>M</a:t>
                </a:r>
                <a:r>
                  <a:rPr lang="en-US" sz="3600" dirty="0"/>
                  <a:t> such that for all strings </a:t>
                </a:r>
                <a:r>
                  <a:rPr lang="en-US" sz="3600" i="1" dirty="0"/>
                  <a:t>w</a:t>
                </a:r>
                <a:r>
                  <a:rPr lang="en-US" sz="3600" dirty="0"/>
                  <a:t>:</a:t>
                </a:r>
              </a:p>
              <a:p>
                <a:pPr lvl="1"/>
                <a:r>
                  <a:rPr lang="en-US" sz="3000" dirty="0"/>
                  <a:t>If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/>
                      </a:rPr>
                      <m:t>𝑤</m:t>
                    </m:r>
                    <m:r>
                      <a:rPr lang="en-US" sz="3000" i="1">
                        <a:latin typeface="Cambria Math"/>
                      </a:rPr>
                      <m:t>∈</m:t>
                    </m:r>
                    <m:r>
                      <a:rPr lang="en-US" sz="3000" i="1">
                        <a:latin typeface="Cambria Math"/>
                      </a:rPr>
                      <m:t>𝐿</m:t>
                    </m:r>
                  </m:oMath>
                </a14:m>
                <a:r>
                  <a:rPr lang="en-US" sz="3000" dirty="0"/>
                  <a:t> eventually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/>
                      </a:rPr>
                      <m:t>𝑀</m:t>
                    </m:r>
                  </m:oMath>
                </a14:m>
                <a:r>
                  <a:rPr lang="en-US" sz="3000" dirty="0"/>
                  <a:t> enters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3000" dirty="0"/>
                  <a:t> (the accept state)</a:t>
                </a:r>
              </a:p>
              <a:p>
                <a:pPr lvl="1"/>
                <a:r>
                  <a:rPr lang="en-US" sz="3000" dirty="0"/>
                  <a:t>If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/>
                      </a:rPr>
                      <m:t>𝑤</m:t>
                    </m:r>
                    <m:r>
                      <a:rPr lang="en-US" sz="3000" i="1">
                        <a:latin typeface="Cambria Math"/>
                      </a:rPr>
                      <m:t>∉</m:t>
                    </m:r>
                    <m:r>
                      <a:rPr lang="en-US" sz="3000" i="1">
                        <a:latin typeface="Cambria Math"/>
                      </a:rPr>
                      <m:t>𝐿</m:t>
                    </m:r>
                  </m:oMath>
                </a14:m>
                <a:r>
                  <a:rPr lang="en-US" sz="3000" dirty="0"/>
                  <a:t> either </a:t>
                </a:r>
                <a:r>
                  <a:rPr lang="en-US" sz="3000" i="1" dirty="0"/>
                  <a:t>M</a:t>
                </a:r>
                <a:r>
                  <a:rPr lang="en-US" sz="3000" dirty="0"/>
                  <a:t> enters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/>
                      </a:rPr>
                      <m:t>𝑅</m:t>
                    </m:r>
                  </m:oMath>
                </a14:m>
                <a:r>
                  <a:rPr lang="en-US" sz="3000" b="1" i="1" dirty="0"/>
                  <a:t> </a:t>
                </a:r>
                <a:r>
                  <a:rPr lang="en-US" sz="3000" i="1" dirty="0"/>
                  <a:t>(the reject state) </a:t>
                </a:r>
                <a:endParaRPr lang="en-US" sz="3000" i="1" dirty="0" smtClean="0"/>
              </a:p>
              <a:p>
                <a:pPr lvl="1"/>
                <a:r>
                  <a:rPr lang="en-US" sz="3000" dirty="0" smtClean="0"/>
                  <a:t>Intuitively</a:t>
                </a:r>
                <a:r>
                  <a:rPr lang="en-US" sz="3000" dirty="0" smtClean="0"/>
                  <a:t>: You can write a program that always answer correctly (yes or no)</a:t>
                </a:r>
                <a:endParaRPr lang="en-US" sz="3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3213" y="1600201"/>
                <a:ext cx="11658600" cy="4525963"/>
              </a:xfrm>
              <a:blipFill>
                <a:blip r:embed="rId2"/>
                <a:stretch>
                  <a:fillRect l="-889" t="-3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4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0"/>
            <a:ext cx="10969943" cy="1143000"/>
          </a:xfrm>
        </p:spPr>
        <p:txBody>
          <a:bodyPr/>
          <a:lstStyle/>
          <a:p>
            <a:r>
              <a:rPr lang="en-US" smtClean="0"/>
              <a:t>Decidable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03147" y="3048000"/>
            <a:ext cx="1178253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3000" b="0" smtClean="0"/>
              <a:t>A </a:t>
            </a:r>
            <a:r>
              <a:rPr lang="en-US" sz="3000" b="0"/>
              <a:t>language is </a:t>
            </a:r>
            <a:r>
              <a:rPr lang="en-US" sz="3000" b="0" smtClean="0">
                <a:solidFill>
                  <a:srgbClr val="33CC33"/>
                </a:solidFill>
              </a:rPr>
              <a:t>decidable</a:t>
            </a:r>
            <a:r>
              <a:rPr lang="en-US" sz="3000" b="0" smtClean="0"/>
              <a:t> </a:t>
            </a:r>
            <a:r>
              <a:rPr lang="en-US" sz="3000" b="0"/>
              <a:t>iff it is exactly the set of strings accepted by some </a:t>
            </a:r>
            <a:r>
              <a:rPr lang="en-US" sz="3000" b="0">
                <a:solidFill>
                  <a:srgbClr val="33CC33"/>
                </a:solidFill>
              </a:rPr>
              <a:t>always-halting</a:t>
            </a:r>
            <a:r>
              <a:rPr lang="en-US" sz="3000" b="0">
                <a:solidFill>
                  <a:srgbClr val="FF0000"/>
                </a:solidFill>
              </a:rPr>
              <a:t> </a:t>
            </a:r>
            <a:r>
              <a:rPr lang="en-US" sz="3000" b="0"/>
              <a:t>TM.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Group 5"/>
              <p:cNvGraphicFramePr>
                <a:graphicFrameLocks noGrp="1"/>
              </p:cNvGraphicFramePr>
              <p:nvPr>
                <p:ph/>
                <p:extLst>
                  <p:ext uri="{D42A27DB-BD31-4B8C-83A1-F6EECF244321}">
                    <p14:modId xmlns:p14="http://schemas.microsoft.com/office/powerpoint/2010/main" val="2153407999"/>
                  </p:ext>
                </p:extLst>
              </p:nvPr>
            </p:nvGraphicFramePr>
            <p:xfrm>
              <a:off x="52904" y="4283075"/>
              <a:ext cx="12087254" cy="1234440"/>
            </p:xfrm>
            <a:graphic>
              <a:graphicData uri="http://schemas.openxmlformats.org/drawingml/2006/table">
                <a:tbl>
                  <a:tblPr/>
                  <a:tblGrid>
                    <a:gridCol w="14051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5387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5811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5387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5388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5387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5388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653879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658113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651764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755453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  <a:gridCol w="755454">
                      <a:extLst>
                        <a:ext uri="{9D8B030D-6E8A-4147-A177-3AD203B41FA5}">
                          <a16:colId xmlns:a16="http://schemas.microsoft.com/office/drawing/2014/main" val="20016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3399FF"/>
                                    </a:solidFill>
                                    <a:effectLst/>
                                    <a:latin typeface="Cambria Math"/>
                                  </a:rPr>
                                  <m:t>𝑤</m:t>
                                </m:r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3399FF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kumimoji="0" lang="en-US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399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2400" b="0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399FF"/>
                                        </a:solidFill>
                                        <a:effectLst/>
                                        <a:latin typeface="Cambria Math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kumimoji="0" lang="en-US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399FF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b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aa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ab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ba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bb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aaa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aab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aba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abb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baa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bab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bba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bbb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aaaa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…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cap="flat">
                          <a:noFill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8418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(</m:t>
                              </m:r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3399FF"/>
                                  </a:solidFill>
                                  <a:effectLst/>
                                  <a:latin typeface="Cambria Math"/>
                                </a:rPr>
                                <m:t>𝑤</m:t>
                              </m:r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en-US" sz="28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3399FF"/>
                              </a:solidFill>
                              <a:effectLst/>
                              <a:latin typeface="Symbol" pitchFamily="18" charset="2"/>
                            </a:rPr>
                            <a:t>Þ</a:t>
                          </a:r>
                        </a:p>
                      </a:txBody>
                      <a:tcPr marL="0" marR="0" marT="0" marB="0" anchor="ctr" anchorCtr="1"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…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cap="flat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463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33CC33"/>
                                  </a:solidFill>
                                  <a:effectLst/>
                                  <a:latin typeface="Cambria Math"/>
                                </a:rPr>
                                <m:t>𝐿</m:t>
                              </m:r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(</m:t>
                              </m:r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 =</a:t>
                          </a:r>
                        </a:p>
                      </a:txBody>
                      <a:tcPr marL="0" marR="0" marT="0" marB="0" anchor="ctr" anchorCtr="1"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{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33CC33"/>
                                  </a:solidFill>
                                  <a:effectLst/>
                                  <a:latin typeface="Cambria Math"/>
                                </a:rPr>
                                <m:t>𝑎</m:t>
                              </m:r>
                            </m:oMath>
                          </a14:m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,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33CC33"/>
                                  </a:solidFill>
                                  <a:effectLst/>
                                  <a:latin typeface="Cambria Math"/>
                                </a:rPr>
                                <m:t>𝑎𝑎</m:t>
                              </m:r>
                            </m:oMath>
                          </a14:m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,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33CC33"/>
                                  </a:solidFill>
                                  <a:effectLst/>
                                  <a:latin typeface="Cambria Math"/>
                                </a:rPr>
                                <m:t>𝑎𝑎𝑎</m:t>
                              </m:r>
                            </m:oMath>
                          </a14:m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,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33CC33"/>
                                    </a:solidFill>
                                    <a:effectLst/>
                                    <a:latin typeface="Cambria Math"/>
                                  </a:rPr>
                                  <m:t>𝑎𝑎𝑎𝑎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…}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cap="flat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Group 5"/>
              <p:cNvGraphicFramePr>
                <a:graphicFrameLocks noGrp="1"/>
              </p:cNvGraphicFramePr>
              <p:nvPr>
                <p:ph/>
                <p:extLst>
                  <p:ext uri="{D42A27DB-BD31-4B8C-83A1-F6EECF244321}">
                    <p14:modId xmlns:p14="http://schemas.microsoft.com/office/powerpoint/2010/main" val="2153407999"/>
                  </p:ext>
                </p:extLst>
              </p:nvPr>
            </p:nvGraphicFramePr>
            <p:xfrm>
              <a:off x="52904" y="4283075"/>
              <a:ext cx="12087254" cy="1234440"/>
            </p:xfrm>
            <a:graphic>
              <a:graphicData uri="http://schemas.openxmlformats.org/drawingml/2006/table">
                <a:tbl>
                  <a:tblPr/>
                  <a:tblGrid>
                    <a:gridCol w="140510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65387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65811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  <a:gridCol w="65387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3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4"/>
                        </a:ext>
                      </a:extLst>
                    </a:gridCol>
                    <a:gridCol w="65388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5"/>
                        </a:ext>
                      </a:extLst>
                    </a:gridCol>
                    <a:gridCol w="65387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6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7"/>
                        </a:ext>
                      </a:extLst>
                    </a:gridCol>
                    <a:gridCol w="65388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8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9"/>
                        </a:ext>
                      </a:extLst>
                    </a:gridCol>
                    <a:gridCol w="65387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10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11"/>
                        </a:ext>
                      </a:extLst>
                    </a:gridCol>
                    <a:gridCol w="65811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12"/>
                        </a:ext>
                      </a:extLst>
                    </a:gridCol>
                    <a:gridCol w="65176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13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14"/>
                        </a:ext>
                      </a:extLst>
                    </a:gridCol>
                    <a:gridCol w="75545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15"/>
                        </a:ext>
                      </a:extLst>
                    </a:gridCol>
                    <a:gridCol w="75545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16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435" t="-24194" r="-764348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b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aa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ab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ba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bb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aaa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aab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aba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abb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baa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bab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bba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bbb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aaaa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…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cap="flat">
                          <a:noFill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435" t="-96250" r="-764348" b="-11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…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cap="flat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435" t="-261667" r="-764348" b="-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213889" t="-261667" r="-1527778" b="-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417757" t="-261667" r="-1341121" b="-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818692" t="-261667" r="-940187" b="-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1399194" t="-261667" r="-104839" b="-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…}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cap="flat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15"/>
              <p:cNvSpPr>
                <a:spLocks noChangeArrowheads="1"/>
              </p:cNvSpPr>
              <p:nvPr/>
            </p:nvSpPr>
            <p:spPr bwMode="auto">
              <a:xfrm>
                <a:off x="698318" y="1304925"/>
                <a:ext cx="962123" cy="954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3399FF"/>
                        </a:solidFill>
                        <a:latin typeface="Cambria Math"/>
                      </a:rPr>
                      <m:t>𝑤</m:t>
                    </m:r>
                  </m:oMath>
                </a14:m>
                <a:r>
                  <a:rPr lang="en-US" sz="2800" b="0">
                    <a:solidFill>
                      <a:srgbClr val="3399FF"/>
                    </a:solidFill>
                  </a:rPr>
                  <a:t>→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sz="2800" b="0">
                    <a:solidFill>
                      <a:srgbClr val="3399FF"/>
                    </a:solidFill>
                  </a:rPr>
                  <a:t>Input</a:t>
                </a:r>
              </a:p>
            </p:txBody>
          </p:sp>
        </mc:Choice>
        <mc:Fallback xmlns="">
          <p:sp>
            <p:nvSpPr>
              <p:cNvPr id="8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8318" y="1304925"/>
                <a:ext cx="962123" cy="954107"/>
              </a:xfrm>
              <a:prstGeom prst="rect">
                <a:avLst/>
              </a:prstGeom>
              <a:blipFill rotWithShape="1">
                <a:blip r:embed="rId3"/>
                <a:stretch>
                  <a:fillRect l="-12102" t="-5732" r="-12102" b="-1719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ine 116"/>
          <p:cNvSpPr>
            <a:spLocks noChangeShapeType="1"/>
          </p:cNvSpPr>
          <p:nvPr/>
        </p:nvSpPr>
        <p:spPr bwMode="auto">
          <a:xfrm>
            <a:off x="5180250" y="1527175"/>
            <a:ext cx="1218883" cy="0"/>
          </a:xfrm>
          <a:prstGeom prst="line">
            <a:avLst/>
          </a:prstGeom>
          <a:noFill/>
          <a:ln w="88900" cmpd="dbl">
            <a:solidFill>
              <a:srgbClr val="3399FF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117"/>
          <p:cNvSpPr txBox="1">
            <a:spLocks noChangeArrowheads="1"/>
          </p:cNvSpPr>
          <p:nvPr/>
        </p:nvSpPr>
        <p:spPr bwMode="auto">
          <a:xfrm>
            <a:off x="6297559" y="762001"/>
            <a:ext cx="1828324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6600" b="0"/>
          </a:p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33CC33"/>
                </a:solidFill>
              </a:rPr>
              <a:t>Accept</a:t>
            </a:r>
          </a:p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33CC33"/>
                </a:solidFill>
              </a:rPr>
              <a:t>&amp; halt</a:t>
            </a:r>
          </a:p>
        </p:txBody>
      </p:sp>
      <p:sp>
        <p:nvSpPr>
          <p:cNvPr id="11" name="Text Box 118"/>
          <p:cNvSpPr txBox="1">
            <a:spLocks noChangeArrowheads="1"/>
          </p:cNvSpPr>
          <p:nvPr/>
        </p:nvSpPr>
        <p:spPr bwMode="auto">
          <a:xfrm>
            <a:off x="8322683" y="762001"/>
            <a:ext cx="1216167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600" b="0">
                <a:solidFill>
                  <a:srgbClr val="FF0000"/>
                </a:solidFill>
                <a:latin typeface="Symbol" pitchFamily="18" charset="2"/>
              </a:rPr>
              <a:t>´</a:t>
            </a:r>
            <a:endParaRPr lang="en-US" sz="9600" b="0"/>
          </a:p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FF0000"/>
                </a:solidFill>
              </a:rPr>
              <a:t>Reject</a:t>
            </a:r>
          </a:p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33CC33"/>
                </a:solidFill>
              </a:rPr>
              <a:t>&amp; halt</a:t>
            </a:r>
          </a:p>
        </p:txBody>
      </p:sp>
      <p:sp>
        <p:nvSpPr>
          <p:cNvPr id="12" name="Text Box 119"/>
          <p:cNvSpPr txBox="1">
            <a:spLocks noChangeArrowheads="1"/>
          </p:cNvSpPr>
          <p:nvPr/>
        </p:nvSpPr>
        <p:spPr bwMode="auto">
          <a:xfrm>
            <a:off x="10157355" y="762000"/>
            <a:ext cx="138454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endParaRPr lang="en-US" sz="3200" b="0">
              <a:solidFill>
                <a:srgbClr val="FF0000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3399FF"/>
                </a:solidFill>
              </a:rPr>
              <a:t>Never </a:t>
            </a:r>
          </a:p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3399FF"/>
                </a:solidFill>
              </a:rPr>
              <a:t>runs </a:t>
            </a:r>
          </a:p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3399FF"/>
                </a:solidFill>
              </a:rPr>
              <a:t>forever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0"/>
              <p:cNvSpPr>
                <a:spLocks noChangeArrowheads="1"/>
              </p:cNvSpPr>
              <p:nvPr/>
            </p:nvSpPr>
            <p:spPr bwMode="auto">
              <a:xfrm>
                <a:off x="203147" y="5791200"/>
                <a:ext cx="11782531" cy="1066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 eaLnBrk="1" hangingPunct="1">
                  <a:lnSpc>
                    <a:spcPct val="10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sz="3000" b="0" smtClean="0"/>
                  <a:t> </a:t>
                </a:r>
                <a:r>
                  <a:rPr lang="en-US" sz="3000" b="0"/>
                  <a:t>must </a:t>
                </a:r>
                <a:r>
                  <a:rPr lang="en-US" sz="3000" b="0">
                    <a:solidFill>
                      <a:srgbClr val="33CC33"/>
                    </a:solidFill>
                  </a:rPr>
                  <a:t>always halt</a:t>
                </a:r>
                <a:r>
                  <a:rPr lang="en-US" sz="3000" b="0"/>
                  <a:t> on every input.</a:t>
                </a:r>
              </a:p>
            </p:txBody>
          </p:sp>
        </mc:Choice>
        <mc:Fallback xmlns="">
          <p:sp>
            <p:nvSpPr>
              <p:cNvPr id="13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147" y="5791200"/>
                <a:ext cx="11782531" cy="1066800"/>
              </a:xfrm>
              <a:prstGeom prst="rect">
                <a:avLst/>
              </a:prstGeom>
              <a:blipFill rotWithShape="1">
                <a:blip r:embed="rId4"/>
                <a:stretch>
                  <a:fillRect t="-685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67"/>
          <p:cNvGrpSpPr/>
          <p:nvPr/>
        </p:nvGrpSpPr>
        <p:grpSpPr>
          <a:xfrm>
            <a:off x="1674812" y="1304925"/>
            <a:ext cx="3429000" cy="1271633"/>
            <a:chOff x="5852816" y="304800"/>
            <a:chExt cx="6303284" cy="2971800"/>
          </a:xfrm>
        </p:grpSpPr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5852816" y="2330604"/>
              <a:ext cx="630328" cy="944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6483144" y="2330604"/>
              <a:ext cx="630328" cy="944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7113473" y="2330604"/>
              <a:ext cx="630328" cy="944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7743801" y="2330604"/>
              <a:ext cx="630328" cy="944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8374130" y="2330604"/>
              <a:ext cx="630328" cy="944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9004458" y="2330604"/>
              <a:ext cx="630328" cy="9440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9634786" y="2330604"/>
              <a:ext cx="630328" cy="944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22" name="Text Box 12"/>
            <p:cNvSpPr txBox="1">
              <a:spLocks noChangeArrowheads="1"/>
            </p:cNvSpPr>
            <p:nvPr/>
          </p:nvSpPr>
          <p:spPr bwMode="auto">
            <a:xfrm>
              <a:off x="10265115" y="2330604"/>
              <a:ext cx="630328" cy="944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10895443" y="2330604"/>
              <a:ext cx="630328" cy="944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11525772" y="2330604"/>
              <a:ext cx="630328" cy="1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1525772" y="3274629"/>
              <a:ext cx="630328" cy="1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62"/>
            <p:cNvGrpSpPr/>
            <p:nvPr/>
          </p:nvGrpSpPr>
          <p:grpSpPr>
            <a:xfrm>
              <a:off x="8327513" y="304800"/>
              <a:ext cx="1892823" cy="2025809"/>
              <a:chOff x="3503612" y="1676400"/>
              <a:chExt cx="1525082" cy="1632231"/>
            </a:xfrm>
          </p:grpSpPr>
          <p:grpSp>
            <p:nvGrpSpPr>
              <p:cNvPr id="27" name="Group 58"/>
              <p:cNvGrpSpPr/>
              <p:nvPr/>
            </p:nvGrpSpPr>
            <p:grpSpPr>
              <a:xfrm>
                <a:off x="3503612" y="1676400"/>
                <a:ext cx="1525082" cy="1632231"/>
                <a:chOff x="3503612" y="1676400"/>
                <a:chExt cx="1525082" cy="1632231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3503612" y="1676400"/>
                  <a:ext cx="1525079" cy="10704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Cloud"/>
                <p:cNvSpPr>
                  <a:spLocks noChangeAspect="1" noEditPoints="1" noChangeArrowheads="1"/>
                </p:cNvSpPr>
                <p:nvPr/>
              </p:nvSpPr>
              <p:spPr bwMode="auto">
                <a:xfrm rot="391928">
                  <a:off x="3503612" y="1828800"/>
                  <a:ext cx="1447799" cy="761930"/>
                </a:xfrm>
                <a:custGeom>
                  <a:avLst/>
                  <a:gdLst>
                    <a:gd name="T0" fmla="*/ 67 w 21600"/>
                    <a:gd name="T1" fmla="*/ 10800 h 21600"/>
                    <a:gd name="T2" fmla="*/ 10800 w 21600"/>
                    <a:gd name="T3" fmla="*/ 21577 h 21600"/>
                    <a:gd name="T4" fmla="*/ 21582 w 21600"/>
                    <a:gd name="T5" fmla="*/ 10800 h 21600"/>
                    <a:gd name="T6" fmla="*/ 10800 w 21600"/>
                    <a:gd name="T7" fmla="*/ 1235 h 21600"/>
                    <a:gd name="T8" fmla="*/ 2977 w 21600"/>
                    <a:gd name="T9" fmla="*/ 3262 h 21600"/>
                    <a:gd name="T10" fmla="*/ 17087 w 21600"/>
                    <a:gd name="T11" fmla="*/ 173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 extrusionOk="0">
                      <a:moveTo>
                        <a:pt x="1949" y="7180"/>
                      </a:moveTo>
                      <a:cubicBezTo>
                        <a:pt x="841" y="7336"/>
                        <a:pt x="0" y="8613"/>
                        <a:pt x="0" y="10137"/>
                      </a:cubicBezTo>
                      <a:cubicBezTo>
                        <a:pt x="-1" y="11192"/>
                        <a:pt x="409" y="12169"/>
                        <a:pt x="1074" y="12702"/>
                      </a:cubicBezTo>
                      <a:lnTo>
                        <a:pt x="1063" y="12668"/>
                      </a:lnTo>
                      <a:cubicBezTo>
                        <a:pt x="685" y="13217"/>
                        <a:pt x="475" y="13940"/>
                        <a:pt x="475" y="14690"/>
                      </a:cubicBezTo>
                      <a:cubicBezTo>
                        <a:pt x="475" y="16325"/>
                        <a:pt x="1451" y="17650"/>
                        <a:pt x="2655" y="17650"/>
                      </a:cubicBezTo>
                      <a:cubicBezTo>
                        <a:pt x="2739" y="17650"/>
                        <a:pt x="2824" y="17643"/>
                        <a:pt x="2909" y="17629"/>
                      </a:cubicBezTo>
                      <a:lnTo>
                        <a:pt x="2897" y="17649"/>
                      </a:lnTo>
                      <a:cubicBezTo>
                        <a:pt x="3585" y="19288"/>
                        <a:pt x="4863" y="20300"/>
                        <a:pt x="6247" y="20300"/>
                      </a:cubicBezTo>
                      <a:cubicBezTo>
                        <a:pt x="6947" y="20299"/>
                        <a:pt x="7635" y="20039"/>
                        <a:pt x="8235" y="19546"/>
                      </a:cubicBezTo>
                      <a:lnTo>
                        <a:pt x="8229" y="19550"/>
                      </a:lnTo>
                      <a:cubicBezTo>
                        <a:pt x="8855" y="20829"/>
                        <a:pt x="9908" y="21597"/>
                        <a:pt x="11036" y="21597"/>
                      </a:cubicBezTo>
                      <a:cubicBezTo>
                        <a:pt x="12523" y="21596"/>
                        <a:pt x="13836" y="20267"/>
                        <a:pt x="14267" y="18324"/>
                      </a:cubicBezTo>
                      <a:lnTo>
                        <a:pt x="14270" y="18350"/>
                      </a:lnTo>
                      <a:cubicBezTo>
                        <a:pt x="14730" y="18740"/>
                        <a:pt x="15260" y="18947"/>
                        <a:pt x="15802" y="18947"/>
                      </a:cubicBezTo>
                      <a:cubicBezTo>
                        <a:pt x="17390" y="18946"/>
                        <a:pt x="18682" y="17205"/>
                        <a:pt x="18694" y="15045"/>
                      </a:cubicBezTo>
                      <a:lnTo>
                        <a:pt x="18689" y="15035"/>
                      </a:lnTo>
                      <a:cubicBezTo>
                        <a:pt x="20357" y="14710"/>
                        <a:pt x="21597" y="12765"/>
                        <a:pt x="21597" y="10472"/>
                      </a:cubicBezTo>
                      <a:cubicBezTo>
                        <a:pt x="21597" y="9456"/>
                        <a:pt x="21350" y="8469"/>
                        <a:pt x="20896" y="7663"/>
                      </a:cubicBezTo>
                      <a:lnTo>
                        <a:pt x="20889" y="7661"/>
                      </a:lnTo>
                      <a:cubicBezTo>
                        <a:pt x="21031" y="7208"/>
                        <a:pt x="21105" y="6721"/>
                        <a:pt x="21105" y="6228"/>
                      </a:cubicBezTo>
                      <a:cubicBezTo>
                        <a:pt x="21105" y="4588"/>
                        <a:pt x="20299" y="3150"/>
                        <a:pt x="19139" y="2719"/>
                      </a:cubicBezTo>
                      <a:lnTo>
                        <a:pt x="19148" y="2712"/>
                      </a:lnTo>
                      <a:cubicBezTo>
                        <a:pt x="18940" y="1142"/>
                        <a:pt x="17933" y="0"/>
                        <a:pt x="16758" y="0"/>
                      </a:cubicBezTo>
                      <a:cubicBezTo>
                        <a:pt x="16044" y="-1"/>
                        <a:pt x="15367" y="426"/>
                        <a:pt x="14905" y="1165"/>
                      </a:cubicBezTo>
                      <a:lnTo>
                        <a:pt x="14909" y="1170"/>
                      </a:lnTo>
                      <a:cubicBezTo>
                        <a:pt x="14497" y="432"/>
                        <a:pt x="13855" y="0"/>
                        <a:pt x="13174" y="0"/>
                      </a:cubicBezTo>
                      <a:cubicBezTo>
                        <a:pt x="12347" y="-1"/>
                        <a:pt x="11590" y="637"/>
                        <a:pt x="11221" y="1645"/>
                      </a:cubicBezTo>
                      <a:lnTo>
                        <a:pt x="11229" y="1694"/>
                      </a:lnTo>
                      <a:cubicBezTo>
                        <a:pt x="10730" y="1024"/>
                        <a:pt x="10058" y="650"/>
                        <a:pt x="9358" y="650"/>
                      </a:cubicBezTo>
                      <a:cubicBezTo>
                        <a:pt x="8372" y="649"/>
                        <a:pt x="7466" y="1391"/>
                        <a:pt x="7003" y="2578"/>
                      </a:cubicBezTo>
                      <a:lnTo>
                        <a:pt x="6995" y="2602"/>
                      </a:lnTo>
                      <a:cubicBezTo>
                        <a:pt x="6477" y="2189"/>
                        <a:pt x="5888" y="1972"/>
                        <a:pt x="5288" y="1972"/>
                      </a:cubicBezTo>
                      <a:cubicBezTo>
                        <a:pt x="3423" y="1972"/>
                        <a:pt x="1912" y="4029"/>
                        <a:pt x="1912" y="6567"/>
                      </a:cubicBezTo>
                      <a:cubicBezTo>
                        <a:pt x="1911" y="6774"/>
                        <a:pt x="1922" y="6981"/>
                        <a:pt x="1942" y="7186"/>
                      </a:cubicBezTo>
                      <a:close/>
                    </a:path>
                    <a:path w="21600" h="21600" fill="none" extrusionOk="0">
                      <a:moveTo>
                        <a:pt x="1074" y="12702"/>
                      </a:moveTo>
                      <a:cubicBezTo>
                        <a:pt x="1407" y="12969"/>
                        <a:pt x="1786" y="13110"/>
                        <a:pt x="2172" y="13110"/>
                      </a:cubicBezTo>
                      <a:cubicBezTo>
                        <a:pt x="2228" y="13109"/>
                        <a:pt x="2285" y="13107"/>
                        <a:pt x="2341" y="13101"/>
                      </a:cubicBezTo>
                    </a:path>
                    <a:path w="21600" h="21600" fill="none" extrusionOk="0">
                      <a:moveTo>
                        <a:pt x="2909" y="17629"/>
                      </a:moveTo>
                      <a:cubicBezTo>
                        <a:pt x="3099" y="17599"/>
                        <a:pt x="3285" y="17535"/>
                        <a:pt x="3463" y="17439"/>
                      </a:cubicBezTo>
                    </a:path>
                    <a:path w="21600" h="21600" fill="none" extrusionOk="0">
                      <a:moveTo>
                        <a:pt x="7895" y="18680"/>
                      </a:moveTo>
                      <a:cubicBezTo>
                        <a:pt x="7983" y="18985"/>
                        <a:pt x="8095" y="19277"/>
                        <a:pt x="8229" y="19550"/>
                      </a:cubicBezTo>
                    </a:path>
                    <a:path w="21600" h="21600" fill="none" extrusionOk="0">
                      <a:moveTo>
                        <a:pt x="14267" y="18324"/>
                      </a:moveTo>
                      <a:cubicBezTo>
                        <a:pt x="14336" y="18013"/>
                        <a:pt x="14380" y="17693"/>
                        <a:pt x="14400" y="17370"/>
                      </a:cubicBezTo>
                    </a:path>
                    <a:path w="21600" h="21600" fill="none" extrusionOk="0">
                      <a:moveTo>
                        <a:pt x="18694" y="15045"/>
                      </a:moveTo>
                      <a:cubicBezTo>
                        <a:pt x="18694" y="15034"/>
                        <a:pt x="18695" y="15024"/>
                        <a:pt x="18695" y="15013"/>
                      </a:cubicBezTo>
                      <a:cubicBezTo>
                        <a:pt x="18695" y="13508"/>
                        <a:pt x="18063" y="12136"/>
                        <a:pt x="17069" y="11477"/>
                      </a:cubicBezTo>
                    </a:path>
                    <a:path w="21600" h="21600" fill="none" extrusionOk="0">
                      <a:moveTo>
                        <a:pt x="20165" y="8999"/>
                      </a:moveTo>
                      <a:cubicBezTo>
                        <a:pt x="20479" y="8635"/>
                        <a:pt x="20726" y="8177"/>
                        <a:pt x="20889" y="7661"/>
                      </a:cubicBezTo>
                    </a:path>
                    <a:path w="21600" h="21600" fill="none" extrusionOk="0">
                      <a:moveTo>
                        <a:pt x="19186" y="3344"/>
                      </a:moveTo>
                      <a:cubicBezTo>
                        <a:pt x="19186" y="3328"/>
                        <a:pt x="19187" y="3313"/>
                        <a:pt x="19187" y="3297"/>
                      </a:cubicBezTo>
                      <a:cubicBezTo>
                        <a:pt x="19187" y="3101"/>
                        <a:pt x="19174" y="2905"/>
                        <a:pt x="19148" y="2712"/>
                      </a:cubicBezTo>
                    </a:path>
                    <a:path w="21600" h="21600" fill="none" extrusionOk="0">
                      <a:moveTo>
                        <a:pt x="14905" y="1165"/>
                      </a:moveTo>
                      <a:cubicBezTo>
                        <a:pt x="14754" y="1408"/>
                        <a:pt x="14629" y="1679"/>
                        <a:pt x="14535" y="1971"/>
                      </a:cubicBezTo>
                    </a:path>
                    <a:path w="21600" h="21600" fill="none" extrusionOk="0">
                      <a:moveTo>
                        <a:pt x="11221" y="1645"/>
                      </a:moveTo>
                      <a:cubicBezTo>
                        <a:pt x="11140" y="1866"/>
                        <a:pt x="11080" y="2099"/>
                        <a:pt x="11041" y="2340"/>
                      </a:cubicBezTo>
                    </a:path>
                    <a:path w="21600" h="21600" fill="none" extrusionOk="0">
                      <a:moveTo>
                        <a:pt x="7645" y="3276"/>
                      </a:moveTo>
                      <a:cubicBezTo>
                        <a:pt x="7449" y="3016"/>
                        <a:pt x="7231" y="2790"/>
                        <a:pt x="6995" y="2602"/>
                      </a:cubicBezTo>
                    </a:path>
                    <a:path w="21600" h="21600" fill="none" extrusionOk="0">
                      <a:moveTo>
                        <a:pt x="1942" y="7186"/>
                      </a:moveTo>
                      <a:cubicBezTo>
                        <a:pt x="1966" y="7426"/>
                        <a:pt x="2004" y="7663"/>
                        <a:pt x="2056" y="7895"/>
                      </a:cubicBezTo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 rot="16200000" flipV="1">
                  <a:off x="3489437" y="2761052"/>
                  <a:ext cx="561755" cy="53340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rot="5400000" flipH="1" flipV="1">
                  <a:off x="4511925" y="2791861"/>
                  <a:ext cx="561751" cy="47178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Right Arrow 27"/>
              <p:cNvSpPr/>
              <p:nvPr/>
            </p:nvSpPr>
            <p:spPr>
              <a:xfrm>
                <a:off x="4341812" y="3048000"/>
                <a:ext cx="228600" cy="214194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Left Arrow 28"/>
              <p:cNvSpPr/>
              <p:nvPr/>
            </p:nvSpPr>
            <p:spPr>
              <a:xfrm>
                <a:off x="4037012" y="3048000"/>
                <a:ext cx="191838" cy="228600"/>
              </a:xfrm>
              <a:prstGeom prst="lef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4" name="Picture 33" descr="Image result for check mar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341" y="4717922"/>
            <a:ext cx="500371" cy="46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 descr="Image result for check mar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158" y="4702392"/>
            <a:ext cx="500371" cy="46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 descr="Image result for check mar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841" y="4717923"/>
            <a:ext cx="500371" cy="46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Image result for check mar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0337" y="4702392"/>
            <a:ext cx="500371" cy="46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 descr="Image result for check mark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535" y="990600"/>
            <a:ext cx="896134" cy="83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91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-76200"/>
            <a:ext cx="10969943" cy="1143000"/>
          </a:xfrm>
        </p:spPr>
        <p:txBody>
          <a:bodyPr/>
          <a:lstStyle/>
          <a:p>
            <a:r>
              <a:rPr lang="en-US" smtClean="0"/>
              <a:t>Recognizable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03147" y="3048000"/>
            <a:ext cx="1178253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3000" b="0" smtClean="0"/>
              <a:t>A </a:t>
            </a:r>
            <a:r>
              <a:rPr lang="en-US" sz="3000" b="0"/>
              <a:t>language is </a:t>
            </a:r>
            <a:r>
              <a:rPr lang="en-US" sz="3000" b="0">
                <a:solidFill>
                  <a:srgbClr val="FF0000"/>
                </a:solidFill>
              </a:rPr>
              <a:t>Turing-recognizable</a:t>
            </a:r>
            <a:r>
              <a:rPr lang="en-US" sz="3000" b="0"/>
              <a:t> iff it is exactly the set of strings accepted by some Turing machine.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Group 5"/>
              <p:cNvGraphicFramePr>
                <a:graphicFrameLocks noGrp="1"/>
              </p:cNvGraphicFramePr>
              <p:nvPr>
                <p:ph/>
                <p:extLst>
                  <p:ext uri="{D42A27DB-BD31-4B8C-83A1-F6EECF244321}">
                    <p14:modId xmlns:p14="http://schemas.microsoft.com/office/powerpoint/2010/main" val="724949883"/>
                  </p:ext>
                </p:extLst>
              </p:nvPr>
            </p:nvGraphicFramePr>
            <p:xfrm>
              <a:off x="52904" y="4283075"/>
              <a:ext cx="12087254" cy="1234440"/>
            </p:xfrm>
            <a:graphic>
              <a:graphicData uri="http://schemas.openxmlformats.org/drawingml/2006/table">
                <a:tbl>
                  <a:tblPr/>
                  <a:tblGrid>
                    <a:gridCol w="14051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5387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5811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5387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5388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5387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5388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653879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658113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651764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755453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  <a:gridCol w="755454">
                      <a:extLst>
                        <a:ext uri="{9D8B030D-6E8A-4147-A177-3AD203B41FA5}">
                          <a16:colId xmlns:a16="http://schemas.microsoft.com/office/drawing/2014/main" val="20016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3399FF"/>
                                    </a:solidFill>
                                    <a:effectLst/>
                                    <a:latin typeface="Cambria Math"/>
                                  </a:rPr>
                                  <m:t>𝑤</m:t>
                                </m:r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3399FF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kumimoji="0" lang="en-US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399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2400" b="0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399FF"/>
                                        </a:solidFill>
                                        <a:effectLst/>
                                        <a:latin typeface="Cambria Math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kumimoji="0" lang="en-US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399FF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𝑎𝑎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𝑏𝑏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𝑎𝑎𝑎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𝑎𝑎𝑏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𝑎𝑏𝑏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𝑏𝑎𝑎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𝑏𝑎𝑏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𝑏𝑏𝑎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𝑏𝑏𝑏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𝑎𝑎𝑎𝑎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…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cap="flat">
                          <a:noFill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8418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(</m:t>
                              </m:r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3399FF"/>
                                  </a:solidFill>
                                  <a:effectLst/>
                                  <a:latin typeface="Cambria Math"/>
                                </a:rPr>
                                <m:t>𝑤</m:t>
                              </m:r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en-US" sz="28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3399FF"/>
                              </a:solidFill>
                              <a:effectLst/>
                              <a:latin typeface="Symbol" pitchFamily="18" charset="2"/>
                            </a:rPr>
                            <a:t>Þ</a:t>
                          </a:r>
                        </a:p>
                      </a:txBody>
                      <a:tcPr marL="0" marR="0" marT="0" marB="0" anchor="ctr" anchorCtr="1"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itchFamily="18" charset="0"/>
                            </a:rPr>
                            <a:t>∞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itchFamily="18" charset="0"/>
                            </a:rPr>
                            <a:t>∞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itchFamily="18" charset="0"/>
                            </a:rPr>
                            <a:t>∞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itchFamily="18" charset="0"/>
                            </a:rPr>
                            <a:t>∞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itchFamily="18" charset="0"/>
                            </a:rPr>
                            <a:t>∞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…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cap="flat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463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33CC33"/>
                                  </a:solidFill>
                                  <a:effectLst/>
                                  <a:latin typeface="Cambria Math"/>
                                </a:rPr>
                                <m:t>𝐿</m:t>
                              </m:r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(</m:t>
                              </m:r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 =</a:t>
                          </a:r>
                        </a:p>
                      </a:txBody>
                      <a:tcPr marL="0" marR="0" marT="0" marB="0" anchor="ctr" anchorCtr="1"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{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33CC33"/>
                                  </a:solidFill>
                                  <a:effectLst/>
                                  <a:latin typeface="Cambria Math"/>
                                </a:rPr>
                                <m:t>𝑎</m:t>
                              </m:r>
                            </m:oMath>
                          </a14:m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,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33CC33"/>
                                  </a:solidFill>
                                  <a:effectLst/>
                                  <a:latin typeface="Cambria Math"/>
                                </a:rPr>
                                <m:t>𝑎𝑎</m:t>
                              </m:r>
                            </m:oMath>
                          </a14:m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,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33CC33"/>
                                  </a:solidFill>
                                  <a:effectLst/>
                                  <a:latin typeface="Cambria Math"/>
                                </a:rPr>
                                <m:t>𝑎𝑎𝑎</m:t>
                              </m:r>
                            </m:oMath>
                          </a14:m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,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33CC33"/>
                                    </a:solidFill>
                                    <a:effectLst/>
                                    <a:latin typeface="Cambria Math"/>
                                  </a:rPr>
                                  <m:t>𝑎𝑎𝑎𝑎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…}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cap="flat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Group 5"/>
              <p:cNvGraphicFramePr>
                <a:graphicFrameLocks noGrp="1"/>
              </p:cNvGraphicFramePr>
              <p:nvPr>
                <p:ph/>
                <p:extLst>
                  <p:ext uri="{D42A27DB-BD31-4B8C-83A1-F6EECF244321}">
                    <p14:modId xmlns:p14="http://schemas.microsoft.com/office/powerpoint/2010/main" val="724949883"/>
                  </p:ext>
                </p:extLst>
              </p:nvPr>
            </p:nvGraphicFramePr>
            <p:xfrm>
              <a:off x="52904" y="4283075"/>
              <a:ext cx="12087254" cy="1234440"/>
            </p:xfrm>
            <a:graphic>
              <a:graphicData uri="http://schemas.openxmlformats.org/drawingml/2006/table">
                <a:tbl>
                  <a:tblPr/>
                  <a:tblGrid>
                    <a:gridCol w="140510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65387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65811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  <a:gridCol w="65387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3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4"/>
                        </a:ext>
                      </a:extLst>
                    </a:gridCol>
                    <a:gridCol w="65388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5"/>
                        </a:ext>
                      </a:extLst>
                    </a:gridCol>
                    <a:gridCol w="65387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6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7"/>
                        </a:ext>
                      </a:extLst>
                    </a:gridCol>
                    <a:gridCol w="65388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8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9"/>
                        </a:ext>
                      </a:extLst>
                    </a:gridCol>
                    <a:gridCol w="65387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10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11"/>
                        </a:ext>
                      </a:extLst>
                    </a:gridCol>
                    <a:gridCol w="65811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12"/>
                        </a:ext>
                      </a:extLst>
                    </a:gridCol>
                    <a:gridCol w="65176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13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14"/>
                        </a:ext>
                      </a:extLst>
                    </a:gridCol>
                    <a:gridCol w="75545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15"/>
                        </a:ext>
                      </a:extLst>
                    </a:gridCol>
                    <a:gridCol w="75545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16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435" t="-24194" r="-764348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213889" t="-24194" r="-1527778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313889" t="-24194" r="-1427778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417757" t="-24194" r="-1341121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517757" t="-24194" r="-1241121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612037" t="-24194" r="-1129630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718692" t="-24194" r="-1040187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818692" t="-24194" r="-940187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910185" t="-24194" r="-831481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1019626" t="-24194" r="-739252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1119626" t="-24194" r="-639252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1208333" t="-24194" r="-533333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1308333" t="-24194" r="-433333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1421495" t="-24194" r="-337383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1521495" t="-24194" r="-237383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1399194" t="-24194" r="-104839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…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cap="flat">
                          <a:noFill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435" t="-96250" r="-764348" b="-11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itchFamily="18" charset="0"/>
                            </a:rPr>
                            <a:t>∞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itchFamily="18" charset="0"/>
                            </a:rPr>
                            <a:t>∞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itchFamily="18" charset="0"/>
                            </a:rPr>
                            <a:t>∞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itchFamily="18" charset="0"/>
                            </a:rPr>
                            <a:t>∞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itchFamily="18" charset="0"/>
                            </a:rPr>
                            <a:t>∞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…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cap="flat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435" t="-261667" r="-764348" b="-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213889" t="-261667" r="-1527778" b="-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417757" t="-261667" r="-1341121" b="-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818692" t="-261667" r="-940187" b="-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1399194" t="-261667" r="-104839" b="-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…}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cap="flat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115"/>
          <p:cNvSpPr>
            <a:spLocks noChangeArrowheads="1"/>
          </p:cNvSpPr>
          <p:nvPr/>
        </p:nvSpPr>
        <p:spPr bwMode="auto">
          <a:xfrm>
            <a:off x="9751060" y="762000"/>
            <a:ext cx="914162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dirty="0"/>
              <a:t>≡</a:t>
            </a:r>
            <a:r>
              <a:rPr lang="en-US" sz="6600" b="0" dirty="0"/>
              <a:t> </a:t>
            </a:r>
            <a:endParaRPr lang="en-US" sz="6600" b="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116"/>
              <p:cNvSpPr>
                <a:spLocks noChangeArrowheads="1"/>
              </p:cNvSpPr>
              <p:nvPr/>
            </p:nvSpPr>
            <p:spPr bwMode="auto">
              <a:xfrm>
                <a:off x="698318" y="1304925"/>
                <a:ext cx="962123" cy="954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3399FF"/>
                        </a:solidFill>
                        <a:latin typeface="Cambria Math"/>
                      </a:rPr>
                      <m:t>𝑤</m:t>
                    </m:r>
                  </m:oMath>
                </a14:m>
                <a:r>
                  <a:rPr lang="en-US" sz="2800" b="0">
                    <a:solidFill>
                      <a:srgbClr val="3399FF"/>
                    </a:solidFill>
                  </a:rPr>
                  <a:t>→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sz="2800" b="0">
                    <a:solidFill>
                      <a:srgbClr val="3399FF"/>
                    </a:solidFill>
                  </a:rPr>
                  <a:t>Input</a:t>
                </a:r>
              </a:p>
            </p:txBody>
          </p:sp>
        </mc:Choice>
        <mc:Fallback xmlns="">
          <p:sp>
            <p:nvSpPr>
              <p:cNvPr id="9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8318" y="1304925"/>
                <a:ext cx="962123" cy="954107"/>
              </a:xfrm>
              <a:prstGeom prst="rect">
                <a:avLst/>
              </a:prstGeom>
              <a:blipFill rotWithShape="1">
                <a:blip r:embed="rId3"/>
                <a:stretch>
                  <a:fillRect l="-12102" t="-5732" r="-12102" b="-1719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ine 117"/>
          <p:cNvSpPr>
            <a:spLocks noChangeShapeType="1"/>
          </p:cNvSpPr>
          <p:nvPr/>
        </p:nvSpPr>
        <p:spPr bwMode="auto">
          <a:xfrm>
            <a:off x="5180250" y="1527175"/>
            <a:ext cx="1218883" cy="0"/>
          </a:xfrm>
          <a:prstGeom prst="line">
            <a:avLst/>
          </a:prstGeom>
          <a:noFill/>
          <a:ln w="88900" cmpd="dbl">
            <a:solidFill>
              <a:srgbClr val="3399FF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Box 118"/>
          <p:cNvSpPr txBox="1">
            <a:spLocks noChangeArrowheads="1"/>
          </p:cNvSpPr>
          <p:nvPr/>
        </p:nvSpPr>
        <p:spPr bwMode="auto">
          <a:xfrm>
            <a:off x="6297559" y="762001"/>
            <a:ext cx="1828324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6600" b="0"/>
          </a:p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33CC33"/>
                </a:solidFill>
              </a:rPr>
              <a:t>Accept</a:t>
            </a:r>
          </a:p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33CC33"/>
                </a:solidFill>
              </a:rPr>
              <a:t>&amp; halt</a:t>
            </a:r>
          </a:p>
        </p:txBody>
      </p:sp>
      <p:sp>
        <p:nvSpPr>
          <p:cNvPr id="12" name="Text Box 119"/>
          <p:cNvSpPr txBox="1">
            <a:spLocks noChangeArrowheads="1"/>
          </p:cNvSpPr>
          <p:nvPr/>
        </p:nvSpPr>
        <p:spPr bwMode="auto">
          <a:xfrm>
            <a:off x="8322683" y="762001"/>
            <a:ext cx="1216167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600" b="0">
                <a:solidFill>
                  <a:srgbClr val="FF0000"/>
                </a:solidFill>
                <a:latin typeface="Symbol" pitchFamily="18" charset="2"/>
              </a:rPr>
              <a:t>´</a:t>
            </a:r>
            <a:endParaRPr lang="en-US" sz="9600" b="0"/>
          </a:p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FF0000"/>
                </a:solidFill>
              </a:rPr>
              <a:t>Reject</a:t>
            </a:r>
          </a:p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33CC33"/>
                </a:solidFill>
              </a:rPr>
              <a:t>&amp; halt</a:t>
            </a:r>
          </a:p>
        </p:txBody>
      </p:sp>
      <p:sp>
        <p:nvSpPr>
          <p:cNvPr id="13" name="Text Box 120"/>
          <p:cNvSpPr txBox="1">
            <a:spLocks noChangeArrowheads="1"/>
          </p:cNvSpPr>
          <p:nvPr/>
        </p:nvSpPr>
        <p:spPr bwMode="auto">
          <a:xfrm>
            <a:off x="10176400" y="762001"/>
            <a:ext cx="138454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600" b="0">
                <a:solidFill>
                  <a:srgbClr val="FF0000"/>
                </a:solidFill>
              </a:rPr>
              <a:t>∞</a:t>
            </a:r>
            <a:endParaRPr lang="en-US" sz="6600" b="0"/>
          </a:p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FF0000"/>
                </a:solidFill>
              </a:rPr>
              <a:t>Run </a:t>
            </a:r>
          </a:p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FF0000"/>
                </a:solidFill>
              </a:rPr>
              <a:t>forever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21"/>
              <p:cNvSpPr>
                <a:spLocks noChangeArrowheads="1"/>
              </p:cNvSpPr>
              <p:nvPr/>
            </p:nvSpPr>
            <p:spPr bwMode="auto">
              <a:xfrm>
                <a:off x="203147" y="5791200"/>
                <a:ext cx="11782531" cy="1066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 eaLnBrk="1" hangingPunct="1">
                  <a:lnSpc>
                    <a:spcPct val="10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sz="3000" b="0" smtClean="0"/>
                  <a:t> </a:t>
                </a:r>
                <a:r>
                  <a:rPr lang="en-US" sz="3000" b="0"/>
                  <a:t>can </a:t>
                </a:r>
                <a:r>
                  <a:rPr lang="en-US" sz="3000" b="0">
                    <a:solidFill>
                      <a:srgbClr val="FF0000"/>
                    </a:solidFill>
                  </a:rPr>
                  <a:t>run</a:t>
                </a:r>
                <a:r>
                  <a:rPr lang="en-US" sz="3000" b="0"/>
                  <a:t> </a:t>
                </a:r>
                <a:r>
                  <a:rPr lang="en-US" sz="3000" b="0">
                    <a:solidFill>
                      <a:srgbClr val="FF0000"/>
                    </a:solidFill>
                  </a:rPr>
                  <a:t>forever</a:t>
                </a:r>
                <a:r>
                  <a:rPr lang="en-US" sz="3000" b="0"/>
                  <a:t> on an input, which is implicitly a reject (since it is not an accept).</a:t>
                </a:r>
              </a:p>
            </p:txBody>
          </p:sp>
        </mc:Choice>
        <mc:Fallback xmlns="">
          <p:sp>
            <p:nvSpPr>
              <p:cNvPr id="14" name="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147" y="5791200"/>
                <a:ext cx="11782531" cy="1066800"/>
              </a:xfrm>
              <a:prstGeom prst="rect">
                <a:avLst/>
              </a:prstGeom>
              <a:blipFill rotWithShape="1">
                <a:blip r:embed="rId4"/>
                <a:stretch>
                  <a:fillRect t="-6857" r="-931" b="-1257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67"/>
          <p:cNvGrpSpPr/>
          <p:nvPr/>
        </p:nvGrpSpPr>
        <p:grpSpPr>
          <a:xfrm>
            <a:off x="1674812" y="1304925"/>
            <a:ext cx="3429000" cy="1271633"/>
            <a:chOff x="5852816" y="304800"/>
            <a:chExt cx="6303284" cy="2971800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5852816" y="2330604"/>
              <a:ext cx="630328" cy="944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6483144" y="2330604"/>
              <a:ext cx="630328" cy="944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7113473" y="2330604"/>
              <a:ext cx="630328" cy="944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7743801" y="2330604"/>
              <a:ext cx="630328" cy="944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8374130" y="2330604"/>
              <a:ext cx="630328" cy="944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9004458" y="2330604"/>
              <a:ext cx="630328" cy="9440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22" name="Text Box 12"/>
            <p:cNvSpPr txBox="1">
              <a:spLocks noChangeArrowheads="1"/>
            </p:cNvSpPr>
            <p:nvPr/>
          </p:nvSpPr>
          <p:spPr bwMode="auto">
            <a:xfrm>
              <a:off x="9634786" y="2330604"/>
              <a:ext cx="630328" cy="944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10265115" y="2330604"/>
              <a:ext cx="630328" cy="944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10895443" y="2330604"/>
              <a:ext cx="630328" cy="944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11525772" y="2330604"/>
              <a:ext cx="630328" cy="1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1525772" y="3274629"/>
              <a:ext cx="630328" cy="1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62"/>
            <p:cNvGrpSpPr/>
            <p:nvPr/>
          </p:nvGrpSpPr>
          <p:grpSpPr>
            <a:xfrm>
              <a:off x="8327513" y="304800"/>
              <a:ext cx="1892823" cy="2025809"/>
              <a:chOff x="3503612" y="1676400"/>
              <a:chExt cx="1525082" cy="1632231"/>
            </a:xfrm>
          </p:grpSpPr>
          <p:grpSp>
            <p:nvGrpSpPr>
              <p:cNvPr id="28" name="Group 58"/>
              <p:cNvGrpSpPr/>
              <p:nvPr/>
            </p:nvGrpSpPr>
            <p:grpSpPr>
              <a:xfrm>
                <a:off x="3503612" y="1676400"/>
                <a:ext cx="1525082" cy="1632231"/>
                <a:chOff x="3503612" y="1676400"/>
                <a:chExt cx="1525082" cy="1632231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3503612" y="1676400"/>
                  <a:ext cx="1525079" cy="10704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Cloud"/>
                <p:cNvSpPr>
                  <a:spLocks noChangeAspect="1" noEditPoints="1" noChangeArrowheads="1"/>
                </p:cNvSpPr>
                <p:nvPr/>
              </p:nvSpPr>
              <p:spPr bwMode="auto">
                <a:xfrm rot="391928">
                  <a:off x="3503612" y="1828800"/>
                  <a:ext cx="1447799" cy="761930"/>
                </a:xfrm>
                <a:custGeom>
                  <a:avLst/>
                  <a:gdLst>
                    <a:gd name="T0" fmla="*/ 67 w 21600"/>
                    <a:gd name="T1" fmla="*/ 10800 h 21600"/>
                    <a:gd name="T2" fmla="*/ 10800 w 21600"/>
                    <a:gd name="T3" fmla="*/ 21577 h 21600"/>
                    <a:gd name="T4" fmla="*/ 21582 w 21600"/>
                    <a:gd name="T5" fmla="*/ 10800 h 21600"/>
                    <a:gd name="T6" fmla="*/ 10800 w 21600"/>
                    <a:gd name="T7" fmla="*/ 1235 h 21600"/>
                    <a:gd name="T8" fmla="*/ 2977 w 21600"/>
                    <a:gd name="T9" fmla="*/ 3262 h 21600"/>
                    <a:gd name="T10" fmla="*/ 17087 w 21600"/>
                    <a:gd name="T11" fmla="*/ 173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 extrusionOk="0">
                      <a:moveTo>
                        <a:pt x="1949" y="7180"/>
                      </a:moveTo>
                      <a:cubicBezTo>
                        <a:pt x="841" y="7336"/>
                        <a:pt x="0" y="8613"/>
                        <a:pt x="0" y="10137"/>
                      </a:cubicBezTo>
                      <a:cubicBezTo>
                        <a:pt x="-1" y="11192"/>
                        <a:pt x="409" y="12169"/>
                        <a:pt x="1074" y="12702"/>
                      </a:cubicBezTo>
                      <a:lnTo>
                        <a:pt x="1063" y="12668"/>
                      </a:lnTo>
                      <a:cubicBezTo>
                        <a:pt x="685" y="13217"/>
                        <a:pt x="475" y="13940"/>
                        <a:pt x="475" y="14690"/>
                      </a:cubicBezTo>
                      <a:cubicBezTo>
                        <a:pt x="475" y="16325"/>
                        <a:pt x="1451" y="17650"/>
                        <a:pt x="2655" y="17650"/>
                      </a:cubicBezTo>
                      <a:cubicBezTo>
                        <a:pt x="2739" y="17650"/>
                        <a:pt x="2824" y="17643"/>
                        <a:pt x="2909" y="17629"/>
                      </a:cubicBezTo>
                      <a:lnTo>
                        <a:pt x="2897" y="17649"/>
                      </a:lnTo>
                      <a:cubicBezTo>
                        <a:pt x="3585" y="19288"/>
                        <a:pt x="4863" y="20300"/>
                        <a:pt x="6247" y="20300"/>
                      </a:cubicBezTo>
                      <a:cubicBezTo>
                        <a:pt x="6947" y="20299"/>
                        <a:pt x="7635" y="20039"/>
                        <a:pt x="8235" y="19546"/>
                      </a:cubicBezTo>
                      <a:lnTo>
                        <a:pt x="8229" y="19550"/>
                      </a:lnTo>
                      <a:cubicBezTo>
                        <a:pt x="8855" y="20829"/>
                        <a:pt x="9908" y="21597"/>
                        <a:pt x="11036" y="21597"/>
                      </a:cubicBezTo>
                      <a:cubicBezTo>
                        <a:pt x="12523" y="21596"/>
                        <a:pt x="13836" y="20267"/>
                        <a:pt x="14267" y="18324"/>
                      </a:cubicBezTo>
                      <a:lnTo>
                        <a:pt x="14270" y="18350"/>
                      </a:lnTo>
                      <a:cubicBezTo>
                        <a:pt x="14730" y="18740"/>
                        <a:pt x="15260" y="18947"/>
                        <a:pt x="15802" y="18947"/>
                      </a:cubicBezTo>
                      <a:cubicBezTo>
                        <a:pt x="17390" y="18946"/>
                        <a:pt x="18682" y="17205"/>
                        <a:pt x="18694" y="15045"/>
                      </a:cubicBezTo>
                      <a:lnTo>
                        <a:pt x="18689" y="15035"/>
                      </a:lnTo>
                      <a:cubicBezTo>
                        <a:pt x="20357" y="14710"/>
                        <a:pt x="21597" y="12765"/>
                        <a:pt x="21597" y="10472"/>
                      </a:cubicBezTo>
                      <a:cubicBezTo>
                        <a:pt x="21597" y="9456"/>
                        <a:pt x="21350" y="8469"/>
                        <a:pt x="20896" y="7663"/>
                      </a:cubicBezTo>
                      <a:lnTo>
                        <a:pt x="20889" y="7661"/>
                      </a:lnTo>
                      <a:cubicBezTo>
                        <a:pt x="21031" y="7208"/>
                        <a:pt x="21105" y="6721"/>
                        <a:pt x="21105" y="6228"/>
                      </a:cubicBezTo>
                      <a:cubicBezTo>
                        <a:pt x="21105" y="4588"/>
                        <a:pt x="20299" y="3150"/>
                        <a:pt x="19139" y="2719"/>
                      </a:cubicBezTo>
                      <a:lnTo>
                        <a:pt x="19148" y="2712"/>
                      </a:lnTo>
                      <a:cubicBezTo>
                        <a:pt x="18940" y="1142"/>
                        <a:pt x="17933" y="0"/>
                        <a:pt x="16758" y="0"/>
                      </a:cubicBezTo>
                      <a:cubicBezTo>
                        <a:pt x="16044" y="-1"/>
                        <a:pt x="15367" y="426"/>
                        <a:pt x="14905" y="1165"/>
                      </a:cubicBezTo>
                      <a:lnTo>
                        <a:pt x="14909" y="1170"/>
                      </a:lnTo>
                      <a:cubicBezTo>
                        <a:pt x="14497" y="432"/>
                        <a:pt x="13855" y="0"/>
                        <a:pt x="13174" y="0"/>
                      </a:cubicBezTo>
                      <a:cubicBezTo>
                        <a:pt x="12347" y="-1"/>
                        <a:pt x="11590" y="637"/>
                        <a:pt x="11221" y="1645"/>
                      </a:cubicBezTo>
                      <a:lnTo>
                        <a:pt x="11229" y="1694"/>
                      </a:lnTo>
                      <a:cubicBezTo>
                        <a:pt x="10730" y="1024"/>
                        <a:pt x="10058" y="650"/>
                        <a:pt x="9358" y="650"/>
                      </a:cubicBezTo>
                      <a:cubicBezTo>
                        <a:pt x="8372" y="649"/>
                        <a:pt x="7466" y="1391"/>
                        <a:pt x="7003" y="2578"/>
                      </a:cubicBezTo>
                      <a:lnTo>
                        <a:pt x="6995" y="2602"/>
                      </a:lnTo>
                      <a:cubicBezTo>
                        <a:pt x="6477" y="2189"/>
                        <a:pt x="5888" y="1972"/>
                        <a:pt x="5288" y="1972"/>
                      </a:cubicBezTo>
                      <a:cubicBezTo>
                        <a:pt x="3423" y="1972"/>
                        <a:pt x="1912" y="4029"/>
                        <a:pt x="1912" y="6567"/>
                      </a:cubicBezTo>
                      <a:cubicBezTo>
                        <a:pt x="1911" y="6774"/>
                        <a:pt x="1922" y="6981"/>
                        <a:pt x="1942" y="7186"/>
                      </a:cubicBezTo>
                      <a:close/>
                    </a:path>
                    <a:path w="21600" h="21600" fill="none" extrusionOk="0">
                      <a:moveTo>
                        <a:pt x="1074" y="12702"/>
                      </a:moveTo>
                      <a:cubicBezTo>
                        <a:pt x="1407" y="12969"/>
                        <a:pt x="1786" y="13110"/>
                        <a:pt x="2172" y="13110"/>
                      </a:cubicBezTo>
                      <a:cubicBezTo>
                        <a:pt x="2228" y="13109"/>
                        <a:pt x="2285" y="13107"/>
                        <a:pt x="2341" y="13101"/>
                      </a:cubicBezTo>
                    </a:path>
                    <a:path w="21600" h="21600" fill="none" extrusionOk="0">
                      <a:moveTo>
                        <a:pt x="2909" y="17629"/>
                      </a:moveTo>
                      <a:cubicBezTo>
                        <a:pt x="3099" y="17599"/>
                        <a:pt x="3285" y="17535"/>
                        <a:pt x="3463" y="17439"/>
                      </a:cubicBezTo>
                    </a:path>
                    <a:path w="21600" h="21600" fill="none" extrusionOk="0">
                      <a:moveTo>
                        <a:pt x="7895" y="18680"/>
                      </a:moveTo>
                      <a:cubicBezTo>
                        <a:pt x="7983" y="18985"/>
                        <a:pt x="8095" y="19277"/>
                        <a:pt x="8229" y="19550"/>
                      </a:cubicBezTo>
                    </a:path>
                    <a:path w="21600" h="21600" fill="none" extrusionOk="0">
                      <a:moveTo>
                        <a:pt x="14267" y="18324"/>
                      </a:moveTo>
                      <a:cubicBezTo>
                        <a:pt x="14336" y="18013"/>
                        <a:pt x="14380" y="17693"/>
                        <a:pt x="14400" y="17370"/>
                      </a:cubicBezTo>
                    </a:path>
                    <a:path w="21600" h="21600" fill="none" extrusionOk="0">
                      <a:moveTo>
                        <a:pt x="18694" y="15045"/>
                      </a:moveTo>
                      <a:cubicBezTo>
                        <a:pt x="18694" y="15034"/>
                        <a:pt x="18695" y="15024"/>
                        <a:pt x="18695" y="15013"/>
                      </a:cubicBezTo>
                      <a:cubicBezTo>
                        <a:pt x="18695" y="13508"/>
                        <a:pt x="18063" y="12136"/>
                        <a:pt x="17069" y="11477"/>
                      </a:cubicBezTo>
                    </a:path>
                    <a:path w="21600" h="21600" fill="none" extrusionOk="0">
                      <a:moveTo>
                        <a:pt x="20165" y="8999"/>
                      </a:moveTo>
                      <a:cubicBezTo>
                        <a:pt x="20479" y="8635"/>
                        <a:pt x="20726" y="8177"/>
                        <a:pt x="20889" y="7661"/>
                      </a:cubicBezTo>
                    </a:path>
                    <a:path w="21600" h="21600" fill="none" extrusionOk="0">
                      <a:moveTo>
                        <a:pt x="19186" y="3344"/>
                      </a:moveTo>
                      <a:cubicBezTo>
                        <a:pt x="19186" y="3328"/>
                        <a:pt x="19187" y="3313"/>
                        <a:pt x="19187" y="3297"/>
                      </a:cubicBezTo>
                      <a:cubicBezTo>
                        <a:pt x="19187" y="3101"/>
                        <a:pt x="19174" y="2905"/>
                        <a:pt x="19148" y="2712"/>
                      </a:cubicBezTo>
                    </a:path>
                    <a:path w="21600" h="21600" fill="none" extrusionOk="0">
                      <a:moveTo>
                        <a:pt x="14905" y="1165"/>
                      </a:moveTo>
                      <a:cubicBezTo>
                        <a:pt x="14754" y="1408"/>
                        <a:pt x="14629" y="1679"/>
                        <a:pt x="14535" y="1971"/>
                      </a:cubicBezTo>
                    </a:path>
                    <a:path w="21600" h="21600" fill="none" extrusionOk="0">
                      <a:moveTo>
                        <a:pt x="11221" y="1645"/>
                      </a:moveTo>
                      <a:cubicBezTo>
                        <a:pt x="11140" y="1866"/>
                        <a:pt x="11080" y="2099"/>
                        <a:pt x="11041" y="2340"/>
                      </a:cubicBezTo>
                    </a:path>
                    <a:path w="21600" h="21600" fill="none" extrusionOk="0">
                      <a:moveTo>
                        <a:pt x="7645" y="3276"/>
                      </a:moveTo>
                      <a:cubicBezTo>
                        <a:pt x="7449" y="3016"/>
                        <a:pt x="7231" y="2790"/>
                        <a:pt x="6995" y="2602"/>
                      </a:cubicBezTo>
                    </a:path>
                    <a:path w="21600" h="21600" fill="none" extrusionOk="0">
                      <a:moveTo>
                        <a:pt x="1942" y="7186"/>
                      </a:moveTo>
                      <a:cubicBezTo>
                        <a:pt x="1966" y="7426"/>
                        <a:pt x="2004" y="7663"/>
                        <a:pt x="2056" y="7895"/>
                      </a:cubicBezTo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 rot="16200000" flipV="1">
                  <a:off x="3489437" y="2761052"/>
                  <a:ext cx="561755" cy="53340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rot="5400000" flipH="1" flipV="1">
                  <a:off x="4511925" y="2791861"/>
                  <a:ext cx="561751" cy="47178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Right Arrow 28"/>
              <p:cNvSpPr/>
              <p:nvPr/>
            </p:nvSpPr>
            <p:spPr>
              <a:xfrm>
                <a:off x="4341812" y="3048000"/>
                <a:ext cx="228600" cy="214194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4037012" y="3048000"/>
                <a:ext cx="191838" cy="228600"/>
              </a:xfrm>
              <a:prstGeom prst="lef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5" name="Picture 34" descr="Image result for check mar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341" y="4717922"/>
            <a:ext cx="500371" cy="46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 descr="Image result for check mar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158" y="4702392"/>
            <a:ext cx="500371" cy="46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Image result for check mar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841" y="4717923"/>
            <a:ext cx="500371" cy="46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 descr="Image result for check mark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535" y="990600"/>
            <a:ext cx="896134" cy="83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Image result for check mar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0337" y="4702392"/>
            <a:ext cx="500371" cy="46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1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Computability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Generally: Computable = Decideable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5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An Undecidable Problem/Language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Acceptance Problem</a:t>
                </a:r>
              </a:p>
              <a:p>
                <a:r>
                  <a:rPr lang="en-US" smtClean="0"/>
                  <a:t>Given a Turing Machine description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smtClean="0"/>
                  <a:t> (e.g. a program, states+transitions, etc.) and a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smtClean="0"/>
                  <a:t>,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smtClean="0"/>
                  <a:t> accept the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smtClean="0"/>
                  <a:t>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={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accepts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 r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Acceptance  </a:t>
            </a:r>
            <a:r>
              <a:rPr lang="en-US" dirty="0" smtClean="0"/>
              <a:t>problem is undecidable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Assume toward reaching a contradiction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𝑎𝑐𝑐</m:t>
                        </m:r>
                      </m:sub>
                    </m:sSub>
                  </m:oMath>
                </a14:m>
                <a:r>
                  <a:rPr lang="en-US" dirty="0" smtClean="0"/>
                  <a:t> is a Decider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Consider a new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which receives as input a </a:t>
                </a:r>
                <a:r>
                  <a:rPr lang="en-US" dirty="0" err="1" smtClean="0"/>
                  <a:t>turing</a:t>
                </a:r>
                <a:r>
                  <a:rPr lang="en-US" dirty="0" smtClean="0"/>
                  <a:t> machine description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. </a:t>
                </a:r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will reject, else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accepts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22" t="-3908" r="-2167" b="-5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1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Pseudocode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public static boolean mPrime(String m){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return !accept(m,m);</a:t>
            </a:r>
          </a:p>
          <a:p>
            <a:pPr marL="0" indent="0">
              <a:buNone/>
            </a:pPr>
            <a:r>
              <a:rPr lang="en-US" smtClean="0"/>
              <a:t>}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37212" y="5257800"/>
            <a:ext cx="583833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What does </a:t>
            </a:r>
            <a:r>
              <a:rPr lang="en-US" b="1" smtClean="0">
                <a:solidFill>
                  <a:srgbClr val="FF0000"/>
                </a:solidFill>
              </a:rPr>
              <a:t>mPrime(source(mPrime))</a:t>
            </a:r>
            <a:r>
              <a:rPr lang="en-US" smtClean="0">
                <a:solidFill>
                  <a:srgbClr val="FF0000"/>
                </a:solidFill>
              </a:rPr>
              <a:t> return?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42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Acceptance problem is undecidable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1"/>
                <a:ext cx="12188825" cy="51815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Assume toward reaching a contradiction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𝑎𝑐𝑐</m:t>
                        </m:r>
                      </m:sub>
                    </m:sSub>
                  </m:oMath>
                </a14:m>
                <a:r>
                  <a:rPr lang="en-US" smtClean="0"/>
                  <a:t> is a Decider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Consider a new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mtClean="0"/>
                  <a:t> which receives as input a turing machine description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smtClean="0"/>
                  <a:t>. </a:t>
                </a:r>
              </a:p>
              <a:p>
                <a:r>
                  <a:rPr lang="en-US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mtClean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mtClean="0"/>
                  <a:t> will reject, else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mtClean="0"/>
                  <a:t> accepts</a:t>
                </a:r>
              </a:p>
              <a:p>
                <a:r>
                  <a:rPr lang="en-US" smtClean="0"/>
                  <a:t>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′(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If it accepts, then by definition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  <m:r>
                      <a:rPr lang="en-US" b="0" i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mtClean="0"/>
                  <a:t> will reject</a:t>
                </a:r>
              </a:p>
              <a:p>
                <a:pPr lvl="1"/>
                <a:r>
                  <a:rPr lang="en-US" smtClean="0"/>
                  <a:t>If it rejects, then by definition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′(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mtClean="0"/>
                  <a:t> with accept</a:t>
                </a:r>
              </a:p>
              <a:p>
                <a:pPr lvl="1"/>
                <a:r>
                  <a:rPr lang="en-US" smtClean="0"/>
                  <a:t>Contradiction!</a:t>
                </a:r>
              </a:p>
              <a:p>
                <a:r>
                  <a:rPr lang="en-US" smtClean="0"/>
                  <a:t>Conclusion: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𝑎𝑐𝑐</m:t>
                        </m:r>
                      </m:sub>
                    </m:sSub>
                  </m:oMath>
                </a14:m>
                <a:r>
                  <a:rPr lang="en-US" smtClean="0"/>
                  <a:t> cannot exist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1"/>
                <a:ext cx="12188825" cy="5181599"/>
              </a:xfrm>
              <a:blipFill rotWithShape="1">
                <a:blip r:embed="rId2"/>
                <a:stretch>
                  <a:fillRect l="-1201" t="-3412" b="-3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8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Turing Machine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2627551" y="3330243"/>
            <a:ext cx="6566196" cy="1013157"/>
            <a:chOff x="2627551" y="3748875"/>
            <a:chExt cx="6566196" cy="1013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627551" y="3816036"/>
                  <a:ext cx="630328" cy="944025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solidFill>
                              <a:srgbClr val="FF66FF"/>
                            </a:solidFill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 sz="3200" dirty="0">
                    <a:solidFill>
                      <a:srgbClr val="FF66FF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 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27551" y="3816036"/>
                  <a:ext cx="630328" cy="94402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257879" y="3816036"/>
                  <a:ext cx="630328" cy="944025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66FF"/>
                            </a:solidFill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 sz="3200" dirty="0">
                    <a:solidFill>
                      <a:srgbClr val="FF66FF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 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57879" y="3816036"/>
                  <a:ext cx="630328" cy="94402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888208" y="3816036"/>
                  <a:ext cx="630328" cy="944025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solidFill>
                              <a:srgbClr val="FF66FF"/>
                            </a:solidFill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 sz="3200" dirty="0">
                    <a:solidFill>
                      <a:srgbClr val="FF66FF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 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88208" y="3816036"/>
                  <a:ext cx="630328" cy="94402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4518536" y="3816036"/>
                  <a:ext cx="630328" cy="944025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solidFill>
                              <a:srgbClr val="FF66FF"/>
                            </a:solidFill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 sz="3200" dirty="0">
                    <a:solidFill>
                      <a:srgbClr val="FF66FF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 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18536" y="3816036"/>
                  <a:ext cx="630328" cy="94402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148865" y="3816036"/>
                  <a:ext cx="630328" cy="944025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solidFill>
                              <a:srgbClr val="FF66FF"/>
                            </a:solidFill>
                            <a:latin typeface="Cambria Math"/>
                          </a:rPr>
                          <m:t>𝑐</m:t>
                        </m:r>
                      </m:oMath>
                    </m:oMathPara>
                  </a14:m>
                  <a:endParaRPr lang="en-US" sz="3200" dirty="0">
                    <a:solidFill>
                      <a:srgbClr val="FF66FF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 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48865" y="3816036"/>
                  <a:ext cx="630328" cy="94402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779193" y="3816036"/>
                  <a:ext cx="630328" cy="944025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solidFill>
                              <a:srgbClr val="FF66FF"/>
                            </a:solidFill>
                            <a:latin typeface="Cambria Math"/>
                          </a:rPr>
                          <m:t>𝑐</m:t>
                        </m:r>
                      </m:oMath>
                    </m:oMathPara>
                  </a14:m>
                  <a:endParaRPr lang="en-US" sz="3200" dirty="0">
                    <a:solidFill>
                      <a:srgbClr val="FF66FF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 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79193" y="3816036"/>
                  <a:ext cx="630328" cy="94402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2540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6409521" y="3816036"/>
              <a:ext cx="630328" cy="944025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smtClean="0">
                  <a:solidFill>
                    <a:srgbClr val="FF66FF"/>
                  </a:solidFill>
                </a:rPr>
                <a:t>_</a:t>
              </a: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7039850" y="3816036"/>
              <a:ext cx="630328" cy="944025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smtClean="0">
                  <a:solidFill>
                    <a:srgbClr val="FF66FF"/>
                  </a:solidFill>
                </a:rPr>
                <a:t>_</a:t>
              </a: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7670178" y="3816036"/>
              <a:ext cx="630328" cy="944025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smtClean="0">
                  <a:solidFill>
                    <a:srgbClr val="FF66FF"/>
                  </a:solidFill>
                </a:rPr>
                <a:t>_</a:t>
              </a:r>
              <a:endParaRPr lang="en-US" sz="3200" dirty="0">
                <a:solidFill>
                  <a:srgbClr val="FF66FF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8300507" y="3816036"/>
              <a:ext cx="630328" cy="197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300507" y="4760061"/>
              <a:ext cx="630328" cy="197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6061" y="3748875"/>
              <a:ext cx="497686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102248" y="1371600"/>
            <a:ext cx="1892823" cy="2025809"/>
            <a:chOff x="3503612" y="1676400"/>
            <a:chExt cx="1525082" cy="1632231"/>
          </a:xfrm>
        </p:grpSpPr>
        <p:grpSp>
          <p:nvGrpSpPr>
            <p:cNvPr id="19" name="Group 18"/>
            <p:cNvGrpSpPr/>
            <p:nvPr/>
          </p:nvGrpSpPr>
          <p:grpSpPr>
            <a:xfrm>
              <a:off x="3503612" y="1676400"/>
              <a:ext cx="1525082" cy="1632231"/>
              <a:chOff x="3503612" y="1676400"/>
              <a:chExt cx="1525082" cy="1632231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503612" y="1676400"/>
                <a:ext cx="1525079" cy="10704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3503612" y="1828800"/>
                <a:ext cx="1447799" cy="761930"/>
                <a:chOff x="8148422" y="3507365"/>
                <a:chExt cx="2875529" cy="1444132"/>
              </a:xfrm>
            </p:grpSpPr>
            <p:sp>
              <p:nvSpPr>
                <p:cNvPr id="26" name="Cloud"/>
                <p:cNvSpPr>
                  <a:spLocks noChangeAspect="1" noEditPoints="1" noChangeArrowheads="1"/>
                </p:cNvSpPr>
                <p:nvPr/>
              </p:nvSpPr>
              <p:spPr bwMode="auto">
                <a:xfrm rot="391928">
                  <a:off x="8148422" y="3507365"/>
                  <a:ext cx="2875529" cy="1444132"/>
                </a:xfrm>
                <a:custGeom>
                  <a:avLst/>
                  <a:gdLst>
                    <a:gd name="T0" fmla="*/ 67 w 21600"/>
                    <a:gd name="T1" fmla="*/ 10800 h 21600"/>
                    <a:gd name="T2" fmla="*/ 10800 w 21600"/>
                    <a:gd name="T3" fmla="*/ 21577 h 21600"/>
                    <a:gd name="T4" fmla="*/ 21582 w 21600"/>
                    <a:gd name="T5" fmla="*/ 10800 h 21600"/>
                    <a:gd name="T6" fmla="*/ 10800 w 21600"/>
                    <a:gd name="T7" fmla="*/ 1235 h 21600"/>
                    <a:gd name="T8" fmla="*/ 2977 w 21600"/>
                    <a:gd name="T9" fmla="*/ 3262 h 21600"/>
                    <a:gd name="T10" fmla="*/ 17087 w 21600"/>
                    <a:gd name="T11" fmla="*/ 173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 extrusionOk="0">
                      <a:moveTo>
                        <a:pt x="1949" y="7180"/>
                      </a:moveTo>
                      <a:cubicBezTo>
                        <a:pt x="841" y="7336"/>
                        <a:pt x="0" y="8613"/>
                        <a:pt x="0" y="10137"/>
                      </a:cubicBezTo>
                      <a:cubicBezTo>
                        <a:pt x="-1" y="11192"/>
                        <a:pt x="409" y="12169"/>
                        <a:pt x="1074" y="12702"/>
                      </a:cubicBezTo>
                      <a:lnTo>
                        <a:pt x="1063" y="12668"/>
                      </a:lnTo>
                      <a:cubicBezTo>
                        <a:pt x="685" y="13217"/>
                        <a:pt x="475" y="13940"/>
                        <a:pt x="475" y="14690"/>
                      </a:cubicBezTo>
                      <a:cubicBezTo>
                        <a:pt x="475" y="16325"/>
                        <a:pt x="1451" y="17650"/>
                        <a:pt x="2655" y="17650"/>
                      </a:cubicBezTo>
                      <a:cubicBezTo>
                        <a:pt x="2739" y="17650"/>
                        <a:pt x="2824" y="17643"/>
                        <a:pt x="2909" y="17629"/>
                      </a:cubicBezTo>
                      <a:lnTo>
                        <a:pt x="2897" y="17649"/>
                      </a:lnTo>
                      <a:cubicBezTo>
                        <a:pt x="3585" y="19288"/>
                        <a:pt x="4863" y="20300"/>
                        <a:pt x="6247" y="20300"/>
                      </a:cubicBezTo>
                      <a:cubicBezTo>
                        <a:pt x="6947" y="20299"/>
                        <a:pt x="7635" y="20039"/>
                        <a:pt x="8235" y="19546"/>
                      </a:cubicBezTo>
                      <a:lnTo>
                        <a:pt x="8229" y="19550"/>
                      </a:lnTo>
                      <a:cubicBezTo>
                        <a:pt x="8855" y="20829"/>
                        <a:pt x="9908" y="21597"/>
                        <a:pt x="11036" y="21597"/>
                      </a:cubicBezTo>
                      <a:cubicBezTo>
                        <a:pt x="12523" y="21596"/>
                        <a:pt x="13836" y="20267"/>
                        <a:pt x="14267" y="18324"/>
                      </a:cubicBezTo>
                      <a:lnTo>
                        <a:pt x="14270" y="18350"/>
                      </a:lnTo>
                      <a:cubicBezTo>
                        <a:pt x="14730" y="18740"/>
                        <a:pt x="15260" y="18947"/>
                        <a:pt x="15802" y="18947"/>
                      </a:cubicBezTo>
                      <a:cubicBezTo>
                        <a:pt x="17390" y="18946"/>
                        <a:pt x="18682" y="17205"/>
                        <a:pt x="18694" y="15045"/>
                      </a:cubicBezTo>
                      <a:lnTo>
                        <a:pt x="18689" y="15035"/>
                      </a:lnTo>
                      <a:cubicBezTo>
                        <a:pt x="20357" y="14710"/>
                        <a:pt x="21597" y="12765"/>
                        <a:pt x="21597" y="10472"/>
                      </a:cubicBezTo>
                      <a:cubicBezTo>
                        <a:pt x="21597" y="9456"/>
                        <a:pt x="21350" y="8469"/>
                        <a:pt x="20896" y="7663"/>
                      </a:cubicBezTo>
                      <a:lnTo>
                        <a:pt x="20889" y="7661"/>
                      </a:lnTo>
                      <a:cubicBezTo>
                        <a:pt x="21031" y="7208"/>
                        <a:pt x="21105" y="6721"/>
                        <a:pt x="21105" y="6228"/>
                      </a:cubicBezTo>
                      <a:cubicBezTo>
                        <a:pt x="21105" y="4588"/>
                        <a:pt x="20299" y="3150"/>
                        <a:pt x="19139" y="2719"/>
                      </a:cubicBezTo>
                      <a:lnTo>
                        <a:pt x="19148" y="2712"/>
                      </a:lnTo>
                      <a:cubicBezTo>
                        <a:pt x="18940" y="1142"/>
                        <a:pt x="17933" y="0"/>
                        <a:pt x="16758" y="0"/>
                      </a:cubicBezTo>
                      <a:cubicBezTo>
                        <a:pt x="16044" y="-1"/>
                        <a:pt x="15367" y="426"/>
                        <a:pt x="14905" y="1165"/>
                      </a:cubicBezTo>
                      <a:lnTo>
                        <a:pt x="14909" y="1170"/>
                      </a:lnTo>
                      <a:cubicBezTo>
                        <a:pt x="14497" y="432"/>
                        <a:pt x="13855" y="0"/>
                        <a:pt x="13174" y="0"/>
                      </a:cubicBezTo>
                      <a:cubicBezTo>
                        <a:pt x="12347" y="-1"/>
                        <a:pt x="11590" y="637"/>
                        <a:pt x="11221" y="1645"/>
                      </a:cubicBezTo>
                      <a:lnTo>
                        <a:pt x="11229" y="1694"/>
                      </a:lnTo>
                      <a:cubicBezTo>
                        <a:pt x="10730" y="1024"/>
                        <a:pt x="10058" y="650"/>
                        <a:pt x="9358" y="650"/>
                      </a:cubicBezTo>
                      <a:cubicBezTo>
                        <a:pt x="8372" y="649"/>
                        <a:pt x="7466" y="1391"/>
                        <a:pt x="7003" y="2578"/>
                      </a:cubicBezTo>
                      <a:lnTo>
                        <a:pt x="6995" y="2602"/>
                      </a:lnTo>
                      <a:cubicBezTo>
                        <a:pt x="6477" y="2189"/>
                        <a:pt x="5888" y="1972"/>
                        <a:pt x="5288" y="1972"/>
                      </a:cubicBezTo>
                      <a:cubicBezTo>
                        <a:pt x="3423" y="1972"/>
                        <a:pt x="1912" y="4029"/>
                        <a:pt x="1912" y="6567"/>
                      </a:cubicBezTo>
                      <a:cubicBezTo>
                        <a:pt x="1911" y="6774"/>
                        <a:pt x="1922" y="6981"/>
                        <a:pt x="1942" y="7186"/>
                      </a:cubicBezTo>
                      <a:close/>
                    </a:path>
                    <a:path w="21600" h="21600" fill="none" extrusionOk="0">
                      <a:moveTo>
                        <a:pt x="1074" y="12702"/>
                      </a:moveTo>
                      <a:cubicBezTo>
                        <a:pt x="1407" y="12969"/>
                        <a:pt x="1786" y="13110"/>
                        <a:pt x="2172" y="13110"/>
                      </a:cubicBezTo>
                      <a:cubicBezTo>
                        <a:pt x="2228" y="13109"/>
                        <a:pt x="2285" y="13107"/>
                        <a:pt x="2341" y="13101"/>
                      </a:cubicBezTo>
                    </a:path>
                    <a:path w="21600" h="21600" fill="none" extrusionOk="0">
                      <a:moveTo>
                        <a:pt x="2909" y="17629"/>
                      </a:moveTo>
                      <a:cubicBezTo>
                        <a:pt x="3099" y="17599"/>
                        <a:pt x="3285" y="17535"/>
                        <a:pt x="3463" y="17439"/>
                      </a:cubicBezTo>
                    </a:path>
                    <a:path w="21600" h="21600" fill="none" extrusionOk="0">
                      <a:moveTo>
                        <a:pt x="7895" y="18680"/>
                      </a:moveTo>
                      <a:cubicBezTo>
                        <a:pt x="7983" y="18985"/>
                        <a:pt x="8095" y="19277"/>
                        <a:pt x="8229" y="19550"/>
                      </a:cubicBezTo>
                    </a:path>
                    <a:path w="21600" h="21600" fill="none" extrusionOk="0">
                      <a:moveTo>
                        <a:pt x="14267" y="18324"/>
                      </a:moveTo>
                      <a:cubicBezTo>
                        <a:pt x="14336" y="18013"/>
                        <a:pt x="14380" y="17693"/>
                        <a:pt x="14400" y="17370"/>
                      </a:cubicBezTo>
                    </a:path>
                    <a:path w="21600" h="21600" fill="none" extrusionOk="0">
                      <a:moveTo>
                        <a:pt x="18694" y="15045"/>
                      </a:moveTo>
                      <a:cubicBezTo>
                        <a:pt x="18694" y="15034"/>
                        <a:pt x="18695" y="15024"/>
                        <a:pt x="18695" y="15013"/>
                      </a:cubicBezTo>
                      <a:cubicBezTo>
                        <a:pt x="18695" y="13508"/>
                        <a:pt x="18063" y="12136"/>
                        <a:pt x="17069" y="11477"/>
                      </a:cubicBezTo>
                    </a:path>
                    <a:path w="21600" h="21600" fill="none" extrusionOk="0">
                      <a:moveTo>
                        <a:pt x="20165" y="8999"/>
                      </a:moveTo>
                      <a:cubicBezTo>
                        <a:pt x="20479" y="8635"/>
                        <a:pt x="20726" y="8177"/>
                        <a:pt x="20889" y="7661"/>
                      </a:cubicBezTo>
                    </a:path>
                    <a:path w="21600" h="21600" fill="none" extrusionOk="0">
                      <a:moveTo>
                        <a:pt x="19186" y="3344"/>
                      </a:moveTo>
                      <a:cubicBezTo>
                        <a:pt x="19186" y="3328"/>
                        <a:pt x="19187" y="3313"/>
                        <a:pt x="19187" y="3297"/>
                      </a:cubicBezTo>
                      <a:cubicBezTo>
                        <a:pt x="19187" y="3101"/>
                        <a:pt x="19174" y="2905"/>
                        <a:pt x="19148" y="2712"/>
                      </a:cubicBezTo>
                    </a:path>
                    <a:path w="21600" h="21600" fill="none" extrusionOk="0">
                      <a:moveTo>
                        <a:pt x="14905" y="1165"/>
                      </a:moveTo>
                      <a:cubicBezTo>
                        <a:pt x="14754" y="1408"/>
                        <a:pt x="14629" y="1679"/>
                        <a:pt x="14535" y="1971"/>
                      </a:cubicBezTo>
                    </a:path>
                    <a:path w="21600" h="21600" fill="none" extrusionOk="0">
                      <a:moveTo>
                        <a:pt x="11221" y="1645"/>
                      </a:moveTo>
                      <a:cubicBezTo>
                        <a:pt x="11140" y="1866"/>
                        <a:pt x="11080" y="2099"/>
                        <a:pt x="11041" y="2340"/>
                      </a:cubicBezTo>
                    </a:path>
                    <a:path w="21600" h="21600" fill="none" extrusionOk="0">
                      <a:moveTo>
                        <a:pt x="7645" y="3276"/>
                      </a:moveTo>
                      <a:cubicBezTo>
                        <a:pt x="7449" y="3016"/>
                        <a:pt x="7231" y="2790"/>
                        <a:pt x="6995" y="2602"/>
                      </a:cubicBezTo>
                    </a:path>
                    <a:path w="21600" h="21600" fill="none" extrusionOk="0">
                      <a:moveTo>
                        <a:pt x="1942" y="7186"/>
                      </a:moveTo>
                      <a:cubicBezTo>
                        <a:pt x="1966" y="7426"/>
                        <a:pt x="2004" y="7663"/>
                        <a:pt x="2056" y="7895"/>
                      </a:cubicBezTo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9525">
                  <a:solidFill>
                    <a:srgbClr val="0070C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" name="Rectangle 39"/>
                <p:cNvSpPr>
                  <a:spLocks noChangeArrowheads="1"/>
                </p:cNvSpPr>
                <p:nvPr/>
              </p:nvSpPr>
              <p:spPr bwMode="auto">
                <a:xfrm>
                  <a:off x="8835563" y="3735515"/>
                  <a:ext cx="1308372" cy="658019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tIns="0" bIns="0">
                  <a:spAutoFit/>
                </a:bodyPr>
                <a:lstStyle/>
                <a:p>
                  <a:r>
                    <a:rPr lang="en-US" sz="2800" b="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FSM</a:t>
                  </a:r>
                  <a:endParaRPr lang="en-US" sz="2800" b="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24" name="Straight Connector 23"/>
              <p:cNvCxnSpPr/>
              <p:nvPr/>
            </p:nvCxnSpPr>
            <p:spPr>
              <a:xfrm rot="16200000" flipV="1">
                <a:off x="3489437" y="2761052"/>
                <a:ext cx="561755" cy="53340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 flipH="1" flipV="1">
                <a:off x="4511925" y="2791861"/>
                <a:ext cx="561751" cy="47178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Right Arrow 19"/>
            <p:cNvSpPr/>
            <p:nvPr/>
          </p:nvSpPr>
          <p:spPr>
            <a:xfrm>
              <a:off x="4341812" y="3048000"/>
              <a:ext cx="228600" cy="21419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 Arrow 20"/>
            <p:cNvSpPr/>
            <p:nvPr/>
          </p:nvSpPr>
          <p:spPr>
            <a:xfrm>
              <a:off x="4037012" y="3048000"/>
              <a:ext cx="191838" cy="228600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39"/>
          <p:cNvSpPr>
            <a:spLocks noChangeArrowheads="1"/>
          </p:cNvSpPr>
          <p:nvPr/>
        </p:nvSpPr>
        <p:spPr bwMode="auto">
          <a:xfrm>
            <a:off x="7769448" y="1371600"/>
            <a:ext cx="3490507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r>
              <a:rPr lang="en-US" sz="2800" b="0" smtClean="0">
                <a:solidFill>
                  <a:schemeClr val="accent1">
                    <a:lumMod val="75000"/>
                  </a:schemeClr>
                </a:solidFill>
              </a:rPr>
              <a:t>States, transitions, etc.</a:t>
            </a:r>
            <a:endParaRPr lang="en-US" sz="2800" b="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0" name="Straight Arrow Connector 29"/>
          <p:cNvCxnSpPr>
            <a:stCxn id="28" idx="1"/>
          </p:cNvCxnSpPr>
          <p:nvPr/>
        </p:nvCxnSpPr>
        <p:spPr>
          <a:xfrm flipH="1">
            <a:off x="6891833" y="1587044"/>
            <a:ext cx="877615" cy="27428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9"/>
          <p:cNvSpPr>
            <a:spLocks noChangeArrowheads="1"/>
          </p:cNvSpPr>
          <p:nvPr/>
        </p:nvSpPr>
        <p:spPr bwMode="auto">
          <a:xfrm>
            <a:off x="3284562" y="4395124"/>
            <a:ext cx="4297395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r>
              <a:rPr lang="en-US" sz="2800" b="0" smtClean="0">
                <a:solidFill>
                  <a:srgbClr val="FF0000"/>
                </a:solidFill>
              </a:rPr>
              <a:t>Semi-infinite tape (memory)</a:t>
            </a:r>
            <a:endParaRPr lang="en-US" sz="2800" b="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0" y="3194871"/>
            <a:ext cx="26602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E422C8"/>
                </a:solidFill>
              </a:rPr>
              <a:t>Tape Contents</a:t>
            </a:r>
          </a:p>
          <a:p>
            <a:r>
              <a:rPr lang="en-US" smtClean="0">
                <a:solidFill>
                  <a:srgbClr val="E422C8"/>
                </a:solidFill>
              </a:rPr>
              <a:t>(initially contains input string followed by blanks)</a:t>
            </a:r>
            <a:endParaRPr lang="en-US">
              <a:solidFill>
                <a:srgbClr val="E422C8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2731" y="5334000"/>
            <a:ext cx="8039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Operation: transitions outgoing from each state match on current character on the tape, when transitioning you can overwrite that character and move which cell you’re reading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2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592070" y="3435350"/>
            <a:ext cx="6942478" cy="205105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01405" y="1583833"/>
            <a:ext cx="2924470" cy="11341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3234" name="Text Box 2"/>
              <p:cNvSpPr txBox="1">
                <a:spLocks noChangeArrowheads="1"/>
              </p:cNvSpPr>
              <p:nvPr/>
            </p:nvSpPr>
            <p:spPr bwMode="auto">
              <a:xfrm>
                <a:off x="1373187" y="0"/>
                <a:ext cx="12188825" cy="155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800" b="0" smtClean="0">
                    <a:solidFill>
                      <a:srgbClr val="FF00FF"/>
                    </a:solidFill>
                  </a:rPr>
                  <a:t>Theorem</a:t>
                </a:r>
                <a:r>
                  <a:rPr lang="en-US" sz="2800" b="0" smtClean="0"/>
                  <a:t>: </a:t>
                </a:r>
                <a:r>
                  <a:rPr lang="en-US" sz="2800" b="0" dirty="0"/>
                  <a:t>the </a:t>
                </a:r>
                <a:r>
                  <a:rPr lang="en-US" sz="2800" b="0" dirty="0" smtClean="0"/>
                  <a:t>acceptance problem </a:t>
                </a:r>
                <a:r>
                  <a:rPr lang="en-US" sz="2800" b="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0099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009900"/>
                            </a:solidFill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z="2800" b="0" dirty="0" smtClean="0"/>
                  <a:t>) </a:t>
                </a:r>
                <a:r>
                  <a:rPr lang="en-US" sz="2800" b="0" dirty="0"/>
                  <a:t>is not </a:t>
                </a:r>
                <a:r>
                  <a:rPr lang="en-US" sz="2800" b="0" dirty="0" smtClean="0"/>
                  <a:t>decidable</a:t>
                </a:r>
                <a:endParaRPr lang="en-US" sz="2800" b="0" dirty="0"/>
              </a:p>
              <a:p>
                <a:pPr>
                  <a:lnSpc>
                    <a:spcPct val="100000"/>
                  </a:lnSpc>
                </a:pPr>
                <a:r>
                  <a:rPr lang="en-US" sz="2800" b="0" dirty="0" smtClean="0">
                    <a:solidFill>
                      <a:srgbClr val="FF00FF"/>
                    </a:solidFill>
                  </a:rPr>
                  <a:t>Proof</a:t>
                </a:r>
                <a:r>
                  <a:rPr lang="en-US" sz="2800" b="0" dirty="0" smtClean="0"/>
                  <a:t>: </a:t>
                </a:r>
                <a:r>
                  <a:rPr lang="en-US" sz="2800" b="0" dirty="0" smtClean="0">
                    <a:solidFill>
                      <a:srgbClr val="3399FF"/>
                    </a:solidFill>
                  </a:rPr>
                  <a:t>Assume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some </a:t>
                </a:r>
                <a:r>
                  <a:rPr lang="en-US" sz="2800" b="0" smtClean="0"/>
                  <a:t>decider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009900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009900"/>
                            </a:solidFill>
                            <a:latin typeface="Cambria Math"/>
                          </a:rPr>
                          <m:t>𝑎𝑐𝑐</m:t>
                        </m:r>
                      </m:sub>
                    </m:sSub>
                    <m:r>
                      <a:rPr lang="en-US" sz="2800" i="1" dirty="0">
                        <a:solidFill>
                          <a:srgbClr val="0099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b="0" smtClean="0"/>
                  <a:t>solves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0099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009900"/>
                            </a:solidFill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endParaRPr lang="en-US" sz="2800" b="0" dirty="0"/>
              </a:p>
              <a:p>
                <a:pPr>
                  <a:lnSpc>
                    <a:spcPct val="100000"/>
                  </a:lnSpc>
                </a:pPr>
                <a:r>
                  <a:rPr lang="en-US" sz="2800" b="0" dirty="0" smtClean="0"/>
                  <a:t>always </a:t>
                </a:r>
                <a:r>
                  <a:rPr lang="en-US" sz="2800" b="0" dirty="0">
                    <a:solidFill>
                      <a:srgbClr val="FF0000"/>
                    </a:solidFill>
                  </a:rPr>
                  <a:t>stops</a:t>
                </a:r>
                <a:r>
                  <a:rPr lang="en-US" sz="2800" b="0" dirty="0"/>
                  <a:t> with the </a:t>
                </a:r>
                <a:r>
                  <a:rPr lang="en-US" sz="2800" b="0" dirty="0">
                    <a:solidFill>
                      <a:srgbClr val="3399FF"/>
                    </a:solidFill>
                  </a:rPr>
                  <a:t>correct</a:t>
                </a:r>
                <a:r>
                  <a:rPr lang="en-US" sz="2800" b="0" dirty="0"/>
                  <a:t> answer for any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sz="2800" b="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</a:rPr>
                      <m:t>𝑤</m:t>
                    </m:r>
                  </m:oMath>
                </a14:m>
                <a:endParaRPr lang="en-US" sz="2800" b="0" dirty="0"/>
              </a:p>
              <a:p>
                <a:pPr>
                  <a:lnSpc>
                    <a:spcPct val="100000"/>
                  </a:lnSpc>
                </a:pPr>
                <a:endParaRPr lang="en-US" sz="1200" b="0" dirty="0"/>
              </a:p>
            </p:txBody>
          </p:sp>
        </mc:Choice>
        <mc:Fallback xmlns="">
          <p:sp>
            <p:nvSpPr>
              <p:cNvPr id="2783234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3187" y="0"/>
                <a:ext cx="12188825" cy="1555750"/>
              </a:xfrm>
              <a:prstGeom prst="rect">
                <a:avLst/>
              </a:prstGeom>
              <a:blipFill rotWithShape="1">
                <a:blip r:embed="rId2"/>
                <a:stretch>
                  <a:fillRect l="-1000" t="-352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83274" name="Line 42"/>
          <p:cNvSpPr>
            <a:spLocks noChangeShapeType="1"/>
          </p:cNvSpPr>
          <p:nvPr/>
        </p:nvSpPr>
        <p:spPr bwMode="auto">
          <a:xfrm>
            <a:off x="8608186" y="4908550"/>
            <a:ext cx="121888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tIns="0" bIns="0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3278" name="Text Box 46"/>
              <p:cNvSpPr txBox="1">
                <a:spLocks noChangeArrowheads="1"/>
              </p:cNvSpPr>
              <p:nvPr/>
            </p:nvSpPr>
            <p:spPr bwMode="auto">
              <a:xfrm>
                <a:off x="2748663" y="1816100"/>
                <a:ext cx="637097" cy="49244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t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2783278" name="Text 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8663" y="1816100"/>
                <a:ext cx="637097" cy="4924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3279" name="Text Box 47"/>
              <p:cNvSpPr txBox="1">
                <a:spLocks noChangeArrowheads="1"/>
              </p:cNvSpPr>
              <p:nvPr/>
            </p:nvSpPr>
            <p:spPr bwMode="auto">
              <a:xfrm>
                <a:off x="2748662" y="2254250"/>
                <a:ext cx="592663" cy="49244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t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2783279" name="Text 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8662" y="2254250"/>
                <a:ext cx="592663" cy="4924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83281" name="Line 49"/>
          <p:cNvSpPr>
            <a:spLocks noChangeShapeType="1"/>
          </p:cNvSpPr>
          <p:nvPr/>
        </p:nvSpPr>
        <p:spPr bwMode="auto">
          <a:xfrm>
            <a:off x="3294620" y="2463800"/>
            <a:ext cx="71101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tIns="0" bIns="0" anchor="ctr"/>
          <a:lstStyle/>
          <a:p>
            <a:endParaRPr lang="en-US"/>
          </a:p>
        </p:txBody>
      </p:sp>
      <p:sp>
        <p:nvSpPr>
          <p:cNvPr id="2783282" name="Line 50"/>
          <p:cNvSpPr>
            <a:spLocks noChangeShapeType="1"/>
          </p:cNvSpPr>
          <p:nvPr/>
        </p:nvSpPr>
        <p:spPr bwMode="auto">
          <a:xfrm>
            <a:off x="6925875" y="1981200"/>
            <a:ext cx="960716" cy="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 type="triangle" w="med" len="med"/>
          </a:ln>
        </p:spPr>
        <p:txBody>
          <a:bodyPr tIns="0" bIns="0" anchor="ctr"/>
          <a:lstStyle/>
          <a:p>
            <a:endParaRPr lang="en-US"/>
          </a:p>
        </p:txBody>
      </p:sp>
      <p:sp>
        <p:nvSpPr>
          <p:cNvPr id="2783283" name="Line 51"/>
          <p:cNvSpPr>
            <a:spLocks noChangeShapeType="1"/>
          </p:cNvSpPr>
          <p:nvPr/>
        </p:nvSpPr>
        <p:spPr bwMode="auto">
          <a:xfrm>
            <a:off x="6925875" y="2667000"/>
            <a:ext cx="96071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tIns="0" bIns="0" anchor="ctr"/>
          <a:lstStyle/>
          <a:p>
            <a:endParaRPr lang="en-US"/>
          </a:p>
        </p:txBody>
      </p:sp>
      <p:sp>
        <p:nvSpPr>
          <p:cNvPr id="2783284" name="Text Box 52"/>
          <p:cNvSpPr txBox="1">
            <a:spLocks noChangeArrowheads="1"/>
          </p:cNvSpPr>
          <p:nvPr/>
        </p:nvSpPr>
        <p:spPr bwMode="auto">
          <a:xfrm>
            <a:off x="8006434" y="1714500"/>
            <a:ext cx="729494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pPr algn="ctr"/>
            <a:r>
              <a:rPr lang="en-US" sz="3200" b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2783285" name="Text Box 53"/>
          <p:cNvSpPr txBox="1">
            <a:spLocks noChangeArrowheads="1"/>
          </p:cNvSpPr>
          <p:nvPr/>
        </p:nvSpPr>
        <p:spPr bwMode="auto">
          <a:xfrm>
            <a:off x="7971449" y="2457450"/>
            <a:ext cx="617477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pPr algn="ctr"/>
            <a:r>
              <a:rPr lang="en-US" sz="3200" b="0" dirty="0">
                <a:solidFill>
                  <a:srgbClr val="FF0000"/>
                </a:solidFill>
              </a:rPr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3287" name="Text Box 55"/>
              <p:cNvSpPr txBox="1">
                <a:spLocks noChangeArrowheads="1"/>
              </p:cNvSpPr>
              <p:nvPr/>
            </p:nvSpPr>
            <p:spPr bwMode="auto">
              <a:xfrm>
                <a:off x="4773952" y="1719998"/>
                <a:ext cx="2364815" cy="86177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tIns="0" bIns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Does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/>
                      </a:rPr>
                      <m:t>𝑀</m:t>
                    </m:r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/>
                      </a:rPr>
                      <m:t>(</m:t>
                    </m:r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/>
                      </a:rPr>
                      <m:t>𝑤</m:t>
                    </m:r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smtClean="0">
                    <a:solidFill>
                      <a:srgbClr val="00B050"/>
                    </a:solidFill>
                  </a:rPr>
                  <a:t>accept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?</a:t>
                </a:r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2783287" name="Text 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73952" y="1719998"/>
                <a:ext cx="2364815" cy="861774"/>
              </a:xfrm>
              <a:prstGeom prst="rect">
                <a:avLst/>
              </a:prstGeom>
              <a:blipFill rotWithShape="1">
                <a:blip r:embed="rId5"/>
                <a:stretch>
                  <a:fillRect t="-11268" r="-1289" b="-24648"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3288" name="Text Box 56"/>
              <p:cNvSpPr txBox="1">
                <a:spLocks noChangeArrowheads="1"/>
              </p:cNvSpPr>
              <p:nvPr/>
            </p:nvSpPr>
            <p:spPr bwMode="auto">
              <a:xfrm>
                <a:off x="4287094" y="1556626"/>
                <a:ext cx="720582" cy="67710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t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en-US" sz="4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83288" name="Text 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87094" y="1556626"/>
                <a:ext cx="720582" cy="67710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83289" name="Line 57"/>
          <p:cNvSpPr>
            <a:spLocks noChangeShapeType="1"/>
          </p:cNvSpPr>
          <p:nvPr/>
        </p:nvSpPr>
        <p:spPr bwMode="auto">
          <a:xfrm>
            <a:off x="3294620" y="2082800"/>
            <a:ext cx="71101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tIns="0" bIns="0" anchor="ctr"/>
          <a:lstStyle/>
          <a:p>
            <a:endParaRPr lang="en-US"/>
          </a:p>
        </p:txBody>
      </p:sp>
      <p:sp>
        <p:nvSpPr>
          <p:cNvPr id="2783271" name="Line 39"/>
          <p:cNvSpPr>
            <a:spLocks noChangeShapeType="1"/>
          </p:cNvSpPr>
          <p:nvPr/>
        </p:nvSpPr>
        <p:spPr bwMode="auto">
          <a:xfrm flipV="1">
            <a:off x="3286155" y="42862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tIns="0" bIns="0" anchor="ctr"/>
          <a:lstStyle/>
          <a:p>
            <a:endParaRPr lang="en-US"/>
          </a:p>
        </p:txBody>
      </p:sp>
      <p:sp>
        <p:nvSpPr>
          <p:cNvPr id="2783272" name="Line 40"/>
          <p:cNvSpPr>
            <a:spLocks noChangeShapeType="1"/>
          </p:cNvSpPr>
          <p:nvPr/>
        </p:nvSpPr>
        <p:spPr bwMode="auto">
          <a:xfrm>
            <a:off x="2168846" y="4483100"/>
            <a:ext cx="111730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tIns="0" bIns="0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3273" name="Text Box 41"/>
              <p:cNvSpPr txBox="1">
                <a:spLocks noChangeArrowheads="1"/>
              </p:cNvSpPr>
              <p:nvPr/>
            </p:nvSpPr>
            <p:spPr bwMode="auto">
              <a:xfrm>
                <a:off x="1665211" y="4254500"/>
                <a:ext cx="508088" cy="49244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t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2783273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5211" y="4254500"/>
                <a:ext cx="508088" cy="49244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3324" name="Text Box 92"/>
              <p:cNvSpPr txBox="1">
                <a:spLocks noChangeArrowheads="1"/>
              </p:cNvSpPr>
              <p:nvPr/>
            </p:nvSpPr>
            <p:spPr bwMode="auto">
              <a:xfrm>
                <a:off x="2467506" y="3393757"/>
                <a:ext cx="732893" cy="49244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t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FF"/>
                          </a:solidFill>
                          <a:latin typeface="Cambria Math"/>
                        </a:rPr>
                        <m:t>𝑀</m:t>
                      </m:r>
                      <m:r>
                        <a:rPr lang="en-US" sz="3200" b="0" i="1" smtClean="0">
                          <a:solidFill>
                            <a:srgbClr val="FF00FF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sz="32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2783324" name="Text 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67506" y="3393757"/>
                <a:ext cx="732893" cy="49244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3325" name="Rectangle 93"/>
              <p:cNvSpPr>
                <a:spLocks noChangeArrowheads="1"/>
              </p:cNvSpPr>
              <p:nvPr/>
            </p:nvSpPr>
            <p:spPr bwMode="auto">
              <a:xfrm>
                <a:off x="1373188" y="5568951"/>
                <a:ext cx="2465740" cy="43088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tIns="0" bIns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FF00FF"/>
                        </a:solidFill>
                        <a:latin typeface="Cambria Math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FF00FF"/>
                        </a:solidFill>
                        <a:latin typeface="Cambria Math"/>
                      </a:rPr>
                      <m:t>′(</m:t>
                    </m:r>
                    <m:r>
                      <a:rPr lang="en-US" sz="2800" i="1" dirty="0">
                        <a:solidFill>
                          <a:srgbClr val="FF00FF"/>
                        </a:solidFill>
                        <a:latin typeface="Cambria Math"/>
                      </a:rPr>
                      <m:t>𝑀</m:t>
                    </m:r>
                    <m:r>
                      <a:rPr lang="en-US" sz="2800" i="1" dirty="0">
                        <a:solidFill>
                          <a:srgbClr val="FF00FF"/>
                        </a:solidFill>
                        <a:latin typeface="Cambria Math"/>
                      </a:rPr>
                      <m:t>′)</m:t>
                    </m:r>
                  </m:oMath>
                </a14:m>
                <a:r>
                  <a:rPr lang="en-US" sz="2800" b="0" dirty="0"/>
                  <a:t> </a:t>
                </a:r>
                <a:r>
                  <a:rPr lang="en-US" sz="2800" b="0" dirty="0" smtClean="0"/>
                  <a:t>accepts</a:t>
                </a:r>
                <a:endParaRPr lang="en-US" sz="2800" b="0" dirty="0"/>
              </a:p>
            </p:txBody>
          </p:sp>
        </mc:Choice>
        <mc:Fallback xmlns="">
          <p:sp>
            <p:nvSpPr>
              <p:cNvPr id="2783325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3188" y="5568951"/>
                <a:ext cx="2465740" cy="430887"/>
              </a:xfrm>
              <a:prstGeom prst="rect">
                <a:avLst/>
              </a:prstGeom>
              <a:blipFill rotWithShape="1">
                <a:blip r:embed="rId9"/>
                <a:stretch>
                  <a:fillRect t="-24286" r="-3951" b="-51429"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83326" name="Rectangle 94"/>
          <p:cNvSpPr>
            <a:spLocks noChangeArrowheads="1"/>
          </p:cNvSpPr>
          <p:nvPr/>
        </p:nvSpPr>
        <p:spPr bwMode="auto">
          <a:xfrm>
            <a:off x="9108199" y="5794376"/>
            <a:ext cx="2280303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pPr algn="r"/>
            <a:r>
              <a:rPr lang="en-US" sz="2800" b="0" smtClean="0"/>
              <a:t>Contradiction</a:t>
            </a:r>
            <a:r>
              <a:rPr lang="en-US" sz="2800" b="0" dirty="0"/>
              <a:t>!</a:t>
            </a:r>
          </a:p>
        </p:txBody>
      </p:sp>
      <p:sp>
        <p:nvSpPr>
          <p:cNvPr id="2783327" name="AutoShape 95"/>
          <p:cNvSpPr>
            <a:spLocks/>
          </p:cNvSpPr>
          <p:nvPr/>
        </p:nvSpPr>
        <p:spPr bwMode="auto">
          <a:xfrm>
            <a:off x="8788452" y="5705475"/>
            <a:ext cx="203147" cy="577850"/>
          </a:xfrm>
          <a:prstGeom prst="rightBrace">
            <a:avLst>
              <a:gd name="adj1" fmla="val 3159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3381" name="Rectangle 149"/>
              <p:cNvSpPr>
                <a:spLocks noChangeArrowheads="1"/>
              </p:cNvSpPr>
              <p:nvPr/>
            </p:nvSpPr>
            <p:spPr bwMode="auto">
              <a:xfrm>
                <a:off x="1373187" y="6397626"/>
                <a:ext cx="12188825" cy="43088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tIns="0" bIns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→</m:t>
                    </m:r>
                  </m:oMath>
                </a14:m>
                <a:r>
                  <a:rPr lang="en-US" sz="2800" smtClean="0">
                    <a:latin typeface="Symbol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𝑎𝑐𝑐</m:t>
                        </m:r>
                      </m:sub>
                    </m:sSub>
                  </m:oMath>
                </a14:m>
                <a:r>
                  <a:rPr lang="en-US" sz="2800" b="0" dirty="0" smtClean="0"/>
                  <a:t> </a:t>
                </a:r>
                <a:r>
                  <a:rPr lang="en-US" sz="2800" b="0" dirty="0"/>
                  <a:t>cannot exist! (at least as an algorithm / program / TM)</a:t>
                </a:r>
              </a:p>
            </p:txBody>
          </p:sp>
        </mc:Choice>
        <mc:Fallback xmlns="">
          <p:sp>
            <p:nvSpPr>
              <p:cNvPr id="2783381" name="Rectangle 1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3187" y="6397626"/>
                <a:ext cx="12188825" cy="430887"/>
              </a:xfrm>
              <a:prstGeom prst="rect">
                <a:avLst/>
              </a:prstGeom>
              <a:blipFill rotWithShape="1">
                <a:blip r:embed="rId10"/>
                <a:stretch>
                  <a:fillRect t="-22535" b="-50704"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3252" name="Rectangle 20"/>
              <p:cNvSpPr>
                <a:spLocks noChangeArrowheads="1"/>
              </p:cNvSpPr>
              <p:nvPr/>
            </p:nvSpPr>
            <p:spPr bwMode="auto">
              <a:xfrm>
                <a:off x="1373188" y="2968626"/>
                <a:ext cx="4491871" cy="43088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tIns="0" bIns="0">
                <a:spAutoFit/>
              </a:bodyPr>
              <a:lstStyle/>
              <a:p>
                <a:r>
                  <a:rPr lang="en-US" sz="2800" b="0" dirty="0" smtClean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𝑎𝑐𝑐</m:t>
                        </m:r>
                      </m:sub>
                    </m:sSub>
                  </m:oMath>
                </a14:m>
                <a:r>
                  <a:rPr lang="en-US" sz="2800" b="0" dirty="0" smtClean="0"/>
                  <a:t>, </a:t>
                </a:r>
                <a:r>
                  <a:rPr lang="en-US" sz="2800" b="0" dirty="0"/>
                  <a:t>construct </a:t>
                </a:r>
                <a:r>
                  <a:rPr lang="en-US" sz="2800" b="0" dirty="0" smtClean="0"/>
                  <a:t>a TM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FF00FF"/>
                        </a:solidFill>
                        <a:latin typeface="Cambria Math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FF00FF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800" b="0" dirty="0"/>
                  <a:t>:</a:t>
                </a:r>
              </a:p>
            </p:txBody>
          </p:sp>
        </mc:Choice>
        <mc:Fallback xmlns="">
          <p:sp>
            <p:nvSpPr>
              <p:cNvPr id="2783252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3188" y="2968626"/>
                <a:ext cx="4491871" cy="430887"/>
              </a:xfrm>
              <a:prstGeom prst="rect">
                <a:avLst/>
              </a:prstGeom>
              <a:blipFill rotWithShape="1">
                <a:blip r:embed="rId11"/>
                <a:stretch>
                  <a:fillRect l="-2714" t="-23944" r="-1900" b="-49296"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3382" name="Rectangle 150"/>
              <p:cNvSpPr>
                <a:spLocks noChangeArrowheads="1"/>
              </p:cNvSpPr>
              <p:nvPr/>
            </p:nvSpPr>
            <p:spPr bwMode="auto">
              <a:xfrm>
                <a:off x="5040416" y="5988051"/>
                <a:ext cx="2948628" cy="43088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tIns="0" bIns="0">
                <a:spAutoFit/>
              </a:bodyPr>
              <a:lstStyle/>
              <a:p>
                <a:r>
                  <a:rPr lang="en-US" sz="280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r>
                      <a:rPr lang="en-US" sz="2800" i="1" dirty="0">
                        <a:solidFill>
                          <a:srgbClr val="FF00FF"/>
                        </a:solidFill>
                        <a:latin typeface="Cambria Math"/>
                      </a:rPr>
                      <m:t>𝑀</m:t>
                    </m:r>
                    <m:r>
                      <a:rPr lang="en-US" sz="2800" i="1" dirty="0">
                        <a:solidFill>
                          <a:srgbClr val="FF00FF"/>
                        </a:solidFill>
                        <a:latin typeface="Cambria Math"/>
                      </a:rPr>
                      <m:t>′(</m:t>
                    </m:r>
                    <m:r>
                      <a:rPr lang="en-US" sz="2800" i="1" dirty="0">
                        <a:solidFill>
                          <a:srgbClr val="FF00FF"/>
                        </a:solidFill>
                        <a:latin typeface="Cambria Math"/>
                      </a:rPr>
                      <m:t>𝑀</m:t>
                    </m:r>
                    <m:r>
                      <a:rPr lang="en-US" sz="2800" i="1" dirty="0">
                        <a:solidFill>
                          <a:srgbClr val="FF00FF"/>
                        </a:solidFill>
                        <a:latin typeface="Cambria Math"/>
                      </a:rPr>
                      <m:t>′)</m:t>
                    </m:r>
                  </m:oMath>
                </a14:m>
                <a:r>
                  <a:rPr lang="en-US" sz="2800" b="0" dirty="0"/>
                  <a:t> </a:t>
                </a:r>
                <a:r>
                  <a:rPr lang="en-US" sz="2800" b="0" dirty="0" smtClean="0"/>
                  <a:t>accepts</a:t>
                </a:r>
                <a:endParaRPr lang="en-US" sz="2800" b="0" dirty="0"/>
              </a:p>
            </p:txBody>
          </p:sp>
        </mc:Choice>
        <mc:Fallback xmlns="">
          <p:sp>
            <p:nvSpPr>
              <p:cNvPr id="2783382" name="Rectangle 1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40416" y="5988051"/>
                <a:ext cx="2948628" cy="430887"/>
              </a:xfrm>
              <a:prstGeom prst="rect">
                <a:avLst/>
              </a:prstGeom>
              <a:blipFill rotWithShape="1">
                <a:blip r:embed="rId12"/>
                <a:stretch>
                  <a:fillRect t="-22535" r="-3099" b="-50704"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3383" name="Rectangle 151"/>
              <p:cNvSpPr>
                <a:spLocks noChangeArrowheads="1"/>
              </p:cNvSpPr>
              <p:nvPr/>
            </p:nvSpPr>
            <p:spPr bwMode="auto">
              <a:xfrm>
                <a:off x="3650014" y="5568951"/>
                <a:ext cx="4245458" cy="43088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tIns="0" bIns="0">
                <a:spAutoFit/>
              </a:bodyPr>
              <a:lstStyle/>
              <a:p>
                <a:r>
                  <a:rPr lang="en-US" sz="280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r>
                      <a:rPr lang="en-US" sz="2800" i="1" dirty="0">
                        <a:solidFill>
                          <a:srgbClr val="FF00FF"/>
                        </a:solidFill>
                        <a:latin typeface="Cambria Math"/>
                      </a:rPr>
                      <m:t>𝑀</m:t>
                    </m:r>
                    <m:r>
                      <a:rPr lang="en-US" sz="2800" i="1" dirty="0">
                        <a:solidFill>
                          <a:srgbClr val="FF00FF"/>
                        </a:solidFill>
                        <a:latin typeface="Cambria Math"/>
                      </a:rPr>
                      <m:t>′(</m:t>
                    </m:r>
                    <m:r>
                      <a:rPr lang="en-US" sz="2800" i="1" dirty="0">
                        <a:solidFill>
                          <a:srgbClr val="FF00FF"/>
                        </a:solidFill>
                        <a:latin typeface="Cambria Math"/>
                      </a:rPr>
                      <m:t>𝑀</m:t>
                    </m:r>
                    <m:r>
                      <a:rPr lang="en-US" sz="2800" i="1" dirty="0">
                        <a:solidFill>
                          <a:srgbClr val="FF00FF"/>
                        </a:solidFill>
                        <a:latin typeface="Cambria Math"/>
                      </a:rPr>
                      <m:t>′)</m:t>
                    </m:r>
                  </m:oMath>
                </a14:m>
                <a:r>
                  <a:rPr lang="en-US" sz="2800" b="0" dirty="0"/>
                  <a:t> does not </a:t>
                </a:r>
                <a:r>
                  <a:rPr lang="en-US" sz="2800" b="0" dirty="0" smtClean="0"/>
                  <a:t>accept</a:t>
                </a:r>
                <a:endParaRPr lang="en-US" sz="2800" b="0" dirty="0"/>
              </a:p>
            </p:txBody>
          </p:sp>
        </mc:Choice>
        <mc:Fallback xmlns="">
          <p:sp>
            <p:nvSpPr>
              <p:cNvPr id="2783383" name="Rectangle 1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0014" y="5568951"/>
                <a:ext cx="4245458" cy="430887"/>
              </a:xfrm>
              <a:prstGeom prst="rect">
                <a:avLst/>
              </a:prstGeom>
              <a:blipFill rotWithShape="1">
                <a:blip r:embed="rId13"/>
                <a:stretch>
                  <a:fillRect t="-24286" b="-51429"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3384" name="Rectangle 152"/>
              <p:cNvSpPr>
                <a:spLocks noChangeArrowheads="1"/>
              </p:cNvSpPr>
              <p:nvPr/>
            </p:nvSpPr>
            <p:spPr bwMode="auto">
              <a:xfrm>
                <a:off x="1373188" y="5988051"/>
                <a:ext cx="3684022" cy="43088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tIns="0" bIns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00FF"/>
                        </a:solidFill>
                        <a:latin typeface="Cambria Math"/>
                      </a:rPr>
                      <m:t>𝑀</m:t>
                    </m:r>
                    <m:r>
                      <a:rPr lang="en-US" sz="2800" i="1" dirty="0">
                        <a:solidFill>
                          <a:srgbClr val="FF00FF"/>
                        </a:solidFill>
                        <a:latin typeface="Cambria Math"/>
                      </a:rPr>
                      <m:t>′(</m:t>
                    </m:r>
                    <m:r>
                      <a:rPr lang="en-US" sz="2800" i="1" dirty="0">
                        <a:solidFill>
                          <a:srgbClr val="FF00FF"/>
                        </a:solidFill>
                        <a:latin typeface="Cambria Math"/>
                      </a:rPr>
                      <m:t>𝑀</m:t>
                    </m:r>
                    <m:r>
                      <a:rPr lang="en-US" sz="2800" i="1" dirty="0">
                        <a:solidFill>
                          <a:srgbClr val="FF00FF"/>
                        </a:solidFill>
                        <a:latin typeface="Cambria Math"/>
                      </a:rPr>
                      <m:t>′)</m:t>
                    </m:r>
                  </m:oMath>
                </a14:m>
                <a:r>
                  <a:rPr lang="en-US" sz="2800" b="0" dirty="0"/>
                  <a:t> does not </a:t>
                </a:r>
                <a:r>
                  <a:rPr lang="en-US" sz="2800" b="0" dirty="0" smtClean="0"/>
                  <a:t>accept</a:t>
                </a:r>
                <a:endParaRPr lang="en-US" sz="2800" b="0" dirty="0"/>
              </a:p>
            </p:txBody>
          </p:sp>
        </mc:Choice>
        <mc:Fallback xmlns="">
          <p:sp>
            <p:nvSpPr>
              <p:cNvPr id="2783384" name="Rectangle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3188" y="5988051"/>
                <a:ext cx="3684022" cy="430887"/>
              </a:xfrm>
              <a:prstGeom prst="rect">
                <a:avLst/>
              </a:prstGeom>
              <a:blipFill rotWithShape="1">
                <a:blip r:embed="rId14"/>
                <a:stretch>
                  <a:fillRect t="-22535" r="-2314" b="-50704"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754399" y="1532692"/>
            <a:ext cx="5987266" cy="1422286"/>
            <a:chOff x="1527875" y="-2166775"/>
            <a:chExt cx="5987266" cy="1422286"/>
          </a:xfrm>
        </p:grpSpPr>
        <p:sp>
          <p:nvSpPr>
            <p:cNvPr id="86" name="Rectangle 85"/>
            <p:cNvSpPr/>
            <p:nvPr/>
          </p:nvSpPr>
          <p:spPr>
            <a:xfrm>
              <a:off x="2780618" y="-2110549"/>
              <a:ext cx="2924470" cy="113410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527876" y="-1878282"/>
                  <a:ext cx="637097" cy="492443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t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latin typeface="Cambria Math"/>
                          </a:rPr>
                          <m:t>𝑀</m:t>
                        </m:r>
                      </m:oMath>
                    </m:oMathPara>
                  </a14:m>
                  <a:endParaRPr lang="en-US" sz="3200" b="0" dirty="0"/>
                </a:p>
              </p:txBody>
            </p:sp>
          </mc:Choice>
          <mc:Fallback xmlns="">
            <p:sp>
              <p:nvSpPr>
                <p:cNvPr id="87" name="Text 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7876" y="-1878282"/>
                  <a:ext cx="637097" cy="492443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527875" y="-1440132"/>
                  <a:ext cx="592663" cy="492443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t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3200" b="0" dirty="0"/>
                </a:p>
              </p:txBody>
            </p:sp>
          </mc:Choice>
          <mc:Fallback xmlns="">
            <p:sp>
              <p:nvSpPr>
                <p:cNvPr id="88" name="Text 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7875" y="-1440132"/>
                  <a:ext cx="592663" cy="492443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Line 49"/>
            <p:cNvSpPr>
              <a:spLocks noChangeShapeType="1"/>
            </p:cNvSpPr>
            <p:nvPr/>
          </p:nvSpPr>
          <p:spPr bwMode="auto">
            <a:xfrm>
              <a:off x="2073833" y="-1230582"/>
              <a:ext cx="7110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90" name="Line 50"/>
            <p:cNvSpPr>
              <a:spLocks noChangeShapeType="1"/>
            </p:cNvSpPr>
            <p:nvPr/>
          </p:nvSpPr>
          <p:spPr bwMode="auto">
            <a:xfrm>
              <a:off x="5705088" y="-1713182"/>
              <a:ext cx="960716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91" name="Line 51"/>
            <p:cNvSpPr>
              <a:spLocks noChangeShapeType="1"/>
            </p:cNvSpPr>
            <p:nvPr/>
          </p:nvSpPr>
          <p:spPr bwMode="auto">
            <a:xfrm>
              <a:off x="5705088" y="-1027382"/>
              <a:ext cx="9607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tIns="0" bIns="0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2" name="Text Box 52"/>
            <p:cNvSpPr txBox="1">
              <a:spLocks noChangeArrowheads="1"/>
            </p:cNvSpPr>
            <p:nvPr/>
          </p:nvSpPr>
          <p:spPr bwMode="auto">
            <a:xfrm>
              <a:off x="6785647" y="-1979882"/>
              <a:ext cx="729494" cy="4924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pPr algn="ctr"/>
              <a:r>
                <a:rPr lang="en-US" sz="3200" b="0" dirty="0">
                  <a:solidFill>
                    <a:srgbClr val="00B050"/>
                  </a:solidFill>
                </a:rPr>
                <a:t>yes</a:t>
              </a:r>
            </a:p>
          </p:txBody>
        </p:sp>
        <p:sp>
          <p:nvSpPr>
            <p:cNvPr id="93" name="Text Box 53"/>
            <p:cNvSpPr txBox="1">
              <a:spLocks noChangeArrowheads="1"/>
            </p:cNvSpPr>
            <p:nvPr/>
          </p:nvSpPr>
          <p:spPr bwMode="auto">
            <a:xfrm>
              <a:off x="6750662" y="-1236932"/>
              <a:ext cx="617477" cy="4924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pPr algn="ctr"/>
              <a:r>
                <a:rPr lang="en-US" sz="3200" b="0" dirty="0">
                  <a:solidFill>
                    <a:srgbClr val="FF0000"/>
                  </a:solidFill>
                </a:rPr>
                <a:t>no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3497875" y="-1974384"/>
                  <a:ext cx="2364815" cy="86177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tIns="0" bIns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bg1"/>
                      </a:solidFill>
                    </a:rPr>
                    <a:t>Does </a:t>
                  </a: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𝑀</m:t>
                      </m:r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𝑤</m:t>
                      </m:r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800" dirty="0" smtClean="0"/>
                    <a:t> </a:t>
                  </a:r>
                  <a:r>
                    <a:rPr lang="en-US" sz="2800" dirty="0" smtClean="0">
                      <a:solidFill>
                        <a:srgbClr val="00B050"/>
                      </a:solidFill>
                    </a:rPr>
                    <a:t>accept</a:t>
                  </a:r>
                  <a:r>
                    <a:rPr lang="en-US" sz="2800" dirty="0" smtClean="0">
                      <a:solidFill>
                        <a:schemeClr val="bg1"/>
                      </a:solidFill>
                    </a:rPr>
                    <a:t>?</a:t>
                  </a:r>
                  <a:r>
                    <a:rPr lang="en-US" sz="2800" dirty="0" smtClean="0"/>
                    <a:t> 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95" name="Text 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97875" y="-1974384"/>
                  <a:ext cx="2364815" cy="861774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t="-12057" r="-1289" b="-24823"/>
                  </a:stretch>
                </a:blip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2659675" y="-2166775"/>
                  <a:ext cx="1234249" cy="55399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t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600" b="0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𝑎𝑐𝑐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Text 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59675" y="-2166775"/>
                  <a:ext cx="1234249" cy="553998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Line 57"/>
            <p:cNvSpPr>
              <a:spLocks noChangeShapeType="1"/>
            </p:cNvSpPr>
            <p:nvPr/>
          </p:nvSpPr>
          <p:spPr bwMode="auto">
            <a:xfrm>
              <a:off x="2073833" y="-1611582"/>
              <a:ext cx="7110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tIns="0" bIns="0" anchor="ctr"/>
            <a:lstStyle/>
            <a:p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754175" y="3713202"/>
            <a:ext cx="5987266" cy="1438189"/>
            <a:chOff x="1527875" y="-2182678"/>
            <a:chExt cx="5987266" cy="1438189"/>
          </a:xfrm>
        </p:grpSpPr>
        <p:sp>
          <p:nvSpPr>
            <p:cNvPr id="100" name="Rectangle 99"/>
            <p:cNvSpPr/>
            <p:nvPr/>
          </p:nvSpPr>
          <p:spPr>
            <a:xfrm>
              <a:off x="2780618" y="-2110549"/>
              <a:ext cx="2924470" cy="113410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527876" y="-1878282"/>
                  <a:ext cx="637097" cy="492443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t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latin typeface="Cambria Math"/>
                          </a:rPr>
                          <m:t>𝑀</m:t>
                        </m:r>
                      </m:oMath>
                    </m:oMathPara>
                  </a14:m>
                  <a:endParaRPr lang="en-US" sz="3200" b="0" dirty="0"/>
                </a:p>
              </p:txBody>
            </p:sp>
          </mc:Choice>
          <mc:Fallback xmlns="">
            <p:sp>
              <p:nvSpPr>
                <p:cNvPr id="101" name="Text 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7876" y="-1878282"/>
                  <a:ext cx="637097" cy="492443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527875" y="-1440132"/>
                  <a:ext cx="592663" cy="492443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t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3200" b="0" dirty="0"/>
                </a:p>
              </p:txBody>
            </p:sp>
          </mc:Choice>
          <mc:Fallback xmlns="">
            <p:sp>
              <p:nvSpPr>
                <p:cNvPr id="102" name="Text 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7875" y="-1440132"/>
                  <a:ext cx="592663" cy="492443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Line 49"/>
            <p:cNvSpPr>
              <a:spLocks noChangeShapeType="1"/>
            </p:cNvSpPr>
            <p:nvPr/>
          </p:nvSpPr>
          <p:spPr bwMode="auto">
            <a:xfrm>
              <a:off x="2073833" y="-1230582"/>
              <a:ext cx="7110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104" name="Line 50"/>
            <p:cNvSpPr>
              <a:spLocks noChangeShapeType="1"/>
            </p:cNvSpPr>
            <p:nvPr/>
          </p:nvSpPr>
          <p:spPr bwMode="auto">
            <a:xfrm>
              <a:off x="5705088" y="-1713182"/>
              <a:ext cx="960716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105" name="Line 51"/>
            <p:cNvSpPr>
              <a:spLocks noChangeShapeType="1"/>
            </p:cNvSpPr>
            <p:nvPr/>
          </p:nvSpPr>
          <p:spPr bwMode="auto">
            <a:xfrm>
              <a:off x="5705088" y="-1027382"/>
              <a:ext cx="9607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106" name="Text Box 52"/>
            <p:cNvSpPr txBox="1">
              <a:spLocks noChangeArrowheads="1"/>
            </p:cNvSpPr>
            <p:nvPr/>
          </p:nvSpPr>
          <p:spPr bwMode="auto">
            <a:xfrm>
              <a:off x="6785647" y="-1979882"/>
              <a:ext cx="729494" cy="4924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pPr algn="ctr"/>
              <a:r>
                <a:rPr lang="en-US" sz="3200" b="0" dirty="0">
                  <a:solidFill>
                    <a:srgbClr val="00B050"/>
                  </a:solidFill>
                </a:rPr>
                <a:t>yes</a:t>
              </a:r>
            </a:p>
          </p:txBody>
        </p:sp>
        <p:sp>
          <p:nvSpPr>
            <p:cNvPr id="107" name="Text Box 53"/>
            <p:cNvSpPr txBox="1">
              <a:spLocks noChangeArrowheads="1"/>
            </p:cNvSpPr>
            <p:nvPr/>
          </p:nvSpPr>
          <p:spPr bwMode="auto">
            <a:xfrm>
              <a:off x="6750662" y="-1236932"/>
              <a:ext cx="617477" cy="4924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pPr algn="ctr"/>
              <a:r>
                <a:rPr lang="en-US" sz="3200" b="0" dirty="0">
                  <a:solidFill>
                    <a:srgbClr val="FF0000"/>
                  </a:solidFill>
                </a:rPr>
                <a:t>no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3421899" y="-1974384"/>
                  <a:ext cx="2364815" cy="86177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tIns="0" bIns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bg1"/>
                      </a:solidFill>
                    </a:rPr>
                    <a:t>Does </a:t>
                  </a: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𝑀</m:t>
                      </m:r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𝑤</m:t>
                      </m:r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800" dirty="0" smtClean="0"/>
                    <a:t> </a:t>
                  </a:r>
                  <a:r>
                    <a:rPr lang="en-US" sz="2800" dirty="0" smtClean="0">
                      <a:solidFill>
                        <a:srgbClr val="00B050"/>
                      </a:solidFill>
                    </a:rPr>
                    <a:t>accept</a:t>
                  </a:r>
                  <a:r>
                    <a:rPr lang="en-US" sz="2800" dirty="0" smtClean="0">
                      <a:solidFill>
                        <a:schemeClr val="bg1"/>
                      </a:solidFill>
                    </a:rPr>
                    <a:t>?</a:t>
                  </a:r>
                  <a:r>
                    <a:rPr lang="en-US" sz="2800" dirty="0" smtClean="0"/>
                    <a:t> 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108" name="Text 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21899" y="-1974384"/>
                  <a:ext cx="2364815" cy="861774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t="-11268" r="-1289" b="-24648"/>
                  </a:stretch>
                </a:blip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2659899" y="-2182678"/>
                  <a:ext cx="1234249" cy="55399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t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𝑎𝑐𝑐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Text 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59899" y="-2182678"/>
                  <a:ext cx="1234249" cy="553998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Line 57"/>
            <p:cNvSpPr>
              <a:spLocks noChangeShapeType="1"/>
            </p:cNvSpPr>
            <p:nvPr/>
          </p:nvSpPr>
          <p:spPr bwMode="auto">
            <a:xfrm>
              <a:off x="2073833" y="-1611582"/>
              <a:ext cx="7110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tIns="0" bIns="0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 Box 92"/>
              <p:cNvSpPr txBox="1">
                <a:spLocks noChangeArrowheads="1"/>
              </p:cNvSpPr>
              <p:nvPr/>
            </p:nvSpPr>
            <p:spPr bwMode="auto">
              <a:xfrm>
                <a:off x="1219199" y="4257432"/>
                <a:ext cx="761554" cy="49244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t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32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113" name="Text 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199" y="4257432"/>
                <a:ext cx="761554" cy="492443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 Box 92"/>
              <p:cNvSpPr txBox="1">
                <a:spLocks noChangeArrowheads="1"/>
              </p:cNvSpPr>
              <p:nvPr/>
            </p:nvSpPr>
            <p:spPr bwMode="auto">
              <a:xfrm>
                <a:off x="3352799" y="3886200"/>
                <a:ext cx="732893" cy="49244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t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FF"/>
                          </a:solidFill>
                          <a:latin typeface="Cambria Math"/>
                        </a:rPr>
                        <m:t>𝑀</m:t>
                      </m:r>
                      <m:r>
                        <a:rPr lang="en-US" sz="3200" b="0" i="1" smtClean="0">
                          <a:solidFill>
                            <a:srgbClr val="FF00FF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sz="32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115" name="Text 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2799" y="3886200"/>
                <a:ext cx="732893" cy="492443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Line 42"/>
          <p:cNvSpPr>
            <a:spLocks noChangeShapeType="1"/>
          </p:cNvSpPr>
          <p:nvPr/>
        </p:nvSpPr>
        <p:spPr bwMode="auto">
          <a:xfrm flipV="1">
            <a:off x="8760586" y="4182698"/>
            <a:ext cx="1066483" cy="2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tIns="0" bIns="0" anchor="ctr"/>
          <a:lstStyle/>
          <a:p>
            <a:endParaRPr lang="en-US"/>
          </a:p>
        </p:txBody>
      </p:sp>
      <p:sp>
        <p:nvSpPr>
          <p:cNvPr id="65" name="Text Box 52"/>
          <p:cNvSpPr txBox="1">
            <a:spLocks noChangeArrowheads="1"/>
          </p:cNvSpPr>
          <p:nvPr/>
        </p:nvSpPr>
        <p:spPr bwMode="auto">
          <a:xfrm>
            <a:off x="9939613" y="4612746"/>
            <a:ext cx="729494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pPr algn="ctr"/>
            <a:r>
              <a:rPr lang="en-US" sz="3200" b="0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66" name="Text Box 53"/>
          <p:cNvSpPr txBox="1">
            <a:spLocks noChangeArrowheads="1"/>
          </p:cNvSpPr>
          <p:nvPr/>
        </p:nvSpPr>
        <p:spPr bwMode="auto">
          <a:xfrm>
            <a:off x="9939613" y="3976462"/>
            <a:ext cx="617477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pPr algn="ctr"/>
            <a:r>
              <a:rPr lang="en-US" sz="3200" b="0" dirty="0">
                <a:solidFill>
                  <a:srgbClr val="FF0000"/>
                </a:solidFill>
              </a:rPr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92"/>
              <p:cNvSpPr txBox="1">
                <a:spLocks noChangeArrowheads="1"/>
              </p:cNvSpPr>
              <p:nvPr/>
            </p:nvSpPr>
            <p:spPr bwMode="auto">
              <a:xfrm>
                <a:off x="3352799" y="4612957"/>
                <a:ext cx="732893" cy="49244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t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FF"/>
                          </a:solidFill>
                          <a:latin typeface="Cambria Math"/>
                        </a:rPr>
                        <m:t>𝑀</m:t>
                      </m:r>
                      <m:r>
                        <a:rPr lang="en-US" sz="3200" b="0" i="1" smtClean="0">
                          <a:solidFill>
                            <a:srgbClr val="FF00FF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sz="32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61" name="Text 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2799" y="4612957"/>
                <a:ext cx="732893" cy="492443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5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70C0"/>
                </a:solidFill>
              </a:rPr>
              <a:t>Proof by Reduction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609441" y="1417639"/>
            <a:ext cx="10969943" cy="903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Shows how two different problems relate to each other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pPr>
              <a:buFontTx/>
              <a:buNone/>
            </a:pPr>
            <a:endParaRPr lang="en-US" altLang="en-US" dirty="0"/>
          </a:p>
        </p:txBody>
      </p:sp>
      <p:pic>
        <p:nvPicPr>
          <p:cNvPr id="1026" name="Picture 2" descr="Image result for popcor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936" y="3391123"/>
            <a:ext cx="2691090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445" y="2092514"/>
            <a:ext cx="4456528" cy="445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rot="20597852">
            <a:off x="429922" y="2864054"/>
            <a:ext cx="5819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Ravie" panose="04040805050809020602" pitchFamily="82" charset="0"/>
              </a:rPr>
              <a:t>MOVIE TIME!</a:t>
            </a:r>
            <a:endParaRPr lang="en-US" sz="4800" b="1" dirty="0">
              <a:solidFill>
                <a:srgbClr val="FF0000"/>
              </a:solidFill>
              <a:latin typeface="Ravie" panose="04040805050809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24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2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32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32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0020137" y="3531189"/>
            <a:ext cx="1474847" cy="1802646"/>
            <a:chOff x="10154328" y="3533059"/>
            <a:chExt cx="1474847" cy="1802646"/>
          </a:xfrm>
        </p:grpSpPr>
        <p:pic>
          <p:nvPicPr>
            <p:cNvPr id="3096" name="Picture 24" descr="Image result for ke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100970">
              <a:off x="10437694" y="3533059"/>
              <a:ext cx="1191481" cy="119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8" name="Picture 26" descr="Image result for flam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274643">
              <a:off x="10154328" y="4424859"/>
              <a:ext cx="660210" cy="910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4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70C0"/>
                </a:solidFill>
              </a:rPr>
              <a:t>Reduction Proofs</a:t>
            </a:r>
          </a:p>
        </p:txBody>
      </p:sp>
      <p:sp>
        <p:nvSpPr>
          <p:cNvPr id="1442821" name="AutoShape 5"/>
          <p:cNvSpPr>
            <a:spLocks noChangeArrowheads="1"/>
          </p:cNvSpPr>
          <p:nvPr/>
        </p:nvSpPr>
        <p:spPr bwMode="auto">
          <a:xfrm>
            <a:off x="3832284" y="1681144"/>
            <a:ext cx="4424797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800" dirty="0"/>
              <a:t>    reduces to   </a:t>
            </a:r>
          </a:p>
        </p:txBody>
      </p:sp>
      <p:sp>
        <p:nvSpPr>
          <p:cNvPr id="1442825" name="Text Box 9"/>
          <p:cNvSpPr txBox="1">
            <a:spLocks noChangeArrowheads="1"/>
          </p:cNvSpPr>
          <p:nvPr/>
        </p:nvSpPr>
        <p:spPr bwMode="auto">
          <a:xfrm>
            <a:off x="2208368" y="4414268"/>
            <a:ext cx="16675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that can solve </a:t>
            </a:r>
            <a:r>
              <a:rPr lang="en-US" altLang="en-US" b="1" dirty="0"/>
              <a:t>B</a:t>
            </a:r>
          </a:p>
        </p:txBody>
      </p:sp>
      <p:sp>
        <p:nvSpPr>
          <p:cNvPr id="1442826" name="AutoShape 10"/>
          <p:cNvSpPr>
            <a:spLocks noChangeArrowheads="1"/>
          </p:cNvSpPr>
          <p:nvPr/>
        </p:nvSpPr>
        <p:spPr bwMode="auto">
          <a:xfrm>
            <a:off x="3832285" y="3394573"/>
            <a:ext cx="4424798" cy="993815"/>
          </a:xfrm>
          <a:prstGeom prst="rightArrow">
            <a:avLst>
              <a:gd name="adj1" fmla="val 52315"/>
              <a:gd name="adj2" fmla="val 76770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800" dirty="0"/>
              <a:t>    can be used to make  </a:t>
            </a:r>
          </a:p>
        </p:txBody>
      </p:sp>
      <p:sp>
        <p:nvSpPr>
          <p:cNvPr id="1442828" name="Text Box 12"/>
          <p:cNvSpPr txBox="1">
            <a:spLocks noChangeArrowheads="1"/>
          </p:cNvSpPr>
          <p:nvPr/>
        </p:nvSpPr>
        <p:spPr bwMode="auto">
          <a:xfrm>
            <a:off x="8053671" y="4470665"/>
            <a:ext cx="16771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that can solve </a:t>
            </a:r>
            <a:r>
              <a:rPr lang="en-US" altLang="en-US" b="1" dirty="0"/>
              <a:t>A</a:t>
            </a:r>
          </a:p>
        </p:txBody>
      </p:sp>
      <p:sp>
        <p:nvSpPr>
          <p:cNvPr id="1442829" name="Text Box 13"/>
          <p:cNvSpPr txBox="1">
            <a:spLocks noChangeArrowheads="1"/>
          </p:cNvSpPr>
          <p:nvPr/>
        </p:nvSpPr>
        <p:spPr bwMode="auto">
          <a:xfrm>
            <a:off x="460376" y="5979451"/>
            <a:ext cx="11409894" cy="52322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The name “reduces” is confusing: it is in the </a:t>
            </a:r>
            <a:r>
              <a:rPr lang="en-US" altLang="en-US" sz="2800" i="1" dirty="0"/>
              <a:t>opposite </a:t>
            </a:r>
            <a:r>
              <a:rPr lang="en-US" altLang="en-US" sz="2800" dirty="0"/>
              <a:t>direction of the </a:t>
            </a:r>
            <a:r>
              <a:rPr lang="en-US" altLang="en-US" sz="2800" dirty="0" smtClean="0"/>
              <a:t>making</a:t>
            </a:r>
            <a:endParaRPr lang="en-US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2830" name="Text Box 14"/>
              <p:cNvSpPr txBox="1">
                <a:spLocks noChangeArrowheads="1"/>
              </p:cNvSpPr>
              <p:nvPr/>
            </p:nvSpPr>
            <p:spPr bwMode="auto">
              <a:xfrm>
                <a:off x="3476063" y="5003478"/>
                <a:ext cx="5137240" cy="954107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800" b="1" i="1" dirty="0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altLang="en-US" sz="2800" b="1" dirty="0" smtClean="0"/>
                  <a:t> </a:t>
                </a:r>
                <a:r>
                  <a:rPr lang="en-US" altLang="en-US" sz="2800" b="1" dirty="0"/>
                  <a:t>is not a harder problem than </a:t>
                </a:r>
                <a14:m>
                  <m:oMath xmlns:m="http://schemas.openxmlformats.org/officeDocument/2006/math">
                    <m:r>
                      <a:rPr lang="en-US" altLang="en-US" sz="2800" b="1" i="1" dirty="0" smtClean="0">
                        <a:latin typeface="Cambria Math"/>
                      </a:rPr>
                      <m:t>𝑩</m:t>
                    </m:r>
                  </m:oMath>
                </a14:m>
                <a:endParaRPr lang="en-US" altLang="en-US" sz="2800" b="1" dirty="0" smtClean="0"/>
              </a:p>
              <a:p>
                <a:r>
                  <a:rPr lang="en-US" altLang="en-US" sz="2800" b="1" dirty="0"/>
                  <a:t>	</a:t>
                </a:r>
                <a:r>
                  <a:rPr lang="en-US" altLang="en-US" sz="2800" b="1" dirty="0" smtClean="0"/>
                  <a:t>	</a:t>
                </a:r>
                <a14:m>
                  <m:oMath xmlns:m="http://schemas.openxmlformats.org/officeDocument/2006/math">
                    <m:r>
                      <a:rPr lang="en-US" altLang="en-US" sz="2800" b="1" i="1" smtClean="0">
                        <a:latin typeface="Cambria Math"/>
                      </a:rPr>
                      <m:t>𝑨</m:t>
                    </m:r>
                    <m:r>
                      <a:rPr lang="en-US" altLang="en-US" sz="2800" b="1" i="1" smtClean="0">
                        <a:latin typeface="Cambria Math"/>
                      </a:rPr>
                      <m:t>≤</m:t>
                    </m:r>
                    <m:r>
                      <a:rPr lang="en-US" altLang="en-US" sz="2800" b="1" i="1" smtClean="0">
                        <a:latin typeface="Cambria Math"/>
                      </a:rPr>
                      <m:t>𝑩</m:t>
                    </m:r>
                  </m:oMath>
                </a14:m>
                <a:endParaRPr lang="en-US" altLang="en-US" sz="2800" b="1" dirty="0"/>
              </a:p>
            </p:txBody>
          </p:sp>
        </mc:Choice>
        <mc:Fallback xmlns="">
          <p:sp>
            <p:nvSpPr>
              <p:cNvPr id="1442830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76063" y="5003478"/>
                <a:ext cx="5137240" cy="954107"/>
              </a:xfrm>
              <a:prstGeom prst="rect">
                <a:avLst/>
              </a:prstGeom>
              <a:blipFill rotWithShape="1">
                <a:blip r:embed="rId5"/>
                <a:stretch>
                  <a:fillRect t="-5769"/>
                </a:stretch>
              </a:blipFill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60376" y="1098207"/>
            <a:ext cx="165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Opening a door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846712" y="1232972"/>
            <a:ext cx="165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Lighting a fire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716" y="3209907"/>
            <a:ext cx="250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Alcohol, wood, matches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343119" y="3186255"/>
            <a:ext cx="2657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Keg cannon battering ram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8453695" y="1601959"/>
                <a:ext cx="834348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695" y="1601959"/>
                <a:ext cx="834348" cy="100488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Flowchart: Magnetic Disk 19"/>
              <p:cNvSpPr/>
              <p:nvPr/>
            </p:nvSpPr>
            <p:spPr>
              <a:xfrm>
                <a:off x="8453695" y="3241950"/>
                <a:ext cx="834348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Flowchart: Magnetic Disk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695" y="3241950"/>
                <a:ext cx="834348" cy="1184190"/>
              </a:xfrm>
              <a:prstGeom prst="flowChartMagneticDisk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568507" y="3337442"/>
                <a:ext cx="834348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507" y="3337442"/>
                <a:ext cx="834348" cy="100488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2568507" y="1560293"/>
                <a:ext cx="834348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507" y="1560293"/>
                <a:ext cx="834348" cy="1184190"/>
              </a:xfrm>
              <a:prstGeom prst="flowChartMagneticDisk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Image result for door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1" r="21968"/>
          <a:stretch/>
        </p:blipFill>
        <p:spPr bwMode="auto">
          <a:xfrm>
            <a:off x="864150" y="1560293"/>
            <a:ext cx="789867" cy="121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fire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80"/>
          <a:stretch/>
        </p:blipFill>
        <p:spPr bwMode="auto">
          <a:xfrm>
            <a:off x="9116673" y="1528509"/>
            <a:ext cx="3110651" cy="10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whiskey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2" r="31074"/>
          <a:stretch/>
        </p:blipFill>
        <p:spPr bwMode="auto">
          <a:xfrm rot="1117477">
            <a:off x="457800" y="3511774"/>
            <a:ext cx="525004" cy="129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Image result for wood plan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10" descr="Image result for wood plan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4" name="Picture 12" descr="Image result for wood plank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40" r="39638"/>
          <a:stretch/>
        </p:blipFill>
        <p:spPr bwMode="auto">
          <a:xfrm rot="19068828">
            <a:off x="1474785" y="3685725"/>
            <a:ext cx="219507" cy="111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4" descr="Image result for matche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6" descr="Image result for matche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8" descr="Image result for matche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0" descr="Image result for matches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94" name="Picture 22" descr="Image result for matches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66" y="4254747"/>
            <a:ext cx="838931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0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2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42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42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70C0"/>
                </a:solidFill>
              </a:rPr>
              <a:t>Proof </a:t>
            </a:r>
            <a:r>
              <a:rPr lang="en-US" altLang="en-US" dirty="0" smtClean="0">
                <a:solidFill>
                  <a:srgbClr val="0070C0"/>
                </a:solidFill>
              </a:rPr>
              <a:t>of Impossibility by </a:t>
            </a:r>
            <a:r>
              <a:rPr lang="en-US" altLang="en-US" dirty="0">
                <a:solidFill>
                  <a:srgbClr val="0070C0"/>
                </a:solidFill>
              </a:rPr>
              <a:t>Reduction</a:t>
            </a:r>
          </a:p>
        </p:txBody>
      </p:sp>
      <p:sp>
        <p:nvSpPr>
          <p:cNvPr id="1435653" name="Text Box 5"/>
          <p:cNvSpPr txBox="1">
            <a:spLocks noChangeArrowheads="1"/>
          </p:cNvSpPr>
          <p:nvPr/>
        </p:nvSpPr>
        <p:spPr bwMode="auto">
          <a:xfrm>
            <a:off x="4307870" y="1527179"/>
            <a:ext cx="587308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1. </a:t>
            </a:r>
            <a:r>
              <a:rPr lang="en-US" altLang="en-US" sz="2800" i="1" dirty="0" smtClean="0">
                <a:latin typeface="Times New Roman" pitchFamily="18" charset="0"/>
              </a:rPr>
              <a:t>X</a:t>
            </a:r>
            <a:r>
              <a:rPr lang="en-US" altLang="en-US" sz="2800" dirty="0" smtClean="0"/>
              <a:t>  isn’t possible</a:t>
            </a:r>
            <a:endParaRPr lang="en-US" altLang="en-US" sz="2800" dirty="0"/>
          </a:p>
          <a:p>
            <a:r>
              <a:rPr lang="en-US" altLang="en-US" sz="2800" dirty="0"/>
              <a:t>(e.g., </a:t>
            </a:r>
            <a:r>
              <a:rPr lang="en-US" altLang="en-US" sz="2800" i="1" dirty="0">
                <a:latin typeface="Times New Roman" pitchFamily="18" charset="0"/>
              </a:rPr>
              <a:t>X</a:t>
            </a:r>
            <a:r>
              <a:rPr lang="en-US" altLang="en-US" sz="2800" dirty="0"/>
              <a:t> = </a:t>
            </a:r>
            <a:r>
              <a:rPr lang="en-US" altLang="en-US" sz="2800" dirty="0" smtClean="0"/>
              <a:t>some way to open the door)</a:t>
            </a:r>
            <a:endParaRPr lang="en-US" altLang="en-US" sz="2800" dirty="0"/>
          </a:p>
        </p:txBody>
      </p:sp>
      <p:sp>
        <p:nvSpPr>
          <p:cNvPr id="1435655" name="Text Box 7"/>
          <p:cNvSpPr txBox="1">
            <a:spLocks noChangeArrowheads="1"/>
          </p:cNvSpPr>
          <p:nvPr/>
        </p:nvSpPr>
        <p:spPr bwMode="auto">
          <a:xfrm>
            <a:off x="4307870" y="2949892"/>
            <a:ext cx="443435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2. Assume </a:t>
            </a:r>
            <a:r>
              <a:rPr lang="en-US" altLang="en-US" sz="2800" i="1" dirty="0" smtClean="0">
                <a:latin typeface="Times New Roman" pitchFamily="18" charset="0"/>
              </a:rPr>
              <a:t>Y</a:t>
            </a:r>
            <a:r>
              <a:rPr lang="en-US" altLang="en-US" sz="2800" dirty="0" smtClean="0"/>
              <a:t> is possible</a:t>
            </a:r>
            <a:endParaRPr lang="en-US" altLang="en-US" sz="2800" dirty="0"/>
          </a:p>
          <a:p>
            <a:r>
              <a:rPr lang="en-US" altLang="en-US" sz="2800" dirty="0" smtClean="0"/>
              <a:t>(</a:t>
            </a:r>
            <a:r>
              <a:rPr lang="en-US" altLang="en-US" sz="2800" i="1" dirty="0" smtClean="0">
                <a:latin typeface="Times New Roman" pitchFamily="18" charset="0"/>
              </a:rPr>
              <a:t>Y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= </a:t>
            </a:r>
            <a:r>
              <a:rPr lang="en-US" altLang="en-US" sz="2800" dirty="0" smtClean="0"/>
              <a:t>some way to light a fire)</a:t>
            </a:r>
            <a:endParaRPr lang="en-US" altLang="en-US" sz="2800" dirty="0"/>
          </a:p>
        </p:txBody>
      </p:sp>
      <p:sp>
        <p:nvSpPr>
          <p:cNvPr id="1435657" name="Text Box 9"/>
          <p:cNvSpPr txBox="1">
            <a:spLocks noChangeArrowheads="1"/>
          </p:cNvSpPr>
          <p:nvPr/>
        </p:nvSpPr>
        <p:spPr bwMode="auto">
          <a:xfrm>
            <a:off x="4307870" y="4622999"/>
            <a:ext cx="53705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3. Show how to use </a:t>
            </a:r>
            <a:r>
              <a:rPr lang="en-US" altLang="en-US" sz="2800" i="1" dirty="0">
                <a:latin typeface="Times New Roman" pitchFamily="18" charset="0"/>
              </a:rPr>
              <a:t>Y</a:t>
            </a:r>
            <a:r>
              <a:rPr lang="en-US" altLang="en-US" sz="2800" dirty="0"/>
              <a:t> to </a:t>
            </a:r>
            <a:r>
              <a:rPr lang="en-US" altLang="en-US" sz="2800" dirty="0" smtClean="0"/>
              <a:t>perform </a:t>
            </a:r>
            <a:r>
              <a:rPr lang="en-US" altLang="en-US" sz="2800" i="1" dirty="0" smtClean="0">
                <a:latin typeface="Times New Roman" pitchFamily="18" charset="0"/>
              </a:rPr>
              <a:t>X</a:t>
            </a:r>
            <a:r>
              <a:rPr lang="en-US" altLang="en-US" sz="2800" dirty="0"/>
              <a:t>.</a:t>
            </a:r>
          </a:p>
        </p:txBody>
      </p:sp>
      <p:sp>
        <p:nvSpPr>
          <p:cNvPr id="1435661" name="Rectangle 13"/>
          <p:cNvSpPr>
            <a:spLocks noChangeArrowheads="1"/>
          </p:cNvSpPr>
          <p:nvPr/>
        </p:nvSpPr>
        <p:spPr bwMode="auto">
          <a:xfrm>
            <a:off x="9110080" y="5644634"/>
            <a:ext cx="18473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5663" name="Text Box 15"/>
          <p:cNvSpPr txBox="1">
            <a:spLocks noChangeArrowheads="1"/>
          </p:cNvSpPr>
          <p:nvPr/>
        </p:nvSpPr>
        <p:spPr bwMode="auto">
          <a:xfrm>
            <a:off x="4307870" y="5644634"/>
            <a:ext cx="978915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dirty="0"/>
              <a:t>4. </a:t>
            </a:r>
            <a:r>
              <a:rPr lang="en-US" altLang="en-US" sz="2800" i="1" dirty="0" smtClean="0">
                <a:latin typeface="Times New Roman" pitchFamily="18" charset="0"/>
              </a:rPr>
              <a:t>X</a:t>
            </a:r>
            <a:r>
              <a:rPr lang="en-US" altLang="en-US" sz="2800" dirty="0" smtClean="0"/>
              <a:t> isn’t possible, </a:t>
            </a:r>
            <a:r>
              <a:rPr lang="en-US" altLang="en-US" sz="2800" dirty="0"/>
              <a:t>but </a:t>
            </a:r>
            <a:r>
              <a:rPr lang="en-US" altLang="en-US" sz="2800" i="1" dirty="0">
                <a:latin typeface="Times New Roman" pitchFamily="18" charset="0"/>
              </a:rPr>
              <a:t>Y</a:t>
            </a:r>
            <a:r>
              <a:rPr lang="en-US" altLang="en-US" sz="2800" dirty="0"/>
              <a:t> could be used to </a:t>
            </a:r>
            <a:r>
              <a:rPr lang="en-US" altLang="en-US" sz="2800" dirty="0" smtClean="0"/>
              <a:t>perform </a:t>
            </a:r>
            <a:r>
              <a:rPr lang="en-US" altLang="en-US" sz="2800" i="1" dirty="0" smtClean="0">
                <a:latin typeface="Times New Roman" pitchFamily="18" charset="0"/>
              </a:rPr>
              <a:t>X</a:t>
            </a:r>
            <a:endParaRPr lang="en-US" altLang="en-US" sz="2800" dirty="0" smtClean="0"/>
          </a:p>
          <a:p>
            <a:r>
              <a:rPr lang="en-US" altLang="en-US" sz="2800" dirty="0" smtClean="0"/>
              <a:t>	conclusion:  </a:t>
            </a:r>
            <a:r>
              <a:rPr lang="en-US" altLang="en-US" sz="2800" i="1" dirty="0" smtClean="0">
                <a:latin typeface="Times New Roman" pitchFamily="18" charset="0"/>
              </a:rPr>
              <a:t>Y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must not </a:t>
            </a:r>
            <a:r>
              <a:rPr lang="en-US" altLang="en-US" sz="2800" dirty="0" smtClean="0"/>
              <a:t>be possible either</a:t>
            </a:r>
            <a:endParaRPr lang="en-US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Flowchart: Magnetic Disk 1"/>
              <p:cNvSpPr/>
              <p:nvPr/>
            </p:nvSpPr>
            <p:spPr>
              <a:xfrm>
                <a:off x="2502871" y="1412138"/>
                <a:ext cx="834348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Flowchart: Magnetic Disk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871" y="1412138"/>
                <a:ext cx="834348" cy="1184190"/>
              </a:xfrm>
              <a:prstGeom prst="flowChartMagneticDisk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441647" y="4398550"/>
                <a:ext cx="834348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647" y="4398550"/>
                <a:ext cx="834348" cy="100488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owchart: Magnetic Disk 14"/>
              <p:cNvSpPr/>
              <p:nvPr/>
            </p:nvSpPr>
            <p:spPr>
              <a:xfrm>
                <a:off x="2441647" y="4308898"/>
                <a:ext cx="834348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owchart: Magnetic Disk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647" y="4308898"/>
                <a:ext cx="834348" cy="1184190"/>
              </a:xfrm>
              <a:prstGeom prst="flowChartMagneticDisk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908162" y="2725734"/>
            <a:ext cx="1117397" cy="1415107"/>
            <a:chOff x="5064344" y="2824799"/>
            <a:chExt cx="1236492" cy="1565933"/>
          </a:xfrm>
        </p:grpSpPr>
        <p:pic>
          <p:nvPicPr>
            <p:cNvPr id="11" name="Picture 6" descr="Image result for whiskey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02" r="31074"/>
            <a:stretch/>
          </p:blipFill>
          <p:spPr bwMode="auto">
            <a:xfrm rot="1117477">
              <a:off x="5064344" y="2824799"/>
              <a:ext cx="525004" cy="1298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2" descr="Image result for wood plank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40" r="39638"/>
            <a:stretch/>
          </p:blipFill>
          <p:spPr bwMode="auto">
            <a:xfrm rot="19068828">
              <a:off x="6081329" y="2998750"/>
              <a:ext cx="219507" cy="1113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2" descr="Image result for matches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2810" y="3567772"/>
              <a:ext cx="838931" cy="82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2" descr="Image result for door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1" r="21968"/>
          <a:stretch/>
        </p:blipFill>
        <p:spPr bwMode="auto">
          <a:xfrm>
            <a:off x="1056708" y="1417638"/>
            <a:ext cx="776880" cy="119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991264" y="4459289"/>
            <a:ext cx="907768" cy="1229823"/>
            <a:chOff x="10089716" y="3533059"/>
            <a:chExt cx="1539459" cy="1722597"/>
          </a:xfrm>
        </p:grpSpPr>
        <p:pic>
          <p:nvPicPr>
            <p:cNvPr id="17" name="Picture 24" descr="Image result for ke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100970">
              <a:off x="10437694" y="3533059"/>
              <a:ext cx="1191481" cy="119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6" descr="Image result for flame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274643">
              <a:off x="10089716" y="4344810"/>
              <a:ext cx="660210" cy="910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502871" y="2924503"/>
                <a:ext cx="834348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871" y="2924503"/>
                <a:ext cx="834348" cy="100488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05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3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35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35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53" grpId="0"/>
      <p:bldP spid="1435655" grpId="0"/>
      <p:bldP spid="1435657" grpId="0"/>
      <p:bldP spid="2" grpId="0" animBg="1"/>
      <p:bldP spid="3" grpId="0" animBg="1"/>
      <p:bldP spid="3" grpId="1" animBg="1"/>
      <p:bldP spid="3" grpId="2" animBg="1"/>
      <p:bldP spid="15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70C0"/>
                </a:solidFill>
              </a:rPr>
              <a:t>Proof </a:t>
            </a:r>
            <a:r>
              <a:rPr lang="en-US" altLang="en-US" dirty="0" smtClean="0">
                <a:solidFill>
                  <a:srgbClr val="0070C0"/>
                </a:solidFill>
              </a:rPr>
              <a:t>of Impossibility by </a:t>
            </a:r>
            <a:r>
              <a:rPr lang="en-US" altLang="en-US" dirty="0">
                <a:solidFill>
                  <a:srgbClr val="0070C0"/>
                </a:solidFill>
              </a:rPr>
              <a:t>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5653" name="Text Box 5"/>
              <p:cNvSpPr txBox="1">
                <a:spLocks noChangeArrowheads="1"/>
              </p:cNvSpPr>
              <p:nvPr/>
            </p:nvSpPr>
            <p:spPr bwMode="auto">
              <a:xfrm>
                <a:off x="4307870" y="1527179"/>
                <a:ext cx="5634171" cy="954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175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800" dirty="0"/>
                  <a:t>1. </a:t>
                </a:r>
                <a:r>
                  <a:rPr lang="en-US" altLang="en-US" sz="2800" i="1" dirty="0" smtClean="0">
                    <a:latin typeface="Times New Roman" pitchFamily="18" charset="0"/>
                  </a:rPr>
                  <a:t>X</a:t>
                </a:r>
                <a:r>
                  <a:rPr lang="en-US" altLang="en-US" sz="2800" dirty="0" smtClean="0"/>
                  <a:t> </a:t>
                </a:r>
                <a:r>
                  <a:rPr lang="en-US" altLang="en-US" sz="2800" dirty="0"/>
                  <a:t>does not exist.</a:t>
                </a:r>
              </a:p>
              <a:p>
                <a:r>
                  <a:rPr lang="en-US" altLang="en-US" sz="2800" dirty="0"/>
                  <a:t>(e.g., </a:t>
                </a:r>
                <a:r>
                  <a:rPr lang="en-US" altLang="en-US" sz="2800" i="1" dirty="0">
                    <a:latin typeface="Times New Roman" pitchFamily="18" charset="0"/>
                  </a:rPr>
                  <a:t>X</a:t>
                </a:r>
                <a:r>
                  <a:rPr lang="en-US" altLang="en-US" sz="2800" dirty="0"/>
                  <a:t> = some TM that decides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 dirty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en-US" sz="2800" i="1" dirty="0"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altLang="en-US" sz="2800" dirty="0"/>
                  <a:t>)</a:t>
                </a:r>
              </a:p>
            </p:txBody>
          </p:sp>
        </mc:Choice>
        <mc:Fallback xmlns="">
          <p:sp>
            <p:nvSpPr>
              <p:cNvPr id="1435653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07870" y="1527179"/>
                <a:ext cx="5634171" cy="954107"/>
              </a:xfrm>
              <a:prstGeom prst="rect">
                <a:avLst/>
              </a:prstGeom>
              <a:blipFill rotWithShape="1">
                <a:blip r:embed="rId2"/>
                <a:stretch>
                  <a:fillRect l="-2273" t="-7051" r="-1299" b="-1794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5655" name="Text Box 7"/>
          <p:cNvSpPr txBox="1">
            <a:spLocks noChangeArrowheads="1"/>
          </p:cNvSpPr>
          <p:nvPr/>
        </p:nvSpPr>
        <p:spPr bwMode="auto">
          <a:xfrm>
            <a:off x="4307870" y="2949892"/>
            <a:ext cx="443435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2. Assume </a:t>
            </a:r>
            <a:r>
              <a:rPr lang="en-US" altLang="en-US" sz="2800" i="1" dirty="0">
                <a:latin typeface="Times New Roman" pitchFamily="18" charset="0"/>
              </a:rPr>
              <a:t>Y</a:t>
            </a:r>
            <a:r>
              <a:rPr lang="en-US" altLang="en-US" sz="2800" dirty="0"/>
              <a:t> exists.</a:t>
            </a:r>
          </a:p>
          <a:p>
            <a:r>
              <a:rPr lang="en-US" altLang="en-US" sz="2800" dirty="0"/>
              <a:t>(</a:t>
            </a:r>
            <a:r>
              <a:rPr lang="en-US" altLang="en-US" sz="2800" i="1" dirty="0">
                <a:latin typeface="Times New Roman" pitchFamily="18" charset="0"/>
              </a:rPr>
              <a:t>Y</a:t>
            </a:r>
            <a:r>
              <a:rPr lang="en-US" altLang="en-US" sz="2800" dirty="0"/>
              <a:t> = some TM that decides </a:t>
            </a:r>
            <a:r>
              <a:rPr lang="en-US" altLang="en-US" sz="2800" i="1" dirty="0">
                <a:latin typeface="Times New Roman" pitchFamily="18" charset="0"/>
              </a:rPr>
              <a:t>B</a:t>
            </a:r>
            <a:r>
              <a:rPr lang="en-US" altLang="en-US" sz="2800" dirty="0"/>
              <a:t>)</a:t>
            </a:r>
          </a:p>
        </p:txBody>
      </p:sp>
      <p:sp>
        <p:nvSpPr>
          <p:cNvPr id="1435657" name="Text Box 9"/>
          <p:cNvSpPr txBox="1">
            <a:spLocks noChangeArrowheads="1"/>
          </p:cNvSpPr>
          <p:nvPr/>
        </p:nvSpPr>
        <p:spPr bwMode="auto">
          <a:xfrm>
            <a:off x="4307870" y="4622999"/>
            <a:ext cx="53705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3. Show how to use </a:t>
            </a:r>
            <a:r>
              <a:rPr lang="en-US" altLang="en-US" sz="2800" i="1" dirty="0">
                <a:latin typeface="Times New Roman" pitchFamily="18" charset="0"/>
              </a:rPr>
              <a:t>Y</a:t>
            </a:r>
            <a:r>
              <a:rPr lang="en-US" altLang="en-US" sz="2800" dirty="0"/>
              <a:t> to </a:t>
            </a:r>
            <a:r>
              <a:rPr lang="en-US" altLang="en-US" sz="2800" dirty="0" smtClean="0"/>
              <a:t>perform </a:t>
            </a:r>
            <a:r>
              <a:rPr lang="en-US" altLang="en-US" sz="2800" i="1" dirty="0" smtClean="0">
                <a:latin typeface="Times New Roman" pitchFamily="18" charset="0"/>
              </a:rPr>
              <a:t>X</a:t>
            </a:r>
            <a:r>
              <a:rPr lang="en-US" altLang="en-US" sz="2800" dirty="0"/>
              <a:t>.</a:t>
            </a:r>
          </a:p>
        </p:txBody>
      </p:sp>
      <p:sp>
        <p:nvSpPr>
          <p:cNvPr id="1435661" name="Rectangle 13"/>
          <p:cNvSpPr>
            <a:spLocks noChangeArrowheads="1"/>
          </p:cNvSpPr>
          <p:nvPr/>
        </p:nvSpPr>
        <p:spPr bwMode="auto">
          <a:xfrm>
            <a:off x="9110080" y="5644634"/>
            <a:ext cx="18473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5663" name="Text Box 15"/>
          <p:cNvSpPr txBox="1">
            <a:spLocks noChangeArrowheads="1"/>
          </p:cNvSpPr>
          <p:nvPr/>
        </p:nvSpPr>
        <p:spPr bwMode="auto">
          <a:xfrm>
            <a:off x="4307870" y="5644634"/>
            <a:ext cx="978915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dirty="0"/>
              <a:t>4. </a:t>
            </a:r>
            <a:r>
              <a:rPr lang="en-US" altLang="en-US" sz="2800" i="1" dirty="0">
                <a:latin typeface="Times New Roman" pitchFamily="18" charset="0"/>
              </a:rPr>
              <a:t>X</a:t>
            </a:r>
            <a:r>
              <a:rPr lang="en-US" altLang="en-US" sz="2800" dirty="0"/>
              <a:t> doesn’t exist, but </a:t>
            </a:r>
            <a:r>
              <a:rPr lang="en-US" altLang="en-US" sz="2800" i="1" dirty="0">
                <a:latin typeface="Times New Roman" pitchFamily="18" charset="0"/>
              </a:rPr>
              <a:t>Y</a:t>
            </a:r>
            <a:r>
              <a:rPr lang="en-US" altLang="en-US" sz="2800" dirty="0"/>
              <a:t> could be used to make </a:t>
            </a:r>
            <a:r>
              <a:rPr lang="en-US" altLang="en-US" sz="2800" i="1" dirty="0">
                <a:latin typeface="Times New Roman" pitchFamily="18" charset="0"/>
              </a:rPr>
              <a:t>X</a:t>
            </a:r>
            <a:endParaRPr lang="en-US" altLang="en-US" sz="2800" dirty="0"/>
          </a:p>
          <a:p>
            <a:r>
              <a:rPr lang="en-US" altLang="en-US" sz="2800" dirty="0"/>
              <a:t>	conclusion: </a:t>
            </a:r>
            <a:r>
              <a:rPr lang="en-US" altLang="en-US" sz="2800" i="1" dirty="0">
                <a:latin typeface="Times New Roman" pitchFamily="18" charset="0"/>
              </a:rPr>
              <a:t>	Y</a:t>
            </a:r>
            <a:r>
              <a:rPr lang="en-US" altLang="en-US" sz="2800" dirty="0"/>
              <a:t> must not exist either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Flowchart: Magnetic Disk 1"/>
              <p:cNvSpPr/>
              <p:nvPr/>
            </p:nvSpPr>
            <p:spPr>
              <a:xfrm>
                <a:off x="2502871" y="1412138"/>
                <a:ext cx="834348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Flowchart: Magnetic Disk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871" y="1412138"/>
                <a:ext cx="834348" cy="1184190"/>
              </a:xfrm>
              <a:prstGeom prst="flowChartMagneticDisk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441647" y="4398550"/>
                <a:ext cx="834348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647" y="4398550"/>
                <a:ext cx="834348" cy="100488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owchart: Magnetic Disk 14"/>
              <p:cNvSpPr/>
              <p:nvPr/>
            </p:nvSpPr>
            <p:spPr>
              <a:xfrm>
                <a:off x="2441647" y="4308898"/>
                <a:ext cx="834348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owchart: Magnetic Disk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647" y="4308898"/>
                <a:ext cx="834348" cy="1184190"/>
              </a:xfrm>
              <a:prstGeom prst="flowChartMagneticDisk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502871" y="2924503"/>
                <a:ext cx="834348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871" y="2924503"/>
                <a:ext cx="834348" cy="100488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35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3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29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35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35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53" grpId="0"/>
      <p:bldP spid="1435655" grpId="0"/>
      <p:bldP spid="1435657" grpId="0"/>
      <p:bldP spid="2" grpId="0" animBg="1"/>
      <p:bldP spid="3" grpId="0" animBg="1"/>
      <p:bldP spid="3" grpId="1" animBg="1"/>
      <p:bldP spid="3" grpId="2" animBg="1"/>
      <p:bldP spid="15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70C0"/>
                </a:solidFill>
              </a:rPr>
              <a:t>Converse?</a:t>
            </a:r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1443846" name="Text Box 6"/>
          <p:cNvSpPr txBox="1">
            <a:spLocks noChangeArrowheads="1"/>
          </p:cNvSpPr>
          <p:nvPr/>
        </p:nvSpPr>
        <p:spPr bwMode="auto">
          <a:xfrm>
            <a:off x="2271737" y="2985355"/>
            <a:ext cx="16675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that can solve </a:t>
            </a:r>
            <a:r>
              <a:rPr lang="en-US" altLang="en-US" b="1" dirty="0" smtClean="0"/>
              <a:t>B</a:t>
            </a:r>
          </a:p>
          <a:p>
            <a:r>
              <a:rPr lang="en-US" altLang="en-US" b="1" dirty="0" smtClean="0"/>
              <a:t>(</a:t>
            </a:r>
            <a:r>
              <a:rPr lang="en-US" b="1" dirty="0" smtClean="0"/>
              <a:t>Lighting </a:t>
            </a:r>
            <a:r>
              <a:rPr lang="en-US" b="1" dirty="0"/>
              <a:t>a </a:t>
            </a:r>
            <a:r>
              <a:rPr lang="en-US" b="1" dirty="0" smtClean="0"/>
              <a:t>fire</a:t>
            </a:r>
            <a:r>
              <a:rPr lang="en-US" altLang="en-US" b="1" dirty="0" smtClean="0"/>
              <a:t>)</a:t>
            </a:r>
            <a:endParaRPr lang="en-US" altLang="en-US" b="1" dirty="0"/>
          </a:p>
        </p:txBody>
      </p:sp>
      <p:sp>
        <p:nvSpPr>
          <p:cNvPr id="1443847" name="AutoShape 7"/>
          <p:cNvSpPr>
            <a:spLocks noChangeArrowheads="1"/>
          </p:cNvSpPr>
          <p:nvPr/>
        </p:nvSpPr>
        <p:spPr bwMode="auto">
          <a:xfrm>
            <a:off x="4011821" y="1928794"/>
            <a:ext cx="4704124" cy="993815"/>
          </a:xfrm>
          <a:prstGeom prst="rightArrow">
            <a:avLst>
              <a:gd name="adj1" fmla="val 52315"/>
              <a:gd name="adj2" fmla="val 76770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2800" dirty="0"/>
              <a:t>    can be used to make  </a:t>
            </a:r>
          </a:p>
        </p:txBody>
      </p:sp>
      <p:sp>
        <p:nvSpPr>
          <p:cNvPr id="1443849" name="Text Box 9"/>
          <p:cNvSpPr txBox="1">
            <a:spLocks noChangeArrowheads="1"/>
          </p:cNvSpPr>
          <p:nvPr/>
        </p:nvSpPr>
        <p:spPr bwMode="auto">
          <a:xfrm>
            <a:off x="8854973" y="2985356"/>
            <a:ext cx="17748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that can solve </a:t>
            </a:r>
            <a:r>
              <a:rPr lang="en-US" altLang="en-US" b="1" dirty="0" smtClean="0"/>
              <a:t>A</a:t>
            </a:r>
          </a:p>
          <a:p>
            <a:r>
              <a:rPr lang="en-US" altLang="en-US" b="1" dirty="0" smtClean="0"/>
              <a:t>(opening a door)</a:t>
            </a:r>
            <a:endParaRPr lang="en-US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3850" name="Text Box 10"/>
              <p:cNvSpPr txBox="1">
                <a:spLocks noChangeArrowheads="1"/>
              </p:cNvSpPr>
              <p:nvPr/>
            </p:nvSpPr>
            <p:spPr bwMode="auto">
              <a:xfrm>
                <a:off x="3956026" y="3111783"/>
                <a:ext cx="4815714" cy="523220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800" b="1" i="1" dirty="0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altLang="en-US" sz="2800" b="1" dirty="0"/>
                  <a:t> is </a:t>
                </a:r>
                <a:r>
                  <a:rPr lang="en-US" altLang="en-US" sz="2800" b="1" dirty="0" smtClean="0"/>
                  <a:t>not </a:t>
                </a:r>
                <a:r>
                  <a:rPr lang="en-US" altLang="en-US" sz="2800" b="1" dirty="0"/>
                  <a:t>harder </a:t>
                </a:r>
                <a:r>
                  <a:rPr lang="en-US" altLang="en-US" sz="2800" b="1" dirty="0" smtClean="0"/>
                  <a:t>to solve </a:t>
                </a:r>
                <a:r>
                  <a:rPr lang="en-US" altLang="en-US" sz="2800" b="1" dirty="0"/>
                  <a:t>than </a:t>
                </a:r>
                <a14:m>
                  <m:oMath xmlns:m="http://schemas.openxmlformats.org/officeDocument/2006/math">
                    <m:r>
                      <a:rPr lang="en-US" altLang="en-US" sz="2800" b="1" i="1" dirty="0" smtClean="0">
                        <a:latin typeface="Cambria Math"/>
                      </a:rPr>
                      <m:t>𝑩</m:t>
                    </m:r>
                  </m:oMath>
                </a14:m>
                <a:endParaRPr lang="en-US" altLang="en-US" sz="2800" b="1" dirty="0"/>
              </a:p>
            </p:txBody>
          </p:sp>
        </mc:Choice>
        <mc:Fallback xmlns="">
          <p:sp>
            <p:nvSpPr>
              <p:cNvPr id="1443850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6026" y="3111783"/>
                <a:ext cx="4815714" cy="523220"/>
              </a:xfrm>
              <a:prstGeom prst="rect">
                <a:avLst/>
              </a:prstGeom>
              <a:blipFill rotWithShape="1">
                <a:blip r:embed="rId2"/>
                <a:stretch>
                  <a:fillRect t="-10465" b="-32558"/>
                </a:stretch>
              </a:blipFill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3851" name="Text Box 11"/>
              <p:cNvSpPr txBox="1">
                <a:spLocks noChangeArrowheads="1"/>
              </p:cNvSpPr>
              <p:nvPr/>
            </p:nvSpPr>
            <p:spPr bwMode="auto">
              <a:xfrm>
                <a:off x="4814811" y="1405574"/>
                <a:ext cx="2405274" cy="523220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800" b="1" i="1" dirty="0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altLang="en-US" sz="2800" b="1" dirty="0"/>
                  <a:t> reduces to </a:t>
                </a:r>
                <a14:m>
                  <m:oMath xmlns:m="http://schemas.openxmlformats.org/officeDocument/2006/math">
                    <m:r>
                      <a:rPr lang="en-US" altLang="en-US" sz="2800" b="1" i="1" dirty="0" smtClean="0">
                        <a:latin typeface="Cambria Math"/>
                      </a:rPr>
                      <m:t>𝑩</m:t>
                    </m:r>
                  </m:oMath>
                </a14:m>
                <a:endParaRPr lang="en-US" altLang="en-US" sz="2800" b="1" dirty="0"/>
              </a:p>
            </p:txBody>
          </p:sp>
        </mc:Choice>
        <mc:Fallback xmlns="">
          <p:sp>
            <p:nvSpPr>
              <p:cNvPr id="1443851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14811" y="1405574"/>
                <a:ext cx="2405274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10588" b="-34118"/>
                </a:stretch>
              </a:blipFill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3852" name="Text Box 12"/>
              <p:cNvSpPr txBox="1">
                <a:spLocks noChangeArrowheads="1"/>
              </p:cNvSpPr>
              <p:nvPr/>
            </p:nvSpPr>
            <p:spPr bwMode="auto">
              <a:xfrm>
                <a:off x="76710" y="4317129"/>
                <a:ext cx="6242286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175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800" dirty="0"/>
                  <a:t>Does this mean </a:t>
                </a:r>
                <a14:m>
                  <m:oMath xmlns:m="http://schemas.openxmlformats.org/officeDocument/2006/math">
                    <m:r>
                      <a:rPr lang="en-US" altLang="en-US" sz="2800" b="1" i="1" dirty="0" smtClean="0">
                        <a:latin typeface="Cambria Math"/>
                      </a:rPr>
                      <m:t>𝑩</m:t>
                    </m:r>
                  </m:oMath>
                </a14:m>
                <a:r>
                  <a:rPr lang="en-US" altLang="en-US" sz="2800" dirty="0"/>
                  <a:t> is </a:t>
                </a:r>
                <a:r>
                  <a:rPr lang="en-US" altLang="en-US" sz="2800" dirty="0" smtClean="0"/>
                  <a:t>equally as </a:t>
                </a:r>
                <a:r>
                  <a:rPr lang="en-US" altLang="en-US" sz="2800" dirty="0"/>
                  <a:t>hard as </a:t>
                </a:r>
                <a14:m>
                  <m:oMath xmlns:m="http://schemas.openxmlformats.org/officeDocument/2006/math">
                    <m:r>
                      <a:rPr lang="en-US" altLang="en-US" sz="2800" b="1" i="1" dirty="0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altLang="en-US" sz="2800" dirty="0"/>
                  <a:t>?</a:t>
                </a:r>
              </a:p>
            </p:txBody>
          </p:sp>
        </mc:Choice>
        <mc:Fallback xmlns="">
          <p:sp>
            <p:nvSpPr>
              <p:cNvPr id="1443852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710" y="4317129"/>
                <a:ext cx="6242286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2051" t="-10465" r="-977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3853" name="Text Box 13"/>
              <p:cNvSpPr txBox="1">
                <a:spLocks noChangeArrowheads="1"/>
              </p:cNvSpPr>
              <p:nvPr/>
            </p:nvSpPr>
            <p:spPr bwMode="auto">
              <a:xfrm>
                <a:off x="1771190" y="4886326"/>
                <a:ext cx="5374998" cy="1384995"/>
              </a:xfrm>
              <a:prstGeom prst="rect">
                <a:avLst/>
              </a:prstGeom>
              <a:noFill/>
              <a:ln w="317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800" b="1" dirty="0"/>
                  <a:t>No! </a:t>
                </a:r>
                <a:r>
                  <a:rPr lang="en-US" altLang="en-US" sz="2800" dirty="0"/>
                  <a:t> </a:t>
                </a:r>
                <a:endParaRPr lang="en-US" altLang="en-US" sz="2800" dirty="0" smtClean="0"/>
              </a:p>
              <a:p>
                <a:r>
                  <a:rPr lang="en-US" altLang="en-US" sz="2800" dirty="0" smtClean="0"/>
                  <a:t>Solving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altLang="en-US" sz="2800" dirty="0" smtClean="0"/>
                  <a:t> is only one way to solve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/>
                      </a:rPr>
                      <m:t>𝑋</m:t>
                    </m:r>
                  </m:oMath>
                </a14:m>
                <a:endParaRPr lang="en-US" altLang="en-US" sz="2800" dirty="0"/>
              </a:p>
              <a:p>
                <a:r>
                  <a:rPr lang="en-US" altLang="en-US" sz="2800" dirty="0" smtClean="0"/>
                  <a:t>There may be an easier way</a:t>
                </a:r>
                <a:endParaRPr lang="en-US" altLang="en-US" sz="2800" dirty="0"/>
              </a:p>
            </p:txBody>
          </p:sp>
        </mc:Choice>
        <mc:Fallback xmlns="">
          <p:sp>
            <p:nvSpPr>
              <p:cNvPr id="144385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71190" y="4886326"/>
                <a:ext cx="5374998" cy="1384995"/>
              </a:xfrm>
              <a:prstGeom prst="rect">
                <a:avLst/>
              </a:prstGeom>
              <a:blipFill rotWithShape="1">
                <a:blip r:embed="rId5"/>
                <a:stretch>
                  <a:fillRect l="-2144" t="-3017" b="-10345"/>
                </a:stretch>
              </a:blipFill>
              <a:ln w="317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688349" y="1893085"/>
                <a:ext cx="834348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349" y="1893085"/>
                <a:ext cx="834348" cy="100488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owchart: Magnetic Disk 12"/>
              <p:cNvSpPr/>
              <p:nvPr/>
            </p:nvSpPr>
            <p:spPr>
              <a:xfrm>
                <a:off x="9276394" y="1695535"/>
                <a:ext cx="834348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owchart: Magnetic Disk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394" y="1695535"/>
                <a:ext cx="834348" cy="1184190"/>
              </a:xfrm>
              <a:prstGeom prst="flowChartMagneticDisk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Image result for the shining door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07"/>
          <a:stretch/>
        </p:blipFill>
        <p:spPr bwMode="auto">
          <a:xfrm>
            <a:off x="8132927" y="4578739"/>
            <a:ext cx="3924300" cy="211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10"/>
              <p:cNvSpPr txBox="1">
                <a:spLocks noChangeArrowheads="1"/>
              </p:cNvSpPr>
              <p:nvPr/>
            </p:nvSpPr>
            <p:spPr bwMode="auto">
              <a:xfrm>
                <a:off x="5747784" y="3631686"/>
                <a:ext cx="1232197" cy="523220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1" i="1" dirty="0" smtClean="0">
                          <a:latin typeface="Cambria Math"/>
                        </a:rPr>
                        <m:t>𝑨</m:t>
                      </m:r>
                      <m:r>
                        <a:rPr lang="en-US" altLang="en-US" sz="2800" b="1" i="1" dirty="0" smtClean="0">
                          <a:latin typeface="Cambria Math"/>
                        </a:rPr>
                        <m:t>≤</m:t>
                      </m:r>
                      <m:r>
                        <a:rPr lang="en-US" altLang="en-US" sz="2800" b="1" i="1" dirty="0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altLang="en-US" sz="2800" b="1" dirty="0"/>
              </a:p>
            </p:txBody>
          </p:sp>
        </mc:Choice>
        <mc:Fallback xmlns="">
          <p:sp>
            <p:nvSpPr>
              <p:cNvPr id="14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47784" y="3631686"/>
                <a:ext cx="1232197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0"/>
              <p:cNvSpPr txBox="1">
                <a:spLocks noChangeArrowheads="1"/>
              </p:cNvSpPr>
              <p:nvPr/>
            </p:nvSpPr>
            <p:spPr bwMode="auto">
              <a:xfrm>
                <a:off x="6472155" y="4322644"/>
                <a:ext cx="1230593" cy="523220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1" i="1" dirty="0" smtClean="0">
                          <a:latin typeface="Cambria Math"/>
                        </a:rPr>
                        <m:t>𝑨</m:t>
                      </m:r>
                      <m:r>
                        <a:rPr lang="en-US" altLang="en-US" sz="2800" b="1" i="1" dirty="0" smtClean="0">
                          <a:latin typeface="Cambria Math"/>
                        </a:rPr>
                        <m:t>=</m:t>
                      </m:r>
                      <m:r>
                        <a:rPr lang="en-US" altLang="en-US" sz="2800" b="1" i="1" dirty="0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altLang="en-US" sz="2800" b="1" dirty="0"/>
              </a:p>
            </p:txBody>
          </p:sp>
        </mc:Choice>
        <mc:Fallback xmlns="">
          <p:sp>
            <p:nvSpPr>
              <p:cNvPr id="15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2155" y="4322644"/>
                <a:ext cx="1230593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968213" y="1236663"/>
            <a:ext cx="8738286" cy="2918243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8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44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5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70C0"/>
                </a:solidFill>
              </a:rPr>
              <a:t>Common Reduction Traps</a:t>
            </a:r>
            <a:endParaRPr lang="en-US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6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32719" y="1192048"/>
                <a:ext cx="10969943" cy="2789402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Be careful: the 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direction</a:t>
                </a:r>
                <a:r>
                  <a:rPr lang="en-US" altLang="en-US" dirty="0"/>
                  <a:t> matters a great </a:t>
                </a:r>
                <a:r>
                  <a:rPr lang="en-US" altLang="en-US" dirty="0" smtClean="0"/>
                  <a:t>deal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 smtClean="0"/>
                  <a:t>Using a solver for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altLang="en-US" dirty="0" smtClean="0"/>
                  <a:t> to solve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altLang="en-US" dirty="0" smtClean="0"/>
                  <a:t> shows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altLang="en-US" dirty="0" smtClean="0"/>
                  <a:t> is not harder than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𝐵</m:t>
                    </m:r>
                  </m:oMath>
                </a14:m>
                <a:endParaRPr lang="en-US" altLang="en-US" dirty="0" smtClean="0"/>
              </a:p>
              <a:p>
                <a:pPr marL="457200" lvl="1" indent="0">
                  <a:lnSpc>
                    <a:spcPct val="90000"/>
                  </a:lnSpc>
                  <a:buNone/>
                </a:pPr>
                <a:endParaRPr lang="en-US" altLang="en-US" dirty="0"/>
              </a:p>
              <a:p>
                <a:pPr>
                  <a:lnSpc>
                    <a:spcPct val="90000"/>
                  </a:lnSpc>
                </a:pPr>
                <a:r>
                  <a:rPr lang="en-US" altLang="en-US" dirty="0" smtClean="0"/>
                  <a:t>The </a:t>
                </a:r>
                <a:r>
                  <a:rPr lang="en-US" altLang="en-US" dirty="0"/>
                  <a:t>transformation must </a:t>
                </a:r>
                <a:r>
                  <a:rPr lang="en-US" altLang="en-US" dirty="0" smtClean="0"/>
                  <a:t>use </a:t>
                </a:r>
                <a:r>
                  <a:rPr lang="en-US" altLang="en-US" dirty="0"/>
                  <a:t>only things </a:t>
                </a:r>
                <a:r>
                  <a:rPr lang="en-US" altLang="en-US" dirty="0" smtClean="0"/>
                  <a:t>you </a:t>
                </a:r>
                <a:r>
                  <a:rPr lang="en-US" altLang="en-US" b="1" i="1" dirty="0">
                    <a:solidFill>
                      <a:srgbClr val="00B0F0"/>
                    </a:solidFill>
                  </a:rPr>
                  <a:t>can do</a:t>
                </a:r>
                <a:r>
                  <a:rPr lang="en-US" altLang="en-US" dirty="0"/>
                  <a:t>: </a:t>
                </a:r>
                <a:endParaRPr lang="en-US" altLang="en-US" dirty="0" smtClean="0"/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 smtClean="0"/>
                  <a:t>Otherwise it may be that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altLang="en-US" dirty="0" smtClean="0"/>
                  <a:t> exists, but some other step doesn’t! </a:t>
                </a:r>
              </a:p>
            </p:txBody>
          </p:sp>
        </mc:Choice>
        <mc:Fallback xmlns="">
          <p:sp>
            <p:nvSpPr>
              <p:cNvPr id="1436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32719" y="1192048"/>
                <a:ext cx="10969943" cy="2789402"/>
              </a:xfrm>
              <a:blipFill rotWithShape="1">
                <a:blip r:embed="rId2"/>
                <a:stretch>
                  <a:fillRect l="-1278" t="-4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6677" name="Text Box 5"/>
          <p:cNvSpPr txBox="1">
            <a:spLocks noChangeArrowheads="1"/>
          </p:cNvSpPr>
          <p:nvPr/>
        </p:nvSpPr>
        <p:spPr bwMode="auto">
          <a:xfrm>
            <a:off x="10229083" y="2414422"/>
            <a:ext cx="150692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/>
              <a:t>What does can do </a:t>
            </a:r>
            <a:r>
              <a:rPr lang="en-US" altLang="en-US" dirty="0" smtClean="0"/>
              <a:t>mean?</a:t>
            </a: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27162" y="2237875"/>
            <a:ext cx="2619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___ Reduces to ___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765956" y="2187787"/>
                <a:ext cx="463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956" y="2187787"/>
                <a:ext cx="46384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94063" y="2187788"/>
                <a:ext cx="4521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063" y="2187788"/>
                <a:ext cx="452175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304961" y="4020212"/>
            <a:ext cx="11566470" cy="2820344"/>
            <a:chOff x="431089" y="4360376"/>
            <a:chExt cx="10844142" cy="2432881"/>
          </a:xfrm>
        </p:grpSpPr>
        <p:pic>
          <p:nvPicPr>
            <p:cNvPr id="4098" name="Picture 2" descr="Image result for trap comic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5897109" y="4360376"/>
              <a:ext cx="5378122" cy="2378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trap comic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 bwMode="auto">
            <a:xfrm>
              <a:off x="431089" y="4414322"/>
              <a:ext cx="5378122" cy="2378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Double Brace 4"/>
          <p:cNvSpPr/>
          <p:nvPr/>
        </p:nvSpPr>
        <p:spPr>
          <a:xfrm>
            <a:off x="10161373" y="2418620"/>
            <a:ext cx="1710058" cy="646331"/>
          </a:xfrm>
          <a:prstGeom prst="bracePair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2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3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3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36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xkcd spoiler aler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" t="2807" r="2920" b="2705"/>
          <a:stretch/>
        </p:blipFill>
        <p:spPr bwMode="auto">
          <a:xfrm>
            <a:off x="8518355" y="3257550"/>
            <a:ext cx="3542289" cy="354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70C0"/>
                </a:solidFill>
              </a:rPr>
              <a:t>What “Can Do” Means</a:t>
            </a:r>
          </a:p>
        </p:txBody>
      </p:sp>
      <p:sp>
        <p:nvSpPr>
          <p:cNvPr id="144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441" y="1600201"/>
            <a:ext cx="10969943" cy="470534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Tools used in a reduction are limited by what you are proving</a:t>
            </a:r>
          </a:p>
          <a:p>
            <a:pPr>
              <a:lnSpc>
                <a:spcPct val="90000"/>
              </a:lnSpc>
            </a:pPr>
            <a:r>
              <a:rPr lang="en-US" altLang="en-US" dirty="0" err="1" smtClean="0"/>
              <a:t>Undecidability</a:t>
            </a:r>
            <a:r>
              <a:rPr lang="en-US" altLang="en-US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Y</a:t>
            </a:r>
            <a:r>
              <a:rPr lang="en-US" altLang="en-US" dirty="0" smtClean="0"/>
              <a:t>ou </a:t>
            </a:r>
            <a:r>
              <a:rPr lang="en-US" altLang="en-US" dirty="0"/>
              <a:t>are proving </a:t>
            </a:r>
            <a:r>
              <a:rPr lang="en-US" altLang="en-US" dirty="0" smtClean="0"/>
              <a:t>something about </a:t>
            </a:r>
            <a:r>
              <a:rPr lang="en-US" altLang="en-US" dirty="0"/>
              <a:t>all TMs: 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/>
              <a:t>T</a:t>
            </a:r>
            <a:r>
              <a:rPr lang="en-US" altLang="en-US" dirty="0" smtClean="0"/>
              <a:t>he transformation “can do” things a terminating TM “can do”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Spoiler alert!</a:t>
            </a:r>
            <a:endParaRPr lang="en-US" altLang="en-US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solidFill>
                  <a:srgbClr val="FF0000"/>
                </a:solidFill>
              </a:rPr>
              <a:t>Complexity: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Y</a:t>
            </a:r>
            <a:r>
              <a:rPr lang="en-US" altLang="en-US" dirty="0" smtClean="0">
                <a:solidFill>
                  <a:srgbClr val="FF0000"/>
                </a:solidFill>
              </a:rPr>
              <a:t>ou </a:t>
            </a:r>
            <a:r>
              <a:rPr lang="en-US" altLang="en-US" dirty="0">
                <a:solidFill>
                  <a:srgbClr val="FF0000"/>
                </a:solidFill>
              </a:rPr>
              <a:t>are proving something about </a:t>
            </a:r>
            <a:r>
              <a:rPr lang="en-US" altLang="en-US" dirty="0" smtClean="0">
                <a:solidFill>
                  <a:srgbClr val="FF0000"/>
                </a:solidFill>
              </a:rPr>
              <a:t>time required: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T</a:t>
            </a:r>
            <a:r>
              <a:rPr lang="en-US" altLang="en-US" dirty="0" smtClean="0">
                <a:solidFill>
                  <a:srgbClr val="FF0000"/>
                </a:solidFill>
              </a:rPr>
              <a:t>he </a:t>
            </a:r>
            <a:r>
              <a:rPr lang="en-US" altLang="en-US" dirty="0">
                <a:solidFill>
                  <a:srgbClr val="FF0000"/>
                </a:solidFill>
              </a:rPr>
              <a:t>time it takes to do the transformation is </a:t>
            </a:r>
            <a:r>
              <a:rPr lang="en-US" altLang="en-US" dirty="0" smtClean="0">
                <a:solidFill>
                  <a:srgbClr val="FF0000"/>
                </a:solidFill>
              </a:rPr>
              <a:t>limited</a:t>
            </a:r>
          </a:p>
          <a:p>
            <a:pPr>
              <a:lnSpc>
                <a:spcPct val="90000"/>
              </a:lnSpc>
            </a:pPr>
            <a:r>
              <a:rPr lang="en-US" altLang="en-US" dirty="0" smtClean="0">
                <a:solidFill>
                  <a:srgbClr val="FF0000"/>
                </a:solidFill>
              </a:rPr>
              <a:t>Combinatorics: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olidFill>
                  <a:srgbClr val="FF0000"/>
                </a:solidFill>
              </a:rPr>
              <a:t>You are proving something about the number of things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olidFill>
                  <a:srgbClr val="FF0000"/>
                </a:solidFill>
              </a:rPr>
              <a:t>The transformation must be bijective</a:t>
            </a:r>
            <a:endParaRPr lang="en-US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58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4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4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4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4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4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44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70C0"/>
                </a:solidFill>
              </a:rPr>
              <a:t>The Halting Language</a:t>
            </a:r>
            <a:endParaRPr lang="en-US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8244" name="Text Box 4"/>
              <p:cNvSpPr txBox="1">
                <a:spLocks noChangeArrowheads="1"/>
              </p:cNvSpPr>
              <p:nvPr/>
            </p:nvSpPr>
            <p:spPr bwMode="auto">
              <a:xfrm>
                <a:off x="236484" y="1647593"/>
                <a:ext cx="11342900" cy="954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175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en-US" sz="2800" b="0" i="1" dirty="0" smtClean="0">
                            <a:latin typeface="Cambria Math"/>
                          </a:rPr>
                          <m:t>𝑇𝑀</m:t>
                        </m:r>
                      </m:sub>
                    </m:sSub>
                    <m:r>
                      <a:rPr lang="en-US" altLang="en-US" sz="28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sz="2800" dirty="0">
                    <a:latin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/>
                      </a:rPr>
                      <m:t>{ &lt;</m:t>
                    </m:r>
                    <m:r>
                      <a:rPr lang="en-US" altLang="en-US" sz="2800" i="1" dirty="0" smtClean="0">
                        <a:latin typeface="Cambria Math"/>
                      </a:rPr>
                      <m:t>𝑀</m:t>
                    </m:r>
                    <m:r>
                      <a:rPr lang="en-US" altLang="en-US" sz="2800" i="1" dirty="0" smtClean="0">
                        <a:latin typeface="Cambria Math"/>
                      </a:rPr>
                      <m:t>, </m:t>
                    </m:r>
                    <m:r>
                      <a:rPr lang="en-US" altLang="en-US" sz="2800" i="1" dirty="0" smtClean="0">
                        <a:latin typeface="Cambria Math"/>
                      </a:rPr>
                      <m:t>𝑤</m:t>
                    </m:r>
                    <m:r>
                      <a:rPr lang="en-US" altLang="en-US" sz="2800" i="1" dirty="0" smtClean="0">
                        <a:latin typeface="Cambria Math"/>
                      </a:rPr>
                      <m:t>&gt; | </m:t>
                    </m:r>
                    <m:r>
                      <a:rPr lang="en-US" altLang="en-US" sz="2800" i="1" dirty="0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altLang="en-US" sz="2800" dirty="0"/>
                  <a:t> is a TM </a:t>
                </a:r>
                <a:r>
                  <a:rPr lang="en-US" altLang="en-US" sz="2800" dirty="0" smtClean="0"/>
                  <a:t>description and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/>
                      </a:rPr>
                      <m:t>𝑀</m:t>
                    </m:r>
                    <m:r>
                      <a:rPr lang="en-US" altLang="en-US" sz="28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sz="2800" dirty="0"/>
                  <a:t>accepts input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/>
                      </a:rPr>
                      <m:t>𝑤</m:t>
                    </m:r>
                    <m:r>
                      <a:rPr lang="en-US" altLang="en-US" sz="2800" i="1" dirty="0" smtClean="0">
                        <a:latin typeface="Cambria Math"/>
                      </a:rPr>
                      <m:t> }</m:t>
                    </m:r>
                  </m:oMath>
                </a14:m>
                <a:endParaRPr lang="en-US" altLang="en-US" sz="2800" dirty="0" smtClean="0"/>
              </a:p>
              <a:p>
                <a:pPr marL="0" lvl="1"/>
                <a:r>
                  <a:rPr lang="en-US" altLang="en-US" sz="2800" dirty="0"/>
                  <a:t>All machine </a:t>
                </a:r>
                <a:r>
                  <a:rPr lang="en-US" altLang="en-US" sz="2800" dirty="0" smtClean="0"/>
                  <a:t>description, </a:t>
                </a:r>
                <a:r>
                  <a:rPr lang="en-US" altLang="en-US" sz="2800" dirty="0"/>
                  <a:t>input pairs in which the machine accepts </a:t>
                </a:r>
                <a:r>
                  <a:rPr lang="en-US" altLang="en-US" sz="2800" dirty="0" smtClean="0"/>
                  <a:t>that  input</a:t>
                </a:r>
                <a:endParaRPr lang="en-US" altLang="en-US" sz="2800" dirty="0"/>
              </a:p>
            </p:txBody>
          </p:sp>
        </mc:Choice>
        <mc:Fallback xmlns="">
          <p:sp>
            <p:nvSpPr>
              <p:cNvPr id="1418244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484" y="1647593"/>
                <a:ext cx="11342900" cy="954107"/>
              </a:xfrm>
              <a:prstGeom prst="rect">
                <a:avLst/>
              </a:prstGeom>
              <a:blipFill rotWithShape="1">
                <a:blip r:embed="rId2"/>
                <a:stretch>
                  <a:fillRect l="-1128" t="-7006" b="-1719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"/>
              <p:cNvSpPr txBox="1">
                <a:spLocks noChangeArrowheads="1"/>
              </p:cNvSpPr>
              <p:nvPr/>
            </p:nvSpPr>
            <p:spPr bwMode="auto">
              <a:xfrm>
                <a:off x="236484" y="3135791"/>
                <a:ext cx="11342900" cy="954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175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/>
                      </a:rPr>
                      <m:t>𝐻𝐴𝐿</m:t>
                    </m:r>
                    <m:sSub>
                      <m:sSubPr>
                        <m:ctrlP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dirty="0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en-US" sz="2800" b="0" i="1" dirty="0" smtClean="0">
                            <a:latin typeface="Cambria Math"/>
                          </a:rPr>
                          <m:t>𝑇𝑀</m:t>
                        </m:r>
                      </m:sub>
                    </m:sSub>
                    <m:r>
                      <a:rPr lang="en-US" altLang="en-US" sz="2800" i="1" dirty="0">
                        <a:latin typeface="Cambria Math"/>
                      </a:rPr>
                      <m:t>= { &lt;</m:t>
                    </m:r>
                    <m:r>
                      <a:rPr lang="en-US" altLang="en-US" sz="2800" i="1" dirty="0">
                        <a:latin typeface="Cambria Math"/>
                      </a:rPr>
                      <m:t>𝑀</m:t>
                    </m:r>
                    <m:r>
                      <a:rPr lang="en-US" altLang="en-US" sz="2800" i="1" dirty="0">
                        <a:latin typeface="Cambria Math"/>
                      </a:rPr>
                      <m:t>, </m:t>
                    </m:r>
                    <m:r>
                      <a:rPr lang="en-US" altLang="en-US" sz="2800" i="1" dirty="0">
                        <a:latin typeface="Cambria Math"/>
                      </a:rPr>
                      <m:t>𝑤</m:t>
                    </m:r>
                    <m:r>
                      <a:rPr lang="en-US" altLang="en-US" sz="2800" i="1" dirty="0">
                        <a:latin typeface="Cambria Math"/>
                      </a:rPr>
                      <m:t>&gt; | </m:t>
                    </m:r>
                    <m:r>
                      <a:rPr lang="en-US" altLang="en-US" sz="2800" i="1" dirty="0">
                        <a:latin typeface="Cambria Math"/>
                      </a:rPr>
                      <m:t>𝑀</m:t>
                    </m:r>
                    <m:r>
                      <a:rPr lang="en-US" altLang="en-US" sz="28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sz="2800" dirty="0"/>
                  <a:t>is a TM description </a:t>
                </a:r>
                <a:r>
                  <a:rPr lang="en-US" altLang="en-US" sz="2800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/>
                      </a:rPr>
                      <m:t>𝑀</m:t>
                    </m:r>
                    <m:r>
                      <a:rPr lang="en-US" altLang="en-US" sz="28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sz="2800" dirty="0"/>
                  <a:t>halts on input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/>
                      </a:rPr>
                      <m:t> </m:t>
                    </m:r>
                    <m:r>
                      <a:rPr lang="en-US" altLang="en-US" sz="2800" i="1" dirty="0" smtClean="0">
                        <a:latin typeface="Cambria Math"/>
                      </a:rPr>
                      <m:t>𝑤</m:t>
                    </m:r>
                    <m:r>
                      <a:rPr lang="en-US" altLang="en-US" sz="2800" i="1" dirty="0" smtClean="0">
                        <a:latin typeface="Cambria Math"/>
                      </a:rPr>
                      <m:t> }</m:t>
                    </m:r>
                  </m:oMath>
                </a14:m>
                <a:endParaRPr lang="en-US" altLang="en-US" sz="2800" dirty="0" smtClean="0"/>
              </a:p>
              <a:p>
                <a:pPr marL="0" lvl="1"/>
                <a:r>
                  <a:rPr lang="en-US" altLang="en-US" sz="2800" dirty="0"/>
                  <a:t>All machine description, input pairs in which the machine halts on that  </a:t>
                </a:r>
                <a:r>
                  <a:rPr lang="en-US" altLang="en-US" sz="2800" dirty="0" smtClean="0"/>
                  <a:t>input</a:t>
                </a:r>
                <a:endParaRPr lang="en-US" altLang="en-US" sz="2800" dirty="0"/>
              </a:p>
            </p:txBody>
          </p:sp>
        </mc:Choice>
        <mc:Fallback xmlns=""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484" y="3135791"/>
                <a:ext cx="11342900" cy="954107"/>
              </a:xfrm>
              <a:prstGeom prst="rect">
                <a:avLst/>
              </a:prstGeom>
              <a:blipFill rotWithShape="1">
                <a:blip r:embed="rId3"/>
                <a:stretch>
                  <a:fillRect l="-1128" t="-5732" r="-322" b="-1719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4"/>
              <p:cNvSpPr txBox="1">
                <a:spLocks noChangeArrowheads="1"/>
              </p:cNvSpPr>
              <p:nvPr/>
            </p:nvSpPr>
            <p:spPr bwMode="auto">
              <a:xfrm>
                <a:off x="236484" y="4693603"/>
                <a:ext cx="11342900" cy="954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175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2800" dirty="0" smtClean="0"/>
                  <a:t>Every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/>
                      </a:rPr>
                      <m:t>&lt;</m:t>
                    </m:r>
                    <m:r>
                      <a:rPr lang="en-US" altLang="en-US" sz="2800" b="0" i="1" smtClean="0">
                        <a:latin typeface="Cambria Math"/>
                      </a:rPr>
                      <m:t>𝑀</m:t>
                    </m:r>
                    <m:r>
                      <a:rPr lang="en-US" altLang="en-US" sz="2800" b="0" i="1" smtClean="0">
                        <a:latin typeface="Cambria Math"/>
                      </a:rPr>
                      <m:t>,</m:t>
                    </m:r>
                    <m:r>
                      <a:rPr lang="en-US" altLang="en-US" sz="2800" b="0" i="1" smtClean="0">
                        <a:latin typeface="Cambria Math"/>
                      </a:rPr>
                      <m:t>𝑤</m:t>
                    </m:r>
                    <m:r>
                      <a:rPr lang="en-US" altLang="en-US" sz="2800" b="0" i="1" smtClean="0">
                        <a:latin typeface="Cambria Math"/>
                      </a:rPr>
                      <m:t>&gt;</m:t>
                    </m:r>
                  </m:oMath>
                </a14:m>
                <a:r>
                  <a:rPr lang="en-US" altLang="en-US" sz="2800" dirty="0" smtClean="0"/>
                  <a:t>which halts </a:t>
                </a:r>
                <a:r>
                  <a:rPr lang="en-US" altLang="en-US" sz="2800" dirty="0" smtClean="0">
                    <a:solidFill>
                      <a:srgbClr val="FF00FF"/>
                    </a:solidFill>
                  </a:rPr>
                  <a:t>at all </a:t>
                </a:r>
                <a:r>
                  <a:rPr lang="en-US" altLang="en-US" sz="2800" dirty="0" smtClean="0">
                    <a:solidFill>
                      <a:schemeClr val="tx1"/>
                    </a:solidFill>
                  </a:rPr>
                  <a:t>belongs to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𝐻𝐴𝐿</m:t>
                    </m:r>
                    <m:sSub>
                      <m:sSubPr>
                        <m:ctrlP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endParaRPr lang="en-US" altLang="en-US" sz="2800" b="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𝑀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𝑤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</m:oMath>
                </a14:m>
                <a:r>
                  <a:rPr lang="en-US" altLang="en-US" sz="2800" b="0" dirty="0" smtClean="0">
                    <a:solidFill>
                      <a:schemeClr val="tx1"/>
                    </a:solidFill>
                  </a:rPr>
                  <a:t> belongs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en-US" sz="28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altLang="en-US" sz="2800" b="0" dirty="0" smtClean="0">
                    <a:solidFill>
                      <a:schemeClr val="tx1"/>
                    </a:solidFill>
                  </a:rPr>
                  <a:t> if it both halts and accepts</a:t>
                </a:r>
                <a:endParaRPr lang="en-US" altLang="en-US" sz="2800" dirty="0" smtClean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7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484" y="4693603"/>
                <a:ext cx="11342900" cy="954107"/>
              </a:xfrm>
              <a:prstGeom prst="rect">
                <a:avLst/>
              </a:prstGeom>
              <a:blipFill rotWithShape="1">
                <a:blip r:embed="rId4"/>
                <a:stretch>
                  <a:fillRect l="-1128" t="-5769" b="-1794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73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46914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3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𝐻𝐴𝐿𝑇</m:t>
                        </m:r>
                      </m:e>
                      <m:sub>
                        <m:r>
                          <a:rPr lang="en-US" altLang="en-US" sz="3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altLang="en-US" sz="3600" dirty="0" smtClean="0">
                    <a:solidFill>
                      <a:srgbClr val="0070C0"/>
                    </a:solidFill>
                  </a:rPr>
                  <a:t> is Undecidable </a:t>
                </a:r>
                <a:endParaRPr lang="en-US" altLang="en-US" sz="3600" baseline="-25000" dirty="0">
                  <a:solidFill>
                    <a:srgbClr val="0070C0"/>
                  </a:solidFill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44691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3"/>
              <p:cNvSpPr txBox="1">
                <a:spLocks noChangeArrowheads="1"/>
              </p:cNvSpPr>
              <p:nvPr/>
            </p:nvSpPr>
            <p:spPr>
              <a:xfrm>
                <a:off x="1" y="1251288"/>
                <a:ext cx="12188824" cy="37739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/>
                          </a:rPr>
                          <m:t>𝐻𝐴𝐿𝑇</m:t>
                        </m:r>
                      </m:e>
                      <m:sub>
                        <m:r>
                          <a:rPr lang="en-US" altLang="en-US" i="1" dirty="0">
                            <a:latin typeface="Cambria Math"/>
                          </a:rPr>
                          <m:t>𝑇𝑀</m:t>
                        </m:r>
                      </m:sub>
                    </m:sSub>
                    <m:r>
                      <a:rPr lang="en-US" alt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dirty="0">
                    <a:latin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/>
                      </a:rPr>
                      <m:t>{&lt;</m:t>
                    </m:r>
                    <m:r>
                      <a:rPr lang="en-US" altLang="en-US" i="1" dirty="0">
                        <a:latin typeface="Cambria Math"/>
                      </a:rPr>
                      <m:t>𝑀</m:t>
                    </m:r>
                    <m:r>
                      <a:rPr lang="en-US" altLang="en-US" i="1" dirty="0">
                        <a:latin typeface="Cambria Math"/>
                      </a:rPr>
                      <m:t>, </m:t>
                    </m:r>
                    <m:r>
                      <a:rPr lang="en-US" altLang="en-US" i="1" dirty="0">
                        <a:latin typeface="Cambria Math"/>
                      </a:rPr>
                      <m:t>𝑤</m:t>
                    </m:r>
                    <m:r>
                      <a:rPr lang="en-US" altLang="en-US" b="0" i="1" dirty="0" smtClean="0">
                        <a:latin typeface="Cambria Math"/>
                      </a:rPr>
                      <m:t>&gt;</m:t>
                    </m:r>
                    <m:r>
                      <a:rPr lang="en-US" altLang="en-US" i="1" dirty="0">
                        <a:latin typeface="Cambria Math"/>
                      </a:rPr>
                      <m:t>|</m:t>
                    </m:r>
                    <m:r>
                      <a:rPr lang="en-US" altLang="en-US" i="1" dirty="0">
                        <a:latin typeface="Cambria Math"/>
                      </a:rPr>
                      <m:t>𝑀</m:t>
                    </m:r>
                  </m:oMath>
                </a14:m>
                <a:r>
                  <a:rPr lang="en-US" altLang="en-US" dirty="0"/>
                  <a:t> is a TM description and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/>
                      </a:rPr>
                      <m:t>𝑀</m:t>
                    </m:r>
                    <m:r>
                      <a:rPr lang="en-US" alt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dirty="0" smtClean="0"/>
                  <a:t>halts on input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/>
                      </a:rPr>
                      <m:t>𝑤</m:t>
                    </m:r>
                    <m:r>
                      <a:rPr lang="en-US" altLang="en-US" i="1" dirty="0">
                        <a:latin typeface="Cambria Math"/>
                      </a:rPr>
                      <m:t>}</m:t>
                    </m:r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 smtClean="0"/>
                  <a:t>All machine description input pairs in which the machine halts on input</a:t>
                </a:r>
              </a:p>
              <a:p>
                <a:r>
                  <a:rPr lang="en-US" altLang="en-US" dirty="0" smtClean="0"/>
                  <a:t>To 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/>
                          </a:rPr>
                          <m:t>𝐻𝐴𝐿𝑇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altLang="en-US" dirty="0" smtClean="0"/>
                  <a:t> is undecidable 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altLang="en-US" dirty="0" smtClean="0"/>
                  <a:t> isn’t harder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/>
                          </a:rPr>
                          <m:t>𝐻𝐴𝐿𝑇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endParaRPr lang="en-US" altLang="en-US" dirty="0" smtClean="0"/>
              </a:p>
              <a:p>
                <a:r>
                  <a:rPr lang="en-US" altLang="en-US" dirty="0" smtClean="0"/>
                  <a:t>Want to use a solver for _________ to build a solver for _________</a:t>
                </a:r>
              </a:p>
              <a:p>
                <a:r>
                  <a:rPr lang="en-US" altLang="en-US" dirty="0" smtClean="0"/>
                  <a:t>________ reduces to _________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1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251288"/>
                <a:ext cx="12188824" cy="3773904"/>
              </a:xfrm>
              <a:prstGeom prst="rect">
                <a:avLst/>
              </a:prstGeom>
              <a:blipFill rotWithShape="1">
                <a:blip r:embed="rId3"/>
                <a:stretch>
                  <a:fillRect l="-1101" t="-2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044059" y="2877383"/>
                <a:ext cx="10235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𝑇𝑀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4059" y="2877383"/>
                <a:ext cx="1023550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08458" y="3462158"/>
                <a:ext cx="10235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𝑇𝑀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58" y="3462158"/>
                <a:ext cx="1023550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580239" y="2877384"/>
                <a:ext cx="17477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𝐻𝐴𝐿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𝑇𝑀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239" y="2877384"/>
                <a:ext cx="1747723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088169" y="3453344"/>
                <a:ext cx="17477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𝐻𝐴𝐿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𝑇𝑀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169" y="3453344"/>
                <a:ext cx="1747723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" descr="Image result for door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1" r="21968"/>
          <a:stretch/>
        </p:blipFill>
        <p:spPr bwMode="auto">
          <a:xfrm>
            <a:off x="3788154" y="4910060"/>
            <a:ext cx="1173875" cy="180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Image result for fire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80"/>
          <a:stretch/>
        </p:blipFill>
        <p:spPr bwMode="auto">
          <a:xfrm>
            <a:off x="5924495" y="4910060"/>
            <a:ext cx="3981505" cy="132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863316" y="4306622"/>
                <a:ext cx="10235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𝑇𝑀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316" y="4306622"/>
                <a:ext cx="1023550" cy="58477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041385" y="4306621"/>
                <a:ext cx="17477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𝐻𝐴𝐿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𝑇𝑀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385" y="4306621"/>
                <a:ext cx="1747723" cy="58477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58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9" grpId="0"/>
      <p:bldP spid="21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-152400"/>
            <a:ext cx="10969943" cy="1143000"/>
          </a:xfrm>
        </p:spPr>
        <p:txBody>
          <a:bodyPr/>
          <a:lstStyle/>
          <a:p>
            <a:r>
              <a:rPr lang="en-US" smtClean="0"/>
              <a:t>Turing Machines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6551612" cy="5562600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NFA/DFA: </a:t>
            </a:r>
          </a:p>
          <a:p>
            <a:pPr lvl="1"/>
            <a:r>
              <a:rPr lang="en-US" smtClean="0"/>
              <a:t>Finite number of states, </a:t>
            </a:r>
          </a:p>
          <a:p>
            <a:pPr lvl="1"/>
            <a:r>
              <a:rPr lang="en-US" smtClean="0"/>
              <a:t>read-once input, </a:t>
            </a:r>
          </a:p>
          <a:p>
            <a:pPr lvl="1"/>
            <a:r>
              <a:rPr lang="en-US" smtClean="0"/>
              <a:t>transition using input character and state</a:t>
            </a:r>
          </a:p>
          <a:p>
            <a:r>
              <a:rPr lang="en-US" smtClean="0"/>
              <a:t>PDA: </a:t>
            </a:r>
          </a:p>
          <a:p>
            <a:pPr lvl="1"/>
            <a:r>
              <a:rPr lang="en-US" smtClean="0"/>
              <a:t>Finite number of states, </a:t>
            </a:r>
          </a:p>
          <a:p>
            <a:pPr lvl="1"/>
            <a:r>
              <a:rPr lang="en-US" smtClean="0"/>
              <a:t>read-once input, </a:t>
            </a:r>
          </a:p>
          <a:p>
            <a:pPr lvl="1"/>
            <a:r>
              <a:rPr lang="en-US" smtClean="0"/>
              <a:t>stack (memory) </a:t>
            </a:r>
          </a:p>
          <a:p>
            <a:pPr lvl="1"/>
            <a:r>
              <a:rPr lang="en-US" smtClean="0"/>
              <a:t>Transition using input character, state, and stack</a:t>
            </a:r>
          </a:p>
          <a:p>
            <a:pPr lvl="1"/>
            <a:r>
              <a:rPr lang="en-US" smtClean="0"/>
              <a:t>Can push to the stack on transition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99212" y="1295400"/>
            <a:ext cx="5778193" cy="5562600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300" dirty="0" smtClean="0"/>
              <a:t>Turing Machine:</a:t>
            </a:r>
          </a:p>
          <a:p>
            <a:pPr lvl="1"/>
            <a:r>
              <a:rPr lang="en-US" sz="2900" dirty="0" smtClean="0"/>
              <a:t>Finite number of states,</a:t>
            </a:r>
          </a:p>
          <a:p>
            <a:pPr lvl="1"/>
            <a:r>
              <a:rPr lang="en-US" sz="2900" smtClean="0"/>
              <a:t>Semi-infinite </a:t>
            </a:r>
            <a:r>
              <a:rPr lang="en-US" sz="2900" dirty="0" smtClean="0"/>
              <a:t>tape (memory)</a:t>
            </a:r>
          </a:p>
          <a:p>
            <a:pPr lvl="1"/>
            <a:r>
              <a:rPr lang="en-US" sz="2900" dirty="0" smtClean="0"/>
              <a:t>Transition </a:t>
            </a:r>
            <a:r>
              <a:rPr lang="en-US" sz="2900" smtClean="0"/>
              <a:t>using state</a:t>
            </a:r>
            <a:r>
              <a:rPr lang="en-US" sz="2900" dirty="0" smtClean="0"/>
              <a:t>, and “current symbol” on tape</a:t>
            </a:r>
          </a:p>
          <a:p>
            <a:pPr lvl="1"/>
            <a:r>
              <a:rPr lang="en-US" sz="2900" dirty="0" smtClean="0"/>
              <a:t>Can overwrite current symbol, move left/right on tape 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423953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46914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en-US" dirty="0" smtClean="0">
                    <a:solidFill>
                      <a:srgbClr val="0070C0"/>
                    </a:solidFill>
                  </a:rPr>
                  <a:t>Deciding</a:t>
                </a:r>
                <a14:m>
                  <m:oMath xmlns:m="http://schemas.openxmlformats.org/officeDocument/2006/math">
                    <m:r>
                      <a:rPr lang="en-US" altLang="en-US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altLang="en-US" dirty="0" smtClean="0">
                    <a:solidFill>
                      <a:srgbClr val="0070C0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HALT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TM</m:t>
                        </m:r>
                      </m:sub>
                    </m:sSub>
                  </m:oMath>
                </a14:m>
                <a:endParaRPr lang="en-US" altLang="en-US" sz="3600" baseline="-25000" dirty="0">
                  <a:solidFill>
                    <a:srgbClr val="0070C0"/>
                  </a:solidFill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44691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691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4012" y="1038730"/>
                <a:ext cx="11213588" cy="377390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en-US" dirty="0" smtClean="0"/>
                  <a:t>Assume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solidFill>
                          <a:srgbClr val="FF00FF"/>
                        </a:solidFill>
                        <a:latin typeface="Cambria Math"/>
                      </a:rPr>
                      <m:t>𝐻𝐴𝐿</m:t>
                    </m:r>
                    <m:sSub>
                      <m:sSubPr>
                        <m:ctrlPr>
                          <a:rPr lang="en-US" altLang="en-US" sz="2800" b="0" i="1" dirty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 dirty="0" smtClean="0">
                            <a:solidFill>
                              <a:srgbClr val="FF00FF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en-US" sz="2800" b="0" i="1" dirty="0" smtClean="0">
                            <a:solidFill>
                              <a:srgbClr val="FF00FF"/>
                            </a:solidFill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altLang="en-US" dirty="0" smtClean="0"/>
                  <a:t> </a:t>
                </a:r>
                <a:r>
                  <a:rPr lang="en-US" altLang="en-US" dirty="0"/>
                  <a:t>is decidable.  </a:t>
                </a:r>
              </a:p>
              <a:p>
                <a:r>
                  <a:rPr lang="en-US" altLang="en-US" dirty="0"/>
                  <a:t>Then some TM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FF00FF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altLang="en-US" dirty="0">
                    <a:solidFill>
                      <a:srgbClr val="FF00FF"/>
                    </a:solidFill>
                  </a:rPr>
                  <a:t> </a:t>
                </a:r>
                <a:r>
                  <a:rPr lang="en-US" altLang="en-US" dirty="0"/>
                  <a:t>can decide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solidFill>
                          <a:srgbClr val="FF00FF"/>
                        </a:solidFill>
                        <a:latin typeface="Cambria Math"/>
                      </a:rPr>
                      <m:t>𝐻𝐴𝐿</m:t>
                    </m:r>
                    <m:sSub>
                      <m:sSubPr>
                        <m:ctrlPr>
                          <a:rPr lang="en-US" altLang="en-US" sz="2800" b="0" i="1" dirty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 dirty="0" smtClean="0">
                            <a:solidFill>
                              <a:srgbClr val="FF00FF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en-US" sz="2800" b="0" i="1" dirty="0" smtClean="0">
                            <a:solidFill>
                              <a:srgbClr val="FF00FF"/>
                            </a:solidFill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altLang="en-US" dirty="0"/>
                  <a:t>.</a:t>
                </a:r>
              </a:p>
              <a:p>
                <a:r>
                  <a:rPr lang="en-US" altLang="en-US" dirty="0"/>
                  <a:t>We can use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FF00FF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altLang="en-US" dirty="0"/>
                  <a:t> to build a machine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dirty="0" smtClean="0"/>
                  <a:t>that </a:t>
                </a:r>
                <a:r>
                  <a:rPr lang="en-US" altLang="en-US" dirty="0"/>
                  <a:t>decides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en-US" sz="28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altLang="en-US" dirty="0"/>
                  <a:t>:</a:t>
                </a:r>
              </a:p>
              <a:p>
                <a:pPr lvl="1"/>
                <a:r>
                  <a:rPr lang="en-US" altLang="en-US" dirty="0" smtClean="0"/>
                  <a:t>Call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FF00FF"/>
                        </a:solidFill>
                        <a:latin typeface="Cambria Math"/>
                      </a:rPr>
                      <m:t>𝑅</m:t>
                    </m:r>
                    <m:r>
                      <a:rPr lang="en-US" alt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dirty="0"/>
                  <a:t>on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&lt;</m:t>
                    </m:r>
                    <m:r>
                      <a:rPr lang="en-US" altLang="en-US" b="0" i="1" dirty="0" smtClean="0">
                        <a:latin typeface="Cambria Math"/>
                      </a:rPr>
                      <m:t>𝑀</m:t>
                    </m:r>
                    <m:r>
                      <a:rPr lang="en-US" altLang="en-US" i="1" dirty="0">
                        <a:latin typeface="Cambria Math"/>
                      </a:rPr>
                      <m:t> , </m:t>
                    </m:r>
                    <m:r>
                      <a:rPr lang="en-US" altLang="en-US" i="1" dirty="0">
                        <a:latin typeface="Cambria Math"/>
                      </a:rPr>
                      <m:t>𝑤</m:t>
                    </m:r>
                    <m:r>
                      <a:rPr lang="en-US" altLang="en-US" b="0" i="1" dirty="0" smtClean="0">
                        <a:latin typeface="Cambria Math"/>
                      </a:rPr>
                      <m:t>&gt;</m:t>
                    </m:r>
                  </m:oMath>
                </a14:m>
                <a:endParaRPr lang="en-US" altLang="en-US" dirty="0">
                  <a:latin typeface="Times New Roman" pitchFamily="18" charset="0"/>
                </a:endParaRPr>
              </a:p>
              <a:p>
                <a:pPr lvl="1"/>
                <a:r>
                  <a:rPr lang="en-US" altLang="en-US" dirty="0"/>
                  <a:t>If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FF00FF"/>
                        </a:solidFill>
                        <a:latin typeface="Cambria Math"/>
                      </a:rPr>
                      <m:t>𝑅</m:t>
                    </m:r>
                    <m:r>
                      <a:rPr lang="en-US" alt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dirty="0">
                    <a:solidFill>
                      <a:srgbClr val="FF0000"/>
                    </a:solidFill>
                  </a:rPr>
                  <a:t>rejects</a:t>
                </a:r>
                <a:r>
                  <a:rPr lang="en-US" altLang="en-US" dirty="0"/>
                  <a:t>, it means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𝑀</m:t>
                    </m:r>
                    <m:r>
                      <a:rPr lang="en-US" alt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dirty="0"/>
                  <a:t>doesn’t halt</a:t>
                </a:r>
                <a:r>
                  <a:rPr lang="en-US" altLang="en-US" dirty="0" smtClean="0"/>
                  <a:t>:</a:t>
                </a:r>
                <a:endParaRPr lang="en-US" altLang="en-US" dirty="0"/>
              </a:p>
              <a:p>
                <a:pPr lvl="1"/>
                <a:r>
                  <a:rPr lang="en-US" altLang="en-US" dirty="0"/>
                  <a:t>If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FF00FF"/>
                        </a:solidFill>
                        <a:latin typeface="Cambria Math"/>
                      </a:rPr>
                      <m:t>𝑅</m:t>
                    </m:r>
                    <m:r>
                      <a:rPr lang="en-US" alt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dirty="0">
                    <a:solidFill>
                      <a:srgbClr val="00B050"/>
                    </a:solidFill>
                  </a:rPr>
                  <a:t>accepts</a:t>
                </a:r>
                <a:r>
                  <a:rPr lang="en-US" altLang="en-US" dirty="0"/>
                  <a:t>, it means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𝑀</m:t>
                    </m:r>
                    <m:r>
                      <a:rPr lang="en-US" alt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dirty="0"/>
                  <a:t>halts:</a:t>
                </a:r>
              </a:p>
              <a:p>
                <a:pPr lvl="2"/>
                <a:r>
                  <a:rPr lang="en-US" altLang="en-US" dirty="0" smtClean="0"/>
                  <a:t>Call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𝑀</m:t>
                    </m:r>
                    <m:r>
                      <a:rPr lang="en-US" alt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dirty="0"/>
                  <a:t>on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altLang="en-US" dirty="0"/>
                  <a:t>, </a:t>
                </a:r>
                <a:r>
                  <a:rPr lang="en-US" altLang="en-US" dirty="0" smtClean="0"/>
                  <a:t>respond equivalently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14469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4012" y="1038730"/>
                <a:ext cx="11213588" cy="3773904"/>
              </a:xfrm>
              <a:blipFill rotWithShape="1">
                <a:blip r:embed="rId4"/>
                <a:stretch>
                  <a:fillRect l="-1251" t="-2100" b="-2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6917" name="Rectangle 5"/>
              <p:cNvSpPr>
                <a:spLocks noChangeArrowheads="1"/>
              </p:cNvSpPr>
              <p:nvPr/>
            </p:nvSpPr>
            <p:spPr bwMode="auto">
              <a:xfrm>
                <a:off x="160265" y="4907045"/>
                <a:ext cx="5688742" cy="1643527"/>
              </a:xfrm>
              <a:prstGeom prst="rect">
                <a:avLst/>
              </a:prstGeom>
              <a:noFill/>
              <a:ln w="317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2800" b="1" dirty="0"/>
                  <a:t>A</a:t>
                </a:r>
                <a:r>
                  <a:rPr lang="en-US" altLang="en-US" sz="2800" b="1" dirty="0" smtClean="0"/>
                  <a:t>ny </a:t>
                </a:r>
                <a:r>
                  <a:rPr lang="en-US" altLang="en-US" sz="2800" dirty="0"/>
                  <a:t>TM that decides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solidFill>
                          <a:srgbClr val="FF00FF"/>
                        </a:solidFill>
                        <a:latin typeface="Cambria Math"/>
                      </a:rPr>
                      <m:t>𝐻𝐴𝐿</m:t>
                    </m:r>
                    <m:sSub>
                      <m:sSubPr>
                        <m:ctrlPr>
                          <a:rPr lang="en-US" altLang="en-US" sz="2800" b="0" i="1" dirty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 dirty="0" smtClean="0">
                            <a:solidFill>
                              <a:srgbClr val="FF00FF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en-US" sz="2800" b="0" i="1" dirty="0" smtClean="0">
                            <a:solidFill>
                              <a:srgbClr val="FF00FF"/>
                            </a:solidFill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altLang="en-US" sz="2800" baseline="-25000" dirty="0" smtClean="0">
                    <a:latin typeface="Times New Roman" pitchFamily="18" charset="0"/>
                  </a:rPr>
                  <a:t> </a:t>
                </a:r>
                <a:r>
                  <a:rPr lang="en-US" altLang="en-US" sz="2800" dirty="0"/>
                  <a:t>could be used to build a TM that decides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en-US" sz="28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altLang="en-US" sz="2800" baseline="-25000" dirty="0">
                    <a:latin typeface="Times New Roman" pitchFamily="18" charset="0"/>
                  </a:rPr>
                  <a:t> </a:t>
                </a:r>
                <a:r>
                  <a:rPr lang="en-US" altLang="en-US" sz="2800" dirty="0"/>
                  <a:t>(which </a:t>
                </a:r>
                <a:r>
                  <a:rPr lang="en-US" altLang="en-US" sz="2800" dirty="0" smtClean="0"/>
                  <a:t>is </a:t>
                </a:r>
                <a:r>
                  <a:rPr lang="en-US" altLang="en-US" sz="2800" dirty="0"/>
                  <a:t>impossible) </a:t>
                </a:r>
                <a:r>
                  <a:rPr lang="en-US" altLang="en-US" sz="2800" dirty="0" smtClean="0"/>
                  <a:t>thus no </a:t>
                </a:r>
                <a:r>
                  <a:rPr lang="en-US" altLang="en-US" sz="2800" dirty="0"/>
                  <a:t>TM exists that can decide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solidFill>
                          <a:srgbClr val="FF00FF"/>
                        </a:solidFill>
                        <a:latin typeface="Cambria Math"/>
                      </a:rPr>
                      <m:t>𝐻𝐴𝐿</m:t>
                    </m:r>
                    <m:sSub>
                      <m:sSubPr>
                        <m:ctrlPr>
                          <a:rPr lang="en-US" altLang="en-US" sz="2800" b="0" i="1" dirty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 dirty="0" smtClean="0">
                            <a:solidFill>
                              <a:srgbClr val="FF00FF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en-US" sz="2800" b="0" i="1" dirty="0" smtClean="0">
                            <a:solidFill>
                              <a:srgbClr val="FF00FF"/>
                            </a:solidFill>
                            <a:latin typeface="Cambria Math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altLang="en-US" sz="2800" baseline="-25000" dirty="0" smtClean="0">
                    <a:latin typeface="Times New Roman" pitchFamily="18" charset="0"/>
                  </a:rPr>
                  <a:t> </a:t>
                </a:r>
                <a:endParaRPr lang="en-US" altLang="en-US" sz="2800" dirty="0"/>
              </a:p>
            </p:txBody>
          </p:sp>
        </mc:Choice>
        <mc:Fallback xmlns="">
          <p:sp>
            <p:nvSpPr>
              <p:cNvPr id="144691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265" y="4907045"/>
                <a:ext cx="5688742" cy="1643527"/>
              </a:xfrm>
              <a:prstGeom prst="rect">
                <a:avLst/>
              </a:prstGeom>
              <a:blipFill rotWithShape="1">
                <a:blip r:embed="rId5"/>
                <a:stretch>
                  <a:fillRect l="-1919" t="-5091" r="-2132" b="-8364"/>
                </a:stretch>
              </a:blipFill>
              <a:ln w="317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/>
          <p:cNvGrpSpPr/>
          <p:nvPr/>
        </p:nvGrpSpPr>
        <p:grpSpPr>
          <a:xfrm>
            <a:off x="5737425" y="4506452"/>
            <a:ext cx="1128526" cy="1018894"/>
            <a:chOff x="5737425" y="4506452"/>
            <a:chExt cx="1128526" cy="1018894"/>
          </a:xfrm>
        </p:grpSpPr>
        <p:sp>
          <p:nvSpPr>
            <p:cNvPr id="21" name="Text Box 5"/>
            <p:cNvSpPr txBox="1">
              <a:spLocks noChangeArrowheads="1"/>
            </p:cNvSpPr>
            <p:nvPr/>
          </p:nvSpPr>
          <p:spPr bwMode="auto">
            <a:xfrm>
              <a:off x="5737425" y="4506452"/>
              <a:ext cx="498929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3200" i="1" dirty="0">
                  <a:latin typeface="Times New Roman" pitchFamily="18" charset="0"/>
                </a:rPr>
                <a:t>M</a:t>
              </a:r>
              <a:endParaRPr lang="en-US" altLang="en-US" sz="3200" dirty="0">
                <a:latin typeface="Times New Roman" pitchFamily="18" charset="0"/>
              </a:endParaRPr>
            </a:p>
          </p:txBody>
        </p:sp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5803372" y="4940571"/>
              <a:ext cx="448593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3200" i="1" dirty="0">
                  <a:latin typeface="Times New Roman" pitchFamily="18" charset="0"/>
                </a:rPr>
                <a:t>w</a:t>
              </a:r>
              <a:endParaRPr lang="en-US" altLang="en-US" sz="3200" dirty="0">
                <a:latin typeface="Times New Roman" pitchFamily="18" charset="0"/>
              </a:endParaRPr>
            </a:p>
          </p:txBody>
        </p:sp>
        <p:cxnSp>
          <p:nvCxnSpPr>
            <p:cNvPr id="23" name="Straight Arrow Connector 22"/>
            <p:cNvCxnSpPr>
              <a:stCxn id="21" idx="3"/>
            </p:cNvCxnSpPr>
            <p:nvPr/>
          </p:nvCxnSpPr>
          <p:spPr>
            <a:xfrm flipV="1">
              <a:off x="6236354" y="4798839"/>
              <a:ext cx="629597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3"/>
              <a:endCxn id="11" idx="1"/>
            </p:cNvCxnSpPr>
            <p:nvPr/>
          </p:nvCxnSpPr>
          <p:spPr>
            <a:xfrm flipV="1">
              <a:off x="6251965" y="5230403"/>
              <a:ext cx="613986" cy="25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6170696" y="3275866"/>
            <a:ext cx="10382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</a:rPr>
              <a:t>reject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6865951" y="3791992"/>
            <a:ext cx="4038053" cy="287682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US" sz="4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697440" y="3848806"/>
                <a:ext cx="237507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3600" dirty="0"/>
                  <a:t>Machine </a:t>
                </a:r>
                <a14:m>
                  <m:oMath xmlns:m="http://schemas.openxmlformats.org/officeDocument/2006/math">
                    <m:r>
                      <a:rPr lang="en-US" altLang="en-US" sz="3600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altLang="en-US" sz="3600" dirty="0"/>
                  <a:t>:</a:t>
                </a:r>
                <a:endParaRPr lang="en-US" sz="36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440" y="3848806"/>
                <a:ext cx="2375074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7969" t="-14151" r="-694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/>
          <p:cNvGrpSpPr/>
          <p:nvPr/>
        </p:nvGrpSpPr>
        <p:grpSpPr>
          <a:xfrm>
            <a:off x="6865951" y="4798839"/>
            <a:ext cx="556791" cy="431564"/>
            <a:chOff x="6865951" y="4798839"/>
            <a:chExt cx="556791" cy="431564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6865951" y="4798839"/>
              <a:ext cx="55679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1" idx="1"/>
            </p:cNvCxnSpPr>
            <p:nvPr/>
          </p:nvCxnSpPr>
          <p:spPr>
            <a:xfrm>
              <a:off x="6865951" y="5230403"/>
              <a:ext cx="55679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7422742" y="4503631"/>
            <a:ext cx="3303089" cy="1134105"/>
            <a:chOff x="7422742" y="4503631"/>
            <a:chExt cx="3303089" cy="1134105"/>
          </a:xfrm>
        </p:grpSpPr>
        <p:grpSp>
          <p:nvGrpSpPr>
            <p:cNvPr id="78" name="Group 77"/>
            <p:cNvGrpSpPr/>
            <p:nvPr/>
          </p:nvGrpSpPr>
          <p:grpSpPr>
            <a:xfrm>
              <a:off x="7422742" y="4503631"/>
              <a:ext cx="3303089" cy="1134105"/>
              <a:chOff x="7422742" y="4503631"/>
              <a:chExt cx="3303089" cy="1134105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7422742" y="4503631"/>
                <a:ext cx="2060129" cy="1134105"/>
                <a:chOff x="7422742" y="4503631"/>
                <a:chExt cx="2060129" cy="1134105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7422742" y="4503631"/>
                  <a:ext cx="2060129" cy="113410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 Box 5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481939" y="4674134"/>
                      <a:ext cx="2000932" cy="861774"/>
                    </a:xfrm>
                    <a:prstGeom prst="rect">
                      <a:avLst/>
                    </a:prstGeom>
                    <a:noFill/>
                    <a:ln w="9525" algn="ctr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tIns="0" bIns="0">
                      <a:spAutoFit/>
                    </a:bodyPr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Does </a:t>
                      </a:r>
                    </a:p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  <m: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𝑤</m:t>
                          </m:r>
                          <m: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a14:m>
                      <a:r>
                        <a:rPr lang="en-US" sz="2800" dirty="0" smtClean="0"/>
                        <a:t> </a:t>
                      </a:r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Halt?</a:t>
                      </a:r>
                      <a:r>
                        <a:rPr lang="en-US" sz="2800" dirty="0" smtClean="0"/>
                        <a:t> </a:t>
                      </a:r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33" name="Text 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7481939" y="4674134"/>
                      <a:ext cx="2000932" cy="861774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12057" r="-912" b="-24823"/>
                      </a:stretch>
                    </a:blipFill>
                    <a:ln w="9525" algn="ctr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4" name="Line 50"/>
              <p:cNvSpPr>
                <a:spLocks noChangeShapeType="1"/>
              </p:cNvSpPr>
              <p:nvPr/>
            </p:nvSpPr>
            <p:spPr bwMode="auto">
              <a:xfrm>
                <a:off x="9502642" y="5370840"/>
                <a:ext cx="480358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  <a:round/>
                <a:headEnd/>
                <a:tailEnd type="triangle" w="med" len="med"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35" name="Line 51"/>
              <p:cNvSpPr>
                <a:spLocks noChangeShapeType="1"/>
              </p:cNvSpPr>
              <p:nvPr/>
            </p:nvSpPr>
            <p:spPr bwMode="auto">
              <a:xfrm>
                <a:off x="9502642" y="4732784"/>
                <a:ext cx="48035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36" name="Text Box 52"/>
              <p:cNvSpPr txBox="1">
                <a:spLocks noChangeArrowheads="1"/>
              </p:cNvSpPr>
              <p:nvPr/>
            </p:nvSpPr>
            <p:spPr bwMode="auto">
              <a:xfrm>
                <a:off x="9996337" y="5104140"/>
                <a:ext cx="729494" cy="49244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tIns="0" bIns="0">
                <a:spAutoFit/>
              </a:bodyPr>
              <a:lstStyle/>
              <a:p>
                <a:pPr algn="ctr"/>
                <a:r>
                  <a:rPr lang="en-US" sz="3200" b="0" dirty="0">
                    <a:solidFill>
                      <a:srgbClr val="00B050"/>
                    </a:solidFill>
                  </a:rPr>
                  <a:t>yes</a:t>
                </a:r>
              </a:p>
            </p:txBody>
          </p:sp>
          <p:sp>
            <p:nvSpPr>
              <p:cNvPr id="37" name="Text Box 53"/>
              <p:cNvSpPr txBox="1">
                <a:spLocks noChangeArrowheads="1"/>
              </p:cNvSpPr>
              <p:nvPr/>
            </p:nvSpPr>
            <p:spPr bwMode="auto">
              <a:xfrm>
                <a:off x="10002296" y="4523234"/>
                <a:ext cx="617477" cy="49244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tIns="0" bIns="0">
                <a:spAutoFit/>
              </a:bodyPr>
              <a:lstStyle/>
              <a:p>
                <a:pPr algn="ctr"/>
                <a:r>
                  <a:rPr lang="en-US" sz="3200" b="0" dirty="0">
                    <a:solidFill>
                      <a:srgbClr val="FF0000"/>
                    </a:solidFill>
                  </a:rPr>
                  <a:t>no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7501682" y="4520246"/>
                  <a:ext cx="550985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3200" i="1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1682" y="4520246"/>
                  <a:ext cx="550985" cy="58477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Line 51"/>
          <p:cNvSpPr>
            <a:spLocks noChangeShapeType="1"/>
          </p:cNvSpPr>
          <p:nvPr/>
        </p:nvSpPr>
        <p:spPr bwMode="auto">
          <a:xfrm>
            <a:off x="10619773" y="4769455"/>
            <a:ext cx="48035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tIns="0" bIns="0" anchor="ctr"/>
          <a:lstStyle/>
          <a:p>
            <a:endParaRPr lang="en-US"/>
          </a:p>
        </p:txBody>
      </p:sp>
      <p:sp>
        <p:nvSpPr>
          <p:cNvPr id="39" name="Text Box 53"/>
          <p:cNvSpPr txBox="1">
            <a:spLocks noChangeArrowheads="1"/>
          </p:cNvSpPr>
          <p:nvPr/>
        </p:nvSpPr>
        <p:spPr bwMode="auto">
          <a:xfrm>
            <a:off x="11100131" y="4495137"/>
            <a:ext cx="617477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pPr algn="ctr"/>
            <a:r>
              <a:rPr lang="en-US" sz="3200" b="0" dirty="0">
                <a:solidFill>
                  <a:srgbClr val="FF0000"/>
                </a:solidFill>
              </a:rPr>
              <a:t>no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7501682" y="5596583"/>
            <a:ext cx="2795045" cy="394782"/>
            <a:chOff x="7501682" y="5596583"/>
            <a:chExt cx="2795045" cy="394782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7501682" y="5778586"/>
              <a:ext cx="0" cy="2127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0296727" y="5596583"/>
              <a:ext cx="0" cy="1820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501682" y="5778585"/>
              <a:ext cx="279504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7232309" y="5983306"/>
                <a:ext cx="1216512" cy="62185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𝑀</m:t>
                      </m:r>
                      <m:r>
                        <a:rPr lang="en-US" sz="320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𝑤</m:t>
                      </m:r>
                      <m:r>
                        <a:rPr lang="en-US" sz="320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309" y="5983306"/>
                <a:ext cx="1216512" cy="62185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Group 82"/>
          <p:cNvGrpSpPr/>
          <p:nvPr/>
        </p:nvGrpSpPr>
        <p:grpSpPr>
          <a:xfrm>
            <a:off x="8467666" y="4769455"/>
            <a:ext cx="2632464" cy="1877648"/>
            <a:chOff x="8467666" y="4769455"/>
            <a:chExt cx="2632464" cy="1877648"/>
          </a:xfrm>
        </p:grpSpPr>
        <p:sp>
          <p:nvSpPr>
            <p:cNvPr id="57" name="Line 50"/>
            <p:cNvSpPr>
              <a:spLocks noChangeShapeType="1"/>
            </p:cNvSpPr>
            <p:nvPr/>
          </p:nvSpPr>
          <p:spPr bwMode="auto">
            <a:xfrm>
              <a:off x="8494962" y="6437656"/>
              <a:ext cx="480358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58" name="Line 51"/>
            <p:cNvSpPr>
              <a:spLocks noChangeShapeType="1"/>
            </p:cNvSpPr>
            <p:nvPr/>
          </p:nvSpPr>
          <p:spPr bwMode="auto">
            <a:xfrm>
              <a:off x="8467666" y="6113504"/>
              <a:ext cx="48035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59" name="Text Box 52"/>
            <p:cNvSpPr txBox="1">
              <a:spLocks noChangeArrowheads="1"/>
            </p:cNvSpPr>
            <p:nvPr/>
          </p:nvSpPr>
          <p:spPr bwMode="auto">
            <a:xfrm>
              <a:off x="8899757" y="6154660"/>
              <a:ext cx="729494" cy="4924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pPr algn="ctr"/>
              <a:r>
                <a:rPr lang="en-US" sz="3200" b="0" dirty="0">
                  <a:solidFill>
                    <a:srgbClr val="00B050"/>
                  </a:solidFill>
                </a:rPr>
                <a:t>yes</a:t>
              </a:r>
            </a:p>
          </p:txBody>
        </p:sp>
        <p:sp>
          <p:nvSpPr>
            <p:cNvPr id="60" name="Text Box 53"/>
            <p:cNvSpPr txBox="1">
              <a:spLocks noChangeArrowheads="1"/>
            </p:cNvSpPr>
            <p:nvPr/>
          </p:nvSpPr>
          <p:spPr bwMode="auto">
            <a:xfrm>
              <a:off x="8844488" y="5835714"/>
              <a:ext cx="617477" cy="4924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pPr algn="ctr"/>
              <a:r>
                <a:rPr lang="en-US" sz="3200" b="0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64" name="Straight Connector 63"/>
            <p:cNvCxnSpPr>
              <a:stCxn id="60" idx="3"/>
            </p:cNvCxnSpPr>
            <p:nvPr/>
          </p:nvCxnSpPr>
          <p:spPr>
            <a:xfrm flipV="1">
              <a:off x="9461965" y="6081935"/>
              <a:ext cx="1263866" cy="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0725831" y="4769455"/>
              <a:ext cx="0" cy="131248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Line 50"/>
            <p:cNvSpPr>
              <a:spLocks noChangeShapeType="1"/>
            </p:cNvSpPr>
            <p:nvPr/>
          </p:nvSpPr>
          <p:spPr bwMode="auto">
            <a:xfrm>
              <a:off x="9592155" y="6430062"/>
              <a:ext cx="1507975" cy="7594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 tIns="0" bIns="0" anchor="ctr"/>
            <a:lstStyle/>
            <a:p>
              <a:endParaRPr lang="en-US"/>
            </a:p>
          </p:txBody>
        </p:sp>
      </p:grpSp>
      <p:sp>
        <p:nvSpPr>
          <p:cNvPr id="77" name="Text Box 52"/>
          <p:cNvSpPr txBox="1">
            <a:spLocks noChangeArrowheads="1"/>
          </p:cNvSpPr>
          <p:nvPr/>
        </p:nvSpPr>
        <p:spPr bwMode="auto">
          <a:xfrm>
            <a:off x="11109888" y="6154660"/>
            <a:ext cx="729494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pPr algn="ctr"/>
            <a:r>
              <a:rPr lang="en-US" sz="3200" b="0" dirty="0">
                <a:solidFill>
                  <a:srgbClr val="00B050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11279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4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4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4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4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4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4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4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6917" grpId="0" animBg="1"/>
      <p:bldP spid="2" grpId="0"/>
      <p:bldP spid="11" grpId="0" animBg="1"/>
      <p:bldP spid="12" grpId="0"/>
      <p:bldP spid="38" grpId="0" animBg="1"/>
      <p:bldP spid="39" grpId="0"/>
      <p:bldP spid="55" grpId="0" animBg="1"/>
      <p:bldP spid="7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1371601"/>
            <a:ext cx="11658599" cy="5486400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DFA:</a:t>
            </a:r>
          </a:p>
          <a:p>
            <a:pPr lvl="1"/>
            <a:r>
              <a:rPr lang="en-US" smtClean="0"/>
              <a:t>Which state is currently active</a:t>
            </a:r>
          </a:p>
          <a:p>
            <a:pPr lvl="1"/>
            <a:r>
              <a:rPr lang="en-US" smtClean="0"/>
              <a:t>At start: Start state is active</a:t>
            </a:r>
          </a:p>
          <a:p>
            <a:r>
              <a:rPr lang="en-US" smtClean="0"/>
              <a:t>PDA:</a:t>
            </a:r>
          </a:p>
          <a:p>
            <a:pPr lvl="1"/>
            <a:r>
              <a:rPr lang="en-US" smtClean="0"/>
              <a:t>Which state is currently active</a:t>
            </a:r>
          </a:p>
          <a:p>
            <a:pPr lvl="1"/>
            <a:r>
              <a:rPr lang="en-US" smtClean="0"/>
              <a:t>What’s in the stack</a:t>
            </a:r>
          </a:p>
          <a:p>
            <a:pPr lvl="1"/>
            <a:r>
              <a:rPr lang="en-US" smtClean="0"/>
              <a:t>At start: start state is active, stack is empty</a:t>
            </a:r>
          </a:p>
          <a:p>
            <a:r>
              <a:rPr lang="en-US" smtClean="0"/>
              <a:t>Turing Machine</a:t>
            </a:r>
          </a:p>
          <a:p>
            <a:pPr lvl="1"/>
            <a:r>
              <a:rPr lang="en-US" smtClean="0"/>
              <a:t>Which state is currently active</a:t>
            </a:r>
          </a:p>
          <a:p>
            <a:pPr lvl="1"/>
            <a:r>
              <a:rPr lang="en-US" smtClean="0"/>
              <a:t>What’s on the tape</a:t>
            </a:r>
          </a:p>
          <a:p>
            <a:pPr lvl="1"/>
            <a:r>
              <a:rPr lang="en-US" smtClean="0"/>
              <a:t>Where the read head is on the tape</a:t>
            </a:r>
          </a:p>
          <a:p>
            <a:pPr lvl="1"/>
            <a:r>
              <a:rPr lang="en-US" smtClean="0"/>
              <a:t>At start: start state is active, input is is on the tape (with blanks after), read head is at the first cell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4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Transition behavior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1"/>
            <a:ext cx="10969943" cy="4876799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DFA:</a:t>
            </a:r>
          </a:p>
          <a:p>
            <a:pPr lvl="1"/>
            <a:r>
              <a:rPr lang="en-US" smtClean="0"/>
              <a:t>Input: State and input symbol</a:t>
            </a:r>
          </a:p>
          <a:p>
            <a:pPr lvl="1"/>
            <a:r>
              <a:rPr lang="en-US" smtClean="0"/>
              <a:t>Result: state</a:t>
            </a:r>
          </a:p>
          <a:p>
            <a:r>
              <a:rPr lang="en-US" smtClean="0"/>
              <a:t>PDA:</a:t>
            </a:r>
          </a:p>
          <a:p>
            <a:pPr lvl="1"/>
            <a:r>
              <a:rPr lang="en-US" smtClean="0"/>
              <a:t>Input: State, input symbol, symbol popped from the stack</a:t>
            </a:r>
          </a:p>
          <a:p>
            <a:pPr lvl="1"/>
            <a:r>
              <a:rPr lang="en-US" smtClean="0"/>
              <a:t>Result: state, symbol pushed to the stack</a:t>
            </a:r>
          </a:p>
          <a:p>
            <a:r>
              <a:rPr lang="en-US" smtClean="0"/>
              <a:t>Turing Machine:</a:t>
            </a:r>
          </a:p>
          <a:p>
            <a:pPr lvl="1"/>
            <a:r>
              <a:rPr lang="en-US" smtClean="0"/>
              <a:t>Input: State, symbol at current location in the tape</a:t>
            </a:r>
          </a:p>
          <a:p>
            <a:pPr lvl="1"/>
            <a:r>
              <a:rPr lang="en-US" smtClean="0"/>
              <a:t>Result: State, symbol writtent to current location in the tape, current location moved 1 to the left/right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8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Acceptance Condition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DFA</a:t>
            </a:r>
          </a:p>
          <a:p>
            <a:pPr lvl="1"/>
            <a:r>
              <a:rPr lang="en-US" smtClean="0"/>
              <a:t>Input has all been read</a:t>
            </a:r>
          </a:p>
          <a:p>
            <a:pPr lvl="1"/>
            <a:r>
              <a:rPr lang="en-US" smtClean="0"/>
              <a:t>We’re in a final/accepting state</a:t>
            </a:r>
          </a:p>
          <a:p>
            <a:r>
              <a:rPr lang="en-US" smtClean="0"/>
              <a:t>PDA</a:t>
            </a:r>
          </a:p>
          <a:p>
            <a:pPr lvl="1"/>
            <a:r>
              <a:rPr lang="en-US" smtClean="0"/>
              <a:t>Input has all been read</a:t>
            </a:r>
          </a:p>
          <a:p>
            <a:pPr lvl="1"/>
            <a:r>
              <a:rPr lang="en-US" smtClean="0"/>
              <a:t>We’re in a final/accepting state</a:t>
            </a:r>
          </a:p>
          <a:p>
            <a:pPr lvl="1"/>
            <a:r>
              <a:rPr lang="en-US" smtClean="0"/>
              <a:t>The stack is empty</a:t>
            </a:r>
          </a:p>
          <a:p>
            <a:r>
              <a:rPr lang="en-US" smtClean="0"/>
              <a:t>TM</a:t>
            </a:r>
          </a:p>
          <a:p>
            <a:pPr lvl="1"/>
            <a:r>
              <a:rPr lang="en-US" smtClean="0"/>
              <a:t>We’re in the accepting state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3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Rejection Condition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DFA</a:t>
            </a:r>
          </a:p>
          <a:p>
            <a:pPr lvl="1"/>
            <a:r>
              <a:rPr lang="en-US"/>
              <a:t>Input has all been read</a:t>
            </a:r>
          </a:p>
          <a:p>
            <a:pPr lvl="1"/>
            <a:r>
              <a:rPr lang="en-US"/>
              <a:t>We’re </a:t>
            </a:r>
            <a:r>
              <a:rPr lang="en-US" smtClean="0"/>
              <a:t>not in </a:t>
            </a:r>
            <a:r>
              <a:rPr lang="en-US"/>
              <a:t>a final/accepting </a:t>
            </a:r>
            <a:r>
              <a:rPr lang="en-US" smtClean="0"/>
              <a:t>state</a:t>
            </a:r>
          </a:p>
          <a:p>
            <a:r>
              <a:rPr lang="en-US" smtClean="0"/>
              <a:t>PDA</a:t>
            </a:r>
          </a:p>
          <a:p>
            <a:pPr lvl="1"/>
            <a:r>
              <a:rPr lang="en-US"/>
              <a:t>Input has all been read</a:t>
            </a:r>
          </a:p>
          <a:p>
            <a:pPr lvl="1"/>
            <a:r>
              <a:rPr lang="en-US"/>
              <a:t>We’re </a:t>
            </a:r>
            <a:r>
              <a:rPr lang="en-US" smtClean="0"/>
              <a:t>not in </a:t>
            </a:r>
            <a:r>
              <a:rPr lang="en-US"/>
              <a:t>a final/accepting </a:t>
            </a:r>
            <a:r>
              <a:rPr lang="en-US" smtClean="0"/>
              <a:t>state</a:t>
            </a:r>
            <a:endParaRPr lang="en-US"/>
          </a:p>
          <a:p>
            <a:pPr lvl="1"/>
            <a:r>
              <a:rPr lang="en-US"/>
              <a:t>The stack </a:t>
            </a:r>
            <a:r>
              <a:rPr lang="en-US" smtClean="0"/>
              <a:t>isn’t empty</a:t>
            </a:r>
          </a:p>
          <a:p>
            <a:r>
              <a:rPr lang="en-US" smtClean="0"/>
              <a:t>TM</a:t>
            </a:r>
          </a:p>
          <a:p>
            <a:pPr lvl="1"/>
            <a:r>
              <a:rPr lang="en-US" smtClean="0"/>
              <a:t>We’re in the rejecting state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4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Some Turing Machines never accept/reject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 this case they run forever</a:t>
            </a:r>
          </a:p>
          <a:p>
            <a:r>
              <a:rPr lang="en-US" smtClean="0"/>
              <a:t>3 “reporting” behaviors</a:t>
            </a:r>
          </a:p>
          <a:p>
            <a:pPr lvl="1"/>
            <a:r>
              <a:rPr lang="en-US" smtClean="0"/>
              <a:t>Accept and halt</a:t>
            </a:r>
          </a:p>
          <a:p>
            <a:pPr lvl="1"/>
            <a:r>
              <a:rPr lang="en-US" smtClean="0"/>
              <a:t>Reject and halt</a:t>
            </a:r>
          </a:p>
          <a:p>
            <a:pPr lvl="1"/>
            <a:r>
              <a:rPr lang="en-US" smtClean="0"/>
              <a:t>Run forever (implicit reject)</a:t>
            </a:r>
          </a:p>
          <a:p>
            <a:r>
              <a:rPr lang="en-US" smtClean="0"/>
              <a:t>This is necessary for computation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2412" y="2819400"/>
            <a:ext cx="2590800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while(x != 1){</a:t>
            </a:r>
          </a:p>
          <a:p>
            <a:r>
              <a:rPr lang="en-US" sz="2800" dirty="0" smtClean="0"/>
              <a:t>    if(x%2 </a:t>
            </a:r>
            <a:r>
              <a:rPr lang="en-US" sz="2800" dirty="0"/>
              <a:t>== 0){</a:t>
            </a:r>
          </a:p>
          <a:p>
            <a:r>
              <a:rPr lang="en-US" sz="2800" dirty="0" smtClean="0"/>
              <a:t>        x </a:t>
            </a:r>
            <a:r>
              <a:rPr lang="en-US" sz="2800" dirty="0"/>
              <a:t>= x / 2;</a:t>
            </a:r>
          </a:p>
          <a:p>
            <a:r>
              <a:rPr lang="en-US" sz="2800" dirty="0" smtClean="0"/>
              <a:t>    }</a:t>
            </a:r>
            <a:endParaRPr lang="en-US" sz="2800" dirty="0"/>
          </a:p>
          <a:p>
            <a:r>
              <a:rPr lang="en-US" sz="2800" dirty="0" smtClean="0"/>
              <a:t>    else</a:t>
            </a:r>
            <a:r>
              <a:rPr lang="en-US" sz="2800" dirty="0"/>
              <a:t>{</a:t>
            </a:r>
          </a:p>
          <a:p>
            <a:r>
              <a:rPr lang="en-US" sz="2800" dirty="0" smtClean="0"/>
              <a:t>        x </a:t>
            </a:r>
            <a:r>
              <a:rPr lang="en-US" sz="2800" dirty="0"/>
              <a:t>= 3x+1;</a:t>
            </a:r>
          </a:p>
          <a:p>
            <a:r>
              <a:rPr lang="en-US" sz="2800" dirty="0" smtClean="0"/>
              <a:t>    }</a:t>
            </a:r>
            <a:endParaRPr lang="en-US" sz="2800" dirty="0"/>
          </a:p>
          <a:p>
            <a:r>
              <a:rPr lang="en-US" sz="2800" dirty="0" smtClean="0"/>
              <a:t>}</a:t>
            </a:r>
          </a:p>
          <a:p>
            <a:r>
              <a:rPr lang="en-US" sz="2800" dirty="0" smtClean="0"/>
              <a:t>Return true;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8685212" y="977205"/>
            <a:ext cx="3048000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smtClean="0"/>
              <a:t>while(true){</a:t>
            </a:r>
            <a:endParaRPr lang="en-US" sz="2800"/>
          </a:p>
          <a:p>
            <a:r>
              <a:rPr lang="en-US" sz="2800" smtClean="0"/>
              <a:t>    twiddle(thumbs);</a:t>
            </a:r>
            <a:endParaRPr lang="en-US" sz="2800"/>
          </a:p>
          <a:p>
            <a:r>
              <a:rPr lang="en-US" sz="28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861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Running forever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Is it a bad thing?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6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5552</TotalTime>
  <Words>1497</Words>
  <Application>Microsoft Office PowerPoint</Application>
  <PresentationFormat>Custom</PresentationFormat>
  <Paragraphs>434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Cambria Math</vt:lpstr>
      <vt:lpstr>Times New Roman</vt:lpstr>
      <vt:lpstr>Arial</vt:lpstr>
      <vt:lpstr>Symbol</vt:lpstr>
      <vt:lpstr>Calibri</vt:lpstr>
      <vt:lpstr>Ravie</vt:lpstr>
      <vt:lpstr>Office Theme</vt:lpstr>
      <vt:lpstr>CS3102 Theory of Computation</vt:lpstr>
      <vt:lpstr>Turing Machine</vt:lpstr>
      <vt:lpstr>Turing Machines</vt:lpstr>
      <vt:lpstr>Configurations</vt:lpstr>
      <vt:lpstr>Transition behavior</vt:lpstr>
      <vt:lpstr>Acceptance Condition</vt:lpstr>
      <vt:lpstr>Rejection Condition</vt:lpstr>
      <vt:lpstr>Some Turing Machines never accept/reject</vt:lpstr>
      <vt:lpstr>Running forever</vt:lpstr>
      <vt:lpstr>PowerPoint Presentation</vt:lpstr>
      <vt:lpstr>Turing Machine Outcomes</vt:lpstr>
      <vt:lpstr>Recognizing Vs. Deciding</vt:lpstr>
      <vt:lpstr>Decidable</vt:lpstr>
      <vt:lpstr>Recognizable</vt:lpstr>
      <vt:lpstr>Computability</vt:lpstr>
      <vt:lpstr>An Undecidable Problem/Language</vt:lpstr>
      <vt:lpstr>Acceptance  problem is undecidable</vt:lpstr>
      <vt:lpstr>Pseudocode for M′</vt:lpstr>
      <vt:lpstr>Acceptance problem is undecidable</vt:lpstr>
      <vt:lpstr>PowerPoint Presentation</vt:lpstr>
      <vt:lpstr>Proof by Reduction</vt:lpstr>
      <vt:lpstr>Reduction Proofs</vt:lpstr>
      <vt:lpstr>Proof of Impossibility by Reduction</vt:lpstr>
      <vt:lpstr>Proof of Impossibility by Reduction</vt:lpstr>
      <vt:lpstr>Converse?</vt:lpstr>
      <vt:lpstr>Common Reduction Traps</vt:lpstr>
      <vt:lpstr>What “Can Do” Means</vt:lpstr>
      <vt:lpstr>The Halting Language</vt:lpstr>
      <vt:lpstr>〖HALT〗_TM is Undecidable </vt:lpstr>
      <vt:lpstr>Deciding A_TM with HALT_TM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CS3102 Theory of Computation</dc:title>
  <dc:creator>njb2b</dc:creator>
  <cp:lastModifiedBy>Brunelle, Nathan J (njb2b)</cp:lastModifiedBy>
  <cp:revision>749</cp:revision>
  <dcterms:created xsi:type="dcterms:W3CDTF">2019-01-15T14:15:49Z</dcterms:created>
  <dcterms:modified xsi:type="dcterms:W3CDTF">2019-04-09T19:17:54Z</dcterms:modified>
</cp:coreProperties>
</file>