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9" r:id="rId9"/>
    <p:sldId id="521" r:id="rId10"/>
    <p:sldId id="532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3" r:id="rId22"/>
    <p:sldId id="534" r:id="rId23"/>
    <p:sldId id="535" r:id="rId24"/>
    <p:sldId id="536" r:id="rId25"/>
  </p:sldIdLst>
  <p:sldSz cx="12188825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vie" panose="04040805050809020602" pitchFamily="82" charset="0"/>
      <p:regular r:id="rId32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8" d="100"/>
          <a:sy n="68" d="100"/>
        </p:scale>
        <p:origin x="-71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360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8.png"/><Relationship Id="rId5" Type="http://schemas.openxmlformats.org/officeDocument/2006/relationships/image" Target="../media/image340.png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81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390.png"/><Relationship Id="rId7" Type="http://schemas.openxmlformats.org/officeDocument/2006/relationships/image" Target="../media/image25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460.png"/><Relationship Id="rId5" Type="http://schemas.openxmlformats.org/officeDocument/2006/relationships/image" Target="../media/image9.jpeg"/><Relationship Id="rId10" Type="http://schemas.openxmlformats.org/officeDocument/2006/relationships/image" Target="../media/image29.png"/><Relationship Id="rId4" Type="http://schemas.openxmlformats.org/officeDocument/2006/relationships/image" Target="../media/image400.png"/><Relationship Id="rId9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501.png"/><Relationship Id="rId7" Type="http://schemas.openxmlformats.org/officeDocument/2006/relationships/image" Target="../media/image52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0.png"/><Relationship Id="rId10" Type="http://schemas.openxmlformats.org/officeDocument/2006/relationships/image" Target="../media/image53.png"/><Relationship Id="rId4" Type="http://schemas.openxmlformats.org/officeDocument/2006/relationships/image" Target="../media/image481.png"/><Relationship Id="rId9" Type="http://schemas.openxmlformats.org/officeDocument/2006/relationships/image" Target="../media/image5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631.png"/><Relationship Id="rId7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20.png"/><Relationship Id="rId4" Type="http://schemas.openxmlformats.org/officeDocument/2006/relationships/image" Target="../media/image500.png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image" Target="../media/image22.png"/><Relationship Id="rId21" Type="http://schemas.openxmlformats.org/officeDocument/2006/relationships/image" Target="../media/image24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5" Type="http://schemas.openxmlformats.org/officeDocument/2006/relationships/image" Target="../media/image28.png"/><Relationship Id="rId2" Type="http://schemas.openxmlformats.org/officeDocument/2006/relationships/image" Target="../media/image21.png"/><Relationship Id="rId20" Type="http://schemas.openxmlformats.org/officeDocument/2006/relationships/image" Target="../media/image230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27.png"/><Relationship Id="rId5" Type="http://schemas.openxmlformats.org/officeDocument/2006/relationships/image" Target="../media/image24.png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0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Proving Other language Undecidable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Option 1: Closure properties</a:t>
            </a:r>
          </a:p>
          <a:p>
            <a:pPr lvl="1"/>
            <a:r>
              <a:rPr lang="en-US" smtClean="0"/>
              <a:t>Decidable languages are closed under:</a:t>
            </a:r>
          </a:p>
          <a:p>
            <a:pPr lvl="2"/>
            <a:r>
              <a:rPr lang="en-US" smtClean="0"/>
              <a:t>Union</a:t>
            </a:r>
          </a:p>
          <a:p>
            <a:pPr lvl="2"/>
            <a:r>
              <a:rPr lang="en-US" smtClean="0"/>
              <a:t>Intersection</a:t>
            </a:r>
          </a:p>
          <a:p>
            <a:pPr lvl="2"/>
            <a:r>
              <a:rPr lang="en-US" smtClean="0"/>
              <a:t>Complement</a:t>
            </a:r>
          </a:p>
          <a:p>
            <a:pPr lvl="2"/>
            <a:r>
              <a:rPr lang="en-US" smtClean="0"/>
              <a:t>Reversal</a:t>
            </a:r>
          </a:p>
          <a:p>
            <a:pPr lvl="2"/>
            <a:r>
              <a:rPr lang="en-US" smtClean="0"/>
              <a:t>Pretty much everything</a:t>
            </a:r>
          </a:p>
          <a:p>
            <a:r>
              <a:rPr lang="en-US" smtClean="0"/>
              <a:t>Option 2: Reduction</a:t>
            </a:r>
          </a:p>
          <a:p>
            <a:pPr lvl="1"/>
            <a:r>
              <a:rPr lang="en-US" smtClean="0"/>
              <a:t>Convert some problem into a known undecidable one to show it’s undecidable.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by Reduction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09441" y="1417639"/>
            <a:ext cx="10969943" cy="9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Shows how two different problems relate to each other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026" name="Picture 2" descr="Image result for popco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91123"/>
            <a:ext cx="26910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5" y="2092514"/>
            <a:ext cx="4456528" cy="44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597852">
            <a:off x="429922" y="2864054"/>
            <a:ext cx="581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Ravie" panose="04040805050809020602" pitchFamily="82" charset="0"/>
              </a:rPr>
              <a:t>MOVIE TIME!</a:t>
            </a:r>
            <a:endParaRPr lang="en-US" sz="4800" b="1" dirty="0">
              <a:solidFill>
                <a:srgbClr val="FF000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63165" y="3531189"/>
            <a:ext cx="1474847" cy="1802646"/>
            <a:chOff x="10154328" y="3533059"/>
            <a:chExt cx="1474847" cy="1802646"/>
          </a:xfrm>
        </p:grpSpPr>
        <p:pic>
          <p:nvPicPr>
            <p:cNvPr id="3096" name="Picture 24" descr="Image result for k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Image result for fla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Proofs</a:t>
            </a:r>
          </a:p>
        </p:txBody>
      </p:sp>
      <p:sp>
        <p:nvSpPr>
          <p:cNvPr id="1442821" name="AutoShape 5"/>
          <p:cNvSpPr>
            <a:spLocks noChangeArrowheads="1"/>
          </p:cNvSpPr>
          <p:nvPr/>
        </p:nvSpPr>
        <p:spPr bwMode="auto">
          <a:xfrm>
            <a:off x="3832284" y="1681144"/>
            <a:ext cx="4424797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reduces to   </a:t>
            </a:r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2208368" y="4414268"/>
            <a:ext cx="1667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B</a:t>
            </a:r>
          </a:p>
        </p:txBody>
      </p:sp>
      <p:sp>
        <p:nvSpPr>
          <p:cNvPr id="1442826" name="AutoShape 10"/>
          <p:cNvSpPr>
            <a:spLocks noChangeArrowheads="1"/>
          </p:cNvSpPr>
          <p:nvPr/>
        </p:nvSpPr>
        <p:spPr bwMode="auto">
          <a:xfrm>
            <a:off x="3832285" y="3394573"/>
            <a:ext cx="4424798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2828" name="Text Box 12"/>
          <p:cNvSpPr txBox="1">
            <a:spLocks noChangeArrowheads="1"/>
          </p:cNvSpPr>
          <p:nvPr/>
        </p:nvSpPr>
        <p:spPr bwMode="auto">
          <a:xfrm>
            <a:off x="8053671" y="4470665"/>
            <a:ext cx="1677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A</a:t>
            </a:r>
          </a:p>
        </p:txBody>
      </p:sp>
      <p:sp>
        <p:nvSpPr>
          <p:cNvPr id="1442829" name="Text Box 13"/>
          <p:cNvSpPr txBox="1">
            <a:spLocks noChangeArrowheads="1"/>
          </p:cNvSpPr>
          <p:nvPr/>
        </p:nvSpPr>
        <p:spPr bwMode="auto">
          <a:xfrm>
            <a:off x="460376" y="5979451"/>
            <a:ext cx="11409894" cy="5232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name “reduces” is confusing: it is in the </a:t>
            </a:r>
            <a:r>
              <a:rPr lang="en-US" altLang="en-US" sz="2800" i="1" dirty="0"/>
              <a:t>opposite </a:t>
            </a:r>
            <a:r>
              <a:rPr lang="en-US" altLang="en-US" sz="2800" dirty="0"/>
              <a:t>direction of the </a:t>
            </a:r>
            <a:r>
              <a:rPr lang="en-US" altLang="en-US" sz="2800" dirty="0" smtClean="0"/>
              <a:t>making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830" name="Text Box 14"/>
              <p:cNvSpPr txBox="1">
                <a:spLocks noChangeArrowheads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 smtClean="0"/>
                  <a:t> </a:t>
                </a:r>
                <a:r>
                  <a:rPr lang="en-US" altLang="en-US" sz="2800" b="1" dirty="0"/>
                  <a:t>is not a harder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 smtClean="0"/>
              </a:p>
              <a:p>
                <a:r>
                  <a:rPr lang="en-US" altLang="en-US" sz="2800" b="1" dirty="0"/>
                  <a:t>	</a:t>
                </a:r>
                <a:r>
                  <a:rPr lang="en-US" altLang="en-US" sz="28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latin typeface="Cambria Math"/>
                      </a:rPr>
                      <m:t>𝑨</m:t>
                    </m:r>
                    <m:r>
                      <a:rPr lang="en-US" altLang="en-US" sz="2800" b="1" i="1" smtClean="0">
                        <a:latin typeface="Cambria Math"/>
                      </a:rPr>
                      <m:t>≤</m:t>
                    </m:r>
                    <m:r>
                      <a:rPr lang="en-US" altLang="en-US" sz="2800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28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5769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0376" y="1098207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46712" y="1232972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16" y="3048000"/>
            <a:ext cx="250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43119" y="3186255"/>
            <a:ext cx="265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doo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568188" y="1681144"/>
            <a:ext cx="789867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1857099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hiske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836383" y="3861183"/>
            <a:ext cx="525004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wood pla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Image result for wood plan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853368" y="4035134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match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match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match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match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Image result for mat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9" y="4604156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</a:t>
            </a:r>
            <a:r>
              <a:rPr lang="en-US" altLang="en-US" dirty="0" smtClean="0"/>
              <a:t>of Impossibility by </a:t>
            </a:r>
            <a:r>
              <a:rPr lang="en-US" altLang="en-US" dirty="0"/>
              <a:t>Reduction</a:t>
            </a:r>
          </a:p>
        </p:txBody>
      </p:sp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4307870" y="1527179"/>
            <a:ext cx="5873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1.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 isn’t possible</a:t>
            </a:r>
            <a:endParaRPr lang="en-US" altLang="en-US" sz="2800" dirty="0"/>
          </a:p>
          <a:p>
            <a:r>
              <a:rPr lang="en-US" altLang="en-US" sz="2800" dirty="0"/>
              <a:t>(e.g.,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some way to open the door)</a:t>
            </a:r>
            <a:endParaRPr lang="en-US" altLang="en-US" sz="2800" dirty="0"/>
          </a:p>
        </p:txBody>
      </p:sp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307870" y="2949892"/>
            <a:ext cx="44343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2. Assume </a:t>
            </a:r>
            <a:r>
              <a:rPr lang="en-US" altLang="en-US" sz="2800" i="1" dirty="0" smtClean="0">
                <a:latin typeface="Times New Roman" pitchFamily="18" charset="0"/>
              </a:rPr>
              <a:t>Y</a:t>
            </a:r>
            <a:r>
              <a:rPr lang="en-US" altLang="en-US" sz="2800" dirty="0" smtClean="0"/>
              <a:t> is possible</a:t>
            </a:r>
            <a:endParaRPr lang="en-US" altLang="en-US" sz="2800" dirty="0"/>
          </a:p>
          <a:p>
            <a:r>
              <a:rPr lang="en-US" altLang="en-US" sz="2800" dirty="0" smtClean="0"/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</a:t>
            </a:r>
            <a:r>
              <a:rPr lang="en-US" altLang="en-US" sz="2800" dirty="0" smtClean="0"/>
              <a:t>some way to light a fire)</a:t>
            </a:r>
            <a:endParaRPr lang="en-US" altLang="en-US" sz="2800" dirty="0"/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307870" y="4622999"/>
            <a:ext cx="5370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3. Show how to use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to </a:t>
            </a:r>
            <a:r>
              <a:rPr lang="en-US" altLang="en-US" sz="2800" dirty="0" smtClean="0"/>
              <a:t>perform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/>
              <a:t>.</a:t>
            </a: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307870" y="5644634"/>
            <a:ext cx="9789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4.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isn’t possible, </a:t>
            </a:r>
            <a:r>
              <a:rPr lang="en-US" altLang="en-US" sz="2800" dirty="0"/>
              <a:t>but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could be used to </a:t>
            </a:r>
            <a:r>
              <a:rPr lang="en-US" altLang="en-US" sz="2800" dirty="0" smtClean="0"/>
              <a:t>perform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endParaRPr lang="en-US" altLang="en-US" sz="2800" dirty="0" smtClean="0"/>
          </a:p>
          <a:p>
            <a:r>
              <a:rPr lang="en-US" altLang="en-US" sz="2800" dirty="0" smtClean="0"/>
              <a:t>	conclusion:  </a:t>
            </a:r>
            <a:r>
              <a:rPr lang="en-US" altLang="en-US" sz="2800" i="1" dirty="0" smtClean="0">
                <a:latin typeface="Times New Roman" pitchFamily="18" charset="0"/>
              </a:rPr>
              <a:t>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must not </a:t>
            </a:r>
            <a:r>
              <a:rPr lang="en-US" altLang="en-US" sz="2800" dirty="0" smtClean="0"/>
              <a:t>be possible either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08162" y="2725734"/>
            <a:ext cx="1117397" cy="1415107"/>
            <a:chOff x="5064344" y="2824799"/>
            <a:chExt cx="1236492" cy="1565933"/>
          </a:xfrm>
        </p:grpSpPr>
        <p:pic>
          <p:nvPicPr>
            <p:cNvPr id="11" name="Picture 6" descr="Image result for whiske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2" r="31074"/>
            <a:stretch/>
          </p:blipFill>
          <p:spPr bwMode="auto">
            <a:xfrm rot="1117477">
              <a:off x="5064344" y="2824799"/>
              <a:ext cx="525004" cy="129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wood plan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0" r="39638"/>
            <a:stretch/>
          </p:blipFill>
          <p:spPr bwMode="auto">
            <a:xfrm rot="19068828">
              <a:off x="6081329" y="2998750"/>
              <a:ext cx="219507" cy="111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 descr="Image result for match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810" y="3567772"/>
              <a:ext cx="838931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056708" y="1417638"/>
            <a:ext cx="776880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991264" y="4459289"/>
            <a:ext cx="907768" cy="1229823"/>
            <a:chOff x="10089716" y="3533059"/>
            <a:chExt cx="1539459" cy="1722597"/>
          </a:xfrm>
        </p:grpSpPr>
        <p:pic>
          <p:nvPicPr>
            <p:cNvPr id="17" name="Picture 24" descr="Image result for k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Image result for flam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089716" y="4344810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0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</a:t>
            </a:r>
            <a:r>
              <a:rPr lang="en-US" altLang="en-US" dirty="0" smtClean="0"/>
              <a:t>of Impossibility by </a:t>
            </a:r>
            <a:r>
              <a:rPr lang="en-US" alt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53" name="Text Box 5"/>
              <p:cNvSpPr txBox="1">
                <a:spLocks noChangeArrowheads="1"/>
              </p:cNvSpPr>
              <p:nvPr/>
            </p:nvSpPr>
            <p:spPr bwMode="auto">
              <a:xfrm>
                <a:off x="4307870" y="1527179"/>
                <a:ext cx="5634171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1. </a:t>
                </a:r>
                <a:r>
                  <a:rPr lang="en-US" altLang="en-US" sz="2800" i="1" dirty="0" smtClean="0">
                    <a:latin typeface="Times New Roman" pitchFamily="18" charset="0"/>
                  </a:rPr>
                  <a:t>X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does not exist.</a:t>
                </a:r>
              </a:p>
              <a:p>
                <a:r>
                  <a:rPr lang="en-US" altLang="en-US" sz="2800" dirty="0"/>
                  <a:t>(e.g., </a:t>
                </a:r>
                <a:r>
                  <a:rPr lang="en-US" altLang="en-US" sz="2800" i="1" dirty="0">
                    <a:latin typeface="Times New Roman" pitchFamily="18" charset="0"/>
                  </a:rPr>
                  <a:t>X</a:t>
                </a:r>
                <a:r>
                  <a:rPr lang="en-US" altLang="en-US" sz="2800" dirty="0"/>
                  <a:t> = some TM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i="1" dirty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dirty="0"/>
                  <a:t>)</a:t>
                </a:r>
              </a:p>
            </p:txBody>
          </p:sp>
        </mc:Choice>
        <mc:Fallback xmlns="">
          <p:sp>
            <p:nvSpPr>
              <p:cNvPr id="14356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1527179"/>
                <a:ext cx="5634171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2273" t="-7051" r="-129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307870" y="2949892"/>
            <a:ext cx="44343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2. Assume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exists.</a:t>
            </a:r>
          </a:p>
          <a:p>
            <a:r>
              <a:rPr lang="en-US" altLang="en-US" sz="2800" dirty="0"/>
              <a:t>(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= some TM that decides </a:t>
            </a:r>
            <a:r>
              <a:rPr lang="en-US" altLang="en-US" sz="2800" i="1" dirty="0">
                <a:latin typeface="Times New Roman" pitchFamily="18" charset="0"/>
              </a:rPr>
              <a:t>B</a:t>
            </a:r>
            <a:r>
              <a:rPr lang="en-US" altLang="en-US" sz="2800" dirty="0"/>
              <a:t>)</a:t>
            </a: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307870" y="4622999"/>
            <a:ext cx="5370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3. Show how to use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to </a:t>
            </a:r>
            <a:r>
              <a:rPr lang="en-US" altLang="en-US" sz="2800" dirty="0" smtClean="0"/>
              <a:t>perform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/>
              <a:t>.</a:t>
            </a: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307870" y="5644634"/>
            <a:ext cx="9789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4.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doesn’t exist, but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could be used to make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endParaRPr lang="en-US" altLang="en-US" sz="2800" dirty="0"/>
          </a:p>
          <a:p>
            <a:r>
              <a:rPr lang="en-US" altLang="en-US" sz="2800" dirty="0"/>
              <a:t>	conclusion: </a:t>
            </a:r>
            <a:r>
              <a:rPr lang="en-US" altLang="en-US" sz="2800" i="1" dirty="0">
                <a:latin typeface="Times New Roman" pitchFamily="18" charset="0"/>
              </a:rPr>
              <a:t>	Y</a:t>
            </a:r>
            <a:r>
              <a:rPr lang="en-US" altLang="en-US" sz="2800" dirty="0"/>
              <a:t> must not exist either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3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Converse?</a:t>
            </a:r>
            <a:endParaRPr lang="en-US" altLang="en-US" dirty="0"/>
          </a:p>
        </p:txBody>
      </p:sp>
      <p:sp>
        <p:nvSpPr>
          <p:cNvPr id="1443846" name="Text Box 6"/>
          <p:cNvSpPr txBox="1">
            <a:spLocks noChangeArrowheads="1"/>
          </p:cNvSpPr>
          <p:nvPr/>
        </p:nvSpPr>
        <p:spPr bwMode="auto">
          <a:xfrm>
            <a:off x="1370012" y="2985355"/>
            <a:ext cx="16675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 smtClean="0"/>
              <a:t>B</a:t>
            </a:r>
          </a:p>
          <a:p>
            <a:r>
              <a:rPr lang="en-US" altLang="en-US" b="1" dirty="0" smtClean="0"/>
              <a:t>(</a:t>
            </a:r>
            <a:r>
              <a:rPr lang="en-US" b="1" dirty="0" smtClean="0"/>
              <a:t>Lighting </a:t>
            </a:r>
            <a:r>
              <a:rPr lang="en-US" b="1" dirty="0"/>
              <a:t>a </a:t>
            </a:r>
            <a:r>
              <a:rPr lang="en-US" b="1" dirty="0" smtClean="0"/>
              <a:t>fire</a:t>
            </a:r>
            <a:r>
              <a:rPr lang="en-US" altLang="en-US" b="1" dirty="0" smtClean="0"/>
              <a:t>)</a:t>
            </a:r>
            <a:endParaRPr lang="en-US" altLang="en-US" b="1" dirty="0"/>
          </a:p>
        </p:txBody>
      </p:sp>
      <p:sp>
        <p:nvSpPr>
          <p:cNvPr id="1443847" name="AutoShape 7"/>
          <p:cNvSpPr>
            <a:spLocks noChangeArrowheads="1"/>
          </p:cNvSpPr>
          <p:nvPr/>
        </p:nvSpPr>
        <p:spPr bwMode="auto">
          <a:xfrm>
            <a:off x="4011821" y="1928794"/>
            <a:ext cx="4704124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3849" name="Text Box 9"/>
          <p:cNvSpPr txBox="1">
            <a:spLocks noChangeArrowheads="1"/>
          </p:cNvSpPr>
          <p:nvPr/>
        </p:nvSpPr>
        <p:spPr bwMode="auto">
          <a:xfrm>
            <a:off x="8854973" y="2985356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 smtClean="0"/>
              <a:t>A</a:t>
            </a:r>
          </a:p>
          <a:p>
            <a:r>
              <a:rPr lang="en-US" altLang="en-US" b="1" dirty="0" smtClean="0"/>
              <a:t>(opening a door)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50" name="Text Box 10"/>
              <p:cNvSpPr txBox="1">
                <a:spLocks noChangeArrowheads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</a:t>
                </a:r>
                <a:r>
                  <a:rPr lang="en-US" altLang="en-US" sz="2800" b="1" dirty="0" smtClean="0"/>
                  <a:t>not </a:t>
                </a:r>
                <a:r>
                  <a:rPr lang="en-US" altLang="en-US" sz="2800" b="1" dirty="0"/>
                  <a:t>harder </a:t>
                </a:r>
                <a:r>
                  <a:rPr lang="en-US" altLang="en-US" sz="2800" b="1" dirty="0" smtClean="0"/>
                  <a:t>to solve </a:t>
                </a:r>
                <a:r>
                  <a:rPr lang="en-US" altLang="en-US" sz="2800" b="1" dirty="0"/>
                  <a:t>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b="-3255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1" name="Text Box 11"/>
              <p:cNvSpPr txBox="1">
                <a:spLocks noChangeArrowheads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reduces to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588" b="-3411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2" name="Text Box 12"/>
              <p:cNvSpPr txBox="1">
                <a:spLocks noChangeArrowheads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Does this mean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800" dirty="0"/>
                  <a:t> is </a:t>
                </a:r>
                <a:r>
                  <a:rPr lang="en-US" altLang="en-US" sz="2800" dirty="0" smtClean="0"/>
                  <a:t>equally as </a:t>
                </a:r>
                <a:r>
                  <a:rPr lang="en-US" altLang="en-US" sz="2800" dirty="0"/>
                  <a:t>hard as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dirty="0"/>
                  <a:t>?</a:t>
                </a:r>
              </a:p>
            </p:txBody>
          </p:sp>
        </mc:Choice>
        <mc:Fallback xmlns="">
          <p:sp>
            <p:nvSpPr>
              <p:cNvPr id="144385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051" t="-10465" r="-97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3" name="Text Box 13"/>
              <p:cNvSpPr txBox="1">
                <a:spLocks noChangeArrowheads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b="1" dirty="0"/>
                  <a:t>No! </a:t>
                </a:r>
                <a:r>
                  <a:rPr lang="en-US" altLang="en-US" sz="2800" dirty="0"/>
                  <a:t> </a:t>
                </a:r>
                <a:endParaRPr lang="en-US" altLang="en-US" sz="2800" dirty="0" smtClean="0"/>
              </a:p>
              <a:p>
                <a:r>
                  <a:rPr lang="en-US" altLang="en-US" sz="2800" dirty="0" smtClean="0"/>
                  <a:t>Solving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 smtClean="0"/>
                  <a:t> is only one way to solve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en-US" sz="2800" dirty="0"/>
              </a:p>
              <a:p>
                <a:r>
                  <a:rPr lang="en-US" altLang="en-US" sz="2800" dirty="0" smtClean="0"/>
                  <a:t>There may be an easier way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4385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2144" t="-3017" b="-10345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86624" y="1893085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24" y="1893085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Magnetic Disk 12"/>
              <p:cNvSpPr/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owchart: Magnetic Dis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the shining door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/>
          <a:stretch/>
        </p:blipFill>
        <p:spPr bwMode="auto">
          <a:xfrm>
            <a:off x="8132927" y="4578739"/>
            <a:ext cx="3924300" cy="21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≤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17612" y="1236663"/>
            <a:ext cx="9982200" cy="291824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76200"/>
            <a:ext cx="10969943" cy="1143000"/>
          </a:xfrm>
        </p:spPr>
        <p:txBody>
          <a:bodyPr/>
          <a:lstStyle/>
          <a:p>
            <a:r>
              <a:rPr lang="en-US" altLang="en-US" dirty="0" smtClean="0"/>
              <a:t>Common Reduction Traps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353235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Be careful: the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direction</a:t>
                </a:r>
                <a:r>
                  <a:rPr lang="en-US" altLang="en-US" dirty="0"/>
                  <a:t> matters a great </a:t>
                </a:r>
                <a:r>
                  <a:rPr lang="en-US" altLang="en-US" dirty="0" smtClean="0"/>
                  <a:t>deal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Using a solver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 smtClean="0"/>
                  <a:t> to solve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 smtClean="0"/>
                  <a:t> shows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 smtClean="0"/>
                  <a:t> is not harder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altLang="en-US" dirty="0" smtClean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smtClean="0"/>
                  <a:t>The </a:t>
                </a:r>
                <a:r>
                  <a:rPr lang="en-US" altLang="en-US" dirty="0"/>
                  <a:t>transformation must </a:t>
                </a:r>
                <a:r>
                  <a:rPr lang="en-US" altLang="en-US" dirty="0" smtClean="0"/>
                  <a:t>use </a:t>
                </a:r>
                <a:r>
                  <a:rPr lang="en-US" altLang="en-US" dirty="0"/>
                  <a:t>only things </a:t>
                </a:r>
                <a:r>
                  <a:rPr lang="en-US" altLang="en-US" dirty="0" smtClean="0"/>
                  <a:t>you </a:t>
                </a:r>
                <a:r>
                  <a:rPr lang="en-US" altLang="en-US" b="1" i="1" dirty="0">
                    <a:solidFill>
                      <a:srgbClr val="00B0F0"/>
                    </a:solidFill>
                  </a:rPr>
                  <a:t>can do</a:t>
                </a:r>
                <a:r>
                  <a:rPr lang="en-US" altLang="en-US" dirty="0"/>
                  <a:t>: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Otherwise it may be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 smtClean="0"/>
                  <a:t> exists, but some other step doesn’t! </a:t>
                </a:r>
              </a:p>
            </p:txBody>
          </p:sp>
        </mc:Choice>
        <mc:Fallback>
          <p:sp>
            <p:nvSpPr>
              <p:cNvPr id="1436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3532352"/>
              </a:xfrm>
              <a:blipFill rotWithShape="1">
                <a:blip r:embed="rId2"/>
                <a:stretch>
                  <a:fillRect l="-1334" t="-5009" r="-334" b="-4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727162" y="2510135"/>
            <a:ext cx="2619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___ Reduces to ___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65956" y="24600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56" y="2460047"/>
                <a:ext cx="46384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94063" y="2460048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63" y="2460048"/>
                <a:ext cx="45217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“Can Do” Means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1"/>
            <a:ext cx="10969943" cy="47053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Tools used in a reduction are limited by what you are proving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Undecidability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</a:t>
            </a:r>
            <a:r>
              <a:rPr lang="en-US" altLang="en-US" dirty="0" smtClean="0"/>
              <a:t>ou </a:t>
            </a:r>
            <a:r>
              <a:rPr lang="en-US" altLang="en-US" dirty="0"/>
              <a:t>are proving </a:t>
            </a:r>
            <a:r>
              <a:rPr lang="en-US" altLang="en-US" dirty="0" smtClean="0"/>
              <a:t>something about </a:t>
            </a:r>
            <a:r>
              <a:rPr lang="en-US" altLang="en-US" dirty="0"/>
              <a:t>all TMs: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transformation “can do” things a terminating TM “can do”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Spoiler alert!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Complexity: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</a:rPr>
              <a:t>ou </a:t>
            </a:r>
            <a:r>
              <a:rPr lang="en-US" altLang="en-US" dirty="0">
                <a:solidFill>
                  <a:srgbClr val="FF0000"/>
                </a:solidFill>
              </a:rPr>
              <a:t>are proving something about </a:t>
            </a:r>
            <a:r>
              <a:rPr lang="en-US" altLang="en-US" dirty="0" smtClean="0">
                <a:solidFill>
                  <a:srgbClr val="FF0000"/>
                </a:solidFill>
              </a:rPr>
              <a:t>time required: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 smtClean="0">
                <a:solidFill>
                  <a:srgbClr val="FF0000"/>
                </a:solidFill>
              </a:rPr>
              <a:t>he </a:t>
            </a:r>
            <a:r>
              <a:rPr lang="en-US" altLang="en-US" dirty="0">
                <a:solidFill>
                  <a:srgbClr val="FF0000"/>
                </a:solidFill>
              </a:rPr>
              <a:t>time it takes to do the transformation </a:t>
            </a:r>
            <a:r>
              <a:rPr lang="en-US" altLang="en-US">
                <a:solidFill>
                  <a:srgbClr val="FF0000"/>
                </a:solidFill>
              </a:rPr>
              <a:t>is </a:t>
            </a:r>
            <a:r>
              <a:rPr lang="en-US" altLang="en-US" smtClean="0">
                <a:solidFill>
                  <a:srgbClr val="FF0000"/>
                </a:solidFill>
              </a:rPr>
              <a:t>limited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Halting Language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8244" name="Text Box 4"/>
              <p:cNvSpPr txBox="1">
                <a:spLocks noChangeArrowheads="1"/>
              </p:cNvSpPr>
              <p:nvPr/>
            </p:nvSpPr>
            <p:spPr bwMode="auto">
              <a:xfrm>
                <a:off x="236484" y="1647593"/>
                <a:ext cx="113429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{ &lt;</m:t>
                    </m:r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  <m:r>
                      <a:rPr lang="en-US" altLang="en-US" sz="2800" i="1" dirty="0" smtClean="0">
                        <a:latin typeface="Cambria Math"/>
                      </a:rPr>
                      <m:t>, </m:t>
                    </m:r>
                    <m:r>
                      <a:rPr lang="en-US" altLang="en-US" sz="2800" i="1" dirty="0" smtClean="0">
                        <a:latin typeface="Cambria Math"/>
                      </a:rPr>
                      <m:t>𝑤</m:t>
                    </m:r>
                    <m:r>
                      <a:rPr lang="en-US" altLang="en-US" sz="2800" i="1" dirty="0" smtClean="0">
                        <a:latin typeface="Cambria Math"/>
                      </a:rPr>
                      <m:t>&gt; | </m:t>
                    </m:r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sz="2800" dirty="0"/>
                  <a:t> is a TM </a:t>
                </a:r>
                <a:r>
                  <a:rPr lang="en-US" altLang="en-US" sz="2800" dirty="0" smtClean="0"/>
                  <a:t>description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  <m:r>
                      <a:rPr lang="en-US" alt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accepts input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𝑤</m:t>
                    </m:r>
                    <m:r>
                      <a:rPr lang="en-US" altLang="en-US" sz="2800" i="1" dirty="0" smtClean="0">
                        <a:latin typeface="Cambria Math"/>
                      </a:rPr>
                      <m:t> }</m:t>
                    </m:r>
                  </m:oMath>
                </a14:m>
                <a:endParaRPr lang="en-US" altLang="en-US" sz="2800" dirty="0" smtClean="0"/>
              </a:p>
              <a:p>
                <a:pPr marL="0" lvl="1"/>
                <a:r>
                  <a:rPr lang="en-US" altLang="en-US" sz="2800" dirty="0"/>
                  <a:t>All machine </a:t>
                </a:r>
                <a:r>
                  <a:rPr lang="en-US" altLang="en-US" sz="2800" dirty="0" smtClean="0"/>
                  <a:t>description, </a:t>
                </a:r>
                <a:r>
                  <a:rPr lang="en-US" altLang="en-US" sz="2800" dirty="0"/>
                  <a:t>input pairs in which the machine accepts </a:t>
                </a:r>
                <a:r>
                  <a:rPr lang="en-US" altLang="en-US" sz="2800" dirty="0" smtClean="0"/>
                  <a:t>that  input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1824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84" y="1647593"/>
                <a:ext cx="113429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128" t="-7006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36484" y="3135791"/>
                <a:ext cx="113429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sz="2800" i="1" dirty="0">
                        <a:latin typeface="Cambria Math"/>
                      </a:rPr>
                      <m:t>= { &lt;</m:t>
                    </m:r>
                    <m:r>
                      <a:rPr lang="en-US" altLang="en-US" sz="2800" i="1" dirty="0">
                        <a:latin typeface="Cambria Math"/>
                      </a:rPr>
                      <m:t>𝑀</m:t>
                    </m:r>
                    <m:r>
                      <a:rPr lang="en-US" altLang="en-US" sz="2800" i="1" dirty="0">
                        <a:latin typeface="Cambria Math"/>
                      </a:rPr>
                      <m:t>, </m:t>
                    </m:r>
                    <m:r>
                      <a:rPr lang="en-US" altLang="en-US" sz="2800" i="1" dirty="0">
                        <a:latin typeface="Cambria Math"/>
                      </a:rPr>
                      <m:t>𝑤</m:t>
                    </m:r>
                    <m:r>
                      <a:rPr lang="en-US" altLang="en-US" sz="2800" i="1" dirty="0">
                        <a:latin typeface="Cambria Math"/>
                      </a:rPr>
                      <m:t>&gt; | </m:t>
                    </m:r>
                    <m:r>
                      <a:rPr lang="en-US" altLang="en-US" sz="2800" i="1" dirty="0">
                        <a:latin typeface="Cambria Math"/>
                      </a:rPr>
                      <m:t>𝑀</m:t>
                    </m:r>
                    <m:r>
                      <a:rPr lang="en-US" alt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is a TM description </a:t>
                </a:r>
                <a:r>
                  <a:rPr lang="en-US" alt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  <m:r>
                      <a:rPr lang="en-US" alt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halts on input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 </m:t>
                    </m:r>
                    <m:r>
                      <a:rPr lang="en-US" altLang="en-US" sz="2800" i="1" dirty="0" smtClean="0">
                        <a:latin typeface="Cambria Math"/>
                      </a:rPr>
                      <m:t>𝑤</m:t>
                    </m:r>
                    <m:r>
                      <a:rPr lang="en-US" altLang="en-US" sz="2800" i="1" dirty="0" smtClean="0">
                        <a:latin typeface="Cambria Math"/>
                      </a:rPr>
                      <m:t> }</m:t>
                    </m:r>
                  </m:oMath>
                </a14:m>
                <a:endParaRPr lang="en-US" altLang="en-US" sz="2800" dirty="0" smtClean="0"/>
              </a:p>
              <a:p>
                <a:pPr marL="0" lvl="1"/>
                <a:r>
                  <a:rPr lang="en-US" altLang="en-US" sz="2800" dirty="0"/>
                  <a:t>All machine description, input pairs in which the machine halts on that  </a:t>
                </a:r>
                <a:r>
                  <a:rPr lang="en-US" altLang="en-US" sz="2800" dirty="0" smtClean="0"/>
                  <a:t>input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84" y="3135791"/>
                <a:ext cx="113429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128" t="-5732" r="-322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236484" y="4693603"/>
                <a:ext cx="113429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 smtClean="0"/>
                  <a:t>Every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&lt;</m:t>
                    </m:r>
                    <m:r>
                      <a:rPr lang="en-US" altLang="en-US" sz="2800" b="0" i="1" smtClean="0">
                        <a:latin typeface="Cambria Math"/>
                      </a:rPr>
                      <m:t>𝑀</m:t>
                    </m:r>
                    <m:r>
                      <a:rPr lang="en-US" altLang="en-US" sz="2800" b="0" i="1" smtClean="0">
                        <a:latin typeface="Cambria Math"/>
                      </a:rPr>
                      <m:t>,</m:t>
                    </m:r>
                    <m:r>
                      <a:rPr lang="en-US" altLang="en-US" sz="2800" b="0" i="1" smtClean="0">
                        <a:latin typeface="Cambria Math"/>
                      </a:rPr>
                      <m:t>𝑤</m:t>
                    </m:r>
                    <m:r>
                      <a:rPr lang="en-US" altLang="en-US" sz="28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en-US" sz="2800" dirty="0" smtClean="0"/>
                  <a:t>which halts </a:t>
                </a:r>
                <a:r>
                  <a:rPr lang="en-US" altLang="en-US" sz="2800" dirty="0" smtClean="0">
                    <a:solidFill>
                      <a:srgbClr val="FF00FF"/>
                    </a:solidFill>
                  </a:rPr>
                  <a:t>at all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belongs to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altLang="en-US" sz="2800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en-US" sz="2800" b="0" dirty="0" smtClean="0">
                    <a:solidFill>
                      <a:schemeClr val="tx1"/>
                    </a:solidFill>
                  </a:rPr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="0" dirty="0" smtClean="0">
                    <a:solidFill>
                      <a:schemeClr val="tx1"/>
                    </a:solidFill>
                  </a:rPr>
                  <a:t> if it both halts and accepts</a:t>
                </a:r>
                <a:endParaRPr lang="en-US" altLang="en-US" sz="2800" dirty="0" smtClean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84" y="4693603"/>
                <a:ext cx="113429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128" t="-576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7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4691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4400" dirty="0" smtClean="0">
                    <a:solidFill>
                      <a:schemeClr val="tx1"/>
                    </a:solidFill>
                  </a:rPr>
                  <a:t> is Undecidable </a:t>
                </a:r>
                <a:endParaRPr lang="en-US" altLang="en-US" sz="4400" baseline="-250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46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1" y="1251288"/>
                <a:ext cx="12188824" cy="3773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i="1" dirty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{&lt;</m:t>
                    </m:r>
                    <m:r>
                      <a:rPr lang="en-US" altLang="en-US" i="1" dirty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,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b="0" i="1" dirty="0" smtClean="0">
                        <a:latin typeface="Cambria Math"/>
                      </a:rPr>
                      <m:t>&gt;</m:t>
                    </m:r>
                    <m:r>
                      <a:rPr lang="en-US" altLang="en-US" i="1" dirty="0">
                        <a:latin typeface="Cambria Math"/>
                      </a:rPr>
                      <m:t>|</m:t>
                    </m:r>
                    <m:r>
                      <a:rPr lang="en-US" altLang="en-US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dirty="0"/>
                  <a:t> is a TM description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/>
                  <a:t>halts on input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dirty="0">
                        <a:latin typeface="Cambria Math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All machine description input pairs in which the machine halts on input</a:t>
                </a:r>
              </a:p>
              <a:p>
                <a:r>
                  <a:rPr lang="en-US" altLang="en-US" dirty="0" smtClean="0"/>
                  <a:t>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undecidable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isn’t harder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Want to use a solver for _________ to build a solver for _________</a:t>
                </a:r>
              </a:p>
              <a:p>
                <a:r>
                  <a:rPr lang="en-US" altLang="en-US" dirty="0" smtClean="0"/>
                  <a:t>________ reduces to _________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51288"/>
                <a:ext cx="12188824" cy="3773904"/>
              </a:xfrm>
              <a:prstGeom prst="rect">
                <a:avLst/>
              </a:prstGeom>
              <a:blipFill rotWithShape="1">
                <a:blip r:embed="rId3"/>
                <a:stretch>
                  <a:fillRect l="-1101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44059" y="2877383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059" y="2877383"/>
                <a:ext cx="102355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8458" y="3462158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8" y="3462158"/>
                <a:ext cx="102355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80239" y="2877384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39" y="2877384"/>
                <a:ext cx="174772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8169" y="3453344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69" y="3453344"/>
                <a:ext cx="1747723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3788154" y="4910060"/>
            <a:ext cx="1173875" cy="18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fir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5924495" y="4910060"/>
            <a:ext cx="3981505" cy="1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63316" y="4306622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16" y="4306622"/>
                <a:ext cx="1023550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41385" y="4306621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385" y="4306621"/>
                <a:ext cx="1747723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  <p:bldP spid="21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Decidable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 smtClean="0">
                <a:solidFill>
                  <a:srgbClr val="33CC33"/>
                </a:solidFill>
              </a:rPr>
              <a:t>decidable</a:t>
            </a:r>
            <a:r>
              <a:rPr lang="en-US" sz="3000" b="0" smtClean="0"/>
              <a:t> </a:t>
            </a:r>
            <a:r>
              <a:rPr lang="en-US" sz="3000" b="0"/>
              <a:t>iff it is exactly the set of strings accepted by some </a:t>
            </a:r>
            <a:r>
              <a:rPr lang="en-US" sz="3000" b="0">
                <a:solidFill>
                  <a:srgbClr val="33CC33"/>
                </a:solidFill>
              </a:rPr>
              <a:t>always-halting</a:t>
            </a:r>
            <a:r>
              <a:rPr lang="en-US" sz="3000" b="0">
                <a:solidFill>
                  <a:srgbClr val="FF0000"/>
                </a:solidFill>
              </a:rPr>
              <a:t> </a:t>
            </a:r>
            <a:r>
              <a:rPr lang="en-US" sz="3000" b="0"/>
              <a:t>TM.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15340799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15340799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15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8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116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10157355" y="762000"/>
            <a:ext cx="138454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Never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runs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0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must </a:t>
                </a:r>
                <a:r>
                  <a:rPr lang="en-US" sz="3000" b="0">
                    <a:solidFill>
                      <a:srgbClr val="33CC33"/>
                    </a:solidFill>
                  </a:rPr>
                  <a:t>always halt</a:t>
                </a:r>
                <a:r>
                  <a:rPr lang="en-US" sz="3000" b="0"/>
                  <a:t> on every input.</a:t>
                </a:r>
              </a:p>
            </p:txBody>
          </p:sp>
        </mc:Choice>
        <mc:Fallback xmlns="">
          <p:sp>
            <p:nvSpPr>
              <p:cNvPr id="13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7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Right Arrow 27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4691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/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Deciding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HALT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TM</m:t>
                        </m:r>
                      </m:sub>
                    </m:sSub>
                  </m:oMath>
                </a14:m>
                <a:endParaRPr lang="en-US" altLang="en-US" sz="3600" baseline="-250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46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3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12" y="1038730"/>
                <a:ext cx="11213588" cy="37739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decidable.  </a:t>
                </a:r>
              </a:p>
              <a:p>
                <a:r>
                  <a:rPr lang="en-US" altLang="en-US" dirty="0"/>
                  <a:t>Then some TM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en-US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en-US" dirty="0"/>
                  <a:t>can decide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We can 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en-US" dirty="0"/>
                  <a:t> to build a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/>
                  <a:t>that </a:t>
                </a:r>
                <a:r>
                  <a:rPr lang="en-US" altLang="en-US" dirty="0"/>
                  <a:t>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/>
                  <a:t>:</a:t>
                </a:r>
              </a:p>
              <a:p>
                <a:pPr lvl="1"/>
                <a:r>
                  <a:rPr lang="en-US" alt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&lt;</m:t>
                    </m:r>
                    <m:r>
                      <a:rPr lang="en-US" altLang="en-US" b="0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 ,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b="0" i="1" dirty="0" smtClean="0">
                        <a:latin typeface="Cambria Math"/>
                      </a:rPr>
                      <m:t>&gt;</m:t>
                    </m:r>
                  </m:oMath>
                </a14:m>
                <a:endParaRPr lang="en-US" altLang="en-US" dirty="0">
                  <a:latin typeface="Times New Roman" pitchFamily="18" charset="0"/>
                </a:endParaRP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rejects</a:t>
                </a:r>
                <a:r>
                  <a:rPr lang="en-US" altLang="en-US" dirty="0"/>
                  <a:t>, it means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doesn’t halt</a:t>
                </a:r>
                <a:r>
                  <a:rPr lang="en-US" altLang="en-US" dirty="0" smtClean="0"/>
                  <a:t>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B050"/>
                    </a:solidFill>
                  </a:rPr>
                  <a:t>accepts</a:t>
                </a:r>
                <a:r>
                  <a:rPr lang="en-US" altLang="en-US" dirty="0"/>
                  <a:t>, it means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halts:</a:t>
                </a:r>
              </a:p>
              <a:p>
                <a:pPr lvl="2"/>
                <a:r>
                  <a:rPr lang="en-US" alt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en-US" dirty="0"/>
                  <a:t>, </a:t>
                </a:r>
                <a:r>
                  <a:rPr lang="en-US" altLang="en-US" dirty="0" smtClean="0"/>
                  <a:t>respond equivalently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44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12" y="1038730"/>
                <a:ext cx="11213588" cy="3773904"/>
              </a:xfrm>
              <a:blipFill rotWithShape="1">
                <a:blip r:embed="rId4"/>
                <a:stretch>
                  <a:fillRect l="-1251" t="-2100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917" name="Rectangle 5"/>
              <p:cNvSpPr>
                <a:spLocks noChangeArrowheads="1"/>
              </p:cNvSpPr>
              <p:nvPr/>
            </p:nvSpPr>
            <p:spPr bwMode="auto">
              <a:xfrm>
                <a:off x="160265" y="4907045"/>
                <a:ext cx="5688742" cy="1643527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b="1" dirty="0"/>
                  <a:t>A</a:t>
                </a:r>
                <a:r>
                  <a:rPr lang="en-US" altLang="en-US" sz="2800" b="1" dirty="0" smtClean="0"/>
                  <a:t>ny </a:t>
                </a:r>
                <a:r>
                  <a:rPr lang="en-US" altLang="en-US" sz="2800" dirty="0"/>
                  <a:t>TM that decides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 smtClean="0">
                    <a:latin typeface="Times New Roman" pitchFamily="18" charset="0"/>
                  </a:rPr>
                  <a:t> </a:t>
                </a:r>
                <a:r>
                  <a:rPr lang="en-US" altLang="en-US" sz="2800" dirty="0"/>
                  <a:t>could be used to build a TM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>
                    <a:latin typeface="Times New Roman" pitchFamily="18" charset="0"/>
                  </a:rPr>
                  <a:t> </a:t>
                </a:r>
                <a:r>
                  <a:rPr lang="en-US" altLang="en-US" sz="2800" dirty="0"/>
                  <a:t>(which </a:t>
                </a:r>
                <a:r>
                  <a:rPr lang="en-US" altLang="en-US" sz="2800" dirty="0" smtClean="0"/>
                  <a:t>is </a:t>
                </a:r>
                <a:r>
                  <a:rPr lang="en-US" altLang="en-US" sz="2800" dirty="0"/>
                  <a:t>impossible) </a:t>
                </a:r>
                <a:r>
                  <a:rPr lang="en-US" altLang="en-US" sz="2800" dirty="0" smtClean="0"/>
                  <a:t>thus no </a:t>
                </a:r>
                <a:r>
                  <a:rPr lang="en-US" altLang="en-US" sz="2800" dirty="0"/>
                  <a:t>TM exists that can decide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 smtClean="0">
                    <a:latin typeface="Times New Roman" pitchFamily="18" charset="0"/>
                  </a:rPr>
                  <a:t> 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469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265" y="4907045"/>
                <a:ext cx="5688742" cy="1643527"/>
              </a:xfrm>
              <a:prstGeom prst="rect">
                <a:avLst/>
              </a:prstGeom>
              <a:blipFill rotWithShape="1">
                <a:blip r:embed="rId5"/>
                <a:stretch>
                  <a:fillRect l="-1919" t="-5091" r="-2132" b="-8364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5737425" y="4506452"/>
            <a:ext cx="1128526" cy="1018894"/>
            <a:chOff x="5737425" y="4506452"/>
            <a:chExt cx="1128526" cy="1018894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5737425" y="4506452"/>
              <a:ext cx="49892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>
                  <a:latin typeface="Times New Roman" pitchFamily="18" charset="0"/>
                </a:rPr>
                <a:t>M</a:t>
              </a:r>
              <a:endParaRPr lang="en-US" altLang="en-US" sz="3200" dirty="0">
                <a:latin typeface="Times New Roman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803372" y="4940571"/>
              <a:ext cx="44859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>
                  <a:latin typeface="Times New Roman" pitchFamily="18" charset="0"/>
                </a:rPr>
                <a:t>w</a:t>
              </a:r>
              <a:endParaRPr lang="en-US" altLang="en-US" sz="3200" dirty="0">
                <a:latin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 flipV="1">
              <a:off x="6236354" y="4798839"/>
              <a:ext cx="62959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3"/>
              <a:endCxn id="11" idx="1"/>
            </p:cNvCxnSpPr>
            <p:nvPr/>
          </p:nvCxnSpPr>
          <p:spPr>
            <a:xfrm flipV="1">
              <a:off x="6251965" y="5230403"/>
              <a:ext cx="613986" cy="2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961179" y="3124200"/>
            <a:ext cx="1038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reject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65951" y="3791992"/>
            <a:ext cx="4038053" cy="287682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97440" y="3848806"/>
                <a:ext cx="23750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3600" dirty="0"/>
                  <a:t>Machine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en-US" sz="3600" dirty="0"/>
                  <a:t>:</a:t>
                </a:r>
                <a:endParaRPr lang="en-US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0" y="3848806"/>
                <a:ext cx="2375074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969" t="-14151" r="-694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865951" y="4798839"/>
            <a:ext cx="556791" cy="431564"/>
            <a:chOff x="6865951" y="4798839"/>
            <a:chExt cx="556791" cy="43156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865951" y="4798839"/>
              <a:ext cx="556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1"/>
            </p:cNvCxnSpPr>
            <p:nvPr/>
          </p:nvCxnSpPr>
          <p:spPr>
            <a:xfrm>
              <a:off x="6865951" y="5230403"/>
              <a:ext cx="556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22742" y="4503631"/>
            <a:ext cx="3303089" cy="1134105"/>
            <a:chOff x="7422742" y="4503631"/>
            <a:chExt cx="3303089" cy="1134105"/>
          </a:xfrm>
        </p:grpSpPr>
        <p:grpSp>
          <p:nvGrpSpPr>
            <p:cNvPr id="78" name="Group 77"/>
            <p:cNvGrpSpPr/>
            <p:nvPr/>
          </p:nvGrpSpPr>
          <p:grpSpPr>
            <a:xfrm>
              <a:off x="7422742" y="4503631"/>
              <a:ext cx="3303089" cy="1134105"/>
              <a:chOff x="7422742" y="4503631"/>
              <a:chExt cx="3303089" cy="113410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7422742" y="4503631"/>
                <a:ext cx="2060129" cy="1134105"/>
                <a:chOff x="7422742" y="4503631"/>
                <a:chExt cx="2060129" cy="113410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7422742" y="4503631"/>
                  <a:ext cx="2060129" cy="11341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1939" y="4674134"/>
                      <a:ext cx="2000932" cy="8617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Does </a:t>
                      </a: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sz="2800" dirty="0" smtClean="0"/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Halt?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33" name="Text 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481939" y="4674134"/>
                      <a:ext cx="2000932" cy="86177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12057" r="-912" b="-24823"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>
                <a:off x="9502642" y="5370840"/>
                <a:ext cx="48035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5" name="Line 51"/>
              <p:cNvSpPr>
                <a:spLocks noChangeShapeType="1"/>
              </p:cNvSpPr>
              <p:nvPr/>
            </p:nvSpPr>
            <p:spPr bwMode="auto">
              <a:xfrm>
                <a:off x="9502642" y="4732784"/>
                <a:ext cx="48035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6" name="Text Box 52"/>
              <p:cNvSpPr txBox="1">
                <a:spLocks noChangeArrowheads="1"/>
              </p:cNvSpPr>
              <p:nvPr/>
            </p:nvSpPr>
            <p:spPr bwMode="auto">
              <a:xfrm>
                <a:off x="9996337" y="5104140"/>
                <a:ext cx="72949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rgbClr val="00B050"/>
                    </a:solidFill>
                  </a:rPr>
                  <a:t>yes</a:t>
                </a:r>
              </a:p>
            </p:txBody>
          </p:sp>
          <p:sp>
            <p:nvSpPr>
              <p:cNvPr id="37" name="Text Box 53"/>
              <p:cNvSpPr txBox="1">
                <a:spLocks noChangeArrowheads="1"/>
              </p:cNvSpPr>
              <p:nvPr/>
            </p:nvSpPr>
            <p:spPr bwMode="auto">
              <a:xfrm>
                <a:off x="10002296" y="4523234"/>
                <a:ext cx="617477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rgbClr val="FF0000"/>
                    </a:solidFill>
                  </a:rPr>
                  <a:t>no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501682" y="4520246"/>
                  <a:ext cx="55098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682" y="4520246"/>
                  <a:ext cx="550985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10619773" y="4769455"/>
            <a:ext cx="48035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1100131" y="4495137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01682" y="5596583"/>
            <a:ext cx="2795045" cy="394782"/>
            <a:chOff x="7501682" y="5596583"/>
            <a:chExt cx="2795045" cy="39478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7501682" y="5778586"/>
              <a:ext cx="0" cy="212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296727" y="5596583"/>
              <a:ext cx="0" cy="182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501682" y="5778585"/>
              <a:ext cx="27950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232309" y="5983306"/>
                <a:ext cx="1216512" cy="6218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09" y="5983306"/>
                <a:ext cx="1216512" cy="6218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8467666" y="4769455"/>
            <a:ext cx="2632464" cy="1877648"/>
            <a:chOff x="8467666" y="4769455"/>
            <a:chExt cx="2632464" cy="1877648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8494962" y="6437656"/>
              <a:ext cx="48035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8467666" y="6113504"/>
              <a:ext cx="4803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8899757" y="6154660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8844488" y="5835714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4" name="Straight Connector 63"/>
            <p:cNvCxnSpPr>
              <a:stCxn id="60" idx="3"/>
            </p:cNvCxnSpPr>
            <p:nvPr/>
          </p:nvCxnSpPr>
          <p:spPr>
            <a:xfrm flipV="1">
              <a:off x="9461965" y="6081935"/>
              <a:ext cx="1263866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725831" y="4769455"/>
              <a:ext cx="0" cy="1312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Line 50"/>
            <p:cNvSpPr>
              <a:spLocks noChangeShapeType="1"/>
            </p:cNvSpPr>
            <p:nvPr/>
          </p:nvSpPr>
          <p:spPr bwMode="auto">
            <a:xfrm>
              <a:off x="9592155" y="6430062"/>
              <a:ext cx="1507975" cy="759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11109888" y="6154660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127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4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7" grpId="0" animBg="1"/>
      <p:bldP spid="2" grpId="0"/>
      <p:bldP spid="11" grpId="0" animBg="1"/>
      <p:bldP spid="12" grpId="0"/>
      <p:bldP spid="38" grpId="0" animBg="1"/>
      <p:bldP spid="39" grpId="0"/>
      <p:bldP spid="55" grpId="0" animBg="1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Another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regular</m:t>
                    </m:r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How do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undecidable?</a:t>
                </a:r>
              </a:p>
              <a:p>
                <a:pPr lvl="1"/>
                <a:r>
                  <a:rPr lang="en-US" smtClean="0"/>
                  <a:t>Reduce some language we already know is undecidable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𝑅𝐸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Given a potential instance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), create a new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whose language is regular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</a:t>
                </a:r>
              </a:p>
              <a:p>
                <a:r>
                  <a:rPr lang="en-US" smtClean="0"/>
                  <a:t>If I knew whether or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was regular, I knew whether or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Psuedocode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public static boolean mPrime(String x){</a:t>
                </a:r>
              </a:p>
              <a:p>
                <a:pPr marL="0" indent="0">
                  <a:buNone/>
                </a:pPr>
                <a:r>
                  <a:rPr lang="en-US" smtClean="0"/>
                  <a:t>	if(x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){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return true;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}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y = M(w);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return true;</a:t>
                </a:r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}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4212" y="4724400"/>
            <a:ext cx="3555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We can only get to this 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812" y="4186535"/>
            <a:ext cx="283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If this line terminates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23913" y="5638800"/>
                <a:ext cx="709469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smtClean="0">
                    <a:solidFill>
                      <a:srgbClr val="FF0000"/>
                    </a:solidFill>
                  </a:rPr>
                  <a:t>halts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3200" smtClean="0">
                  <a:solidFill>
                    <a:srgbClr val="FF0000"/>
                  </a:solidFill>
                </a:endParaRPr>
              </a:p>
              <a:p>
                <a:r>
                  <a:rPr lang="en-US" sz="320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320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smtClean="0">
                    <a:solidFill>
                      <a:srgbClr val="FF0000"/>
                    </a:solidFill>
                  </a:rPr>
                  <a:t>runs forever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2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13" y="5638800"/>
                <a:ext cx="7094699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148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0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How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public static boolean halt(M,w){</a:t>
            </a:r>
          </a:p>
          <a:p>
            <a:pPr marL="0" indent="0">
              <a:buNone/>
            </a:pPr>
            <a:r>
              <a:rPr lang="en-US" smtClean="0"/>
              <a:t>	mPrime = make_mPrime(M,w);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return reg(mPrime);</a:t>
            </a:r>
            <a:endParaRPr lang="en-US"/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Recognizable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>
                <a:solidFill>
                  <a:srgbClr val="FF0000"/>
                </a:solidFill>
              </a:rPr>
              <a:t>Turing-recognizable</a:t>
            </a:r>
            <a:r>
              <a:rPr lang="en-US" sz="3000" b="0"/>
              <a:t> iff it is exactly the set of strings accepted by some Turing machine.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724949883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724949883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4194" r="-15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313889" t="-24194" r="-14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4194" r="-13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17757" t="-24194" r="-12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612037" t="-24194" r="-1129630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718692" t="-24194" r="-10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4194" r="-9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910185" t="-24194" r="-83148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019626" t="-24194" r="-7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119626" t="-24194" r="-6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208333" t="-24194" r="-5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08333" t="-24194" r="-4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421495" t="-24194" r="-3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521495" t="-24194" r="-2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4194" r="-104839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115"/>
          <p:cNvSpPr>
            <a:spLocks noChangeArrowheads="1"/>
          </p:cNvSpPr>
          <p:nvPr/>
        </p:nvSpPr>
        <p:spPr bwMode="auto">
          <a:xfrm>
            <a:off x="9751060" y="762000"/>
            <a:ext cx="914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dirty="0"/>
              <a:t>≡</a:t>
            </a:r>
            <a:r>
              <a:rPr lang="en-US" sz="6600" b="0" dirty="0"/>
              <a:t> </a:t>
            </a:r>
            <a:endParaRPr lang="en-US" sz="66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16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9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117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10176400" y="762001"/>
            <a:ext cx="138454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</a:rPr>
              <a:t>∞</a:t>
            </a: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Run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21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can </a:t>
                </a:r>
                <a:r>
                  <a:rPr lang="en-US" sz="3000" b="0">
                    <a:solidFill>
                      <a:srgbClr val="FF0000"/>
                    </a:solidFill>
                  </a:rPr>
                  <a:t>run</a:t>
                </a:r>
                <a:r>
                  <a:rPr lang="en-US" sz="3000" b="0"/>
                  <a:t> </a:t>
                </a:r>
                <a:r>
                  <a:rPr lang="en-US" sz="3000" b="0">
                    <a:solidFill>
                      <a:srgbClr val="FF0000"/>
                    </a:solidFill>
                  </a:rPr>
                  <a:t>forever</a:t>
                </a:r>
                <a:r>
                  <a:rPr lang="en-US" sz="3000" b="0"/>
                  <a:t> on an input, which is implicitly a reject (since it is not an accept).</a:t>
                </a:r>
              </a:p>
            </p:txBody>
          </p:sp>
        </mc:Choice>
        <mc:Fallback xmlns="">
          <p:sp>
            <p:nvSpPr>
              <p:cNvPr id="14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 r="-931" b="-12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8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ight Arrow 28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Generally: Computable = Decideable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Undecidable Problem/Language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Acceptance Problem</a:t>
                </a:r>
              </a:p>
              <a:p>
                <a:r>
                  <a:rPr lang="en-US" smtClean="0"/>
                  <a:t>Given a Turing Machine description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(e.g. a program, states+transitions, etc.) and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accept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accepts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 problem is undecidable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Assume toward reaching a contradiction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 smtClean="0"/>
                  <a:t> is a Decider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a new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which receives as input a </a:t>
                </a:r>
                <a:r>
                  <a:rPr lang="en-US" dirty="0" err="1" smtClean="0"/>
                  <a:t>turing</a:t>
                </a:r>
                <a:r>
                  <a:rPr lang="en-US" dirty="0" smtClean="0"/>
                  <a:t> machine description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will reject,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accepts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2" t="-3908" r="-2167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Pseudocode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public static boolean mPrime(String m){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return !accept(m,m);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7212" y="5257800"/>
            <a:ext cx="583833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What does </a:t>
            </a:r>
            <a:r>
              <a:rPr lang="en-US" b="1" smtClean="0">
                <a:solidFill>
                  <a:srgbClr val="FF0000"/>
                </a:solidFill>
              </a:rPr>
              <a:t>mPrime(source(mPrime))</a:t>
            </a:r>
            <a:r>
              <a:rPr lang="en-US" smtClean="0">
                <a:solidFill>
                  <a:srgbClr val="FF0000"/>
                </a:solidFill>
              </a:rPr>
              <a:t> return?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Acceptance problem is undecidable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12188825" cy="5181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Assume toward reaching a contradiction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is a Decider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Consider a new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which receives as input a turing machine description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will reject,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mtClean="0"/>
                  <a:t> accepts</a:t>
                </a:r>
              </a:p>
              <a:p>
                <a:r>
                  <a:rPr lang="en-US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it accepts, then 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will reject</a:t>
                </a:r>
              </a:p>
              <a:p>
                <a:pPr lvl="1"/>
                <a:r>
                  <a:rPr lang="en-US" smtClean="0"/>
                  <a:t>If it rejects, then 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with accept</a:t>
                </a:r>
              </a:p>
              <a:p>
                <a:pPr lvl="1"/>
                <a:r>
                  <a:rPr lang="en-US" smtClean="0"/>
                  <a:t>Contradiction!</a:t>
                </a:r>
              </a:p>
              <a:p>
                <a:r>
                  <a:rPr lang="en-US" smtClean="0"/>
                  <a:t>Conclusion: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cannot exist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12188825" cy="5181599"/>
              </a:xfrm>
              <a:blipFill rotWithShape="1">
                <a:blip r:embed="rId2"/>
                <a:stretch>
                  <a:fillRect l="-1201" t="-3412" b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2070" y="3435350"/>
            <a:ext cx="6942478" cy="205105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1405" y="1583833"/>
            <a:ext cx="2924470" cy="11341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34" name="Text Box 2"/>
              <p:cNvSpPr txBox="1">
                <a:spLocks noChangeArrowheads="1"/>
              </p:cNvSpPr>
              <p:nvPr/>
            </p:nvSpPr>
            <p:spPr bwMode="auto">
              <a:xfrm>
                <a:off x="1373187" y="0"/>
                <a:ext cx="12188825" cy="155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0" smtClean="0">
                    <a:solidFill>
                      <a:srgbClr val="FF00FF"/>
                    </a:solidFill>
                  </a:rPr>
                  <a:t>Theorem</a:t>
                </a:r>
                <a:r>
                  <a:rPr lang="en-US" sz="2800" b="0" smtClean="0"/>
                  <a:t>: </a:t>
                </a:r>
                <a:r>
                  <a:rPr lang="en-US" sz="2800" b="0" dirty="0"/>
                  <a:t>the </a:t>
                </a:r>
                <a:r>
                  <a:rPr lang="en-US" sz="2800" b="0" dirty="0" smtClean="0"/>
                  <a:t>acceptance problem </a:t>
                </a:r>
                <a:r>
                  <a:rPr lang="en-US" sz="28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) </a:t>
                </a:r>
                <a:r>
                  <a:rPr lang="en-US" sz="2800" b="0" dirty="0"/>
                  <a:t>is not </a:t>
                </a:r>
                <a:r>
                  <a:rPr lang="en-US" sz="2800" b="0" dirty="0" smtClean="0"/>
                  <a:t>decidable</a:t>
                </a:r>
                <a:endParaRPr lang="en-US" sz="2800" b="0" dirty="0"/>
              </a:p>
              <a:p>
                <a:pPr>
                  <a:lnSpc>
                    <a:spcPct val="100000"/>
                  </a:lnSpc>
                </a:pPr>
                <a:r>
                  <a:rPr lang="en-US" sz="2800" b="0" dirty="0" smtClean="0">
                    <a:solidFill>
                      <a:srgbClr val="FF00FF"/>
                    </a:solidFill>
                  </a:rPr>
                  <a:t>Proof</a:t>
                </a:r>
                <a:r>
                  <a:rPr lang="en-US" sz="2800" b="0" dirty="0" smtClean="0"/>
                  <a:t>: </a:t>
                </a:r>
                <a:r>
                  <a:rPr lang="en-US" sz="2800" b="0" dirty="0" smtClean="0">
                    <a:solidFill>
                      <a:srgbClr val="3399FF"/>
                    </a:solidFill>
                  </a:rPr>
                  <a:t>Assume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some </a:t>
                </a:r>
                <a:r>
                  <a:rPr lang="en-US" sz="2800" b="0" smtClean="0"/>
                  <a:t>decider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  <m:r>
                      <a:rPr lang="en-US" sz="2800" i="1" dirty="0">
                        <a:solidFill>
                          <a:srgbClr val="0099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smtClean="0"/>
                  <a:t>solves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>
                  <a:lnSpc>
                    <a:spcPct val="100000"/>
                  </a:lnSpc>
                </a:pPr>
                <a:r>
                  <a:rPr lang="en-US" sz="2800" b="0" dirty="0" smtClean="0"/>
                  <a:t>always </a:t>
                </a:r>
                <a:r>
                  <a:rPr lang="en-US" sz="2800" b="0" dirty="0">
                    <a:solidFill>
                      <a:srgbClr val="FF0000"/>
                    </a:solidFill>
                  </a:rPr>
                  <a:t>stops</a:t>
                </a:r>
                <a:r>
                  <a:rPr lang="en-US" sz="2800" b="0" dirty="0"/>
                  <a:t> with the </a:t>
                </a:r>
                <a:r>
                  <a:rPr lang="en-US" sz="2800" b="0" dirty="0">
                    <a:solidFill>
                      <a:srgbClr val="3399FF"/>
                    </a:solidFill>
                  </a:rPr>
                  <a:t>correct</a:t>
                </a:r>
                <a:r>
                  <a:rPr lang="en-US" sz="2800" b="0" dirty="0"/>
                  <a:t> answer for any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sz="2800" b="0" dirty="0"/>
              </a:p>
              <a:p>
                <a:pPr>
                  <a:lnSpc>
                    <a:spcPct val="100000"/>
                  </a:lnSpc>
                </a:pPr>
                <a:endParaRPr lang="en-US" sz="1200" b="0" dirty="0"/>
              </a:p>
            </p:txBody>
          </p:sp>
        </mc:Choice>
        <mc:Fallback xmlns="">
          <p:sp>
            <p:nvSpPr>
              <p:cNvPr id="27832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7" y="0"/>
                <a:ext cx="12188825" cy="1555750"/>
              </a:xfrm>
              <a:prstGeom prst="rect">
                <a:avLst/>
              </a:prstGeom>
              <a:blipFill rotWithShape="1">
                <a:blip r:embed="rId2"/>
                <a:stretch>
                  <a:fillRect l="-1000" t="-35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274" name="Line 42"/>
          <p:cNvSpPr>
            <a:spLocks noChangeShapeType="1"/>
          </p:cNvSpPr>
          <p:nvPr/>
        </p:nvSpPr>
        <p:spPr bwMode="auto">
          <a:xfrm>
            <a:off x="8608186" y="4908550"/>
            <a:ext cx="1218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78" name="Text Box 46"/>
              <p:cNvSpPr txBox="1">
                <a:spLocks noChangeArrowheads="1"/>
              </p:cNvSpPr>
              <p:nvPr/>
            </p:nvSpPr>
            <p:spPr bwMode="auto">
              <a:xfrm>
                <a:off x="2748663" y="1816100"/>
                <a:ext cx="637097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83278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663" y="1816100"/>
                <a:ext cx="637097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279" name="Text Box 47"/>
              <p:cNvSpPr txBox="1">
                <a:spLocks noChangeArrowheads="1"/>
              </p:cNvSpPr>
              <p:nvPr/>
            </p:nvSpPr>
            <p:spPr bwMode="auto">
              <a:xfrm>
                <a:off x="2748662" y="2254250"/>
                <a:ext cx="59266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83279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662" y="2254250"/>
                <a:ext cx="59266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281" name="Line 49"/>
          <p:cNvSpPr>
            <a:spLocks noChangeShapeType="1"/>
          </p:cNvSpPr>
          <p:nvPr/>
        </p:nvSpPr>
        <p:spPr bwMode="auto">
          <a:xfrm>
            <a:off x="3294620" y="2463800"/>
            <a:ext cx="7110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82" name="Line 50"/>
          <p:cNvSpPr>
            <a:spLocks noChangeShapeType="1"/>
          </p:cNvSpPr>
          <p:nvPr/>
        </p:nvSpPr>
        <p:spPr bwMode="auto">
          <a:xfrm>
            <a:off x="6925875" y="1981200"/>
            <a:ext cx="960716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83" name="Line 51"/>
          <p:cNvSpPr>
            <a:spLocks noChangeShapeType="1"/>
          </p:cNvSpPr>
          <p:nvPr/>
        </p:nvSpPr>
        <p:spPr bwMode="auto">
          <a:xfrm>
            <a:off x="6925875" y="2667000"/>
            <a:ext cx="96071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84" name="Text Box 52"/>
          <p:cNvSpPr txBox="1">
            <a:spLocks noChangeArrowheads="1"/>
          </p:cNvSpPr>
          <p:nvPr/>
        </p:nvSpPr>
        <p:spPr bwMode="auto">
          <a:xfrm>
            <a:off x="8006434" y="1714500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2783285" name="Text Box 53"/>
          <p:cNvSpPr txBox="1">
            <a:spLocks noChangeArrowheads="1"/>
          </p:cNvSpPr>
          <p:nvPr/>
        </p:nvSpPr>
        <p:spPr bwMode="auto">
          <a:xfrm>
            <a:off x="7971449" y="2457450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87" name="Text Box 55"/>
              <p:cNvSpPr txBox="1">
                <a:spLocks noChangeArrowheads="1"/>
              </p:cNvSpPr>
              <p:nvPr/>
            </p:nvSpPr>
            <p:spPr bwMode="auto">
              <a:xfrm>
                <a:off x="4773952" y="1719998"/>
                <a:ext cx="2364815" cy="8617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Does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𝑤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accept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?</a:t>
                </a: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783287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952" y="1719998"/>
                <a:ext cx="2364815" cy="861774"/>
              </a:xfrm>
              <a:prstGeom prst="rect">
                <a:avLst/>
              </a:prstGeom>
              <a:blipFill rotWithShape="1">
                <a:blip r:embed="rId5"/>
                <a:stretch>
                  <a:fillRect t="-11268" r="-1289" b="-24648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288" name="Text Box 56"/>
              <p:cNvSpPr txBox="1">
                <a:spLocks noChangeArrowheads="1"/>
              </p:cNvSpPr>
              <p:nvPr/>
            </p:nvSpPr>
            <p:spPr bwMode="auto">
              <a:xfrm>
                <a:off x="4287094" y="1556626"/>
                <a:ext cx="720582" cy="6771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83288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7094" y="1556626"/>
                <a:ext cx="720582" cy="677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289" name="Line 57"/>
          <p:cNvSpPr>
            <a:spLocks noChangeShapeType="1"/>
          </p:cNvSpPr>
          <p:nvPr/>
        </p:nvSpPr>
        <p:spPr bwMode="auto">
          <a:xfrm>
            <a:off x="3294620" y="2082800"/>
            <a:ext cx="7110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71" name="Line 39"/>
          <p:cNvSpPr>
            <a:spLocks noChangeShapeType="1"/>
          </p:cNvSpPr>
          <p:nvPr/>
        </p:nvSpPr>
        <p:spPr bwMode="auto">
          <a:xfrm flipV="1">
            <a:off x="3286155" y="4286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72" name="Line 40"/>
          <p:cNvSpPr>
            <a:spLocks noChangeShapeType="1"/>
          </p:cNvSpPr>
          <p:nvPr/>
        </p:nvSpPr>
        <p:spPr bwMode="auto">
          <a:xfrm>
            <a:off x="2168846" y="44831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73" name="Text Box 41"/>
              <p:cNvSpPr txBox="1">
                <a:spLocks noChangeArrowheads="1"/>
              </p:cNvSpPr>
              <p:nvPr/>
            </p:nvSpPr>
            <p:spPr bwMode="auto">
              <a:xfrm>
                <a:off x="1665211" y="4254500"/>
                <a:ext cx="508088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8327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11" y="4254500"/>
                <a:ext cx="508088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24" name="Text Box 92"/>
              <p:cNvSpPr txBox="1">
                <a:spLocks noChangeArrowheads="1"/>
              </p:cNvSpPr>
              <p:nvPr/>
            </p:nvSpPr>
            <p:spPr bwMode="auto">
              <a:xfrm>
                <a:off x="2467506" y="3393757"/>
                <a:ext cx="73289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783324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7506" y="3393757"/>
                <a:ext cx="732893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25" name="Rectangle 93"/>
              <p:cNvSpPr>
                <a:spLocks noChangeArrowheads="1"/>
              </p:cNvSpPr>
              <p:nvPr/>
            </p:nvSpPr>
            <p:spPr bwMode="auto">
              <a:xfrm>
                <a:off x="1373188" y="5568951"/>
                <a:ext cx="2465740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accepts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25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8" y="5568951"/>
                <a:ext cx="2465740" cy="430887"/>
              </a:xfrm>
              <a:prstGeom prst="rect">
                <a:avLst/>
              </a:prstGeom>
              <a:blipFill rotWithShape="1">
                <a:blip r:embed="rId9"/>
                <a:stretch>
                  <a:fillRect t="-24286" r="-3951" b="-51429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326" name="Rectangle 94"/>
          <p:cNvSpPr>
            <a:spLocks noChangeArrowheads="1"/>
          </p:cNvSpPr>
          <p:nvPr/>
        </p:nvSpPr>
        <p:spPr bwMode="auto">
          <a:xfrm>
            <a:off x="9108199" y="5794376"/>
            <a:ext cx="228030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r"/>
            <a:r>
              <a:rPr lang="en-US" sz="2800" b="0" smtClean="0"/>
              <a:t>Contradiction</a:t>
            </a:r>
            <a:r>
              <a:rPr lang="en-US" sz="2800" b="0" dirty="0"/>
              <a:t>!</a:t>
            </a:r>
          </a:p>
        </p:txBody>
      </p:sp>
      <p:sp>
        <p:nvSpPr>
          <p:cNvPr id="2783327" name="AutoShape 95"/>
          <p:cNvSpPr>
            <a:spLocks/>
          </p:cNvSpPr>
          <p:nvPr/>
        </p:nvSpPr>
        <p:spPr bwMode="auto">
          <a:xfrm>
            <a:off x="8788452" y="5705475"/>
            <a:ext cx="203147" cy="577850"/>
          </a:xfrm>
          <a:prstGeom prst="rightBrace">
            <a:avLst>
              <a:gd name="adj1" fmla="val 315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381" name="Rectangle 149"/>
              <p:cNvSpPr>
                <a:spLocks noChangeArrowheads="1"/>
              </p:cNvSpPr>
              <p:nvPr/>
            </p:nvSpPr>
            <p:spPr bwMode="auto">
              <a:xfrm>
                <a:off x="1373187" y="6397626"/>
                <a:ext cx="12188825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sz="2800" smtClean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z="2800" b="0" dirty="0" smtClean="0"/>
                  <a:t> </a:t>
                </a:r>
                <a:r>
                  <a:rPr lang="en-US" sz="2800" b="0" dirty="0"/>
                  <a:t>cannot exist! (at least as an algorithm / program / TM)</a:t>
                </a:r>
              </a:p>
            </p:txBody>
          </p:sp>
        </mc:Choice>
        <mc:Fallback xmlns="">
          <p:sp>
            <p:nvSpPr>
              <p:cNvPr id="2783381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7" y="6397626"/>
                <a:ext cx="12188825" cy="430887"/>
              </a:xfrm>
              <a:prstGeom prst="rect">
                <a:avLst/>
              </a:prstGeom>
              <a:blipFill rotWithShape="1">
                <a:blip r:embed="rId10"/>
                <a:stretch>
                  <a:fillRect t="-22535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252" name="Rectangle 20"/>
              <p:cNvSpPr>
                <a:spLocks noChangeArrowheads="1"/>
              </p:cNvSpPr>
              <p:nvPr/>
            </p:nvSpPr>
            <p:spPr bwMode="auto">
              <a:xfrm>
                <a:off x="1373188" y="2968626"/>
                <a:ext cx="4491871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r>
                  <a:rPr lang="en-US" sz="2800" b="0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z="2800" b="0" dirty="0" smtClean="0"/>
                  <a:t>, </a:t>
                </a:r>
                <a:r>
                  <a:rPr lang="en-US" sz="2800" b="0" dirty="0"/>
                  <a:t>construct </a:t>
                </a:r>
                <a:r>
                  <a:rPr lang="en-US" sz="2800" b="0" dirty="0" smtClean="0"/>
                  <a:t>a TM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b="0" dirty="0"/>
                  <a:t>:</a:t>
                </a:r>
              </a:p>
            </p:txBody>
          </p:sp>
        </mc:Choice>
        <mc:Fallback xmlns="">
          <p:sp>
            <p:nvSpPr>
              <p:cNvPr id="2783252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8" y="2968626"/>
                <a:ext cx="4491871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2714" t="-23944" r="-1900" b="-49296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82" name="Rectangle 150"/>
              <p:cNvSpPr>
                <a:spLocks noChangeArrowheads="1"/>
              </p:cNvSpPr>
              <p:nvPr/>
            </p:nvSpPr>
            <p:spPr bwMode="auto">
              <a:xfrm>
                <a:off x="5040416" y="5988051"/>
                <a:ext cx="294862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accepts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82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416" y="5988051"/>
                <a:ext cx="2948628" cy="430887"/>
              </a:xfrm>
              <a:prstGeom prst="rect">
                <a:avLst/>
              </a:prstGeom>
              <a:blipFill rotWithShape="1">
                <a:blip r:embed="rId12"/>
                <a:stretch>
                  <a:fillRect t="-22535" r="-3099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83" name="Rectangle 151"/>
              <p:cNvSpPr>
                <a:spLocks noChangeArrowheads="1"/>
              </p:cNvSpPr>
              <p:nvPr/>
            </p:nvSpPr>
            <p:spPr bwMode="auto">
              <a:xfrm>
                <a:off x="3650014" y="5568951"/>
                <a:ext cx="424545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does not </a:t>
                </a:r>
                <a:r>
                  <a:rPr lang="en-US" sz="2800" b="0" dirty="0" smtClean="0"/>
                  <a:t>accept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83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0014" y="5568951"/>
                <a:ext cx="4245458" cy="430887"/>
              </a:xfrm>
              <a:prstGeom prst="rect">
                <a:avLst/>
              </a:prstGeom>
              <a:blipFill rotWithShape="1">
                <a:blip r:embed="rId13"/>
                <a:stretch>
                  <a:fillRect t="-24286" b="-51429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84" name="Rectangle 152"/>
              <p:cNvSpPr>
                <a:spLocks noChangeArrowheads="1"/>
              </p:cNvSpPr>
              <p:nvPr/>
            </p:nvSpPr>
            <p:spPr bwMode="auto">
              <a:xfrm>
                <a:off x="1373188" y="5988051"/>
                <a:ext cx="3684022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does not </a:t>
                </a:r>
                <a:r>
                  <a:rPr lang="en-US" sz="2800" b="0" dirty="0" smtClean="0"/>
                  <a:t>accept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84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8" y="5988051"/>
                <a:ext cx="3684022" cy="430887"/>
              </a:xfrm>
              <a:prstGeom prst="rect">
                <a:avLst/>
              </a:prstGeom>
              <a:blipFill rotWithShape="1">
                <a:blip r:embed="rId14"/>
                <a:stretch>
                  <a:fillRect t="-22535" r="-2314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754399" y="1532692"/>
            <a:ext cx="5987266" cy="1422286"/>
            <a:chOff x="1527875" y="-2166775"/>
            <a:chExt cx="5987266" cy="1422286"/>
          </a:xfrm>
        </p:grpSpPr>
        <p:sp>
          <p:nvSpPr>
            <p:cNvPr id="86" name="Rectangle 85"/>
            <p:cNvSpPr/>
            <p:nvPr/>
          </p:nvSpPr>
          <p:spPr>
            <a:xfrm>
              <a:off x="2780618" y="-2110549"/>
              <a:ext cx="2924470" cy="11341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87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88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49"/>
            <p:cNvSpPr>
              <a:spLocks noChangeShapeType="1"/>
            </p:cNvSpPr>
            <p:nvPr/>
          </p:nvSpPr>
          <p:spPr bwMode="auto">
            <a:xfrm>
              <a:off x="2073833" y="-1230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>
              <a:off x="5705088" y="-1713182"/>
              <a:ext cx="96071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1" name="Line 51"/>
            <p:cNvSpPr>
              <a:spLocks noChangeShapeType="1"/>
            </p:cNvSpPr>
            <p:nvPr/>
          </p:nvSpPr>
          <p:spPr bwMode="auto">
            <a:xfrm>
              <a:off x="5705088" y="-1027382"/>
              <a:ext cx="9607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Text Box 52"/>
            <p:cNvSpPr txBox="1">
              <a:spLocks noChangeArrowheads="1"/>
            </p:cNvSpPr>
            <p:nvPr/>
          </p:nvSpPr>
          <p:spPr bwMode="auto">
            <a:xfrm>
              <a:off x="6785647" y="-1979882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93" name="Text Box 53"/>
            <p:cNvSpPr txBox="1">
              <a:spLocks noChangeArrowheads="1"/>
            </p:cNvSpPr>
            <p:nvPr/>
          </p:nvSpPr>
          <p:spPr bwMode="auto">
            <a:xfrm>
              <a:off x="6750662" y="-1236932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97875" y="-1974384"/>
                  <a:ext cx="2364815" cy="8617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Does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r>
                    <a:rPr lang="en-US" sz="2800" dirty="0" smtClean="0">
                      <a:solidFill>
                        <a:srgbClr val="00B050"/>
                      </a:solidFill>
                    </a:rPr>
                    <a:t>accept</a:t>
                  </a:r>
                  <a:r>
                    <a:rPr lang="en-US" sz="2800" dirty="0" smtClean="0">
                      <a:solidFill>
                        <a:schemeClr val="bg1"/>
                      </a:solidFill>
                    </a:rPr>
                    <a:t>?</a:t>
                  </a:r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95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7875" y="-1974384"/>
                  <a:ext cx="2364815" cy="86177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12057" r="-1289" b="-2482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659675" y="-2166775"/>
                  <a:ext cx="1234249" cy="55399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𝑎𝑐𝑐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9675" y="-2166775"/>
                  <a:ext cx="1234249" cy="55399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Line 57"/>
            <p:cNvSpPr>
              <a:spLocks noChangeShapeType="1"/>
            </p:cNvSpPr>
            <p:nvPr/>
          </p:nvSpPr>
          <p:spPr bwMode="auto">
            <a:xfrm>
              <a:off x="2073833" y="-1611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754175" y="3713202"/>
            <a:ext cx="5987266" cy="1438189"/>
            <a:chOff x="1527875" y="-2182678"/>
            <a:chExt cx="5987266" cy="1438189"/>
          </a:xfrm>
        </p:grpSpPr>
        <p:sp>
          <p:nvSpPr>
            <p:cNvPr id="100" name="Rectangle 99"/>
            <p:cNvSpPr/>
            <p:nvPr/>
          </p:nvSpPr>
          <p:spPr>
            <a:xfrm>
              <a:off x="2780618" y="-2110549"/>
              <a:ext cx="2924470" cy="11341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01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02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Line 49"/>
            <p:cNvSpPr>
              <a:spLocks noChangeShapeType="1"/>
            </p:cNvSpPr>
            <p:nvPr/>
          </p:nvSpPr>
          <p:spPr bwMode="auto">
            <a:xfrm>
              <a:off x="2073833" y="-1230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4" name="Line 50"/>
            <p:cNvSpPr>
              <a:spLocks noChangeShapeType="1"/>
            </p:cNvSpPr>
            <p:nvPr/>
          </p:nvSpPr>
          <p:spPr bwMode="auto">
            <a:xfrm>
              <a:off x="5705088" y="-1713182"/>
              <a:ext cx="96071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5705088" y="-1027382"/>
              <a:ext cx="9607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6" name="Text Box 52"/>
            <p:cNvSpPr txBox="1">
              <a:spLocks noChangeArrowheads="1"/>
            </p:cNvSpPr>
            <p:nvPr/>
          </p:nvSpPr>
          <p:spPr bwMode="auto">
            <a:xfrm>
              <a:off x="6785647" y="-1979882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07" name="Text Box 53"/>
            <p:cNvSpPr txBox="1">
              <a:spLocks noChangeArrowheads="1"/>
            </p:cNvSpPr>
            <p:nvPr/>
          </p:nvSpPr>
          <p:spPr bwMode="auto">
            <a:xfrm>
              <a:off x="6750662" y="-1236932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21899" y="-1974384"/>
                  <a:ext cx="2364815" cy="8617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Does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r>
                    <a:rPr lang="en-US" sz="2800" dirty="0" smtClean="0">
                      <a:solidFill>
                        <a:srgbClr val="00B050"/>
                      </a:solidFill>
                    </a:rPr>
                    <a:t>accept</a:t>
                  </a:r>
                  <a:r>
                    <a:rPr lang="en-US" sz="2800" dirty="0" smtClean="0">
                      <a:solidFill>
                        <a:schemeClr val="bg1"/>
                      </a:solidFill>
                    </a:rPr>
                    <a:t>?</a:t>
                  </a:r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08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1899" y="-1974384"/>
                  <a:ext cx="2364815" cy="86177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1268" r="-1289" b="-24648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659899" y="-2182678"/>
                  <a:ext cx="1234249" cy="55399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𝑎𝑐𝑐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9899" y="-2182678"/>
                  <a:ext cx="1234249" cy="553998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57"/>
            <p:cNvSpPr>
              <a:spLocks noChangeShapeType="1"/>
            </p:cNvSpPr>
            <p:nvPr/>
          </p:nvSpPr>
          <p:spPr bwMode="auto">
            <a:xfrm>
              <a:off x="2073833" y="-1611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92"/>
              <p:cNvSpPr txBox="1">
                <a:spLocks noChangeArrowheads="1"/>
              </p:cNvSpPr>
              <p:nvPr/>
            </p:nvSpPr>
            <p:spPr bwMode="auto">
              <a:xfrm>
                <a:off x="1219199" y="4257432"/>
                <a:ext cx="76155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13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199" y="4257432"/>
                <a:ext cx="761554" cy="4924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92"/>
              <p:cNvSpPr txBox="1">
                <a:spLocks noChangeArrowheads="1"/>
              </p:cNvSpPr>
              <p:nvPr/>
            </p:nvSpPr>
            <p:spPr bwMode="auto">
              <a:xfrm>
                <a:off x="3352799" y="3886200"/>
                <a:ext cx="73289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15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9" y="3886200"/>
                <a:ext cx="732893" cy="49244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ine 42"/>
          <p:cNvSpPr>
            <a:spLocks noChangeShapeType="1"/>
          </p:cNvSpPr>
          <p:nvPr/>
        </p:nvSpPr>
        <p:spPr bwMode="auto">
          <a:xfrm flipV="1">
            <a:off x="8760586" y="4182698"/>
            <a:ext cx="1066483" cy="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65" name="Text Box 52"/>
          <p:cNvSpPr txBox="1">
            <a:spLocks noChangeArrowheads="1"/>
          </p:cNvSpPr>
          <p:nvPr/>
        </p:nvSpPr>
        <p:spPr bwMode="auto">
          <a:xfrm>
            <a:off x="9939613" y="4612746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66" name="Text Box 53"/>
          <p:cNvSpPr txBox="1">
            <a:spLocks noChangeArrowheads="1"/>
          </p:cNvSpPr>
          <p:nvPr/>
        </p:nvSpPr>
        <p:spPr bwMode="auto">
          <a:xfrm>
            <a:off x="9939613" y="3976462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92"/>
              <p:cNvSpPr txBox="1">
                <a:spLocks noChangeArrowheads="1"/>
              </p:cNvSpPr>
              <p:nvPr/>
            </p:nvSpPr>
            <p:spPr bwMode="auto">
              <a:xfrm>
                <a:off x="3352799" y="4612957"/>
                <a:ext cx="73289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1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9" y="4612957"/>
                <a:ext cx="732893" cy="4924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</TotalTime>
  <Words>1673</Words>
  <Application>Microsoft Office PowerPoint</Application>
  <PresentationFormat>Custom</PresentationFormat>
  <Paragraphs>340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Times New Roman</vt:lpstr>
      <vt:lpstr>Calibri</vt:lpstr>
      <vt:lpstr>Symbol</vt:lpstr>
      <vt:lpstr>Ravie</vt:lpstr>
      <vt:lpstr>Office Theme</vt:lpstr>
      <vt:lpstr>CS3102 Theory of Computation</vt:lpstr>
      <vt:lpstr>Decidable</vt:lpstr>
      <vt:lpstr>Recognizable</vt:lpstr>
      <vt:lpstr>Computability</vt:lpstr>
      <vt:lpstr>An Undecidable Problem/Language</vt:lpstr>
      <vt:lpstr>Acceptance  problem is undecidable</vt:lpstr>
      <vt:lpstr>Pseudocode for M′</vt:lpstr>
      <vt:lpstr>Acceptance problem is undecidable</vt:lpstr>
      <vt:lpstr>PowerPoint Presentation</vt:lpstr>
      <vt:lpstr>Proving Other language Undecidable</vt:lpstr>
      <vt:lpstr>Proof by Reduction</vt:lpstr>
      <vt:lpstr>Reduction Proofs</vt:lpstr>
      <vt:lpstr>Proof of Impossibility by Reduction</vt:lpstr>
      <vt:lpstr>Proof of Impossibility by Reduction</vt:lpstr>
      <vt:lpstr>Converse?</vt:lpstr>
      <vt:lpstr>Common Reduction Traps</vt:lpstr>
      <vt:lpstr>What “Can Do” Means</vt:lpstr>
      <vt:lpstr>The Halting Language</vt:lpstr>
      <vt:lpstr>〖HALT〗_TM is Undecidable </vt:lpstr>
      <vt:lpstr>Deciding A_TM with HALT_TM</vt:lpstr>
      <vt:lpstr>Another example: REG_TM</vt:lpstr>
      <vt:lpstr>REG_TM≥HALT_TM</vt:lpstr>
      <vt:lpstr>Psuedocode for M′</vt:lpstr>
      <vt:lpstr>How to solve HALT_TM with REG_TM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755</cp:revision>
  <dcterms:created xsi:type="dcterms:W3CDTF">2019-01-15T14:15:49Z</dcterms:created>
  <dcterms:modified xsi:type="dcterms:W3CDTF">2019-04-11T16:24:53Z</dcterms:modified>
</cp:coreProperties>
</file>