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256" r:id="rId2"/>
    <p:sldId id="372" r:id="rId3"/>
    <p:sldId id="373" r:id="rId4"/>
    <p:sldId id="374" r:id="rId5"/>
    <p:sldId id="378" r:id="rId6"/>
    <p:sldId id="379" r:id="rId7"/>
    <p:sldId id="380" r:id="rId8"/>
    <p:sldId id="381" r:id="rId9"/>
    <p:sldId id="391" r:id="rId10"/>
    <p:sldId id="383" r:id="rId11"/>
    <p:sldId id="393" r:id="rId12"/>
    <p:sldId id="385" r:id="rId13"/>
    <p:sldId id="396" r:id="rId14"/>
    <p:sldId id="397" r:id="rId15"/>
    <p:sldId id="398" r:id="rId16"/>
    <p:sldId id="387" r:id="rId17"/>
    <p:sldId id="386" r:id="rId18"/>
    <p:sldId id="388" r:id="rId19"/>
    <p:sldId id="389" r:id="rId20"/>
    <p:sldId id="390" r:id="rId21"/>
    <p:sldId id="392" r:id="rId22"/>
    <p:sldId id="394" r:id="rId23"/>
    <p:sldId id="395" r:id="rId24"/>
    <p:sldId id="399" r:id="rId25"/>
    <p:sldId id="400" r:id="rId26"/>
    <p:sldId id="401" r:id="rId27"/>
    <p:sldId id="403" r:id="rId28"/>
    <p:sldId id="404" r:id="rId29"/>
    <p:sldId id="405" r:id="rId30"/>
  </p:sldIdLst>
  <p:sldSz cx="12188825" cy="6858000"/>
  <p:notesSz cx="6858000" cy="9144000"/>
  <p:embeddedFontLst>
    <p:embeddedFont>
      <p:font typeface="Cambria Math" panose="02040503050406030204" pitchFamily="18" charset="0"/>
      <p:regular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00"/>
    <a:srgbClr val="E42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34" y="-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B820-2958-4E39-90C3-9768056D319A}" type="datetime1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5402-4176-48F8-AF0B-75A21DD84934}" type="datetime1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6AEB-60C4-4A83-9696-82A1279C53F4}" type="datetime1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BAF8-5BC1-440B-8F86-D3E857A5A26E}" type="datetime1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297A-C521-4B6E-806C-A19B85EBAB2F}" type="datetime1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CFC-FE2B-47C4-AF38-90896E9A53E8}" type="datetime1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71AD-09F3-42F7-8E71-48DFAD6B9C0D}" type="datetime1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6DB6-C5F0-4D6F-85CA-0CD4EEA28FF1}" type="datetime1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0D57-6007-48D9-AA46-65F60186A836}" type="datetime1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A7E1-1490-47E8-A699-891DB5E1FD29}" type="datetime1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7BC2-7E3D-4D81-82C4-066D4D564ACC}" type="datetime1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7AC0A-6FF9-4573-A541-873E6D74C8DC}" type="datetime1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61.png"/><Relationship Id="rId5" Type="http://schemas.openxmlformats.org/officeDocument/2006/relationships/image" Target="../media/image15.png"/><Relationship Id="rId10" Type="http://schemas.openxmlformats.org/officeDocument/2006/relationships/image" Target="../media/image60.png"/><Relationship Id="rId4" Type="http://schemas.openxmlformats.org/officeDocument/2006/relationships/image" Target="../media/image14.png"/><Relationship Id="rId9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10.png"/><Relationship Id="rId7" Type="http://schemas.openxmlformats.org/officeDocument/2006/relationships/image" Target="../media/image97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png"/><Relationship Id="rId5" Type="http://schemas.openxmlformats.org/officeDocument/2006/relationships/image" Target="../media/image710.png"/><Relationship Id="rId4" Type="http://schemas.openxmlformats.org/officeDocument/2006/relationships/image" Target="../media/image6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61.png"/><Relationship Id="rId5" Type="http://schemas.openxmlformats.org/officeDocument/2006/relationships/image" Target="../media/image15.png"/><Relationship Id="rId10" Type="http://schemas.openxmlformats.org/officeDocument/2006/relationships/image" Target="../media/image60.png"/><Relationship Id="rId4" Type="http://schemas.openxmlformats.org/officeDocument/2006/relationships/image" Target="../media/image14.png"/><Relationship Id="rId9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60.png"/><Relationship Id="rId4" Type="http://schemas.openxmlformats.org/officeDocument/2006/relationships/image" Target="../media/image14.png"/><Relationship Id="rId9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image" Target="../media/image78.png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95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95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11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-1220788" y="-207433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AutoShape 2" descr="https://images.mentalfloss.com/sites/default/files/1280states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Image result for tiki barb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Image result for tiki barb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618445" y="1250980"/>
            <a:ext cx="1050315" cy="799941"/>
            <a:chOff x="6351546" y="1473882"/>
            <a:chExt cx="1050315" cy="799941"/>
          </a:xfrm>
        </p:grpSpPr>
        <p:grpSp>
          <p:nvGrpSpPr>
            <p:cNvPr id="120" name="Group 17"/>
            <p:cNvGrpSpPr>
              <a:grpSpLocks/>
            </p:cNvGrpSpPr>
            <p:nvPr/>
          </p:nvGrpSpPr>
          <p:grpSpPr bwMode="auto">
            <a:xfrm>
              <a:off x="6351546" y="1534400"/>
              <a:ext cx="989814" cy="678906"/>
              <a:chOff x="4692" y="1996"/>
              <a:chExt cx="420" cy="28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1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400">
                      <a:solidFill>
                        <a:srgbClr val="FF00FF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1" name="Oval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2" name="Group 19"/>
              <p:cNvGrpSpPr>
                <a:grpSpLocks/>
              </p:cNvGrpSpPr>
              <p:nvPr/>
            </p:nvGrpSpPr>
            <p:grpSpPr bwMode="auto">
              <a:xfrm>
                <a:off x="4692" y="2092"/>
                <a:ext cx="96" cy="96"/>
                <a:chOff x="4720" y="2092"/>
                <a:chExt cx="96" cy="96"/>
              </a:xfrm>
            </p:grpSpPr>
            <p:sp>
              <p:nvSpPr>
                <p:cNvPr id="123" name="Line 20"/>
                <p:cNvSpPr>
                  <a:spLocks noChangeShapeType="1"/>
                </p:cNvSpPr>
                <p:nvPr/>
              </p:nvSpPr>
              <p:spPr bwMode="auto">
                <a:xfrm>
                  <a:off x="4720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124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20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5" name="Oval 28"/>
            <p:cNvSpPr>
              <a:spLocks noChangeArrowheads="1"/>
            </p:cNvSpPr>
            <p:nvPr/>
          </p:nvSpPr>
          <p:spPr bwMode="auto">
            <a:xfrm>
              <a:off x="6602128" y="1473882"/>
              <a:ext cx="799733" cy="799941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00"/>
                </a:solidFill>
              </a:endParaRPr>
            </a:p>
          </p:txBody>
        </p:sp>
      </p:grpSp>
      <p:cxnSp>
        <p:nvCxnSpPr>
          <p:cNvPr id="126" name="Curved Connector 125"/>
          <p:cNvCxnSpPr>
            <a:stCxn id="125" idx="7"/>
            <a:endCxn id="127" idx="1"/>
          </p:cNvCxnSpPr>
          <p:nvPr/>
        </p:nvCxnSpPr>
        <p:spPr>
          <a:xfrm rot="16200000" flipH="1">
            <a:off x="8478748" y="-558977"/>
            <a:ext cx="262432" cy="4116644"/>
          </a:xfrm>
          <a:prstGeom prst="curvedConnector3">
            <a:avLst>
              <a:gd name="adj1" fmla="val -131748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Oval 23"/>
              <p:cNvSpPr>
                <a:spLocks noChangeArrowheads="1"/>
              </p:cNvSpPr>
              <p:nvPr/>
            </p:nvSpPr>
            <p:spPr bwMode="auto">
              <a:xfrm>
                <a:off x="10575549" y="1537800"/>
                <a:ext cx="633248" cy="633413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27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75549" y="1537800"/>
                <a:ext cx="633248" cy="633413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5" name="Group 27"/>
          <p:cNvGrpSpPr>
            <a:grpSpLocks/>
          </p:cNvGrpSpPr>
          <p:nvPr/>
        </p:nvGrpSpPr>
        <p:grpSpPr bwMode="auto">
          <a:xfrm>
            <a:off x="10467393" y="5331767"/>
            <a:ext cx="799733" cy="799941"/>
            <a:chOff x="4824" y="2352"/>
            <a:chExt cx="288" cy="2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Oval 28"/>
                <p:cNvSpPr>
                  <a:spLocks noChangeArrowheads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36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Oval 29"/>
            <p:cNvSpPr>
              <a:spLocks noChangeArrowheads="1"/>
            </p:cNvSpPr>
            <p:nvPr/>
          </p:nvSpPr>
          <p:spPr bwMode="auto">
            <a:xfrm>
              <a:off x="4848" y="2376"/>
              <a:ext cx="240" cy="24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</p:grpSp>
      <p:grpSp>
        <p:nvGrpSpPr>
          <p:cNvPr id="138" name="Group 27"/>
          <p:cNvGrpSpPr>
            <a:grpSpLocks/>
          </p:cNvGrpSpPr>
          <p:nvPr/>
        </p:nvGrpSpPr>
        <p:grpSpPr bwMode="auto">
          <a:xfrm>
            <a:off x="6151774" y="5315937"/>
            <a:ext cx="799733" cy="799941"/>
            <a:chOff x="4824" y="2352"/>
            <a:chExt cx="288" cy="2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Oval 28"/>
                <p:cNvSpPr>
                  <a:spLocks noChangeArrowheads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39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Oval 29"/>
            <p:cNvSpPr>
              <a:spLocks noChangeArrowheads="1"/>
            </p:cNvSpPr>
            <p:nvPr/>
          </p:nvSpPr>
          <p:spPr bwMode="auto">
            <a:xfrm>
              <a:off x="4848" y="2376"/>
              <a:ext cx="240" cy="24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</p:grpSp>
      <p:cxnSp>
        <p:nvCxnSpPr>
          <p:cNvPr id="142" name="Curved Connector 141"/>
          <p:cNvCxnSpPr>
            <a:stCxn id="127" idx="6"/>
            <a:endCxn id="136" idx="6"/>
          </p:cNvCxnSpPr>
          <p:nvPr/>
        </p:nvCxnSpPr>
        <p:spPr>
          <a:xfrm>
            <a:off x="11208797" y="1854507"/>
            <a:ext cx="58329" cy="3877231"/>
          </a:xfrm>
          <a:prstGeom prst="curvedConnector3">
            <a:avLst>
              <a:gd name="adj1" fmla="val 491915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urved Connector 146"/>
          <p:cNvCxnSpPr>
            <a:stCxn id="139" idx="5"/>
            <a:endCxn id="136" idx="3"/>
          </p:cNvCxnSpPr>
          <p:nvPr/>
        </p:nvCxnSpPr>
        <p:spPr>
          <a:xfrm rot="16200000" flipH="1">
            <a:off x="8701535" y="4131583"/>
            <a:ext cx="15830" cy="3750122"/>
          </a:xfrm>
          <a:prstGeom prst="curvedConnector3">
            <a:avLst>
              <a:gd name="adj1" fmla="val 2284138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>
            <a:stCxn id="136" idx="2"/>
            <a:endCxn id="127" idx="2"/>
          </p:cNvCxnSpPr>
          <p:nvPr/>
        </p:nvCxnSpPr>
        <p:spPr>
          <a:xfrm rot="10800000" flipH="1">
            <a:off x="10467393" y="1854508"/>
            <a:ext cx="108156" cy="3877231"/>
          </a:xfrm>
          <a:prstGeom prst="curvedConnector3">
            <a:avLst>
              <a:gd name="adj1" fmla="val -211361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153"/>
          <p:cNvCxnSpPr>
            <a:stCxn id="139" idx="2"/>
            <a:endCxn id="125" idx="3"/>
          </p:cNvCxnSpPr>
          <p:nvPr/>
        </p:nvCxnSpPr>
        <p:spPr>
          <a:xfrm rot="10800000">
            <a:off x="5986146" y="1933772"/>
            <a:ext cx="165629" cy="3782136"/>
          </a:xfrm>
          <a:prstGeom prst="curvedConnector2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>
            <a:stCxn id="125" idx="6"/>
            <a:endCxn id="139" idx="6"/>
          </p:cNvCxnSpPr>
          <p:nvPr/>
        </p:nvCxnSpPr>
        <p:spPr>
          <a:xfrm>
            <a:off x="6668760" y="1650951"/>
            <a:ext cx="282747" cy="4064957"/>
          </a:xfrm>
          <a:prstGeom prst="curvedConnector3">
            <a:avLst>
              <a:gd name="adj1" fmla="val 18085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161"/>
              <p:cNvSpPr txBox="1"/>
              <p:nvPr/>
            </p:nvSpPr>
            <p:spPr>
              <a:xfrm>
                <a:off x="8380412" y="533400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412" y="533400"/>
                <a:ext cx="432618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/>
              <p:cNvSpPr txBox="1"/>
              <p:nvPr/>
            </p:nvSpPr>
            <p:spPr>
              <a:xfrm>
                <a:off x="5549373" y="3538868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373" y="3538868"/>
                <a:ext cx="427040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/>
              <p:cNvSpPr txBox="1"/>
              <p:nvPr/>
            </p:nvSpPr>
            <p:spPr>
              <a:xfrm>
                <a:off x="7237412" y="3659093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412" y="3659093"/>
                <a:ext cx="427040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/>
              <p:cNvSpPr txBox="1"/>
              <p:nvPr/>
            </p:nvSpPr>
            <p:spPr>
              <a:xfrm>
                <a:off x="8530260" y="6320135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260" y="6320135"/>
                <a:ext cx="432618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/>
              <p:cNvSpPr txBox="1"/>
              <p:nvPr/>
            </p:nvSpPr>
            <p:spPr>
              <a:xfrm>
                <a:off x="11428412" y="3764692"/>
                <a:ext cx="7198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8412" y="3764692"/>
                <a:ext cx="719877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/>
              <p:cNvSpPr txBox="1"/>
              <p:nvPr/>
            </p:nvSpPr>
            <p:spPr>
              <a:xfrm>
                <a:off x="9565535" y="3727750"/>
                <a:ext cx="7198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5535" y="3727750"/>
                <a:ext cx="719877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8" name="TextBox 1047"/>
          <p:cNvSpPr txBox="1"/>
          <p:nvPr/>
        </p:nvSpPr>
        <p:spPr>
          <a:xfrm>
            <a:off x="345716" y="2289823"/>
            <a:ext cx="31165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Some strings it accepts: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mtClean="0"/>
          </a:p>
          <a:p>
            <a:endParaRPr lang="en-US"/>
          </a:p>
          <a:p>
            <a:r>
              <a:rPr lang="en-US" smtClean="0"/>
              <a:t>Some strings it rejects:</a:t>
            </a:r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Describe the language: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2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EvenAOddB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Let’s make a finite state automaton which accepts strings that have an even number of a’s followed by an odd number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’s (in that order)</a:t>
                </a:r>
              </a:p>
              <a:p>
                <a:r>
                  <a:rPr lang="en-US" smtClean="0"/>
                  <a:t>It should accept: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𝑏𝑏𝑏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𝑎𝑎𝑏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𝑎𝑎𝑎𝑎𝑏𝑏𝑏𝑏𝑏</m:t>
                    </m:r>
                    <m:r>
                      <a:rPr lang="en-US" b="0" i="1" smtClean="0">
                        <a:latin typeface="Cambria Math"/>
                      </a:rPr>
                      <m:t>, …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It should reject: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𝑏𝑏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𝑎𝑏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𝑏𝑎𝑎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𝑎𝑏𝑎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𝑎𝑎𝑎𝑏𝑏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00" t="-3504" r="-2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21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6388" y="0"/>
            <a:ext cx="10969943" cy="1143000"/>
          </a:xfrm>
        </p:spPr>
        <p:txBody>
          <a:bodyPr/>
          <a:lstStyle/>
          <a:p>
            <a:r>
              <a:rPr lang="en-US" smtClean="0"/>
              <a:t>EvenAoddB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cxnSp>
        <p:nvCxnSpPr>
          <p:cNvPr id="13" name="Curved Connector 12"/>
          <p:cNvCxnSpPr>
            <a:stCxn id="20" idx="0"/>
            <a:endCxn id="14" idx="0"/>
          </p:cNvCxnSpPr>
          <p:nvPr/>
        </p:nvCxnSpPr>
        <p:spPr>
          <a:xfrm rot="5400000" flipH="1" flipV="1">
            <a:off x="4125196" y="-297131"/>
            <a:ext cx="244092" cy="4528076"/>
          </a:xfrm>
          <a:prstGeom prst="curvedConnector3">
            <a:avLst>
              <a:gd name="adj1" fmla="val 193653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23"/>
          <p:cNvSpPr>
            <a:spLocks noChangeArrowheads="1"/>
          </p:cNvSpPr>
          <p:nvPr/>
        </p:nvSpPr>
        <p:spPr bwMode="auto">
          <a:xfrm>
            <a:off x="6043907" y="1844861"/>
            <a:ext cx="934745" cy="934989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mtClean="0"/>
              <a:t>Odd a</a:t>
            </a:r>
            <a:endParaRPr lang="en-US" sz="2400"/>
          </a:p>
        </p:txBody>
      </p:sp>
      <p:cxnSp>
        <p:nvCxnSpPr>
          <p:cNvPr id="18" name="Curved Connector 17"/>
          <p:cNvCxnSpPr>
            <a:stCxn id="14" idx="4"/>
            <a:endCxn id="20" idx="4"/>
          </p:cNvCxnSpPr>
          <p:nvPr/>
        </p:nvCxnSpPr>
        <p:spPr>
          <a:xfrm rot="5400000">
            <a:off x="4110935" y="652119"/>
            <a:ext cx="272615" cy="4528076"/>
          </a:xfrm>
          <a:prstGeom prst="curvedConnector3">
            <a:avLst>
              <a:gd name="adj1" fmla="val 183855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36" idx="7"/>
            <a:endCxn id="36" idx="5"/>
          </p:cNvCxnSpPr>
          <p:nvPr/>
        </p:nvCxnSpPr>
        <p:spPr>
          <a:xfrm rot="16200000" flipH="1">
            <a:off x="8436538" y="4028432"/>
            <a:ext cx="661137" cy="12700"/>
          </a:xfrm>
          <a:prstGeom prst="curvedConnector5">
            <a:avLst>
              <a:gd name="adj1" fmla="val -34577"/>
              <a:gd name="adj2" fmla="val 8082323"/>
              <a:gd name="adj3" fmla="val 134577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260325" y="1219200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325" y="1219200"/>
                <a:ext cx="432618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279373" y="3278832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373" y="3278832"/>
                <a:ext cx="43261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1167107" y="2088953"/>
            <a:ext cx="1297728" cy="963512"/>
            <a:chOff x="4724" y="1996"/>
            <a:chExt cx="388" cy="288"/>
          </a:xfrm>
        </p:grpSpPr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4824" y="1996"/>
              <a:ext cx="288" cy="288"/>
            </a:xfrm>
            <a:prstGeom prst="ellipse">
              <a:avLst/>
            </a:prstGeom>
            <a:noFill/>
            <a:ln w="9525" algn="ctr">
              <a:solidFill>
                <a:srgbClr val="FF00FF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r>
                <a:rPr lang="en-US" sz="2400" smtClean="0">
                  <a:solidFill>
                    <a:srgbClr val="FF00FF"/>
                  </a:solidFill>
                </a:rPr>
                <a:t>Even a</a:t>
              </a:r>
              <a:endParaRPr lang="en-US" sz="2400">
                <a:solidFill>
                  <a:srgbClr val="FF00FF"/>
                </a:solidFill>
              </a:endParaRPr>
            </a:p>
          </p:txBody>
        </p:sp>
        <p:grpSp>
          <p:nvGrpSpPr>
            <p:cNvPr id="21" name="Group 19"/>
            <p:cNvGrpSpPr>
              <a:grpSpLocks/>
            </p:cNvGrpSpPr>
            <p:nvPr/>
          </p:nvGrpSpPr>
          <p:grpSpPr bwMode="auto">
            <a:xfrm>
              <a:off x="4724" y="2092"/>
              <a:ext cx="96" cy="96"/>
              <a:chOff x="4752" y="2092"/>
              <a:chExt cx="96" cy="96"/>
            </a:xfrm>
          </p:grpSpPr>
          <p:sp>
            <p:nvSpPr>
              <p:cNvPr id="23" name="Line 20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  <p:sp>
        <p:nvSpPr>
          <p:cNvPr id="36" name="Oval 23"/>
          <p:cNvSpPr>
            <a:spLocks noChangeArrowheads="1"/>
          </p:cNvSpPr>
          <p:nvPr/>
        </p:nvSpPr>
        <p:spPr bwMode="auto">
          <a:xfrm>
            <a:off x="7969252" y="3560938"/>
            <a:ext cx="934745" cy="934989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mtClean="0"/>
              <a:t>Trash</a:t>
            </a:r>
            <a:endParaRPr lang="en-US" sz="2400"/>
          </a:p>
        </p:txBody>
      </p:sp>
      <p:sp>
        <p:nvSpPr>
          <p:cNvPr id="38" name="Oval 23"/>
          <p:cNvSpPr>
            <a:spLocks noChangeArrowheads="1"/>
          </p:cNvSpPr>
          <p:nvPr/>
        </p:nvSpPr>
        <p:spPr bwMode="auto">
          <a:xfrm>
            <a:off x="5205707" y="5350409"/>
            <a:ext cx="934745" cy="934989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mtClean="0"/>
              <a:t>Even b</a:t>
            </a:r>
            <a:endParaRPr lang="en-US" sz="2400"/>
          </a:p>
        </p:txBody>
      </p:sp>
      <p:grpSp>
        <p:nvGrpSpPr>
          <p:cNvPr id="39" name="Group 27"/>
          <p:cNvGrpSpPr>
            <a:grpSpLocks/>
          </p:cNvGrpSpPr>
          <p:nvPr/>
        </p:nvGrpSpPr>
        <p:grpSpPr bwMode="auto">
          <a:xfrm>
            <a:off x="1480497" y="5130343"/>
            <a:ext cx="1154755" cy="1155055"/>
            <a:chOff x="4824" y="2352"/>
            <a:chExt cx="288" cy="288"/>
          </a:xfrm>
        </p:grpSpPr>
        <p:sp>
          <p:nvSpPr>
            <p:cNvPr id="40" name="Oval 28"/>
            <p:cNvSpPr>
              <a:spLocks noChangeArrowheads="1"/>
            </p:cNvSpPr>
            <p:nvPr/>
          </p:nvSpPr>
          <p:spPr bwMode="auto">
            <a:xfrm>
              <a:off x="4824" y="2352"/>
              <a:ext cx="288" cy="288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r>
                <a:rPr lang="en-US" smtClean="0">
                  <a:solidFill>
                    <a:srgbClr val="FF0000"/>
                  </a:solidFill>
                </a:rPr>
                <a:t>Odd b</a:t>
              </a:r>
              <a:endParaRPr lang="en-US" sz="2400">
                <a:solidFill>
                  <a:srgbClr val="FF0000"/>
                </a:solidFill>
              </a:endParaRPr>
            </a:p>
          </p:txBody>
        </p:sp>
        <p:sp>
          <p:nvSpPr>
            <p:cNvPr id="41" name="Oval 29"/>
            <p:cNvSpPr>
              <a:spLocks noChangeArrowheads="1"/>
            </p:cNvSpPr>
            <p:nvPr/>
          </p:nvSpPr>
          <p:spPr bwMode="auto">
            <a:xfrm>
              <a:off x="4848" y="2376"/>
              <a:ext cx="240" cy="24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</p:grpSp>
      <p:cxnSp>
        <p:nvCxnSpPr>
          <p:cNvPr id="42" name="Curved Connector 41"/>
          <p:cNvCxnSpPr>
            <a:stCxn id="14" idx="6"/>
            <a:endCxn id="36" idx="0"/>
          </p:cNvCxnSpPr>
          <p:nvPr/>
        </p:nvCxnSpPr>
        <p:spPr>
          <a:xfrm>
            <a:off x="6978652" y="2312356"/>
            <a:ext cx="1457973" cy="1248582"/>
          </a:xfrm>
          <a:prstGeom prst="curvedConnector2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38" idx="6"/>
            <a:endCxn id="36" idx="3"/>
          </p:cNvCxnSpPr>
          <p:nvPr/>
        </p:nvCxnSpPr>
        <p:spPr>
          <a:xfrm flipV="1">
            <a:off x="6140452" y="4359001"/>
            <a:ext cx="1965690" cy="1458903"/>
          </a:xfrm>
          <a:prstGeom prst="curvedConnector2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20" idx="3"/>
            <a:endCxn id="40" idx="1"/>
          </p:cNvCxnSpPr>
          <p:nvPr/>
        </p:nvCxnSpPr>
        <p:spPr>
          <a:xfrm rot="16200000" flipH="1">
            <a:off x="452056" y="4101945"/>
            <a:ext cx="2388135" cy="6968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0" idx="7"/>
            <a:endCxn id="38" idx="0"/>
          </p:cNvCxnSpPr>
          <p:nvPr/>
        </p:nvCxnSpPr>
        <p:spPr>
          <a:xfrm rot="16200000" flipH="1">
            <a:off x="4044155" y="3721484"/>
            <a:ext cx="50912" cy="3206938"/>
          </a:xfrm>
          <a:prstGeom prst="curvedConnector3">
            <a:avLst>
              <a:gd name="adj1" fmla="val -781258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38" idx="4"/>
            <a:endCxn id="40" idx="5"/>
          </p:cNvCxnSpPr>
          <p:nvPr/>
        </p:nvCxnSpPr>
        <p:spPr>
          <a:xfrm rot="5400000" flipH="1">
            <a:off x="3985034" y="4597352"/>
            <a:ext cx="169154" cy="3206938"/>
          </a:xfrm>
          <a:prstGeom prst="curvedConnector3">
            <a:avLst>
              <a:gd name="adj1" fmla="val -135143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8106142" y="5587070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142" y="5587070"/>
                <a:ext cx="43261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301870" y="4863287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870" y="4863287"/>
                <a:ext cx="432618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urved Connector 57"/>
          <p:cNvCxnSpPr>
            <a:stCxn id="40" idx="4"/>
            <a:endCxn id="36" idx="4"/>
          </p:cNvCxnSpPr>
          <p:nvPr/>
        </p:nvCxnSpPr>
        <p:spPr>
          <a:xfrm rot="5400000" flipH="1" flipV="1">
            <a:off x="4352514" y="2201288"/>
            <a:ext cx="1789471" cy="6378750"/>
          </a:xfrm>
          <a:prstGeom prst="curvedConnector3">
            <a:avLst>
              <a:gd name="adj1" fmla="val -24314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141412" y="3740497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3740497"/>
                <a:ext cx="427040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856091" y="4495927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091" y="4495927"/>
                <a:ext cx="427040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802200" y="6048735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200" y="6048735"/>
                <a:ext cx="427040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661805" y="2063469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805" y="2063469"/>
                <a:ext cx="427040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9417052" y="3052465"/>
                <a:ext cx="7198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052" y="3052465"/>
                <a:ext cx="719877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37296" y="152400"/>
                <a:ext cx="50865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Strings with an even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’s followed by an odd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’s</a:t>
                </a:r>
                <a:endParaRPr lang="en-US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296" y="152400"/>
                <a:ext cx="5086516" cy="830997"/>
              </a:xfrm>
              <a:prstGeom prst="rect">
                <a:avLst/>
              </a:prstGeom>
              <a:blipFill rotWithShape="1">
                <a:blip r:embed="rId11"/>
                <a:stretch>
                  <a:fillRect l="-1918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48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EvenAOddB using FSA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What’s our alphabet? (pick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</m:oMath>
                </a14:m>
                <a:r>
                  <a:rPr lang="en-US" smtClean="0"/>
                  <a:t>)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What should our states be? </a:t>
                </a:r>
                <a:r>
                  <a:rPr lang="en-US"/>
                  <a:t>(pick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𝑄</m:t>
                    </m:r>
                  </m:oMath>
                </a14:m>
                <a:r>
                  <a:rPr lang="en-US" smtClean="0"/>
                  <a:t>)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Which states are the accept states?</a:t>
                </a:r>
                <a:r>
                  <a:rPr lang="en-US"/>
                  <a:t> (pick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F</m:t>
                    </m:r>
                  </m:oMath>
                </a14:m>
                <a:r>
                  <a:rPr lang="en-US"/>
                  <a:t>)</a:t>
                </a:r>
                <a:endParaRPr lang="en-US" smtClean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Which state is the start state?</a:t>
                </a:r>
                <a:r>
                  <a:rPr lang="en-US"/>
                  <a:t> (pick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mtClean="0"/>
                  <a:t>)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How should we transition?</a:t>
                </a:r>
                <a:r>
                  <a:rPr lang="en-US"/>
                  <a:t> (pick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/>
                      </a:rPr>
                      <m:t>𝛿</m:t>
                    </m:r>
                  </m:oMath>
                </a14:m>
                <a:r>
                  <a:rPr lang="en-US" smtClean="0"/>
                  <a:t>)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0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61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TripleA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mtClean="0"/>
                  <a:t>Let’s make a finite state automaton which accepts strings where the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’s is a multiple of 3</a:t>
                </a:r>
              </a:p>
              <a:p>
                <a:r>
                  <a:rPr lang="en-US" smtClean="0"/>
                  <a:t>It </a:t>
                </a:r>
                <a:r>
                  <a:rPr lang="en-US"/>
                  <a:t>should accept: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𝑎𝑎𝑎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𝑎𝑏𝑎𝑎</m:t>
                    </m:r>
                    <m:r>
                      <a:rPr lang="en-US" i="1">
                        <a:latin typeface="Cambria Math"/>
                      </a:rPr>
                      <m:t>, …</m:t>
                    </m:r>
                  </m:oMath>
                </a14:m>
                <a:endParaRPr lang="en-US"/>
              </a:p>
              <a:p>
                <a:r>
                  <a:rPr lang="en-US"/>
                  <a:t>It should reject: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𝑎𝑏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𝑏𝑎𝑎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𝑎𝑏𝑎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𝑎𝑎𝑎𝑎𝑏𝑏𝑏</m:t>
                    </m:r>
                    <m:r>
                      <a:rPr lang="en-US" b="0" i="1" smtClean="0">
                        <a:latin typeface="Cambria Math"/>
                      </a:rPr>
                      <m:t>, …</m:t>
                    </m:r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00" t="-2156" r="-2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94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TripleA using FSA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What’s our alphabet? (pick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</m:oMath>
                </a14:m>
                <a:r>
                  <a:rPr lang="en-US" smtClean="0"/>
                  <a:t>)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What should our states be? </a:t>
                </a:r>
                <a:r>
                  <a:rPr lang="en-US"/>
                  <a:t>(pick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𝑄</m:t>
                    </m:r>
                  </m:oMath>
                </a14:m>
                <a:r>
                  <a:rPr lang="en-US" smtClean="0"/>
                  <a:t>)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Which states are the accept states?</a:t>
                </a:r>
                <a:r>
                  <a:rPr lang="en-US"/>
                  <a:t> (pick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F</m:t>
                    </m:r>
                  </m:oMath>
                </a14:m>
                <a:r>
                  <a:rPr lang="en-US"/>
                  <a:t>)</a:t>
                </a:r>
                <a:endParaRPr lang="en-US" smtClean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Which state is the start state?</a:t>
                </a:r>
                <a:r>
                  <a:rPr lang="en-US"/>
                  <a:t> (pick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mtClean="0"/>
                  <a:t>)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How should we transition?</a:t>
                </a:r>
                <a:r>
                  <a:rPr lang="en-US"/>
                  <a:t> (pick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/>
                      </a:rPr>
                      <m:t>𝛿</m:t>
                    </m:r>
                  </m:oMath>
                </a14:m>
                <a:r>
                  <a:rPr lang="en-US" smtClean="0"/>
                  <a:t>)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0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0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6388" y="0"/>
            <a:ext cx="10969943" cy="1143000"/>
          </a:xfrm>
        </p:spPr>
        <p:txBody>
          <a:bodyPr/>
          <a:lstStyle/>
          <a:p>
            <a:r>
              <a:rPr lang="en-US" smtClean="0"/>
              <a:t>EvenAoddB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p:cxnSp>
        <p:nvCxnSpPr>
          <p:cNvPr id="13" name="Curved Connector 12"/>
          <p:cNvCxnSpPr>
            <a:stCxn id="34" idx="7"/>
            <a:endCxn id="14" idx="1"/>
          </p:cNvCxnSpPr>
          <p:nvPr/>
        </p:nvCxnSpPr>
        <p:spPr>
          <a:xfrm rot="5400000" flipH="1" flipV="1">
            <a:off x="3449420" y="249279"/>
            <a:ext cx="134974" cy="3599990"/>
          </a:xfrm>
          <a:prstGeom prst="curvedConnector3">
            <a:avLst>
              <a:gd name="adj1" fmla="val 370812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23"/>
          <p:cNvSpPr>
            <a:spLocks noChangeArrowheads="1"/>
          </p:cNvSpPr>
          <p:nvPr/>
        </p:nvSpPr>
        <p:spPr bwMode="auto">
          <a:xfrm>
            <a:off x="5180012" y="1844861"/>
            <a:ext cx="934745" cy="934989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mtClean="0"/>
              <a:t>1</a:t>
            </a:r>
            <a:endParaRPr lang="en-US" sz="2400"/>
          </a:p>
        </p:txBody>
      </p:sp>
      <p:cxnSp>
        <p:nvCxnSpPr>
          <p:cNvPr id="26" name="Curved Connector 25"/>
          <p:cNvCxnSpPr>
            <a:stCxn id="36" idx="3"/>
            <a:endCxn id="34" idx="5"/>
          </p:cNvCxnSpPr>
          <p:nvPr/>
        </p:nvCxnSpPr>
        <p:spPr>
          <a:xfrm rot="5400000">
            <a:off x="5673973" y="-1198965"/>
            <a:ext cx="175412" cy="8089534"/>
          </a:xfrm>
          <a:prstGeom prst="curvedConnector3">
            <a:avLst>
              <a:gd name="adj1" fmla="val 629437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23394" y="1143000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94" y="1143000"/>
                <a:ext cx="432618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492548" y="2043378"/>
            <a:ext cx="1297728" cy="963512"/>
            <a:chOff x="4724" y="1996"/>
            <a:chExt cx="388" cy="288"/>
          </a:xfrm>
        </p:grpSpPr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4824" y="1996"/>
              <a:ext cx="288" cy="288"/>
            </a:xfrm>
            <a:prstGeom prst="ellipse">
              <a:avLst/>
            </a:prstGeom>
            <a:noFill/>
            <a:ln w="9525" algn="ctr">
              <a:solidFill>
                <a:srgbClr val="FF00FF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r>
                <a:rPr lang="en-US">
                  <a:solidFill>
                    <a:srgbClr val="FF00FF"/>
                  </a:solidFill>
                </a:rPr>
                <a:t>0</a:t>
              </a:r>
              <a:endParaRPr lang="en-US" sz="2400">
                <a:solidFill>
                  <a:srgbClr val="FF00FF"/>
                </a:solidFill>
              </a:endParaRPr>
            </a:p>
          </p:txBody>
        </p:sp>
        <p:grpSp>
          <p:nvGrpSpPr>
            <p:cNvPr id="21" name="Group 19"/>
            <p:cNvGrpSpPr>
              <a:grpSpLocks/>
            </p:cNvGrpSpPr>
            <p:nvPr/>
          </p:nvGrpSpPr>
          <p:grpSpPr bwMode="auto">
            <a:xfrm>
              <a:off x="4724" y="2092"/>
              <a:ext cx="96" cy="96"/>
              <a:chOff x="4752" y="2092"/>
              <a:chExt cx="96" cy="96"/>
            </a:xfrm>
          </p:grpSpPr>
          <p:sp>
            <p:nvSpPr>
              <p:cNvPr id="23" name="Line 20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  <p:sp>
        <p:nvSpPr>
          <p:cNvPr id="36" name="Oval 23"/>
          <p:cNvSpPr>
            <a:spLocks noChangeArrowheads="1"/>
          </p:cNvSpPr>
          <p:nvPr/>
        </p:nvSpPr>
        <p:spPr bwMode="auto">
          <a:xfrm>
            <a:off x="9669556" y="1960033"/>
            <a:ext cx="934745" cy="934989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mtClean="0"/>
              <a:t>2</a:t>
            </a:r>
            <a:endParaRPr lang="en-US" sz="2400"/>
          </a:p>
        </p:txBody>
      </p:sp>
      <p:cxnSp>
        <p:nvCxnSpPr>
          <p:cNvPr id="42" name="Curved Connector 41"/>
          <p:cNvCxnSpPr>
            <a:stCxn id="14" idx="7"/>
            <a:endCxn id="36" idx="1"/>
          </p:cNvCxnSpPr>
          <p:nvPr/>
        </p:nvCxnSpPr>
        <p:spPr>
          <a:xfrm rot="16200000" flipH="1">
            <a:off x="7834570" y="125084"/>
            <a:ext cx="115172" cy="3828579"/>
          </a:xfrm>
          <a:prstGeom prst="curvedConnector3">
            <a:avLst>
              <a:gd name="adj1" fmla="val -317374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661805" y="1214735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805" y="1214735"/>
                <a:ext cx="43261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435626" y="3962400"/>
                <a:ext cx="4326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626" y="3962400"/>
                <a:ext cx="432619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542212" y="152400"/>
                <a:ext cx="5086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Strings with a multiple of 3 many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’s</a:t>
                </a:r>
                <a:endParaRPr lang="en-US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212" y="152400"/>
                <a:ext cx="5086516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79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731267" y="1947607"/>
            <a:ext cx="1154755" cy="115505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 sz="2400">
              <a:solidFill>
                <a:srgbClr val="FF0000"/>
              </a:solidFill>
            </a:endParaRPr>
          </a:p>
        </p:txBody>
      </p:sp>
      <p:cxnSp>
        <p:nvCxnSpPr>
          <p:cNvPr id="50" name="Curved Connector 49"/>
          <p:cNvCxnSpPr>
            <a:stCxn id="34" idx="1"/>
            <a:endCxn id="20" idx="0"/>
          </p:cNvCxnSpPr>
          <p:nvPr/>
        </p:nvCxnSpPr>
        <p:spPr>
          <a:xfrm rot="5400000" flipH="1" flipV="1">
            <a:off x="1067820" y="1875936"/>
            <a:ext cx="73383" cy="408268"/>
          </a:xfrm>
          <a:prstGeom prst="curvedConnector3">
            <a:avLst>
              <a:gd name="adj1" fmla="val 542025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31267" y="1367135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67" y="1367135"/>
                <a:ext cx="427040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urved Connector 53"/>
          <p:cNvCxnSpPr>
            <a:stCxn id="14" idx="5"/>
            <a:endCxn id="14" idx="3"/>
          </p:cNvCxnSpPr>
          <p:nvPr/>
        </p:nvCxnSpPr>
        <p:spPr>
          <a:xfrm rot="5400000">
            <a:off x="5647385" y="2312442"/>
            <a:ext cx="12700" cy="660965"/>
          </a:xfrm>
          <a:prstGeom prst="curvedConnector3">
            <a:avLst>
              <a:gd name="adj1" fmla="val 2878157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451991" y="2950488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991" y="2950488"/>
                <a:ext cx="427040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0620372" y="2916660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0372" y="2916660"/>
                <a:ext cx="427040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urved Connector 61"/>
          <p:cNvCxnSpPr>
            <a:stCxn id="36" idx="4"/>
            <a:endCxn id="36" idx="6"/>
          </p:cNvCxnSpPr>
          <p:nvPr/>
        </p:nvCxnSpPr>
        <p:spPr>
          <a:xfrm rot="5400000" flipH="1" flipV="1">
            <a:off x="10136868" y="2427589"/>
            <a:ext cx="467494" cy="467372"/>
          </a:xfrm>
          <a:prstGeom prst="curvedConnector4">
            <a:avLst>
              <a:gd name="adj1" fmla="val -48899"/>
              <a:gd name="adj2" fmla="val 148912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64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Take-aways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4212" y="1600200"/>
                <a:ext cx="10969943" cy="452596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For a FSA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smtClean="0"/>
                  <a:t>, the language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smtClean="0"/>
                  <a:t> (denoted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) refers to the set of strings accepted by the machine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={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accepts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The set of all languages decided by some FSA is call the </a:t>
                </a:r>
                <a:r>
                  <a:rPr lang="en-US" b="1" smtClean="0"/>
                  <a:t>Regular Languages</a:t>
                </a:r>
              </a:p>
              <a:p>
                <a:pPr lvl="1"/>
                <a:r>
                  <a:rPr lang="en-US" smtClean="0"/>
                  <a:t>Equivalent to the languages describable by regular expressions</a:t>
                </a:r>
              </a:p>
              <a:p>
                <a:r>
                  <a:rPr lang="en-US" smtClean="0"/>
                  <a:t>A particular language decided by some FSA is called a </a:t>
                </a:r>
                <a:r>
                  <a:rPr lang="en-US" b="1" smtClean="0"/>
                  <a:t>Regular Language</a:t>
                </a:r>
              </a:p>
              <a:p>
                <a:r>
                  <a:rPr lang="en-US" smtClean="0"/>
                  <a:t>All regular languages can be decided by a Java program using only constant memory (relative to length of word)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1600200"/>
                <a:ext cx="10969943" cy="4525963"/>
              </a:xfrm>
              <a:blipFill rotWithShape="1">
                <a:blip r:embed="rId2"/>
                <a:stretch>
                  <a:fillRect l="-833" t="-3235" r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96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Closure Properties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A set is </a:t>
                </a:r>
                <a:r>
                  <a:rPr lang="en-US" b="1" smtClean="0"/>
                  <a:t>closed </a:t>
                </a:r>
                <a:r>
                  <a:rPr lang="en-US" smtClean="0"/>
                  <a:t>under an operation if applying that operation to members of the set results in a member of the set</a:t>
                </a:r>
              </a:p>
              <a:p>
                <a:pPr lvl="1"/>
                <a:r>
                  <a:rPr lang="en-US" smtClean="0"/>
                  <a:t>Integers are closed under addition</a:t>
                </a:r>
              </a:p>
              <a:p>
                <a:pPr lvl="1"/>
                <a:r>
                  <a:rPr lang="en-US" smtClean="0"/>
                  <a:t>Integers are not closed under division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mtClean="0"/>
                  <a:t> is closed under concatenation</a:t>
                </a:r>
              </a:p>
              <a:p>
                <a:pPr lvl="1"/>
                <a:r>
                  <a:rPr lang="en-US" smtClean="0"/>
                  <a:t>The set of all languages are not closed under cross product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00" t="-3504" r="-2167" b="-4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66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Closure Properties of Regular Languages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Complement</a:t>
            </a:r>
          </a:p>
          <a:p>
            <a:r>
              <a:rPr lang="en-US" smtClean="0"/>
              <a:t>Intersection</a:t>
            </a:r>
          </a:p>
          <a:p>
            <a:r>
              <a:rPr lang="en-US" smtClean="0"/>
              <a:t>Union</a:t>
            </a:r>
          </a:p>
          <a:p>
            <a:r>
              <a:rPr lang="en-US" smtClean="0"/>
              <a:t>Difference</a:t>
            </a:r>
          </a:p>
          <a:p>
            <a:r>
              <a:rPr lang="en-US" smtClean="0"/>
              <a:t>Concatenation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01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Closed under Complement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If a language is regular then its complement is regular</a:t>
            </a:r>
          </a:p>
          <a:p>
            <a:r>
              <a:rPr lang="en-US" smtClean="0"/>
              <a:t>If a language has a FSA, it’s complement does as well</a:t>
            </a:r>
          </a:p>
          <a:p>
            <a:r>
              <a:rPr lang="en-US" smtClean="0"/>
              <a:t>If there is a FSA which accepts exactly the strings in the language, there is a FSA which accepts exactly the strings not in the language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9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Finite State Automaton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Simple model of computation</a:t>
            </a:r>
          </a:p>
          <a:p>
            <a:r>
              <a:rPr lang="en-US" smtClean="0"/>
              <a:t>Represents computation without memory</a:t>
            </a:r>
          </a:p>
          <a:p>
            <a:r>
              <a:rPr lang="en-US" smtClean="0"/>
              <a:t>Kind of decider</a:t>
            </a:r>
          </a:p>
          <a:p>
            <a:pPr lvl="1"/>
            <a:r>
              <a:rPr lang="en-US" smtClean="0"/>
              <a:t>We call the set of strings it accepts the “language” of the machine</a:t>
            </a:r>
          </a:p>
          <a:p>
            <a:r>
              <a:rPr lang="en-US" smtClean="0"/>
              <a:t>Our machine reads the input string only once, and one character at a time</a:t>
            </a:r>
          </a:p>
          <a:p>
            <a:r>
              <a:rPr lang="en-US" smtClean="0"/>
              <a:t>After reading each character, enters a new “state”</a:t>
            </a:r>
          </a:p>
          <a:p>
            <a:r>
              <a:rPr lang="en-US" smtClean="0"/>
              <a:t>State transition rules depend only on the current state and the current character (no looking back!)</a:t>
            </a:r>
          </a:p>
          <a:p>
            <a:r>
              <a:rPr lang="en-US" smtClean="0"/>
              <a:t>There are only finitely many states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29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Closed under </a:t>
            </a:r>
            <a:r>
              <a:rPr lang="en-US" smtClean="0"/>
              <a:t>Complement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Idea: Every string ends in some state. If that was originally an accept state then reject, else accept.</a:t>
            </a:r>
          </a:p>
          <a:p>
            <a:r>
              <a:rPr lang="en-US" smtClean="0"/>
              <a:t>New final states are the old non-final states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22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6388" y="0"/>
            <a:ext cx="10969943" cy="1143000"/>
          </a:xfrm>
        </p:spPr>
        <p:txBody>
          <a:bodyPr/>
          <a:lstStyle/>
          <a:p>
            <a:r>
              <a:rPr lang="en-US" smtClean="0"/>
              <a:t>EvenAoddB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  <p:cxnSp>
        <p:nvCxnSpPr>
          <p:cNvPr id="13" name="Curved Connector 12"/>
          <p:cNvCxnSpPr>
            <a:stCxn id="20" idx="0"/>
            <a:endCxn id="14" idx="0"/>
          </p:cNvCxnSpPr>
          <p:nvPr/>
        </p:nvCxnSpPr>
        <p:spPr>
          <a:xfrm rot="5400000" flipH="1" flipV="1">
            <a:off x="4125196" y="-297131"/>
            <a:ext cx="244092" cy="4528076"/>
          </a:xfrm>
          <a:prstGeom prst="curvedConnector3">
            <a:avLst>
              <a:gd name="adj1" fmla="val 193653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23"/>
          <p:cNvSpPr>
            <a:spLocks noChangeArrowheads="1"/>
          </p:cNvSpPr>
          <p:nvPr/>
        </p:nvSpPr>
        <p:spPr bwMode="auto">
          <a:xfrm>
            <a:off x="6043907" y="1844861"/>
            <a:ext cx="934745" cy="934989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mtClean="0"/>
              <a:t>Odd a</a:t>
            </a:r>
            <a:endParaRPr lang="en-US" sz="2400"/>
          </a:p>
        </p:txBody>
      </p:sp>
      <p:cxnSp>
        <p:nvCxnSpPr>
          <p:cNvPr id="18" name="Curved Connector 17"/>
          <p:cNvCxnSpPr>
            <a:stCxn id="14" idx="4"/>
            <a:endCxn id="20" idx="4"/>
          </p:cNvCxnSpPr>
          <p:nvPr/>
        </p:nvCxnSpPr>
        <p:spPr>
          <a:xfrm rot="5400000">
            <a:off x="4110935" y="652119"/>
            <a:ext cx="272615" cy="4528076"/>
          </a:xfrm>
          <a:prstGeom prst="curvedConnector3">
            <a:avLst>
              <a:gd name="adj1" fmla="val 183855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36" idx="7"/>
            <a:endCxn id="36" idx="5"/>
          </p:cNvCxnSpPr>
          <p:nvPr/>
        </p:nvCxnSpPr>
        <p:spPr>
          <a:xfrm rot="16200000" flipH="1">
            <a:off x="8436538" y="4028432"/>
            <a:ext cx="661137" cy="12700"/>
          </a:xfrm>
          <a:prstGeom prst="curvedConnector5">
            <a:avLst>
              <a:gd name="adj1" fmla="val -34577"/>
              <a:gd name="adj2" fmla="val 8082323"/>
              <a:gd name="adj3" fmla="val 134577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260325" y="1219200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325" y="1219200"/>
                <a:ext cx="432618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279373" y="3278832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373" y="3278832"/>
                <a:ext cx="43261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1167107" y="2088953"/>
            <a:ext cx="1297728" cy="963512"/>
            <a:chOff x="4724" y="1996"/>
            <a:chExt cx="388" cy="288"/>
          </a:xfrm>
        </p:grpSpPr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4824" y="1996"/>
              <a:ext cx="288" cy="288"/>
            </a:xfrm>
            <a:prstGeom prst="ellipse">
              <a:avLst/>
            </a:prstGeom>
            <a:noFill/>
            <a:ln w="9525" algn="ctr">
              <a:solidFill>
                <a:srgbClr val="FF00FF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r>
                <a:rPr lang="en-US" sz="2400" smtClean="0">
                  <a:solidFill>
                    <a:srgbClr val="FF00FF"/>
                  </a:solidFill>
                </a:rPr>
                <a:t>Even a</a:t>
              </a:r>
              <a:endParaRPr lang="en-US" sz="2400">
                <a:solidFill>
                  <a:srgbClr val="FF00FF"/>
                </a:solidFill>
              </a:endParaRPr>
            </a:p>
          </p:txBody>
        </p:sp>
        <p:grpSp>
          <p:nvGrpSpPr>
            <p:cNvPr id="21" name="Group 19"/>
            <p:cNvGrpSpPr>
              <a:grpSpLocks/>
            </p:cNvGrpSpPr>
            <p:nvPr/>
          </p:nvGrpSpPr>
          <p:grpSpPr bwMode="auto">
            <a:xfrm>
              <a:off x="4724" y="2092"/>
              <a:ext cx="96" cy="96"/>
              <a:chOff x="4752" y="2092"/>
              <a:chExt cx="96" cy="96"/>
            </a:xfrm>
          </p:grpSpPr>
          <p:sp>
            <p:nvSpPr>
              <p:cNvPr id="23" name="Line 20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  <p:sp>
        <p:nvSpPr>
          <p:cNvPr id="36" name="Oval 23"/>
          <p:cNvSpPr>
            <a:spLocks noChangeArrowheads="1"/>
          </p:cNvSpPr>
          <p:nvPr/>
        </p:nvSpPr>
        <p:spPr bwMode="auto">
          <a:xfrm>
            <a:off x="7969252" y="3560938"/>
            <a:ext cx="934745" cy="934989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mtClean="0"/>
              <a:t>Trash</a:t>
            </a:r>
            <a:endParaRPr lang="en-US" sz="2400"/>
          </a:p>
        </p:txBody>
      </p:sp>
      <p:sp>
        <p:nvSpPr>
          <p:cNvPr id="38" name="Oval 23"/>
          <p:cNvSpPr>
            <a:spLocks noChangeArrowheads="1"/>
          </p:cNvSpPr>
          <p:nvPr/>
        </p:nvSpPr>
        <p:spPr bwMode="auto">
          <a:xfrm>
            <a:off x="5205707" y="5350409"/>
            <a:ext cx="934745" cy="934989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mtClean="0"/>
              <a:t>Even b</a:t>
            </a:r>
            <a:endParaRPr lang="en-US" sz="2400"/>
          </a:p>
        </p:txBody>
      </p:sp>
      <p:grpSp>
        <p:nvGrpSpPr>
          <p:cNvPr id="39" name="Group 27"/>
          <p:cNvGrpSpPr>
            <a:grpSpLocks/>
          </p:cNvGrpSpPr>
          <p:nvPr/>
        </p:nvGrpSpPr>
        <p:grpSpPr bwMode="auto">
          <a:xfrm>
            <a:off x="1480497" y="5130343"/>
            <a:ext cx="1154755" cy="1155055"/>
            <a:chOff x="4824" y="2352"/>
            <a:chExt cx="288" cy="288"/>
          </a:xfrm>
        </p:grpSpPr>
        <p:sp>
          <p:nvSpPr>
            <p:cNvPr id="40" name="Oval 28"/>
            <p:cNvSpPr>
              <a:spLocks noChangeArrowheads="1"/>
            </p:cNvSpPr>
            <p:nvPr/>
          </p:nvSpPr>
          <p:spPr bwMode="auto">
            <a:xfrm>
              <a:off x="4824" y="2352"/>
              <a:ext cx="288" cy="288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r>
                <a:rPr lang="en-US" smtClean="0">
                  <a:solidFill>
                    <a:srgbClr val="FF0000"/>
                  </a:solidFill>
                </a:rPr>
                <a:t>Odd b</a:t>
              </a:r>
              <a:endParaRPr lang="en-US" sz="2400">
                <a:solidFill>
                  <a:srgbClr val="FF0000"/>
                </a:solidFill>
              </a:endParaRPr>
            </a:p>
          </p:txBody>
        </p:sp>
        <p:sp>
          <p:nvSpPr>
            <p:cNvPr id="41" name="Oval 29"/>
            <p:cNvSpPr>
              <a:spLocks noChangeArrowheads="1"/>
            </p:cNvSpPr>
            <p:nvPr/>
          </p:nvSpPr>
          <p:spPr bwMode="auto">
            <a:xfrm>
              <a:off x="4848" y="2376"/>
              <a:ext cx="240" cy="24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</p:grpSp>
      <p:cxnSp>
        <p:nvCxnSpPr>
          <p:cNvPr id="42" name="Curved Connector 41"/>
          <p:cNvCxnSpPr>
            <a:stCxn id="14" idx="6"/>
            <a:endCxn id="36" idx="0"/>
          </p:cNvCxnSpPr>
          <p:nvPr/>
        </p:nvCxnSpPr>
        <p:spPr>
          <a:xfrm>
            <a:off x="6978652" y="2312356"/>
            <a:ext cx="1457973" cy="1248582"/>
          </a:xfrm>
          <a:prstGeom prst="curvedConnector2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38" idx="6"/>
            <a:endCxn id="36" idx="3"/>
          </p:cNvCxnSpPr>
          <p:nvPr/>
        </p:nvCxnSpPr>
        <p:spPr>
          <a:xfrm flipV="1">
            <a:off x="6140452" y="4359001"/>
            <a:ext cx="1965690" cy="1458903"/>
          </a:xfrm>
          <a:prstGeom prst="curvedConnector2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20" idx="3"/>
            <a:endCxn id="40" idx="1"/>
          </p:cNvCxnSpPr>
          <p:nvPr/>
        </p:nvCxnSpPr>
        <p:spPr>
          <a:xfrm rot="16200000" flipH="1">
            <a:off x="452056" y="4101945"/>
            <a:ext cx="2388135" cy="6968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0" idx="7"/>
            <a:endCxn id="38" idx="0"/>
          </p:cNvCxnSpPr>
          <p:nvPr/>
        </p:nvCxnSpPr>
        <p:spPr>
          <a:xfrm rot="16200000" flipH="1">
            <a:off x="4044155" y="3721484"/>
            <a:ext cx="50912" cy="3206938"/>
          </a:xfrm>
          <a:prstGeom prst="curvedConnector3">
            <a:avLst>
              <a:gd name="adj1" fmla="val -781258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38" idx="4"/>
            <a:endCxn id="40" idx="5"/>
          </p:cNvCxnSpPr>
          <p:nvPr/>
        </p:nvCxnSpPr>
        <p:spPr>
          <a:xfrm rot="5400000" flipH="1">
            <a:off x="3985034" y="4597352"/>
            <a:ext cx="169154" cy="3206938"/>
          </a:xfrm>
          <a:prstGeom prst="curvedConnector3">
            <a:avLst>
              <a:gd name="adj1" fmla="val -135143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8106142" y="5587070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142" y="5587070"/>
                <a:ext cx="43261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301870" y="4863287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870" y="4863287"/>
                <a:ext cx="432618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urved Connector 57"/>
          <p:cNvCxnSpPr>
            <a:stCxn id="40" idx="4"/>
            <a:endCxn id="36" idx="4"/>
          </p:cNvCxnSpPr>
          <p:nvPr/>
        </p:nvCxnSpPr>
        <p:spPr>
          <a:xfrm rot="5400000" flipH="1" flipV="1">
            <a:off x="4352514" y="2201288"/>
            <a:ext cx="1789471" cy="6378750"/>
          </a:xfrm>
          <a:prstGeom prst="curvedConnector3">
            <a:avLst>
              <a:gd name="adj1" fmla="val -24314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141412" y="3740497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3740497"/>
                <a:ext cx="427040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856091" y="4495927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091" y="4495927"/>
                <a:ext cx="427040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802200" y="6048735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200" y="6048735"/>
                <a:ext cx="427040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661805" y="2063469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805" y="2063469"/>
                <a:ext cx="427040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9417052" y="3052465"/>
                <a:ext cx="7198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052" y="3052465"/>
                <a:ext cx="719877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37296" y="152400"/>
                <a:ext cx="50865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Strings with an even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’s followed by an odd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’s</a:t>
                </a:r>
                <a:endParaRPr lang="en-US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296" y="152400"/>
                <a:ext cx="5086516" cy="830997"/>
              </a:xfrm>
              <a:prstGeom prst="rect">
                <a:avLst/>
              </a:prstGeom>
              <a:blipFill rotWithShape="1">
                <a:blip r:embed="rId11"/>
                <a:stretch>
                  <a:fillRect l="-1918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33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6388" y="0"/>
            <a:ext cx="10969943" cy="1143000"/>
          </a:xfrm>
        </p:spPr>
        <p:txBody>
          <a:bodyPr/>
          <a:lstStyle/>
          <a:p>
            <a:r>
              <a:rPr lang="en-US" smtClean="0"/>
              <a:t> Complement of EvenAoddB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  <p:cxnSp>
        <p:nvCxnSpPr>
          <p:cNvPr id="13" name="Curved Connector 12"/>
          <p:cNvCxnSpPr>
            <a:stCxn id="20" idx="0"/>
            <a:endCxn id="14" idx="0"/>
          </p:cNvCxnSpPr>
          <p:nvPr/>
        </p:nvCxnSpPr>
        <p:spPr>
          <a:xfrm rot="5400000" flipH="1" flipV="1">
            <a:off x="4125196" y="-297131"/>
            <a:ext cx="244092" cy="4528076"/>
          </a:xfrm>
          <a:prstGeom prst="curvedConnector3">
            <a:avLst>
              <a:gd name="adj1" fmla="val 193653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23"/>
          <p:cNvSpPr>
            <a:spLocks noChangeArrowheads="1"/>
          </p:cNvSpPr>
          <p:nvPr/>
        </p:nvSpPr>
        <p:spPr bwMode="auto">
          <a:xfrm>
            <a:off x="6043907" y="1844861"/>
            <a:ext cx="934745" cy="934989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mtClean="0">
                <a:solidFill>
                  <a:srgbClr val="FF0000"/>
                </a:solidFill>
              </a:rPr>
              <a:t>Odd a</a:t>
            </a:r>
            <a:endParaRPr lang="en-US" sz="2400">
              <a:solidFill>
                <a:srgbClr val="FF0000"/>
              </a:solidFill>
            </a:endParaRPr>
          </a:p>
        </p:txBody>
      </p:sp>
      <p:cxnSp>
        <p:nvCxnSpPr>
          <p:cNvPr id="18" name="Curved Connector 17"/>
          <p:cNvCxnSpPr>
            <a:stCxn id="14" idx="4"/>
            <a:endCxn id="20" idx="4"/>
          </p:cNvCxnSpPr>
          <p:nvPr/>
        </p:nvCxnSpPr>
        <p:spPr>
          <a:xfrm rot="5400000">
            <a:off x="4110935" y="652119"/>
            <a:ext cx="272615" cy="4528076"/>
          </a:xfrm>
          <a:prstGeom prst="curvedConnector3">
            <a:avLst>
              <a:gd name="adj1" fmla="val 183855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36" idx="7"/>
            <a:endCxn id="36" idx="5"/>
          </p:cNvCxnSpPr>
          <p:nvPr/>
        </p:nvCxnSpPr>
        <p:spPr>
          <a:xfrm rot="16200000" flipH="1">
            <a:off x="8436538" y="4028432"/>
            <a:ext cx="661137" cy="12700"/>
          </a:xfrm>
          <a:prstGeom prst="curvedConnector5">
            <a:avLst>
              <a:gd name="adj1" fmla="val -34577"/>
              <a:gd name="adj2" fmla="val 8082323"/>
              <a:gd name="adj3" fmla="val 134577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260325" y="1219200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325" y="1219200"/>
                <a:ext cx="432618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279373" y="3278832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373" y="3278832"/>
                <a:ext cx="43261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1167107" y="2088953"/>
            <a:ext cx="1297728" cy="963512"/>
            <a:chOff x="4724" y="1996"/>
            <a:chExt cx="388" cy="288"/>
          </a:xfrm>
        </p:grpSpPr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4824" y="1996"/>
              <a:ext cx="288" cy="288"/>
            </a:xfrm>
            <a:prstGeom prst="ellipse">
              <a:avLst/>
            </a:prstGeom>
            <a:noFill/>
            <a:ln w="9525" algn="ctr">
              <a:solidFill>
                <a:srgbClr val="FF00FF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r>
                <a:rPr lang="en-US" sz="2400" smtClean="0">
                  <a:solidFill>
                    <a:srgbClr val="FF00FF"/>
                  </a:solidFill>
                </a:rPr>
                <a:t>Even a</a:t>
              </a:r>
              <a:endParaRPr lang="en-US" sz="2400">
                <a:solidFill>
                  <a:srgbClr val="FF00FF"/>
                </a:solidFill>
              </a:endParaRPr>
            </a:p>
          </p:txBody>
        </p:sp>
        <p:grpSp>
          <p:nvGrpSpPr>
            <p:cNvPr id="21" name="Group 19"/>
            <p:cNvGrpSpPr>
              <a:grpSpLocks/>
            </p:cNvGrpSpPr>
            <p:nvPr/>
          </p:nvGrpSpPr>
          <p:grpSpPr bwMode="auto">
            <a:xfrm>
              <a:off x="4724" y="2092"/>
              <a:ext cx="96" cy="96"/>
              <a:chOff x="4752" y="2092"/>
              <a:chExt cx="96" cy="96"/>
            </a:xfrm>
          </p:grpSpPr>
          <p:sp>
            <p:nvSpPr>
              <p:cNvPr id="23" name="Line 20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  <p:sp>
        <p:nvSpPr>
          <p:cNvPr id="36" name="Oval 23"/>
          <p:cNvSpPr>
            <a:spLocks noChangeArrowheads="1"/>
          </p:cNvSpPr>
          <p:nvPr/>
        </p:nvSpPr>
        <p:spPr bwMode="auto">
          <a:xfrm>
            <a:off x="7969252" y="3560938"/>
            <a:ext cx="934745" cy="934989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mtClean="0">
                <a:solidFill>
                  <a:srgbClr val="FF0000"/>
                </a:solidFill>
              </a:rPr>
              <a:t>Trash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38" name="Oval 23"/>
          <p:cNvSpPr>
            <a:spLocks noChangeArrowheads="1"/>
          </p:cNvSpPr>
          <p:nvPr/>
        </p:nvSpPr>
        <p:spPr bwMode="auto">
          <a:xfrm>
            <a:off x="5205707" y="5350409"/>
            <a:ext cx="934745" cy="934989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mtClean="0">
                <a:solidFill>
                  <a:srgbClr val="FF0000"/>
                </a:solidFill>
              </a:rPr>
              <a:t>Even b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40" name="Oval 28"/>
          <p:cNvSpPr>
            <a:spLocks noChangeArrowheads="1"/>
          </p:cNvSpPr>
          <p:nvPr/>
        </p:nvSpPr>
        <p:spPr bwMode="auto">
          <a:xfrm>
            <a:off x="1480497" y="5130343"/>
            <a:ext cx="1154755" cy="115505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mtClean="0"/>
              <a:t>Odd b</a:t>
            </a:r>
            <a:endParaRPr lang="en-US" sz="2400"/>
          </a:p>
        </p:txBody>
      </p:sp>
      <p:cxnSp>
        <p:nvCxnSpPr>
          <p:cNvPr id="42" name="Curved Connector 41"/>
          <p:cNvCxnSpPr>
            <a:stCxn id="14" idx="6"/>
            <a:endCxn id="36" idx="0"/>
          </p:cNvCxnSpPr>
          <p:nvPr/>
        </p:nvCxnSpPr>
        <p:spPr>
          <a:xfrm>
            <a:off x="6978652" y="2312356"/>
            <a:ext cx="1457973" cy="1248582"/>
          </a:xfrm>
          <a:prstGeom prst="curvedConnector2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38" idx="6"/>
            <a:endCxn id="36" idx="3"/>
          </p:cNvCxnSpPr>
          <p:nvPr/>
        </p:nvCxnSpPr>
        <p:spPr>
          <a:xfrm flipV="1">
            <a:off x="6140452" y="4359001"/>
            <a:ext cx="1965690" cy="1458903"/>
          </a:xfrm>
          <a:prstGeom prst="curvedConnector2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20" idx="3"/>
            <a:endCxn id="40" idx="1"/>
          </p:cNvCxnSpPr>
          <p:nvPr/>
        </p:nvCxnSpPr>
        <p:spPr>
          <a:xfrm rot="16200000" flipH="1">
            <a:off x="452056" y="4101945"/>
            <a:ext cx="2388135" cy="6968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0" idx="7"/>
            <a:endCxn id="38" idx="0"/>
          </p:cNvCxnSpPr>
          <p:nvPr/>
        </p:nvCxnSpPr>
        <p:spPr>
          <a:xfrm rot="16200000" flipH="1">
            <a:off x="4044155" y="3721484"/>
            <a:ext cx="50912" cy="3206938"/>
          </a:xfrm>
          <a:prstGeom prst="curvedConnector3">
            <a:avLst>
              <a:gd name="adj1" fmla="val -781258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38" idx="4"/>
            <a:endCxn id="40" idx="5"/>
          </p:cNvCxnSpPr>
          <p:nvPr/>
        </p:nvCxnSpPr>
        <p:spPr>
          <a:xfrm rot="5400000" flipH="1">
            <a:off x="3985034" y="4597352"/>
            <a:ext cx="169154" cy="3206938"/>
          </a:xfrm>
          <a:prstGeom prst="curvedConnector3">
            <a:avLst>
              <a:gd name="adj1" fmla="val -135143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8106142" y="5587070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142" y="5587070"/>
                <a:ext cx="43261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301870" y="4863287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870" y="4863287"/>
                <a:ext cx="432618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urved Connector 57"/>
          <p:cNvCxnSpPr>
            <a:stCxn id="40" idx="4"/>
            <a:endCxn id="36" idx="4"/>
          </p:cNvCxnSpPr>
          <p:nvPr/>
        </p:nvCxnSpPr>
        <p:spPr>
          <a:xfrm rot="5400000" flipH="1" flipV="1">
            <a:off x="4352514" y="2201288"/>
            <a:ext cx="1789471" cy="6378750"/>
          </a:xfrm>
          <a:prstGeom prst="curvedConnector3">
            <a:avLst>
              <a:gd name="adj1" fmla="val -24314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141412" y="3740497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3740497"/>
                <a:ext cx="427040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856091" y="4495927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091" y="4495927"/>
                <a:ext cx="427040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802200" y="6048735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200" y="6048735"/>
                <a:ext cx="427040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661805" y="2063469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805" y="2063469"/>
                <a:ext cx="427040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9417052" y="3052465"/>
                <a:ext cx="7198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052" y="3052465"/>
                <a:ext cx="719877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28"/>
          <p:cNvSpPr>
            <a:spLocks noChangeArrowheads="1"/>
          </p:cNvSpPr>
          <p:nvPr/>
        </p:nvSpPr>
        <p:spPr bwMode="auto">
          <a:xfrm>
            <a:off x="1414635" y="1996185"/>
            <a:ext cx="1154755" cy="115505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37" name="Oval 28"/>
          <p:cNvSpPr>
            <a:spLocks noChangeArrowheads="1"/>
          </p:cNvSpPr>
          <p:nvPr/>
        </p:nvSpPr>
        <p:spPr bwMode="auto">
          <a:xfrm>
            <a:off x="5933903" y="1724316"/>
            <a:ext cx="1154755" cy="115505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44" name="Oval 28"/>
          <p:cNvSpPr>
            <a:spLocks noChangeArrowheads="1"/>
          </p:cNvSpPr>
          <p:nvPr/>
        </p:nvSpPr>
        <p:spPr bwMode="auto">
          <a:xfrm>
            <a:off x="7859246" y="3457254"/>
            <a:ext cx="1154755" cy="115505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45" name="Oval 28"/>
          <p:cNvSpPr>
            <a:spLocks noChangeArrowheads="1"/>
          </p:cNvSpPr>
          <p:nvPr/>
        </p:nvSpPr>
        <p:spPr bwMode="auto">
          <a:xfrm>
            <a:off x="5095701" y="5240376"/>
            <a:ext cx="1154755" cy="115505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01870" y="1034533"/>
            <a:ext cx="508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Describe it: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2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Closed under Intersection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Let’s find an automaton for TripleA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∩</m:t>
                    </m:r>
                  </m:oMath>
                </a14:m>
                <a:r>
                  <a:rPr lang="en-US" smtClean="0"/>
                  <a:t>EvenA</a:t>
                </a:r>
              </a:p>
              <a:p>
                <a:r>
                  <a:rPr lang="en-US" smtClean="0"/>
                  <a:t>This automaton should accept a given string if and only if BOTH these other automata accept</a:t>
                </a:r>
              </a:p>
              <a:p>
                <a:r>
                  <a:rPr lang="en-US" smtClean="0"/>
                  <a:t>We need to make one automaton that operates as if it was two</a:t>
                </a:r>
              </a:p>
              <a:p>
                <a:r>
                  <a:rPr lang="en-US" smtClean="0"/>
                  <a:t>Idea: This automaton’s states each represent a pair of states (one from each source automaton)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00" t="-3504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6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Both Machines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24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263652" y="1125593"/>
            <a:ext cx="5745160" cy="2841272"/>
            <a:chOff x="836612" y="914400"/>
            <a:chExt cx="6172200" cy="3052465"/>
          </a:xfrm>
        </p:grpSpPr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1128809" y="2232377"/>
              <a:ext cx="989814" cy="678906"/>
              <a:chOff x="4692" y="1996"/>
              <a:chExt cx="420" cy="2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𝐸</m:t>
                          </m:r>
                        </m:oMath>
                      </m:oMathPara>
                    </a14:m>
                    <a:endParaRPr lang="en-US" sz="2400" baseline="-25000">
                      <a:solidFill>
                        <a:srgbClr val="FF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Oval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4692" y="2092"/>
                <a:ext cx="96" cy="96"/>
                <a:chOff x="4720" y="2092"/>
                <a:chExt cx="96" cy="96"/>
              </a:xfrm>
            </p:grpSpPr>
            <p:sp>
              <p:nvSpPr>
                <p:cNvPr id="8" name="Line 20"/>
                <p:cNvSpPr>
                  <a:spLocks noChangeShapeType="1"/>
                </p:cNvSpPr>
                <p:nvPr/>
              </p:nvSpPr>
              <p:spPr bwMode="auto">
                <a:xfrm>
                  <a:off x="4720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9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20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" name="Oval 28"/>
            <p:cNvSpPr>
              <a:spLocks noChangeArrowheads="1"/>
            </p:cNvSpPr>
            <p:nvPr/>
          </p:nvSpPr>
          <p:spPr bwMode="auto">
            <a:xfrm>
              <a:off x="1379396" y="2171859"/>
              <a:ext cx="799733" cy="799941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00"/>
                </a:solidFill>
              </a:endParaRPr>
            </a:p>
          </p:txBody>
        </p:sp>
        <p:cxnSp>
          <p:nvCxnSpPr>
            <p:cNvPr id="11" name="Curved Connector 10"/>
            <p:cNvCxnSpPr>
              <a:stCxn id="10" idx="0"/>
              <a:endCxn id="12" idx="0"/>
            </p:cNvCxnSpPr>
            <p:nvPr/>
          </p:nvCxnSpPr>
          <p:spPr>
            <a:xfrm rot="5400000" flipH="1" flipV="1">
              <a:off x="3949713" y="-28477"/>
              <a:ext cx="29887" cy="4370787"/>
            </a:xfrm>
            <a:prstGeom prst="curvedConnector3">
              <a:avLst>
                <a:gd name="adj1" fmla="val 2458383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23"/>
                <p:cNvSpPr>
                  <a:spLocks noChangeArrowheads="1"/>
                </p:cNvSpPr>
                <p:nvPr/>
              </p:nvSpPr>
              <p:spPr bwMode="auto">
                <a:xfrm>
                  <a:off x="5833426" y="2141972"/>
                  <a:ext cx="633248" cy="633413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12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33426" y="2141972"/>
                  <a:ext cx="633248" cy="633413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urved Connector 12"/>
            <p:cNvCxnSpPr>
              <a:stCxn id="12" idx="4"/>
              <a:endCxn id="10" idx="4"/>
            </p:cNvCxnSpPr>
            <p:nvPr/>
          </p:nvCxnSpPr>
          <p:spPr>
            <a:xfrm rot="5400000">
              <a:off x="3866450" y="688199"/>
              <a:ext cx="196415" cy="4370787"/>
            </a:xfrm>
            <a:prstGeom prst="curvedConnector3">
              <a:avLst>
                <a:gd name="adj1" fmla="val 352170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12" idx="7"/>
              <a:endCxn id="12" idx="5"/>
            </p:cNvCxnSpPr>
            <p:nvPr/>
          </p:nvCxnSpPr>
          <p:spPr>
            <a:xfrm rot="16200000" flipH="1">
              <a:off x="6149991" y="2458678"/>
              <a:ext cx="447891" cy="12700"/>
            </a:xfrm>
            <a:prstGeom prst="curvedConnector5">
              <a:avLst>
                <a:gd name="adj1" fmla="val -51039"/>
                <a:gd name="adj2" fmla="val 6055992"/>
                <a:gd name="adj3" fmla="val 151039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1"/>
              <a:endCxn id="10" idx="3"/>
            </p:cNvCxnSpPr>
            <p:nvPr/>
          </p:nvCxnSpPr>
          <p:spPr>
            <a:xfrm rot="16200000" flipH="1">
              <a:off x="1213692" y="2571829"/>
              <a:ext cx="565643" cy="12700"/>
            </a:xfrm>
            <a:prstGeom prst="curvedConnector5">
              <a:avLst>
                <a:gd name="adj1" fmla="val -40414"/>
                <a:gd name="adj2" fmla="val -6727827"/>
                <a:gd name="adj3" fmla="val 140414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748347" y="914400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8347" y="914400"/>
                  <a:ext cx="432618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767395" y="3505200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7395" y="3505200"/>
                  <a:ext cx="432618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836612" y="1600200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612" y="1600200"/>
                  <a:ext cx="427040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581772" y="1521767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1772" y="1521767"/>
                  <a:ext cx="427040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146023" y="3971115"/>
            <a:ext cx="9301189" cy="2891350"/>
            <a:chOff x="492548" y="3581400"/>
            <a:chExt cx="10554864" cy="3281065"/>
          </a:xfrm>
        </p:grpSpPr>
        <p:cxnSp>
          <p:nvCxnSpPr>
            <p:cNvPr id="20" name="Curved Connector 19"/>
            <p:cNvCxnSpPr>
              <a:stCxn id="33" idx="7"/>
              <a:endCxn id="21" idx="1"/>
            </p:cNvCxnSpPr>
            <p:nvPr/>
          </p:nvCxnSpPr>
          <p:spPr>
            <a:xfrm rot="5400000" flipH="1" flipV="1">
              <a:off x="3449420" y="2687679"/>
              <a:ext cx="134974" cy="3599990"/>
            </a:xfrm>
            <a:prstGeom prst="curvedConnector3">
              <a:avLst>
                <a:gd name="adj1" fmla="val 370812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3"/>
            <p:cNvSpPr>
              <a:spLocks noChangeArrowheads="1"/>
            </p:cNvSpPr>
            <p:nvPr/>
          </p:nvSpPr>
          <p:spPr bwMode="auto">
            <a:xfrm>
              <a:off x="5180012" y="4283261"/>
              <a:ext cx="934745" cy="934989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r>
                <a:rPr lang="en-US" smtClean="0"/>
                <a:t>1</a:t>
              </a:r>
              <a:endParaRPr lang="en-US" sz="2400"/>
            </a:p>
          </p:txBody>
        </p:sp>
        <p:cxnSp>
          <p:nvCxnSpPr>
            <p:cNvPr id="22" name="Curved Connector 21"/>
            <p:cNvCxnSpPr>
              <a:stCxn id="29" idx="3"/>
              <a:endCxn id="33" idx="5"/>
            </p:cNvCxnSpPr>
            <p:nvPr/>
          </p:nvCxnSpPr>
          <p:spPr>
            <a:xfrm rot="5400000">
              <a:off x="5673973" y="1239435"/>
              <a:ext cx="175412" cy="8089534"/>
            </a:xfrm>
            <a:prstGeom prst="curvedConnector3">
              <a:avLst>
                <a:gd name="adj1" fmla="val 629437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223394" y="3581400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394" y="3581400"/>
                  <a:ext cx="432618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Group 17"/>
            <p:cNvGrpSpPr>
              <a:grpSpLocks/>
            </p:cNvGrpSpPr>
            <p:nvPr/>
          </p:nvGrpSpPr>
          <p:grpSpPr bwMode="auto">
            <a:xfrm>
              <a:off x="492548" y="4481778"/>
              <a:ext cx="1297728" cy="963512"/>
              <a:chOff x="4724" y="1996"/>
              <a:chExt cx="388" cy="288"/>
            </a:xfrm>
          </p:grpSpPr>
          <p:sp>
            <p:nvSpPr>
              <p:cNvPr id="25" name="Oval 18"/>
              <p:cNvSpPr>
                <a:spLocks noChangeArrowheads="1"/>
              </p:cNvSpPr>
              <p:nvPr/>
            </p:nvSpPr>
            <p:spPr bwMode="auto">
              <a:xfrm>
                <a:off x="4824" y="1996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>
                    <a:solidFill>
                      <a:srgbClr val="FF00FF"/>
                    </a:solidFill>
                  </a:rPr>
                  <a:t>0</a:t>
                </a:r>
                <a:endParaRPr lang="en-US" sz="2400">
                  <a:solidFill>
                    <a:srgbClr val="FF00FF"/>
                  </a:solidFill>
                </a:endParaRPr>
              </a:p>
            </p:txBody>
          </p:sp>
          <p:grpSp>
            <p:nvGrpSpPr>
              <p:cNvPr id="26" name="Group 19"/>
              <p:cNvGrpSpPr>
                <a:grpSpLocks/>
              </p:cNvGrpSpPr>
              <p:nvPr/>
            </p:nvGrpSpPr>
            <p:grpSpPr bwMode="auto">
              <a:xfrm>
                <a:off x="4724" y="2092"/>
                <a:ext cx="96" cy="96"/>
                <a:chOff x="4752" y="2092"/>
                <a:chExt cx="96" cy="96"/>
              </a:xfrm>
            </p:grpSpPr>
            <p:sp>
              <p:nvSpPr>
                <p:cNvPr id="27" name="Line 20"/>
                <p:cNvSpPr>
                  <a:spLocks noChangeShapeType="1"/>
                </p:cNvSpPr>
                <p:nvPr/>
              </p:nvSpPr>
              <p:spPr bwMode="auto">
                <a:xfrm>
                  <a:off x="4752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28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52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9" name="Oval 23"/>
            <p:cNvSpPr>
              <a:spLocks noChangeArrowheads="1"/>
            </p:cNvSpPr>
            <p:nvPr/>
          </p:nvSpPr>
          <p:spPr bwMode="auto">
            <a:xfrm>
              <a:off x="9669556" y="4398433"/>
              <a:ext cx="934745" cy="934989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r>
                <a:rPr lang="en-US" smtClean="0"/>
                <a:t>2</a:t>
              </a:r>
              <a:endParaRPr lang="en-US" sz="2400"/>
            </a:p>
          </p:txBody>
        </p:sp>
        <p:cxnSp>
          <p:nvCxnSpPr>
            <p:cNvPr id="30" name="Curved Connector 29"/>
            <p:cNvCxnSpPr>
              <a:stCxn id="21" idx="7"/>
              <a:endCxn id="29" idx="1"/>
            </p:cNvCxnSpPr>
            <p:nvPr/>
          </p:nvCxnSpPr>
          <p:spPr>
            <a:xfrm rot="16200000" flipH="1">
              <a:off x="7834570" y="2563484"/>
              <a:ext cx="115172" cy="3828579"/>
            </a:xfrm>
            <a:prstGeom prst="curvedConnector3">
              <a:avLst>
                <a:gd name="adj1" fmla="val -317374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661805" y="3653135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1805" y="3653135"/>
                  <a:ext cx="432618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35626" y="6400800"/>
                  <a:ext cx="43261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5626" y="6400800"/>
                  <a:ext cx="432619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Oval 28"/>
            <p:cNvSpPr>
              <a:spLocks noChangeArrowheads="1"/>
            </p:cNvSpPr>
            <p:nvPr/>
          </p:nvSpPr>
          <p:spPr bwMode="auto">
            <a:xfrm>
              <a:off x="731267" y="4386007"/>
              <a:ext cx="1154755" cy="1155055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>
                <a:solidFill>
                  <a:srgbClr val="FF0000"/>
                </a:solidFill>
              </a:endParaRPr>
            </a:p>
          </p:txBody>
        </p:sp>
        <p:cxnSp>
          <p:nvCxnSpPr>
            <p:cNvPr id="34" name="Curved Connector 33"/>
            <p:cNvCxnSpPr>
              <a:stCxn id="33" idx="1"/>
              <a:endCxn id="25" idx="0"/>
            </p:cNvCxnSpPr>
            <p:nvPr/>
          </p:nvCxnSpPr>
          <p:spPr>
            <a:xfrm rot="5400000" flipH="1" flipV="1">
              <a:off x="1067820" y="4314336"/>
              <a:ext cx="73383" cy="408268"/>
            </a:xfrm>
            <a:prstGeom prst="curvedConnector3">
              <a:avLst>
                <a:gd name="adj1" fmla="val 542025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731267" y="3805535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267" y="3805535"/>
                  <a:ext cx="427040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1613" b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Curved Connector 35"/>
            <p:cNvCxnSpPr>
              <a:stCxn id="21" idx="5"/>
              <a:endCxn id="21" idx="3"/>
            </p:cNvCxnSpPr>
            <p:nvPr/>
          </p:nvCxnSpPr>
          <p:spPr>
            <a:xfrm rot="5400000">
              <a:off x="5647385" y="4750842"/>
              <a:ext cx="12700" cy="660965"/>
            </a:xfrm>
            <a:prstGeom prst="curvedConnector3">
              <a:avLst>
                <a:gd name="adj1" fmla="val 2878157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451991" y="5388888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1991" y="5388888"/>
                  <a:ext cx="427040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1613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10620372" y="5355060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0372" y="5355060"/>
                  <a:ext cx="427040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1613" b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urved Connector 38"/>
            <p:cNvCxnSpPr>
              <a:stCxn id="29" idx="4"/>
              <a:endCxn id="29" idx="6"/>
            </p:cNvCxnSpPr>
            <p:nvPr/>
          </p:nvCxnSpPr>
          <p:spPr>
            <a:xfrm rot="5400000" flipH="1" flipV="1">
              <a:off x="10136868" y="4865989"/>
              <a:ext cx="467494" cy="467372"/>
            </a:xfrm>
            <a:prstGeom prst="curvedConnector4">
              <a:avLst>
                <a:gd name="adj1" fmla="val -48899"/>
                <a:gd name="adj2" fmla="val 148912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9056733" y="2563026"/>
            <a:ext cx="1084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EvenA</a:t>
            </a:r>
            <a:endParaRPr lang="en-US" sz="2800"/>
          </a:p>
        </p:txBody>
      </p:sp>
      <p:sp>
        <p:nvSpPr>
          <p:cNvPr id="43" name="TextBox 42"/>
          <p:cNvSpPr txBox="1"/>
          <p:nvPr/>
        </p:nvSpPr>
        <p:spPr>
          <a:xfrm>
            <a:off x="10275188" y="4971942"/>
            <a:ext cx="1201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TripleA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197013" y="1372534"/>
                <a:ext cx="34724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smtClean="0"/>
                  <a:t>Input: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/>
                      </a:rPr>
                      <m:t>𝑎𝑎𝑎𝑎𝑎𝑎𝑎𝑎</m:t>
                    </m:r>
                  </m:oMath>
                </a14:m>
                <a:endParaRPr lang="en-US" sz="360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013" y="1372534"/>
                <a:ext cx="3472489" cy="646331"/>
              </a:xfrm>
              <a:prstGeom prst="rect">
                <a:avLst/>
              </a:prstGeom>
              <a:blipFill rotWithShape="1">
                <a:blip r:embed="rId14"/>
                <a:stretch>
                  <a:fillRect l="-5448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/>
          <p:cNvSpPr/>
          <p:nvPr/>
        </p:nvSpPr>
        <p:spPr>
          <a:xfrm>
            <a:off x="1643550" y="2133600"/>
            <a:ext cx="995068" cy="995068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147339" y="4621691"/>
            <a:ext cx="995068" cy="995068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1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Now at the same time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States: Pairs of states from source machines: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1,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2,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</m:t>
                        </m:r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1,</m:t>
                        </m:r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,(2,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)}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Start State: The one that’s the pair of source starts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endParaRPr lang="en-US" b="0" smtClean="0"/>
              </a:p>
              <a:p>
                <a:r>
                  <a:rPr lang="en-US" smtClean="0"/>
                  <a:t>Final States: Those pairs where bother were final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{(0,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)}</m:t>
                    </m:r>
                  </m:oMath>
                </a14:m>
                <a:endParaRPr lang="en-US" b="0" smtClean="0"/>
              </a:p>
              <a:p>
                <a:r>
                  <a:rPr lang="en-US" smtClean="0"/>
                  <a:t>Transitions: One arrow represents transitioning in both machines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3908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4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Let’s Draw it!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23"/>
              <p:cNvSpPr>
                <a:spLocks noChangeArrowheads="1"/>
              </p:cNvSpPr>
              <p:nvPr/>
            </p:nvSpPr>
            <p:spPr bwMode="auto">
              <a:xfrm>
                <a:off x="4523877" y="3681273"/>
                <a:ext cx="823719" cy="823934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23877" y="3681273"/>
                <a:ext cx="823719" cy="823934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23"/>
              <p:cNvSpPr>
                <a:spLocks noChangeArrowheads="1"/>
              </p:cNvSpPr>
              <p:nvPr/>
            </p:nvSpPr>
            <p:spPr bwMode="auto">
              <a:xfrm>
                <a:off x="6798537" y="3681273"/>
                <a:ext cx="823719" cy="823934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  <m:r>
                        <a:rPr lang="en-US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1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8537" y="3681273"/>
                <a:ext cx="823719" cy="823934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23"/>
              <p:cNvSpPr>
                <a:spLocks noChangeArrowheads="1"/>
              </p:cNvSpPr>
              <p:nvPr/>
            </p:nvSpPr>
            <p:spPr bwMode="auto">
              <a:xfrm>
                <a:off x="4523878" y="5267207"/>
                <a:ext cx="823719" cy="823934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23878" y="5267207"/>
                <a:ext cx="823719" cy="823934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23"/>
              <p:cNvSpPr>
                <a:spLocks noChangeArrowheads="1"/>
              </p:cNvSpPr>
              <p:nvPr/>
            </p:nvSpPr>
            <p:spPr bwMode="auto">
              <a:xfrm>
                <a:off x="6798536" y="5267207"/>
                <a:ext cx="823719" cy="823934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  <m:r>
                        <a:rPr lang="en-US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8536" y="5267207"/>
                <a:ext cx="823719" cy="823934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23"/>
              <p:cNvSpPr>
                <a:spLocks noChangeArrowheads="1"/>
              </p:cNvSpPr>
              <p:nvPr/>
            </p:nvSpPr>
            <p:spPr bwMode="auto">
              <a:xfrm>
                <a:off x="6798537" y="2158742"/>
                <a:ext cx="823719" cy="823934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0,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8537" y="2158742"/>
                <a:ext cx="823719" cy="823934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7" idx="5"/>
            <a:endCxn id="11" idx="1"/>
          </p:cNvCxnSpPr>
          <p:nvPr/>
        </p:nvCxnSpPr>
        <p:spPr>
          <a:xfrm>
            <a:off x="5346074" y="2911362"/>
            <a:ext cx="1573094" cy="890573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408612" y="2590800"/>
                <a:ext cx="402686" cy="429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612" y="2590800"/>
                <a:ext cx="402686" cy="42972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1" idx="3"/>
            <a:endCxn id="12" idx="7"/>
          </p:cNvCxnSpPr>
          <p:nvPr/>
        </p:nvCxnSpPr>
        <p:spPr>
          <a:xfrm flipH="1">
            <a:off x="5226966" y="4384545"/>
            <a:ext cx="1692202" cy="100332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529926" y="4038600"/>
                <a:ext cx="402686" cy="429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926" y="4038600"/>
                <a:ext cx="402686" cy="42972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12" idx="0"/>
            <a:endCxn id="14" idx="3"/>
          </p:cNvCxnSpPr>
          <p:nvPr/>
        </p:nvCxnSpPr>
        <p:spPr>
          <a:xfrm flipV="1">
            <a:off x="4935738" y="2862014"/>
            <a:ext cx="1983430" cy="2405193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929726" y="4648200"/>
                <a:ext cx="402686" cy="429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726" y="4648200"/>
                <a:ext cx="402686" cy="42972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>
            <a:stCxn id="14" idx="2"/>
            <a:endCxn id="5" idx="7"/>
          </p:cNvCxnSpPr>
          <p:nvPr/>
        </p:nvCxnSpPr>
        <p:spPr>
          <a:xfrm flipH="1">
            <a:off x="5226965" y="2570709"/>
            <a:ext cx="1571572" cy="123122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301326" y="2355847"/>
                <a:ext cx="402686" cy="429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326" y="2355847"/>
                <a:ext cx="402686" cy="42972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5" idx="5"/>
            <a:endCxn id="13" idx="1"/>
          </p:cNvCxnSpPr>
          <p:nvPr/>
        </p:nvCxnSpPr>
        <p:spPr>
          <a:xfrm>
            <a:off x="5226965" y="4384545"/>
            <a:ext cx="1692202" cy="100332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260409" y="5029200"/>
                <a:ext cx="402686" cy="429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409" y="5029200"/>
                <a:ext cx="402686" cy="42972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urved Connector 37"/>
          <p:cNvCxnSpPr>
            <a:stCxn id="7" idx="3"/>
            <a:endCxn id="7" idx="1"/>
          </p:cNvCxnSpPr>
          <p:nvPr/>
        </p:nvCxnSpPr>
        <p:spPr>
          <a:xfrm rot="5400000" flipH="1">
            <a:off x="4324291" y="2570709"/>
            <a:ext cx="681306" cy="12700"/>
          </a:xfrm>
          <a:prstGeom prst="curvedConnector5">
            <a:avLst>
              <a:gd name="adj1" fmla="val -33553"/>
              <a:gd name="adj2" fmla="val 8273984"/>
              <a:gd name="adj3" fmla="val 133553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334212" y="1862535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212" y="1862535"/>
                <a:ext cx="427040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urved Connector 41"/>
          <p:cNvCxnSpPr>
            <a:stCxn id="14" idx="7"/>
            <a:endCxn id="14" idx="5"/>
          </p:cNvCxnSpPr>
          <p:nvPr/>
        </p:nvCxnSpPr>
        <p:spPr>
          <a:xfrm rot="16200000" flipH="1">
            <a:off x="7210320" y="2570709"/>
            <a:ext cx="582610" cy="12700"/>
          </a:xfrm>
          <a:prstGeom prst="curvedConnector5">
            <a:avLst>
              <a:gd name="adj1" fmla="val -39237"/>
              <a:gd name="adj2" fmla="val 7336126"/>
              <a:gd name="adj3" fmla="val 139237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8372503" y="1948459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503" y="1948459"/>
                <a:ext cx="427040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urved Connector 45"/>
          <p:cNvCxnSpPr>
            <a:stCxn id="11" idx="7"/>
            <a:endCxn id="11" idx="5"/>
          </p:cNvCxnSpPr>
          <p:nvPr/>
        </p:nvCxnSpPr>
        <p:spPr>
          <a:xfrm rot="16200000" flipH="1">
            <a:off x="7210320" y="4093240"/>
            <a:ext cx="582610" cy="12700"/>
          </a:xfrm>
          <a:prstGeom prst="curvedConnector5">
            <a:avLst>
              <a:gd name="adj1" fmla="val -39237"/>
              <a:gd name="adj2" fmla="val 7336126"/>
              <a:gd name="adj3" fmla="val 139237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8456612" y="3577451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612" y="3577451"/>
                <a:ext cx="427040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urved Connector 49"/>
          <p:cNvCxnSpPr>
            <a:stCxn id="13" idx="7"/>
            <a:endCxn id="13" idx="5"/>
          </p:cNvCxnSpPr>
          <p:nvPr/>
        </p:nvCxnSpPr>
        <p:spPr>
          <a:xfrm rot="16200000" flipH="1">
            <a:off x="7210319" y="5679174"/>
            <a:ext cx="582610" cy="12700"/>
          </a:xfrm>
          <a:prstGeom prst="curvedConnector5">
            <a:avLst>
              <a:gd name="adj1" fmla="val -39237"/>
              <a:gd name="adj2" fmla="val 7336126"/>
              <a:gd name="adj3" fmla="val 139237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395492" y="5458923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492" y="5458923"/>
                <a:ext cx="427040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urved Connector 53"/>
          <p:cNvCxnSpPr>
            <a:stCxn id="12" idx="3"/>
            <a:endCxn id="12" idx="1"/>
          </p:cNvCxnSpPr>
          <p:nvPr/>
        </p:nvCxnSpPr>
        <p:spPr>
          <a:xfrm rot="5400000" flipH="1">
            <a:off x="4353204" y="5679174"/>
            <a:ext cx="582610" cy="12700"/>
          </a:xfrm>
          <a:prstGeom prst="curvedConnector5">
            <a:avLst>
              <a:gd name="adj1" fmla="val -39237"/>
              <a:gd name="adj2" fmla="val 7336126"/>
              <a:gd name="adj3" fmla="val 139237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198812" y="5515164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812" y="5515164"/>
                <a:ext cx="427040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urved Connector 58"/>
          <p:cNvCxnSpPr>
            <a:stCxn id="5" idx="3"/>
            <a:endCxn id="5" idx="1"/>
          </p:cNvCxnSpPr>
          <p:nvPr/>
        </p:nvCxnSpPr>
        <p:spPr>
          <a:xfrm rot="5400000" flipH="1">
            <a:off x="4353203" y="4093240"/>
            <a:ext cx="582610" cy="12700"/>
          </a:xfrm>
          <a:prstGeom prst="curvedConnector5">
            <a:avLst>
              <a:gd name="adj1" fmla="val -39237"/>
              <a:gd name="adj2" fmla="val 7336126"/>
              <a:gd name="adj3" fmla="val 139237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334212" y="3541854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212" y="3541854"/>
                <a:ext cx="427040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>
            <a:stCxn id="13" idx="0"/>
            <a:endCxn id="7" idx="4"/>
          </p:cNvCxnSpPr>
          <p:nvPr/>
        </p:nvCxnSpPr>
        <p:spPr>
          <a:xfrm flipH="1" flipV="1">
            <a:off x="5005509" y="3052465"/>
            <a:ext cx="2204887" cy="2214742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910926" y="4675677"/>
                <a:ext cx="402686" cy="429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926" y="4675677"/>
                <a:ext cx="402686" cy="429723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/>
          <p:cNvGrpSpPr/>
          <p:nvPr/>
        </p:nvGrpSpPr>
        <p:grpSpPr>
          <a:xfrm>
            <a:off x="4189412" y="2013941"/>
            <a:ext cx="1372719" cy="1113534"/>
            <a:chOff x="4189412" y="2013941"/>
            <a:chExt cx="1372719" cy="1113534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4189412" y="2088953"/>
              <a:ext cx="1297728" cy="963512"/>
              <a:chOff x="4724" y="1996"/>
              <a:chExt cx="388" cy="2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0,</m:t>
                          </m:r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𝐸</m:t>
                          </m:r>
                        </m:oMath>
                      </m:oMathPara>
                    </a14:m>
                    <a:endParaRPr lang="en-US" sz="2400">
                      <a:solidFill>
                        <a:srgbClr val="FF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Oval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4724" y="2092"/>
                <a:ext cx="96" cy="96"/>
                <a:chOff x="4752" y="2092"/>
                <a:chExt cx="96" cy="96"/>
              </a:xfrm>
            </p:grpSpPr>
            <p:sp>
              <p:nvSpPr>
                <p:cNvPr id="9" name="Line 20"/>
                <p:cNvSpPr>
                  <a:spLocks noChangeShapeType="1"/>
                </p:cNvSpPr>
                <p:nvPr/>
              </p:nvSpPr>
              <p:spPr bwMode="auto">
                <a:xfrm>
                  <a:off x="4752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10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52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1" name="Oval 28"/>
            <p:cNvSpPr>
              <a:spLocks noChangeArrowheads="1"/>
            </p:cNvSpPr>
            <p:nvPr/>
          </p:nvSpPr>
          <p:spPr bwMode="auto">
            <a:xfrm>
              <a:off x="4448886" y="2013941"/>
              <a:ext cx="1113245" cy="1113534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112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Let’s Draw it!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23"/>
              <p:cNvSpPr>
                <a:spLocks noChangeArrowheads="1"/>
              </p:cNvSpPr>
              <p:nvPr/>
            </p:nvSpPr>
            <p:spPr bwMode="auto">
              <a:xfrm>
                <a:off x="4523877" y="3681273"/>
                <a:ext cx="823719" cy="823934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23877" y="3681273"/>
                <a:ext cx="823719" cy="823934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23"/>
              <p:cNvSpPr>
                <a:spLocks noChangeArrowheads="1"/>
              </p:cNvSpPr>
              <p:nvPr/>
            </p:nvSpPr>
            <p:spPr bwMode="auto">
              <a:xfrm>
                <a:off x="6798537" y="3681273"/>
                <a:ext cx="823719" cy="823934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  <m:r>
                        <a:rPr lang="en-US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1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8537" y="3681273"/>
                <a:ext cx="823719" cy="823934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23"/>
              <p:cNvSpPr>
                <a:spLocks noChangeArrowheads="1"/>
              </p:cNvSpPr>
              <p:nvPr/>
            </p:nvSpPr>
            <p:spPr bwMode="auto">
              <a:xfrm>
                <a:off x="4523878" y="5267207"/>
                <a:ext cx="823719" cy="823934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23878" y="5267207"/>
                <a:ext cx="823719" cy="823934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23"/>
              <p:cNvSpPr>
                <a:spLocks noChangeArrowheads="1"/>
              </p:cNvSpPr>
              <p:nvPr/>
            </p:nvSpPr>
            <p:spPr bwMode="auto">
              <a:xfrm>
                <a:off x="6798536" y="5267207"/>
                <a:ext cx="823719" cy="823934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  <m:r>
                        <a:rPr lang="en-US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8536" y="5267207"/>
                <a:ext cx="823719" cy="823934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23"/>
              <p:cNvSpPr>
                <a:spLocks noChangeArrowheads="1"/>
              </p:cNvSpPr>
              <p:nvPr/>
            </p:nvSpPr>
            <p:spPr bwMode="auto">
              <a:xfrm>
                <a:off x="6798537" y="2158742"/>
                <a:ext cx="823719" cy="823934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0,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8537" y="2158742"/>
                <a:ext cx="823719" cy="823934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7" idx="5"/>
            <a:endCxn id="11" idx="1"/>
          </p:cNvCxnSpPr>
          <p:nvPr/>
        </p:nvCxnSpPr>
        <p:spPr>
          <a:xfrm>
            <a:off x="5346074" y="2911362"/>
            <a:ext cx="1573094" cy="890573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2" idx="7"/>
          </p:cNvCxnSpPr>
          <p:nvPr/>
        </p:nvCxnSpPr>
        <p:spPr>
          <a:xfrm flipH="1">
            <a:off x="5226966" y="4384545"/>
            <a:ext cx="1692202" cy="100332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0"/>
            <a:endCxn id="14" idx="3"/>
          </p:cNvCxnSpPr>
          <p:nvPr/>
        </p:nvCxnSpPr>
        <p:spPr>
          <a:xfrm flipV="1">
            <a:off x="4935738" y="2862014"/>
            <a:ext cx="1983430" cy="2405193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2"/>
            <a:endCxn id="5" idx="7"/>
          </p:cNvCxnSpPr>
          <p:nvPr/>
        </p:nvCxnSpPr>
        <p:spPr>
          <a:xfrm flipH="1">
            <a:off x="5226965" y="2570709"/>
            <a:ext cx="1571572" cy="123122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5"/>
            <a:endCxn id="13" idx="1"/>
          </p:cNvCxnSpPr>
          <p:nvPr/>
        </p:nvCxnSpPr>
        <p:spPr>
          <a:xfrm>
            <a:off x="5226965" y="4384545"/>
            <a:ext cx="1692202" cy="100332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7" idx="3"/>
            <a:endCxn id="7" idx="1"/>
          </p:cNvCxnSpPr>
          <p:nvPr/>
        </p:nvCxnSpPr>
        <p:spPr>
          <a:xfrm rot="5400000" flipH="1">
            <a:off x="4324291" y="2570709"/>
            <a:ext cx="681306" cy="12700"/>
          </a:xfrm>
          <a:prstGeom prst="curvedConnector5">
            <a:avLst>
              <a:gd name="adj1" fmla="val -33553"/>
              <a:gd name="adj2" fmla="val 8273984"/>
              <a:gd name="adj3" fmla="val 133553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14" idx="7"/>
            <a:endCxn id="14" idx="5"/>
          </p:cNvCxnSpPr>
          <p:nvPr/>
        </p:nvCxnSpPr>
        <p:spPr>
          <a:xfrm rot="16200000" flipH="1">
            <a:off x="7210320" y="2570709"/>
            <a:ext cx="582610" cy="12700"/>
          </a:xfrm>
          <a:prstGeom prst="curvedConnector5">
            <a:avLst>
              <a:gd name="adj1" fmla="val -39237"/>
              <a:gd name="adj2" fmla="val 7336126"/>
              <a:gd name="adj3" fmla="val 139237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11" idx="7"/>
            <a:endCxn id="11" idx="5"/>
          </p:cNvCxnSpPr>
          <p:nvPr/>
        </p:nvCxnSpPr>
        <p:spPr>
          <a:xfrm rot="16200000" flipH="1">
            <a:off x="7210320" y="4093240"/>
            <a:ext cx="582610" cy="12700"/>
          </a:xfrm>
          <a:prstGeom prst="curvedConnector5">
            <a:avLst>
              <a:gd name="adj1" fmla="val -39237"/>
              <a:gd name="adj2" fmla="val 7336126"/>
              <a:gd name="adj3" fmla="val 139237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13" idx="7"/>
            <a:endCxn id="13" idx="5"/>
          </p:cNvCxnSpPr>
          <p:nvPr/>
        </p:nvCxnSpPr>
        <p:spPr>
          <a:xfrm rot="16200000" flipH="1">
            <a:off x="7210319" y="5679174"/>
            <a:ext cx="582610" cy="12700"/>
          </a:xfrm>
          <a:prstGeom prst="curvedConnector5">
            <a:avLst>
              <a:gd name="adj1" fmla="val -39237"/>
              <a:gd name="adj2" fmla="val 7336126"/>
              <a:gd name="adj3" fmla="val 139237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12" idx="3"/>
            <a:endCxn id="12" idx="1"/>
          </p:cNvCxnSpPr>
          <p:nvPr/>
        </p:nvCxnSpPr>
        <p:spPr>
          <a:xfrm rot="5400000" flipH="1">
            <a:off x="4353204" y="5679174"/>
            <a:ext cx="582610" cy="12700"/>
          </a:xfrm>
          <a:prstGeom prst="curvedConnector5">
            <a:avLst>
              <a:gd name="adj1" fmla="val -39237"/>
              <a:gd name="adj2" fmla="val 7336126"/>
              <a:gd name="adj3" fmla="val 139237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5" idx="3"/>
            <a:endCxn id="5" idx="1"/>
          </p:cNvCxnSpPr>
          <p:nvPr/>
        </p:nvCxnSpPr>
        <p:spPr>
          <a:xfrm rot="5400000" flipH="1">
            <a:off x="4353203" y="4093240"/>
            <a:ext cx="582610" cy="12700"/>
          </a:xfrm>
          <a:prstGeom prst="curvedConnector5">
            <a:avLst>
              <a:gd name="adj1" fmla="val -39237"/>
              <a:gd name="adj2" fmla="val 7336126"/>
              <a:gd name="adj3" fmla="val 139237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3" idx="0"/>
            <a:endCxn id="7" idx="4"/>
          </p:cNvCxnSpPr>
          <p:nvPr/>
        </p:nvCxnSpPr>
        <p:spPr>
          <a:xfrm flipH="1" flipV="1">
            <a:off x="5005509" y="3052465"/>
            <a:ext cx="2204887" cy="2214742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189412" y="2013941"/>
            <a:ext cx="1372719" cy="1113534"/>
            <a:chOff x="4189412" y="2013941"/>
            <a:chExt cx="1372719" cy="1113534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4189412" y="2088953"/>
              <a:ext cx="1297728" cy="963512"/>
              <a:chOff x="4724" y="1996"/>
              <a:chExt cx="388" cy="2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0,</m:t>
                          </m:r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𝐸</m:t>
                          </m:r>
                        </m:oMath>
                      </m:oMathPara>
                    </a14:m>
                    <a:endParaRPr lang="en-US" sz="2400">
                      <a:solidFill>
                        <a:srgbClr val="FF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Oval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4724" y="2092"/>
                <a:ext cx="96" cy="96"/>
                <a:chOff x="4752" y="2092"/>
                <a:chExt cx="96" cy="96"/>
              </a:xfrm>
            </p:grpSpPr>
            <p:sp>
              <p:nvSpPr>
                <p:cNvPr id="9" name="Line 20"/>
                <p:cNvSpPr>
                  <a:spLocks noChangeShapeType="1"/>
                </p:cNvSpPr>
                <p:nvPr/>
              </p:nvSpPr>
              <p:spPr bwMode="auto">
                <a:xfrm>
                  <a:off x="4752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10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52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7" name="Oval 28"/>
            <p:cNvSpPr>
              <a:spLocks noChangeArrowheads="1"/>
            </p:cNvSpPr>
            <p:nvPr/>
          </p:nvSpPr>
          <p:spPr bwMode="auto">
            <a:xfrm>
              <a:off x="4448886" y="2013941"/>
              <a:ext cx="1113245" cy="1113534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886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Let’s Draw it!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23"/>
              <p:cNvSpPr>
                <a:spLocks noChangeArrowheads="1"/>
              </p:cNvSpPr>
              <p:nvPr/>
            </p:nvSpPr>
            <p:spPr bwMode="auto">
              <a:xfrm>
                <a:off x="4523877" y="3681273"/>
                <a:ext cx="823719" cy="823934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23877" y="3681273"/>
                <a:ext cx="823719" cy="823934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23"/>
              <p:cNvSpPr>
                <a:spLocks noChangeArrowheads="1"/>
              </p:cNvSpPr>
              <p:nvPr/>
            </p:nvSpPr>
            <p:spPr bwMode="auto">
              <a:xfrm>
                <a:off x="6798537" y="3681273"/>
                <a:ext cx="823719" cy="823934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  <m:r>
                        <a:rPr lang="en-US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1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8537" y="3681273"/>
                <a:ext cx="823719" cy="823934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23"/>
              <p:cNvSpPr>
                <a:spLocks noChangeArrowheads="1"/>
              </p:cNvSpPr>
              <p:nvPr/>
            </p:nvSpPr>
            <p:spPr bwMode="auto">
              <a:xfrm>
                <a:off x="4523878" y="5267207"/>
                <a:ext cx="823719" cy="823934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23878" y="5267207"/>
                <a:ext cx="823719" cy="823934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23"/>
              <p:cNvSpPr>
                <a:spLocks noChangeArrowheads="1"/>
              </p:cNvSpPr>
              <p:nvPr/>
            </p:nvSpPr>
            <p:spPr bwMode="auto">
              <a:xfrm>
                <a:off x="6798536" y="5267207"/>
                <a:ext cx="823719" cy="823934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  <m:r>
                        <a:rPr lang="en-US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8536" y="5267207"/>
                <a:ext cx="823719" cy="823934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23"/>
              <p:cNvSpPr>
                <a:spLocks noChangeArrowheads="1"/>
              </p:cNvSpPr>
              <p:nvPr/>
            </p:nvSpPr>
            <p:spPr bwMode="auto">
              <a:xfrm>
                <a:off x="6798537" y="2158742"/>
                <a:ext cx="823719" cy="823934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0,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8537" y="2158742"/>
                <a:ext cx="823719" cy="823934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7" idx="5"/>
            <a:endCxn id="11" idx="1"/>
          </p:cNvCxnSpPr>
          <p:nvPr/>
        </p:nvCxnSpPr>
        <p:spPr>
          <a:xfrm>
            <a:off x="5346074" y="2911362"/>
            <a:ext cx="1573094" cy="890573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2" idx="7"/>
          </p:cNvCxnSpPr>
          <p:nvPr/>
        </p:nvCxnSpPr>
        <p:spPr>
          <a:xfrm flipH="1">
            <a:off x="5226966" y="4384545"/>
            <a:ext cx="1692202" cy="100332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0"/>
            <a:endCxn id="14" idx="3"/>
          </p:cNvCxnSpPr>
          <p:nvPr/>
        </p:nvCxnSpPr>
        <p:spPr>
          <a:xfrm flipV="1">
            <a:off x="4935738" y="2862014"/>
            <a:ext cx="1983430" cy="2405193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2"/>
            <a:endCxn id="5" idx="7"/>
          </p:cNvCxnSpPr>
          <p:nvPr/>
        </p:nvCxnSpPr>
        <p:spPr>
          <a:xfrm flipH="1">
            <a:off x="5226965" y="2570709"/>
            <a:ext cx="1571572" cy="123122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5"/>
            <a:endCxn id="13" idx="1"/>
          </p:cNvCxnSpPr>
          <p:nvPr/>
        </p:nvCxnSpPr>
        <p:spPr>
          <a:xfrm>
            <a:off x="5226965" y="4384545"/>
            <a:ext cx="1692202" cy="100332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7" idx="3"/>
            <a:endCxn id="7" idx="1"/>
          </p:cNvCxnSpPr>
          <p:nvPr/>
        </p:nvCxnSpPr>
        <p:spPr>
          <a:xfrm rot="5400000" flipH="1">
            <a:off x="4324291" y="2570709"/>
            <a:ext cx="681306" cy="12700"/>
          </a:xfrm>
          <a:prstGeom prst="curvedConnector5">
            <a:avLst>
              <a:gd name="adj1" fmla="val -33553"/>
              <a:gd name="adj2" fmla="val 8273984"/>
              <a:gd name="adj3" fmla="val 133553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14" idx="7"/>
            <a:endCxn id="14" idx="5"/>
          </p:cNvCxnSpPr>
          <p:nvPr/>
        </p:nvCxnSpPr>
        <p:spPr>
          <a:xfrm rot="16200000" flipH="1">
            <a:off x="7210320" y="2570709"/>
            <a:ext cx="582610" cy="12700"/>
          </a:xfrm>
          <a:prstGeom prst="curvedConnector5">
            <a:avLst>
              <a:gd name="adj1" fmla="val -39237"/>
              <a:gd name="adj2" fmla="val 7336126"/>
              <a:gd name="adj3" fmla="val 139237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11" idx="7"/>
            <a:endCxn id="11" idx="5"/>
          </p:cNvCxnSpPr>
          <p:nvPr/>
        </p:nvCxnSpPr>
        <p:spPr>
          <a:xfrm rot="16200000" flipH="1">
            <a:off x="7210320" y="4093240"/>
            <a:ext cx="582610" cy="12700"/>
          </a:xfrm>
          <a:prstGeom prst="curvedConnector5">
            <a:avLst>
              <a:gd name="adj1" fmla="val -39237"/>
              <a:gd name="adj2" fmla="val 7336126"/>
              <a:gd name="adj3" fmla="val 139237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13" idx="7"/>
            <a:endCxn id="13" idx="5"/>
          </p:cNvCxnSpPr>
          <p:nvPr/>
        </p:nvCxnSpPr>
        <p:spPr>
          <a:xfrm rot="16200000" flipH="1">
            <a:off x="7210319" y="5679174"/>
            <a:ext cx="582610" cy="12700"/>
          </a:xfrm>
          <a:prstGeom prst="curvedConnector5">
            <a:avLst>
              <a:gd name="adj1" fmla="val -39237"/>
              <a:gd name="adj2" fmla="val 7336126"/>
              <a:gd name="adj3" fmla="val 139237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12" idx="3"/>
            <a:endCxn id="12" idx="1"/>
          </p:cNvCxnSpPr>
          <p:nvPr/>
        </p:nvCxnSpPr>
        <p:spPr>
          <a:xfrm rot="5400000" flipH="1">
            <a:off x="4353204" y="5679174"/>
            <a:ext cx="582610" cy="12700"/>
          </a:xfrm>
          <a:prstGeom prst="curvedConnector5">
            <a:avLst>
              <a:gd name="adj1" fmla="val -39237"/>
              <a:gd name="adj2" fmla="val 7336126"/>
              <a:gd name="adj3" fmla="val 139237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5" idx="3"/>
            <a:endCxn id="5" idx="1"/>
          </p:cNvCxnSpPr>
          <p:nvPr/>
        </p:nvCxnSpPr>
        <p:spPr>
          <a:xfrm rot="5400000" flipH="1">
            <a:off x="4353203" y="4093240"/>
            <a:ext cx="582610" cy="12700"/>
          </a:xfrm>
          <a:prstGeom prst="curvedConnector5">
            <a:avLst>
              <a:gd name="adj1" fmla="val -39237"/>
              <a:gd name="adj2" fmla="val 7336126"/>
              <a:gd name="adj3" fmla="val 139237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3" idx="0"/>
            <a:endCxn id="7" idx="4"/>
          </p:cNvCxnSpPr>
          <p:nvPr/>
        </p:nvCxnSpPr>
        <p:spPr>
          <a:xfrm flipH="1" flipV="1">
            <a:off x="5005509" y="3052465"/>
            <a:ext cx="2204887" cy="2214742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189412" y="2013941"/>
            <a:ext cx="1372719" cy="1113534"/>
            <a:chOff x="4189412" y="2013941"/>
            <a:chExt cx="1372719" cy="1113534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4189412" y="2088953"/>
              <a:ext cx="1297728" cy="963512"/>
              <a:chOff x="4724" y="1996"/>
              <a:chExt cx="388" cy="2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0,</m:t>
                          </m:r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𝐸</m:t>
                          </m:r>
                        </m:oMath>
                      </m:oMathPara>
                    </a14:m>
                    <a:endParaRPr lang="en-US" sz="2400">
                      <a:solidFill>
                        <a:srgbClr val="FF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Oval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4724" y="2092"/>
                <a:ext cx="96" cy="96"/>
                <a:chOff x="4752" y="2092"/>
                <a:chExt cx="96" cy="96"/>
              </a:xfrm>
            </p:grpSpPr>
            <p:sp>
              <p:nvSpPr>
                <p:cNvPr id="9" name="Line 20"/>
                <p:cNvSpPr>
                  <a:spLocks noChangeShapeType="1"/>
                </p:cNvSpPr>
                <p:nvPr/>
              </p:nvSpPr>
              <p:spPr bwMode="auto">
                <a:xfrm>
                  <a:off x="4752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10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52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7" name="Oval 28"/>
            <p:cNvSpPr>
              <a:spLocks noChangeArrowheads="1"/>
            </p:cNvSpPr>
            <p:nvPr/>
          </p:nvSpPr>
          <p:spPr bwMode="auto">
            <a:xfrm>
              <a:off x="4448886" y="2013941"/>
              <a:ext cx="1113245" cy="1113534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821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Cross Product Construction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1"/>
                <a:ext cx="10969943" cy="5257799"/>
              </a:xfrm>
            </p:spPr>
            <p:txBody>
              <a:bodyPr>
                <a:normAutofit fontScale="70000" lnSpcReduction="20000"/>
              </a:bodyPr>
              <a:lstStyle/>
              <a:p>
                <a:pPr marL="342900" indent="-342900" algn="ctr">
                  <a:lnSpc>
                    <a:spcPct val="115000"/>
                  </a:lnSpc>
                </a:pPr>
                <a:r>
                  <a:rPr lang="en-US" sz="4400" dirty="0" smtClean="0"/>
                  <a:t>Basic idea</a:t>
                </a:r>
                <a:r>
                  <a:rPr lang="en-US" sz="4400"/>
                  <a:t>: </a:t>
                </a:r>
                <a:r>
                  <a:rPr lang="en-US" sz="4400" smtClean="0"/>
                  <a:t>a single </a:t>
                </a:r>
                <a:r>
                  <a:rPr lang="en-US" sz="4400" smtClean="0">
                    <a:solidFill>
                      <a:srgbClr val="3399FF"/>
                    </a:solidFill>
                  </a:rPr>
                  <a:t>FSA</a:t>
                </a:r>
                <a:r>
                  <a:rPr lang="en-US" sz="4400" smtClean="0"/>
                  <a:t> that operates the same as two would on the same input</a:t>
                </a:r>
              </a:p>
              <a:p>
                <a:pPr marL="342900" indent="-342900">
                  <a:lnSpc>
                    <a:spcPct val="115000"/>
                  </a:lnSpc>
                </a:pPr>
                <a:r>
                  <a:rPr lang="en-US" sz="4400" dirty="0" smtClean="0"/>
                  <a:t>To </a:t>
                </a:r>
                <a:r>
                  <a:rPr lang="en-US" sz="4400" smtClean="0"/>
                  <a:t>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4400" b="0" i="1" smtClean="0">
                            <a:latin typeface="Cambria Math"/>
                          </a:rPr>
                          <m:t>×</m:t>
                        </m:r>
                      </m:sub>
                    </m:sSub>
                  </m:oMath>
                </a14:m>
                <a:r>
                  <a:rPr lang="en-US" sz="4400" smtClean="0"/>
                  <a:t> to simulate both: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 dirty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44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4400" b="0" i="1" dirty="0" smtClean="0">
                            <a:solidFill>
                              <a:srgbClr val="33CC33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 dirty="0">
                            <a:solidFill>
                              <a:srgbClr val="33CC33"/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4400" b="0" i="1" dirty="0" smtClean="0">
                            <a:solidFill>
                              <a:srgbClr val="33CC33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4400" dirty="0">
                        <a:latin typeface="Cambria Math"/>
                      </a:rPr>
                      <m:t>Σ</m:t>
                    </m:r>
                    <m:r>
                      <a:rPr lang="en-US" sz="44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4400" b="0" i="1" dirty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 dirty="0">
                            <a:solidFill>
                              <a:srgbClr val="00B0F0"/>
                            </a:solidFill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4400" b="0" i="1" dirty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44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b="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01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44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4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4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 dirty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44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4400" i="1" dirty="0">
                            <a:solidFill>
                              <a:srgbClr val="33CC33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 dirty="0">
                            <a:solidFill>
                              <a:srgbClr val="33CC33"/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4400" b="0" i="1" dirty="0" smtClean="0">
                            <a:solidFill>
                              <a:srgbClr val="33CC33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4400" dirty="0">
                        <a:latin typeface="Cambria Math"/>
                      </a:rPr>
                      <m:t>Σ</m:t>
                    </m:r>
                    <m:r>
                      <a:rPr lang="en-US" sz="44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4400" i="1" dirty="0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 dirty="0">
                            <a:solidFill>
                              <a:srgbClr val="00B0F0"/>
                            </a:solidFill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4400" b="0" i="1" dirty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44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4400" b="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4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4400" i="1">
                        <a:latin typeface="Cambria Math"/>
                      </a:rPr>
                      <m:t>)</m:t>
                    </m:r>
                  </m:oMath>
                </a14:m>
                <a:endParaRPr lang="en-US" sz="4400" dirty="0"/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 dirty="0">
                    <a:solidFill>
                      <a:srgbClr val="33CC33"/>
                    </a:solidFill>
                  </a:rPr>
                  <a:t>Finite</a:t>
                </a:r>
                <a:r>
                  <a:rPr lang="en-US" sz="4400" dirty="0"/>
                  <a:t> set of </a:t>
                </a:r>
                <a:r>
                  <a:rPr lang="en-US" sz="4400" dirty="0">
                    <a:solidFill>
                      <a:srgbClr val="33CC33"/>
                    </a:solidFill>
                  </a:rPr>
                  <a:t>states</a:t>
                </a:r>
                <a:r>
                  <a:rPr lang="en-US" sz="4400" dirty="0"/>
                  <a:t>: </a:t>
                </a:r>
                <a:r>
                  <a:rPr lang="en-US" sz="440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×</m:t>
                        </m:r>
                      </m:sub>
                    </m:sSub>
                    <m:r>
                      <a:rPr lang="en-US" sz="4400" b="0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4400" b="0" i="1" smtClean="0">
                        <a:solidFill>
                          <a:srgbClr val="00B050"/>
                        </a:solidFill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4400" smtClean="0">
                  <a:solidFill>
                    <a:srgbClr val="00B050"/>
                  </a:solidFill>
                </a:endParaRPr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>
                    <a:solidFill>
                      <a:srgbClr val="3399FF"/>
                    </a:solidFill>
                  </a:rPr>
                  <a:t>Transition</a:t>
                </a:r>
                <a:r>
                  <a:rPr lang="en-US" sz="4400"/>
                  <a:t> </a:t>
                </a:r>
                <a:r>
                  <a:rPr lang="en-US" sz="4400" dirty="0"/>
                  <a:t>function: </a:t>
                </a:r>
                <a:r>
                  <a:rPr lang="en-US" sz="440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×</m:t>
                        </m:r>
                      </m:sub>
                    </m:sSub>
                    <m:d>
                      <m:dPr>
                        <m:ctrlPr>
                          <a:rPr lang="en-US" sz="4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4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4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sz="4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e>
                    </m:d>
                    <m:r>
                      <a:rPr lang="en-US" sz="4400" b="0" i="1" smtClean="0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4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400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4400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4400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4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</m:d>
                        <m:r>
                          <a:rPr lang="en-US" sz="4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400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4400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4400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4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</m:d>
                      </m:e>
                    </m:d>
                  </m:oMath>
                </a14:m>
                <a:endParaRPr lang="en-US" sz="4400" b="0" smtClean="0">
                  <a:solidFill>
                    <a:srgbClr val="00B0F0"/>
                  </a:solidFill>
                </a:endParaRPr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 dirty="0">
                    <a:solidFill>
                      <a:srgbClr val="FF00FF"/>
                    </a:solidFill>
                  </a:rPr>
                  <a:t>Initial</a:t>
                </a:r>
                <a:r>
                  <a:rPr lang="en-US" sz="4400" dirty="0"/>
                  <a:t> state:	</a:t>
                </a:r>
                <a:r>
                  <a:rPr lang="en-US" sz="440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4400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4400" b="0" i="1" smtClean="0">
                        <a:solidFill>
                          <a:srgbClr val="E422C8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4400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  <m:t>02</m:t>
                        </m:r>
                      </m:sub>
                    </m:sSub>
                    <m:r>
                      <a:rPr lang="en-US" sz="4400" b="0" i="1" smtClean="0">
                        <a:solidFill>
                          <a:srgbClr val="E422C8"/>
                        </a:solidFill>
                        <a:latin typeface="Cambria Math"/>
                      </a:rPr>
                      <m:t>)</m:t>
                    </m:r>
                    <m:r>
                      <a:rPr lang="en-US" sz="4400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×</m:t>
                        </m:r>
                      </m:sub>
                    </m:sSub>
                  </m:oMath>
                </a14:m>
                <a:endParaRPr lang="en-US" sz="4400"/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 dirty="0">
                    <a:solidFill>
                      <a:srgbClr val="FF0000"/>
                    </a:solidFill>
                  </a:rPr>
                  <a:t>Final</a:t>
                </a:r>
                <a:r>
                  <a:rPr lang="en-US" sz="4400" dirty="0"/>
                  <a:t> states:	</a:t>
                </a:r>
                <a:r>
                  <a:rPr lang="en-US" sz="4400"/>
                  <a:t>	</a:t>
                </a:r>
                <a:r>
                  <a:rPr lang="en-US" sz="4400"/>
                  <a:t>(</a:t>
                </a:r>
                <a:r>
                  <a:rPr lang="en-US" sz="4400" smtClean="0"/>
                  <a:t>for intersection </a:t>
                </a:r>
                <a:r>
                  <a:rPr lang="en-US" sz="4400" smtClean="0"/>
                  <a:t>only)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×</m:t>
                        </m:r>
                      </m:sub>
                    </m:sSub>
                    <m:r>
                      <a:rPr lang="en-US" sz="4400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4400" b="0" i="1" smtClean="0">
                        <a:solidFill>
                          <a:srgbClr val="FF0000"/>
                        </a:solidFill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4400">
                  <a:solidFill>
                    <a:srgbClr val="00B050"/>
                  </a:solidFill>
                </a:endParaRPr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>
                    <a:solidFill>
                      <a:srgbClr val="33CC33"/>
                    </a:solidFill>
                  </a:rPr>
                  <a:t>Finite state</a:t>
                </a:r>
                <a:r>
                  <a:rPr lang="en-US" sz="4400">
                    <a:solidFill>
                      <a:srgbClr val="FF00FF"/>
                    </a:solidFill>
                  </a:rPr>
                  <a:t> </a:t>
                </a:r>
                <a:r>
                  <a:rPr lang="en-US" sz="4400" dirty="0"/>
                  <a:t>automaton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 dirty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4400" b="0" i="1" dirty="0" smtClean="0">
                            <a:latin typeface="Cambria Math"/>
                          </a:rPr>
                          <m:t>×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4400" b="0" i="1" dirty="0" smtClean="0">
                            <a:solidFill>
                              <a:srgbClr val="33CC33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 dirty="0">
                            <a:solidFill>
                              <a:srgbClr val="33CC33"/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4400" b="0" i="1" dirty="0" smtClean="0">
                            <a:solidFill>
                              <a:srgbClr val="33CC33"/>
                            </a:solidFill>
                            <a:latin typeface="Cambria Math"/>
                          </a:rPr>
                          <m:t>×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4400" dirty="0">
                        <a:latin typeface="Cambria Math"/>
                      </a:rPr>
                      <m:t>Σ</m:t>
                    </m:r>
                    <m:r>
                      <a:rPr lang="en-US" sz="44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4400" b="0" i="1" dirty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 dirty="0">
                            <a:solidFill>
                              <a:srgbClr val="00B0F0"/>
                            </a:solidFill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4400" b="0" i="1" dirty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×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44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b="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44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4400" b="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4400" b="0" i="1" dirty="0" smtClean="0">
                        <a:solidFill>
                          <a:srgbClr val="FF00FF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4400" b="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b="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b="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02</m:t>
                        </m:r>
                      </m:sub>
                    </m:sSub>
                    <m:r>
                      <a:rPr lang="en-US" sz="4400" b="0" i="1" dirty="0" smtClean="0">
                        <a:solidFill>
                          <a:srgbClr val="FF00FF"/>
                        </a:solidFill>
                        <a:latin typeface="Cambria Math"/>
                      </a:rPr>
                      <m:t>)</m:t>
                    </m:r>
                    <m:r>
                      <a:rPr lang="en-US" sz="44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×</m:t>
                        </m:r>
                      </m:sub>
                    </m:sSub>
                    <m:r>
                      <a:rPr lang="en-US" sz="4400" i="1">
                        <a:latin typeface="Cambria Math"/>
                      </a:rPr>
                      <m:t>)</m:t>
                    </m:r>
                  </m:oMath>
                </a14:m>
                <a:endParaRPr lang="en-US" sz="4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600201"/>
                <a:ext cx="10969943" cy="5257799"/>
              </a:xfrm>
              <a:blipFill rotWithShape="1">
                <a:blip r:embed="rId2"/>
                <a:stretch>
                  <a:fillRect l="-1111" t="-1624" r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4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Gumball Machine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Our gumball machine takes only pennies and nickels and does not give change</a:t>
                </a:r>
              </a:p>
              <a:p>
                <a:r>
                  <a:rPr lang="en-US" smtClean="0"/>
                  <a:t>Each gumball costs 7 cents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smtClean="0"/>
                  <a:t> (penny, nickel)</a:t>
                </a:r>
              </a:p>
              <a:p>
                <a:r>
                  <a:rPr lang="en-US" smtClean="0"/>
                  <a:t>We need to decide the language of sequences of coins adding up to at least 7 cents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 r="-2333" b="-4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69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Gumball Machine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What are all the possible “states” the machine could be in?</a:t>
                </a:r>
              </a:p>
              <a:p>
                <a:r>
                  <a:rPr lang="en-US" smtClean="0"/>
                  <a:t>0c, 1c, 2c, 3c, 4c, 5c, 6c, 7+c</a:t>
                </a:r>
              </a:p>
              <a:p>
                <a:r>
                  <a:rPr lang="en-US" smtClean="0"/>
                  <a:t>Which “state” should the machine start in?</a:t>
                </a:r>
              </a:p>
              <a:p>
                <a:r>
                  <a:rPr lang="en-US" smtClean="0"/>
                  <a:t>Which “state” means we’ve sold a gumball?</a:t>
                </a:r>
              </a:p>
              <a:p>
                <a:r>
                  <a:rPr lang="en-US" smtClean="0"/>
                  <a:t>6c plus a penny is always 7c, no matter how I got to 6c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𝑝𝑝𝑝𝑝𝑝𝑝</m:t>
                    </m:r>
                  </m:oMath>
                </a14:m>
                <a:r>
                  <a:rPr lang="en-US" smtClean="0"/>
                  <a:t>,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𝑝𝑛</m:t>
                    </m:r>
                  </m:oMath>
                </a14:m>
                <a:r>
                  <a:rPr lang="en-US" smtClean="0"/>
                  <a:t>,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𝑛𝑝</m:t>
                    </m:r>
                  </m:oMath>
                </a14:m>
                <a:r>
                  <a:rPr lang="en-US" smtClean="0"/>
                  <a:t>)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00" t="-3504" r="-389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1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Finite State Automata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1"/>
                <a:ext cx="10969943" cy="5257799"/>
              </a:xfrm>
            </p:spPr>
            <p:txBody>
              <a:bodyPr>
                <a:normAutofit fontScale="85000" lnSpcReduction="20000"/>
              </a:bodyPr>
              <a:lstStyle/>
              <a:p>
                <a:pPr marL="342900" indent="-342900">
                  <a:lnSpc>
                    <a:spcPct val="115000"/>
                  </a:lnSpc>
                </a:pPr>
                <a:r>
                  <a:rPr lang="en-US" sz="4400" dirty="0"/>
                  <a:t>Basic idea: a </a:t>
                </a:r>
                <a:r>
                  <a:rPr lang="en-US" sz="4400" dirty="0">
                    <a:solidFill>
                      <a:srgbClr val="3399FF"/>
                    </a:solidFill>
                  </a:rPr>
                  <a:t>FA</a:t>
                </a:r>
                <a:r>
                  <a:rPr lang="en-US" sz="4400" dirty="0"/>
                  <a:t> is a “</a:t>
                </a:r>
                <a:r>
                  <a:rPr lang="en-US" sz="4400" dirty="0">
                    <a:solidFill>
                      <a:srgbClr val="FF0000"/>
                    </a:solidFill>
                  </a:rPr>
                  <a:t>machine</a:t>
                </a:r>
                <a:r>
                  <a:rPr lang="en-US" sz="4400" dirty="0"/>
                  <a:t>” that changes states </a:t>
                </a:r>
              </a:p>
              <a:p>
                <a:pPr marL="0" indent="0">
                  <a:lnSpc>
                    <a:spcPct val="75000"/>
                  </a:lnSpc>
                  <a:buNone/>
                </a:pPr>
                <a:r>
                  <a:rPr lang="en-US" sz="4400" dirty="0"/>
                  <a:t>	while processing symbols, one at a time.</a:t>
                </a:r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 dirty="0">
                    <a:solidFill>
                      <a:srgbClr val="33CC33"/>
                    </a:solidFill>
                  </a:rPr>
                  <a:t>Finite</a:t>
                </a:r>
                <a:r>
                  <a:rPr lang="en-US" sz="4400" dirty="0"/>
                  <a:t> set of </a:t>
                </a:r>
                <a:r>
                  <a:rPr lang="en-US" sz="4400" dirty="0">
                    <a:solidFill>
                      <a:srgbClr val="33CC33"/>
                    </a:solidFill>
                  </a:rPr>
                  <a:t>states</a:t>
                </a:r>
                <a:r>
                  <a:rPr lang="en-US" sz="4400" dirty="0"/>
                  <a:t>: </a:t>
                </a:r>
                <a:r>
                  <a:rPr lang="en-US" sz="4400"/>
                  <a:t>	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rgbClr val="00B050"/>
                        </a:solidFill>
                        <a:latin typeface="Cambria Math"/>
                      </a:rPr>
                      <m:t>𝑄</m:t>
                    </m:r>
                    <m:r>
                      <a:rPr lang="en-US" sz="4400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4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4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4400" i="1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en-US" sz="4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US" sz="4400" i="1">
                        <a:latin typeface="Cambria Math"/>
                      </a:rPr>
                      <m:t>}</m:t>
                    </m:r>
                  </m:oMath>
                </a14:m>
                <a:endParaRPr lang="en-US" sz="4400"/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>
                    <a:solidFill>
                      <a:srgbClr val="3399FF"/>
                    </a:solidFill>
                  </a:rPr>
                  <a:t>Transition</a:t>
                </a:r>
                <a:r>
                  <a:rPr lang="en-US" sz="4400"/>
                  <a:t> </a:t>
                </a:r>
                <a:r>
                  <a:rPr lang="en-US" sz="4400" dirty="0"/>
                  <a:t>function: </a:t>
                </a:r>
                <a:r>
                  <a:rPr lang="en-US" sz="4400"/>
                  <a:t>	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rgbClr val="00B0F0"/>
                        </a:solidFill>
                        <a:latin typeface="Cambria Math"/>
                      </a:rPr>
                      <m:t>𝛿</m:t>
                    </m:r>
                    <m:r>
                      <a:rPr lang="en-US" sz="4400" i="1">
                        <a:latin typeface="Cambria Math"/>
                      </a:rPr>
                      <m:t>:</m:t>
                    </m:r>
                    <m:r>
                      <a:rPr lang="en-US" sz="4400" i="1">
                        <a:solidFill>
                          <a:srgbClr val="00B050"/>
                        </a:solidFill>
                        <a:latin typeface="Cambria Math"/>
                      </a:rPr>
                      <m:t>𝑄</m:t>
                    </m:r>
                    <m:r>
                      <a:rPr lang="en-US" sz="4400" i="1">
                        <a:latin typeface="Cambria Math"/>
                      </a:rPr>
                      <m:t>×</m:t>
                    </m:r>
                    <m:r>
                      <m:rPr>
                        <m:sty m:val="p"/>
                      </m:rPr>
                      <a:rPr lang="en-US" sz="4400">
                        <a:latin typeface="Cambria Math"/>
                      </a:rPr>
                      <m:t>Σ</m:t>
                    </m:r>
                    <m:r>
                      <a:rPr lang="en-US" sz="4400" i="1">
                        <a:latin typeface="Cambria Math"/>
                      </a:rPr>
                      <m:t>→</m:t>
                    </m:r>
                    <m:r>
                      <a:rPr lang="en-US" sz="4400" i="1">
                        <a:solidFill>
                          <a:srgbClr val="00B050"/>
                        </a:solidFill>
                        <a:latin typeface="Cambria Math"/>
                      </a:rPr>
                      <m:t>𝑄</m:t>
                    </m:r>
                  </m:oMath>
                </a14:m>
                <a:endParaRPr lang="en-US" sz="4400"/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 dirty="0">
                    <a:solidFill>
                      <a:srgbClr val="FF00FF"/>
                    </a:solidFill>
                  </a:rPr>
                  <a:t>Initial</a:t>
                </a:r>
                <a:r>
                  <a:rPr lang="en-US" sz="4400" dirty="0"/>
                  <a:t> state:	</a:t>
                </a:r>
                <a:r>
                  <a:rPr lang="en-US" sz="440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4400" i="1">
                        <a:latin typeface="Cambria Math"/>
                      </a:rPr>
                      <m:t>∈</m:t>
                    </m:r>
                    <m:r>
                      <a:rPr lang="en-US" sz="4400" i="1">
                        <a:solidFill>
                          <a:srgbClr val="00B050"/>
                        </a:solidFill>
                        <a:latin typeface="Cambria Math"/>
                      </a:rPr>
                      <m:t>𝑄</m:t>
                    </m:r>
                  </m:oMath>
                </a14:m>
                <a:endParaRPr lang="en-US" sz="4400"/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 dirty="0">
                    <a:solidFill>
                      <a:srgbClr val="FF0000"/>
                    </a:solidFill>
                  </a:rPr>
                  <a:t>Final</a:t>
                </a:r>
                <a:r>
                  <a:rPr lang="en-US" sz="4400" dirty="0"/>
                  <a:t> states:	</a:t>
                </a:r>
                <a:r>
                  <a:rPr lang="en-US" sz="4400"/>
                  <a:t>	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r>
                      <a:rPr lang="en-US" sz="4400" i="1">
                        <a:latin typeface="Cambria Math"/>
                      </a:rPr>
                      <m:t>⊆</m:t>
                    </m:r>
                    <m:r>
                      <a:rPr lang="en-US" sz="4400" i="1">
                        <a:solidFill>
                          <a:srgbClr val="00B050"/>
                        </a:solidFill>
                        <a:latin typeface="Cambria Math"/>
                      </a:rPr>
                      <m:t>𝑄</m:t>
                    </m:r>
                  </m:oMath>
                </a14:m>
                <a:endParaRPr lang="en-US" sz="4400">
                  <a:solidFill>
                    <a:srgbClr val="00B050"/>
                  </a:solidFill>
                </a:endParaRPr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>
                    <a:solidFill>
                      <a:srgbClr val="33CC33"/>
                    </a:solidFill>
                  </a:rPr>
                  <a:t>Finite state</a:t>
                </a:r>
                <a:r>
                  <a:rPr lang="en-US" sz="4400">
                    <a:solidFill>
                      <a:srgbClr val="FF00FF"/>
                    </a:solidFill>
                  </a:rPr>
                  <a:t> </a:t>
                </a:r>
                <a:r>
                  <a:rPr lang="en-US" sz="4400" dirty="0"/>
                  <a:t>automaton is </a:t>
                </a:r>
                <a14:m>
                  <m:oMath xmlns:m="http://schemas.openxmlformats.org/officeDocument/2006/math">
                    <m:r>
                      <a:rPr lang="en-US" sz="4400" i="1" dirty="0">
                        <a:latin typeface="Cambria Math"/>
                      </a:rPr>
                      <m:t>𝑀</m:t>
                    </m:r>
                    <m:r>
                      <a:rPr lang="en-US" sz="4400" i="1" dirty="0">
                        <a:latin typeface="Cambria Math"/>
                      </a:rPr>
                      <m:t>=(</m:t>
                    </m:r>
                    <m:r>
                      <a:rPr lang="en-US" sz="4400" i="1" dirty="0">
                        <a:solidFill>
                          <a:srgbClr val="33CC33"/>
                        </a:solidFill>
                        <a:latin typeface="Cambria Math"/>
                      </a:rPr>
                      <m:t>𝑄</m:t>
                    </m:r>
                    <m:r>
                      <a:rPr lang="en-US" sz="4400" i="1" dirty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4400" dirty="0">
                        <a:latin typeface="Cambria Math"/>
                      </a:rPr>
                      <m:t>Σ</m:t>
                    </m:r>
                    <m:r>
                      <a:rPr lang="en-US" sz="4400" i="1" dirty="0">
                        <a:latin typeface="Cambria Math"/>
                      </a:rPr>
                      <m:t>, </m:t>
                    </m:r>
                    <m:r>
                      <a:rPr lang="en-US" sz="4400" i="1" dirty="0">
                        <a:solidFill>
                          <a:srgbClr val="00B0F0"/>
                        </a:solidFill>
                        <a:latin typeface="Cambria Math"/>
                      </a:rPr>
                      <m:t>𝛿</m:t>
                    </m:r>
                    <m:r>
                      <a:rPr lang="en-US" sz="44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44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, </m:t>
                    </m:r>
                    <m:r>
                      <a:rPr lang="en-US" sz="4400" i="1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r>
                      <a:rPr lang="en-US" sz="4400" i="1">
                        <a:latin typeface="Cambria Math"/>
                      </a:rPr>
                      <m:t>)</m:t>
                    </m:r>
                  </m:oMath>
                </a14:m>
                <a:endParaRPr lang="en-US" sz="4400" dirty="0" smtClean="0"/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 smtClean="0"/>
                  <a:t>Accept if we end in a </a:t>
                </a:r>
                <a:r>
                  <a:rPr lang="en-US" sz="4400" smtClean="0">
                    <a:solidFill>
                      <a:srgbClr val="FF0000"/>
                    </a:solidFill>
                  </a:rPr>
                  <a:t>Final</a:t>
                </a:r>
                <a:r>
                  <a:rPr lang="en-US" sz="4400" smtClean="0"/>
                  <a:t> state, otherwise Reject</a:t>
                </a:r>
                <a:endParaRPr lang="en-US" sz="4400" dirty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600201"/>
                <a:ext cx="10969943" cy="5257799"/>
              </a:xfrm>
              <a:blipFill rotWithShape="1">
                <a:blip r:embed="rId2"/>
                <a:stretch>
                  <a:fillRect l="-1556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8075612" y="3861344"/>
            <a:ext cx="914400" cy="678906"/>
            <a:chOff x="4724" y="1996"/>
            <a:chExt cx="3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18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4724" y="2092"/>
              <a:ext cx="96" cy="96"/>
              <a:chOff x="4752" y="2092"/>
              <a:chExt cx="96" cy="96"/>
            </a:xfrm>
          </p:grpSpPr>
          <p:sp>
            <p:nvSpPr>
              <p:cNvPr id="8" name="Line 20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9" name="Line 21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9599612" y="3276600"/>
            <a:ext cx="1952515" cy="633413"/>
            <a:chOff x="4824" y="1647"/>
            <a:chExt cx="8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23"/>
                <p:cNvSpPr>
                  <a:spLocks noChangeArrowheads="1"/>
                </p:cNvSpPr>
                <p:nvPr/>
              </p:nvSpPr>
              <p:spPr bwMode="auto">
                <a:xfrm>
                  <a:off x="4824" y="1647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11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1647"/>
                  <a:ext cx="288" cy="288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AutoShape 24"/>
            <p:cNvCxnSpPr>
              <a:cxnSpLocks noChangeShapeType="1"/>
              <a:stCxn id="11" idx="6"/>
              <a:endCxn id="13" idx="2"/>
            </p:cNvCxnSpPr>
            <p:nvPr/>
          </p:nvCxnSpPr>
          <p:spPr bwMode="auto">
            <a:xfrm>
              <a:off x="5112" y="1791"/>
              <a:ext cx="312" cy="0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25"/>
                <p:cNvSpPr>
                  <a:spLocks noChangeArrowheads="1"/>
                </p:cNvSpPr>
                <p:nvPr/>
              </p:nvSpPr>
              <p:spPr bwMode="auto">
                <a:xfrm>
                  <a:off x="5424" y="1647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3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24" y="1647"/>
                  <a:ext cx="288" cy="288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26"/>
              <p:cNvSpPr>
                <a:spLocks noChangeArrowheads="1"/>
              </p:cNvSpPr>
              <p:nvPr/>
            </p:nvSpPr>
            <p:spPr bwMode="auto">
              <a:xfrm>
                <a:off x="9980612" y="2514600"/>
                <a:ext cx="609441" cy="6096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80612" y="2514600"/>
                <a:ext cx="609441" cy="6096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7"/>
          <p:cNvGrpSpPr>
            <a:grpSpLocks/>
          </p:cNvGrpSpPr>
          <p:nvPr/>
        </p:nvGrpSpPr>
        <p:grpSpPr bwMode="auto">
          <a:xfrm>
            <a:off x="9371012" y="4534059"/>
            <a:ext cx="799733" cy="799941"/>
            <a:chOff x="4824" y="2352"/>
            <a:chExt cx="2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28"/>
                <p:cNvSpPr>
                  <a:spLocks noChangeArrowheads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29"/>
            <p:cNvSpPr>
              <a:spLocks noChangeArrowheads="1"/>
            </p:cNvSpPr>
            <p:nvPr/>
          </p:nvSpPr>
          <p:spPr bwMode="auto">
            <a:xfrm>
              <a:off x="4848" y="2376"/>
              <a:ext cx="240" cy="24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323145" y="3200400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3145" y="3200400"/>
                <a:ext cx="432618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87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FSA for our Gumball Machine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  <p:grpSp>
        <p:nvGrpSpPr>
          <p:cNvPr id="48" name="Group 17"/>
          <p:cNvGrpSpPr>
            <a:grpSpLocks/>
          </p:cNvGrpSpPr>
          <p:nvPr/>
        </p:nvGrpSpPr>
        <p:grpSpPr bwMode="auto">
          <a:xfrm>
            <a:off x="303212" y="2575941"/>
            <a:ext cx="914400" cy="678906"/>
            <a:chOff x="4724" y="1996"/>
            <a:chExt cx="3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18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 19"/>
            <p:cNvGrpSpPr>
              <a:grpSpLocks/>
            </p:cNvGrpSpPr>
            <p:nvPr/>
          </p:nvGrpSpPr>
          <p:grpSpPr bwMode="auto">
            <a:xfrm>
              <a:off x="4724" y="2092"/>
              <a:ext cx="96" cy="96"/>
              <a:chOff x="4752" y="2092"/>
              <a:chExt cx="96" cy="96"/>
            </a:xfrm>
          </p:grpSpPr>
          <p:sp>
            <p:nvSpPr>
              <p:cNvPr id="51" name="Line 20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52" name="Line 21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  <p:grpSp>
        <p:nvGrpSpPr>
          <p:cNvPr id="53" name="Group 22"/>
          <p:cNvGrpSpPr>
            <a:grpSpLocks/>
          </p:cNvGrpSpPr>
          <p:nvPr/>
        </p:nvGrpSpPr>
        <p:grpSpPr bwMode="auto">
          <a:xfrm>
            <a:off x="1979611" y="2598687"/>
            <a:ext cx="1952515" cy="633413"/>
            <a:chOff x="4824" y="1647"/>
            <a:chExt cx="8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23"/>
                <p:cNvSpPr>
                  <a:spLocks noChangeArrowheads="1"/>
                </p:cNvSpPr>
                <p:nvPr/>
              </p:nvSpPr>
              <p:spPr bwMode="auto">
                <a:xfrm>
                  <a:off x="4824" y="1647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4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1647"/>
                  <a:ext cx="288" cy="288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AutoShape 24"/>
            <p:cNvCxnSpPr>
              <a:cxnSpLocks noChangeShapeType="1"/>
              <a:stCxn id="54" idx="6"/>
              <a:endCxn id="56" idx="2"/>
            </p:cNvCxnSpPr>
            <p:nvPr/>
          </p:nvCxnSpPr>
          <p:spPr bwMode="auto">
            <a:xfrm>
              <a:off x="5112" y="1791"/>
              <a:ext cx="312" cy="0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25"/>
                <p:cNvSpPr>
                  <a:spLocks noChangeArrowheads="1"/>
                </p:cNvSpPr>
                <p:nvPr/>
              </p:nvSpPr>
              <p:spPr bwMode="auto">
                <a:xfrm>
                  <a:off x="5424" y="1647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56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24" y="1647"/>
                  <a:ext cx="288" cy="288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27"/>
          <p:cNvGrpSpPr>
            <a:grpSpLocks/>
          </p:cNvGrpSpPr>
          <p:nvPr/>
        </p:nvGrpSpPr>
        <p:grpSpPr bwMode="auto">
          <a:xfrm>
            <a:off x="9942879" y="2522488"/>
            <a:ext cx="799733" cy="799941"/>
            <a:chOff x="4824" y="2352"/>
            <a:chExt cx="2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28"/>
                <p:cNvSpPr>
                  <a:spLocks noChangeArrowheads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Oval 29"/>
            <p:cNvSpPr>
              <a:spLocks noChangeArrowheads="1"/>
            </p:cNvSpPr>
            <p:nvPr/>
          </p:nvSpPr>
          <p:spPr bwMode="auto">
            <a:xfrm>
              <a:off x="4848" y="2376"/>
              <a:ext cx="240" cy="24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382302" y="2503438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302" y="2503438"/>
                <a:ext cx="432618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AutoShape 24"/>
          <p:cNvCxnSpPr>
            <a:cxnSpLocks noChangeShapeType="1"/>
            <a:stCxn id="49" idx="6"/>
            <a:endCxn id="54" idx="2"/>
          </p:cNvCxnSpPr>
          <p:nvPr/>
        </p:nvCxnSpPr>
        <p:spPr bwMode="auto">
          <a:xfrm>
            <a:off x="1217612" y="2915394"/>
            <a:ext cx="761999" cy="0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p:grpSp>
        <p:nvGrpSpPr>
          <p:cNvPr id="70" name="Group 22"/>
          <p:cNvGrpSpPr>
            <a:grpSpLocks/>
          </p:cNvGrpSpPr>
          <p:nvPr/>
        </p:nvGrpSpPr>
        <p:grpSpPr bwMode="auto">
          <a:xfrm>
            <a:off x="4618145" y="2598687"/>
            <a:ext cx="1952515" cy="633413"/>
            <a:chOff x="4824" y="1647"/>
            <a:chExt cx="8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23"/>
                <p:cNvSpPr>
                  <a:spLocks noChangeArrowheads="1"/>
                </p:cNvSpPr>
                <p:nvPr/>
              </p:nvSpPr>
              <p:spPr bwMode="auto">
                <a:xfrm>
                  <a:off x="4824" y="1647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71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1647"/>
                  <a:ext cx="288" cy="288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AutoShape 24"/>
            <p:cNvCxnSpPr>
              <a:cxnSpLocks noChangeShapeType="1"/>
              <a:stCxn id="71" idx="6"/>
              <a:endCxn id="73" idx="2"/>
            </p:cNvCxnSpPr>
            <p:nvPr/>
          </p:nvCxnSpPr>
          <p:spPr bwMode="auto">
            <a:xfrm>
              <a:off x="5112" y="1791"/>
              <a:ext cx="312" cy="0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Oval 25"/>
                <p:cNvSpPr>
                  <a:spLocks noChangeArrowheads="1"/>
                </p:cNvSpPr>
                <p:nvPr/>
              </p:nvSpPr>
              <p:spPr bwMode="auto">
                <a:xfrm>
                  <a:off x="5424" y="1647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73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24" y="1647"/>
                  <a:ext cx="288" cy="288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22"/>
          <p:cNvGrpSpPr>
            <a:grpSpLocks/>
          </p:cNvGrpSpPr>
          <p:nvPr/>
        </p:nvGrpSpPr>
        <p:grpSpPr bwMode="auto">
          <a:xfrm>
            <a:off x="7256679" y="2575941"/>
            <a:ext cx="1952515" cy="633413"/>
            <a:chOff x="4824" y="1647"/>
            <a:chExt cx="8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Oval 23"/>
                <p:cNvSpPr>
                  <a:spLocks noChangeArrowheads="1"/>
                </p:cNvSpPr>
                <p:nvPr/>
              </p:nvSpPr>
              <p:spPr bwMode="auto">
                <a:xfrm>
                  <a:off x="4824" y="1647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75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1647"/>
                  <a:ext cx="288" cy="288"/>
                </a:xfrm>
                <a:prstGeom prst="ellipse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AutoShape 24"/>
            <p:cNvCxnSpPr>
              <a:cxnSpLocks noChangeShapeType="1"/>
              <a:stCxn id="75" idx="6"/>
              <a:endCxn id="77" idx="2"/>
            </p:cNvCxnSpPr>
            <p:nvPr/>
          </p:nvCxnSpPr>
          <p:spPr bwMode="auto">
            <a:xfrm>
              <a:off x="5112" y="1791"/>
              <a:ext cx="312" cy="0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Oval 25"/>
                <p:cNvSpPr>
                  <a:spLocks noChangeArrowheads="1"/>
                </p:cNvSpPr>
                <p:nvPr/>
              </p:nvSpPr>
              <p:spPr bwMode="auto">
                <a:xfrm>
                  <a:off x="5424" y="1647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77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24" y="1647"/>
                  <a:ext cx="288" cy="288"/>
                </a:xfrm>
                <a:prstGeom prst="ellipse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8" name="AutoShape 24"/>
          <p:cNvCxnSpPr>
            <a:cxnSpLocks noChangeShapeType="1"/>
            <a:stCxn id="56" idx="6"/>
            <a:endCxn id="71" idx="2"/>
          </p:cNvCxnSpPr>
          <p:nvPr/>
        </p:nvCxnSpPr>
        <p:spPr bwMode="auto">
          <a:xfrm>
            <a:off x="3932126" y="2915394"/>
            <a:ext cx="686019" cy="0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p:cxnSp>
        <p:nvCxnSpPr>
          <p:cNvPr id="81" name="AutoShape 24"/>
          <p:cNvCxnSpPr>
            <a:cxnSpLocks noChangeShapeType="1"/>
            <a:stCxn id="73" idx="6"/>
            <a:endCxn id="75" idx="2"/>
          </p:cNvCxnSpPr>
          <p:nvPr/>
        </p:nvCxnSpPr>
        <p:spPr bwMode="auto">
          <a:xfrm flipV="1">
            <a:off x="6570660" y="2892648"/>
            <a:ext cx="686019" cy="22746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p:cxnSp>
        <p:nvCxnSpPr>
          <p:cNvPr id="84" name="AutoShape 24"/>
          <p:cNvCxnSpPr>
            <a:cxnSpLocks noChangeShapeType="1"/>
            <a:stCxn id="77" idx="6"/>
            <a:endCxn id="59" idx="2"/>
          </p:cNvCxnSpPr>
          <p:nvPr/>
        </p:nvCxnSpPr>
        <p:spPr bwMode="auto">
          <a:xfrm>
            <a:off x="9209194" y="2892648"/>
            <a:ext cx="733685" cy="29811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2739559" y="2522488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559" y="2522488"/>
                <a:ext cx="432618" cy="461665"/>
              </a:xfrm>
              <a:prstGeom prst="rect">
                <a:avLst/>
              </a:prstGeom>
              <a:blipFill rotWithShape="1">
                <a:blip r:embed="rId11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058826" y="2465259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826" y="2465259"/>
                <a:ext cx="432618" cy="461665"/>
              </a:xfrm>
              <a:prstGeom prst="rect">
                <a:avLst/>
              </a:prstGeom>
              <a:blipFill rotWithShape="1"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5378093" y="2465870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093" y="2465870"/>
                <a:ext cx="432618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697360" y="2465871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360" y="2465871"/>
                <a:ext cx="432618" cy="461665"/>
              </a:xfrm>
              <a:prstGeom prst="rect">
                <a:avLst/>
              </a:prstGeom>
              <a:blipFill rotWithShape="1">
                <a:blip r:embed="rId1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8016627" y="2427237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627" y="2427237"/>
                <a:ext cx="432618" cy="461665"/>
              </a:xfrm>
              <a:prstGeom prst="rect">
                <a:avLst/>
              </a:prstGeom>
              <a:blipFill rotWithShape="1">
                <a:blip r:embed="rId1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9218612" y="2446288"/>
                <a:ext cx="7243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612" y="2446288"/>
                <a:ext cx="724301" cy="461665"/>
              </a:xfrm>
              <a:prstGeom prst="rect">
                <a:avLst/>
              </a:prstGeom>
              <a:blipFill rotWithShape="1">
                <a:blip r:embed="rId1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Curved Connector 94"/>
          <p:cNvCxnSpPr>
            <a:stCxn id="49" idx="4"/>
            <a:endCxn id="75" idx="4"/>
          </p:cNvCxnSpPr>
          <p:nvPr/>
        </p:nvCxnSpPr>
        <p:spPr>
          <a:xfrm rot="5400000" flipH="1" flipV="1">
            <a:off x="4203028" y="-115427"/>
            <a:ext cx="45493" cy="6695056"/>
          </a:xfrm>
          <a:prstGeom prst="curvedConnector3">
            <a:avLst>
              <a:gd name="adj1" fmla="val -1968107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1580940" y="3957935"/>
                <a:ext cx="4351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940" y="3957935"/>
                <a:ext cx="435183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urved Connector 98"/>
          <p:cNvCxnSpPr>
            <a:stCxn id="54" idx="4"/>
            <a:endCxn id="77" idx="4"/>
          </p:cNvCxnSpPr>
          <p:nvPr/>
        </p:nvCxnSpPr>
        <p:spPr>
          <a:xfrm rot="5400000" flipH="1" flipV="1">
            <a:off x="5583029" y="-77441"/>
            <a:ext cx="22746" cy="6596335"/>
          </a:xfrm>
          <a:prstGeom prst="curvedConnector3">
            <a:avLst>
              <a:gd name="adj1" fmla="val -4522562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2016123" y="3284488"/>
                <a:ext cx="4351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123" y="3284488"/>
                <a:ext cx="435183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urved Connector 103"/>
          <p:cNvCxnSpPr>
            <a:stCxn id="56" idx="4"/>
            <a:endCxn id="59" idx="4"/>
          </p:cNvCxnSpPr>
          <p:nvPr/>
        </p:nvCxnSpPr>
        <p:spPr>
          <a:xfrm rot="16200000" flipH="1">
            <a:off x="6933960" y="-86358"/>
            <a:ext cx="90329" cy="6727244"/>
          </a:xfrm>
          <a:prstGeom prst="curvedConnector3">
            <a:avLst>
              <a:gd name="adj1" fmla="val 1027943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3303742" y="3263291"/>
                <a:ext cx="4351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742" y="3263291"/>
                <a:ext cx="435183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Curved Connector 108"/>
          <p:cNvCxnSpPr>
            <a:stCxn id="71" idx="0"/>
            <a:endCxn id="59" idx="0"/>
          </p:cNvCxnSpPr>
          <p:nvPr/>
        </p:nvCxnSpPr>
        <p:spPr>
          <a:xfrm rot="5400000" flipH="1" flipV="1">
            <a:off x="7600658" y="-143400"/>
            <a:ext cx="76199" cy="5407977"/>
          </a:xfrm>
          <a:prstGeom prst="curvedConnector3">
            <a:avLst>
              <a:gd name="adj1" fmla="val 1875023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stCxn id="73" idx="0"/>
            <a:endCxn id="59" idx="0"/>
          </p:cNvCxnSpPr>
          <p:nvPr/>
        </p:nvCxnSpPr>
        <p:spPr>
          <a:xfrm rot="5400000" flipH="1" flipV="1">
            <a:off x="8260292" y="516233"/>
            <a:ext cx="76199" cy="4088710"/>
          </a:xfrm>
          <a:prstGeom prst="curvedConnector3">
            <a:avLst>
              <a:gd name="adj1" fmla="val 1550019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/>
          <p:cNvCxnSpPr>
            <a:stCxn id="75" idx="0"/>
            <a:endCxn id="59" idx="0"/>
          </p:cNvCxnSpPr>
          <p:nvPr/>
        </p:nvCxnSpPr>
        <p:spPr>
          <a:xfrm rot="5400000" flipH="1" flipV="1">
            <a:off x="8931298" y="1164494"/>
            <a:ext cx="53453" cy="2769443"/>
          </a:xfrm>
          <a:prstGeom prst="curvedConnector3">
            <a:avLst>
              <a:gd name="adj1" fmla="val 1917578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4618145" y="1936401"/>
                <a:ext cx="4351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145" y="1936401"/>
                <a:ext cx="435183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5937412" y="1857968"/>
                <a:ext cx="4351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412" y="1857968"/>
                <a:ext cx="435183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7266574" y="1857968"/>
                <a:ext cx="4351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574" y="1857968"/>
                <a:ext cx="435183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Curved Connector 126"/>
          <p:cNvCxnSpPr>
            <a:stCxn id="59" idx="5"/>
            <a:endCxn id="59" idx="6"/>
          </p:cNvCxnSpPr>
          <p:nvPr/>
        </p:nvCxnSpPr>
        <p:spPr>
          <a:xfrm rot="5400000" flipH="1" flipV="1">
            <a:off x="10542642" y="3005311"/>
            <a:ext cx="282821" cy="117118"/>
          </a:xfrm>
          <a:prstGeom prst="curvedConnector4">
            <a:avLst>
              <a:gd name="adj1" fmla="val -122250"/>
              <a:gd name="adj2" fmla="val 539172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11123612" y="3322429"/>
                <a:ext cx="7243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3612" y="3322429"/>
                <a:ext cx="724301" cy="461665"/>
              </a:xfrm>
              <a:prstGeom prst="rect">
                <a:avLst/>
              </a:prstGeom>
              <a:blipFill rotWithShape="1">
                <a:blip r:embed="rId2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-1588" y="4343400"/>
                <a:ext cx="3485057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smtClean="0"/>
                  <a:t>Strings this accepts: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𝑝𝑝𝑝𝑝𝑝𝑝𝑝</m:t>
                    </m:r>
                  </m:oMath>
                </a14:m>
                <a:r>
                  <a:rPr lang="en-US" sz="3200" b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𝑛𝑛𝑛𝑛𝑛𝑛𝑛</m:t>
                    </m:r>
                  </m:oMath>
                </a14:m>
                <a:r>
                  <a:rPr lang="en-US" sz="320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𝑝𝑛𝑝</m:t>
                    </m:r>
                  </m:oMath>
                </a14:m>
                <a:r>
                  <a:rPr lang="en-US" sz="320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𝑝𝑝𝑛</m:t>
                    </m:r>
                  </m:oMath>
                </a14:m>
                <a:r>
                  <a:rPr lang="en-US" sz="3200" smtClean="0"/>
                  <a:t> </a:t>
                </a:r>
                <a:endParaRPr lang="en-US" sz="320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88" y="4343400"/>
                <a:ext cx="3485057" cy="2554545"/>
              </a:xfrm>
              <a:prstGeom prst="rect">
                <a:avLst/>
              </a:prstGeom>
              <a:blipFill rotWithShape="1">
                <a:blip r:embed="rId24"/>
                <a:stretch>
                  <a:fillRect l="-4553" t="-3103" r="-3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7089197" y="4491097"/>
                <a:ext cx="3338799" cy="2062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smtClean="0"/>
                  <a:t>Strings this rejects: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𝑝𝑝𝑝</m:t>
                    </m:r>
                  </m:oMath>
                </a14:m>
                <a:r>
                  <a:rPr lang="en-US" sz="320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𝑛𝑝</m:t>
                    </m:r>
                  </m:oMath>
                </a14:m>
                <a:r>
                  <a:rPr lang="en-US" sz="3200" smtClean="0"/>
                  <a:t> </a:t>
                </a: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197" y="4491097"/>
                <a:ext cx="3338799" cy="2062103"/>
              </a:xfrm>
              <a:prstGeom prst="rect">
                <a:avLst/>
              </a:prstGeom>
              <a:blipFill rotWithShape="1">
                <a:blip r:embed="rId25"/>
                <a:stretch>
                  <a:fillRect l="-4745" t="-3846" r="-3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59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HW1 you were asked to give a decider for EvenA (accepts all strings with an even number of A’s)</a:t>
            </a:r>
          </a:p>
          <a:p>
            <a:r>
              <a:rPr lang="en-US" smtClean="0"/>
              <a:t>How did you do it?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1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EvenA using FSA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What’s our alphabet? (pick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</m:oMath>
                </a14:m>
                <a:r>
                  <a:rPr lang="en-US" smtClean="0"/>
                  <a:t>)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What should our states be? </a:t>
                </a:r>
                <a:r>
                  <a:rPr lang="en-US"/>
                  <a:t>(pick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𝑄</m:t>
                    </m:r>
                  </m:oMath>
                </a14:m>
                <a:r>
                  <a:rPr lang="en-US" smtClean="0"/>
                  <a:t>)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Which states are the accept states?</a:t>
                </a:r>
                <a:r>
                  <a:rPr lang="en-US"/>
                  <a:t> (pick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F</m:t>
                    </m:r>
                  </m:oMath>
                </a14:m>
                <a:r>
                  <a:rPr lang="en-US"/>
                  <a:t>)</a:t>
                </a:r>
                <a:endParaRPr lang="en-US" smtClean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Which state is the start state?</a:t>
                </a:r>
                <a:r>
                  <a:rPr lang="en-US"/>
                  <a:t> (pick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mtClean="0"/>
                  <a:t>)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How should we transition?</a:t>
                </a:r>
                <a:r>
                  <a:rPr lang="en-US"/>
                  <a:t> (pick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/>
                      </a:rPr>
                      <m:t>𝛿</m:t>
                    </m:r>
                  </m:oMath>
                </a14:m>
                <a:r>
                  <a:rPr lang="en-US" smtClean="0"/>
                  <a:t>)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0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9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Let’s Draw It!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300892" y="3146777"/>
            <a:ext cx="989814" cy="678906"/>
            <a:chOff x="4692" y="1996"/>
            <a:chExt cx="420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18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4692" y="2092"/>
              <a:ext cx="96" cy="96"/>
              <a:chOff x="4720" y="2092"/>
              <a:chExt cx="96" cy="96"/>
            </a:xfrm>
          </p:grpSpPr>
          <p:sp>
            <p:nvSpPr>
              <p:cNvPr id="8" name="Line 20"/>
              <p:cNvSpPr>
                <a:spLocks noChangeShapeType="1"/>
              </p:cNvSpPr>
              <p:nvPr/>
            </p:nvSpPr>
            <p:spPr bwMode="auto">
              <a:xfrm>
                <a:off x="4720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9" name="Line 21"/>
              <p:cNvSpPr>
                <a:spLocks noChangeShapeType="1"/>
              </p:cNvSpPr>
              <p:nvPr/>
            </p:nvSpPr>
            <p:spPr bwMode="auto">
              <a:xfrm flipH="1">
                <a:off x="4720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  <p:sp>
        <p:nvSpPr>
          <p:cNvPr id="11" name="Oval 28"/>
          <p:cNvSpPr>
            <a:spLocks noChangeArrowheads="1"/>
          </p:cNvSpPr>
          <p:nvPr/>
        </p:nvSpPr>
        <p:spPr bwMode="auto">
          <a:xfrm>
            <a:off x="2551479" y="3086259"/>
            <a:ext cx="799733" cy="799941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 sz="2400" baseline="-25000">
              <a:solidFill>
                <a:srgbClr val="FF0000"/>
              </a:solidFill>
            </a:endParaRPr>
          </a:p>
        </p:txBody>
      </p:sp>
      <p:cxnSp>
        <p:nvCxnSpPr>
          <p:cNvPr id="13" name="Curved Connector 12"/>
          <p:cNvCxnSpPr>
            <a:stCxn id="11" idx="0"/>
            <a:endCxn id="14" idx="0"/>
          </p:cNvCxnSpPr>
          <p:nvPr/>
        </p:nvCxnSpPr>
        <p:spPr>
          <a:xfrm rot="5400000" flipH="1" flipV="1">
            <a:off x="5121796" y="885923"/>
            <a:ext cx="29887" cy="4370787"/>
          </a:xfrm>
          <a:prstGeom prst="curvedConnector3">
            <a:avLst>
              <a:gd name="adj1" fmla="val 2458383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23"/>
              <p:cNvSpPr>
                <a:spLocks noChangeArrowheads="1"/>
              </p:cNvSpPr>
              <p:nvPr/>
            </p:nvSpPr>
            <p:spPr bwMode="auto">
              <a:xfrm>
                <a:off x="7005509" y="3056372"/>
                <a:ext cx="633248" cy="633413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05509" y="3056372"/>
                <a:ext cx="633248" cy="633413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urved Connector 17"/>
          <p:cNvCxnSpPr>
            <a:stCxn id="14" idx="4"/>
            <a:endCxn id="11" idx="4"/>
          </p:cNvCxnSpPr>
          <p:nvPr/>
        </p:nvCxnSpPr>
        <p:spPr>
          <a:xfrm rot="5400000">
            <a:off x="5038533" y="1602599"/>
            <a:ext cx="196415" cy="4370787"/>
          </a:xfrm>
          <a:prstGeom prst="curvedConnector3">
            <a:avLst>
              <a:gd name="adj1" fmla="val 35217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4" idx="7"/>
            <a:endCxn id="14" idx="5"/>
          </p:cNvCxnSpPr>
          <p:nvPr/>
        </p:nvCxnSpPr>
        <p:spPr>
          <a:xfrm rot="16200000" flipH="1">
            <a:off x="7322074" y="3373078"/>
            <a:ext cx="447891" cy="12700"/>
          </a:xfrm>
          <a:prstGeom prst="curvedConnector5">
            <a:avLst>
              <a:gd name="adj1" fmla="val -51039"/>
              <a:gd name="adj2" fmla="val 6055992"/>
              <a:gd name="adj3" fmla="val 151039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1" idx="1"/>
            <a:endCxn id="11" idx="3"/>
          </p:cNvCxnSpPr>
          <p:nvPr/>
        </p:nvCxnSpPr>
        <p:spPr>
          <a:xfrm rot="16200000" flipH="1">
            <a:off x="2385775" y="3486229"/>
            <a:ext cx="565643" cy="12700"/>
          </a:xfrm>
          <a:prstGeom prst="curvedConnector5">
            <a:avLst>
              <a:gd name="adj1" fmla="val -40414"/>
              <a:gd name="adj2" fmla="val -6727827"/>
              <a:gd name="adj3" fmla="val 140414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920430" y="1828800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430" y="1828800"/>
                <a:ext cx="43261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939478" y="4419600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478" y="4419600"/>
                <a:ext cx="432618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322895" y="2514600"/>
                <a:ext cx="12042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Σ</m:t>
                      </m:r>
                      <m:r>
                        <a:rPr lang="en-US" b="0" i="1" smtClean="0">
                          <a:latin typeface="Cambria Math"/>
                        </a:rPr>
                        <m:t>−{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895" y="2514600"/>
                <a:ext cx="1204240" cy="461665"/>
              </a:xfrm>
              <a:prstGeom prst="rect">
                <a:avLst/>
              </a:prstGeom>
              <a:blipFill rotWithShape="1">
                <a:blip r:embed="rId6"/>
                <a:stretch>
                  <a:fillRect r="-1010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539669" y="2436167"/>
                <a:ext cx="12042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Σ</m:t>
                      </m:r>
                      <m:r>
                        <a:rPr lang="en-US" b="0" i="1" smtClean="0">
                          <a:latin typeface="Cambria Math"/>
                        </a:rPr>
                        <m:t>−{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669" y="2436167"/>
                <a:ext cx="1204240" cy="461665"/>
              </a:xfrm>
              <a:prstGeom prst="rect">
                <a:avLst/>
              </a:prstGeom>
              <a:blipFill rotWithShape="1">
                <a:blip r:embed="rId7"/>
                <a:stretch>
                  <a:fillRect r="-1015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5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2910</TotalTime>
  <Words>1405</Words>
  <Application>Microsoft Office PowerPoint</Application>
  <PresentationFormat>Custom</PresentationFormat>
  <Paragraphs>312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Cambria Math</vt:lpstr>
      <vt:lpstr>Calibri</vt:lpstr>
      <vt:lpstr>Office Theme</vt:lpstr>
      <vt:lpstr>CS3102 Theory of Computation</vt:lpstr>
      <vt:lpstr>Finite State Automaton</vt:lpstr>
      <vt:lpstr>Gumball Machine</vt:lpstr>
      <vt:lpstr>Gumball Machine</vt:lpstr>
      <vt:lpstr>Finite State Automata</vt:lpstr>
      <vt:lpstr>FSA for our Gumball Machine</vt:lpstr>
      <vt:lpstr>EvenA</vt:lpstr>
      <vt:lpstr>EvenA using FSA</vt:lpstr>
      <vt:lpstr>Let’s Draw It!</vt:lpstr>
      <vt:lpstr>EvenAOddB</vt:lpstr>
      <vt:lpstr>EvenAoddB</vt:lpstr>
      <vt:lpstr>EvenAOddB using FSA</vt:lpstr>
      <vt:lpstr>TripleA</vt:lpstr>
      <vt:lpstr>TripleA using FSA</vt:lpstr>
      <vt:lpstr>EvenAoddB</vt:lpstr>
      <vt:lpstr>Take-aways</vt:lpstr>
      <vt:lpstr>Closure Properties</vt:lpstr>
      <vt:lpstr>Closure Properties of Regular Languages</vt:lpstr>
      <vt:lpstr>Closed under Complement</vt:lpstr>
      <vt:lpstr>Closed under Complement</vt:lpstr>
      <vt:lpstr>EvenAoddB</vt:lpstr>
      <vt:lpstr> Complement of EvenAoddB</vt:lpstr>
      <vt:lpstr>Closed under Intersection</vt:lpstr>
      <vt:lpstr>Running Both Machines</vt:lpstr>
      <vt:lpstr>Now at the same time</vt:lpstr>
      <vt:lpstr>Let’s Draw it!</vt:lpstr>
      <vt:lpstr>Let’s Draw it!</vt:lpstr>
      <vt:lpstr>Let’s Draw it!</vt:lpstr>
      <vt:lpstr>Cross Product Construction</vt:lpstr>
    </vt:vector>
  </TitlesOfParts>
  <Company>UVA SEAS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njb2b</cp:lastModifiedBy>
  <cp:revision>326</cp:revision>
  <dcterms:created xsi:type="dcterms:W3CDTF">2019-01-15T14:15:49Z</dcterms:created>
  <dcterms:modified xsi:type="dcterms:W3CDTF">2019-02-14T17:42:50Z</dcterms:modified>
</cp:coreProperties>
</file>