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6" r:id="rId2"/>
    <p:sldId id="356" r:id="rId3"/>
    <p:sldId id="360" r:id="rId4"/>
    <p:sldId id="357" r:id="rId5"/>
    <p:sldId id="361" r:id="rId6"/>
    <p:sldId id="362" r:id="rId7"/>
    <p:sldId id="363" r:id="rId8"/>
    <p:sldId id="365" r:id="rId9"/>
    <p:sldId id="366" r:id="rId10"/>
    <p:sldId id="364" r:id="rId11"/>
    <p:sldId id="367" r:id="rId12"/>
    <p:sldId id="369" r:id="rId13"/>
    <p:sldId id="368" r:id="rId14"/>
    <p:sldId id="370" r:id="rId15"/>
    <p:sldId id="371" r:id="rId16"/>
    <p:sldId id="372" r:id="rId17"/>
    <p:sldId id="373" r:id="rId18"/>
    <p:sldId id="374" r:id="rId19"/>
    <p:sldId id="378" r:id="rId20"/>
    <p:sldId id="379" r:id="rId21"/>
    <p:sldId id="380" r:id="rId22"/>
    <p:sldId id="381" r:id="rId23"/>
    <p:sldId id="391" r:id="rId24"/>
    <p:sldId id="383" r:id="rId25"/>
    <p:sldId id="393" r:id="rId26"/>
    <p:sldId id="385" r:id="rId27"/>
    <p:sldId id="387" r:id="rId28"/>
    <p:sldId id="386" r:id="rId29"/>
    <p:sldId id="388" r:id="rId30"/>
    <p:sldId id="389" r:id="rId31"/>
    <p:sldId id="390" r:id="rId32"/>
    <p:sldId id="392" r:id="rId33"/>
    <p:sldId id="394" r:id="rId34"/>
  </p:sldIdLst>
  <p:sldSz cx="12188825" cy="6858000"/>
  <p:notesSz cx="6858000" cy="9144000"/>
  <p:embeddedFontLst>
    <p:embeddedFont>
      <p:font typeface="Cambria Math" panose="02040503050406030204" pitchFamily="18" charset="0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2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34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B820-2958-4E39-90C3-9768056D319A}" type="datetime1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402-4176-48F8-AF0B-75A21DD84934}" type="datetime1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AEB-60C4-4A83-9696-82A1279C53F4}" type="datetime1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BAF8-5BC1-440B-8F86-D3E857A5A26E}" type="datetime1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297A-C521-4B6E-806C-A19B85EBAB2F}" type="datetime1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CFC-FE2B-47C4-AF38-90896E9A53E8}" type="datetime1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1AD-09F3-42F7-8E71-48DFAD6B9C0D}" type="datetime1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B6-C5F0-4D6F-85CA-0CD4EEA28FF1}" type="datetime1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0D57-6007-48D9-AA46-65F60186A836}" type="datetime1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A7E1-1490-47E8-A699-891DB5E1FD29}" type="datetime1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7BC2-7E3D-4D81-82C4-066D4D564ACC}" type="datetime1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AC0A-6FF9-4573-A541-873E6D74C8DC}" type="datetime1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11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61.png"/><Relationship Id="rId5" Type="http://schemas.openxmlformats.org/officeDocument/2006/relationships/image" Target="../media/image15.png"/><Relationship Id="rId10" Type="http://schemas.openxmlformats.org/officeDocument/2006/relationships/image" Target="../media/image60.png"/><Relationship Id="rId4" Type="http://schemas.openxmlformats.org/officeDocument/2006/relationships/image" Target="../media/image14.png"/><Relationship Id="rId9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61.png"/><Relationship Id="rId5" Type="http://schemas.openxmlformats.org/officeDocument/2006/relationships/image" Target="../media/image15.png"/><Relationship Id="rId10" Type="http://schemas.openxmlformats.org/officeDocument/2006/relationships/image" Target="../media/image60.png"/><Relationship Id="rId4" Type="http://schemas.openxmlformats.org/officeDocument/2006/relationships/image" Target="../media/image14.png"/><Relationship Id="rId9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60.png"/><Relationship Id="rId4" Type="http://schemas.openxmlformats.org/officeDocument/2006/relationships/image" Target="../media/image14.png"/><Relationship Id="rId9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2256-018-0002-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1220788" y="-207433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AutoShape 2" descr="https://images.mentalfloss.com/sites/default/files/1280state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tiki barb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Image result for tiki barb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76200"/>
            <a:ext cx="6705600" cy="6660470"/>
          </a:xfrm>
          <a:prstGeom prst="rect">
            <a:avLst/>
          </a:prstGeom>
        </p:spPr>
      </p:pic>
      <p:pic>
        <p:nvPicPr>
          <p:cNvPr id="1027" name="Picture 3" descr="C:\Users\njb2b\Pictures\hw0_hhk8rj\carica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5" y="1981200"/>
            <a:ext cx="4495297" cy="449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Operations on Languages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Everything we can do on sets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∪,∩,−,…</m:t>
                    </m:r>
                  </m:oMath>
                </a14:m>
                <a:r>
                  <a:rPr lang="en-US" smtClean="0"/>
                  <a:t>)</a:t>
                </a:r>
              </a:p>
              <a:p>
                <a:r>
                  <a:rPr lang="en-US" smtClean="0"/>
                  <a:t>Concatenation</a:t>
                </a:r>
              </a:p>
              <a:p>
                <a:r>
                  <a:rPr lang="en-US" smtClean="0"/>
                  <a:t>Exponentiation</a:t>
                </a:r>
              </a:p>
              <a:p>
                <a:r>
                  <a:rPr lang="en-US" smtClean="0"/>
                  <a:t>Kleene Closure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1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 Concatenation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77788" y="1371600"/>
                <a:ext cx="11277600" cy="52578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i="1" smtClean="0">
                    <a:latin typeface="Cambria Math"/>
                  </a:rPr>
                  <a:t> </a:t>
                </a:r>
                <a:r>
                  <a:rPr lang="en-US" b="0" smtClean="0">
                    <a:latin typeface="Cambria Math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b="0" smtClean="0">
                  <a:latin typeface="Cambria Math"/>
                </a:endParaRPr>
              </a:p>
              <a:p>
                <a:pPr lvl="1"/>
                <a:r>
                  <a:rPr lang="en-US" smtClean="0"/>
                  <a:t>Notation is the same as string concatenation</a:t>
                </a:r>
              </a:p>
              <a:p>
                <a:pPr lvl="1"/>
                <a:r>
                  <a:rPr lang="en-US" smtClean="0"/>
                  <a:t>Every possible way to concatenate a string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with a string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(in that order)</a:t>
                </a:r>
              </a:p>
              <a:p>
                <a:pPr lvl="1"/>
                <a:r>
                  <a:rPr lang="en-US" smtClean="0"/>
                  <a:t>Idea: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and concatenate the strings that are paired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𝑗𝑜h𝑛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𝑝𝑎𝑢𝑙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⋅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𝑔𝑒𝑜𝑟𝑔𝑒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𝑟𝑖𝑛𝑔𝑜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𝑗𝑜h𝑛𝑔𝑒𝑜𝑟𝑔𝑒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𝑗𝑜𝑛𝑟𝑖𝑛𝑔𝑜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𝑝𝑎𝑢𝑙𝑔𝑒𝑜𝑟𝑔𝑒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𝑝𝑎𝑢𝑙𝑟𝑖𝑛𝑔𝑜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≤|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𝑎𝑎𝑎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⋅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𝑎𝑎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𝑎𝑎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𝑎𝑎𝑎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𝑎𝑎𝑎𝑎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𝑎𝑎𝑎𝑎𝑎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77788" y="1371600"/>
                <a:ext cx="11277600" cy="5257800"/>
              </a:xfrm>
              <a:blipFill rotWithShape="1">
                <a:blip r:embed="rId2"/>
                <a:stretch>
                  <a:fillRect t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 Exponentiation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 concatenated with itself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mtClean="0"/>
                  <a:t> times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𝑎𝑎𝑎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𝑎𝑎𝑏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𝑎𝑏𝑎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𝑎𝑏𝑏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𝑏𝑎𝑎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𝑏𝑎𝑏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𝑏𝑏𝑎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𝑏𝑏𝑏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b="0" smtClean="0"/>
              </a:p>
              <a:p>
                <a:pPr lvl="1"/>
                <a:endParaRPr lang="en-US" b="0" smtClean="0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78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Kleene Closure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77788" y="1371600"/>
                <a:ext cx="11277600" cy="5257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b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 concatenated with itself 0 or more times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…</m:t>
                    </m:r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𝑎𝑎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𝑎𝑏𝑏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𝑏𝑏𝑎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𝑏𝑏𝑏𝑏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𝑎𝑎𝑎</m:t>
                    </m:r>
                    <m:r>
                      <a:rPr lang="en-US" b="0" i="1" smtClean="0">
                        <a:latin typeface="Cambria Math"/>
                      </a:rPr>
                      <m:t>,…}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𝜀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For any other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 is infinite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77788" y="1371600"/>
                <a:ext cx="11277600" cy="5257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9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Sigma Star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We denote our alphabet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\Sigma in Latex</a:t>
                </a:r>
              </a:p>
              <a:p>
                <a:r>
                  <a:rPr lang="en-US" smtClean="0"/>
                  <a:t>A character is just a really short string, so an alphabet is a language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 is the set of all strings using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mtClean="0"/>
                  <a:t> is the set of all languages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 b="-6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13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Shall we put in the box?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Goal: start with something easy to prove things about</a:t>
            </a:r>
          </a:p>
          <a:p>
            <a:r>
              <a:rPr lang="en-US" smtClean="0"/>
              <a:t>We’ve talked about Java, but that’s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05129" y="4454744"/>
            <a:ext cx="7018283" cy="209845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2800">
                  <a:solidFill>
                    <a:schemeClr val="bg1"/>
                  </a:solidFill>
                </a:rPr>
                <a:t>/ </a:t>
              </a:r>
              <a:r>
                <a:rPr lang="en-US" sz="2800" smtClean="0">
                  <a:solidFill>
                    <a:schemeClr val="bg1"/>
                  </a:solidFill>
                </a:rPr>
                <a:t>Program / Algorithm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2475203"/>
              <a:ext cx="1481959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String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Accept/Reject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5" y="3066410"/>
              <a:ext cx="141891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7199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Finite State Automaton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Simple model of computation</a:t>
            </a:r>
          </a:p>
          <a:p>
            <a:r>
              <a:rPr lang="en-US" smtClean="0"/>
              <a:t>Represents computation without memory</a:t>
            </a:r>
          </a:p>
          <a:p>
            <a:r>
              <a:rPr lang="en-US" smtClean="0"/>
              <a:t>Kind of decider</a:t>
            </a:r>
          </a:p>
          <a:p>
            <a:pPr lvl="1"/>
            <a:r>
              <a:rPr lang="en-US" smtClean="0"/>
              <a:t>We call the set of strings it accepts the “language” of the machine</a:t>
            </a:r>
          </a:p>
          <a:p>
            <a:r>
              <a:rPr lang="en-US" smtClean="0"/>
              <a:t>Our machine reads the input string only once, and one character at a time</a:t>
            </a:r>
          </a:p>
          <a:p>
            <a:r>
              <a:rPr lang="en-US" smtClean="0"/>
              <a:t>After reading each character, enters a new “state”</a:t>
            </a:r>
          </a:p>
          <a:p>
            <a:r>
              <a:rPr lang="en-US" smtClean="0"/>
              <a:t>State transition rules depend only on the current state and the current character (no looking back!)</a:t>
            </a:r>
          </a:p>
          <a:p>
            <a:r>
              <a:rPr lang="en-US" smtClean="0"/>
              <a:t>There are only finitely many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29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Gumball Machine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Our gumball machine takes only pennies and nickels and does not give change</a:t>
                </a:r>
              </a:p>
              <a:p>
                <a:r>
                  <a:rPr lang="en-US" smtClean="0"/>
                  <a:t>Each gumball costs 7 cents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mtClean="0"/>
                  <a:t> (penny, nickel)</a:t>
                </a:r>
              </a:p>
              <a:p>
                <a:r>
                  <a:rPr lang="en-US" smtClean="0"/>
                  <a:t>We need to decide the language of sequences of coins adding up to at least 7 cents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 r="-2333" b="-4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69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Gumball Machine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What are all the possible “states” the machine could be in?</a:t>
                </a:r>
              </a:p>
              <a:p>
                <a:r>
                  <a:rPr lang="en-US" smtClean="0"/>
                  <a:t>0c, 1c, 2c, 3c, 4c, 5c, 6c, 7+c</a:t>
                </a:r>
              </a:p>
              <a:p>
                <a:r>
                  <a:rPr lang="en-US" smtClean="0"/>
                  <a:t>Which “state” should the machine start in?</a:t>
                </a:r>
              </a:p>
              <a:p>
                <a:r>
                  <a:rPr lang="en-US" smtClean="0"/>
                  <a:t>Which “state” means we’ve sold a gumball?</a:t>
                </a:r>
              </a:p>
              <a:p>
                <a:r>
                  <a:rPr lang="en-US" smtClean="0"/>
                  <a:t>6c plus a penny is always 7c, no matter how I got to 6c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𝑝𝑝𝑝𝑝𝑝𝑝</m:t>
                    </m:r>
                  </m:oMath>
                </a14:m>
                <a:r>
                  <a:rPr lang="en-US" smtClean="0"/>
                  <a:t>,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𝑝𝑛</m:t>
                    </m:r>
                  </m:oMath>
                </a14:m>
                <a:r>
                  <a:rPr lang="en-US" smtClean="0"/>
                  <a:t>,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𝑛𝑝</m:t>
                    </m:r>
                  </m:oMath>
                </a14:m>
                <a:r>
                  <a:rPr lang="en-US" smtClean="0"/>
                  <a:t>)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3504" r="-389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2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Finite State Automata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5257799"/>
              </a:xfrm>
            </p:spPr>
            <p:txBody>
              <a:bodyPr>
                <a:normAutofit fontScale="85000" lnSpcReduction="20000"/>
              </a:bodyPr>
              <a:lstStyle/>
              <a:p>
                <a:pPr marL="342900" indent="-342900">
                  <a:lnSpc>
                    <a:spcPct val="115000"/>
                  </a:lnSpc>
                </a:pPr>
                <a:r>
                  <a:rPr lang="en-US" sz="4400" dirty="0"/>
                  <a:t>Basic idea: a </a:t>
                </a:r>
                <a:r>
                  <a:rPr lang="en-US" sz="4400" dirty="0">
                    <a:solidFill>
                      <a:srgbClr val="3399FF"/>
                    </a:solidFill>
                  </a:rPr>
                  <a:t>FA</a:t>
                </a:r>
                <a:r>
                  <a:rPr lang="en-US" sz="4400" dirty="0"/>
                  <a:t> is a “</a:t>
                </a:r>
                <a:r>
                  <a:rPr lang="en-US" sz="4400" dirty="0">
                    <a:solidFill>
                      <a:srgbClr val="FF0000"/>
                    </a:solidFill>
                  </a:rPr>
                  <a:t>machine</a:t>
                </a:r>
                <a:r>
                  <a:rPr lang="en-US" sz="4400" dirty="0"/>
                  <a:t>” that changes states </a:t>
                </a:r>
              </a:p>
              <a:p>
                <a:pPr marL="0" indent="0">
                  <a:lnSpc>
                    <a:spcPct val="75000"/>
                  </a:lnSpc>
                  <a:buNone/>
                </a:pPr>
                <a:r>
                  <a:rPr lang="en-US" sz="4400" dirty="0"/>
                  <a:t>	while processing symbols, one at a time.</a:t>
                </a:r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33CC33"/>
                    </a:solidFill>
                  </a:rPr>
                  <a:t>Finite</a:t>
                </a:r>
                <a:r>
                  <a:rPr lang="en-US" sz="4400" dirty="0"/>
                  <a:t> set of </a:t>
                </a:r>
                <a:r>
                  <a:rPr lang="en-US" sz="4400" dirty="0">
                    <a:solidFill>
                      <a:srgbClr val="33CC33"/>
                    </a:solidFill>
                  </a:rPr>
                  <a:t>states</a:t>
                </a:r>
                <a:r>
                  <a:rPr lang="en-US" sz="4400" dirty="0"/>
                  <a:t>: 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  <m:r>
                      <a:rPr lang="en-US" sz="4400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4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sz="4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}</m:t>
                    </m:r>
                  </m:oMath>
                </a14:m>
                <a:endParaRPr lang="en-US" sz="440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>
                    <a:solidFill>
                      <a:srgbClr val="3399FF"/>
                    </a:solidFill>
                  </a:rPr>
                  <a:t>Transition</a:t>
                </a:r>
                <a:r>
                  <a:rPr lang="en-US" sz="4400"/>
                  <a:t> </a:t>
                </a:r>
                <a:r>
                  <a:rPr lang="en-US" sz="4400" dirty="0"/>
                  <a:t>function: 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rgbClr val="00B0F0"/>
                        </a:solidFill>
                        <a:latin typeface="Cambria Math"/>
                      </a:rPr>
                      <m:t>𝛿</m:t>
                    </m:r>
                    <m:r>
                      <a:rPr lang="en-US" sz="4400" i="1">
                        <a:latin typeface="Cambria Math"/>
                      </a:rPr>
                      <m:t>:</m:t>
                    </m:r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  <m:r>
                      <a:rPr lang="en-US" sz="4400" i="1">
                        <a:latin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US" sz="4400">
                        <a:latin typeface="Cambria Math"/>
                      </a:rPr>
                      <m:t>Σ</m:t>
                    </m:r>
                    <m:r>
                      <a:rPr lang="en-US" sz="4400" i="1">
                        <a:latin typeface="Cambria Math"/>
                      </a:rPr>
                      <m:t>→</m:t>
                    </m:r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440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FF00FF"/>
                    </a:solidFill>
                  </a:rPr>
                  <a:t>Initial</a:t>
                </a:r>
                <a:r>
                  <a:rPr lang="en-US" sz="4400" dirty="0"/>
                  <a:t> state:	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400" i="1">
                        <a:latin typeface="Cambria Math"/>
                      </a:rPr>
                      <m:t>∈</m:t>
                    </m:r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440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dirty="0">
                    <a:solidFill>
                      <a:srgbClr val="FF0000"/>
                    </a:solidFill>
                  </a:rPr>
                  <a:t>Final</a:t>
                </a:r>
                <a:r>
                  <a:rPr lang="en-US" sz="4400" dirty="0"/>
                  <a:t> states:	</a:t>
                </a:r>
                <a:r>
                  <a:rPr lang="en-US" sz="4400"/>
                  <a:t>	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sz="4400" i="1">
                        <a:latin typeface="Cambria Math"/>
                      </a:rPr>
                      <m:t>⊆</m:t>
                    </m:r>
                    <m:r>
                      <a:rPr lang="en-US" sz="4400" i="1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4400">
                  <a:solidFill>
                    <a:srgbClr val="00B050"/>
                  </a:solidFill>
                </a:endParaRPr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>
                    <a:solidFill>
                      <a:srgbClr val="33CC33"/>
                    </a:solidFill>
                  </a:rPr>
                  <a:t>Finite state</a:t>
                </a:r>
                <a:r>
                  <a:rPr lang="en-US" sz="4400">
                    <a:solidFill>
                      <a:srgbClr val="FF00FF"/>
                    </a:solidFill>
                  </a:rPr>
                  <a:t> </a:t>
                </a:r>
                <a:r>
                  <a:rPr lang="en-US" sz="4400" dirty="0"/>
                  <a:t>automaton is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/>
                      </a:rPr>
                      <m:t>𝑀</m:t>
                    </m:r>
                    <m:r>
                      <a:rPr lang="en-US" sz="4400" i="1" dirty="0">
                        <a:latin typeface="Cambria Math"/>
                      </a:rPr>
                      <m:t>=(</m:t>
                    </m:r>
                    <m:r>
                      <a:rPr lang="en-US" sz="4400" i="1" dirty="0">
                        <a:solidFill>
                          <a:srgbClr val="33CC33"/>
                        </a:solidFill>
                        <a:latin typeface="Cambria Math"/>
                      </a:rPr>
                      <m:t>𝑄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4400" dirty="0">
                        <a:latin typeface="Cambria Math"/>
                      </a:rPr>
                      <m:t>Σ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a:rPr lang="en-US" sz="4400" i="1" dirty="0">
                        <a:solidFill>
                          <a:srgbClr val="00B0F0"/>
                        </a:solidFill>
                        <a:latin typeface="Cambria Math"/>
                      </a:rPr>
                      <m:t>𝛿</m:t>
                    </m:r>
                    <m:r>
                      <a:rPr lang="en-US" sz="44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44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400" i="1" dirty="0">
                        <a:latin typeface="Cambria Math"/>
                      </a:rPr>
                      <m:t>, </m:t>
                    </m:r>
                    <m:r>
                      <a:rPr lang="en-US" sz="4400" i="1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sz="4400" i="1">
                        <a:latin typeface="Cambria Math"/>
                      </a:rPr>
                      <m:t>)</m:t>
                    </m:r>
                  </m:oMath>
                </a14:m>
                <a:endParaRPr lang="en-US" sz="4400" dirty="0" smtClean="0"/>
              </a:p>
              <a:p>
                <a:pPr marL="342900" indent="-342900">
                  <a:lnSpc>
                    <a:spcPct val="115000"/>
                  </a:lnSpc>
                  <a:buFontTx/>
                  <a:buChar char="•"/>
                </a:pPr>
                <a:r>
                  <a:rPr lang="en-US" sz="4400" smtClean="0"/>
                  <a:t>Accept if we end in a </a:t>
                </a:r>
                <a:r>
                  <a:rPr lang="en-US" sz="4400" smtClean="0">
                    <a:solidFill>
                      <a:srgbClr val="FF0000"/>
                    </a:solidFill>
                  </a:rPr>
                  <a:t>Final</a:t>
                </a:r>
                <a:r>
                  <a:rPr lang="en-US" sz="4400" smtClean="0"/>
                  <a:t> state, otherwise Reject</a:t>
                </a:r>
                <a:endParaRPr lang="en-US" sz="4400" dirty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5257799"/>
              </a:xfrm>
              <a:blipFill rotWithShape="1">
                <a:blip r:embed="rId2"/>
                <a:stretch>
                  <a:fillRect l="-1556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8075612" y="3861344"/>
            <a:ext cx="914400" cy="678906"/>
            <a:chOff x="4724" y="1996"/>
            <a:chExt cx="3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8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9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9599612" y="3276600"/>
            <a:ext cx="1952515" cy="633413"/>
            <a:chOff x="4824" y="1647"/>
            <a:chExt cx="8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23"/>
                <p:cNvSpPr>
                  <a:spLocks noChangeArrowheads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1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AutoShape 24"/>
            <p:cNvCxnSpPr>
              <a:cxnSpLocks noChangeShapeType="1"/>
              <a:stCxn id="11" idx="6"/>
              <a:endCxn id="13" idx="2"/>
            </p:cNvCxnSpPr>
            <p:nvPr/>
          </p:nvCxnSpPr>
          <p:spPr bwMode="auto">
            <a:xfrm>
              <a:off x="5112" y="1791"/>
              <a:ext cx="312" cy="0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25"/>
                <p:cNvSpPr>
                  <a:spLocks noChangeArrowheads="1"/>
                </p:cNvSpPr>
                <p:nvPr/>
              </p:nvSpPr>
              <p:spPr bwMode="auto">
                <a:xfrm>
                  <a:off x="542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3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24" y="1647"/>
                  <a:ext cx="288" cy="288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26"/>
              <p:cNvSpPr>
                <a:spLocks noChangeArrowheads="1"/>
              </p:cNvSpPr>
              <p:nvPr/>
            </p:nvSpPr>
            <p:spPr bwMode="auto">
              <a:xfrm>
                <a:off x="9980612" y="2514600"/>
                <a:ext cx="609441" cy="6096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80612" y="2514600"/>
                <a:ext cx="609441" cy="6096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9371012" y="4534059"/>
            <a:ext cx="799733" cy="799941"/>
            <a:chOff x="4824" y="2352"/>
            <a:chExt cx="2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323145" y="320040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145" y="3200400"/>
                <a:ext cx="432618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87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Cantor’s Theorem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For any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Holds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is finite (homework)</a:t>
                </a:r>
              </a:p>
              <a:p>
                <a:pPr lvl="1"/>
                <a:r>
                  <a:rPr lang="en-US" dirty="0" smtClean="0"/>
                  <a:t>What about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is infinite?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is countably infinite: diagonalization</a:t>
                </a:r>
              </a:p>
              <a:p>
                <a:r>
                  <a:rPr lang="en-US" dirty="0" smtClean="0"/>
                  <a:t>Assume toward contradiction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↔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/>
                  <a:t>N</a:t>
                </a:r>
                <a:r>
                  <a:rPr lang="en-US" dirty="0" smtClean="0"/>
                  <a:t>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, so there must be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)=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30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 descr="https://upload.wikimedia.org/wikipedia/commons/thumb/e/e7/Georg_Cantor2.jpg/220px-Georg_Canto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12" y="304800"/>
            <a:ext cx="20955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0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FSA for our Gumball Machine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p:grpSp>
        <p:nvGrpSpPr>
          <p:cNvPr id="48" name="Group 17"/>
          <p:cNvGrpSpPr>
            <a:grpSpLocks/>
          </p:cNvGrpSpPr>
          <p:nvPr/>
        </p:nvGrpSpPr>
        <p:grpSpPr bwMode="auto">
          <a:xfrm>
            <a:off x="303212" y="2575941"/>
            <a:ext cx="914400" cy="678906"/>
            <a:chOff x="4724" y="1996"/>
            <a:chExt cx="3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FF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51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52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grpSp>
        <p:nvGrpSpPr>
          <p:cNvPr id="53" name="Group 22"/>
          <p:cNvGrpSpPr>
            <a:grpSpLocks/>
          </p:cNvGrpSpPr>
          <p:nvPr/>
        </p:nvGrpSpPr>
        <p:grpSpPr bwMode="auto">
          <a:xfrm>
            <a:off x="1979611" y="2598687"/>
            <a:ext cx="1952515" cy="633413"/>
            <a:chOff x="4824" y="1647"/>
            <a:chExt cx="8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23"/>
                <p:cNvSpPr>
                  <a:spLocks noChangeArrowheads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AutoShape 24"/>
            <p:cNvCxnSpPr>
              <a:cxnSpLocks noChangeShapeType="1"/>
              <a:stCxn id="54" idx="6"/>
              <a:endCxn id="56" idx="2"/>
            </p:cNvCxnSpPr>
            <p:nvPr/>
          </p:nvCxnSpPr>
          <p:spPr bwMode="auto">
            <a:xfrm>
              <a:off x="5112" y="1791"/>
              <a:ext cx="312" cy="0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25"/>
                <p:cNvSpPr>
                  <a:spLocks noChangeArrowheads="1"/>
                </p:cNvSpPr>
                <p:nvPr/>
              </p:nvSpPr>
              <p:spPr bwMode="auto">
                <a:xfrm>
                  <a:off x="542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24" y="1647"/>
                  <a:ext cx="288" cy="288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27"/>
          <p:cNvGrpSpPr>
            <a:grpSpLocks/>
          </p:cNvGrpSpPr>
          <p:nvPr/>
        </p:nvGrpSpPr>
        <p:grpSpPr bwMode="auto">
          <a:xfrm>
            <a:off x="9942879" y="2522488"/>
            <a:ext cx="799733" cy="799941"/>
            <a:chOff x="4824" y="2352"/>
            <a:chExt cx="2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28"/>
                <p:cNvSpPr>
                  <a:spLocks noChangeArrowheads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2400" baseline="-25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2352"/>
                  <a:ext cx="288" cy="288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382302" y="2503438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302" y="2503438"/>
                <a:ext cx="432618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AutoShape 24"/>
          <p:cNvCxnSpPr>
            <a:cxnSpLocks noChangeShapeType="1"/>
            <a:stCxn id="49" idx="6"/>
            <a:endCxn id="54" idx="2"/>
          </p:cNvCxnSpPr>
          <p:nvPr/>
        </p:nvCxnSpPr>
        <p:spPr bwMode="auto">
          <a:xfrm>
            <a:off x="1217612" y="2915394"/>
            <a:ext cx="761999" cy="0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p:grpSp>
        <p:nvGrpSpPr>
          <p:cNvPr id="70" name="Group 22"/>
          <p:cNvGrpSpPr>
            <a:grpSpLocks/>
          </p:cNvGrpSpPr>
          <p:nvPr/>
        </p:nvGrpSpPr>
        <p:grpSpPr bwMode="auto">
          <a:xfrm>
            <a:off x="4618145" y="2598687"/>
            <a:ext cx="1952515" cy="633413"/>
            <a:chOff x="4824" y="1647"/>
            <a:chExt cx="8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23"/>
                <p:cNvSpPr>
                  <a:spLocks noChangeArrowheads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71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AutoShape 24"/>
            <p:cNvCxnSpPr>
              <a:cxnSpLocks noChangeShapeType="1"/>
              <a:stCxn id="71" idx="6"/>
              <a:endCxn id="73" idx="2"/>
            </p:cNvCxnSpPr>
            <p:nvPr/>
          </p:nvCxnSpPr>
          <p:spPr bwMode="auto">
            <a:xfrm>
              <a:off x="5112" y="1791"/>
              <a:ext cx="312" cy="0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val 25"/>
                <p:cNvSpPr>
                  <a:spLocks noChangeArrowheads="1"/>
                </p:cNvSpPr>
                <p:nvPr/>
              </p:nvSpPr>
              <p:spPr bwMode="auto">
                <a:xfrm>
                  <a:off x="542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73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24" y="1647"/>
                  <a:ext cx="288" cy="288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22"/>
          <p:cNvGrpSpPr>
            <a:grpSpLocks/>
          </p:cNvGrpSpPr>
          <p:nvPr/>
        </p:nvGrpSpPr>
        <p:grpSpPr bwMode="auto">
          <a:xfrm>
            <a:off x="7256679" y="2575941"/>
            <a:ext cx="1952515" cy="633413"/>
            <a:chOff x="4824" y="1647"/>
            <a:chExt cx="888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Oval 23"/>
                <p:cNvSpPr>
                  <a:spLocks noChangeArrowheads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75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647"/>
                  <a:ext cx="288" cy="288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AutoShape 24"/>
            <p:cNvCxnSpPr>
              <a:cxnSpLocks noChangeShapeType="1"/>
              <a:stCxn id="75" idx="6"/>
              <a:endCxn id="77" idx="2"/>
            </p:cNvCxnSpPr>
            <p:nvPr/>
          </p:nvCxnSpPr>
          <p:spPr bwMode="auto">
            <a:xfrm>
              <a:off x="5112" y="1791"/>
              <a:ext cx="312" cy="0"/>
            </a:xfrm>
            <a:prstGeom prst="straightConnector1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25"/>
                <p:cNvSpPr>
                  <a:spLocks noChangeArrowheads="1"/>
                </p:cNvSpPr>
                <p:nvPr/>
              </p:nvSpPr>
              <p:spPr bwMode="auto">
                <a:xfrm>
                  <a:off x="5424" y="1647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77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24" y="1647"/>
                  <a:ext cx="288" cy="288"/>
                </a:xfrm>
                <a:prstGeom prst="ellipse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8" name="AutoShape 24"/>
          <p:cNvCxnSpPr>
            <a:cxnSpLocks noChangeShapeType="1"/>
            <a:stCxn id="56" idx="6"/>
            <a:endCxn id="71" idx="2"/>
          </p:cNvCxnSpPr>
          <p:nvPr/>
        </p:nvCxnSpPr>
        <p:spPr bwMode="auto">
          <a:xfrm>
            <a:off x="3932126" y="2915394"/>
            <a:ext cx="686019" cy="0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81" name="AutoShape 24"/>
          <p:cNvCxnSpPr>
            <a:cxnSpLocks noChangeShapeType="1"/>
            <a:stCxn id="73" idx="6"/>
            <a:endCxn id="75" idx="2"/>
          </p:cNvCxnSpPr>
          <p:nvPr/>
        </p:nvCxnSpPr>
        <p:spPr bwMode="auto">
          <a:xfrm flipV="1">
            <a:off x="6570660" y="2892648"/>
            <a:ext cx="686019" cy="22746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p:cxnSp>
        <p:nvCxnSpPr>
          <p:cNvPr id="84" name="AutoShape 24"/>
          <p:cNvCxnSpPr>
            <a:cxnSpLocks noChangeShapeType="1"/>
            <a:stCxn id="77" idx="6"/>
            <a:endCxn id="59" idx="2"/>
          </p:cNvCxnSpPr>
          <p:nvPr/>
        </p:nvCxnSpPr>
        <p:spPr bwMode="auto">
          <a:xfrm>
            <a:off x="9209194" y="2892648"/>
            <a:ext cx="733685" cy="29811"/>
          </a:xfrm>
          <a:prstGeom prst="straightConnector1">
            <a:avLst/>
          </a:prstGeom>
          <a:noFill/>
          <a:ln w="57150">
            <a:solidFill>
              <a:srgbClr val="3399FF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2739559" y="2522488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559" y="2522488"/>
                <a:ext cx="432618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058826" y="2465259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826" y="2465259"/>
                <a:ext cx="432618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378093" y="246587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093" y="2465870"/>
                <a:ext cx="432618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697360" y="2465871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360" y="2465871"/>
                <a:ext cx="432618" cy="461665"/>
              </a:xfrm>
              <a:prstGeom prst="rect">
                <a:avLst/>
              </a:prstGeom>
              <a:blipFill rotWithShape="1">
                <a:blip r:embed="rId1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8016627" y="2427237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627" y="2427237"/>
                <a:ext cx="432618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9218612" y="2446288"/>
                <a:ext cx="724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612" y="2446288"/>
                <a:ext cx="724301" cy="461665"/>
              </a:xfrm>
              <a:prstGeom prst="rect">
                <a:avLst/>
              </a:prstGeom>
              <a:blipFill rotWithShape="1">
                <a:blip r:embed="rId1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urved Connector 94"/>
          <p:cNvCxnSpPr>
            <a:stCxn id="49" idx="4"/>
            <a:endCxn id="75" idx="4"/>
          </p:cNvCxnSpPr>
          <p:nvPr/>
        </p:nvCxnSpPr>
        <p:spPr>
          <a:xfrm rot="5400000" flipH="1" flipV="1">
            <a:off x="4203028" y="-115427"/>
            <a:ext cx="45493" cy="6695056"/>
          </a:xfrm>
          <a:prstGeom prst="curvedConnector3">
            <a:avLst>
              <a:gd name="adj1" fmla="val -196810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580940" y="3957935"/>
                <a:ext cx="435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940" y="3957935"/>
                <a:ext cx="435183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urved Connector 98"/>
          <p:cNvCxnSpPr>
            <a:stCxn id="54" idx="4"/>
            <a:endCxn id="77" idx="4"/>
          </p:cNvCxnSpPr>
          <p:nvPr/>
        </p:nvCxnSpPr>
        <p:spPr>
          <a:xfrm rot="5400000" flipH="1" flipV="1">
            <a:off x="5583029" y="-77441"/>
            <a:ext cx="22746" cy="6596335"/>
          </a:xfrm>
          <a:prstGeom prst="curvedConnector3">
            <a:avLst>
              <a:gd name="adj1" fmla="val -4522562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2016123" y="3284488"/>
                <a:ext cx="435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123" y="3284488"/>
                <a:ext cx="435183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urved Connector 103"/>
          <p:cNvCxnSpPr>
            <a:stCxn id="56" idx="4"/>
            <a:endCxn id="59" idx="4"/>
          </p:cNvCxnSpPr>
          <p:nvPr/>
        </p:nvCxnSpPr>
        <p:spPr>
          <a:xfrm rot="16200000" flipH="1">
            <a:off x="6933960" y="-86358"/>
            <a:ext cx="90329" cy="6727244"/>
          </a:xfrm>
          <a:prstGeom prst="curvedConnector3">
            <a:avLst>
              <a:gd name="adj1" fmla="val 102794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3303742" y="3263291"/>
                <a:ext cx="435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742" y="3263291"/>
                <a:ext cx="435183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urved Connector 108"/>
          <p:cNvCxnSpPr>
            <a:stCxn id="71" idx="0"/>
            <a:endCxn id="59" idx="0"/>
          </p:cNvCxnSpPr>
          <p:nvPr/>
        </p:nvCxnSpPr>
        <p:spPr>
          <a:xfrm rot="5400000" flipH="1" flipV="1">
            <a:off x="7600658" y="-143400"/>
            <a:ext cx="76199" cy="5407977"/>
          </a:xfrm>
          <a:prstGeom prst="curvedConnector3">
            <a:avLst>
              <a:gd name="adj1" fmla="val 187502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73" idx="0"/>
            <a:endCxn id="59" idx="0"/>
          </p:cNvCxnSpPr>
          <p:nvPr/>
        </p:nvCxnSpPr>
        <p:spPr>
          <a:xfrm rot="5400000" flipH="1" flipV="1">
            <a:off x="8260292" y="516233"/>
            <a:ext cx="76199" cy="4088710"/>
          </a:xfrm>
          <a:prstGeom prst="curvedConnector3">
            <a:avLst>
              <a:gd name="adj1" fmla="val 1550019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75" idx="0"/>
            <a:endCxn id="59" idx="0"/>
          </p:cNvCxnSpPr>
          <p:nvPr/>
        </p:nvCxnSpPr>
        <p:spPr>
          <a:xfrm rot="5400000" flipH="1" flipV="1">
            <a:off x="8931298" y="1164494"/>
            <a:ext cx="53453" cy="2769443"/>
          </a:xfrm>
          <a:prstGeom prst="curvedConnector3">
            <a:avLst>
              <a:gd name="adj1" fmla="val 1917578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4618145" y="1936401"/>
                <a:ext cx="435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145" y="1936401"/>
                <a:ext cx="435183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5937412" y="1857968"/>
                <a:ext cx="435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12" y="1857968"/>
                <a:ext cx="435183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7266574" y="1857968"/>
                <a:ext cx="435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574" y="1857968"/>
                <a:ext cx="435183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Curved Connector 126"/>
          <p:cNvCxnSpPr>
            <a:stCxn id="59" idx="5"/>
            <a:endCxn id="59" idx="6"/>
          </p:cNvCxnSpPr>
          <p:nvPr/>
        </p:nvCxnSpPr>
        <p:spPr>
          <a:xfrm rot="5400000" flipH="1" flipV="1">
            <a:off x="10542642" y="3005311"/>
            <a:ext cx="282821" cy="117118"/>
          </a:xfrm>
          <a:prstGeom prst="curvedConnector4">
            <a:avLst>
              <a:gd name="adj1" fmla="val -122250"/>
              <a:gd name="adj2" fmla="val 539172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11123612" y="3322429"/>
                <a:ext cx="724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612" y="3322429"/>
                <a:ext cx="724301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-1588" y="4343400"/>
                <a:ext cx="3485057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smtClean="0"/>
                  <a:t>Strings this accepts: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𝑝𝑝𝑝𝑝𝑝𝑝𝑝</m:t>
                    </m:r>
                  </m:oMath>
                </a14:m>
                <a:r>
                  <a:rPr lang="en-US" sz="3200" b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𝑛𝑛𝑛𝑛𝑛𝑛𝑛</m:t>
                    </m:r>
                  </m:oMath>
                </a14:m>
                <a:r>
                  <a:rPr lang="en-US" sz="320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𝑝𝑛𝑝</m:t>
                    </m:r>
                  </m:oMath>
                </a14:m>
                <a:r>
                  <a:rPr lang="en-US" sz="320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𝑝𝑝𝑛</m:t>
                    </m:r>
                  </m:oMath>
                </a14:m>
                <a:r>
                  <a:rPr lang="en-US" sz="3200" smtClean="0"/>
                  <a:t> </a:t>
                </a:r>
                <a:endParaRPr lang="en-US" sz="320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88" y="4343400"/>
                <a:ext cx="3485057" cy="2554545"/>
              </a:xfrm>
              <a:prstGeom prst="rect">
                <a:avLst/>
              </a:prstGeom>
              <a:blipFill rotWithShape="1">
                <a:blip r:embed="rId24"/>
                <a:stretch>
                  <a:fillRect l="-4553" t="-3103" r="-3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7089197" y="4491097"/>
                <a:ext cx="3338799" cy="2062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smtClean="0"/>
                  <a:t>Strings this rejects: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𝑝𝑝𝑝</m:t>
                    </m:r>
                  </m:oMath>
                </a14:m>
                <a:r>
                  <a:rPr lang="en-US" sz="320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𝑛𝑝</m:t>
                    </m:r>
                  </m:oMath>
                </a14:m>
                <a:r>
                  <a:rPr lang="en-US" sz="3200" smtClean="0"/>
                  <a:t> </a:t>
                </a: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197" y="4491097"/>
                <a:ext cx="3338799" cy="2062103"/>
              </a:xfrm>
              <a:prstGeom prst="rect">
                <a:avLst/>
              </a:prstGeom>
              <a:blipFill rotWithShape="1">
                <a:blip r:embed="rId25"/>
                <a:stretch>
                  <a:fillRect l="-4745" t="-3846" r="-3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59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HW1 you were asked to give a decider for EvenA (accepts all strings with an even number of A’s)</a:t>
            </a:r>
          </a:p>
          <a:p>
            <a:r>
              <a:rPr lang="en-US" smtClean="0"/>
              <a:t>How did you do it?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15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EvenA using FSA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What’s our alphabet? (pick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en-US" smtClean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What should our states be? </a:t>
                </a:r>
                <a:r>
                  <a:rPr lang="en-US"/>
                  <a:t>(pick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r>
                  <a:rPr lang="en-US" smtClean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Which states are the accept states?</a:t>
                </a:r>
                <a:r>
                  <a:rPr lang="en-US"/>
                  <a:t> (pick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F</m:t>
                    </m:r>
                  </m:oMath>
                </a14:m>
                <a:r>
                  <a:rPr lang="en-US"/>
                  <a:t>)</a:t>
                </a:r>
                <a:endParaRPr lang="en-US" smtClean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Which state is the start state?</a:t>
                </a:r>
                <a:r>
                  <a:rPr lang="en-US"/>
                  <a:t> (pick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mtClean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How should we transition?</a:t>
                </a:r>
                <a:r>
                  <a:rPr lang="en-US"/>
                  <a:t> (pick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/>
                      </a:rPr>
                      <m:t>𝛿</m:t>
                    </m:r>
                  </m:oMath>
                </a14:m>
                <a:r>
                  <a:rPr lang="en-US" smtClean="0"/>
                  <a:t>)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0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92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Draw It!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300892" y="3146777"/>
            <a:ext cx="989814" cy="678906"/>
            <a:chOff x="4692" y="1996"/>
            <a:chExt cx="420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18"/>
                <p:cNvSpPr>
                  <a:spLocks noChangeArrowheads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noFill/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pPr algn="ctr">
                    <a:lnSpc>
                      <a:spcPct val="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FF"/>
                            </a:solidFill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2400" baseline="-2500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4" y="1996"/>
                  <a:ext cx="288" cy="288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9525" algn="ctr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4692" y="2092"/>
              <a:ext cx="96" cy="96"/>
              <a:chOff x="4720" y="2092"/>
              <a:chExt cx="96" cy="96"/>
            </a:xfrm>
          </p:grpSpPr>
          <p:sp>
            <p:nvSpPr>
              <p:cNvPr id="8" name="Line 20"/>
              <p:cNvSpPr>
                <a:spLocks noChangeShapeType="1"/>
              </p:cNvSpPr>
              <p:nvPr/>
            </p:nvSpPr>
            <p:spPr bwMode="auto">
              <a:xfrm>
                <a:off x="4720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9" name="Line 21"/>
              <p:cNvSpPr>
                <a:spLocks noChangeShapeType="1"/>
              </p:cNvSpPr>
              <p:nvPr/>
            </p:nvSpPr>
            <p:spPr bwMode="auto">
              <a:xfrm flipH="1">
                <a:off x="4720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2551479" y="3086259"/>
            <a:ext cx="799733" cy="799941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400" baseline="-25000">
              <a:solidFill>
                <a:srgbClr val="FF0000"/>
              </a:solidFill>
            </a:endParaRPr>
          </a:p>
        </p:txBody>
      </p:sp>
      <p:cxnSp>
        <p:nvCxnSpPr>
          <p:cNvPr id="13" name="Curved Connector 12"/>
          <p:cNvCxnSpPr>
            <a:stCxn id="11" idx="0"/>
            <a:endCxn id="14" idx="0"/>
          </p:cNvCxnSpPr>
          <p:nvPr/>
        </p:nvCxnSpPr>
        <p:spPr>
          <a:xfrm rot="5400000" flipH="1" flipV="1">
            <a:off x="5121796" y="885923"/>
            <a:ext cx="29887" cy="4370787"/>
          </a:xfrm>
          <a:prstGeom prst="curvedConnector3">
            <a:avLst>
              <a:gd name="adj1" fmla="val 245838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23"/>
              <p:cNvSpPr>
                <a:spLocks noChangeArrowheads="1"/>
              </p:cNvSpPr>
              <p:nvPr/>
            </p:nvSpPr>
            <p:spPr bwMode="auto">
              <a:xfrm>
                <a:off x="7005509" y="3056372"/>
                <a:ext cx="633248" cy="633413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/>
              <a:lstStyle/>
              <a:p>
                <a:pPr algn="ctr">
                  <a:lnSpc>
                    <a:spcPct val="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5509" y="3056372"/>
                <a:ext cx="633248" cy="633413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urved Connector 17"/>
          <p:cNvCxnSpPr>
            <a:stCxn id="14" idx="4"/>
            <a:endCxn id="11" idx="4"/>
          </p:cNvCxnSpPr>
          <p:nvPr/>
        </p:nvCxnSpPr>
        <p:spPr>
          <a:xfrm rot="5400000">
            <a:off x="5038533" y="1602599"/>
            <a:ext cx="196415" cy="4370787"/>
          </a:xfrm>
          <a:prstGeom prst="curvedConnector3">
            <a:avLst>
              <a:gd name="adj1" fmla="val 35217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4" idx="7"/>
            <a:endCxn id="14" idx="5"/>
          </p:cNvCxnSpPr>
          <p:nvPr/>
        </p:nvCxnSpPr>
        <p:spPr>
          <a:xfrm rot="16200000" flipH="1">
            <a:off x="7322074" y="3373078"/>
            <a:ext cx="447891" cy="12700"/>
          </a:xfrm>
          <a:prstGeom prst="curvedConnector5">
            <a:avLst>
              <a:gd name="adj1" fmla="val -51039"/>
              <a:gd name="adj2" fmla="val 6055992"/>
              <a:gd name="adj3" fmla="val 151039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1" idx="1"/>
            <a:endCxn id="11" idx="3"/>
          </p:cNvCxnSpPr>
          <p:nvPr/>
        </p:nvCxnSpPr>
        <p:spPr>
          <a:xfrm rot="16200000" flipH="1">
            <a:off x="2385775" y="3486229"/>
            <a:ext cx="565643" cy="12700"/>
          </a:xfrm>
          <a:prstGeom prst="curvedConnector5">
            <a:avLst>
              <a:gd name="adj1" fmla="val -40414"/>
              <a:gd name="adj2" fmla="val -6727827"/>
              <a:gd name="adj3" fmla="val 14041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920430" y="182880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430" y="1828800"/>
                <a:ext cx="43261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939478" y="441960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478" y="4419600"/>
                <a:ext cx="432618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322895" y="2514600"/>
                <a:ext cx="12042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Σ</m:t>
                      </m:r>
                      <m:r>
                        <a:rPr lang="en-US" b="0" i="1" smtClean="0">
                          <a:latin typeface="Cambria Math"/>
                        </a:rPr>
                        <m:t>−{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895" y="2514600"/>
                <a:ext cx="1204240" cy="461665"/>
              </a:xfrm>
              <a:prstGeom prst="rect">
                <a:avLst/>
              </a:prstGeom>
              <a:blipFill rotWithShape="1">
                <a:blip r:embed="rId6"/>
                <a:stretch>
                  <a:fillRect r="-1010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539669" y="2436167"/>
                <a:ext cx="12042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Σ</m:t>
                      </m:r>
                      <m:r>
                        <a:rPr lang="en-US" b="0" i="1" smtClean="0">
                          <a:latin typeface="Cambria Math"/>
                        </a:rPr>
                        <m:t>−{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669" y="2436167"/>
                <a:ext cx="1204240" cy="461665"/>
              </a:xfrm>
              <a:prstGeom prst="rect">
                <a:avLst/>
              </a:prstGeom>
              <a:blipFill rotWithShape="1">
                <a:blip r:embed="rId7"/>
                <a:stretch>
                  <a:fillRect r="-1015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5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EvenAOddB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Let’s make a finite state automaton which accepts strings that have an even number of a’s followed by an odd number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 (in that order)</a:t>
                </a:r>
              </a:p>
              <a:p>
                <a:r>
                  <a:rPr lang="en-US" smtClean="0"/>
                  <a:t>It should accept: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𝑏𝑏𝑏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𝑎𝑎𝑏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𝑎𝑎𝑎𝑎𝑏𝑏𝑏𝑏𝑏</m:t>
                    </m:r>
                    <m:r>
                      <a:rPr lang="en-US" b="0" i="1" smtClean="0">
                        <a:latin typeface="Cambria Math"/>
                      </a:rPr>
                      <m:t>, …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It should reject: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𝑏𝑏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𝑎𝑏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𝑏𝑎𝑎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𝑎𝑏𝑎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𝑎𝑎𝑎𝑏𝑏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3504" r="-2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21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6388" y="0"/>
            <a:ext cx="10969943" cy="1143000"/>
          </a:xfrm>
        </p:spPr>
        <p:txBody>
          <a:bodyPr/>
          <a:lstStyle/>
          <a:p>
            <a:r>
              <a:rPr lang="en-US" smtClean="0"/>
              <a:t>EvenAoddB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  <p:cxnSp>
        <p:nvCxnSpPr>
          <p:cNvPr id="13" name="Curved Connector 12"/>
          <p:cNvCxnSpPr>
            <a:stCxn id="20" idx="0"/>
            <a:endCxn id="14" idx="0"/>
          </p:cNvCxnSpPr>
          <p:nvPr/>
        </p:nvCxnSpPr>
        <p:spPr>
          <a:xfrm rot="5400000" flipH="1" flipV="1">
            <a:off x="4125196" y="-297131"/>
            <a:ext cx="244092" cy="4528076"/>
          </a:xfrm>
          <a:prstGeom prst="curvedConnector3">
            <a:avLst>
              <a:gd name="adj1" fmla="val 19365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23"/>
          <p:cNvSpPr>
            <a:spLocks noChangeArrowheads="1"/>
          </p:cNvSpPr>
          <p:nvPr/>
        </p:nvSpPr>
        <p:spPr bwMode="auto">
          <a:xfrm>
            <a:off x="6043907" y="1844861"/>
            <a:ext cx="934745" cy="93498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/>
              <a:t>Odd a</a:t>
            </a:r>
            <a:endParaRPr lang="en-US" sz="2400"/>
          </a:p>
        </p:txBody>
      </p:sp>
      <p:cxnSp>
        <p:nvCxnSpPr>
          <p:cNvPr id="18" name="Curved Connector 17"/>
          <p:cNvCxnSpPr>
            <a:stCxn id="14" idx="4"/>
            <a:endCxn id="20" idx="4"/>
          </p:cNvCxnSpPr>
          <p:nvPr/>
        </p:nvCxnSpPr>
        <p:spPr>
          <a:xfrm rot="5400000">
            <a:off x="4110935" y="652119"/>
            <a:ext cx="272615" cy="4528076"/>
          </a:xfrm>
          <a:prstGeom prst="curvedConnector3">
            <a:avLst>
              <a:gd name="adj1" fmla="val 183855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36" idx="7"/>
            <a:endCxn id="36" idx="5"/>
          </p:cNvCxnSpPr>
          <p:nvPr/>
        </p:nvCxnSpPr>
        <p:spPr>
          <a:xfrm rot="16200000" flipH="1">
            <a:off x="8436538" y="4028432"/>
            <a:ext cx="661137" cy="12700"/>
          </a:xfrm>
          <a:prstGeom prst="curvedConnector5">
            <a:avLst>
              <a:gd name="adj1" fmla="val -34577"/>
              <a:gd name="adj2" fmla="val 8082323"/>
              <a:gd name="adj3" fmla="val 13457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60325" y="121920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25" y="1219200"/>
                <a:ext cx="432618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9373" y="3278832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373" y="3278832"/>
                <a:ext cx="43261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1167107" y="2088953"/>
            <a:ext cx="1297728" cy="963512"/>
            <a:chOff x="4724" y="1996"/>
            <a:chExt cx="388" cy="288"/>
          </a:xfrm>
        </p:grpSpPr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4824" y="1996"/>
              <a:ext cx="288" cy="288"/>
            </a:xfrm>
            <a:prstGeom prst="ellipse">
              <a:avLst/>
            </a:prstGeom>
            <a:noFill/>
            <a:ln w="9525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z="2400" smtClean="0">
                  <a:solidFill>
                    <a:srgbClr val="FF00FF"/>
                  </a:solidFill>
                </a:rPr>
                <a:t>Even a</a:t>
              </a:r>
              <a:endParaRPr lang="en-US" sz="2400">
                <a:solidFill>
                  <a:srgbClr val="FF00FF"/>
                </a:solidFill>
              </a:endParaRPr>
            </a:p>
          </p:txBody>
        </p:sp>
        <p:grpSp>
          <p:nvGrpSpPr>
            <p:cNvPr id="21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sp>
        <p:nvSpPr>
          <p:cNvPr id="36" name="Oval 23"/>
          <p:cNvSpPr>
            <a:spLocks noChangeArrowheads="1"/>
          </p:cNvSpPr>
          <p:nvPr/>
        </p:nvSpPr>
        <p:spPr bwMode="auto">
          <a:xfrm>
            <a:off x="7969252" y="3560938"/>
            <a:ext cx="934745" cy="93498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/>
              <a:t>Trash</a:t>
            </a:r>
            <a:endParaRPr lang="en-US" sz="2400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5205707" y="5350409"/>
            <a:ext cx="934745" cy="93498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/>
              <a:t>Even b</a:t>
            </a:r>
            <a:endParaRPr lang="en-US" sz="2400"/>
          </a:p>
        </p:txBody>
      </p:sp>
      <p:grpSp>
        <p:nvGrpSpPr>
          <p:cNvPr id="39" name="Group 27"/>
          <p:cNvGrpSpPr>
            <a:grpSpLocks/>
          </p:cNvGrpSpPr>
          <p:nvPr/>
        </p:nvGrpSpPr>
        <p:grpSpPr bwMode="auto">
          <a:xfrm>
            <a:off x="1480497" y="5130343"/>
            <a:ext cx="1154755" cy="1155055"/>
            <a:chOff x="4824" y="2352"/>
            <a:chExt cx="288" cy="288"/>
          </a:xfrm>
        </p:grpSpPr>
        <p:sp>
          <p:nvSpPr>
            <p:cNvPr id="40" name="Oval 28"/>
            <p:cNvSpPr>
              <a:spLocks noChangeArrowheads="1"/>
            </p:cNvSpPr>
            <p:nvPr/>
          </p:nvSpPr>
          <p:spPr bwMode="auto">
            <a:xfrm>
              <a:off x="4824" y="2352"/>
              <a:ext cx="288" cy="288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mtClean="0">
                  <a:solidFill>
                    <a:srgbClr val="FF0000"/>
                  </a:solidFill>
                </a:rPr>
                <a:t>Odd b</a:t>
              </a:r>
              <a:endParaRPr lang="en-US" sz="2400">
                <a:solidFill>
                  <a:srgbClr val="FF0000"/>
                </a:solidFill>
              </a:endParaRPr>
            </a:p>
          </p:txBody>
        </p:sp>
        <p:sp>
          <p:nvSpPr>
            <p:cNvPr id="41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p:cxnSp>
        <p:nvCxnSpPr>
          <p:cNvPr id="42" name="Curved Connector 41"/>
          <p:cNvCxnSpPr>
            <a:stCxn id="14" idx="6"/>
            <a:endCxn id="36" idx="0"/>
          </p:cNvCxnSpPr>
          <p:nvPr/>
        </p:nvCxnSpPr>
        <p:spPr>
          <a:xfrm>
            <a:off x="6978652" y="2312356"/>
            <a:ext cx="1457973" cy="1248582"/>
          </a:xfrm>
          <a:prstGeom prst="curved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8" idx="6"/>
            <a:endCxn id="36" idx="3"/>
          </p:cNvCxnSpPr>
          <p:nvPr/>
        </p:nvCxnSpPr>
        <p:spPr>
          <a:xfrm flipV="1">
            <a:off x="6140452" y="4359001"/>
            <a:ext cx="1965690" cy="1458903"/>
          </a:xfrm>
          <a:prstGeom prst="curved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20" idx="3"/>
            <a:endCxn id="40" idx="1"/>
          </p:cNvCxnSpPr>
          <p:nvPr/>
        </p:nvCxnSpPr>
        <p:spPr>
          <a:xfrm rot="16200000" flipH="1">
            <a:off x="452056" y="4101945"/>
            <a:ext cx="2388135" cy="6968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0" idx="7"/>
            <a:endCxn id="38" idx="0"/>
          </p:cNvCxnSpPr>
          <p:nvPr/>
        </p:nvCxnSpPr>
        <p:spPr>
          <a:xfrm rot="16200000" flipH="1">
            <a:off x="4044155" y="3721484"/>
            <a:ext cx="50912" cy="3206938"/>
          </a:xfrm>
          <a:prstGeom prst="curvedConnector3">
            <a:avLst>
              <a:gd name="adj1" fmla="val -781258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38" idx="4"/>
            <a:endCxn id="40" idx="5"/>
          </p:cNvCxnSpPr>
          <p:nvPr/>
        </p:nvCxnSpPr>
        <p:spPr>
          <a:xfrm rot="5400000" flipH="1">
            <a:off x="3985034" y="4597352"/>
            <a:ext cx="169154" cy="3206938"/>
          </a:xfrm>
          <a:prstGeom prst="curvedConnector3">
            <a:avLst>
              <a:gd name="adj1" fmla="val -13514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106142" y="558707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142" y="5587070"/>
                <a:ext cx="43261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301870" y="4863287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870" y="4863287"/>
                <a:ext cx="432618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urved Connector 57"/>
          <p:cNvCxnSpPr>
            <a:stCxn id="40" idx="4"/>
            <a:endCxn id="36" idx="4"/>
          </p:cNvCxnSpPr>
          <p:nvPr/>
        </p:nvCxnSpPr>
        <p:spPr>
          <a:xfrm rot="5400000" flipH="1" flipV="1">
            <a:off x="4352514" y="2201288"/>
            <a:ext cx="1789471" cy="6378750"/>
          </a:xfrm>
          <a:prstGeom prst="curvedConnector3">
            <a:avLst>
              <a:gd name="adj1" fmla="val -2431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141412" y="374049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3740497"/>
                <a:ext cx="42704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856091" y="449592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091" y="4495927"/>
                <a:ext cx="427040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802200" y="6048735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200" y="6048735"/>
                <a:ext cx="427040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661805" y="2063469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805" y="2063469"/>
                <a:ext cx="427040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9417052" y="3052465"/>
                <a:ext cx="719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052" y="3052465"/>
                <a:ext cx="719877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37296" y="152400"/>
                <a:ext cx="5086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Strings with an even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’s followed by an odd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</a:t>
                </a:r>
                <a:endParaRPr lang="en-US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296" y="152400"/>
                <a:ext cx="5086516" cy="830997"/>
              </a:xfrm>
              <a:prstGeom prst="rect">
                <a:avLst/>
              </a:prstGeom>
              <a:blipFill rotWithShape="1">
                <a:blip r:embed="rId11"/>
                <a:stretch>
                  <a:fillRect l="-191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48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EvenAOddB using FSA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What’s our alphabet? (pick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en-US" smtClean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What should our states be? </a:t>
                </a:r>
                <a:r>
                  <a:rPr lang="en-US"/>
                  <a:t>(pick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𝑄</m:t>
                    </m:r>
                  </m:oMath>
                </a14:m>
                <a:r>
                  <a:rPr lang="en-US" smtClean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Which states are the accept states?</a:t>
                </a:r>
                <a:r>
                  <a:rPr lang="en-US"/>
                  <a:t> (pick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F</m:t>
                    </m:r>
                  </m:oMath>
                </a14:m>
                <a:r>
                  <a:rPr lang="en-US"/>
                  <a:t>)</a:t>
                </a:r>
                <a:endParaRPr lang="en-US" smtClean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Which state is the start state?</a:t>
                </a:r>
                <a:r>
                  <a:rPr lang="en-US"/>
                  <a:t> (pick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E422C8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mtClean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How should we transition?</a:t>
                </a:r>
                <a:r>
                  <a:rPr lang="en-US"/>
                  <a:t> (pick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/>
                      </a:rPr>
                      <m:t>𝛿</m:t>
                    </m:r>
                  </m:oMath>
                </a14:m>
                <a:r>
                  <a:rPr lang="en-US" smtClean="0"/>
                  <a:t>)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0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61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Take-aways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2" y="1600200"/>
                <a:ext cx="10969943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For a FSA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mtClean="0"/>
                  <a:t>, the language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mtClean="0"/>
                  <a:t> (denoted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) refers to the set of strings accepted by the machine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accepts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The set of all languages decided by some FSA is call the </a:t>
                </a:r>
                <a:r>
                  <a:rPr lang="en-US" b="1" smtClean="0"/>
                  <a:t>Regular Languages</a:t>
                </a:r>
              </a:p>
              <a:p>
                <a:pPr lvl="1"/>
                <a:r>
                  <a:rPr lang="en-US" smtClean="0"/>
                  <a:t>Equivalent to the languages describable by regular expressions</a:t>
                </a:r>
              </a:p>
              <a:p>
                <a:r>
                  <a:rPr lang="en-US" smtClean="0"/>
                  <a:t>A particular language decided by some FSA is called a </a:t>
                </a:r>
                <a:r>
                  <a:rPr lang="en-US" b="1" smtClean="0"/>
                  <a:t>Regular Language</a:t>
                </a:r>
              </a:p>
              <a:p>
                <a:r>
                  <a:rPr lang="en-US" smtClean="0"/>
                  <a:t>All regular languages can be decided by a Java program using only constant memory (relative to length of word)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600200"/>
                <a:ext cx="10969943" cy="4525963"/>
              </a:xfrm>
              <a:blipFill rotWithShape="1">
                <a:blip r:embed="rId2"/>
                <a:stretch>
                  <a:fillRect l="-833" t="-3235" r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96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Closure Properties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A set is </a:t>
                </a:r>
                <a:r>
                  <a:rPr lang="en-US" b="1" smtClean="0"/>
                  <a:t>closed </a:t>
                </a:r>
                <a:r>
                  <a:rPr lang="en-US" smtClean="0"/>
                  <a:t>under an operation if applying that operation to members of the set results in a member of the set</a:t>
                </a:r>
              </a:p>
              <a:p>
                <a:pPr lvl="1"/>
                <a:r>
                  <a:rPr lang="en-US" smtClean="0"/>
                  <a:t>Integers are closed under addition</a:t>
                </a:r>
              </a:p>
              <a:p>
                <a:pPr lvl="1"/>
                <a:r>
                  <a:rPr lang="en-US" smtClean="0"/>
                  <a:t>Integers are not closed under division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 is closed under concatenation</a:t>
                </a:r>
              </a:p>
              <a:p>
                <a:pPr lvl="1"/>
                <a:r>
                  <a:rPr lang="en-US" smtClean="0"/>
                  <a:t>The set of all languages are not closed under cross product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3504" r="-2167" b="-4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66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Closure Properties of Regular Languages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Complement</a:t>
            </a:r>
          </a:p>
          <a:p>
            <a:r>
              <a:rPr lang="en-US" smtClean="0"/>
              <a:t>Intersection</a:t>
            </a:r>
          </a:p>
          <a:p>
            <a:r>
              <a:rPr lang="en-US" smtClean="0"/>
              <a:t>Union</a:t>
            </a:r>
          </a:p>
          <a:p>
            <a:r>
              <a:rPr lang="en-US" smtClean="0"/>
              <a:t>Difference</a:t>
            </a:r>
          </a:p>
          <a:p>
            <a:r>
              <a:rPr lang="en-US" smtClean="0"/>
              <a:t>Concatenation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0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Continuum Hypothesis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We know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ℕ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&lt;|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r>
                  <a:rPr lang="en-US" smtClean="0"/>
                  <a:t> </a:t>
                </a:r>
              </a:p>
              <a:p>
                <a:r>
                  <a:rPr lang="en-US" smtClean="0"/>
                  <a:t>Is there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s.t.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ℕ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&lt;|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r>
                  <a:rPr lang="en-US" smtClean="0"/>
                  <a:t>?</a:t>
                </a:r>
              </a:p>
              <a:p>
                <a:r>
                  <a:rPr lang="en-US" smtClean="0"/>
                  <a:t>Answer:</a:t>
                </a:r>
              </a:p>
              <a:p>
                <a:pPr lvl="1"/>
                <a:r>
                  <a:rPr lang="en-US" smtClean="0"/>
                  <a:t>Unanswerable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Closed under Complement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If a language is regular then its complement is regular</a:t>
            </a:r>
          </a:p>
          <a:p>
            <a:r>
              <a:rPr lang="en-US" smtClean="0"/>
              <a:t>If a language has a FSA, it’s complement does as well</a:t>
            </a:r>
          </a:p>
          <a:p>
            <a:r>
              <a:rPr lang="en-US" smtClean="0"/>
              <a:t>If there is a FSA which accepts exactly the strings in the language, there is a FSA which accepts exactly the strings not in the language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99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Closed under complement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Idea: Every string ends in some state. If that was originally an accept state then reject, else accept.</a:t>
            </a:r>
          </a:p>
          <a:p>
            <a:r>
              <a:rPr lang="en-US" smtClean="0"/>
              <a:t>New final states are the old non-final states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22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6388" y="0"/>
            <a:ext cx="10969943" cy="1143000"/>
          </a:xfrm>
        </p:spPr>
        <p:txBody>
          <a:bodyPr/>
          <a:lstStyle/>
          <a:p>
            <a:r>
              <a:rPr lang="en-US" smtClean="0"/>
              <a:t>EvenAoddB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  <p:cxnSp>
        <p:nvCxnSpPr>
          <p:cNvPr id="13" name="Curved Connector 12"/>
          <p:cNvCxnSpPr>
            <a:stCxn id="20" idx="0"/>
            <a:endCxn id="14" idx="0"/>
          </p:cNvCxnSpPr>
          <p:nvPr/>
        </p:nvCxnSpPr>
        <p:spPr>
          <a:xfrm rot="5400000" flipH="1" flipV="1">
            <a:off x="4125196" y="-297131"/>
            <a:ext cx="244092" cy="4528076"/>
          </a:xfrm>
          <a:prstGeom prst="curvedConnector3">
            <a:avLst>
              <a:gd name="adj1" fmla="val 19365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23"/>
          <p:cNvSpPr>
            <a:spLocks noChangeArrowheads="1"/>
          </p:cNvSpPr>
          <p:nvPr/>
        </p:nvSpPr>
        <p:spPr bwMode="auto">
          <a:xfrm>
            <a:off x="6043907" y="1844861"/>
            <a:ext cx="934745" cy="93498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/>
              <a:t>Odd a</a:t>
            </a:r>
            <a:endParaRPr lang="en-US" sz="2400"/>
          </a:p>
        </p:txBody>
      </p:sp>
      <p:cxnSp>
        <p:nvCxnSpPr>
          <p:cNvPr id="18" name="Curved Connector 17"/>
          <p:cNvCxnSpPr>
            <a:stCxn id="14" idx="4"/>
            <a:endCxn id="20" idx="4"/>
          </p:cNvCxnSpPr>
          <p:nvPr/>
        </p:nvCxnSpPr>
        <p:spPr>
          <a:xfrm rot="5400000">
            <a:off x="4110935" y="652119"/>
            <a:ext cx="272615" cy="4528076"/>
          </a:xfrm>
          <a:prstGeom prst="curvedConnector3">
            <a:avLst>
              <a:gd name="adj1" fmla="val 183855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36" idx="7"/>
            <a:endCxn id="36" idx="5"/>
          </p:cNvCxnSpPr>
          <p:nvPr/>
        </p:nvCxnSpPr>
        <p:spPr>
          <a:xfrm rot="16200000" flipH="1">
            <a:off x="8436538" y="4028432"/>
            <a:ext cx="661137" cy="12700"/>
          </a:xfrm>
          <a:prstGeom prst="curvedConnector5">
            <a:avLst>
              <a:gd name="adj1" fmla="val -34577"/>
              <a:gd name="adj2" fmla="val 8082323"/>
              <a:gd name="adj3" fmla="val 13457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60325" y="121920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25" y="1219200"/>
                <a:ext cx="432618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9373" y="3278832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373" y="3278832"/>
                <a:ext cx="43261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1167107" y="2088953"/>
            <a:ext cx="1297728" cy="963512"/>
            <a:chOff x="4724" y="1996"/>
            <a:chExt cx="388" cy="288"/>
          </a:xfrm>
        </p:grpSpPr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4824" y="1996"/>
              <a:ext cx="288" cy="288"/>
            </a:xfrm>
            <a:prstGeom prst="ellipse">
              <a:avLst/>
            </a:prstGeom>
            <a:noFill/>
            <a:ln w="9525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z="2400" smtClean="0">
                  <a:solidFill>
                    <a:srgbClr val="FF00FF"/>
                  </a:solidFill>
                </a:rPr>
                <a:t>Even a</a:t>
              </a:r>
              <a:endParaRPr lang="en-US" sz="2400">
                <a:solidFill>
                  <a:srgbClr val="FF00FF"/>
                </a:solidFill>
              </a:endParaRPr>
            </a:p>
          </p:txBody>
        </p:sp>
        <p:grpSp>
          <p:nvGrpSpPr>
            <p:cNvPr id="21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sp>
        <p:nvSpPr>
          <p:cNvPr id="36" name="Oval 23"/>
          <p:cNvSpPr>
            <a:spLocks noChangeArrowheads="1"/>
          </p:cNvSpPr>
          <p:nvPr/>
        </p:nvSpPr>
        <p:spPr bwMode="auto">
          <a:xfrm>
            <a:off x="7969252" y="3560938"/>
            <a:ext cx="934745" cy="93498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/>
              <a:t>Trash</a:t>
            </a:r>
            <a:endParaRPr lang="en-US" sz="2400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5205707" y="5350409"/>
            <a:ext cx="934745" cy="93498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/>
              <a:t>Even b</a:t>
            </a:r>
            <a:endParaRPr lang="en-US" sz="2400"/>
          </a:p>
        </p:txBody>
      </p:sp>
      <p:grpSp>
        <p:nvGrpSpPr>
          <p:cNvPr id="39" name="Group 27"/>
          <p:cNvGrpSpPr>
            <a:grpSpLocks/>
          </p:cNvGrpSpPr>
          <p:nvPr/>
        </p:nvGrpSpPr>
        <p:grpSpPr bwMode="auto">
          <a:xfrm>
            <a:off x="1480497" y="5130343"/>
            <a:ext cx="1154755" cy="1155055"/>
            <a:chOff x="4824" y="2352"/>
            <a:chExt cx="288" cy="288"/>
          </a:xfrm>
        </p:grpSpPr>
        <p:sp>
          <p:nvSpPr>
            <p:cNvPr id="40" name="Oval 28"/>
            <p:cNvSpPr>
              <a:spLocks noChangeArrowheads="1"/>
            </p:cNvSpPr>
            <p:nvPr/>
          </p:nvSpPr>
          <p:spPr bwMode="auto">
            <a:xfrm>
              <a:off x="4824" y="2352"/>
              <a:ext cx="288" cy="288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mtClean="0">
                  <a:solidFill>
                    <a:srgbClr val="FF0000"/>
                  </a:solidFill>
                </a:rPr>
                <a:t>Odd b</a:t>
              </a:r>
              <a:endParaRPr lang="en-US" sz="2400">
                <a:solidFill>
                  <a:srgbClr val="FF0000"/>
                </a:solidFill>
              </a:endParaRPr>
            </a:p>
          </p:txBody>
        </p:sp>
        <p:sp>
          <p:nvSpPr>
            <p:cNvPr id="41" name="Oval 29"/>
            <p:cNvSpPr>
              <a:spLocks noChangeArrowheads="1"/>
            </p:cNvSpPr>
            <p:nvPr/>
          </p:nvSpPr>
          <p:spPr bwMode="auto">
            <a:xfrm>
              <a:off x="4848" y="2376"/>
              <a:ext cx="240" cy="240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endParaRPr lang="en-US" sz="2400" baseline="-25000"/>
            </a:p>
          </p:txBody>
        </p:sp>
      </p:grpSp>
      <p:cxnSp>
        <p:nvCxnSpPr>
          <p:cNvPr id="42" name="Curved Connector 41"/>
          <p:cNvCxnSpPr>
            <a:stCxn id="14" idx="6"/>
            <a:endCxn id="36" idx="0"/>
          </p:cNvCxnSpPr>
          <p:nvPr/>
        </p:nvCxnSpPr>
        <p:spPr>
          <a:xfrm>
            <a:off x="6978652" y="2312356"/>
            <a:ext cx="1457973" cy="1248582"/>
          </a:xfrm>
          <a:prstGeom prst="curved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8" idx="6"/>
            <a:endCxn id="36" idx="3"/>
          </p:cNvCxnSpPr>
          <p:nvPr/>
        </p:nvCxnSpPr>
        <p:spPr>
          <a:xfrm flipV="1">
            <a:off x="6140452" y="4359001"/>
            <a:ext cx="1965690" cy="1458903"/>
          </a:xfrm>
          <a:prstGeom prst="curved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20" idx="3"/>
            <a:endCxn id="40" idx="1"/>
          </p:cNvCxnSpPr>
          <p:nvPr/>
        </p:nvCxnSpPr>
        <p:spPr>
          <a:xfrm rot="16200000" flipH="1">
            <a:off x="452056" y="4101945"/>
            <a:ext cx="2388135" cy="6968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0" idx="7"/>
            <a:endCxn id="38" idx="0"/>
          </p:cNvCxnSpPr>
          <p:nvPr/>
        </p:nvCxnSpPr>
        <p:spPr>
          <a:xfrm rot="16200000" flipH="1">
            <a:off x="4044155" y="3721484"/>
            <a:ext cx="50912" cy="3206938"/>
          </a:xfrm>
          <a:prstGeom prst="curvedConnector3">
            <a:avLst>
              <a:gd name="adj1" fmla="val -781258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38" idx="4"/>
            <a:endCxn id="40" idx="5"/>
          </p:cNvCxnSpPr>
          <p:nvPr/>
        </p:nvCxnSpPr>
        <p:spPr>
          <a:xfrm rot="5400000" flipH="1">
            <a:off x="3985034" y="4597352"/>
            <a:ext cx="169154" cy="3206938"/>
          </a:xfrm>
          <a:prstGeom prst="curvedConnector3">
            <a:avLst>
              <a:gd name="adj1" fmla="val -13514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106142" y="558707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142" y="5587070"/>
                <a:ext cx="43261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301870" y="4863287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870" y="4863287"/>
                <a:ext cx="432618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urved Connector 57"/>
          <p:cNvCxnSpPr>
            <a:stCxn id="40" idx="4"/>
            <a:endCxn id="36" idx="4"/>
          </p:cNvCxnSpPr>
          <p:nvPr/>
        </p:nvCxnSpPr>
        <p:spPr>
          <a:xfrm rot="5400000" flipH="1" flipV="1">
            <a:off x="4352514" y="2201288"/>
            <a:ext cx="1789471" cy="6378750"/>
          </a:xfrm>
          <a:prstGeom prst="curvedConnector3">
            <a:avLst>
              <a:gd name="adj1" fmla="val -2431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141412" y="374049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3740497"/>
                <a:ext cx="42704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856091" y="449592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091" y="4495927"/>
                <a:ext cx="427040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802200" y="6048735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200" y="6048735"/>
                <a:ext cx="427040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661805" y="2063469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805" y="2063469"/>
                <a:ext cx="427040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9417052" y="3052465"/>
                <a:ext cx="719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052" y="3052465"/>
                <a:ext cx="719877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37296" y="152400"/>
                <a:ext cx="5086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Strings with an even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’s followed by an odd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’s</a:t>
                </a:r>
                <a:endParaRPr lang="en-US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296" y="152400"/>
                <a:ext cx="5086516" cy="830997"/>
              </a:xfrm>
              <a:prstGeom prst="rect">
                <a:avLst/>
              </a:prstGeom>
              <a:blipFill rotWithShape="1">
                <a:blip r:embed="rId11"/>
                <a:stretch>
                  <a:fillRect l="-191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33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6388" y="0"/>
            <a:ext cx="10969943" cy="1143000"/>
          </a:xfrm>
        </p:spPr>
        <p:txBody>
          <a:bodyPr/>
          <a:lstStyle/>
          <a:p>
            <a:r>
              <a:rPr lang="en-US" smtClean="0"/>
              <a:t> Complement of EvenAoddB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  <p:cxnSp>
        <p:nvCxnSpPr>
          <p:cNvPr id="13" name="Curved Connector 12"/>
          <p:cNvCxnSpPr>
            <a:stCxn id="20" idx="0"/>
            <a:endCxn id="14" idx="0"/>
          </p:cNvCxnSpPr>
          <p:nvPr/>
        </p:nvCxnSpPr>
        <p:spPr>
          <a:xfrm rot="5400000" flipH="1" flipV="1">
            <a:off x="4125196" y="-297131"/>
            <a:ext cx="244092" cy="4528076"/>
          </a:xfrm>
          <a:prstGeom prst="curvedConnector3">
            <a:avLst>
              <a:gd name="adj1" fmla="val 19365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23"/>
          <p:cNvSpPr>
            <a:spLocks noChangeArrowheads="1"/>
          </p:cNvSpPr>
          <p:nvPr/>
        </p:nvSpPr>
        <p:spPr bwMode="auto">
          <a:xfrm>
            <a:off x="6043907" y="1844861"/>
            <a:ext cx="934745" cy="934989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>
                <a:solidFill>
                  <a:srgbClr val="FF0000"/>
                </a:solidFill>
              </a:rPr>
              <a:t>Odd a</a:t>
            </a:r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18" name="Curved Connector 17"/>
          <p:cNvCxnSpPr>
            <a:stCxn id="14" idx="4"/>
            <a:endCxn id="20" idx="4"/>
          </p:cNvCxnSpPr>
          <p:nvPr/>
        </p:nvCxnSpPr>
        <p:spPr>
          <a:xfrm rot="5400000">
            <a:off x="4110935" y="652119"/>
            <a:ext cx="272615" cy="4528076"/>
          </a:xfrm>
          <a:prstGeom prst="curvedConnector3">
            <a:avLst>
              <a:gd name="adj1" fmla="val 183855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36" idx="7"/>
            <a:endCxn id="36" idx="5"/>
          </p:cNvCxnSpPr>
          <p:nvPr/>
        </p:nvCxnSpPr>
        <p:spPr>
          <a:xfrm rot="16200000" flipH="1">
            <a:off x="8436538" y="4028432"/>
            <a:ext cx="661137" cy="12700"/>
          </a:xfrm>
          <a:prstGeom prst="curvedConnector5">
            <a:avLst>
              <a:gd name="adj1" fmla="val -34577"/>
              <a:gd name="adj2" fmla="val 8082323"/>
              <a:gd name="adj3" fmla="val 13457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60325" y="121920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25" y="1219200"/>
                <a:ext cx="432618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9373" y="3278832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373" y="3278832"/>
                <a:ext cx="43261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1167107" y="2088953"/>
            <a:ext cx="1297728" cy="963512"/>
            <a:chOff x="4724" y="1996"/>
            <a:chExt cx="388" cy="288"/>
          </a:xfrm>
        </p:grpSpPr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4824" y="1996"/>
              <a:ext cx="288" cy="288"/>
            </a:xfrm>
            <a:prstGeom prst="ellipse">
              <a:avLst/>
            </a:prstGeom>
            <a:noFill/>
            <a:ln w="9525" algn="ctr">
              <a:solidFill>
                <a:srgbClr val="FF00FF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pPr algn="ctr">
                <a:lnSpc>
                  <a:spcPct val="50000"/>
                </a:lnSpc>
              </a:pPr>
              <a:r>
                <a:rPr lang="en-US" sz="2400" smtClean="0">
                  <a:solidFill>
                    <a:srgbClr val="FF00FF"/>
                  </a:solidFill>
                </a:rPr>
                <a:t>Even a</a:t>
              </a:r>
              <a:endParaRPr lang="en-US" sz="2400">
                <a:solidFill>
                  <a:srgbClr val="FF00FF"/>
                </a:solidFill>
              </a:endParaRPr>
            </a:p>
          </p:txBody>
        </p:sp>
        <p:grpSp>
          <p:nvGrpSpPr>
            <p:cNvPr id="21" name="Group 19"/>
            <p:cNvGrpSpPr>
              <a:grpSpLocks/>
            </p:cNvGrpSpPr>
            <p:nvPr/>
          </p:nvGrpSpPr>
          <p:grpSpPr bwMode="auto">
            <a:xfrm>
              <a:off x="4724" y="2092"/>
              <a:ext cx="96" cy="96"/>
              <a:chOff x="4752" y="2092"/>
              <a:chExt cx="96" cy="96"/>
            </a:xfrm>
          </p:grpSpPr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4752" y="2092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 flipH="1">
                <a:off x="4752" y="21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tIns="0" bIns="0" anchor="ctr"/>
              <a:lstStyle/>
              <a:p>
                <a:endParaRPr lang="en-US"/>
              </a:p>
            </p:txBody>
          </p:sp>
        </p:grpSp>
      </p:grpSp>
      <p:sp>
        <p:nvSpPr>
          <p:cNvPr id="36" name="Oval 23"/>
          <p:cNvSpPr>
            <a:spLocks noChangeArrowheads="1"/>
          </p:cNvSpPr>
          <p:nvPr/>
        </p:nvSpPr>
        <p:spPr bwMode="auto">
          <a:xfrm>
            <a:off x="7969252" y="3560938"/>
            <a:ext cx="934745" cy="934989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>
                <a:solidFill>
                  <a:srgbClr val="FF0000"/>
                </a:solidFill>
              </a:rPr>
              <a:t>Trash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5205707" y="5350409"/>
            <a:ext cx="934745" cy="934989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>
                <a:solidFill>
                  <a:srgbClr val="FF0000"/>
                </a:solidFill>
              </a:rPr>
              <a:t>Even b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0" name="Oval 28"/>
          <p:cNvSpPr>
            <a:spLocks noChangeArrowheads="1"/>
          </p:cNvSpPr>
          <p:nvPr/>
        </p:nvSpPr>
        <p:spPr bwMode="auto">
          <a:xfrm>
            <a:off x="1480497" y="5130343"/>
            <a:ext cx="1154755" cy="115505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r>
              <a:rPr lang="en-US" smtClean="0"/>
              <a:t>Odd b</a:t>
            </a:r>
            <a:endParaRPr lang="en-US" sz="2400"/>
          </a:p>
        </p:txBody>
      </p:sp>
      <p:cxnSp>
        <p:nvCxnSpPr>
          <p:cNvPr id="42" name="Curved Connector 41"/>
          <p:cNvCxnSpPr>
            <a:stCxn id="14" idx="6"/>
            <a:endCxn id="36" idx="0"/>
          </p:cNvCxnSpPr>
          <p:nvPr/>
        </p:nvCxnSpPr>
        <p:spPr>
          <a:xfrm>
            <a:off x="6978652" y="2312356"/>
            <a:ext cx="1457973" cy="1248582"/>
          </a:xfrm>
          <a:prstGeom prst="curved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8" idx="6"/>
            <a:endCxn id="36" idx="3"/>
          </p:cNvCxnSpPr>
          <p:nvPr/>
        </p:nvCxnSpPr>
        <p:spPr>
          <a:xfrm flipV="1">
            <a:off x="6140452" y="4359001"/>
            <a:ext cx="1965690" cy="1458903"/>
          </a:xfrm>
          <a:prstGeom prst="curved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20" idx="3"/>
            <a:endCxn id="40" idx="1"/>
          </p:cNvCxnSpPr>
          <p:nvPr/>
        </p:nvCxnSpPr>
        <p:spPr>
          <a:xfrm rot="16200000" flipH="1">
            <a:off x="452056" y="4101945"/>
            <a:ext cx="2388135" cy="6968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0" idx="7"/>
            <a:endCxn id="38" idx="0"/>
          </p:cNvCxnSpPr>
          <p:nvPr/>
        </p:nvCxnSpPr>
        <p:spPr>
          <a:xfrm rot="16200000" flipH="1">
            <a:off x="4044155" y="3721484"/>
            <a:ext cx="50912" cy="3206938"/>
          </a:xfrm>
          <a:prstGeom prst="curvedConnector3">
            <a:avLst>
              <a:gd name="adj1" fmla="val -781258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38" idx="4"/>
            <a:endCxn id="40" idx="5"/>
          </p:cNvCxnSpPr>
          <p:nvPr/>
        </p:nvCxnSpPr>
        <p:spPr>
          <a:xfrm rot="5400000" flipH="1">
            <a:off x="3985034" y="4597352"/>
            <a:ext cx="169154" cy="3206938"/>
          </a:xfrm>
          <a:prstGeom prst="curvedConnector3">
            <a:avLst>
              <a:gd name="adj1" fmla="val -13514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106142" y="558707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142" y="5587070"/>
                <a:ext cx="43261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301870" y="4863287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870" y="4863287"/>
                <a:ext cx="432618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urved Connector 57"/>
          <p:cNvCxnSpPr>
            <a:stCxn id="40" idx="4"/>
            <a:endCxn id="36" idx="4"/>
          </p:cNvCxnSpPr>
          <p:nvPr/>
        </p:nvCxnSpPr>
        <p:spPr>
          <a:xfrm rot="5400000" flipH="1" flipV="1">
            <a:off x="4352514" y="2201288"/>
            <a:ext cx="1789471" cy="6378750"/>
          </a:xfrm>
          <a:prstGeom prst="curvedConnector3">
            <a:avLst>
              <a:gd name="adj1" fmla="val -24314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141412" y="374049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3740497"/>
                <a:ext cx="42704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856091" y="449592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091" y="4495927"/>
                <a:ext cx="427040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802200" y="6048735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200" y="6048735"/>
                <a:ext cx="427040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661805" y="2063469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805" y="2063469"/>
                <a:ext cx="427040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9417052" y="3052465"/>
                <a:ext cx="719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052" y="3052465"/>
                <a:ext cx="719877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28"/>
          <p:cNvSpPr>
            <a:spLocks noChangeArrowheads="1"/>
          </p:cNvSpPr>
          <p:nvPr/>
        </p:nvSpPr>
        <p:spPr bwMode="auto">
          <a:xfrm>
            <a:off x="1414635" y="1996185"/>
            <a:ext cx="1154755" cy="115505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5933903" y="1724316"/>
            <a:ext cx="1154755" cy="115505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4" name="Oval 28"/>
          <p:cNvSpPr>
            <a:spLocks noChangeArrowheads="1"/>
          </p:cNvSpPr>
          <p:nvPr/>
        </p:nvSpPr>
        <p:spPr bwMode="auto">
          <a:xfrm>
            <a:off x="7859246" y="3457254"/>
            <a:ext cx="1154755" cy="115505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5" name="Oval 28"/>
          <p:cNvSpPr>
            <a:spLocks noChangeArrowheads="1"/>
          </p:cNvSpPr>
          <p:nvPr/>
        </p:nvSpPr>
        <p:spPr bwMode="auto">
          <a:xfrm>
            <a:off x="5095701" y="5240376"/>
            <a:ext cx="1154755" cy="115505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ct val="50000"/>
              </a:lnSpc>
            </a:pPr>
            <a:endParaRPr 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22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Godel’s Incompleteness Theorem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Says any axiomatic system is at least one of:</a:t>
            </a:r>
          </a:p>
          <a:p>
            <a:pPr marL="1352444" lvl="1" indent="-742950">
              <a:buFont typeface="+mj-lt"/>
              <a:buAutoNum type="arabicPeriod"/>
            </a:pPr>
            <a:r>
              <a:rPr lang="en-US" b="1" smtClean="0"/>
              <a:t>Inconsistent</a:t>
            </a:r>
            <a:r>
              <a:rPr lang="en-US" smtClean="0"/>
              <a:t>: There are false things that you can prove</a:t>
            </a:r>
          </a:p>
          <a:p>
            <a:pPr marL="1352444" lvl="1" indent="-742950">
              <a:buFont typeface="+mj-lt"/>
              <a:buAutoNum type="arabicPeriod"/>
            </a:pPr>
            <a:r>
              <a:rPr lang="en-US" b="1" smtClean="0"/>
              <a:t>Incomplete</a:t>
            </a:r>
            <a:r>
              <a:rPr lang="en-US" smtClean="0"/>
              <a:t>: There are true things that you cannot prove</a:t>
            </a:r>
          </a:p>
          <a:p>
            <a:pPr marL="1352444" lvl="1" indent="-742950">
              <a:buFont typeface="+mj-lt"/>
              <a:buAutoNum type="arabicPeriod"/>
            </a:pPr>
            <a:r>
              <a:rPr lang="en-US" b="1" smtClean="0"/>
              <a:t>Weak</a:t>
            </a:r>
            <a:r>
              <a:rPr lang="en-US" smtClean="0"/>
              <a:t>: You can’t talk about prime numbers</a:t>
            </a:r>
          </a:p>
          <a:p>
            <a:pPr marL="819137" indent="-742950"/>
            <a:r>
              <a:rPr lang="en-US" smtClean="0"/>
              <a:t>Proof idea: Show that any system can construct the paradox “This statement cannot be proven”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Incompleteness in CS*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Expectation Maximization Problem</a:t>
            </a:r>
          </a:p>
          <a:p>
            <a:pPr lvl="1"/>
            <a:r>
              <a:rPr lang="en-US" smtClean="0"/>
              <a:t>You want to put ads on your website</a:t>
            </a:r>
          </a:p>
          <a:p>
            <a:pPr lvl="1"/>
            <a:r>
              <a:rPr lang="en-US" smtClean="0"/>
              <a:t>You don’t know yet who will visit your website</a:t>
            </a:r>
          </a:p>
          <a:p>
            <a:pPr lvl="1"/>
            <a:r>
              <a:rPr lang="en-US" smtClean="0"/>
              <a:t>Select ads to maximize the maximum number of potential customers</a:t>
            </a:r>
          </a:p>
          <a:p>
            <a:r>
              <a:rPr lang="en-US" smtClean="0"/>
              <a:t>Answering this problem requires “tools” not yet addressed by set theory!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 </a:t>
            </a:r>
            <a:r>
              <a:rPr lang="en-US" smtClean="0">
                <a:hlinkClick r:id="rId2"/>
              </a:rPr>
              <a:t>https://www.nature.com/articles/s42256-018-0002-3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 of Phase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Until now:</a:t>
            </a:r>
          </a:p>
          <a:p>
            <a:pPr lvl="1"/>
            <a:r>
              <a:rPr lang="en-US" smtClean="0"/>
              <a:t>Mathematical foundations</a:t>
            </a:r>
          </a:p>
          <a:p>
            <a:pPr lvl="1"/>
            <a:r>
              <a:rPr lang="en-US" smtClean="0"/>
              <a:t>Proof strategies</a:t>
            </a:r>
          </a:p>
          <a:p>
            <a:pPr lvl="1"/>
            <a:r>
              <a:rPr lang="en-US" smtClean="0"/>
              <a:t>Key ideas/insights</a:t>
            </a:r>
          </a:p>
          <a:p>
            <a:pPr lvl="1"/>
            <a:r>
              <a:rPr lang="en-US" smtClean="0"/>
              <a:t>Main takeaway: Some languages (and numbers) cannot be computed by Java (or anything else)</a:t>
            </a:r>
          </a:p>
          <a:p>
            <a:pPr lvl="2"/>
            <a:r>
              <a:rPr lang="en-US" smtClean="0"/>
              <a:t>Why? There are more language (numbers) than there are Java programs (or even finite descriptions)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84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Phase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Now we start filling in this box</a:t>
            </a:r>
          </a:p>
          <a:p>
            <a:pPr lvl="1"/>
            <a:r>
              <a:rPr lang="en-US" smtClean="0"/>
              <a:t>First option: finite state machine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05129" y="3997544"/>
            <a:ext cx="7018283" cy="209845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2800">
                  <a:solidFill>
                    <a:schemeClr val="bg1"/>
                  </a:solidFill>
                </a:rPr>
                <a:t>/ </a:t>
              </a:r>
              <a:r>
                <a:rPr lang="en-US" sz="2800" smtClean="0">
                  <a:solidFill>
                    <a:schemeClr val="bg1"/>
                  </a:solidFill>
                </a:rPr>
                <a:t>Program / Algorithm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2475203"/>
              <a:ext cx="1481959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String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Accept/Reject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5" y="3066410"/>
              <a:ext cx="141891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556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Operations on Strings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7013" y="1295401"/>
                <a:ext cx="11961812" cy="5410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Length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= Number of characters in the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𝑅𝑖𝑛𝑔𝑜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=5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Concatenation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𝑠𝑡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string which has all of the characters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followed by all of the characters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𝐽𝑜h𝑛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𝑃𝑎𝑢𝑙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𝐽𝑜h𝑛𝑃𝑎𝑢𝑙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+|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Exponentiation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The string created by concatenation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with itself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times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𝐺𝑒𝑜𝑟𝑔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𝐺𝑒𝑜𝑟𝑔𝑒𝐺𝑒𝑜𝑟𝑔𝑒𝐺𝑒</m:t>
                    </m:r>
                    <m:r>
                      <a:rPr lang="en-US" i="1">
                        <a:latin typeface="Cambria Math"/>
                      </a:rPr>
                      <m:t>𝑜𝑟𝑔𝑒𝐺𝑒𝑜𝑟𝑔𝑒𝐺𝑒𝑜𝑟𝑔𝑒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013" y="1295401"/>
                <a:ext cx="11961812" cy="5410200"/>
              </a:xfrm>
              <a:blipFill>
                <a:blip r:embed="rId2"/>
                <a:stretch>
                  <a:fillRect l="-765" t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8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Empty String (“”)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dirty="0" smtClean="0"/>
                  <a:t>Notation for this class: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\</a:t>
                </a:r>
                <a:r>
                  <a:rPr lang="en-US" dirty="0" err="1" smtClean="0"/>
                  <a:t>varepsilon</a:t>
                </a:r>
                <a:r>
                  <a:rPr lang="en-US" dirty="0" smtClean="0"/>
                  <a:t> in Latex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𝜀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2" t="-3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2803</TotalTime>
  <Words>1754</Words>
  <Application>Microsoft Office PowerPoint</Application>
  <PresentationFormat>Custom</PresentationFormat>
  <Paragraphs>302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Cambria Math</vt:lpstr>
      <vt:lpstr>Calibri</vt:lpstr>
      <vt:lpstr>Office Theme</vt:lpstr>
      <vt:lpstr>CS3102 Theory of Computation</vt:lpstr>
      <vt:lpstr>Cantor’s Theorem</vt:lpstr>
      <vt:lpstr>Continuum Hypothesis</vt:lpstr>
      <vt:lpstr>Godel’s Incompleteness Theorem</vt:lpstr>
      <vt:lpstr>Incompleteness in CS*</vt:lpstr>
      <vt:lpstr>End of Phase 1</vt:lpstr>
      <vt:lpstr>Phase 2</vt:lpstr>
      <vt:lpstr>Operations on Strings</vt:lpstr>
      <vt:lpstr>Empty String (“”)</vt:lpstr>
      <vt:lpstr>Operations on Languages</vt:lpstr>
      <vt:lpstr>Language Concatenation</vt:lpstr>
      <vt:lpstr>Language Exponentiation</vt:lpstr>
      <vt:lpstr>Kleene Closure</vt:lpstr>
      <vt:lpstr>Sigma Star</vt:lpstr>
      <vt:lpstr>What Shall we put in the box?</vt:lpstr>
      <vt:lpstr>Finite State Automaton</vt:lpstr>
      <vt:lpstr>Gumball Machine</vt:lpstr>
      <vt:lpstr>Gumball Machine</vt:lpstr>
      <vt:lpstr>Finite State Automata</vt:lpstr>
      <vt:lpstr>FSA for our Gumball Machine</vt:lpstr>
      <vt:lpstr>EvenA</vt:lpstr>
      <vt:lpstr>EvenA using FSA</vt:lpstr>
      <vt:lpstr>Let’s Draw It!</vt:lpstr>
      <vt:lpstr>EvenAOddB</vt:lpstr>
      <vt:lpstr>EvenAoddB</vt:lpstr>
      <vt:lpstr>EvenAOddB using FSA</vt:lpstr>
      <vt:lpstr>Take-aways</vt:lpstr>
      <vt:lpstr>Closure Properties</vt:lpstr>
      <vt:lpstr>Closure Properties of Regular Languages</vt:lpstr>
      <vt:lpstr>Closed under Complement</vt:lpstr>
      <vt:lpstr>Closed under complement</vt:lpstr>
      <vt:lpstr>EvenAoddB</vt:lpstr>
      <vt:lpstr> Complement of EvenAoddB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300</cp:revision>
  <dcterms:created xsi:type="dcterms:W3CDTF">2019-01-15T14:15:49Z</dcterms:created>
  <dcterms:modified xsi:type="dcterms:W3CDTF">2019-02-14T17:45:36Z</dcterms:modified>
</cp:coreProperties>
</file>