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433" r:id="rId3"/>
    <p:sldId id="431" r:id="rId4"/>
    <p:sldId id="432" r:id="rId5"/>
    <p:sldId id="421" r:id="rId6"/>
    <p:sldId id="425" r:id="rId7"/>
    <p:sldId id="426" r:id="rId8"/>
    <p:sldId id="434" r:id="rId9"/>
    <p:sldId id="435" r:id="rId10"/>
    <p:sldId id="436" r:id="rId11"/>
    <p:sldId id="422" r:id="rId12"/>
    <p:sldId id="437" r:id="rId13"/>
    <p:sldId id="423" r:id="rId14"/>
    <p:sldId id="430" r:id="rId15"/>
    <p:sldId id="424" r:id="rId16"/>
    <p:sldId id="438" r:id="rId17"/>
    <p:sldId id="439" r:id="rId18"/>
    <p:sldId id="440" r:id="rId19"/>
    <p:sldId id="441" r:id="rId20"/>
    <p:sldId id="442" r:id="rId21"/>
  </p:sldIdLst>
  <p:sldSz cx="12188825" cy="6858000"/>
  <p:notesSz cx="6858000" cy="9144000"/>
  <p:embeddedFontLst>
    <p:embeddedFont>
      <p:font typeface="Cambria Math" panose="02040503050406030204" pitchFamily="18" charset="0"/>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22C8"/>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336" autoAdjust="0"/>
  </p:normalViewPr>
  <p:slideViewPr>
    <p:cSldViewPr>
      <p:cViewPr varScale="1">
        <p:scale>
          <a:sx n="68" d="100"/>
          <a:sy n="68" d="100"/>
        </p:scale>
        <p:origin x="-714" y="-9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B422E-0D9D-4F1D-BB12-5C819C89D1DB}" type="datetimeFigureOut">
              <a:rPr lang="en-US" smtClean="0"/>
              <a:t>2/26/2019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13E60-FD95-4497-88D9-64D62C2E6A5A}" type="slidenum">
              <a:rPr lang="en-US" smtClean="0"/>
              <a:t>‹#›</a:t>
            </a:fld>
            <a:endParaRPr lang="en-US"/>
          </a:p>
        </p:txBody>
      </p:sp>
    </p:spTree>
    <p:extLst>
      <p:ext uri="{BB962C8B-B14F-4D97-AF65-F5344CB8AC3E}">
        <p14:creationId xmlns:p14="http://schemas.microsoft.com/office/powerpoint/2010/main" val="312230804"/>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 on a goes to 2</a:t>
            </a:r>
          </a:p>
          <a:p>
            <a:r>
              <a:rPr lang="en-US" smtClean="0"/>
              <a:t>1 on a goes to 3</a:t>
            </a:r>
          </a:p>
          <a:p>
            <a:r>
              <a:rPr lang="en-US" smtClean="0"/>
              <a:t>2 on a goes to 1, epsilon</a:t>
            </a:r>
            <a:r>
              <a:rPr lang="en-US" baseline="0" smtClean="0"/>
              <a:t> to 2</a:t>
            </a:r>
          </a:p>
          <a:p>
            <a:endParaRPr lang="en-US" baseline="0" smtClean="0"/>
          </a:p>
          <a:p>
            <a:r>
              <a:rPr lang="en-US" baseline="0" smtClean="0"/>
              <a:t>3 on b goes to 3 and 2</a:t>
            </a:r>
          </a:p>
          <a:p>
            <a:r>
              <a:rPr lang="en-US" baseline="0" smtClean="0"/>
              <a:t>2 on b goes to 2</a:t>
            </a:r>
          </a:p>
          <a:p>
            <a:r>
              <a:rPr lang="en-US" baseline="0" smtClean="0"/>
              <a:t>1 on b goes to 1 and 2</a:t>
            </a:r>
            <a:endParaRPr lang="en-US"/>
          </a:p>
        </p:txBody>
      </p:sp>
      <p:sp>
        <p:nvSpPr>
          <p:cNvPr id="4" name="Slide Number Placeholder 3"/>
          <p:cNvSpPr>
            <a:spLocks noGrp="1"/>
          </p:cNvSpPr>
          <p:nvPr>
            <p:ph type="sldNum" sz="quarter" idx="10"/>
          </p:nvPr>
        </p:nvSpPr>
        <p:spPr/>
        <p:txBody>
          <a:bodyPr/>
          <a:lstStyle/>
          <a:p>
            <a:fld id="{41D13E60-FD95-4497-88D9-64D62C2E6A5A}" type="slidenum">
              <a:rPr lang="en-US" smtClean="0"/>
              <a:t>7</a:t>
            </a:fld>
            <a:endParaRPr lang="en-US"/>
          </a:p>
        </p:txBody>
      </p:sp>
    </p:spTree>
    <p:extLst>
      <p:ext uri="{BB962C8B-B14F-4D97-AF65-F5344CB8AC3E}">
        <p14:creationId xmlns:p14="http://schemas.microsoft.com/office/powerpoint/2010/main" val="253435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17B820-2958-4E39-90C3-9768056D319A}" type="datetime1">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71844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5402-4176-48F8-AF0B-75A21DD84934}" type="datetime1">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99816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06375"/>
            <a:ext cx="2742486"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06375"/>
            <a:ext cx="802431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56AEB-60C4-4A83-9696-82A1279C53F4}" type="datetime1">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84170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441" y="274641"/>
            <a:ext cx="10969943" cy="5851525"/>
          </a:xfrm>
          <a:prstGeom prst="rect">
            <a:avLst/>
          </a:prstGeo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992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0BAF8-5BC1-440B-8F86-D3E857A5A26E}" type="datetime1">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68235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CF297A-C521-4B6E-806C-A19B85EBAB2F}" type="datetime1">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94039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200151"/>
            <a:ext cx="5383398" cy="3394075"/>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200151"/>
            <a:ext cx="5383398" cy="3394075"/>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49ECFC-FE2B-47C4-AF38-90896E9A53E8}" type="datetime1">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09014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7"/>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E271AD-09F3-42F7-8E71-48DFAD6B9C0D}" type="datetime1">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22958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966DB6-C5F0-4D6F-85CA-0CD4EEA28FF1}" type="datetime1">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25295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50D57-6007-48D9-AA46-65F60186A836}" type="datetime1">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98544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BA7E1-1490-47E8-A699-891DB5E1FD29}" type="datetime1">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423728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87BC2-7E3D-4D81-82C4-066D4D564ACC}" type="datetime1">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55122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7"/>
            <a:ext cx="10969943" cy="1143000"/>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017AC0A-6FF9-4573-A541-873E6D74C8DC}" type="datetime1">
              <a:rPr lang="en-US" smtClean="0"/>
              <a:t>2/26/2019</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BB9F8D7-E2A3-4222-BD86-A63794DF33E7}" type="slidenum">
              <a:rPr lang="en-US" smtClean="0"/>
              <a:t>‹#›</a:t>
            </a:fld>
            <a:endParaRPr lang="en-US"/>
          </a:p>
        </p:txBody>
      </p:sp>
    </p:spTree>
    <p:extLst>
      <p:ext uri="{BB962C8B-B14F-4D97-AF65-F5344CB8AC3E}">
        <p14:creationId xmlns:p14="http://schemas.microsoft.com/office/powerpoint/2010/main" val="2567071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1218987" rtl="0" eaLnBrk="1" latinLnBrk="0" hangingPunct="1">
        <a:spcBef>
          <a:spcPct val="0"/>
        </a:spcBef>
        <a:buNone/>
        <a:defRPr sz="59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427" indent="-380933" algn="l" defTabSz="1218987"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3733" indent="-304747" algn="l" defTabSz="121898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22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72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 Type="http://schemas.openxmlformats.org/officeDocument/2006/relationships/image" Target="../media/image21.png"/><Relationship Id="rId21" Type="http://schemas.openxmlformats.org/officeDocument/2006/relationships/image" Target="../media/image58.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2" Type="http://schemas.openxmlformats.org/officeDocument/2006/relationships/image" Target="../media/image40.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s>
</file>

<file path=ppt/slides/_rels/slide11.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image" Target="../media/image196.png"/><Relationship Id="rId3" Type="http://schemas.openxmlformats.org/officeDocument/2006/relationships/image" Target="../media/image186.png"/><Relationship Id="rId7" Type="http://schemas.openxmlformats.org/officeDocument/2006/relationships/image" Target="../media/image190.png"/><Relationship Id="rId12" Type="http://schemas.openxmlformats.org/officeDocument/2006/relationships/image" Target="../media/image195.png"/><Relationship Id="rId2"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image" Target="../media/image189.png"/><Relationship Id="rId11" Type="http://schemas.openxmlformats.org/officeDocument/2006/relationships/image" Target="../media/image194.png"/><Relationship Id="rId5" Type="http://schemas.openxmlformats.org/officeDocument/2006/relationships/image" Target="../media/image188.png"/><Relationship Id="rId10" Type="http://schemas.openxmlformats.org/officeDocument/2006/relationships/image" Target="../media/image193.png"/><Relationship Id="rId4" Type="http://schemas.openxmlformats.org/officeDocument/2006/relationships/image" Target="../media/image187.png"/><Relationship Id="rId9" Type="http://schemas.openxmlformats.org/officeDocument/2006/relationships/image" Target="../media/image192.png"/></Relationships>
</file>

<file path=ppt/slides/_rels/slide14.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21.pn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151.png"/><Relationship Id="rId2"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610.png"/><Relationship Id="rId11" Type="http://schemas.openxmlformats.org/officeDocument/2006/relationships/image" Target="../media/image150.png"/><Relationship Id="rId5" Type="http://schemas.openxmlformats.org/officeDocument/2006/relationships/image" Target="../media/image145.png"/><Relationship Id="rId10" Type="http://schemas.openxmlformats.org/officeDocument/2006/relationships/image" Target="../media/image73.png"/><Relationship Id="rId4" Type="http://schemas.openxmlformats.org/officeDocument/2006/relationships/image" Target="../media/image144.png"/><Relationship Id="rId9" Type="http://schemas.openxmlformats.org/officeDocument/2006/relationships/image" Target="../media/image148.png"/></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png"/><Relationship Id="rId18" Type="http://schemas.openxmlformats.org/officeDocument/2006/relationships/image" Target="../media/image180.png"/><Relationship Id="rId3" Type="http://schemas.openxmlformats.org/officeDocument/2006/relationships/image" Target="../media/image165.png"/><Relationship Id="rId21" Type="http://schemas.openxmlformats.org/officeDocument/2006/relationships/image" Target="../media/image183.png"/><Relationship Id="rId7" Type="http://schemas.openxmlformats.org/officeDocument/2006/relationships/image" Target="../media/image169.png"/><Relationship Id="rId12" Type="http://schemas.openxmlformats.org/officeDocument/2006/relationships/image" Target="../media/image174.png"/><Relationship Id="rId17" Type="http://schemas.openxmlformats.org/officeDocument/2006/relationships/image" Target="../media/image179.png"/><Relationship Id="rId2" Type="http://schemas.openxmlformats.org/officeDocument/2006/relationships/notesSlide" Target="../notesSlides/notesSlide1.xml"/><Relationship Id="rId16" Type="http://schemas.openxmlformats.org/officeDocument/2006/relationships/image" Target="../media/image178.png"/><Relationship Id="rId20" Type="http://schemas.openxmlformats.org/officeDocument/2006/relationships/image" Target="../media/image182.png"/><Relationship Id="rId1" Type="http://schemas.openxmlformats.org/officeDocument/2006/relationships/slideLayout" Target="../slideLayouts/slideLayout2.xml"/><Relationship Id="rId6" Type="http://schemas.openxmlformats.org/officeDocument/2006/relationships/image" Target="../media/image168.png"/><Relationship Id="rId11" Type="http://schemas.openxmlformats.org/officeDocument/2006/relationships/image" Target="../media/image173.png"/><Relationship Id="rId5" Type="http://schemas.openxmlformats.org/officeDocument/2006/relationships/image" Target="../media/image167.png"/><Relationship Id="rId15" Type="http://schemas.openxmlformats.org/officeDocument/2006/relationships/image" Target="../media/image177.png"/><Relationship Id="rId10" Type="http://schemas.openxmlformats.org/officeDocument/2006/relationships/image" Target="../media/image172.png"/><Relationship Id="rId19" Type="http://schemas.openxmlformats.org/officeDocument/2006/relationships/image" Target="../media/image181.png"/><Relationship Id="rId4" Type="http://schemas.openxmlformats.org/officeDocument/2006/relationships/image" Target="../media/image166.png"/><Relationship Id="rId9" Type="http://schemas.openxmlformats.org/officeDocument/2006/relationships/image" Target="../media/image171.png"/><Relationship Id="rId14" Type="http://schemas.openxmlformats.org/officeDocument/2006/relationships/image" Target="../media/image17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5.png"/><Relationship Id="rId3" Type="http://schemas.openxmlformats.org/officeDocument/2006/relationships/image" Target="../media/image21.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39.png"/><Relationship Id="rId2" Type="http://schemas.openxmlformats.org/officeDocument/2006/relationships/image" Target="../media/image26.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7.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220788" y="-207433"/>
            <a:ext cx="6907001" cy="1960033"/>
          </a:xfrm>
        </p:spPr>
        <p:txBody>
          <a:bodyPr>
            <a:normAutofit/>
          </a:bodyPr>
          <a:lstStyle/>
          <a:p>
            <a:r>
              <a:rPr lang="en-US" sz="4800">
                <a:solidFill>
                  <a:schemeClr val="tx2">
                    <a:lumMod val="60000"/>
                    <a:lumOff val="40000"/>
                  </a:schemeClr>
                </a:solidFill>
              </a:rPr>
              <a:t>CS3102 Theory of Computation</a:t>
            </a:r>
            <a:endParaRPr lang="en-US" sz="4800" dirty="0">
              <a:solidFill>
                <a:schemeClr val="tx2">
                  <a:lumMod val="60000"/>
                  <a:lumOff val="40000"/>
                </a:schemeClr>
              </a:solidFill>
            </a:endParaRPr>
          </a:p>
        </p:txBody>
      </p:sp>
      <p:sp>
        <p:nvSpPr>
          <p:cNvPr id="14" name="AutoShape 8" descr="Image result for leonid levin"/>
          <p:cNvSpPr>
            <a:spLocks noChangeAspect="1" noChangeArrowheads="1"/>
          </p:cNvSpPr>
          <p:nvPr/>
        </p:nvSpPr>
        <p:spPr bwMode="auto">
          <a:xfrm>
            <a:off x="207379" y="-192615"/>
            <a:ext cx="406294"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99" tIns="60949" rIns="121899" bIns="60949" numCol="1" anchor="t" anchorCtr="0" compatLnSpc="1">
            <a:prstTxWarp prst="textNoShape">
              <a:avLst/>
            </a:prstTxWarp>
          </a:bodyPr>
          <a:lstStyle/>
          <a:p>
            <a:endParaRPr lang="en-US"/>
          </a:p>
        </p:txBody>
      </p:sp>
      <p:sp>
        <p:nvSpPr>
          <p:cNvPr id="15" name="AutoShape 10" descr="Image result for leonid levin"/>
          <p:cNvSpPr>
            <a:spLocks noChangeAspect="1" noChangeArrowheads="1"/>
          </p:cNvSpPr>
          <p:nvPr/>
        </p:nvSpPr>
        <p:spPr bwMode="auto">
          <a:xfrm>
            <a:off x="410526" y="10585"/>
            <a:ext cx="406294"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99" tIns="60949" rIns="121899" bIns="60949" numCol="1" anchor="t" anchorCtr="0" compatLnSpc="1">
            <a:prstTxWarp prst="textNoShape">
              <a:avLst/>
            </a:prstTxWarp>
          </a:bodyPr>
          <a:lstStyle/>
          <a:p>
            <a:endParaRPr lang="en-US"/>
          </a:p>
        </p:txBody>
      </p:sp>
      <p:sp>
        <p:nvSpPr>
          <p:cNvPr id="19" name="Slide Number Placeholder 11"/>
          <p:cNvSpPr>
            <a:spLocks noGrp="1"/>
          </p:cNvSpPr>
          <p:nvPr>
            <p:ph type="sldNum" sz="quarter" idx="12"/>
          </p:nvPr>
        </p:nvSpPr>
        <p:spPr>
          <a:xfrm>
            <a:off x="8735325" y="8475136"/>
            <a:ext cx="2844059" cy="486833"/>
          </a:xfrm>
        </p:spPr>
        <p:txBody>
          <a:bodyPr/>
          <a:lstStyle/>
          <a:p>
            <a:fld id="{B6F15528-21DE-4FAA-801E-634DDDAF4B2B}" type="slidenum">
              <a:rPr lang="en-US" smtClean="0"/>
              <a:pPr/>
              <a:t>1</a:t>
            </a:fld>
            <a:endParaRPr lang="en-US"/>
          </a:p>
        </p:txBody>
      </p:sp>
      <p:sp>
        <p:nvSpPr>
          <p:cNvPr id="4" name="AutoShape 2" descr="https://images.mentalfloss.com/sites/default/files/1280states.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tiki barb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tiki barb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2" name="TextBox 1"/>
              <p:cNvSpPr txBox="1"/>
              <p:nvPr/>
            </p:nvSpPr>
            <p:spPr>
              <a:xfrm>
                <a:off x="3046412" y="1342846"/>
                <a:ext cx="9067800" cy="6124754"/>
              </a:xfrm>
              <a:prstGeom prst="rect">
                <a:avLst/>
              </a:prstGeom>
              <a:noFill/>
            </p:spPr>
            <p:txBody>
              <a:bodyPr wrap="square" rtlCol="0">
                <a:spAutoFit/>
              </a:bodyPr>
              <a:lstStyle/>
              <a:p>
                <a:r>
                  <a:rPr lang="en-US" sz="2800" smtClean="0"/>
                  <a:t>Draw NFAs for the following languages over </a:t>
                </a:r>
                <a14:m>
                  <m:oMath xmlns:m="http://schemas.openxmlformats.org/officeDocument/2006/math">
                    <m:r>
                      <m:rPr>
                        <m:sty m:val="p"/>
                      </m:rPr>
                      <a:rPr lang="en-US" sz="2800" b="0" i="0" smtClean="0">
                        <a:latin typeface="Cambria Math"/>
                      </a:rPr>
                      <m:t>Σ</m:t>
                    </m:r>
                    <m:r>
                      <a:rPr lang="en-US" sz="2800" b="0" i="1" smtClean="0">
                        <a:latin typeface="Cambria Math"/>
                      </a:rPr>
                      <m:t>={</m:t>
                    </m:r>
                    <m:r>
                      <a:rPr lang="en-US" sz="2800" b="0" i="1" smtClean="0">
                        <a:latin typeface="Cambria Math"/>
                      </a:rPr>
                      <m:t>𝑎</m:t>
                    </m:r>
                    <m:r>
                      <a:rPr lang="en-US" sz="2800" b="0" i="1" smtClean="0">
                        <a:latin typeface="Cambria Math"/>
                      </a:rPr>
                      <m:t>,</m:t>
                    </m:r>
                    <m:r>
                      <a:rPr lang="en-US" sz="2800" b="0" i="1" smtClean="0">
                        <a:latin typeface="Cambria Math"/>
                      </a:rPr>
                      <m:t>𝑏</m:t>
                    </m:r>
                    <m:r>
                      <a:rPr lang="en-US" sz="2800" b="0" i="1" smtClean="0">
                        <a:latin typeface="Cambria Math"/>
                      </a:rPr>
                      <m:t>}</m:t>
                    </m:r>
                  </m:oMath>
                </a14:m>
                <a:r>
                  <a:rPr lang="en-US" sz="2800" smtClean="0"/>
                  <a:t> (using at most the given number of states):</a:t>
                </a:r>
              </a:p>
              <a:p>
                <a:pPr marL="457200" indent="-457200">
                  <a:buFont typeface="Arial" panose="020B0604020202020204" pitchFamily="34" charset="0"/>
                  <a:buChar char="•"/>
                </a:pPr>
                <a14:m>
                  <m:oMath xmlns:m="http://schemas.openxmlformats.org/officeDocument/2006/math">
                    <m:sSup>
                      <m:sSupPr>
                        <m:ctrlPr>
                          <a:rPr lang="en-US" sz="2800" b="0" i="1" smtClean="0">
                            <a:latin typeface="Cambria Math"/>
                          </a:rPr>
                        </m:ctrlPr>
                      </m:sSupPr>
                      <m:e>
                        <m:r>
                          <m:rPr>
                            <m:sty m:val="p"/>
                          </m:rPr>
                          <a:rPr lang="en-US" sz="2800" b="0" i="0" smtClean="0">
                            <a:latin typeface="Cambria Math"/>
                          </a:rPr>
                          <m:t>Σ</m:t>
                        </m:r>
                      </m:e>
                      <m:sup>
                        <m:r>
                          <a:rPr lang="en-US" sz="2800" b="0" i="1" smtClean="0">
                            <a:latin typeface="Cambria Math"/>
                          </a:rPr>
                          <m:t>∗</m:t>
                        </m:r>
                      </m:sup>
                    </m:sSup>
                  </m:oMath>
                </a14:m>
                <a:r>
                  <a:rPr lang="en-US" sz="2800" dirty="0" smtClean="0"/>
                  <a:t> </a:t>
                </a:r>
              </a:p>
              <a:p>
                <a:pPr marL="1066693" lvl="1" indent="-457200">
                  <a:buFont typeface="Arial" panose="020B0604020202020204" pitchFamily="34" charset="0"/>
                  <a:buChar char="•"/>
                </a:pPr>
                <a:r>
                  <a:rPr lang="en-US" sz="2800" smtClean="0"/>
                  <a:t>(1 state)</a:t>
                </a:r>
                <a:endParaRPr lang="en-US" sz="2800" dirty="0" smtClean="0"/>
              </a:p>
              <a:p>
                <a:pPr marL="457200" indent="-457200">
                  <a:buFont typeface="Arial" panose="020B0604020202020204" pitchFamily="34" charset="0"/>
                  <a:buChar char="•"/>
                </a:pPr>
                <a14:m>
                  <m:oMath xmlns:m="http://schemas.openxmlformats.org/officeDocument/2006/math">
                    <m:r>
                      <a:rPr lang="en-US" sz="2800" b="0" i="1" smtClean="0">
                        <a:latin typeface="Cambria Math"/>
                      </a:rPr>
                      <m:t>{</m:t>
                    </m:r>
                    <m:r>
                      <a:rPr lang="en-US" sz="2800" b="0" i="1" smtClean="0">
                        <a:latin typeface="Cambria Math"/>
                      </a:rPr>
                      <m:t>𝜀</m:t>
                    </m:r>
                    <m:r>
                      <a:rPr lang="en-US" sz="2800" b="0" i="1" smtClean="0">
                        <a:latin typeface="Cambria Math"/>
                      </a:rPr>
                      <m:t>}</m:t>
                    </m:r>
                  </m:oMath>
                </a14:m>
                <a:r>
                  <a:rPr lang="en-US" sz="2800" smtClean="0"/>
                  <a:t> </a:t>
                </a:r>
              </a:p>
              <a:p>
                <a:pPr marL="1066693" lvl="1" indent="-457200">
                  <a:buFont typeface="Arial" panose="020B0604020202020204" pitchFamily="34" charset="0"/>
                  <a:buChar char="•"/>
                </a:pPr>
                <a:r>
                  <a:rPr lang="en-US" sz="2800" smtClean="0"/>
                  <a:t>(1 state)</a:t>
                </a:r>
              </a:p>
              <a:p>
                <a:pPr marL="457200" indent="-457200">
                  <a:buFont typeface="Arial" panose="020B0604020202020204" pitchFamily="34" charset="0"/>
                  <a:buChar char="•"/>
                </a:pPr>
                <a14:m>
                  <m:oMath xmlns:m="http://schemas.openxmlformats.org/officeDocument/2006/math">
                    <m:r>
                      <a:rPr lang="en-US" sz="2800" b="0" i="1" smtClean="0">
                        <a:latin typeface="Cambria Math"/>
                      </a:rPr>
                      <m:t>∅</m:t>
                    </m:r>
                  </m:oMath>
                </a14:m>
                <a:r>
                  <a:rPr lang="en-US" sz="2800" smtClean="0"/>
                  <a:t> </a:t>
                </a:r>
              </a:p>
              <a:p>
                <a:pPr marL="1066693" lvl="1" indent="-457200">
                  <a:buFont typeface="Arial" panose="020B0604020202020204" pitchFamily="34" charset="0"/>
                  <a:buChar char="•"/>
                </a:pPr>
                <a:r>
                  <a:rPr lang="en-US" sz="2800" smtClean="0"/>
                  <a:t>(1 state)</a:t>
                </a:r>
              </a:p>
              <a:p>
                <a:pPr marL="457200" indent="-457200">
                  <a:buFont typeface="Arial" panose="020B0604020202020204" pitchFamily="34" charset="0"/>
                  <a:buChar char="•"/>
                </a:pPr>
                <a14:m>
                  <m:oMath xmlns:m="http://schemas.openxmlformats.org/officeDocument/2006/math">
                    <m:d>
                      <m:dPr>
                        <m:begChr m:val="{"/>
                        <m:endChr m:val="}"/>
                        <m:ctrlPr>
                          <a:rPr lang="en-US" sz="2800" b="0" i="1" smtClean="0">
                            <a:latin typeface="Cambria Math"/>
                          </a:rPr>
                        </m:ctrlPr>
                      </m:dPr>
                      <m:e>
                        <m:r>
                          <a:rPr lang="en-US" sz="2800" b="0" i="0" smtClean="0">
                            <a:latin typeface="Cambria Math"/>
                          </a:rPr>
                          <m:t>0 </m:t>
                        </m:r>
                        <m:r>
                          <m:rPr>
                            <m:sty m:val="p"/>
                          </m:rPr>
                          <a:rPr lang="en-US" sz="2800" b="0" i="0" smtClean="0">
                            <a:latin typeface="Cambria Math"/>
                          </a:rPr>
                          <m:t>or</m:t>
                        </m:r>
                        <m:r>
                          <a:rPr lang="en-US" sz="2800" b="0" i="0" smtClean="0">
                            <a:latin typeface="Cambria Math"/>
                          </a:rPr>
                          <m:t> </m:t>
                        </m:r>
                        <m:r>
                          <m:rPr>
                            <m:sty m:val="p"/>
                          </m:rPr>
                          <a:rPr lang="en-US" sz="2800" b="0" i="0" smtClean="0">
                            <a:latin typeface="Cambria Math"/>
                          </a:rPr>
                          <m:t>more</m:t>
                        </m:r>
                        <m:r>
                          <a:rPr lang="en-US" sz="2800" b="0" i="0" smtClean="0">
                            <a:latin typeface="Cambria Math"/>
                          </a:rPr>
                          <m:t> </m:t>
                        </m:r>
                        <m:sSup>
                          <m:sSupPr>
                            <m:ctrlPr>
                              <a:rPr lang="en-US" sz="2800" b="0" i="1" smtClean="0">
                                <a:latin typeface="Cambria Math"/>
                              </a:rPr>
                            </m:ctrlPr>
                          </m:sSupPr>
                          <m:e>
                            <m:r>
                              <a:rPr lang="en-US" sz="2800" b="0" i="1" smtClean="0">
                                <a:latin typeface="Cambria Math"/>
                              </a:rPr>
                              <m:t>𝑎</m:t>
                            </m:r>
                          </m:e>
                          <m:sup>
                            <m:r>
                              <a:rPr lang="en-US" sz="2800" b="0" i="1" smtClean="0">
                                <a:latin typeface="Cambria Math"/>
                              </a:rPr>
                              <m:t>′</m:t>
                            </m:r>
                          </m:sup>
                        </m:sSup>
                        <m:r>
                          <m:rPr>
                            <m:sty m:val="p"/>
                          </m:rPr>
                          <a:rPr lang="en-US" sz="2800" b="0" i="0" smtClean="0">
                            <a:latin typeface="Cambria Math"/>
                          </a:rPr>
                          <m:t>s</m:t>
                        </m:r>
                        <m:r>
                          <a:rPr lang="en-US" sz="2800" b="0" i="0" smtClean="0">
                            <a:latin typeface="Cambria Math"/>
                          </a:rPr>
                          <m:t>, 0 </m:t>
                        </m:r>
                        <m:r>
                          <m:rPr>
                            <m:sty m:val="p"/>
                          </m:rPr>
                          <a:rPr lang="en-US" sz="2800" b="0" i="0" smtClean="0">
                            <a:latin typeface="Cambria Math"/>
                          </a:rPr>
                          <m:t>or</m:t>
                        </m:r>
                        <m:r>
                          <a:rPr lang="en-US" sz="2800" b="0" i="0" smtClean="0">
                            <a:latin typeface="Cambria Math"/>
                          </a:rPr>
                          <m:t> </m:t>
                        </m:r>
                        <m:r>
                          <m:rPr>
                            <m:sty m:val="p"/>
                          </m:rPr>
                          <a:rPr lang="en-US" sz="2800" b="0" i="0" smtClean="0">
                            <a:latin typeface="Cambria Math"/>
                          </a:rPr>
                          <m:t>more</m:t>
                        </m:r>
                        <m:r>
                          <a:rPr lang="en-US" sz="2800" b="0" i="0" smtClean="0">
                            <a:latin typeface="Cambria Math"/>
                          </a:rPr>
                          <m:t> </m:t>
                        </m:r>
                        <m:sSup>
                          <m:sSupPr>
                            <m:ctrlPr>
                              <a:rPr lang="en-US" sz="2800" b="0" i="0" smtClean="0">
                                <a:latin typeface="Cambria Math"/>
                              </a:rPr>
                            </m:ctrlPr>
                          </m:sSupPr>
                          <m:e>
                            <m:r>
                              <a:rPr lang="en-US" sz="2800" b="0" i="1" smtClean="0">
                                <a:latin typeface="Cambria Math"/>
                              </a:rPr>
                              <m:t>𝑏</m:t>
                            </m:r>
                          </m:e>
                          <m:sup>
                            <m:r>
                              <a:rPr lang="en-US" sz="2800" b="0" i="0" smtClean="0">
                                <a:latin typeface="Cambria Math"/>
                              </a:rPr>
                              <m:t>′</m:t>
                            </m:r>
                          </m:sup>
                        </m:sSup>
                        <m:r>
                          <m:rPr>
                            <m:sty m:val="p"/>
                          </m:rPr>
                          <a:rPr lang="en-US" sz="2800" b="0" i="0" smtClean="0">
                            <a:latin typeface="Cambria Math"/>
                          </a:rPr>
                          <m:t>s</m:t>
                        </m:r>
                        <m:r>
                          <a:rPr lang="en-US" sz="2800" b="0" i="0" smtClean="0">
                            <a:latin typeface="Cambria Math"/>
                          </a:rPr>
                          <m:t>, </m:t>
                        </m:r>
                        <m:r>
                          <m:rPr>
                            <m:sty m:val="p"/>
                          </m:rPr>
                          <a:rPr lang="en-US" sz="2800" b="0" i="0" smtClean="0">
                            <a:latin typeface="Cambria Math"/>
                          </a:rPr>
                          <m:t>one</m:t>
                        </m:r>
                        <m:r>
                          <a:rPr lang="en-US" sz="2800" b="0" i="0" smtClean="0">
                            <a:latin typeface="Cambria Math"/>
                          </a:rPr>
                          <m:t> </m:t>
                        </m:r>
                        <m:r>
                          <m:rPr>
                            <m:sty m:val="p"/>
                          </m:rPr>
                          <a:rPr lang="en-US" sz="2800" b="0" i="0" smtClean="0">
                            <a:latin typeface="Cambria Math"/>
                          </a:rPr>
                          <m:t>or</m:t>
                        </m:r>
                        <m:r>
                          <a:rPr lang="en-US" sz="2800" b="0" i="0" smtClean="0">
                            <a:latin typeface="Cambria Math"/>
                          </a:rPr>
                          <m:t> </m:t>
                        </m:r>
                        <m:r>
                          <m:rPr>
                            <m:sty m:val="p"/>
                          </m:rPr>
                          <a:rPr lang="en-US" sz="2800" b="0" i="0" smtClean="0">
                            <a:latin typeface="Cambria Math"/>
                          </a:rPr>
                          <m:t>more</m:t>
                        </m:r>
                        <m:r>
                          <a:rPr lang="en-US" sz="2800" b="0" i="0" smtClean="0">
                            <a:latin typeface="Cambria Math"/>
                          </a:rPr>
                          <m:t> </m:t>
                        </m:r>
                        <m:sSup>
                          <m:sSupPr>
                            <m:ctrlPr>
                              <a:rPr lang="en-US" sz="2800" b="0" i="0" smtClean="0">
                                <a:latin typeface="Cambria Math"/>
                              </a:rPr>
                            </m:ctrlPr>
                          </m:sSupPr>
                          <m:e>
                            <m:r>
                              <a:rPr lang="en-US" sz="2800" b="0" i="1" smtClean="0">
                                <a:latin typeface="Cambria Math"/>
                              </a:rPr>
                              <m:t>𝑎</m:t>
                            </m:r>
                          </m:e>
                          <m:sup>
                            <m:r>
                              <a:rPr lang="en-US" sz="2800" b="0" i="0" smtClean="0">
                                <a:latin typeface="Cambria Math"/>
                              </a:rPr>
                              <m:t>′</m:t>
                            </m:r>
                          </m:sup>
                        </m:sSup>
                        <m:r>
                          <m:rPr>
                            <m:sty m:val="p"/>
                          </m:rPr>
                          <a:rPr lang="en-US" sz="2800" b="0" i="0" smtClean="0">
                            <a:latin typeface="Cambria Math"/>
                          </a:rPr>
                          <m:t>s</m:t>
                        </m:r>
                      </m:e>
                    </m:d>
                  </m:oMath>
                </a14:m>
                <a:r>
                  <a:rPr lang="en-US" sz="2800" b="0" smtClean="0"/>
                  <a:t> </a:t>
                </a:r>
              </a:p>
              <a:p>
                <a:pPr marL="1066693" lvl="1" indent="-457200">
                  <a:buFont typeface="Arial" panose="020B0604020202020204" pitchFamily="34" charset="0"/>
                  <a:buChar char="•"/>
                </a:pPr>
                <a:r>
                  <a:rPr lang="en-US" sz="2800" smtClean="0"/>
                  <a:t>(3</a:t>
                </a:r>
                <a:r>
                  <a:rPr lang="en-US" sz="2800" smtClean="0"/>
                  <a:t> states)</a:t>
                </a:r>
                <a:endParaRPr lang="en-US" sz="2800" b="0" smtClean="0"/>
              </a:p>
              <a:p>
                <a:pPr marL="457200" indent="-457200">
                  <a:buFont typeface="Arial" panose="020B0604020202020204" pitchFamily="34" charset="0"/>
                  <a:buChar char="•"/>
                </a:pPr>
                <a14:m>
                  <m:oMath xmlns:m="http://schemas.openxmlformats.org/officeDocument/2006/math">
                    <m:d>
                      <m:dPr>
                        <m:begChr m:val="{"/>
                        <m:endChr m:val="|"/>
                        <m:ctrlPr>
                          <a:rPr lang="en-US" sz="2800" b="0" i="1" smtClean="0">
                            <a:latin typeface="Cambria Math"/>
                          </a:rPr>
                        </m:ctrlPr>
                      </m:dPr>
                      <m:e>
                        <m:r>
                          <a:rPr lang="en-US" sz="2800" b="0" i="1" smtClean="0">
                            <a:latin typeface="Cambria Math"/>
                          </a:rPr>
                          <m:t>𝑤</m:t>
                        </m:r>
                        <m:r>
                          <a:rPr lang="en-US" sz="2800" b="0" i="1" smtClean="0">
                            <a:latin typeface="Cambria Math"/>
                          </a:rPr>
                          <m:t>∈</m:t>
                        </m:r>
                        <m:sSup>
                          <m:sSupPr>
                            <m:ctrlPr>
                              <a:rPr lang="en-US" sz="2800" b="0" i="1" smtClean="0">
                                <a:latin typeface="Cambria Math"/>
                              </a:rPr>
                            </m:ctrlPr>
                          </m:sSupPr>
                          <m:e>
                            <m:r>
                              <m:rPr>
                                <m:sty m:val="p"/>
                              </m:rPr>
                              <a:rPr lang="en-US" sz="2800" b="0" i="0" smtClean="0">
                                <a:latin typeface="Cambria Math"/>
                              </a:rPr>
                              <m:t>Σ</m:t>
                            </m:r>
                          </m:e>
                          <m:sup>
                            <m:r>
                              <a:rPr lang="en-US" sz="2800" b="0" i="1" smtClean="0">
                                <a:latin typeface="Cambria Math"/>
                              </a:rPr>
                              <m:t>∗</m:t>
                            </m:r>
                          </m:sup>
                        </m:sSup>
                        <m:r>
                          <a:rPr lang="en-US" sz="2800" b="0" i="1" smtClean="0">
                            <a:latin typeface="Cambria Math"/>
                          </a:rPr>
                          <m:t> </m:t>
                        </m:r>
                      </m:e>
                    </m:d>
                    <m:r>
                      <a:rPr lang="en-US" sz="2800" b="0" i="1" smtClean="0">
                        <a:latin typeface="Cambria Math"/>
                      </a:rPr>
                      <m:t> </m:t>
                    </m:r>
                    <m:r>
                      <a:rPr lang="en-US" sz="2800" b="0" i="1" smtClean="0">
                        <a:latin typeface="Cambria Math"/>
                      </a:rPr>
                      <m:t>𝑎𝑏𝑎</m:t>
                    </m:r>
                    <m:r>
                      <a:rPr lang="en-US" sz="2800" b="0" i="1" smtClean="0">
                        <a:latin typeface="Cambria Math"/>
                      </a:rPr>
                      <m:t> </m:t>
                    </m:r>
                    <m:r>
                      <m:rPr>
                        <m:sty m:val="p"/>
                      </m:rPr>
                      <a:rPr lang="en-US" sz="2800" b="0" i="0" smtClean="0">
                        <a:latin typeface="Cambria Math"/>
                      </a:rPr>
                      <m:t>appears</m:t>
                    </m:r>
                    <m:r>
                      <a:rPr lang="en-US" sz="2800" b="0" i="0" smtClean="0">
                        <a:latin typeface="Cambria Math"/>
                      </a:rPr>
                      <m:t> </m:t>
                    </m:r>
                    <m:r>
                      <m:rPr>
                        <m:sty m:val="p"/>
                      </m:rPr>
                      <a:rPr lang="en-US" sz="2800" b="0" i="0" smtClean="0">
                        <a:latin typeface="Cambria Math"/>
                      </a:rPr>
                      <m:t>somewhere</m:t>
                    </m:r>
                    <m:r>
                      <a:rPr lang="en-US" sz="2800" b="0" i="0" smtClean="0">
                        <a:latin typeface="Cambria Math"/>
                      </a:rPr>
                      <m:t> </m:t>
                    </m:r>
                    <m:r>
                      <m:rPr>
                        <m:sty m:val="p"/>
                      </m:rPr>
                      <a:rPr lang="en-US" sz="2800" b="0" i="0" smtClean="0">
                        <a:latin typeface="Cambria Math"/>
                      </a:rPr>
                      <m:t>in</m:t>
                    </m:r>
                    <m:r>
                      <a:rPr lang="en-US" sz="2800" b="0" i="0" smtClean="0">
                        <a:latin typeface="Cambria Math"/>
                      </a:rPr>
                      <m:t> </m:t>
                    </m:r>
                    <m:r>
                      <a:rPr lang="en-US" sz="2800" b="0" i="1" smtClean="0">
                        <a:latin typeface="Cambria Math"/>
                      </a:rPr>
                      <m:t>𝑤</m:t>
                    </m:r>
                    <m:r>
                      <a:rPr lang="en-US" sz="2800" b="0" i="0" smtClean="0">
                        <a:latin typeface="Cambria Math"/>
                      </a:rPr>
                      <m:t>}</m:t>
                    </m:r>
                  </m:oMath>
                </a14:m>
                <a:r>
                  <a:rPr lang="en-US" sz="2800"/>
                  <a:t> </a:t>
                </a:r>
                <a:endParaRPr lang="en-US" sz="2800" smtClean="0"/>
              </a:p>
              <a:p>
                <a:pPr marL="1066693" lvl="1" indent="-457200">
                  <a:buFont typeface="Arial" panose="020B0604020202020204" pitchFamily="34" charset="0"/>
                  <a:buChar char="•"/>
                </a:pPr>
                <a:r>
                  <a:rPr lang="en-US" sz="2800" smtClean="0"/>
                  <a:t>(4 </a:t>
                </a:r>
                <a:r>
                  <a:rPr lang="en-US" sz="2800"/>
                  <a:t>states)</a:t>
                </a:r>
              </a:p>
              <a:p>
                <a:pPr marL="457200" indent="-457200">
                  <a:buFont typeface="Arial" panose="020B0604020202020204" pitchFamily="34" charset="0"/>
                  <a:buChar char="•"/>
                </a:pPr>
                <a:endParaRPr lang="en-US" sz="2800" dirty="0" smtClean="0"/>
              </a:p>
              <a:p>
                <a:endParaRPr 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3046412" y="1342846"/>
                <a:ext cx="9067800" cy="6124754"/>
              </a:xfrm>
              <a:prstGeom prst="rect">
                <a:avLst/>
              </a:prstGeom>
              <a:blipFill rotWithShape="1">
                <a:blip r:embed="rId2"/>
                <a:stretch>
                  <a:fillRect l="-1412" t="-896" r="-1009"/>
                </a:stretch>
              </a:blipFill>
            </p:spPr>
            <p:txBody>
              <a:bodyPr/>
              <a:lstStyle/>
              <a:p>
                <a:r>
                  <a:rPr lang="en-US">
                    <a:noFill/>
                  </a:rPr>
                  <a:t> </a:t>
                </a:r>
              </a:p>
            </p:txBody>
          </p:sp>
        </mc:Fallback>
      </mc:AlternateContent>
    </p:spTree>
    <p:extLst>
      <p:ext uri="{BB962C8B-B14F-4D97-AF65-F5344CB8AC3E}">
        <p14:creationId xmlns:p14="http://schemas.microsoft.com/office/powerpoint/2010/main" val="2828126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Powerset Construction</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10</a:t>
            </a:fld>
            <a:endParaRPr lang="en-US"/>
          </a:p>
        </p:txBody>
      </p:sp>
      <p:grpSp>
        <p:nvGrpSpPr>
          <p:cNvPr id="5" name="Group 4"/>
          <p:cNvGrpSpPr/>
          <p:nvPr/>
        </p:nvGrpSpPr>
        <p:grpSpPr>
          <a:xfrm>
            <a:off x="0" y="2438400"/>
            <a:ext cx="6325834" cy="1907411"/>
            <a:chOff x="52145" y="3505200"/>
            <a:chExt cx="6325834" cy="1907411"/>
          </a:xfrm>
        </p:grpSpPr>
        <p:grpSp>
          <p:nvGrpSpPr>
            <p:cNvPr id="6" name="Group 5"/>
            <p:cNvGrpSpPr/>
            <p:nvPr/>
          </p:nvGrpSpPr>
          <p:grpSpPr>
            <a:xfrm>
              <a:off x="760412" y="3505200"/>
              <a:ext cx="4093393" cy="1445746"/>
              <a:chOff x="1592136" y="3886200"/>
              <a:chExt cx="4093393" cy="1445746"/>
            </a:xfrm>
          </p:grpSpPr>
          <mc:AlternateContent xmlns:mc="http://schemas.openxmlformats.org/markup-compatibility/2006">
            <mc:Choice xmlns:a14="http://schemas.microsoft.com/office/drawing/2010/main" Requires="a14">
              <p:sp>
                <p:nvSpPr>
                  <p:cNvPr id="8" name="Oval 23"/>
                  <p:cNvSpPr>
                    <a:spLocks noChangeArrowheads="1"/>
                  </p:cNvSpPr>
                  <p:nvPr/>
                </p:nvSpPr>
                <p:spPr bwMode="auto">
                  <a:xfrm>
                    <a:off x="3398177" y="4594746"/>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8" name="Oval 23"/>
                  <p:cNvSpPr>
                    <a:spLocks noRot="1" noChangeAspect="1" noMove="1" noResize="1" noEditPoints="1" noAdjustHandles="1" noChangeArrowheads="1" noChangeShapeType="1" noTextEdit="1"/>
                  </p:cNvSpPr>
                  <p:nvPr/>
                </p:nvSpPr>
                <p:spPr bwMode="auto">
                  <a:xfrm>
                    <a:off x="3398177" y="4594746"/>
                    <a:ext cx="633248" cy="633413"/>
                  </a:xfrm>
                  <a:prstGeom prst="ellipse">
                    <a:avLst/>
                  </a:prstGeom>
                  <a:blipFill rotWithShape="1">
                    <a:blip r:embed="rId2"/>
                    <a:stretch>
                      <a:fillRect/>
                    </a:stretch>
                  </a:blipFill>
                  <a:ln w="9525" algn="ctr">
                    <a:solidFill>
                      <a:schemeClr val="tx1"/>
                    </a:solidFill>
                    <a:round/>
                    <a:headEnd/>
                    <a:tailEnd/>
                  </a:ln>
                </p:spPr>
                <p:txBody>
                  <a:bodyPr/>
                  <a:lstStyle/>
                  <a:p>
                    <a:r>
                      <a:rPr lang="en-US">
                        <a:noFill/>
                      </a:rPr>
                      <a:t> </a:t>
                    </a:r>
                  </a:p>
                </p:txBody>
              </p:sp>
            </mc:Fallback>
          </mc:AlternateContent>
          <p:grpSp>
            <p:nvGrpSpPr>
              <p:cNvPr id="9" name="Group 17"/>
              <p:cNvGrpSpPr>
                <a:grpSpLocks/>
              </p:cNvGrpSpPr>
              <p:nvPr/>
            </p:nvGrpSpPr>
            <p:grpSpPr bwMode="auto">
              <a:xfrm>
                <a:off x="1592136" y="4572000"/>
                <a:ext cx="914400" cy="678906"/>
                <a:chOff x="4724" y="1996"/>
                <a:chExt cx="388" cy="288"/>
              </a:xfrm>
            </p:grpSpPr>
            <mc:AlternateContent xmlns:mc="http://schemas.openxmlformats.org/markup-compatibility/2006" xmlns:a14="http://schemas.microsoft.com/office/drawing/2010/main">
              <mc:Choice Requires="a14">
                <p:sp>
                  <p:nvSpPr>
                    <p:cNvPr id="23"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24" name="Group 19"/>
                <p:cNvGrpSpPr>
                  <a:grpSpLocks/>
                </p:cNvGrpSpPr>
                <p:nvPr/>
              </p:nvGrpSpPr>
              <p:grpSpPr bwMode="auto">
                <a:xfrm>
                  <a:off x="4724" y="2092"/>
                  <a:ext cx="96" cy="96"/>
                  <a:chOff x="4752" y="2092"/>
                  <a:chExt cx="96" cy="96"/>
                </a:xfrm>
              </p:grpSpPr>
              <p:sp>
                <p:nvSpPr>
                  <p:cNvPr id="25"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26"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10" name="Group 27"/>
              <p:cNvGrpSpPr>
                <a:grpSpLocks/>
              </p:cNvGrpSpPr>
              <p:nvPr/>
            </p:nvGrpSpPr>
            <p:grpSpPr bwMode="auto">
              <a:xfrm>
                <a:off x="4885796" y="4511481"/>
                <a:ext cx="799733" cy="799941"/>
                <a:chOff x="4824" y="2352"/>
                <a:chExt cx="288" cy="288"/>
              </a:xfrm>
            </p:grpSpPr>
            <mc:AlternateContent xmlns:mc="http://schemas.openxmlformats.org/markup-compatibility/2006">
              <mc:Choice xmlns:a14="http://schemas.microsoft.com/office/drawing/2010/main" Requires="a14">
                <p:sp>
                  <p:nvSpPr>
                    <p:cNvPr id="21"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baseline="-25000">
                        <a:solidFill>
                          <a:srgbClr val="FF0000"/>
                        </a:solidFill>
                      </a:endParaRPr>
                    </a:p>
                  </p:txBody>
                </p:sp>
              </mc:Choice>
              <mc:Fallback>
                <p:sp>
                  <p:nvSpPr>
                    <p:cNvPr id="21"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4"/>
                      <a:stretch>
                        <a:fillRect/>
                      </a:stretch>
                    </a:blipFill>
                    <a:ln w="9525" algn="ctr">
                      <a:solidFill>
                        <a:srgbClr val="FF0000"/>
                      </a:solidFill>
                      <a:round/>
                      <a:headEnd/>
                      <a:tailEnd/>
                    </a:ln>
                  </p:spPr>
                  <p:txBody>
                    <a:bodyPr/>
                    <a:lstStyle/>
                    <a:p>
                      <a:r>
                        <a:rPr lang="en-US">
                          <a:noFill/>
                        </a:rPr>
                        <a:t> </a:t>
                      </a:r>
                    </a:p>
                  </p:txBody>
                </p:sp>
              </mc:Fallback>
            </mc:AlternateContent>
            <p:sp>
              <p:nvSpPr>
                <p:cNvPr id="22"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11" name="Curved Connector 10"/>
              <p:cNvCxnSpPr>
                <a:stCxn id="23" idx="1"/>
                <a:endCxn id="23" idx="7"/>
              </p:cNvCxnSpPr>
              <p:nvPr/>
            </p:nvCxnSpPr>
            <p:spPr>
              <a:xfrm rot="5400000" flipH="1" flipV="1">
                <a:off x="2167171" y="4431456"/>
                <a:ext cx="12700" cy="479934"/>
              </a:xfrm>
              <a:prstGeom prst="curvedConnector3">
                <a:avLst>
                  <a:gd name="adj1" fmla="val 2582858"/>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2042450" y="3920853"/>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12" name="TextBox 11"/>
                  <p:cNvSpPr txBox="1">
                    <a:spLocks noRot="1" noChangeAspect="1" noMove="1" noResize="1" noEditPoints="1" noAdjustHandles="1" noChangeArrowheads="1" noChangeShapeType="1" noTextEdit="1"/>
                  </p:cNvSpPr>
                  <p:nvPr/>
                </p:nvSpPr>
                <p:spPr>
                  <a:xfrm>
                    <a:off x="2042450" y="3920853"/>
                    <a:ext cx="432618" cy="461665"/>
                  </a:xfrm>
                  <a:prstGeom prst="rect">
                    <a:avLst/>
                  </a:prstGeom>
                  <a:blipFill rotWithShape="1">
                    <a:blip r:embed="rId5"/>
                    <a:stretch>
                      <a:fillRect/>
                    </a:stretch>
                  </a:blipFill>
                </p:spPr>
                <p:txBody>
                  <a:bodyPr/>
                  <a:lstStyle/>
                  <a:p>
                    <a:r>
                      <a:rPr lang="en-US">
                        <a:noFill/>
                      </a:rPr>
                      <a:t> </a:t>
                    </a:r>
                  </a:p>
                </p:txBody>
              </p:sp>
            </mc:Fallback>
          </mc:AlternateContent>
          <p:cxnSp>
            <p:nvCxnSpPr>
              <p:cNvPr id="13" name="Curved Connector 12"/>
              <p:cNvCxnSpPr>
                <a:stCxn id="8" idx="1"/>
                <a:endCxn id="8" idx="7"/>
              </p:cNvCxnSpPr>
              <p:nvPr/>
            </p:nvCxnSpPr>
            <p:spPr>
              <a:xfrm rot="5400000" flipH="1" flipV="1">
                <a:off x="3714801" y="4463620"/>
                <a:ext cx="12700" cy="447774"/>
              </a:xfrm>
              <a:prstGeom prst="curvedConnector3">
                <a:avLst>
                  <a:gd name="adj1" fmla="val 2530402"/>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21" idx="0"/>
                <a:endCxn id="21" idx="7"/>
              </p:cNvCxnSpPr>
              <p:nvPr/>
            </p:nvCxnSpPr>
            <p:spPr>
              <a:xfrm rot="16200000" flipH="1">
                <a:off x="5368462" y="4428681"/>
                <a:ext cx="117149" cy="282748"/>
              </a:xfrm>
              <a:prstGeom prst="curvedConnector3">
                <a:avLst>
                  <a:gd name="adj1" fmla="val -195136"/>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AutoShape 24"/>
              <p:cNvCxnSpPr>
                <a:cxnSpLocks noChangeShapeType="1"/>
                <a:stCxn id="23" idx="6"/>
                <a:endCxn id="8" idx="2"/>
              </p:cNvCxnSpPr>
              <p:nvPr/>
            </p:nvCxnSpPr>
            <p:spPr bwMode="auto">
              <a:xfrm>
                <a:off x="2506536" y="4911453"/>
                <a:ext cx="891641" cy="0"/>
              </a:xfrm>
              <a:prstGeom prst="straightConnector1">
                <a:avLst/>
              </a:prstGeom>
              <a:noFill/>
              <a:ln w="57150">
                <a:solidFill>
                  <a:srgbClr val="3399FF"/>
                </a:solidFill>
                <a:round/>
                <a:headEnd/>
                <a:tailEnd type="triangle" w="med" len="med"/>
              </a:ln>
            </p:spPr>
          </p:cxnSp>
          <p:cxnSp>
            <p:nvCxnSpPr>
              <p:cNvPr id="16" name="AutoShape 24"/>
              <p:cNvCxnSpPr>
                <a:cxnSpLocks noChangeShapeType="1"/>
                <a:stCxn id="8" idx="6"/>
                <a:endCxn id="21" idx="2"/>
              </p:cNvCxnSpPr>
              <p:nvPr/>
            </p:nvCxnSpPr>
            <p:spPr bwMode="auto">
              <a:xfrm flipV="1">
                <a:off x="4031425" y="4911452"/>
                <a:ext cx="854371" cy="1"/>
              </a:xfrm>
              <a:prstGeom prst="straightConnector1">
                <a:avLst/>
              </a:prstGeom>
              <a:noFill/>
              <a:ln w="57150">
                <a:solidFill>
                  <a:srgbClr val="3399FF"/>
                </a:solidFill>
                <a:round/>
                <a:headEnd/>
                <a:tailEnd type="triangle" w="med" len="med"/>
              </a:ln>
            </p:spPr>
          </p:cxnSp>
          <mc:AlternateContent xmlns:mc="http://schemas.openxmlformats.org/markup-compatibility/2006">
            <mc:Choice xmlns:a14="http://schemas.microsoft.com/office/drawing/2010/main" Requires="a14">
              <p:sp>
                <p:nvSpPr>
                  <p:cNvPr id="17" name="TextBox 16"/>
                  <p:cNvSpPr txBox="1"/>
                  <p:nvPr/>
                </p:nvSpPr>
                <p:spPr>
                  <a:xfrm>
                    <a:off x="3503612" y="3962400"/>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17" name="TextBox 16"/>
                  <p:cNvSpPr txBox="1">
                    <a:spLocks noRot="1" noChangeAspect="1" noMove="1" noResize="1" noEditPoints="1" noAdjustHandles="1" noChangeArrowheads="1" noChangeShapeType="1" noTextEdit="1"/>
                  </p:cNvSpPr>
                  <p:nvPr/>
                </p:nvSpPr>
                <p:spPr>
                  <a:xfrm>
                    <a:off x="3503612" y="3962400"/>
                    <a:ext cx="427040"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668833" y="4870281"/>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𝜀</m:t>
                          </m:r>
                        </m:oMath>
                      </m:oMathPara>
                    </a14:m>
                    <a:endParaRPr lang="en-US"/>
                  </a:p>
                </p:txBody>
              </p:sp>
            </mc:Choice>
            <mc:Fallback>
              <p:sp>
                <p:nvSpPr>
                  <p:cNvPr id="18" name="TextBox 17"/>
                  <p:cNvSpPr txBox="1">
                    <a:spLocks noRot="1" noChangeAspect="1" noMove="1" noResize="1" noEditPoints="1" noAdjustHandles="1" noChangeArrowheads="1" noChangeShapeType="1" noTextEdit="1"/>
                  </p:cNvSpPr>
                  <p:nvPr/>
                </p:nvSpPr>
                <p:spPr>
                  <a:xfrm>
                    <a:off x="2668833" y="4870281"/>
                    <a:ext cx="402803"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239245" y="48006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19" name="TextBox 18"/>
                  <p:cNvSpPr txBox="1">
                    <a:spLocks noRot="1" noChangeAspect="1" noMove="1" noResize="1" noEditPoints="1" noAdjustHandles="1" noChangeArrowheads="1" noChangeShapeType="1" noTextEdit="1"/>
                  </p:cNvSpPr>
                  <p:nvPr/>
                </p:nvSpPr>
                <p:spPr>
                  <a:xfrm>
                    <a:off x="4239245" y="4800600"/>
                    <a:ext cx="432618" cy="461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190767" y="38862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20" name="TextBox 19"/>
                  <p:cNvSpPr txBox="1">
                    <a:spLocks noRot="1" noChangeAspect="1" noMove="1" noResize="1" noEditPoints="1" noAdjustHandles="1" noChangeArrowheads="1" noChangeShapeType="1" noTextEdit="1"/>
                  </p:cNvSpPr>
                  <p:nvPr/>
                </p:nvSpPr>
                <p:spPr>
                  <a:xfrm>
                    <a:off x="5190767" y="3886200"/>
                    <a:ext cx="432618" cy="461665"/>
                  </a:xfrm>
                  <a:prstGeom prst="rect">
                    <a:avLst/>
                  </a:prstGeom>
                  <a:blipFill rotWithShape="1">
                    <a:blip r:embed="rId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 name="Rectangle 6"/>
                <p:cNvSpPr/>
                <p:nvPr/>
              </p:nvSpPr>
              <p:spPr>
                <a:xfrm>
                  <a:off x="52145" y="4950946"/>
                  <a:ext cx="632583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r>
                              <a:rPr lang="en-US">
                                <a:latin typeface="Cambria Math"/>
                              </a:rPr>
                              <m:t>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i="1">
                                    <a:latin typeface="Cambria Math"/>
                                  </a:rPr>
                                  <m:t>′</m:t>
                                </m:r>
                              </m:sup>
                            </m:sSup>
                            <m:r>
                              <m:rPr>
                                <m:sty m:val="p"/>
                              </m:rPr>
                              <a:rPr lang="en-US">
                                <a:latin typeface="Cambria Math"/>
                              </a:rPr>
                              <m:t>s</m:t>
                            </m:r>
                            <m:r>
                              <a:rPr lang="en-US">
                                <a:latin typeface="Cambria Math"/>
                              </a:rPr>
                              <m:t>, 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𝑏</m:t>
                                </m:r>
                              </m:e>
                              <m:sup>
                                <m:r>
                                  <a:rPr lang="en-US">
                                    <a:latin typeface="Cambria Math"/>
                                  </a:rPr>
                                  <m:t>′</m:t>
                                </m:r>
                              </m:sup>
                            </m:sSup>
                            <m:r>
                              <m:rPr>
                                <m:sty m:val="p"/>
                              </m:rPr>
                              <a:rPr lang="en-US">
                                <a:latin typeface="Cambria Math"/>
                              </a:rPr>
                              <m:t>s</m:t>
                            </m:r>
                            <m:r>
                              <a:rPr lang="en-US">
                                <a:latin typeface="Cambria Math"/>
                              </a:rPr>
                              <m:t>, </m:t>
                            </m:r>
                            <m:r>
                              <m:rPr>
                                <m:sty m:val="p"/>
                              </m:rPr>
                              <a:rPr lang="en-US">
                                <a:latin typeface="Cambria Math"/>
                              </a:rPr>
                              <m:t>one</m:t>
                            </m:r>
                            <m:r>
                              <a:rPr lang="en-US">
                                <a:latin typeface="Cambria Math"/>
                              </a:rPr>
                              <m:t>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a:latin typeface="Cambria Math"/>
                                  </a:rPr>
                                  <m:t>′</m:t>
                                </m:r>
                              </m:sup>
                            </m:sSup>
                            <m:r>
                              <m:rPr>
                                <m:sty m:val="p"/>
                              </m:rPr>
                              <a:rPr lang="en-US">
                                <a:latin typeface="Cambria Math"/>
                              </a:rPr>
                              <m:t>s</m:t>
                            </m:r>
                          </m:e>
                        </m:d>
                      </m:oMath>
                    </m:oMathPara>
                  </a14:m>
                  <a:endParaRPr lang="en-US"/>
                </a:p>
              </p:txBody>
            </p:sp>
          </mc:Choice>
          <mc:Fallback>
            <p:sp>
              <p:nvSpPr>
                <p:cNvPr id="7" name="Rectangle 6"/>
                <p:cNvSpPr>
                  <a:spLocks noRot="1" noChangeAspect="1" noMove="1" noResize="1" noEditPoints="1" noAdjustHandles="1" noChangeArrowheads="1" noChangeShapeType="1" noTextEdit="1"/>
                </p:cNvSpPr>
                <p:nvPr/>
              </p:nvSpPr>
              <p:spPr>
                <a:xfrm>
                  <a:off x="52145" y="4950946"/>
                  <a:ext cx="6325834" cy="461665"/>
                </a:xfrm>
                <a:prstGeom prst="rect">
                  <a:avLst/>
                </a:prstGeom>
                <a:blipFill rotWithShape="1">
                  <a:blip r:embed="rId10"/>
                  <a:stretch>
                    <a:fillRect/>
                  </a:stretch>
                </a:blipFill>
              </p:spPr>
              <p:txBody>
                <a:bodyPr/>
                <a:lstStyle/>
                <a:p>
                  <a:r>
                    <a:rPr lang="en-US">
                      <a:noFill/>
                    </a:rPr>
                    <a:t> </a:t>
                  </a:r>
                </a:p>
              </p:txBody>
            </p:sp>
          </mc:Fallback>
        </mc:AlternateContent>
      </p:grpSp>
      <p:sp>
        <p:nvSpPr>
          <p:cNvPr id="27" name="Right Arrow 26"/>
          <p:cNvSpPr/>
          <p:nvPr/>
        </p:nvSpPr>
        <p:spPr>
          <a:xfrm>
            <a:off x="5561012" y="3104850"/>
            <a:ext cx="1143000" cy="45260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Oval 23"/>
              <p:cNvSpPr>
                <a:spLocks noChangeArrowheads="1"/>
              </p:cNvSpPr>
              <p:nvPr/>
            </p:nvSpPr>
            <p:spPr bwMode="auto">
              <a:xfrm>
                <a:off x="7318176" y="2545719"/>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0</m:t>
                          </m:r>
                        </m:sub>
                      </m:sSub>
                    </m:oMath>
                  </m:oMathPara>
                </a14:m>
                <a:endParaRPr lang="en-US" sz="2400"/>
              </a:p>
            </p:txBody>
          </p:sp>
        </mc:Choice>
        <mc:Fallback>
          <p:sp>
            <p:nvSpPr>
              <p:cNvPr id="55" name="Oval 23"/>
              <p:cNvSpPr>
                <a:spLocks noRot="1" noChangeAspect="1" noMove="1" noResize="1" noEditPoints="1" noAdjustHandles="1" noChangeArrowheads="1" noChangeShapeType="1" noTextEdit="1"/>
              </p:cNvSpPr>
              <p:nvPr/>
            </p:nvSpPr>
            <p:spPr bwMode="auto">
              <a:xfrm>
                <a:off x="7318176" y="2545719"/>
                <a:ext cx="934745" cy="934989"/>
              </a:xfrm>
              <a:prstGeom prst="ellipse">
                <a:avLst/>
              </a:prstGeom>
              <a:blipFill rotWithShape="1">
                <a:blip r:embed="rId11"/>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Oval 23"/>
              <p:cNvSpPr>
                <a:spLocks noChangeArrowheads="1"/>
              </p:cNvSpPr>
              <p:nvPr/>
            </p:nvSpPr>
            <p:spPr bwMode="auto">
              <a:xfrm>
                <a:off x="8652411" y="1367135"/>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a:p>
            </p:txBody>
          </p:sp>
        </mc:Choice>
        <mc:Fallback>
          <p:sp>
            <p:nvSpPr>
              <p:cNvPr id="56" name="Oval 23"/>
              <p:cNvSpPr>
                <a:spLocks noRot="1" noChangeAspect="1" noMove="1" noResize="1" noEditPoints="1" noAdjustHandles="1" noChangeArrowheads="1" noChangeShapeType="1" noTextEdit="1"/>
              </p:cNvSpPr>
              <p:nvPr/>
            </p:nvSpPr>
            <p:spPr bwMode="auto">
              <a:xfrm>
                <a:off x="8652411" y="1367135"/>
                <a:ext cx="934745" cy="934989"/>
              </a:xfrm>
              <a:prstGeom prst="ellipse">
                <a:avLst/>
              </a:prstGeom>
              <a:blipFill rotWithShape="1">
                <a:blip r:embed="rId12"/>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Oval 23"/>
              <p:cNvSpPr>
                <a:spLocks noChangeArrowheads="1"/>
              </p:cNvSpPr>
              <p:nvPr/>
            </p:nvSpPr>
            <p:spPr bwMode="auto">
              <a:xfrm>
                <a:off x="9985176" y="2595196"/>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2</m:t>
                          </m:r>
                        </m:sub>
                      </m:sSub>
                    </m:oMath>
                  </m:oMathPara>
                </a14:m>
                <a:endParaRPr lang="en-US" sz="2400"/>
              </a:p>
            </p:txBody>
          </p:sp>
        </mc:Choice>
        <mc:Fallback>
          <p:sp>
            <p:nvSpPr>
              <p:cNvPr id="57" name="Oval 23"/>
              <p:cNvSpPr>
                <a:spLocks noRot="1" noChangeAspect="1" noMove="1" noResize="1" noEditPoints="1" noAdjustHandles="1" noChangeArrowheads="1" noChangeShapeType="1" noTextEdit="1"/>
              </p:cNvSpPr>
              <p:nvPr/>
            </p:nvSpPr>
            <p:spPr bwMode="auto">
              <a:xfrm>
                <a:off x="9985176" y="2595196"/>
                <a:ext cx="934745" cy="934989"/>
              </a:xfrm>
              <a:prstGeom prst="ellipse">
                <a:avLst/>
              </a:prstGeom>
              <a:blipFill rotWithShape="1">
                <a:blip r:embed="rId13"/>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Oval 23"/>
              <p:cNvSpPr>
                <a:spLocks noChangeArrowheads="1"/>
              </p:cNvSpPr>
              <p:nvPr/>
            </p:nvSpPr>
            <p:spPr bwMode="auto">
              <a:xfrm>
                <a:off x="8633920" y="3851941"/>
                <a:ext cx="934745" cy="934989"/>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b="0" i="1" smtClean="0">
                              <a:solidFill>
                                <a:srgbClr val="FF0000"/>
                              </a:solidFill>
                              <a:latin typeface="Cambria Math"/>
                            </a:rPr>
                            <m:t>𝑞</m:t>
                          </m:r>
                        </m:e>
                        <m:sub>
                          <m:r>
                            <a:rPr lang="en-US" sz="2400" b="0" i="1" smtClean="0">
                              <a:solidFill>
                                <a:srgbClr val="FF0000"/>
                              </a:solidFill>
                              <a:latin typeface="Cambria Math"/>
                            </a:rPr>
                            <m:t>1</m:t>
                          </m:r>
                        </m:sub>
                      </m:sSub>
                      <m:r>
                        <a:rPr lang="en-US" sz="2400" b="0" i="1" smtClean="0">
                          <a:solidFill>
                            <a:srgbClr val="FF0000"/>
                          </a:solidFill>
                          <a:latin typeface="Cambria Math"/>
                        </a:rPr>
                        <m:t>,</m:t>
                      </m:r>
                      <m:sSub>
                        <m:sSubPr>
                          <m:ctrlPr>
                            <a:rPr lang="en-US" sz="2400" b="0" i="1" smtClean="0">
                              <a:solidFill>
                                <a:srgbClr val="FF0000"/>
                              </a:solidFill>
                              <a:latin typeface="Cambria Math"/>
                            </a:rPr>
                          </m:ctrlPr>
                        </m:sSubPr>
                        <m:e>
                          <m:r>
                            <a:rPr lang="en-US" sz="2400" b="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a:solidFill>
                    <a:srgbClr val="FF0000"/>
                  </a:solidFill>
                </a:endParaRPr>
              </a:p>
            </p:txBody>
          </p:sp>
        </mc:Choice>
        <mc:Fallback>
          <p:sp>
            <p:nvSpPr>
              <p:cNvPr id="58" name="Oval 23"/>
              <p:cNvSpPr>
                <a:spLocks noRot="1" noChangeAspect="1" noMove="1" noResize="1" noEditPoints="1" noAdjustHandles="1" noChangeArrowheads="1" noChangeShapeType="1" noTextEdit="1"/>
              </p:cNvSpPr>
              <p:nvPr/>
            </p:nvSpPr>
            <p:spPr bwMode="auto">
              <a:xfrm>
                <a:off x="8633920" y="3851941"/>
                <a:ext cx="934745" cy="934989"/>
              </a:xfrm>
              <a:prstGeom prst="ellipse">
                <a:avLst/>
              </a:prstGeom>
              <a:blipFill rotWithShape="1">
                <a:blip r:embed="rId14"/>
                <a:stretch>
                  <a:fillRect l="-1923"/>
                </a:stretch>
              </a:blipFill>
              <a:ln w="9525" algn="ctr">
                <a:solidFill>
                  <a:srgbClr val="FF0000"/>
                </a:solidFill>
                <a:round/>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Oval 23"/>
              <p:cNvSpPr>
                <a:spLocks noChangeArrowheads="1"/>
              </p:cNvSpPr>
              <p:nvPr/>
            </p:nvSpPr>
            <p:spPr bwMode="auto">
              <a:xfrm>
                <a:off x="10213776" y="3851940"/>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0</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2</m:t>
                          </m:r>
                        </m:sub>
                      </m:sSub>
                    </m:oMath>
                  </m:oMathPara>
                </a14:m>
                <a:endParaRPr lang="en-US" sz="2400"/>
              </a:p>
            </p:txBody>
          </p:sp>
        </mc:Choice>
        <mc:Fallback>
          <p:sp>
            <p:nvSpPr>
              <p:cNvPr id="59" name="Oval 23"/>
              <p:cNvSpPr>
                <a:spLocks noRot="1" noChangeAspect="1" noMove="1" noResize="1" noEditPoints="1" noAdjustHandles="1" noChangeArrowheads="1" noChangeShapeType="1" noTextEdit="1"/>
              </p:cNvSpPr>
              <p:nvPr/>
            </p:nvSpPr>
            <p:spPr bwMode="auto">
              <a:xfrm>
                <a:off x="10213776" y="3851940"/>
                <a:ext cx="934745" cy="934989"/>
              </a:xfrm>
              <a:prstGeom prst="ellipse">
                <a:avLst/>
              </a:prstGeom>
              <a:blipFill rotWithShape="1">
                <a:blip r:embed="rId15"/>
                <a:stretch>
                  <a:fillRect l="-1923"/>
                </a:stretch>
              </a:blipFill>
              <a:ln w="9525" algn="ctr">
                <a:solidFill>
                  <a:schemeClr val="tx1"/>
                </a:solidFill>
                <a:round/>
                <a:headEnd/>
                <a:tailEnd/>
              </a:ln>
            </p:spPr>
            <p:txBody>
              <a:bodyPr/>
              <a:lstStyle/>
              <a:p>
                <a:r>
                  <a:rPr lang="en-US">
                    <a:noFill/>
                  </a:rPr>
                  <a:t> </a:t>
                </a:r>
              </a:p>
            </p:txBody>
          </p:sp>
        </mc:Fallback>
      </mc:AlternateContent>
      <p:sp>
        <p:nvSpPr>
          <p:cNvPr id="60" name="Oval 23"/>
          <p:cNvSpPr>
            <a:spLocks noChangeArrowheads="1"/>
          </p:cNvSpPr>
          <p:nvPr/>
        </p:nvSpPr>
        <p:spPr bwMode="auto">
          <a:xfrm>
            <a:off x="8572978" y="3787292"/>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p:nvGrpSpPr>
          <p:cNvPr id="61" name="Group 60"/>
          <p:cNvGrpSpPr/>
          <p:nvPr/>
        </p:nvGrpSpPr>
        <p:grpSpPr>
          <a:xfrm>
            <a:off x="8689775" y="5343896"/>
            <a:ext cx="1454271" cy="1056904"/>
            <a:chOff x="7542212" y="5420096"/>
            <a:chExt cx="1056628" cy="1056904"/>
          </a:xfrm>
        </p:grpSpPr>
        <mc:AlternateContent xmlns:mc="http://schemas.openxmlformats.org/markup-compatibility/2006">
          <mc:Choice xmlns:a14="http://schemas.microsoft.com/office/drawing/2010/main" Requires="a14">
            <p:sp>
              <p:nvSpPr>
                <p:cNvPr id="62" name="Oval 23"/>
                <p:cNvSpPr>
                  <a:spLocks noChangeArrowheads="1"/>
                </p:cNvSpPr>
                <p:nvPr/>
              </p:nvSpPr>
              <p:spPr bwMode="auto">
                <a:xfrm>
                  <a:off x="7598067" y="5495330"/>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0</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2</m:t>
                            </m:r>
                          </m:sub>
                        </m:sSub>
                      </m:oMath>
                    </m:oMathPara>
                  </a14:m>
                  <a:endParaRPr lang="en-US" sz="2400"/>
                </a:p>
              </p:txBody>
            </p:sp>
          </mc:Choice>
          <mc:Fallback>
            <p:sp>
              <p:nvSpPr>
                <p:cNvPr id="62" name="Oval 23"/>
                <p:cNvSpPr>
                  <a:spLocks noRot="1" noChangeAspect="1" noMove="1" noResize="1" noEditPoints="1" noAdjustHandles="1" noChangeArrowheads="1" noChangeShapeType="1" noTextEdit="1"/>
                </p:cNvSpPr>
                <p:nvPr/>
              </p:nvSpPr>
              <p:spPr bwMode="auto">
                <a:xfrm>
                  <a:off x="7598067" y="5495330"/>
                  <a:ext cx="934745" cy="934989"/>
                </a:xfrm>
                <a:prstGeom prst="ellipse">
                  <a:avLst/>
                </a:prstGeom>
                <a:blipFill rotWithShape="1">
                  <a:blip r:embed="rId16"/>
                  <a:stretch>
                    <a:fillRect l="-3756"/>
                  </a:stretch>
                </a:blipFill>
                <a:ln w="9525" algn="ctr">
                  <a:solidFill>
                    <a:schemeClr val="tx1"/>
                  </a:solidFill>
                  <a:round/>
                  <a:headEnd/>
                  <a:tailEnd/>
                </a:ln>
              </p:spPr>
              <p:txBody>
                <a:bodyPr/>
                <a:lstStyle/>
                <a:p>
                  <a:r>
                    <a:rPr lang="en-US">
                      <a:noFill/>
                    </a:rPr>
                    <a:t> </a:t>
                  </a:r>
                </a:p>
              </p:txBody>
            </p:sp>
          </mc:Fallback>
        </mc:AlternateContent>
        <p:sp>
          <p:nvSpPr>
            <p:cNvPr id="63" name="Oval 23"/>
            <p:cNvSpPr>
              <a:spLocks noChangeArrowheads="1"/>
            </p:cNvSpPr>
            <p:nvPr/>
          </p:nvSpPr>
          <p:spPr bwMode="auto">
            <a:xfrm>
              <a:off x="7542212" y="5420096"/>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mc:AlternateContent xmlns:mc="http://schemas.openxmlformats.org/markup-compatibility/2006">
        <mc:Choice xmlns:a14="http://schemas.microsoft.com/office/drawing/2010/main" Requires="a14">
          <p:sp>
            <p:nvSpPr>
              <p:cNvPr id="65" name="Oval 23"/>
              <p:cNvSpPr>
                <a:spLocks noChangeArrowheads="1"/>
              </p:cNvSpPr>
              <p:nvPr/>
            </p:nvSpPr>
            <p:spPr bwMode="auto">
              <a:xfrm>
                <a:off x="8633920" y="2545719"/>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a:rPr>
                          </m:ctrlPr>
                        </m:sSubPr>
                        <m:e>
                          <m:r>
                            <a:rPr lang="en-US" sz="2400" b="0" i="1" smtClean="0">
                              <a:solidFill>
                                <a:schemeClr val="tx1"/>
                              </a:solidFill>
                              <a:latin typeface="Cambria Math"/>
                            </a:rPr>
                            <m:t>𝑞</m:t>
                          </m:r>
                        </m:e>
                        <m:sub>
                          <m:r>
                            <a:rPr lang="en-US" sz="2400" b="0" i="1" smtClean="0">
                              <a:solidFill>
                                <a:schemeClr val="tx1"/>
                              </a:solidFill>
                              <a:latin typeface="Cambria Math"/>
                            </a:rPr>
                            <m:t>1</m:t>
                          </m:r>
                        </m:sub>
                      </m:sSub>
                    </m:oMath>
                  </m:oMathPara>
                </a14:m>
                <a:endParaRPr lang="en-US" sz="2400">
                  <a:solidFill>
                    <a:schemeClr val="tx1"/>
                  </a:solidFill>
                </a:endParaRPr>
              </a:p>
            </p:txBody>
          </p:sp>
        </mc:Choice>
        <mc:Fallback>
          <p:sp>
            <p:nvSpPr>
              <p:cNvPr id="65" name="Oval 23"/>
              <p:cNvSpPr>
                <a:spLocks noRot="1" noChangeAspect="1" noMove="1" noResize="1" noEditPoints="1" noAdjustHandles="1" noChangeArrowheads="1" noChangeShapeType="1" noTextEdit="1"/>
              </p:cNvSpPr>
              <p:nvPr/>
            </p:nvSpPr>
            <p:spPr bwMode="auto">
              <a:xfrm>
                <a:off x="8633920" y="2545719"/>
                <a:ext cx="934745" cy="934989"/>
              </a:xfrm>
              <a:prstGeom prst="ellipse">
                <a:avLst/>
              </a:prstGeom>
              <a:blipFill rotWithShape="1">
                <a:blip r:embed="rId17"/>
                <a:stretch>
                  <a:fillRect/>
                </a:stretch>
              </a:blipFill>
              <a:ln w="9525" algn="ctr">
                <a:solidFill>
                  <a:schemeClr val="tx1"/>
                </a:solidFill>
                <a:round/>
                <a:headEnd/>
                <a:tailEnd/>
              </a:ln>
            </p:spPr>
            <p:txBody>
              <a:bodyPr/>
              <a:lstStyle/>
              <a:p>
                <a:r>
                  <a:rPr lang="en-US">
                    <a:noFill/>
                  </a:rPr>
                  <a:t> </a:t>
                </a:r>
              </a:p>
            </p:txBody>
          </p:sp>
        </mc:Fallback>
      </mc:AlternateContent>
      <p:grpSp>
        <p:nvGrpSpPr>
          <p:cNvPr id="68" name="Group 67"/>
          <p:cNvGrpSpPr/>
          <p:nvPr/>
        </p:nvGrpSpPr>
        <p:grpSpPr>
          <a:xfrm>
            <a:off x="7085012" y="3909207"/>
            <a:ext cx="1255832" cy="934989"/>
            <a:chOff x="5937448" y="4213944"/>
            <a:chExt cx="1255832" cy="934989"/>
          </a:xfrm>
        </p:grpSpPr>
        <mc:AlternateContent xmlns:mc="http://schemas.openxmlformats.org/markup-compatibility/2006">
          <mc:Choice xmlns:a14="http://schemas.microsoft.com/office/drawing/2010/main" Requires="a14">
            <p:sp>
              <p:nvSpPr>
                <p:cNvPr id="70" name="Oval 23"/>
                <p:cNvSpPr>
                  <a:spLocks noChangeArrowheads="1"/>
                </p:cNvSpPr>
                <p:nvPr/>
              </p:nvSpPr>
              <p:spPr bwMode="auto">
                <a:xfrm>
                  <a:off x="6258535" y="4213944"/>
                  <a:ext cx="934745" cy="934989"/>
                </a:xfrm>
                <a:prstGeom prst="ellipse">
                  <a:avLst/>
                </a:prstGeom>
                <a:noFill/>
                <a:ln w="9525" algn="ctr">
                  <a:solidFill>
                    <a:srgbClr val="E422C8"/>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0</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70" name="Oval 23"/>
                <p:cNvSpPr>
                  <a:spLocks noRot="1" noChangeAspect="1" noMove="1" noResize="1" noEditPoints="1" noAdjustHandles="1" noChangeArrowheads="1" noChangeShapeType="1" noTextEdit="1"/>
                </p:cNvSpPr>
                <p:nvPr/>
              </p:nvSpPr>
              <p:spPr bwMode="auto">
                <a:xfrm>
                  <a:off x="6258535" y="4213944"/>
                  <a:ext cx="934745" cy="934989"/>
                </a:xfrm>
                <a:prstGeom prst="ellipse">
                  <a:avLst/>
                </a:prstGeom>
                <a:blipFill rotWithShape="1">
                  <a:blip r:embed="rId18"/>
                  <a:stretch>
                    <a:fillRect l="-1935"/>
                  </a:stretch>
                </a:blipFill>
                <a:ln w="9525" algn="ctr">
                  <a:solidFill>
                    <a:srgbClr val="E422C8"/>
                  </a:solidFill>
                  <a:round/>
                  <a:headEnd/>
                  <a:tailEnd/>
                </a:ln>
              </p:spPr>
              <p:txBody>
                <a:bodyPr/>
                <a:lstStyle/>
                <a:p>
                  <a:r>
                    <a:rPr lang="en-US">
                      <a:noFill/>
                    </a:rPr>
                    <a:t> </a:t>
                  </a:r>
                </a:p>
              </p:txBody>
            </p:sp>
          </mc:Fallback>
        </mc:AlternateContent>
        <p:sp>
          <p:nvSpPr>
            <p:cNvPr id="71" name="Line 20"/>
            <p:cNvSpPr>
              <a:spLocks noChangeShapeType="1"/>
            </p:cNvSpPr>
            <p:nvPr/>
          </p:nvSpPr>
          <p:spPr bwMode="auto">
            <a:xfrm>
              <a:off x="5937448" y="4550692"/>
              <a:ext cx="321087" cy="160586"/>
            </a:xfrm>
            <a:prstGeom prst="line">
              <a:avLst/>
            </a:prstGeom>
            <a:noFill/>
            <a:ln w="9525">
              <a:solidFill>
                <a:srgbClr val="FF00FF"/>
              </a:solidFill>
              <a:round/>
              <a:headEnd/>
              <a:tailEnd/>
            </a:ln>
          </p:spPr>
          <p:txBody>
            <a:bodyPr tIns="0" bIns="0" anchor="ctr"/>
            <a:lstStyle/>
            <a:p>
              <a:endParaRPr lang="en-US"/>
            </a:p>
          </p:txBody>
        </p:sp>
        <p:sp>
          <p:nvSpPr>
            <p:cNvPr id="72" name="Line 21"/>
            <p:cNvSpPr>
              <a:spLocks noChangeShapeType="1"/>
            </p:cNvSpPr>
            <p:nvPr/>
          </p:nvSpPr>
          <p:spPr bwMode="auto">
            <a:xfrm flipH="1">
              <a:off x="5937448" y="4711278"/>
              <a:ext cx="321087" cy="160586"/>
            </a:xfrm>
            <a:prstGeom prst="line">
              <a:avLst/>
            </a:prstGeom>
            <a:noFill/>
            <a:ln w="9525">
              <a:solidFill>
                <a:srgbClr val="FF00FF"/>
              </a:solidFill>
              <a:round/>
              <a:headEnd/>
              <a:tailEnd/>
            </a:ln>
          </p:spPr>
          <p:txBody>
            <a:bodyPr tIns="0" bIns="0" anchor="ctr"/>
            <a:lstStyle/>
            <a:p>
              <a:endParaRPr lang="en-US"/>
            </a:p>
          </p:txBody>
        </p:sp>
      </p:grpSp>
      <p:cxnSp>
        <p:nvCxnSpPr>
          <p:cNvPr id="77" name="AutoShape 24"/>
          <p:cNvCxnSpPr>
            <a:cxnSpLocks noChangeShapeType="1"/>
            <a:stCxn id="70" idx="7"/>
            <a:endCxn id="65" idx="3"/>
          </p:cNvCxnSpPr>
          <p:nvPr/>
        </p:nvCxnSpPr>
        <p:spPr bwMode="auto">
          <a:xfrm flipV="1">
            <a:off x="8203954" y="3343782"/>
            <a:ext cx="566856" cy="702351"/>
          </a:xfrm>
          <a:prstGeom prst="straightConnector1">
            <a:avLst/>
          </a:prstGeom>
          <a:noFill/>
          <a:ln w="57150">
            <a:solidFill>
              <a:srgbClr val="3399FF"/>
            </a:solidFill>
            <a:round/>
            <a:headEnd/>
            <a:tailEnd type="triangle" w="med" len="med"/>
          </a:ln>
        </p:spPr>
      </p:cxnSp>
      <mc:AlternateContent xmlns:mc="http://schemas.openxmlformats.org/markup-compatibility/2006">
        <mc:Choice xmlns:a14="http://schemas.microsoft.com/office/drawing/2010/main" Requires="a14">
          <p:sp>
            <p:nvSpPr>
              <p:cNvPr id="85" name="TextBox 84"/>
              <p:cNvSpPr txBox="1"/>
              <p:nvPr/>
            </p:nvSpPr>
            <p:spPr>
              <a:xfrm>
                <a:off x="7795683" y="5113063"/>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85" name="TextBox 84"/>
              <p:cNvSpPr txBox="1">
                <a:spLocks noRot="1" noChangeAspect="1" noMove="1" noResize="1" noEditPoints="1" noAdjustHandles="1" noChangeArrowheads="1" noChangeShapeType="1" noTextEdit="1"/>
              </p:cNvSpPr>
              <p:nvPr/>
            </p:nvSpPr>
            <p:spPr>
              <a:xfrm>
                <a:off x="7795683" y="5113063"/>
                <a:ext cx="432619" cy="461665"/>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p:cNvSpPr txBox="1"/>
              <p:nvPr/>
            </p:nvSpPr>
            <p:spPr>
              <a:xfrm>
                <a:off x="8109658" y="3424535"/>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89" name="TextBox 88"/>
              <p:cNvSpPr txBox="1">
                <a:spLocks noRot="1" noChangeAspect="1" noMove="1" noResize="1" noEditPoints="1" noAdjustHandles="1" noChangeArrowheads="1" noChangeShapeType="1" noTextEdit="1"/>
              </p:cNvSpPr>
              <p:nvPr/>
            </p:nvSpPr>
            <p:spPr>
              <a:xfrm>
                <a:off x="8109658" y="3424535"/>
                <a:ext cx="427040" cy="461665"/>
              </a:xfrm>
              <a:prstGeom prst="rect">
                <a:avLst/>
              </a:prstGeom>
              <a:blipFill rotWithShape="1">
                <a:blip r:embed="rId20"/>
                <a:stretch>
                  <a:fillRect/>
                </a:stretch>
              </a:blipFill>
            </p:spPr>
            <p:txBody>
              <a:bodyPr/>
              <a:lstStyle/>
              <a:p>
                <a:r>
                  <a:rPr lang="en-US">
                    <a:noFill/>
                  </a:rPr>
                  <a:t> </a:t>
                </a:r>
              </a:p>
            </p:txBody>
          </p:sp>
        </mc:Fallback>
      </mc:AlternateContent>
      <p:cxnSp>
        <p:nvCxnSpPr>
          <p:cNvPr id="90" name="Curved Connector 89"/>
          <p:cNvCxnSpPr>
            <a:stCxn id="65" idx="2"/>
            <a:endCxn id="65" idx="1"/>
          </p:cNvCxnSpPr>
          <p:nvPr/>
        </p:nvCxnSpPr>
        <p:spPr>
          <a:xfrm rot="10800000" flipH="1">
            <a:off x="8633920" y="2682646"/>
            <a:ext cx="136890" cy="330569"/>
          </a:xfrm>
          <a:prstGeom prst="curvedConnector4">
            <a:avLst>
              <a:gd name="adj1" fmla="val -166995"/>
              <a:gd name="adj2" fmla="val 210575"/>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3" name="TextBox 92"/>
              <p:cNvSpPr txBox="1"/>
              <p:nvPr/>
            </p:nvSpPr>
            <p:spPr>
              <a:xfrm>
                <a:off x="9803987" y="2144707"/>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93" name="TextBox 92"/>
              <p:cNvSpPr txBox="1">
                <a:spLocks noRot="1" noChangeAspect="1" noMove="1" noResize="1" noEditPoints="1" noAdjustHandles="1" noChangeArrowheads="1" noChangeShapeType="1" noTextEdit="1"/>
              </p:cNvSpPr>
              <p:nvPr/>
            </p:nvSpPr>
            <p:spPr>
              <a:xfrm>
                <a:off x="9803987" y="2144707"/>
                <a:ext cx="427040" cy="461665"/>
              </a:xfrm>
              <a:prstGeom prst="rect">
                <a:avLst/>
              </a:prstGeom>
              <a:blipFill rotWithShape="1">
                <a:blip r:embed="rId21"/>
                <a:stretch>
                  <a:fillRect/>
                </a:stretch>
              </a:blipFill>
            </p:spPr>
            <p:txBody>
              <a:bodyPr/>
              <a:lstStyle/>
              <a:p>
                <a:r>
                  <a:rPr lang="en-US">
                    <a:noFill/>
                  </a:rPr>
                  <a:t> </a:t>
                </a:r>
              </a:p>
            </p:txBody>
          </p:sp>
        </mc:Fallback>
      </mc:AlternateContent>
      <p:cxnSp>
        <p:nvCxnSpPr>
          <p:cNvPr id="94" name="AutoShape 24"/>
          <p:cNvCxnSpPr>
            <a:cxnSpLocks noChangeShapeType="1"/>
            <a:stCxn id="65" idx="5"/>
            <a:endCxn id="57" idx="3"/>
          </p:cNvCxnSpPr>
          <p:nvPr/>
        </p:nvCxnSpPr>
        <p:spPr bwMode="auto">
          <a:xfrm>
            <a:off x="9431775" y="3343782"/>
            <a:ext cx="690291" cy="49477"/>
          </a:xfrm>
          <a:prstGeom prst="straightConnector1">
            <a:avLst/>
          </a:prstGeom>
          <a:noFill/>
          <a:ln w="57150">
            <a:solidFill>
              <a:srgbClr val="3399FF"/>
            </a:solidFill>
            <a:round/>
            <a:headEnd/>
            <a:tailEnd type="triangle" w="med" len="med"/>
          </a:ln>
        </p:spPr>
      </p:cxnSp>
      <mc:AlternateContent xmlns:mc="http://schemas.openxmlformats.org/markup-compatibility/2006">
        <mc:Choice xmlns:a14="http://schemas.microsoft.com/office/drawing/2010/main" Requires="a14">
          <p:sp>
            <p:nvSpPr>
              <p:cNvPr id="98" name="TextBox 97"/>
              <p:cNvSpPr txBox="1"/>
              <p:nvPr/>
            </p:nvSpPr>
            <p:spPr>
              <a:xfrm>
                <a:off x="9561018" y="3257521"/>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98" name="TextBox 97"/>
              <p:cNvSpPr txBox="1">
                <a:spLocks noRot="1" noChangeAspect="1" noMove="1" noResize="1" noEditPoints="1" noAdjustHandles="1" noChangeArrowheads="1" noChangeShapeType="1" noTextEdit="1"/>
              </p:cNvSpPr>
              <p:nvPr/>
            </p:nvSpPr>
            <p:spPr>
              <a:xfrm>
                <a:off x="9561018" y="3257521"/>
                <a:ext cx="432619" cy="461665"/>
              </a:xfrm>
              <a:prstGeom prst="rect">
                <a:avLst/>
              </a:prstGeom>
              <a:blipFill rotWithShape="1">
                <a:blip r:embed="rId22"/>
                <a:stretch>
                  <a:fillRect/>
                </a:stretch>
              </a:blipFill>
            </p:spPr>
            <p:txBody>
              <a:bodyPr/>
              <a:lstStyle/>
              <a:p>
                <a:r>
                  <a:rPr lang="en-US">
                    <a:noFill/>
                  </a:rPr>
                  <a:t> </a:t>
                </a:r>
              </a:p>
            </p:txBody>
          </p:sp>
        </mc:Fallback>
      </mc:AlternateContent>
      <p:cxnSp>
        <p:nvCxnSpPr>
          <p:cNvPr id="101" name="Curved Connector 100"/>
          <p:cNvCxnSpPr>
            <a:stCxn id="57" idx="6"/>
            <a:endCxn id="57" idx="7"/>
          </p:cNvCxnSpPr>
          <p:nvPr/>
        </p:nvCxnSpPr>
        <p:spPr>
          <a:xfrm flipH="1" flipV="1">
            <a:off x="10783031" y="2732122"/>
            <a:ext cx="136890" cy="330569"/>
          </a:xfrm>
          <a:prstGeom prst="curvedConnector4">
            <a:avLst>
              <a:gd name="adj1" fmla="val -166995"/>
              <a:gd name="adj2" fmla="val 210575"/>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4" name="TextBox 103"/>
              <p:cNvSpPr txBox="1"/>
              <p:nvPr/>
            </p:nvSpPr>
            <p:spPr>
              <a:xfrm>
                <a:off x="11137684" y="2144708"/>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104" name="TextBox 103"/>
              <p:cNvSpPr txBox="1">
                <a:spLocks noRot="1" noChangeAspect="1" noMove="1" noResize="1" noEditPoints="1" noAdjustHandles="1" noChangeArrowheads="1" noChangeShapeType="1" noTextEdit="1"/>
              </p:cNvSpPr>
              <p:nvPr/>
            </p:nvSpPr>
            <p:spPr>
              <a:xfrm>
                <a:off x="11137684" y="2144708"/>
                <a:ext cx="432619" cy="461665"/>
              </a:xfrm>
              <a:prstGeom prst="rect">
                <a:avLst/>
              </a:prstGeom>
              <a:blipFill rotWithShape="1">
                <a:blip r:embed="rId23"/>
                <a:stretch>
                  <a:fillRect/>
                </a:stretch>
              </a:blipFill>
            </p:spPr>
            <p:txBody>
              <a:bodyPr/>
              <a:lstStyle/>
              <a:p>
                <a:r>
                  <a:rPr lang="en-US">
                    <a:noFill/>
                  </a:rPr>
                  <a:t> </a:t>
                </a:r>
              </a:p>
            </p:txBody>
          </p:sp>
        </mc:Fallback>
      </mc:AlternateContent>
      <p:cxnSp>
        <p:nvCxnSpPr>
          <p:cNvPr id="105" name="AutoShape 24"/>
          <p:cNvCxnSpPr>
            <a:cxnSpLocks noChangeShapeType="1"/>
            <a:stCxn id="57" idx="1"/>
            <a:endCxn id="56" idx="5"/>
          </p:cNvCxnSpPr>
          <p:nvPr/>
        </p:nvCxnSpPr>
        <p:spPr bwMode="auto">
          <a:xfrm flipH="1" flipV="1">
            <a:off x="9450266" y="2165198"/>
            <a:ext cx="671800" cy="566924"/>
          </a:xfrm>
          <a:prstGeom prst="straightConnector1">
            <a:avLst/>
          </a:prstGeom>
          <a:noFill/>
          <a:ln w="57150">
            <a:solidFill>
              <a:srgbClr val="3399FF"/>
            </a:solidFill>
            <a:round/>
            <a:headEnd/>
            <a:tailEnd type="triangle" w="med" len="med"/>
          </a:ln>
        </p:spPr>
      </p:cxnSp>
      <mc:AlternateContent xmlns:mc="http://schemas.openxmlformats.org/markup-compatibility/2006">
        <mc:Choice xmlns:a14="http://schemas.microsoft.com/office/drawing/2010/main" Requires="a14">
          <p:sp>
            <p:nvSpPr>
              <p:cNvPr id="108" name="TextBox 107"/>
              <p:cNvSpPr txBox="1"/>
              <p:nvPr/>
            </p:nvSpPr>
            <p:spPr>
              <a:xfrm>
                <a:off x="8145938" y="1984080"/>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108" name="TextBox 107"/>
              <p:cNvSpPr txBox="1">
                <a:spLocks noRot="1" noChangeAspect="1" noMove="1" noResize="1" noEditPoints="1" noAdjustHandles="1" noChangeArrowheads="1" noChangeShapeType="1" noTextEdit="1"/>
              </p:cNvSpPr>
              <p:nvPr/>
            </p:nvSpPr>
            <p:spPr>
              <a:xfrm>
                <a:off x="8145938" y="1984080"/>
                <a:ext cx="427040" cy="461665"/>
              </a:xfrm>
              <a:prstGeom prst="rect">
                <a:avLst/>
              </a:prstGeom>
              <a:blipFill rotWithShape="1">
                <a:blip r:embed="rId24"/>
                <a:stretch>
                  <a:fillRect/>
                </a:stretch>
              </a:blipFill>
            </p:spPr>
            <p:txBody>
              <a:bodyPr/>
              <a:lstStyle/>
              <a:p>
                <a:r>
                  <a:rPr lang="en-US">
                    <a:noFill/>
                  </a:rPr>
                  <a:t> </a:t>
                </a:r>
              </a:p>
            </p:txBody>
          </p:sp>
        </mc:Fallback>
      </mc:AlternateContent>
      <p:cxnSp>
        <p:nvCxnSpPr>
          <p:cNvPr id="109" name="Curved Connector 108"/>
          <p:cNvCxnSpPr>
            <a:stCxn id="56" idx="6"/>
            <a:endCxn id="56" idx="7"/>
          </p:cNvCxnSpPr>
          <p:nvPr/>
        </p:nvCxnSpPr>
        <p:spPr>
          <a:xfrm flipH="1" flipV="1">
            <a:off x="9450266" y="1504061"/>
            <a:ext cx="136890" cy="330569"/>
          </a:xfrm>
          <a:prstGeom prst="curvedConnector4">
            <a:avLst>
              <a:gd name="adj1" fmla="val -166995"/>
              <a:gd name="adj2" fmla="val 210575"/>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2" name="TextBox 111"/>
              <p:cNvSpPr txBox="1"/>
              <p:nvPr/>
            </p:nvSpPr>
            <p:spPr>
              <a:xfrm>
                <a:off x="9803987" y="905470"/>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112" name="TextBox 111"/>
              <p:cNvSpPr txBox="1">
                <a:spLocks noRot="1" noChangeAspect="1" noMove="1" noResize="1" noEditPoints="1" noAdjustHandles="1" noChangeArrowheads="1" noChangeShapeType="1" noTextEdit="1"/>
              </p:cNvSpPr>
              <p:nvPr/>
            </p:nvSpPr>
            <p:spPr>
              <a:xfrm>
                <a:off x="9803987" y="905470"/>
                <a:ext cx="719877" cy="461665"/>
              </a:xfrm>
              <a:prstGeom prst="rect">
                <a:avLst/>
              </a:prstGeom>
              <a:blipFill rotWithShape="1">
                <a:blip r:embed="rId25"/>
                <a:stretch>
                  <a:fillRect/>
                </a:stretch>
              </a:blipFill>
            </p:spPr>
            <p:txBody>
              <a:bodyPr/>
              <a:lstStyle/>
              <a:p>
                <a:r>
                  <a:rPr lang="en-US">
                    <a:noFill/>
                  </a:rPr>
                  <a:t> </a:t>
                </a:r>
              </a:p>
            </p:txBody>
          </p:sp>
        </mc:Fallback>
      </mc:AlternateContent>
      <p:cxnSp>
        <p:nvCxnSpPr>
          <p:cNvPr id="113" name="AutoShape 24"/>
          <p:cNvCxnSpPr>
            <a:cxnSpLocks noChangeShapeType="1"/>
            <a:stCxn id="70" idx="4"/>
            <a:endCxn id="63" idx="2"/>
          </p:cNvCxnSpPr>
          <p:nvPr/>
        </p:nvCxnSpPr>
        <p:spPr bwMode="auto">
          <a:xfrm>
            <a:off x="7873472" y="4844196"/>
            <a:ext cx="816303" cy="1028152"/>
          </a:xfrm>
          <a:prstGeom prst="straightConnector1">
            <a:avLst/>
          </a:prstGeom>
          <a:noFill/>
          <a:ln w="57150">
            <a:solidFill>
              <a:srgbClr val="3399FF"/>
            </a:solidFill>
            <a:round/>
            <a:headEnd/>
            <a:tailEnd type="triangle" w="med" len="med"/>
          </a:ln>
        </p:spPr>
      </p:cxnSp>
      <p:cxnSp>
        <p:nvCxnSpPr>
          <p:cNvPr id="118" name="Curved Connector 117"/>
          <p:cNvCxnSpPr>
            <a:stCxn id="63" idx="5"/>
            <a:endCxn id="63" idx="7"/>
          </p:cNvCxnSpPr>
          <p:nvPr/>
        </p:nvCxnSpPr>
        <p:spPr>
          <a:xfrm rot="5400000" flipH="1">
            <a:off x="9557401" y="5872348"/>
            <a:ext cx="747344" cy="12700"/>
          </a:xfrm>
          <a:prstGeom prst="curvedConnector5">
            <a:avLst>
              <a:gd name="adj1" fmla="val -30588"/>
              <a:gd name="adj2" fmla="val -5052276"/>
              <a:gd name="adj3" fmla="val 130588"/>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1" name="TextBox 120"/>
              <p:cNvSpPr txBox="1"/>
              <p:nvPr/>
            </p:nvSpPr>
            <p:spPr>
              <a:xfrm>
                <a:off x="10635166" y="5647865"/>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121" name="TextBox 120"/>
              <p:cNvSpPr txBox="1">
                <a:spLocks noRot="1" noChangeAspect="1" noMove="1" noResize="1" noEditPoints="1" noAdjustHandles="1" noChangeArrowheads="1" noChangeShapeType="1" noTextEdit="1"/>
              </p:cNvSpPr>
              <p:nvPr/>
            </p:nvSpPr>
            <p:spPr>
              <a:xfrm>
                <a:off x="10635166" y="5647865"/>
                <a:ext cx="432619" cy="461665"/>
              </a:xfrm>
              <a:prstGeom prst="rect">
                <a:avLst/>
              </a:prstGeom>
              <a:blipFill rotWithShape="1">
                <a:blip r:embed="rId26"/>
                <a:stretch>
                  <a:fillRect/>
                </a:stretch>
              </a:blipFill>
            </p:spPr>
            <p:txBody>
              <a:bodyPr/>
              <a:lstStyle/>
              <a:p>
                <a:r>
                  <a:rPr lang="en-US">
                    <a:noFill/>
                  </a:rPr>
                  <a:t> </a:t>
                </a:r>
              </a:p>
            </p:txBody>
          </p:sp>
        </mc:Fallback>
      </mc:AlternateContent>
      <p:cxnSp>
        <p:nvCxnSpPr>
          <p:cNvPr id="124" name="Curved Connector 123"/>
          <p:cNvCxnSpPr>
            <a:stCxn id="63" idx="3"/>
            <a:endCxn id="56" idx="2"/>
          </p:cNvCxnSpPr>
          <p:nvPr/>
        </p:nvCxnSpPr>
        <p:spPr>
          <a:xfrm rot="5400000" flipH="1">
            <a:off x="6571885" y="3915157"/>
            <a:ext cx="4411390" cy="250337"/>
          </a:xfrm>
          <a:prstGeom prst="curvedConnector4">
            <a:avLst>
              <a:gd name="adj1" fmla="val -8691"/>
              <a:gd name="adj2" fmla="val 882516"/>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3" name="TextBox 132"/>
              <p:cNvSpPr txBox="1"/>
              <p:nvPr/>
            </p:nvSpPr>
            <p:spPr>
              <a:xfrm>
                <a:off x="6646560" y="5655791"/>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133" name="TextBox 132"/>
              <p:cNvSpPr txBox="1">
                <a:spLocks noRot="1" noChangeAspect="1" noMove="1" noResize="1" noEditPoints="1" noAdjustHandles="1" noChangeArrowheads="1" noChangeShapeType="1" noTextEdit="1"/>
              </p:cNvSpPr>
              <p:nvPr/>
            </p:nvSpPr>
            <p:spPr>
              <a:xfrm>
                <a:off x="6646560" y="5655791"/>
                <a:ext cx="427040" cy="461665"/>
              </a:xfrm>
              <a:prstGeom prst="rect">
                <a:avLst/>
              </a:prstGeom>
              <a:blipFill rotWithShape="1">
                <a:blip r:embed="rId2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338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Regular Expressions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600201"/>
                <a:ext cx="10969943" cy="5029199"/>
              </a:xfrm>
            </p:spPr>
            <p:txBody>
              <a:bodyPr>
                <a:normAutofit fontScale="77500" lnSpcReduction="20000"/>
              </a:bodyPr>
              <a:lstStyle/>
              <a:p>
                <a:r>
                  <a:rPr lang="en-US" smtClean="0"/>
                  <a:t>A way to describe strings using operations on characters</a:t>
                </a:r>
              </a:p>
              <a:p>
                <a:r>
                  <a:rPr lang="en-US" smtClean="0"/>
                  <a:t>Pieces:</a:t>
                </a:r>
              </a:p>
              <a:p>
                <a:pPr lvl="1"/>
                <a:r>
                  <a:rPr lang="en-US" smtClean="0"/>
                  <a:t>Literals: Characters from </a:t>
                </a:r>
                <a14:m>
                  <m:oMath xmlns:m="http://schemas.openxmlformats.org/officeDocument/2006/math">
                    <m:r>
                      <m:rPr>
                        <m:sty m:val="p"/>
                      </m:rPr>
                      <a:rPr lang="en-US" b="0" i="0" smtClean="0">
                        <a:latin typeface="Cambria Math"/>
                      </a:rPr>
                      <m:t>Σ</m:t>
                    </m:r>
                  </m:oMath>
                </a14:m>
                <a:r>
                  <a:rPr lang="en-US" smtClean="0"/>
                  <a:t>, </a:t>
                </a:r>
                <a14:m>
                  <m:oMath xmlns:m="http://schemas.openxmlformats.org/officeDocument/2006/math">
                    <m:r>
                      <a:rPr lang="en-US" b="0" i="1" smtClean="0">
                        <a:latin typeface="Cambria Math"/>
                      </a:rPr>
                      <m:t>𝜀</m:t>
                    </m:r>
                  </m:oMath>
                </a14:m>
                <a:endParaRPr lang="en-US" smtClean="0"/>
              </a:p>
              <a:p>
                <a:pPr lvl="1"/>
                <a:r>
                  <a:rPr lang="en-US" smtClean="0"/>
                  <a:t>Concatenation (</a:t>
                </a:r>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1</m:t>
                        </m:r>
                      </m:sub>
                    </m:sSub>
                    <m:sSub>
                      <m:sSubPr>
                        <m:ctrlPr>
                          <a:rPr lang="en-US" b="0" i="1" smtClean="0">
                            <a:latin typeface="Cambria Math"/>
                          </a:rPr>
                        </m:ctrlPr>
                      </m:sSubPr>
                      <m:e>
                        <m:r>
                          <a:rPr lang="en-US" b="0" i="1" smtClean="0">
                            <a:latin typeface="Cambria Math"/>
                          </a:rPr>
                          <m:t>𝑅</m:t>
                        </m:r>
                      </m:e>
                      <m:sub>
                        <m:r>
                          <a:rPr lang="en-US" b="0" i="1" smtClean="0">
                            <a:latin typeface="Cambria Math"/>
                          </a:rPr>
                          <m:t>2</m:t>
                        </m:r>
                      </m:sub>
                    </m:sSub>
                  </m:oMath>
                </a14:m>
                <a:r>
                  <a:rPr lang="en-US" smtClean="0"/>
                  <a:t>)</a:t>
                </a:r>
              </a:p>
              <a:p>
                <a:pPr lvl="1"/>
                <a:r>
                  <a:rPr lang="en-US" smtClean="0"/>
                  <a:t>Union (</a:t>
                </a:r>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oMath>
                </a14:m>
                <a:r>
                  <a:rPr lang="en-US" smtClean="0"/>
                  <a:t>)</a:t>
                </a:r>
              </a:p>
              <a:p>
                <a:pPr lvl="1"/>
                <a:r>
                  <a:rPr lang="en-US" smtClean="0"/>
                  <a:t>Kleene Star (</a:t>
                </a:r>
                <a14:m>
                  <m:oMath xmlns:m="http://schemas.openxmlformats.org/officeDocument/2006/math">
                    <m:sSup>
                      <m:sSupPr>
                        <m:ctrlPr>
                          <a:rPr lang="en-US" b="0" i="1" smtClean="0">
                            <a:latin typeface="Cambria Math"/>
                          </a:rPr>
                        </m:ctrlPr>
                      </m:sSupPr>
                      <m:e>
                        <m:r>
                          <a:rPr lang="en-US" b="0" i="1" smtClean="0">
                            <a:latin typeface="Cambria Math"/>
                          </a:rPr>
                          <m:t>𝑅</m:t>
                        </m:r>
                      </m:e>
                      <m:sup>
                        <m:r>
                          <a:rPr lang="en-US" b="0" i="1" smtClean="0">
                            <a:latin typeface="Cambria Math"/>
                          </a:rPr>
                          <m:t>∗</m:t>
                        </m:r>
                      </m:sup>
                    </m:sSup>
                  </m:oMath>
                </a14:m>
                <a:r>
                  <a:rPr lang="en-US" smtClean="0"/>
                  <a:t>) </a:t>
                </a:r>
              </a:p>
              <a:p>
                <a:pPr lvl="2"/>
                <a:r>
                  <a:rPr lang="en-US" smtClean="0"/>
                  <a:t>One or more (</a:t>
                </a:r>
                <a14:m>
                  <m:oMath xmlns:m="http://schemas.openxmlformats.org/officeDocument/2006/math">
                    <m:sSup>
                      <m:sSupPr>
                        <m:ctrlPr>
                          <a:rPr lang="en-US" b="0" i="1" smtClean="0">
                            <a:latin typeface="Cambria Math"/>
                          </a:rPr>
                        </m:ctrlPr>
                      </m:sSupPr>
                      <m:e>
                        <m:r>
                          <a:rPr lang="en-US" b="0" i="1" smtClean="0">
                            <a:latin typeface="Cambria Math"/>
                          </a:rPr>
                          <m:t>𝑅</m:t>
                        </m:r>
                      </m:e>
                      <m:sup>
                        <m:r>
                          <a:rPr lang="en-US" b="0" i="1" smtClean="0">
                            <a:latin typeface="Cambria Math"/>
                          </a:rPr>
                          <m:t>+</m:t>
                        </m:r>
                      </m:sup>
                    </m:sSup>
                  </m:oMath>
                </a14:m>
                <a:r>
                  <a:rPr lang="en-US" smtClean="0"/>
                  <a:t>), same as </a:t>
                </a:r>
                <a14:m>
                  <m:oMath xmlns:m="http://schemas.openxmlformats.org/officeDocument/2006/math">
                    <m:r>
                      <a:rPr lang="en-US" b="0" i="1" smtClean="0">
                        <a:latin typeface="Cambria Math"/>
                      </a:rPr>
                      <m:t>𝑅</m:t>
                    </m:r>
                    <m:sSup>
                      <m:sSupPr>
                        <m:ctrlPr>
                          <a:rPr lang="en-US" b="0" i="1" smtClean="0">
                            <a:latin typeface="Cambria Math"/>
                          </a:rPr>
                        </m:ctrlPr>
                      </m:sSupPr>
                      <m:e>
                        <m:r>
                          <a:rPr lang="en-US" b="0" i="1" smtClean="0">
                            <a:latin typeface="Cambria Math"/>
                          </a:rPr>
                          <m:t>𝑅</m:t>
                        </m:r>
                      </m:e>
                      <m:sup>
                        <m:r>
                          <a:rPr lang="en-US" b="0" i="1" smtClean="0">
                            <a:latin typeface="Cambria Math"/>
                          </a:rPr>
                          <m:t>∗</m:t>
                        </m:r>
                      </m:sup>
                    </m:sSup>
                  </m:oMath>
                </a14:m>
                <a:endParaRPr lang="en-US" smtClean="0"/>
              </a:p>
              <a:p>
                <a:r>
                  <a:rPr lang="en-US" smtClean="0"/>
                  <a:t>Example: </a:t>
                </a:r>
                <a14:m>
                  <m:oMath xmlns:m="http://schemas.openxmlformats.org/officeDocument/2006/math">
                    <m:r>
                      <a:rPr lang="en-US" i="1" smtClean="0">
                        <a:latin typeface="Cambria Math"/>
                      </a:rPr>
                      <m:t>𝑎𝑎</m:t>
                    </m:r>
                    <m:sSup>
                      <m:sSupPr>
                        <m:ctrlPr>
                          <a:rPr lang="en-US" b="0" i="1" smtClean="0">
                            <a:latin typeface="Cambria Math"/>
                          </a:rPr>
                        </m:ctrlPr>
                      </m:sSupPr>
                      <m:e>
                        <m:d>
                          <m:dPr>
                            <m:ctrlPr>
                              <a:rPr lang="en-US" i="1" smtClean="0">
                                <a:latin typeface="Cambria Math"/>
                              </a:rPr>
                            </m:ctrlPr>
                          </m:dPr>
                          <m:e>
                            <m:r>
                              <a:rPr lang="en-US" i="1" smtClean="0">
                                <a:latin typeface="Cambria Math"/>
                              </a:rPr>
                              <m:t>𝑎</m:t>
                            </m:r>
                            <m:r>
                              <a:rPr lang="en-US" i="1" smtClean="0">
                                <a:latin typeface="Cambria Math"/>
                              </a:rPr>
                              <m:t>+</m:t>
                            </m:r>
                            <m:r>
                              <a:rPr lang="en-US" i="1" smtClean="0">
                                <a:latin typeface="Cambria Math"/>
                              </a:rPr>
                              <m:t>𝑏</m:t>
                            </m:r>
                          </m:e>
                        </m:d>
                      </m:e>
                      <m:sup>
                        <m:r>
                          <a:rPr lang="en-US" b="0" i="1" smtClean="0">
                            <a:latin typeface="Cambria Math"/>
                          </a:rPr>
                          <m:t>∗</m:t>
                        </m:r>
                      </m:sup>
                    </m:sSup>
                    <m:r>
                      <a:rPr lang="en-US" i="1" smtClean="0">
                        <a:latin typeface="Cambria Math"/>
                      </a:rPr>
                      <m:t>𝑏𝑏</m:t>
                    </m:r>
                  </m:oMath>
                </a14:m>
                <a:endParaRPr lang="en-US" smtClean="0"/>
              </a:p>
              <a:p>
                <a:pPr lvl="1"/>
                <a:r>
                  <a:rPr lang="en-US" smtClean="0"/>
                  <a:t>Any string that starts with 2 </a:t>
                </a:r>
                <a14:m>
                  <m:oMath xmlns:m="http://schemas.openxmlformats.org/officeDocument/2006/math">
                    <m:r>
                      <a:rPr lang="en-US" b="0" i="1" smtClean="0">
                        <a:latin typeface="Cambria Math"/>
                      </a:rPr>
                      <m:t>𝑎</m:t>
                    </m:r>
                  </m:oMath>
                </a14:m>
                <a:r>
                  <a:rPr lang="en-US" smtClean="0"/>
                  <a:t>’s and ends with 2 </a:t>
                </a:r>
                <a14:m>
                  <m:oMath xmlns:m="http://schemas.openxmlformats.org/officeDocument/2006/math">
                    <m:r>
                      <a:rPr lang="en-US" b="0" i="1" smtClean="0">
                        <a:latin typeface="Cambria Math"/>
                      </a:rPr>
                      <m:t>𝑏</m:t>
                    </m:r>
                  </m:oMath>
                </a14:m>
                <a:r>
                  <a:rPr lang="en-US" smtClean="0"/>
                  <a:t>’s</a:t>
                </a:r>
              </a:p>
              <a:p>
                <a:r>
                  <a:rPr lang="en-US" smtClean="0">
                    <a:solidFill>
                      <a:srgbClr val="0070C0"/>
                    </a:solidFill>
                  </a:rPr>
                  <a:t>Why can we only get regular languages?</a:t>
                </a:r>
                <a:endParaRPr lang="en-US">
                  <a:solidFill>
                    <a:srgbClr val="0070C0"/>
                  </a:solidFill>
                </a:endParaRP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5029199"/>
              </a:xfrm>
              <a:blipFill rotWithShape="1">
                <a:blip r:embed="rId2"/>
                <a:stretch>
                  <a:fillRect l="-1056" t="-30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11</a:t>
            </a:fld>
            <a:endParaRPr lang="en-US"/>
          </a:p>
        </p:txBody>
      </p:sp>
      <p:sp>
        <p:nvSpPr>
          <p:cNvPr id="7" name="TextBox 6"/>
          <p:cNvSpPr txBox="1"/>
          <p:nvPr/>
        </p:nvSpPr>
        <p:spPr>
          <a:xfrm>
            <a:off x="6094412" y="2586335"/>
            <a:ext cx="4074000" cy="461665"/>
          </a:xfrm>
          <a:prstGeom prst="rect">
            <a:avLst/>
          </a:prstGeom>
          <a:noFill/>
        </p:spPr>
        <p:txBody>
          <a:bodyPr wrap="none" rtlCol="0">
            <a:spAutoFit/>
          </a:bodyPr>
          <a:lstStyle/>
          <a:p>
            <a:r>
              <a:rPr lang="en-US" smtClean="0">
                <a:solidFill>
                  <a:srgbClr val="0070C0"/>
                </a:solidFill>
              </a:rPr>
              <a:t>All finite languages are regular!</a:t>
            </a:r>
            <a:endParaRPr lang="en-US">
              <a:solidFill>
                <a:srgbClr val="0070C0"/>
              </a:solidFill>
            </a:endParaRPr>
          </a:p>
        </p:txBody>
      </p:sp>
      <p:sp>
        <p:nvSpPr>
          <p:cNvPr id="8" name="TextBox 7"/>
          <p:cNvSpPr txBox="1"/>
          <p:nvPr/>
        </p:nvSpPr>
        <p:spPr>
          <a:xfrm>
            <a:off x="5103812" y="2971800"/>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
        <p:nvSpPr>
          <p:cNvPr id="9" name="TextBox 8"/>
          <p:cNvSpPr txBox="1"/>
          <p:nvPr/>
        </p:nvSpPr>
        <p:spPr>
          <a:xfrm>
            <a:off x="4189412" y="3429000"/>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
        <p:nvSpPr>
          <p:cNvPr id="10" name="TextBox 9"/>
          <p:cNvSpPr txBox="1"/>
          <p:nvPr/>
        </p:nvSpPr>
        <p:spPr>
          <a:xfrm>
            <a:off x="4113212" y="3886200"/>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
        <p:nvSpPr>
          <p:cNvPr id="11" name="TextBox 10"/>
          <p:cNvSpPr txBox="1"/>
          <p:nvPr/>
        </p:nvSpPr>
        <p:spPr>
          <a:xfrm>
            <a:off x="6469936" y="4338935"/>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Tree>
    <p:extLst>
      <p:ext uri="{BB962C8B-B14F-4D97-AF65-F5344CB8AC3E}">
        <p14:creationId xmlns:p14="http://schemas.microsoft.com/office/powerpoint/2010/main" val="60462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Give Regular Expressions</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14:m>
                  <m:oMath xmlns:m="http://schemas.openxmlformats.org/officeDocument/2006/math">
                    <m:sSup>
                      <m:sSupPr>
                        <m:ctrlPr>
                          <a:rPr lang="en-US" b="0" i="1" smtClean="0">
                            <a:latin typeface="Cambria Math"/>
                          </a:rPr>
                        </m:ctrlPr>
                      </m:sSupPr>
                      <m:e>
                        <m:r>
                          <m:rPr>
                            <m:sty m:val="p"/>
                          </m:rPr>
                          <a:rPr lang="en-US" b="0" i="0" smtClean="0">
                            <a:latin typeface="Cambria Math"/>
                          </a:rPr>
                          <m:t>Σ</m:t>
                        </m:r>
                      </m:e>
                      <m:sup>
                        <m:r>
                          <a:rPr lang="en-US" b="0" i="1" smtClean="0">
                            <a:latin typeface="Cambria Math"/>
                          </a:rPr>
                          <m:t>∗</m:t>
                        </m:r>
                      </m:sup>
                    </m:sSup>
                  </m:oMath>
                </a14:m>
                <a:endParaRPr lang="en-US" smtClean="0"/>
              </a:p>
              <a:p>
                <a14:m>
                  <m:oMath xmlns:m="http://schemas.openxmlformats.org/officeDocument/2006/math">
                    <m:r>
                      <a:rPr lang="en-US" b="0" i="1" smtClean="0">
                        <a:latin typeface="Cambria Math"/>
                      </a:rPr>
                      <m:t>{</m:t>
                    </m:r>
                    <m:r>
                      <a:rPr lang="en-US" b="0" i="1" smtClean="0">
                        <a:latin typeface="Cambria Math"/>
                      </a:rPr>
                      <m:t>𝜀</m:t>
                    </m:r>
                    <m:r>
                      <a:rPr lang="en-US" b="0" i="1" smtClean="0">
                        <a:latin typeface="Cambria Math"/>
                      </a:rPr>
                      <m:t>}</m:t>
                    </m:r>
                  </m:oMath>
                </a14:m>
                <a:endParaRPr lang="en-US" smtClean="0"/>
              </a:p>
              <a:p>
                <a14:m>
                  <m:oMath xmlns:m="http://schemas.openxmlformats.org/officeDocument/2006/math">
                    <m:r>
                      <a:rPr lang="en-US" b="0" i="1" smtClean="0">
                        <a:latin typeface="Cambria Math"/>
                      </a:rPr>
                      <m:t>𝐸𝑣𝑒𝑛𝐴</m:t>
                    </m:r>
                  </m:oMath>
                </a14:m>
                <a:endParaRPr lang="en-US" smtClean="0"/>
              </a:p>
              <a:p>
                <a14:m>
                  <m:oMath xmlns:m="http://schemas.openxmlformats.org/officeDocument/2006/math">
                    <m:r>
                      <a:rPr lang="en-US" i="1">
                        <a:latin typeface="Cambria Math"/>
                      </a:rPr>
                      <m:t>𝐸𝑣𝑒𝑛𝐴</m:t>
                    </m:r>
                    <m:r>
                      <a:rPr lang="en-US" b="0" i="1" smtClean="0">
                        <a:latin typeface="Cambria Math"/>
                      </a:rPr>
                      <m:t>𝑂𝑑𝑑𝐵</m:t>
                    </m:r>
                  </m:oMath>
                </a14:m>
                <a:endParaRPr lang="en-US" i="1" smtClean="0"/>
              </a:p>
              <a:p>
                <a14:m>
                  <m:oMath xmlns:m="http://schemas.openxmlformats.org/officeDocument/2006/math">
                    <m:d>
                      <m:dPr>
                        <m:begChr m:val="{"/>
                        <m:endChr m:val="|"/>
                        <m:ctrlPr>
                          <a:rPr lang="en-US" i="1">
                            <a:latin typeface="Cambria Math"/>
                          </a:rPr>
                        </m:ctrlPr>
                      </m:dPr>
                      <m:e>
                        <m:r>
                          <a:rPr lang="en-US" i="1">
                            <a:latin typeface="Cambria Math"/>
                          </a:rPr>
                          <m:t>𝑤</m:t>
                        </m:r>
                        <m:r>
                          <a:rPr lang="en-US" i="1">
                            <a:latin typeface="Cambria Math"/>
                          </a:rPr>
                          <m:t>∈</m:t>
                        </m:r>
                        <m:sSup>
                          <m:sSupPr>
                            <m:ctrlPr>
                              <a:rPr lang="en-US" i="1">
                                <a:latin typeface="Cambria Math"/>
                              </a:rPr>
                            </m:ctrlPr>
                          </m:sSupPr>
                          <m:e>
                            <m:r>
                              <m:rPr>
                                <m:sty m:val="p"/>
                              </m:rPr>
                              <a:rPr lang="en-US">
                                <a:latin typeface="Cambria Math"/>
                              </a:rPr>
                              <m:t>Σ</m:t>
                            </m:r>
                          </m:e>
                          <m:sup>
                            <m:r>
                              <a:rPr lang="en-US" i="1">
                                <a:latin typeface="Cambria Math"/>
                              </a:rPr>
                              <m:t>∗</m:t>
                            </m:r>
                          </m:sup>
                        </m:sSup>
                        <m:r>
                          <a:rPr lang="en-US" i="1">
                            <a:latin typeface="Cambria Math"/>
                          </a:rPr>
                          <m:t> </m:t>
                        </m:r>
                      </m:e>
                    </m:d>
                    <m:r>
                      <a:rPr lang="en-US" i="1">
                        <a:latin typeface="Cambria Math"/>
                      </a:rPr>
                      <m:t> </m:t>
                    </m:r>
                    <m:r>
                      <a:rPr lang="en-US" i="1">
                        <a:latin typeface="Cambria Math"/>
                      </a:rPr>
                      <m:t>𝑎𝑏𝑎</m:t>
                    </m:r>
                    <m:r>
                      <a:rPr lang="en-US" i="1">
                        <a:latin typeface="Cambria Math"/>
                      </a:rPr>
                      <m:t> </m:t>
                    </m:r>
                    <m:r>
                      <m:rPr>
                        <m:sty m:val="p"/>
                      </m:rPr>
                      <a:rPr lang="en-US">
                        <a:latin typeface="Cambria Math"/>
                      </a:rPr>
                      <m:t>appears</m:t>
                    </m:r>
                    <m:r>
                      <a:rPr lang="en-US">
                        <a:latin typeface="Cambria Math"/>
                      </a:rPr>
                      <m:t> </m:t>
                    </m:r>
                    <m:r>
                      <m:rPr>
                        <m:sty m:val="p"/>
                      </m:rPr>
                      <a:rPr lang="en-US">
                        <a:latin typeface="Cambria Math"/>
                      </a:rPr>
                      <m:t>somewhere</m:t>
                    </m:r>
                    <m:r>
                      <a:rPr lang="en-US">
                        <a:latin typeface="Cambria Math"/>
                      </a:rPr>
                      <m:t> </m:t>
                    </m:r>
                    <m:r>
                      <m:rPr>
                        <m:sty m:val="p"/>
                      </m:rPr>
                      <a:rPr lang="en-US">
                        <a:latin typeface="Cambria Math"/>
                      </a:rPr>
                      <m:t>in</m:t>
                    </m:r>
                    <m:r>
                      <a:rPr lang="en-US">
                        <a:latin typeface="Cambria Math"/>
                      </a:rPr>
                      <m:t> </m:t>
                    </m:r>
                    <m:r>
                      <a:rPr lang="en-US" i="1">
                        <a:latin typeface="Cambria Math"/>
                      </a:rPr>
                      <m:t>𝑤</m:t>
                    </m:r>
                    <m:r>
                      <a:rPr lang="en-US">
                        <a:latin typeface="Cambria Math"/>
                      </a:rPr>
                      <m:t>}</m:t>
                    </m:r>
                  </m:oMath>
                </a14:m>
                <a:r>
                  <a:rPr lang="en-US"/>
                  <a:t> </a:t>
                </a:r>
                <a:endParaRPr lang="en-US" smtClean="0"/>
              </a:p>
              <a:p>
                <a14:m>
                  <m:oMath xmlns:m="http://schemas.openxmlformats.org/officeDocument/2006/math">
                    <m:d>
                      <m:dPr>
                        <m:begChr m:val="{"/>
                        <m:endChr m:val="}"/>
                        <m:ctrlPr>
                          <a:rPr lang="en-US" i="1">
                            <a:latin typeface="Cambria Math"/>
                          </a:rPr>
                        </m:ctrlPr>
                      </m:dPr>
                      <m:e>
                        <m:r>
                          <a:rPr lang="en-US">
                            <a:latin typeface="Cambria Math"/>
                          </a:rPr>
                          <m:t>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i="1">
                                <a:latin typeface="Cambria Math"/>
                              </a:rPr>
                              <m:t>′</m:t>
                            </m:r>
                          </m:sup>
                        </m:sSup>
                        <m:r>
                          <m:rPr>
                            <m:sty m:val="p"/>
                          </m:rPr>
                          <a:rPr lang="en-US">
                            <a:latin typeface="Cambria Math"/>
                          </a:rPr>
                          <m:t>s</m:t>
                        </m:r>
                        <m:r>
                          <a:rPr lang="en-US">
                            <a:latin typeface="Cambria Math"/>
                          </a:rPr>
                          <m:t>, 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𝑏</m:t>
                            </m:r>
                          </m:e>
                          <m:sup>
                            <m:r>
                              <a:rPr lang="en-US">
                                <a:latin typeface="Cambria Math"/>
                              </a:rPr>
                              <m:t>′</m:t>
                            </m:r>
                          </m:sup>
                        </m:sSup>
                        <m:r>
                          <m:rPr>
                            <m:sty m:val="p"/>
                          </m:rPr>
                          <a:rPr lang="en-US">
                            <a:latin typeface="Cambria Math"/>
                          </a:rPr>
                          <m:t>s</m:t>
                        </m:r>
                        <m:r>
                          <a:rPr lang="en-US">
                            <a:latin typeface="Cambria Math"/>
                          </a:rPr>
                          <m:t>, </m:t>
                        </m:r>
                        <m:r>
                          <m:rPr>
                            <m:sty m:val="p"/>
                          </m:rPr>
                          <a:rPr lang="en-US">
                            <a:latin typeface="Cambria Math"/>
                          </a:rPr>
                          <m:t>one</m:t>
                        </m:r>
                        <m:r>
                          <a:rPr lang="en-US">
                            <a:latin typeface="Cambria Math"/>
                          </a:rPr>
                          <m:t>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a:latin typeface="Cambria Math"/>
                              </a:rPr>
                              <m:t>′</m:t>
                            </m:r>
                          </m:sup>
                        </m:sSup>
                        <m:r>
                          <m:rPr>
                            <m:sty m:val="p"/>
                          </m:rPr>
                          <a:rPr lang="en-US">
                            <a:latin typeface="Cambria Math"/>
                          </a:rPr>
                          <m:t>s</m:t>
                        </m:r>
                      </m:e>
                    </m:d>
                  </m:oMath>
                </a14:m>
                <a:endParaRPr lang="en-US"/>
              </a:p>
              <a:p>
                <a:endParaRPr lang="en-US"/>
              </a:p>
              <a:p>
                <a:endParaRPr lang="en-US" smtClean="0"/>
              </a:p>
              <a:p>
                <a:endParaRPr lang="en-US" smtClean="0"/>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12</a:t>
            </a:fld>
            <a:endParaRPr lang="en-US"/>
          </a:p>
        </p:txBody>
      </p:sp>
    </p:spTree>
    <p:extLst>
      <p:ext uri="{BB962C8B-B14F-4D97-AF65-F5344CB8AC3E}">
        <p14:creationId xmlns:p14="http://schemas.microsoft.com/office/powerpoint/2010/main" val="339116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Regex to NFA</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13</a:t>
            </a:fld>
            <a:endParaRPr lang="en-US"/>
          </a:p>
        </p:txBody>
      </p:sp>
      <mc:AlternateContent xmlns:mc="http://schemas.openxmlformats.org/markup-compatibility/2006" xmlns:a14="http://schemas.microsoft.com/office/drawing/2010/main">
        <mc:Choice Requires="a14">
          <p:sp>
            <p:nvSpPr>
              <p:cNvPr id="5" name="Rectangle 5"/>
              <p:cNvSpPr>
                <a:spLocks noChangeArrowheads="1"/>
              </p:cNvSpPr>
              <p:nvPr/>
            </p:nvSpPr>
            <p:spPr bwMode="auto">
              <a:xfrm>
                <a:off x="2665412" y="1828797"/>
                <a:ext cx="2590125"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b="0" i="1" smtClean="0">
                          <a:solidFill>
                            <a:srgbClr val="33CC33"/>
                          </a:solidFill>
                          <a:latin typeface="Cambria Math"/>
                        </a:rPr>
                        <m:t>𝜀</m:t>
                      </m:r>
                    </m:oMath>
                  </m:oMathPara>
                </a14:m>
                <a:endParaRPr lang="en-US" sz="2800">
                  <a:solidFill>
                    <a:srgbClr val="33CC33"/>
                  </a:solidFill>
                </a:endParaRPr>
              </a:p>
              <a:p>
                <a:pPr marL="342900" indent="-342900" algn="ctr"/>
                <a:r>
                  <a:rPr lang="en-US" sz="2800" smtClean="0"/>
                  <a:t>Empty string</a:t>
                </a:r>
                <a:endParaRPr lang="en-US" sz="2800"/>
              </a:p>
            </p:txBody>
          </p:sp>
        </mc:Choice>
        <mc:Fallback xmlns="">
          <p:sp>
            <p:nvSpPr>
              <p:cNvPr id="5" name="Rectangle 5"/>
              <p:cNvSpPr>
                <a:spLocks noRot="1" noChangeAspect="1" noMove="1" noResize="1" noEditPoints="1" noAdjustHandles="1" noChangeArrowheads="1" noChangeShapeType="1" noTextEdit="1"/>
              </p:cNvSpPr>
              <p:nvPr/>
            </p:nvSpPr>
            <p:spPr bwMode="auto">
              <a:xfrm>
                <a:off x="2665412" y="1828797"/>
                <a:ext cx="2590125" cy="914400"/>
              </a:xfrm>
              <a:prstGeom prst="rect">
                <a:avLst/>
              </a:prstGeom>
              <a:blipFill rotWithShape="1">
                <a:blip r:embed="rId2"/>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6"/>
              <p:cNvSpPr>
                <a:spLocks noChangeArrowheads="1"/>
              </p:cNvSpPr>
              <p:nvPr/>
            </p:nvSpPr>
            <p:spPr bwMode="auto">
              <a:xfrm>
                <a:off x="5788799" y="1828797"/>
                <a:ext cx="3123386"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b="0" i="1" smtClean="0">
                          <a:solidFill>
                            <a:srgbClr val="00B050"/>
                          </a:solidFill>
                          <a:latin typeface="Cambria Math"/>
                        </a:rPr>
                        <m:t>𝜎</m:t>
                      </m:r>
                      <m:r>
                        <a:rPr lang="en-US" sz="2800" b="0" i="1" smtClean="0">
                          <a:solidFill>
                            <a:srgbClr val="00B050"/>
                          </a:solidFill>
                          <a:latin typeface="Cambria Math"/>
                        </a:rPr>
                        <m:t>∈</m:t>
                      </m:r>
                      <m:r>
                        <m:rPr>
                          <m:sty m:val="p"/>
                        </m:rPr>
                        <a:rPr lang="en-US" sz="2800" b="0" i="0" smtClean="0">
                          <a:solidFill>
                            <a:srgbClr val="00B050"/>
                          </a:solidFill>
                          <a:latin typeface="Cambria Math"/>
                        </a:rPr>
                        <m:t>Σ</m:t>
                      </m:r>
                    </m:oMath>
                  </m:oMathPara>
                </a14:m>
                <a:endParaRPr lang="en-US" sz="2800" smtClean="0">
                  <a:solidFill>
                    <a:srgbClr val="00B050"/>
                  </a:solidFill>
                </a:endParaRPr>
              </a:p>
              <a:p>
                <a:pPr marL="342900" indent="-342900" algn="ctr"/>
                <a:r>
                  <a:rPr lang="en-US" sz="2800" smtClean="0"/>
                  <a:t>Literal characters</a:t>
                </a:r>
                <a:endParaRPr lang="en-US" sz="2800" dirty="0"/>
              </a:p>
            </p:txBody>
          </p:sp>
        </mc:Choice>
        <mc:Fallback xmlns="">
          <p:sp>
            <p:nvSpPr>
              <p:cNvPr id="6" name="Rectangle 6"/>
              <p:cNvSpPr>
                <a:spLocks noRot="1" noChangeAspect="1" noMove="1" noResize="1" noEditPoints="1" noAdjustHandles="1" noChangeArrowheads="1" noChangeShapeType="1" noTextEdit="1"/>
              </p:cNvSpPr>
              <p:nvPr/>
            </p:nvSpPr>
            <p:spPr bwMode="auto">
              <a:xfrm>
                <a:off x="5788799" y="1828797"/>
                <a:ext cx="3123386" cy="914400"/>
              </a:xfrm>
              <a:prstGeom prst="rect">
                <a:avLst/>
              </a:prstGeom>
              <a:blipFill rotWithShape="1">
                <a:blip r:embed="rId3"/>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3"/>
              <p:cNvSpPr>
                <a:spLocks noChangeArrowheads="1"/>
              </p:cNvSpPr>
              <p:nvPr/>
            </p:nvSpPr>
            <p:spPr bwMode="auto">
              <a:xfrm>
                <a:off x="227012" y="3200400"/>
                <a:ext cx="10524169" cy="609600"/>
              </a:xfrm>
              <a:prstGeom prst="rect">
                <a:avLst/>
              </a:prstGeom>
              <a:noFill/>
              <a:ln w="9525">
                <a:noFill/>
                <a:miter lim="800000"/>
                <a:headEnd/>
                <a:tailEnd/>
              </a:ln>
            </p:spPr>
            <p:txBody>
              <a:bodyPr/>
              <a:lstStyle/>
              <a:p>
                <a:pPr marL="342900" indent="-342900">
                  <a:spcBef>
                    <a:spcPct val="20000"/>
                  </a:spcBef>
                </a:pPr>
                <a:r>
                  <a:rPr lang="en-US" sz="3600" smtClean="0"/>
                  <a:t>If </a:t>
                </a:r>
                <a:r>
                  <a:rPr lang="en-US" sz="3600">
                    <a:solidFill>
                      <a:srgbClr val="33CC33"/>
                    </a:solidFill>
                  </a:rPr>
                  <a:t>regular expressions</a:t>
                </a:r>
                <a:r>
                  <a:rPr lang="en-US" sz="3600" smtClean="0"/>
                  <a:t> </a:t>
                </a:r>
                <a14:m>
                  <m:oMath xmlns:m="http://schemas.openxmlformats.org/officeDocument/2006/math">
                    <m:r>
                      <a:rPr lang="en-US" sz="3600" i="1" dirty="0" smtClean="0">
                        <a:solidFill>
                          <a:srgbClr val="33CC33"/>
                        </a:solidFill>
                        <a:latin typeface="Cambria Math"/>
                      </a:rPr>
                      <m:t>𝑅</m:t>
                    </m:r>
                  </m:oMath>
                </a14:m>
                <a:r>
                  <a:rPr lang="en-US" sz="3600" dirty="0"/>
                  <a:t> and </a:t>
                </a:r>
                <a14:m>
                  <m:oMath xmlns:m="http://schemas.openxmlformats.org/officeDocument/2006/math">
                    <m:r>
                      <a:rPr lang="en-US" sz="3600" i="1" dirty="0" smtClean="0">
                        <a:solidFill>
                          <a:srgbClr val="33CC33"/>
                        </a:solidFill>
                        <a:latin typeface="Cambria Math"/>
                      </a:rPr>
                      <m:t>𝑆</m:t>
                    </m:r>
                  </m:oMath>
                </a14:m>
                <a:r>
                  <a:rPr lang="en-US" sz="3600" dirty="0" smtClean="0"/>
                  <a:t> </a:t>
                </a:r>
                <a:r>
                  <a:rPr lang="en-US" sz="3600" smtClean="0"/>
                  <a:t>have FSAs, </a:t>
                </a:r>
                <a:r>
                  <a:rPr lang="en-US" sz="3600" dirty="0"/>
                  <a:t>then </a:t>
                </a:r>
                <a:r>
                  <a:rPr lang="en-US" sz="3600"/>
                  <a:t>so </a:t>
                </a:r>
                <a:r>
                  <a:rPr lang="en-US" sz="3600" smtClean="0"/>
                  <a:t>do:</a:t>
                </a:r>
                <a:endParaRPr lang="en-US" sz="3600" dirty="0"/>
              </a:p>
            </p:txBody>
          </p:sp>
        </mc:Choice>
        <mc:Fallback xmlns="">
          <p:sp>
            <p:nvSpPr>
              <p:cNvPr id="13" name="Rectangle 13"/>
              <p:cNvSpPr>
                <a:spLocks noRot="1" noChangeAspect="1" noMove="1" noResize="1" noEditPoints="1" noAdjustHandles="1" noChangeArrowheads="1" noChangeShapeType="1" noTextEdit="1"/>
              </p:cNvSpPr>
              <p:nvPr/>
            </p:nvSpPr>
            <p:spPr bwMode="auto">
              <a:xfrm>
                <a:off x="227012" y="3200400"/>
                <a:ext cx="10524169" cy="609600"/>
              </a:xfrm>
              <a:prstGeom prst="rect">
                <a:avLst/>
              </a:prstGeom>
              <a:blipFill rotWithShape="1">
                <a:blip r:embed="rId4"/>
                <a:stretch>
                  <a:fillRect l="-1737" t="-15000" b="-43000"/>
                </a:stretch>
              </a:blipFill>
              <a:ln w="9525">
                <a:noFill/>
                <a:miter lim="800000"/>
                <a:headEnd/>
                <a:tailEnd/>
              </a:ln>
            </p:spPr>
            <p:txBody>
              <a:bodyPr/>
              <a:lstStyle/>
              <a:p>
                <a:r>
                  <a:rPr lang="en-US">
                    <a:noFill/>
                  </a:rPr>
                  <a:t> </a:t>
                </a:r>
              </a:p>
            </p:txBody>
          </p:sp>
        </mc:Fallback>
      </mc:AlternateContent>
      <p:grpSp>
        <p:nvGrpSpPr>
          <p:cNvPr id="14" name="Group 14"/>
          <p:cNvGrpSpPr>
            <a:grpSpLocks/>
          </p:cNvGrpSpPr>
          <p:nvPr/>
        </p:nvGrpSpPr>
        <p:grpSpPr bwMode="auto">
          <a:xfrm>
            <a:off x="3584337" y="2819397"/>
            <a:ext cx="604680" cy="457200"/>
            <a:chOff x="2163" y="1440"/>
            <a:chExt cx="381" cy="288"/>
          </a:xfrm>
        </p:grpSpPr>
        <p:grpSp>
          <p:nvGrpSpPr>
            <p:cNvPr id="15" name="Group 15"/>
            <p:cNvGrpSpPr>
              <a:grpSpLocks/>
            </p:cNvGrpSpPr>
            <p:nvPr/>
          </p:nvGrpSpPr>
          <p:grpSpPr bwMode="auto">
            <a:xfrm>
              <a:off x="2256" y="1440"/>
              <a:ext cx="288" cy="288"/>
              <a:chOff x="4824" y="2352"/>
              <a:chExt cx="288" cy="288"/>
            </a:xfrm>
          </p:grpSpPr>
          <p:sp>
            <p:nvSpPr>
              <p:cNvPr id="19" name="Oval 16"/>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r>
                  <a:rPr lang="en-US" sz="2400">
                    <a:solidFill>
                      <a:srgbClr val="FF00FF"/>
                    </a:solidFill>
                  </a:rPr>
                  <a:t>q</a:t>
                </a:r>
                <a:r>
                  <a:rPr lang="en-US" sz="2400" baseline="-25000">
                    <a:solidFill>
                      <a:srgbClr val="FF00FF"/>
                    </a:solidFill>
                  </a:rPr>
                  <a:t>0</a:t>
                </a:r>
              </a:p>
            </p:txBody>
          </p:sp>
          <p:sp>
            <p:nvSpPr>
              <p:cNvPr id="20" name="Oval 17"/>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grpSp>
          <p:nvGrpSpPr>
            <p:cNvPr id="16" name="Group 18"/>
            <p:cNvGrpSpPr>
              <a:grpSpLocks/>
            </p:cNvGrpSpPr>
            <p:nvPr/>
          </p:nvGrpSpPr>
          <p:grpSpPr bwMode="auto">
            <a:xfrm>
              <a:off x="2163" y="1536"/>
              <a:ext cx="96" cy="96"/>
              <a:chOff x="4752" y="2092"/>
              <a:chExt cx="96" cy="96"/>
            </a:xfrm>
          </p:grpSpPr>
          <p:sp>
            <p:nvSpPr>
              <p:cNvPr id="17" name="Line 19"/>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18" name="Line 20"/>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1" name="Group 21"/>
          <p:cNvGrpSpPr>
            <a:grpSpLocks/>
          </p:cNvGrpSpPr>
          <p:nvPr/>
        </p:nvGrpSpPr>
        <p:grpSpPr bwMode="auto">
          <a:xfrm>
            <a:off x="6398240" y="2735263"/>
            <a:ext cx="1752144" cy="541337"/>
            <a:chOff x="3936" y="1387"/>
            <a:chExt cx="1104" cy="341"/>
          </a:xfrm>
        </p:grpSpPr>
        <p:cxnSp>
          <p:nvCxnSpPr>
            <p:cNvPr id="22" name="AutoShape 22"/>
            <p:cNvCxnSpPr>
              <a:cxnSpLocks noChangeShapeType="1"/>
              <a:stCxn id="28" idx="6"/>
              <a:endCxn id="26" idx="2"/>
            </p:cNvCxnSpPr>
            <p:nvPr/>
          </p:nvCxnSpPr>
          <p:spPr bwMode="auto">
            <a:xfrm>
              <a:off x="4324" y="1584"/>
              <a:ext cx="428" cy="0"/>
            </a:xfrm>
            <a:prstGeom prst="straightConnector1">
              <a:avLst/>
            </a:prstGeom>
            <a:noFill/>
            <a:ln w="9525">
              <a:solidFill>
                <a:srgbClr val="3399FF"/>
              </a:solidFill>
              <a:round/>
              <a:headEnd/>
              <a:tailEnd type="triangle" w="med" len="med"/>
            </a:ln>
          </p:spPr>
        </p:cxnSp>
        <p:grpSp>
          <p:nvGrpSpPr>
            <p:cNvPr id="23" name="Group 23"/>
            <p:cNvGrpSpPr>
              <a:grpSpLocks/>
            </p:cNvGrpSpPr>
            <p:nvPr/>
          </p:nvGrpSpPr>
          <p:grpSpPr bwMode="auto">
            <a:xfrm>
              <a:off x="3936" y="1440"/>
              <a:ext cx="388" cy="288"/>
              <a:chOff x="4724" y="1996"/>
              <a:chExt cx="388" cy="288"/>
            </a:xfrm>
          </p:grpSpPr>
          <p:sp>
            <p:nvSpPr>
              <p:cNvPr id="28" name="Oval 2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r>
                  <a:rPr lang="en-US" sz="2400">
                    <a:solidFill>
                      <a:srgbClr val="FF00FF"/>
                    </a:solidFill>
                  </a:rPr>
                  <a:t>q</a:t>
                </a:r>
                <a:r>
                  <a:rPr lang="en-US" sz="2400" baseline="-25000">
                    <a:solidFill>
                      <a:srgbClr val="FF00FF"/>
                    </a:solidFill>
                  </a:rPr>
                  <a:t>0</a:t>
                </a:r>
              </a:p>
            </p:txBody>
          </p:sp>
          <p:grpSp>
            <p:nvGrpSpPr>
              <p:cNvPr id="29" name="Group 25"/>
              <p:cNvGrpSpPr>
                <a:grpSpLocks/>
              </p:cNvGrpSpPr>
              <p:nvPr/>
            </p:nvGrpSpPr>
            <p:grpSpPr bwMode="auto">
              <a:xfrm>
                <a:off x="4724" y="2092"/>
                <a:ext cx="96" cy="96"/>
                <a:chOff x="4752" y="2092"/>
                <a:chExt cx="96" cy="96"/>
              </a:xfrm>
            </p:grpSpPr>
            <p:sp>
              <p:nvSpPr>
                <p:cNvPr id="30" name="Line 2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31" name="Line 2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4" name="Group 28"/>
            <p:cNvGrpSpPr>
              <a:grpSpLocks/>
            </p:cNvGrpSpPr>
            <p:nvPr/>
          </p:nvGrpSpPr>
          <p:grpSpPr bwMode="auto">
            <a:xfrm>
              <a:off x="4752" y="1440"/>
              <a:ext cx="288" cy="288"/>
              <a:chOff x="4824" y="2352"/>
              <a:chExt cx="288" cy="288"/>
            </a:xfrm>
          </p:grpSpPr>
          <p:sp>
            <p:nvSpPr>
              <p:cNvPr id="26" name="Oval 29"/>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r>
                  <a:rPr lang="en-US" sz="2400">
                    <a:solidFill>
                      <a:srgbClr val="FF00FF"/>
                    </a:solidFill>
                  </a:rPr>
                  <a:t>q</a:t>
                </a:r>
                <a:r>
                  <a:rPr lang="en-US" sz="2400" baseline="-25000">
                    <a:solidFill>
                      <a:srgbClr val="FF00FF"/>
                    </a:solidFill>
                  </a:rPr>
                  <a:t>1</a:t>
                </a:r>
              </a:p>
            </p:txBody>
          </p:sp>
          <p:sp>
            <p:nvSpPr>
              <p:cNvPr id="27" name="Oval 30"/>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4444" y="1387"/>
                  <a:ext cx="278"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𝜎</m:t>
                        </m:r>
                      </m:oMath>
                    </m:oMathPara>
                  </a14:m>
                  <a:endParaRPr lang="en-US" sz="2400"/>
                </a:p>
              </p:txBody>
            </p:sp>
          </mc:Choice>
          <mc:Fallback xmlns="">
            <p:sp>
              <p:nvSpPr>
                <p:cNvPr id="25" name="Rectangle 31"/>
                <p:cNvSpPr>
                  <a:spLocks noRot="1" noChangeAspect="1" noMove="1" noResize="1" noEditPoints="1" noAdjustHandles="1" noChangeArrowheads="1" noChangeShapeType="1" noTextEdit="1"/>
                </p:cNvSpPr>
                <p:nvPr/>
              </p:nvSpPr>
              <p:spPr bwMode="auto">
                <a:xfrm>
                  <a:off x="4444" y="1387"/>
                  <a:ext cx="278" cy="233"/>
                </a:xfrm>
                <a:prstGeom prst="rect">
                  <a:avLst/>
                </a:prstGeom>
                <a:blipFill rotWithShape="1">
                  <a:blip r:embed="rId5"/>
                  <a:stretch>
                    <a:fillRect/>
                  </a:stretch>
                </a:blipFill>
                <a:ln w="9525" algn="ctr">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Rectangle 32"/>
              <p:cNvSpPr>
                <a:spLocks noChangeArrowheads="1"/>
              </p:cNvSpPr>
              <p:nvPr/>
            </p:nvSpPr>
            <p:spPr bwMode="auto">
              <a:xfrm>
                <a:off x="1141412" y="3810000"/>
                <a:ext cx="1752144"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i="1" smtClean="0">
                          <a:solidFill>
                            <a:srgbClr val="33CC33"/>
                          </a:solidFill>
                          <a:latin typeface="Cambria Math"/>
                        </a:rPr>
                        <m:t>(</m:t>
                      </m:r>
                      <m:r>
                        <a:rPr lang="en-US" sz="2800" i="1" smtClean="0">
                          <a:solidFill>
                            <a:srgbClr val="33CC33"/>
                          </a:solidFill>
                          <a:latin typeface="Cambria Math"/>
                        </a:rPr>
                        <m:t>𝑅</m:t>
                      </m:r>
                      <m:r>
                        <a:rPr lang="en-US" sz="2800" i="1" smtClean="0">
                          <a:solidFill>
                            <a:srgbClr val="33CC33"/>
                          </a:solidFill>
                          <a:latin typeface="Cambria Math"/>
                        </a:rPr>
                        <m:t>+</m:t>
                      </m:r>
                      <m:r>
                        <a:rPr lang="en-US" sz="2800" i="1" smtClean="0">
                          <a:solidFill>
                            <a:srgbClr val="33CC33"/>
                          </a:solidFill>
                          <a:latin typeface="Cambria Math"/>
                        </a:rPr>
                        <m:t>𝑆</m:t>
                      </m:r>
                      <m:r>
                        <a:rPr lang="en-US" sz="2800" i="1" smtClean="0">
                          <a:solidFill>
                            <a:srgbClr val="33CC33"/>
                          </a:solidFill>
                          <a:latin typeface="Cambria Math"/>
                        </a:rPr>
                        <m:t>)</m:t>
                      </m:r>
                    </m:oMath>
                  </m:oMathPara>
                </a14:m>
                <a:endParaRPr lang="en-US" sz="2800">
                  <a:solidFill>
                    <a:srgbClr val="33CC33"/>
                  </a:solidFill>
                </a:endParaRPr>
              </a:p>
              <a:p>
                <a:pPr marL="342900" indent="-342900" algn="ctr"/>
                <a:r>
                  <a:rPr lang="en-US" sz="2800"/>
                  <a:t>union</a:t>
                </a:r>
              </a:p>
            </p:txBody>
          </p:sp>
        </mc:Choice>
        <mc:Fallback xmlns="">
          <p:sp>
            <p:nvSpPr>
              <p:cNvPr id="32" name="Rectangle 32"/>
              <p:cNvSpPr>
                <a:spLocks noRot="1" noChangeAspect="1" noMove="1" noResize="1" noEditPoints="1" noAdjustHandles="1" noChangeArrowheads="1" noChangeShapeType="1" noTextEdit="1"/>
              </p:cNvSpPr>
              <p:nvPr/>
            </p:nvSpPr>
            <p:spPr bwMode="auto">
              <a:xfrm>
                <a:off x="1141412" y="3810000"/>
                <a:ext cx="1752144" cy="914400"/>
              </a:xfrm>
              <a:prstGeom prst="rect">
                <a:avLst/>
              </a:prstGeom>
              <a:blipFill rotWithShape="1">
                <a:blip r:embed="rId6"/>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3"/>
              <p:cNvSpPr>
                <a:spLocks noChangeArrowheads="1"/>
              </p:cNvSpPr>
              <p:nvPr/>
            </p:nvSpPr>
            <p:spPr bwMode="auto">
              <a:xfrm>
                <a:off x="4342269" y="3948923"/>
                <a:ext cx="2971026"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i="1" smtClean="0">
                          <a:solidFill>
                            <a:srgbClr val="33CC33"/>
                          </a:solidFill>
                          <a:latin typeface="Cambria Math"/>
                        </a:rPr>
                        <m:t>𝑅𝑆</m:t>
                      </m:r>
                    </m:oMath>
                  </m:oMathPara>
                </a14:m>
                <a:endParaRPr lang="en-US" sz="2800">
                  <a:solidFill>
                    <a:srgbClr val="33CC33"/>
                  </a:solidFill>
                </a:endParaRPr>
              </a:p>
              <a:p>
                <a:pPr marL="342900" indent="-342900" algn="ctr"/>
                <a:r>
                  <a:rPr lang="en-US" sz="2800"/>
                  <a:t>concatenation</a:t>
                </a:r>
              </a:p>
            </p:txBody>
          </p:sp>
        </mc:Choice>
        <mc:Fallback xmlns="">
          <p:sp>
            <p:nvSpPr>
              <p:cNvPr id="33" name="Rectangle 33"/>
              <p:cNvSpPr>
                <a:spLocks noRot="1" noChangeAspect="1" noMove="1" noResize="1" noEditPoints="1" noAdjustHandles="1" noChangeArrowheads="1" noChangeShapeType="1" noTextEdit="1"/>
              </p:cNvSpPr>
              <p:nvPr/>
            </p:nvSpPr>
            <p:spPr bwMode="auto">
              <a:xfrm>
                <a:off x="4342269" y="3948923"/>
                <a:ext cx="2971026" cy="914400"/>
              </a:xfrm>
              <a:prstGeom prst="rect">
                <a:avLst/>
              </a:prstGeom>
              <a:blipFill rotWithShape="1">
                <a:blip r:embed="rId7"/>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4"/>
              <p:cNvSpPr>
                <a:spLocks noChangeArrowheads="1"/>
              </p:cNvSpPr>
              <p:nvPr/>
            </p:nvSpPr>
            <p:spPr bwMode="auto">
              <a:xfrm>
                <a:off x="8533586" y="3948923"/>
                <a:ext cx="2971026"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i="1" smtClean="0">
                          <a:solidFill>
                            <a:srgbClr val="33CC33"/>
                          </a:solidFill>
                          <a:latin typeface="Cambria Math"/>
                        </a:rPr>
                        <m:t>𝑅</m:t>
                      </m:r>
                      <m:r>
                        <a:rPr lang="en-US" sz="2800" i="1" baseline="30000">
                          <a:solidFill>
                            <a:srgbClr val="33CC33"/>
                          </a:solidFill>
                          <a:latin typeface="Cambria Math"/>
                        </a:rPr>
                        <m:t>∗</m:t>
                      </m:r>
                    </m:oMath>
                  </m:oMathPara>
                </a14:m>
                <a:endParaRPr lang="en-US" sz="2800">
                  <a:solidFill>
                    <a:srgbClr val="33CC33"/>
                  </a:solidFill>
                </a:endParaRPr>
              </a:p>
              <a:p>
                <a:pPr marL="342900" indent="-342900" algn="ctr"/>
                <a:r>
                  <a:rPr lang="en-US" sz="2800"/>
                  <a:t>Kleene closure</a:t>
                </a:r>
              </a:p>
            </p:txBody>
          </p:sp>
        </mc:Choice>
        <mc:Fallback xmlns="">
          <p:sp>
            <p:nvSpPr>
              <p:cNvPr id="34" name="Rectangle 34"/>
              <p:cNvSpPr>
                <a:spLocks noRot="1" noChangeAspect="1" noMove="1" noResize="1" noEditPoints="1" noAdjustHandles="1" noChangeArrowheads="1" noChangeShapeType="1" noTextEdit="1"/>
              </p:cNvSpPr>
              <p:nvPr/>
            </p:nvSpPr>
            <p:spPr bwMode="auto">
              <a:xfrm>
                <a:off x="8533586" y="3948923"/>
                <a:ext cx="2971026" cy="914400"/>
              </a:xfrm>
              <a:prstGeom prst="rect">
                <a:avLst/>
              </a:prstGeom>
              <a:blipFill rotWithShape="1">
                <a:blip r:embed="rId8"/>
                <a:stretch>
                  <a:fillRect b="-22667"/>
                </a:stretch>
              </a:blipFill>
              <a:ln w="9525">
                <a:noFill/>
                <a:miter lim="800000"/>
                <a:headEnd/>
                <a:tailEnd/>
              </a:ln>
            </p:spPr>
            <p:txBody>
              <a:bodyPr/>
              <a:lstStyle/>
              <a:p>
                <a:r>
                  <a:rPr lang="en-US">
                    <a:noFill/>
                  </a:rPr>
                  <a:t> </a:t>
                </a:r>
              </a:p>
            </p:txBody>
          </p:sp>
        </mc:Fallback>
      </mc:AlternateContent>
      <p:grpSp>
        <p:nvGrpSpPr>
          <p:cNvPr id="35" name="Group 36"/>
          <p:cNvGrpSpPr>
            <a:grpSpLocks/>
          </p:cNvGrpSpPr>
          <p:nvPr/>
        </p:nvGrpSpPr>
        <p:grpSpPr bwMode="auto">
          <a:xfrm>
            <a:off x="836612" y="5570108"/>
            <a:ext cx="643482" cy="478267"/>
            <a:chOff x="4724" y="1996"/>
            <a:chExt cx="388" cy="288"/>
          </a:xfrm>
        </p:grpSpPr>
        <p:sp>
          <p:nvSpPr>
            <p:cNvPr id="36" name="Oval 37"/>
            <p:cNvSpPr>
              <a:spLocks noChangeArrowheads="1"/>
            </p:cNvSpPr>
            <p:nvPr/>
          </p:nvSpPr>
          <p:spPr bwMode="auto">
            <a:xfrm>
              <a:off x="4824" y="1996"/>
              <a:ext cx="288" cy="28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37" name="Group 38"/>
            <p:cNvGrpSpPr>
              <a:grpSpLocks/>
            </p:cNvGrpSpPr>
            <p:nvPr/>
          </p:nvGrpSpPr>
          <p:grpSpPr bwMode="auto">
            <a:xfrm>
              <a:off x="4724" y="2092"/>
              <a:ext cx="96" cy="96"/>
              <a:chOff x="4752" y="2092"/>
              <a:chExt cx="96" cy="96"/>
            </a:xfrm>
          </p:grpSpPr>
          <p:sp>
            <p:nvSpPr>
              <p:cNvPr id="38" name="Line 39"/>
              <p:cNvSpPr>
                <a:spLocks noChangeShapeType="1"/>
              </p:cNvSpPr>
              <p:nvPr/>
            </p:nvSpPr>
            <p:spPr bwMode="auto">
              <a:xfrm>
                <a:off x="4752" y="2092"/>
                <a:ext cx="96" cy="48"/>
              </a:xfrm>
              <a:prstGeom prst="line">
                <a:avLst/>
              </a:prstGeom>
              <a:noFill/>
              <a:ln w="12700">
                <a:solidFill>
                  <a:srgbClr val="FF00FF"/>
                </a:solidFill>
                <a:round/>
                <a:headEnd/>
                <a:tailEnd/>
              </a:ln>
            </p:spPr>
            <p:txBody>
              <a:bodyPr tIns="0" bIns="0" anchor="ctr"/>
              <a:lstStyle/>
              <a:p>
                <a:endParaRPr lang="en-US"/>
              </a:p>
            </p:txBody>
          </p:sp>
          <p:sp>
            <p:nvSpPr>
              <p:cNvPr id="39" name="Line 40"/>
              <p:cNvSpPr>
                <a:spLocks noChangeShapeType="1"/>
              </p:cNvSpPr>
              <p:nvPr/>
            </p:nvSpPr>
            <p:spPr bwMode="auto">
              <a:xfrm flipH="1">
                <a:off x="4752" y="2140"/>
                <a:ext cx="96" cy="48"/>
              </a:xfrm>
              <a:prstGeom prst="line">
                <a:avLst/>
              </a:prstGeom>
              <a:noFill/>
              <a:ln w="12700">
                <a:solidFill>
                  <a:srgbClr val="FF00FF"/>
                </a:solidFill>
                <a:round/>
                <a:headEnd/>
                <a:tailEnd/>
              </a:ln>
            </p:spPr>
            <p:txBody>
              <a:bodyPr tIns="0" bIns="0" anchor="ctr"/>
              <a:lstStyle/>
              <a:p>
                <a:endParaRPr lang="en-US"/>
              </a:p>
            </p:txBody>
          </p:sp>
        </p:grpSp>
      </p:grpSp>
      <p:grpSp>
        <p:nvGrpSpPr>
          <p:cNvPr id="40" name="Group 41"/>
          <p:cNvGrpSpPr>
            <a:grpSpLocks/>
          </p:cNvGrpSpPr>
          <p:nvPr/>
        </p:nvGrpSpPr>
        <p:grpSpPr bwMode="auto">
          <a:xfrm>
            <a:off x="1590478" y="5791200"/>
            <a:ext cx="1557314" cy="1005701"/>
            <a:chOff x="715" y="3180"/>
            <a:chExt cx="697" cy="450"/>
          </a:xfrm>
        </p:grpSpPr>
        <p:sp>
          <p:nvSpPr>
            <p:cNvPr id="41" name="Cloud"/>
            <p:cNvSpPr>
              <a:spLocks noChangeAspect="1" noEditPoints="1" noChangeArrowheads="1"/>
            </p:cNvSpPr>
            <p:nvPr/>
          </p:nvSpPr>
          <p:spPr bwMode="auto">
            <a:xfrm rot="391928">
              <a:off x="715" y="3180"/>
              <a:ext cx="672" cy="4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42" name="Group 43"/>
            <p:cNvGrpSpPr>
              <a:grpSpLocks/>
            </p:cNvGrpSpPr>
            <p:nvPr/>
          </p:nvGrpSpPr>
          <p:grpSpPr bwMode="auto">
            <a:xfrm>
              <a:off x="829" y="3298"/>
              <a:ext cx="169" cy="125"/>
              <a:chOff x="4724" y="1996"/>
              <a:chExt cx="388" cy="288"/>
            </a:xfrm>
          </p:grpSpPr>
          <p:sp>
            <p:nvSpPr>
              <p:cNvPr id="44" name="Oval 4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45" name="Group 45"/>
              <p:cNvGrpSpPr>
                <a:grpSpLocks/>
              </p:cNvGrpSpPr>
              <p:nvPr/>
            </p:nvGrpSpPr>
            <p:grpSpPr bwMode="auto">
              <a:xfrm>
                <a:off x="4724" y="2092"/>
                <a:ext cx="96" cy="96"/>
                <a:chOff x="4752" y="2092"/>
                <a:chExt cx="96" cy="96"/>
              </a:xfrm>
            </p:grpSpPr>
            <p:sp>
              <p:nvSpPr>
                <p:cNvPr id="46" name="Line 4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47" name="Line 4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43" name="Text Box 48"/>
                <p:cNvSpPr txBox="1">
                  <a:spLocks noChangeArrowheads="1"/>
                </p:cNvSpPr>
                <p:nvPr/>
              </p:nvSpPr>
              <p:spPr bwMode="auto">
                <a:xfrm>
                  <a:off x="1016" y="3212"/>
                  <a:ext cx="396"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𝑀</m:t>
                            </m:r>
                          </m:e>
                          <m:sub>
                            <m:r>
                              <a:rPr lang="en-US" b="0" i="1" smtClean="0">
                                <a:latin typeface="Cambria Math"/>
                              </a:rPr>
                              <m:t>𝑆</m:t>
                            </m:r>
                          </m:sub>
                        </m:sSub>
                      </m:oMath>
                    </m:oMathPara>
                  </a14:m>
                  <a:endParaRPr lang="en-US"/>
                </a:p>
              </p:txBody>
            </p:sp>
          </mc:Choice>
          <mc:Fallback xmlns="">
            <p:sp>
              <p:nvSpPr>
                <p:cNvPr id="43" name="Text Box 48"/>
                <p:cNvSpPr txBox="1">
                  <a:spLocks noRot="1" noChangeAspect="1" noMove="1" noResize="1" noEditPoints="1" noAdjustHandles="1" noChangeArrowheads="1" noChangeShapeType="1" noTextEdit="1"/>
                </p:cNvSpPr>
                <p:nvPr/>
              </p:nvSpPr>
              <p:spPr bwMode="auto">
                <a:xfrm>
                  <a:off x="1016" y="3212"/>
                  <a:ext cx="396" cy="233"/>
                </a:xfrm>
                <a:prstGeom prst="rect">
                  <a:avLst/>
                </a:prstGeom>
                <a:blipFill rotWithShape="1">
                  <a:blip r:embed="rId9"/>
                  <a:stretch>
                    <a:fillRect/>
                  </a:stretch>
                </a:blipFill>
                <a:ln w="9525" algn="ctr">
                  <a:noFill/>
                  <a:miter lim="800000"/>
                  <a:headEnd/>
                  <a:tailEnd/>
                </a:ln>
              </p:spPr>
              <p:txBody>
                <a:bodyPr/>
                <a:lstStyle/>
                <a:p>
                  <a:r>
                    <a:rPr lang="en-US">
                      <a:noFill/>
                    </a:rPr>
                    <a:t> </a:t>
                  </a:r>
                </a:p>
              </p:txBody>
            </p:sp>
          </mc:Fallback>
        </mc:AlternateContent>
      </p:grpSp>
      <p:grpSp>
        <p:nvGrpSpPr>
          <p:cNvPr id="48" name="Group 49"/>
          <p:cNvGrpSpPr>
            <a:grpSpLocks/>
          </p:cNvGrpSpPr>
          <p:nvPr/>
        </p:nvGrpSpPr>
        <p:grpSpPr bwMode="auto">
          <a:xfrm>
            <a:off x="1598412" y="4724400"/>
            <a:ext cx="1606469" cy="1005701"/>
            <a:chOff x="720" y="2640"/>
            <a:chExt cx="719" cy="450"/>
          </a:xfrm>
        </p:grpSpPr>
        <p:sp>
          <p:nvSpPr>
            <p:cNvPr id="49" name="Cloud"/>
            <p:cNvSpPr>
              <a:spLocks noChangeAspect="1" noEditPoints="1" noChangeArrowheads="1"/>
            </p:cNvSpPr>
            <p:nvPr/>
          </p:nvSpPr>
          <p:spPr bwMode="auto">
            <a:xfrm rot="391928">
              <a:off x="720" y="2640"/>
              <a:ext cx="672" cy="4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50" name="Group 51"/>
            <p:cNvGrpSpPr>
              <a:grpSpLocks/>
            </p:cNvGrpSpPr>
            <p:nvPr/>
          </p:nvGrpSpPr>
          <p:grpSpPr bwMode="auto">
            <a:xfrm>
              <a:off x="834" y="2758"/>
              <a:ext cx="169" cy="125"/>
              <a:chOff x="4724" y="1996"/>
              <a:chExt cx="388" cy="288"/>
            </a:xfrm>
          </p:grpSpPr>
          <p:sp>
            <p:nvSpPr>
              <p:cNvPr id="52" name="Oval 52"/>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53" name="Group 53"/>
              <p:cNvGrpSpPr>
                <a:grpSpLocks/>
              </p:cNvGrpSpPr>
              <p:nvPr/>
            </p:nvGrpSpPr>
            <p:grpSpPr bwMode="auto">
              <a:xfrm>
                <a:off x="4724" y="2092"/>
                <a:ext cx="96" cy="96"/>
                <a:chOff x="4752" y="2092"/>
                <a:chExt cx="96" cy="96"/>
              </a:xfrm>
            </p:grpSpPr>
            <p:sp>
              <p:nvSpPr>
                <p:cNvPr id="54" name="Line 54"/>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55" name="Line 55"/>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51" name="Text Box 56"/>
                <p:cNvSpPr txBox="1">
                  <a:spLocks noChangeArrowheads="1"/>
                </p:cNvSpPr>
                <p:nvPr/>
              </p:nvSpPr>
              <p:spPr bwMode="auto">
                <a:xfrm>
                  <a:off x="1021" y="2672"/>
                  <a:ext cx="418"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𝑀</m:t>
                            </m:r>
                          </m:e>
                          <m:sub>
                            <m:r>
                              <a:rPr lang="en-US" sz="2400" b="0" i="1" smtClean="0">
                                <a:latin typeface="Cambria Math"/>
                              </a:rPr>
                              <m:t>𝑅</m:t>
                            </m:r>
                          </m:sub>
                        </m:sSub>
                      </m:oMath>
                    </m:oMathPara>
                  </a14:m>
                  <a:endParaRPr lang="en-US" sz="2400"/>
                </a:p>
              </p:txBody>
            </p:sp>
          </mc:Choice>
          <mc:Fallback xmlns="">
            <p:sp>
              <p:nvSpPr>
                <p:cNvPr id="51" name="Text Box 56"/>
                <p:cNvSpPr txBox="1">
                  <a:spLocks noRot="1" noChangeAspect="1" noMove="1" noResize="1" noEditPoints="1" noAdjustHandles="1" noChangeArrowheads="1" noChangeShapeType="1" noTextEdit="1"/>
                </p:cNvSpPr>
                <p:nvPr/>
              </p:nvSpPr>
              <p:spPr bwMode="auto">
                <a:xfrm>
                  <a:off x="1021" y="2672"/>
                  <a:ext cx="418" cy="233"/>
                </a:xfrm>
                <a:prstGeom prst="rect">
                  <a:avLst/>
                </a:prstGeom>
                <a:blipFill rotWithShape="1">
                  <a:blip r:embed="rId10"/>
                  <a:stretch>
                    <a:fillRect/>
                  </a:stretch>
                </a:blipFill>
                <a:ln w="9525" algn="ctr">
                  <a:noFill/>
                  <a:miter lim="800000"/>
                  <a:headEnd/>
                  <a:tailEnd/>
                </a:ln>
              </p:spPr>
              <p:txBody>
                <a:bodyPr/>
                <a:lstStyle/>
                <a:p>
                  <a:r>
                    <a:rPr lang="en-US">
                      <a:noFill/>
                    </a:rPr>
                    <a:t> </a:t>
                  </a:r>
                </a:p>
              </p:txBody>
            </p:sp>
          </mc:Fallback>
        </mc:AlternateContent>
      </p:grpSp>
      <p:cxnSp>
        <p:nvCxnSpPr>
          <p:cNvPr id="56" name="AutoShape 57"/>
          <p:cNvCxnSpPr>
            <a:cxnSpLocks noChangeShapeType="1"/>
            <a:stCxn id="36" idx="6"/>
            <a:endCxn id="52" idx="3"/>
          </p:cNvCxnSpPr>
          <p:nvPr/>
        </p:nvCxnSpPr>
        <p:spPr bwMode="auto">
          <a:xfrm flipV="1">
            <a:off x="1480094" y="5226567"/>
            <a:ext cx="511394" cy="582675"/>
          </a:xfrm>
          <a:prstGeom prst="straightConnector1">
            <a:avLst/>
          </a:prstGeom>
          <a:noFill/>
          <a:ln w="57150">
            <a:solidFill>
              <a:srgbClr val="3399FF"/>
            </a:solidFill>
            <a:round/>
            <a:headEnd/>
            <a:tailEnd type="triangle" w="med" len="med"/>
          </a:ln>
        </p:spPr>
      </p:cxnSp>
      <p:cxnSp>
        <p:nvCxnSpPr>
          <p:cNvPr id="57" name="AutoShape 58"/>
          <p:cNvCxnSpPr>
            <a:cxnSpLocks noChangeShapeType="1"/>
            <a:stCxn id="36" idx="6"/>
            <a:endCxn id="44" idx="1"/>
          </p:cNvCxnSpPr>
          <p:nvPr/>
        </p:nvCxnSpPr>
        <p:spPr bwMode="auto">
          <a:xfrm>
            <a:off x="1480094" y="5809242"/>
            <a:ext cx="503460" cy="286586"/>
          </a:xfrm>
          <a:prstGeom prst="straightConnector1">
            <a:avLst/>
          </a:prstGeom>
          <a:noFill/>
          <a:ln w="57150">
            <a:solidFill>
              <a:srgbClr val="3399FF"/>
            </a:solidFill>
            <a:round/>
            <a:headEnd/>
            <a:tailEnd type="triangle" w="med" len="med"/>
          </a:ln>
        </p:spPr>
      </p:cxnSp>
      <p:sp>
        <p:nvSpPr>
          <p:cNvPr id="58" name="Rectangle 59"/>
          <p:cNvSpPr>
            <a:spLocks noChangeArrowheads="1"/>
          </p:cNvSpPr>
          <p:nvPr/>
        </p:nvSpPr>
        <p:spPr bwMode="auto">
          <a:xfrm>
            <a:off x="1255603" y="5821113"/>
            <a:ext cx="402148"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sp>
        <p:nvSpPr>
          <p:cNvPr id="59" name="Rectangle 60"/>
          <p:cNvSpPr>
            <a:spLocks noChangeArrowheads="1"/>
          </p:cNvSpPr>
          <p:nvPr/>
        </p:nvSpPr>
        <p:spPr bwMode="auto">
          <a:xfrm>
            <a:off x="1295281" y="5406776"/>
            <a:ext cx="402148"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nvGrpSpPr>
          <p:cNvPr id="116" name="Group 115"/>
          <p:cNvGrpSpPr/>
          <p:nvPr/>
        </p:nvGrpSpPr>
        <p:grpSpPr>
          <a:xfrm>
            <a:off x="9081506" y="5041332"/>
            <a:ext cx="2118306" cy="1588068"/>
            <a:chOff x="9081506" y="5041332"/>
            <a:chExt cx="2118306" cy="1588068"/>
          </a:xfrm>
        </p:grpSpPr>
        <p:grpSp>
          <p:nvGrpSpPr>
            <p:cNvPr id="80" name="Group 81"/>
            <p:cNvGrpSpPr>
              <a:grpSpLocks/>
            </p:cNvGrpSpPr>
            <p:nvPr/>
          </p:nvGrpSpPr>
          <p:grpSpPr bwMode="auto">
            <a:xfrm>
              <a:off x="9278907" y="5041332"/>
              <a:ext cx="1920905" cy="1287258"/>
              <a:chOff x="4149" y="2856"/>
              <a:chExt cx="912" cy="611"/>
            </a:xfrm>
          </p:grpSpPr>
          <p:sp>
            <p:nvSpPr>
              <p:cNvPr id="81" name="Cloud"/>
              <p:cNvSpPr>
                <a:spLocks noChangeAspect="1" noEditPoints="1" noChangeArrowheads="1"/>
              </p:cNvSpPr>
              <p:nvPr/>
            </p:nvSpPr>
            <p:spPr bwMode="auto">
              <a:xfrm rot="391928">
                <a:off x="4149" y="2856"/>
                <a:ext cx="912" cy="6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82" name="Group 83"/>
              <p:cNvGrpSpPr>
                <a:grpSpLocks/>
              </p:cNvGrpSpPr>
              <p:nvPr/>
            </p:nvGrpSpPr>
            <p:grpSpPr bwMode="auto">
              <a:xfrm>
                <a:off x="4224" y="3046"/>
                <a:ext cx="169" cy="125"/>
                <a:chOff x="4724" y="1996"/>
                <a:chExt cx="388" cy="288"/>
              </a:xfrm>
            </p:grpSpPr>
            <p:sp>
              <p:nvSpPr>
                <p:cNvPr id="90" name="Oval 8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91" name="Group 85"/>
                <p:cNvGrpSpPr>
                  <a:grpSpLocks/>
                </p:cNvGrpSpPr>
                <p:nvPr/>
              </p:nvGrpSpPr>
              <p:grpSpPr bwMode="auto">
                <a:xfrm>
                  <a:off x="4724" y="2092"/>
                  <a:ext cx="96" cy="96"/>
                  <a:chOff x="4752" y="2092"/>
                  <a:chExt cx="96" cy="96"/>
                </a:xfrm>
              </p:grpSpPr>
              <p:sp>
                <p:nvSpPr>
                  <p:cNvPr id="92" name="Line 8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93" name="Line 8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83" name="Text Box 88"/>
                  <p:cNvSpPr txBox="1">
                    <a:spLocks noChangeArrowheads="1"/>
                  </p:cNvSpPr>
                  <p:nvPr/>
                </p:nvSpPr>
                <p:spPr bwMode="auto">
                  <a:xfrm>
                    <a:off x="4368" y="3024"/>
                    <a:ext cx="418"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𝑀</m:t>
                              </m:r>
                            </m:e>
                            <m:sub>
                              <m:r>
                                <a:rPr lang="en-US" i="1">
                                  <a:latin typeface="Cambria Math"/>
                                </a:rPr>
                                <m:t>𝑅</m:t>
                              </m:r>
                            </m:sub>
                          </m:sSub>
                        </m:oMath>
                      </m:oMathPara>
                    </a14:m>
                    <a:endParaRPr lang="en-US"/>
                  </a:p>
                </p:txBody>
              </p:sp>
            </mc:Choice>
            <mc:Fallback xmlns="">
              <p:sp>
                <p:nvSpPr>
                  <p:cNvPr id="83" name="Text Box 88"/>
                  <p:cNvSpPr txBox="1">
                    <a:spLocks noRot="1" noChangeAspect="1" noMove="1" noResize="1" noEditPoints="1" noAdjustHandles="1" noChangeArrowheads="1" noChangeShapeType="1" noTextEdit="1"/>
                  </p:cNvSpPr>
                  <p:nvPr/>
                </p:nvSpPr>
                <p:spPr bwMode="auto">
                  <a:xfrm>
                    <a:off x="4368" y="3024"/>
                    <a:ext cx="418" cy="233"/>
                  </a:xfrm>
                  <a:prstGeom prst="rect">
                    <a:avLst/>
                  </a:prstGeom>
                  <a:blipFill rotWithShape="1">
                    <a:blip r:embed="rId11"/>
                    <a:stretch>
                      <a:fillRect/>
                    </a:stretch>
                  </a:blipFill>
                  <a:ln w="9525" algn="ctr">
                    <a:noFill/>
                    <a:miter lim="800000"/>
                    <a:headEnd/>
                    <a:tailEnd/>
                  </a:ln>
                </p:spPr>
                <p:txBody>
                  <a:bodyPr/>
                  <a:lstStyle/>
                  <a:p>
                    <a:r>
                      <a:rPr lang="en-US">
                        <a:noFill/>
                      </a:rPr>
                      <a:t> </a:t>
                    </a:r>
                  </a:p>
                </p:txBody>
              </p:sp>
            </mc:Fallback>
          </mc:AlternateContent>
          <p:grpSp>
            <p:nvGrpSpPr>
              <p:cNvPr id="84" name="Group 89"/>
              <p:cNvGrpSpPr>
                <a:grpSpLocks/>
              </p:cNvGrpSpPr>
              <p:nvPr/>
            </p:nvGrpSpPr>
            <p:grpSpPr bwMode="auto">
              <a:xfrm>
                <a:off x="4776" y="2976"/>
                <a:ext cx="144" cy="144"/>
                <a:chOff x="4824" y="2352"/>
                <a:chExt cx="288" cy="288"/>
              </a:xfrm>
            </p:grpSpPr>
            <p:sp>
              <p:nvSpPr>
                <p:cNvPr id="88" name="Oval 90"/>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9" name="Oval 91"/>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grpSp>
            <p:nvGrpSpPr>
              <p:cNvPr id="85" name="Group 92"/>
              <p:cNvGrpSpPr>
                <a:grpSpLocks/>
              </p:cNvGrpSpPr>
              <p:nvPr/>
            </p:nvGrpSpPr>
            <p:grpSpPr bwMode="auto">
              <a:xfrm>
                <a:off x="4704" y="3192"/>
                <a:ext cx="144" cy="144"/>
                <a:chOff x="4824" y="2352"/>
                <a:chExt cx="288" cy="288"/>
              </a:xfrm>
            </p:grpSpPr>
            <p:sp>
              <p:nvSpPr>
                <p:cNvPr id="86" name="Oval 93"/>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7" name="Oval 94"/>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grpSp>
        <p:cxnSp>
          <p:nvCxnSpPr>
            <p:cNvPr id="95" name="AutoShape 96"/>
            <p:cNvCxnSpPr>
              <a:cxnSpLocks noChangeShapeType="1"/>
              <a:stCxn id="86" idx="4"/>
              <a:endCxn id="90" idx="4"/>
            </p:cNvCxnSpPr>
            <p:nvPr/>
          </p:nvCxnSpPr>
          <p:spPr bwMode="auto">
            <a:xfrm rot="5400000" flipH="1">
              <a:off x="9956316" y="5409386"/>
              <a:ext cx="347623" cy="938805"/>
            </a:xfrm>
            <a:prstGeom prst="curvedConnector3">
              <a:avLst>
                <a:gd name="adj1" fmla="val -65761"/>
              </a:avLst>
            </a:prstGeom>
            <a:noFill/>
            <a:ln w="57150">
              <a:solidFill>
                <a:srgbClr val="3399FF"/>
              </a:solidFill>
              <a:round/>
              <a:headEnd/>
              <a:tailEnd type="triangle" w="med" len="med"/>
            </a:ln>
          </p:spPr>
        </p:cxnSp>
        <p:cxnSp>
          <p:nvCxnSpPr>
            <p:cNvPr id="96" name="AutoShape 97"/>
            <p:cNvCxnSpPr>
              <a:cxnSpLocks noChangeShapeType="1"/>
              <a:stCxn id="88" idx="0"/>
              <a:endCxn id="90" idx="0"/>
            </p:cNvCxnSpPr>
            <p:nvPr/>
          </p:nvCxnSpPr>
          <p:spPr bwMode="auto">
            <a:xfrm rot="16200000" flipH="1" flipV="1">
              <a:off x="10132215" y="4822659"/>
              <a:ext cx="147476" cy="1090455"/>
            </a:xfrm>
            <a:prstGeom prst="curvedConnector3">
              <a:avLst>
                <a:gd name="adj1" fmla="val -155008"/>
              </a:avLst>
            </a:prstGeom>
            <a:noFill/>
            <a:ln w="57150">
              <a:solidFill>
                <a:srgbClr val="3399FF"/>
              </a:solidFill>
              <a:round/>
              <a:headEnd/>
              <a:tailEnd type="triangle" w="med" len="med"/>
            </a:ln>
          </p:spPr>
        </p:cxnSp>
        <p:sp>
          <p:nvSpPr>
            <p:cNvPr id="97" name="Rectangle 99"/>
            <p:cNvSpPr>
              <a:spLocks noChangeArrowheads="1"/>
            </p:cNvSpPr>
            <p:nvPr/>
          </p:nvSpPr>
          <p:spPr bwMode="auto">
            <a:xfrm>
              <a:off x="9855018" y="5045764"/>
              <a:ext cx="379100" cy="367611"/>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sp>
          <p:nvSpPr>
            <p:cNvPr id="98" name="Rectangle 100"/>
            <p:cNvSpPr>
              <a:spLocks noChangeArrowheads="1"/>
            </p:cNvSpPr>
            <p:nvPr/>
          </p:nvSpPr>
          <p:spPr bwMode="auto">
            <a:xfrm>
              <a:off x="9799471" y="6261789"/>
              <a:ext cx="379100" cy="367611"/>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nvGrpSpPr>
            <p:cNvPr id="99" name="Group 112"/>
            <p:cNvGrpSpPr>
              <a:grpSpLocks/>
            </p:cNvGrpSpPr>
            <p:nvPr/>
          </p:nvGrpSpPr>
          <p:grpSpPr bwMode="auto">
            <a:xfrm rot="-956723">
              <a:off x="9081506" y="6227513"/>
              <a:ext cx="303300" cy="303380"/>
              <a:chOff x="4824" y="2352"/>
              <a:chExt cx="288" cy="288"/>
            </a:xfrm>
          </p:grpSpPr>
          <p:sp>
            <p:nvSpPr>
              <p:cNvPr id="100" name="Oval 113"/>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101" name="Oval 114"/>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102" name="AutoShape 126"/>
            <p:cNvCxnSpPr>
              <a:cxnSpLocks noChangeShapeType="1"/>
              <a:stCxn id="90" idx="3"/>
              <a:endCxn id="100" idx="7"/>
            </p:cNvCxnSpPr>
            <p:nvPr/>
          </p:nvCxnSpPr>
          <p:spPr bwMode="auto">
            <a:xfrm flipH="1">
              <a:off x="9306796" y="5666409"/>
              <a:ext cx="260515" cy="580201"/>
            </a:xfrm>
            <a:prstGeom prst="straightConnector1">
              <a:avLst/>
            </a:prstGeom>
            <a:noFill/>
            <a:ln w="57150">
              <a:solidFill>
                <a:srgbClr val="3399FF"/>
              </a:solidFill>
              <a:round/>
              <a:headEnd/>
              <a:tailEnd type="triangle" w="med" len="med"/>
            </a:ln>
          </p:spPr>
        </p:cxnSp>
        <p:sp>
          <p:nvSpPr>
            <p:cNvPr id="103" name="Rectangle 127"/>
            <p:cNvSpPr>
              <a:spLocks noChangeArrowheads="1"/>
            </p:cNvSpPr>
            <p:nvPr/>
          </p:nvSpPr>
          <p:spPr bwMode="auto">
            <a:xfrm>
              <a:off x="9129720" y="5883964"/>
              <a:ext cx="379100" cy="367611"/>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grpSp>
        <p:nvGrpSpPr>
          <p:cNvPr id="114" name="Group 113"/>
          <p:cNvGrpSpPr/>
          <p:nvPr/>
        </p:nvGrpSpPr>
        <p:grpSpPr>
          <a:xfrm>
            <a:off x="3808412" y="4876800"/>
            <a:ext cx="3886200" cy="1209675"/>
            <a:chOff x="3808412" y="4876800"/>
            <a:chExt cx="3886200" cy="1209675"/>
          </a:xfrm>
        </p:grpSpPr>
        <p:grpSp>
          <p:nvGrpSpPr>
            <p:cNvPr id="60" name="Group 61"/>
            <p:cNvGrpSpPr>
              <a:grpSpLocks/>
            </p:cNvGrpSpPr>
            <p:nvPr/>
          </p:nvGrpSpPr>
          <p:grpSpPr bwMode="auto">
            <a:xfrm>
              <a:off x="5995357" y="4876800"/>
              <a:ext cx="1699255" cy="1097365"/>
              <a:chOff x="2731" y="2964"/>
              <a:chExt cx="697" cy="450"/>
            </a:xfrm>
          </p:grpSpPr>
          <p:sp>
            <p:nvSpPr>
              <p:cNvPr id="61" name="Cloud"/>
              <p:cNvSpPr>
                <a:spLocks noChangeAspect="1" noEditPoints="1" noChangeArrowheads="1"/>
              </p:cNvSpPr>
              <p:nvPr/>
            </p:nvSpPr>
            <p:spPr bwMode="auto">
              <a:xfrm rot="391928">
                <a:off x="2731" y="2964"/>
                <a:ext cx="672" cy="4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62" name="Group 63"/>
              <p:cNvGrpSpPr>
                <a:grpSpLocks/>
              </p:cNvGrpSpPr>
              <p:nvPr/>
            </p:nvGrpSpPr>
            <p:grpSpPr bwMode="auto">
              <a:xfrm>
                <a:off x="2808" y="3187"/>
                <a:ext cx="169" cy="125"/>
                <a:chOff x="4724" y="1996"/>
                <a:chExt cx="388" cy="288"/>
              </a:xfrm>
            </p:grpSpPr>
            <p:sp>
              <p:nvSpPr>
                <p:cNvPr id="64" name="Oval 6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65" name="Group 65"/>
                <p:cNvGrpSpPr>
                  <a:grpSpLocks/>
                </p:cNvGrpSpPr>
                <p:nvPr/>
              </p:nvGrpSpPr>
              <p:grpSpPr bwMode="auto">
                <a:xfrm>
                  <a:off x="4724" y="2092"/>
                  <a:ext cx="96" cy="96"/>
                  <a:chOff x="4752" y="2092"/>
                  <a:chExt cx="96" cy="96"/>
                </a:xfrm>
              </p:grpSpPr>
              <p:sp>
                <p:nvSpPr>
                  <p:cNvPr id="66" name="Line 6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67" name="Line 6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63" name="Text Box 68"/>
                  <p:cNvSpPr txBox="1">
                    <a:spLocks noChangeArrowheads="1"/>
                  </p:cNvSpPr>
                  <p:nvPr/>
                </p:nvSpPr>
                <p:spPr bwMode="auto">
                  <a:xfrm>
                    <a:off x="3032" y="2996"/>
                    <a:ext cx="396"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𝑀</m:t>
                              </m:r>
                            </m:e>
                            <m:sub>
                              <m:r>
                                <a:rPr lang="en-US" b="0" i="1" smtClean="0">
                                  <a:latin typeface="Cambria Math"/>
                                </a:rPr>
                                <m:t>𝑆</m:t>
                              </m:r>
                            </m:sub>
                          </m:sSub>
                        </m:oMath>
                      </m:oMathPara>
                    </a14:m>
                    <a:endParaRPr lang="en-US"/>
                  </a:p>
                </p:txBody>
              </p:sp>
            </mc:Choice>
            <mc:Fallback xmlns="">
              <p:sp>
                <p:nvSpPr>
                  <p:cNvPr id="63" name="Text Box 68"/>
                  <p:cNvSpPr txBox="1">
                    <a:spLocks noRot="1" noChangeAspect="1" noMove="1" noResize="1" noEditPoints="1" noAdjustHandles="1" noChangeArrowheads="1" noChangeShapeType="1" noTextEdit="1"/>
                  </p:cNvSpPr>
                  <p:nvPr/>
                </p:nvSpPr>
                <p:spPr bwMode="auto">
                  <a:xfrm>
                    <a:off x="3032" y="2996"/>
                    <a:ext cx="396" cy="233"/>
                  </a:xfrm>
                  <a:prstGeom prst="rect">
                    <a:avLst/>
                  </a:prstGeom>
                  <a:blipFill rotWithShape="1">
                    <a:blip r:embed="rId12"/>
                    <a:stretch>
                      <a:fillRect/>
                    </a:stretch>
                  </a:blipFill>
                  <a:ln w="9525" algn="ctr">
                    <a:noFill/>
                    <a:miter lim="800000"/>
                    <a:headEnd/>
                    <a:tailEnd/>
                  </a:ln>
                </p:spPr>
                <p:txBody>
                  <a:bodyPr/>
                  <a:lstStyle/>
                  <a:p>
                    <a:r>
                      <a:rPr lang="en-US">
                        <a:noFill/>
                      </a:rPr>
                      <a:t> </a:t>
                    </a:r>
                  </a:p>
                </p:txBody>
              </p:sp>
            </mc:Fallback>
          </mc:AlternateContent>
        </p:grpSp>
        <p:sp>
          <p:nvSpPr>
            <p:cNvPr id="68" name="Rectangle 69"/>
            <p:cNvSpPr>
              <a:spLocks noChangeArrowheads="1"/>
            </p:cNvSpPr>
            <p:nvPr/>
          </p:nvSpPr>
          <p:spPr bwMode="auto">
            <a:xfrm>
              <a:off x="5552776" y="5029200"/>
              <a:ext cx="438801"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sp>
          <p:nvSpPr>
            <p:cNvPr id="70" name="Cloud"/>
            <p:cNvSpPr>
              <a:spLocks noChangeAspect="1" noEditPoints="1" noChangeArrowheads="1"/>
            </p:cNvSpPr>
            <p:nvPr/>
          </p:nvSpPr>
          <p:spPr bwMode="auto">
            <a:xfrm rot="391928">
              <a:off x="3808412" y="4989110"/>
              <a:ext cx="1638306" cy="109736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71" name="Group 72"/>
            <p:cNvGrpSpPr>
              <a:grpSpLocks/>
            </p:cNvGrpSpPr>
            <p:nvPr/>
          </p:nvGrpSpPr>
          <p:grpSpPr bwMode="auto">
            <a:xfrm>
              <a:off x="3925434" y="5276863"/>
              <a:ext cx="412014" cy="304824"/>
              <a:chOff x="4724" y="1996"/>
              <a:chExt cx="388" cy="288"/>
            </a:xfrm>
          </p:grpSpPr>
          <p:sp>
            <p:nvSpPr>
              <p:cNvPr id="76" name="Oval 73"/>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77" name="Group 74"/>
              <p:cNvGrpSpPr>
                <a:grpSpLocks/>
              </p:cNvGrpSpPr>
              <p:nvPr/>
            </p:nvGrpSpPr>
            <p:grpSpPr bwMode="auto">
              <a:xfrm>
                <a:off x="4724" y="2092"/>
                <a:ext cx="96" cy="96"/>
                <a:chOff x="4752" y="2092"/>
                <a:chExt cx="96" cy="96"/>
              </a:xfrm>
            </p:grpSpPr>
            <p:sp>
              <p:nvSpPr>
                <p:cNvPr id="78" name="Line 75"/>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79" name="Line 76"/>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72" name="Text Box 77"/>
                <p:cNvSpPr txBox="1">
                  <a:spLocks noChangeArrowheads="1"/>
                </p:cNvSpPr>
                <p:nvPr/>
              </p:nvSpPr>
              <p:spPr bwMode="auto">
                <a:xfrm>
                  <a:off x="4113212" y="5105400"/>
                  <a:ext cx="1019065" cy="568191"/>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𝑀</m:t>
                            </m:r>
                          </m:e>
                          <m:sub>
                            <m:r>
                              <a:rPr lang="en-US" i="1">
                                <a:latin typeface="Cambria Math"/>
                              </a:rPr>
                              <m:t>𝑅</m:t>
                            </m:r>
                          </m:sub>
                        </m:sSub>
                      </m:oMath>
                    </m:oMathPara>
                  </a14:m>
                  <a:endParaRPr lang="en-US"/>
                </a:p>
              </p:txBody>
            </p:sp>
          </mc:Choice>
          <mc:Fallback xmlns="">
            <p:sp>
              <p:nvSpPr>
                <p:cNvPr id="72" name="Text Box 77"/>
                <p:cNvSpPr txBox="1">
                  <a:spLocks noRot="1" noChangeAspect="1" noMove="1" noResize="1" noEditPoints="1" noAdjustHandles="1" noChangeArrowheads="1" noChangeShapeType="1" noTextEdit="1"/>
                </p:cNvSpPr>
                <p:nvPr/>
              </p:nvSpPr>
              <p:spPr bwMode="auto">
                <a:xfrm>
                  <a:off x="4113212" y="5105400"/>
                  <a:ext cx="1019065" cy="568191"/>
                </a:xfrm>
                <a:prstGeom prst="rect">
                  <a:avLst/>
                </a:prstGeom>
                <a:blipFill rotWithShape="1">
                  <a:blip r:embed="rId13"/>
                  <a:stretch>
                    <a:fillRect/>
                  </a:stretch>
                </a:blipFill>
                <a:ln w="9525" algn="ctr">
                  <a:noFill/>
                  <a:miter lim="800000"/>
                  <a:headEnd/>
                  <a:tailEnd/>
                </a:ln>
              </p:spPr>
              <p:txBody>
                <a:bodyPr/>
                <a:lstStyle/>
                <a:p>
                  <a:r>
                    <a:rPr lang="en-US">
                      <a:noFill/>
                    </a:rPr>
                    <a:t> </a:t>
                  </a:r>
                </a:p>
              </p:txBody>
            </p:sp>
          </mc:Fallback>
        </mc:AlternateContent>
        <p:grpSp>
          <p:nvGrpSpPr>
            <p:cNvPr id="73" name="Group 78"/>
            <p:cNvGrpSpPr>
              <a:grpSpLocks/>
            </p:cNvGrpSpPr>
            <p:nvPr/>
          </p:nvGrpSpPr>
          <p:grpSpPr bwMode="auto">
            <a:xfrm>
              <a:off x="4929871" y="5193951"/>
              <a:ext cx="351066" cy="351157"/>
              <a:chOff x="4824" y="2352"/>
              <a:chExt cx="288" cy="288"/>
            </a:xfrm>
          </p:grpSpPr>
          <p:sp>
            <p:nvSpPr>
              <p:cNvPr id="74" name="Oval 79"/>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75" name="Oval 80"/>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94" name="AutoShape 95"/>
            <p:cNvCxnSpPr>
              <a:cxnSpLocks noChangeShapeType="1"/>
              <a:stCxn id="74" idx="6"/>
              <a:endCxn id="64" idx="1"/>
            </p:cNvCxnSpPr>
            <p:nvPr/>
          </p:nvCxnSpPr>
          <p:spPr bwMode="auto">
            <a:xfrm>
              <a:off x="5280937" y="5369530"/>
              <a:ext cx="1053119" cy="95715"/>
            </a:xfrm>
            <a:prstGeom prst="straightConnector1">
              <a:avLst/>
            </a:prstGeom>
            <a:noFill/>
            <a:ln w="57150">
              <a:solidFill>
                <a:srgbClr val="3399FF"/>
              </a:solidFill>
              <a:round/>
              <a:headEnd/>
              <a:tailEnd type="triangle" w="med" len="med"/>
            </a:ln>
          </p:spPr>
        </p:cxnSp>
        <p:grpSp>
          <p:nvGrpSpPr>
            <p:cNvPr id="107" name="Group 78"/>
            <p:cNvGrpSpPr>
              <a:grpSpLocks/>
            </p:cNvGrpSpPr>
            <p:nvPr/>
          </p:nvGrpSpPr>
          <p:grpSpPr bwMode="auto">
            <a:xfrm>
              <a:off x="4452032" y="5687138"/>
              <a:ext cx="351066" cy="351157"/>
              <a:chOff x="4824" y="2352"/>
              <a:chExt cx="288" cy="288"/>
            </a:xfrm>
          </p:grpSpPr>
          <p:sp>
            <p:nvSpPr>
              <p:cNvPr id="108" name="Oval 79"/>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109" name="Oval 80"/>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110" name="AutoShape 95"/>
            <p:cNvCxnSpPr>
              <a:cxnSpLocks noChangeShapeType="1"/>
              <a:stCxn id="108" idx="6"/>
              <a:endCxn id="64" idx="3"/>
            </p:cNvCxnSpPr>
            <p:nvPr/>
          </p:nvCxnSpPr>
          <p:spPr bwMode="auto">
            <a:xfrm flipV="1">
              <a:off x="4803098" y="5680789"/>
              <a:ext cx="1530958" cy="181928"/>
            </a:xfrm>
            <a:prstGeom prst="straightConnector1">
              <a:avLst/>
            </a:prstGeom>
            <a:noFill/>
            <a:ln w="57150">
              <a:solidFill>
                <a:srgbClr val="3399FF"/>
              </a:solidFill>
              <a:round/>
              <a:headEnd/>
              <a:tailEnd type="triangle" w="med" len="med"/>
            </a:ln>
          </p:spPr>
        </p:cxnSp>
        <p:sp>
          <p:nvSpPr>
            <p:cNvPr id="113" name="Rectangle 69"/>
            <p:cNvSpPr>
              <a:spLocks noChangeArrowheads="1"/>
            </p:cNvSpPr>
            <p:nvPr/>
          </p:nvSpPr>
          <p:spPr bwMode="auto">
            <a:xfrm>
              <a:off x="5705176" y="5650468"/>
              <a:ext cx="438801"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sp>
        <p:nvSpPr>
          <p:cNvPr id="115" name="Rectangle 114"/>
          <p:cNvSpPr/>
          <p:nvPr/>
        </p:nvSpPr>
        <p:spPr>
          <a:xfrm>
            <a:off x="431973" y="1182466"/>
            <a:ext cx="8026941" cy="646331"/>
          </a:xfrm>
          <a:prstGeom prst="rect">
            <a:avLst/>
          </a:prstGeom>
        </p:spPr>
        <p:txBody>
          <a:bodyPr wrap="none">
            <a:spAutoFit/>
          </a:bodyPr>
          <a:lstStyle/>
          <a:p>
            <a:pPr marL="342900" indent="-342900">
              <a:spcBef>
                <a:spcPct val="20000"/>
              </a:spcBef>
            </a:pPr>
            <a:r>
              <a:rPr lang="en-US" sz="3600" smtClean="0"/>
              <a:t>All literal </a:t>
            </a:r>
            <a:r>
              <a:rPr lang="en-US" sz="3600">
                <a:solidFill>
                  <a:srgbClr val="33CC33"/>
                </a:solidFill>
              </a:rPr>
              <a:t>regular </a:t>
            </a:r>
            <a:r>
              <a:rPr lang="en-US" sz="3600" smtClean="0">
                <a:solidFill>
                  <a:srgbClr val="33CC33"/>
                </a:solidFill>
              </a:rPr>
              <a:t>expressions</a:t>
            </a:r>
            <a:r>
              <a:rPr lang="en-US" sz="3600" smtClean="0"/>
              <a:t> have an FSA:</a:t>
            </a:r>
            <a:endParaRPr lang="en-US" sz="3600" dirty="0"/>
          </a:p>
        </p:txBody>
      </p:sp>
    </p:spTree>
    <p:extLst>
      <p:ext uri="{BB962C8B-B14F-4D97-AF65-F5344CB8AC3E}">
        <p14:creationId xmlns:p14="http://schemas.microsoft.com/office/powerpoint/2010/main" val="413195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1000"/>
                                        <p:tgtEl>
                                          <p:spTgt spid="5">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1000"/>
                                        <p:tgtEl>
                                          <p:spTgt spid="6">
                                            <p:txEl>
                                              <p:pRg st="0" end="0"/>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10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2000"/>
                                        <p:tgtEl>
                                          <p:spTgt spid="13">
                                            <p:txEl>
                                              <p:pRg st="0" end="0"/>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left)">
                                      <p:cBhvr>
                                        <p:cTn id="28" dur="1000"/>
                                        <p:tgtEl>
                                          <p:spTgt spid="32">
                                            <p:txEl>
                                              <p:pRg st="0" end="0"/>
                                            </p:txEl>
                                          </p:spTgt>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32">
                                            <p:txEl>
                                              <p:pRg st="1" end="1"/>
                                            </p:txEl>
                                          </p:spTgt>
                                        </p:tgtEl>
                                        <p:attrNameLst>
                                          <p:attrName>style.visibility</p:attrName>
                                        </p:attrNameLst>
                                      </p:cBhvr>
                                      <p:to>
                                        <p:strVal val="visible"/>
                                      </p:to>
                                    </p:set>
                                    <p:animEffect transition="in" filter="wipe(left)">
                                      <p:cBhvr>
                                        <p:cTn id="32" dur="1000"/>
                                        <p:tgtEl>
                                          <p:spTgt spid="32">
                                            <p:txEl>
                                              <p:pRg st="1" end="1"/>
                                            </p:txEl>
                                          </p:spTgt>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left)">
                                      <p:cBhvr>
                                        <p:cTn id="36" dur="1000"/>
                                        <p:tgtEl>
                                          <p:spTgt spid="33">
                                            <p:txEl>
                                              <p:pRg st="0" end="0"/>
                                            </p:txEl>
                                          </p:spTgt>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33">
                                            <p:txEl>
                                              <p:pRg st="1" end="1"/>
                                            </p:txEl>
                                          </p:spTgt>
                                        </p:tgtEl>
                                        <p:attrNameLst>
                                          <p:attrName>style.visibility</p:attrName>
                                        </p:attrNameLst>
                                      </p:cBhvr>
                                      <p:to>
                                        <p:strVal val="visible"/>
                                      </p:to>
                                    </p:set>
                                    <p:animEffect transition="in" filter="wipe(left)">
                                      <p:cBhvr>
                                        <p:cTn id="40" dur="1000"/>
                                        <p:tgtEl>
                                          <p:spTgt spid="33">
                                            <p:txEl>
                                              <p:pRg st="1" end="1"/>
                                            </p:txEl>
                                          </p:spTgt>
                                        </p:tgtEl>
                                      </p:cBhvr>
                                    </p:animEffect>
                                  </p:childTnLst>
                                </p:cTn>
                              </p:par>
                            </p:childTnLst>
                          </p:cTn>
                        </p:par>
                        <p:par>
                          <p:cTn id="41" fill="hold">
                            <p:stCondLst>
                              <p:cond delay="6000"/>
                            </p:stCondLst>
                            <p:childTnLst>
                              <p:par>
                                <p:cTn id="42" presetID="22" presetClass="entr" presetSubtype="8" fill="hold" nodeType="afterEffect">
                                  <p:stCondLst>
                                    <p:cond delay="0"/>
                                  </p:stCondLst>
                                  <p:childTnLst>
                                    <p:set>
                                      <p:cBhvr>
                                        <p:cTn id="43" dur="1" fill="hold">
                                          <p:stCondLst>
                                            <p:cond delay="0"/>
                                          </p:stCondLst>
                                        </p:cTn>
                                        <p:tgtEl>
                                          <p:spTgt spid="34">
                                            <p:txEl>
                                              <p:pRg st="0" end="0"/>
                                            </p:txEl>
                                          </p:spTgt>
                                        </p:tgtEl>
                                        <p:attrNameLst>
                                          <p:attrName>style.visibility</p:attrName>
                                        </p:attrNameLst>
                                      </p:cBhvr>
                                      <p:to>
                                        <p:strVal val="visible"/>
                                      </p:to>
                                    </p:set>
                                    <p:animEffect transition="in" filter="wipe(left)">
                                      <p:cBhvr>
                                        <p:cTn id="44" dur="1000"/>
                                        <p:tgtEl>
                                          <p:spTgt spid="34">
                                            <p:txEl>
                                              <p:pRg st="0" end="0"/>
                                            </p:txEl>
                                          </p:spTgt>
                                        </p:tgtEl>
                                      </p:cBhvr>
                                    </p:animEffect>
                                  </p:childTnLst>
                                </p:cTn>
                              </p:par>
                            </p:childTnLst>
                          </p:cTn>
                        </p:par>
                        <p:par>
                          <p:cTn id="45" fill="hold">
                            <p:stCondLst>
                              <p:cond delay="7000"/>
                            </p:stCondLst>
                            <p:childTnLst>
                              <p:par>
                                <p:cTn id="46" presetID="22" presetClass="entr" presetSubtype="8" fill="hold" nodeType="afterEffect">
                                  <p:stCondLst>
                                    <p:cond delay="0"/>
                                  </p:stCondLst>
                                  <p:childTnLst>
                                    <p:set>
                                      <p:cBhvr>
                                        <p:cTn id="47" dur="1" fill="hold">
                                          <p:stCondLst>
                                            <p:cond delay="0"/>
                                          </p:stCondLst>
                                        </p:cTn>
                                        <p:tgtEl>
                                          <p:spTgt spid="34">
                                            <p:txEl>
                                              <p:pRg st="1" end="1"/>
                                            </p:txEl>
                                          </p:spTgt>
                                        </p:tgtEl>
                                        <p:attrNameLst>
                                          <p:attrName>style.visibility</p:attrName>
                                        </p:attrNameLst>
                                      </p:cBhvr>
                                      <p:to>
                                        <p:strVal val="visible"/>
                                      </p:to>
                                    </p:set>
                                    <p:animEffect transition="in" filter="wipe(left)">
                                      <p:cBhvr>
                                        <p:cTn id="48" dur="1000"/>
                                        <p:tgtEl>
                                          <p:spTgt spid="3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p:cTn id="65" dur="2000" fill="hold"/>
                                        <p:tgtEl>
                                          <p:spTgt spid="48"/>
                                        </p:tgtEl>
                                        <p:attrNameLst>
                                          <p:attrName>ppt_w</p:attrName>
                                        </p:attrNameLst>
                                      </p:cBhvr>
                                      <p:tavLst>
                                        <p:tav tm="0">
                                          <p:val>
                                            <p:fltVal val="0"/>
                                          </p:val>
                                        </p:tav>
                                        <p:tav tm="100000">
                                          <p:val>
                                            <p:strVal val="#ppt_w"/>
                                          </p:val>
                                        </p:tav>
                                      </p:tavLst>
                                    </p:anim>
                                    <p:anim calcmode="lin" valueType="num">
                                      <p:cBhvr>
                                        <p:cTn id="66" dur="2000" fill="hold"/>
                                        <p:tgtEl>
                                          <p:spTgt spid="48"/>
                                        </p:tgtEl>
                                        <p:attrNameLst>
                                          <p:attrName>ppt_h</p:attrName>
                                        </p:attrNameLst>
                                      </p:cBhvr>
                                      <p:tavLst>
                                        <p:tav tm="0">
                                          <p:val>
                                            <p:fltVal val="0"/>
                                          </p:val>
                                        </p:tav>
                                        <p:tav tm="100000">
                                          <p:val>
                                            <p:strVal val="#ppt_h"/>
                                          </p:val>
                                        </p:tav>
                                      </p:tavLst>
                                    </p:anim>
                                  </p:childTnLst>
                                </p:cTn>
                              </p:par>
                            </p:childTnLst>
                          </p:cTn>
                        </p:par>
                        <p:par>
                          <p:cTn id="67" fill="hold">
                            <p:stCondLst>
                              <p:cond delay="2000"/>
                            </p:stCondLst>
                            <p:childTnLst>
                              <p:par>
                                <p:cTn id="68" presetID="23" presetClass="entr" presetSubtype="16" fill="hold" nodeType="after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2000" fill="hold"/>
                                        <p:tgtEl>
                                          <p:spTgt spid="40"/>
                                        </p:tgtEl>
                                        <p:attrNameLst>
                                          <p:attrName>ppt_w</p:attrName>
                                        </p:attrNameLst>
                                      </p:cBhvr>
                                      <p:tavLst>
                                        <p:tav tm="0">
                                          <p:val>
                                            <p:fltVal val="0"/>
                                          </p:val>
                                        </p:tav>
                                        <p:tav tm="100000">
                                          <p:val>
                                            <p:strVal val="#ppt_w"/>
                                          </p:val>
                                        </p:tav>
                                      </p:tavLst>
                                    </p:anim>
                                    <p:anim calcmode="lin" valueType="num">
                                      <p:cBhvr>
                                        <p:cTn id="71" dur="2000" fill="hold"/>
                                        <p:tgtEl>
                                          <p:spTgt spid="40"/>
                                        </p:tgtEl>
                                        <p:attrNameLst>
                                          <p:attrName>ppt_h</p:attrName>
                                        </p:attrNameLst>
                                      </p:cBhvr>
                                      <p:tavLst>
                                        <p:tav tm="0">
                                          <p:val>
                                            <p:fltVal val="0"/>
                                          </p:val>
                                        </p:tav>
                                        <p:tav tm="100000">
                                          <p:val>
                                            <p:strVal val="#ppt_h"/>
                                          </p:val>
                                        </p:tav>
                                      </p:tavLst>
                                    </p:anim>
                                  </p:childTnLst>
                                </p:cTn>
                              </p:par>
                            </p:childTnLst>
                          </p:cTn>
                        </p:par>
                        <p:par>
                          <p:cTn id="72" fill="hold">
                            <p:stCondLst>
                              <p:cond delay="4000"/>
                            </p:stCondLst>
                            <p:childTnLst>
                              <p:par>
                                <p:cTn id="73" presetID="2" presetClass="entr" presetSubtype="8" fill="hold"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1000" fill="hold"/>
                                        <p:tgtEl>
                                          <p:spTgt spid="35"/>
                                        </p:tgtEl>
                                        <p:attrNameLst>
                                          <p:attrName>ppt_x</p:attrName>
                                        </p:attrNameLst>
                                      </p:cBhvr>
                                      <p:tavLst>
                                        <p:tav tm="0">
                                          <p:val>
                                            <p:strVal val="0-#ppt_w/2"/>
                                          </p:val>
                                        </p:tav>
                                        <p:tav tm="100000">
                                          <p:val>
                                            <p:strVal val="#ppt_x"/>
                                          </p:val>
                                        </p:tav>
                                      </p:tavLst>
                                    </p:anim>
                                    <p:anim calcmode="lin" valueType="num">
                                      <p:cBhvr additive="base">
                                        <p:cTn id="76" dur="1000" fill="hold"/>
                                        <p:tgtEl>
                                          <p:spTgt spid="35"/>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22" presetClass="entr" presetSubtype="8"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1000"/>
                                        <p:tgtEl>
                                          <p:spTgt spid="56"/>
                                        </p:tgtEl>
                                      </p:cBhvr>
                                    </p:animEffect>
                                  </p:childTnLst>
                                </p:cTn>
                              </p:par>
                              <p:par>
                                <p:cTn id="81" presetID="22" presetClass="entr" presetSubtype="8"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1000"/>
                                        <p:tgtEl>
                                          <p:spTgt spid="57"/>
                                        </p:tgtEl>
                                      </p:cBhvr>
                                    </p:animEffect>
                                  </p:childTnLst>
                                </p:cTn>
                              </p:par>
                            </p:childTnLst>
                          </p:cTn>
                        </p:par>
                        <p:par>
                          <p:cTn id="84" fill="hold">
                            <p:stCondLst>
                              <p:cond delay="6000"/>
                            </p:stCondLst>
                            <p:childTnLst>
                              <p:par>
                                <p:cTn id="85" presetID="23" presetClass="entr" presetSubtype="32"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 calcmode="lin" valueType="num">
                                      <p:cBhvr>
                                        <p:cTn id="87" dur="2000" fill="hold"/>
                                        <p:tgtEl>
                                          <p:spTgt spid="59"/>
                                        </p:tgtEl>
                                        <p:attrNameLst>
                                          <p:attrName>ppt_w</p:attrName>
                                        </p:attrNameLst>
                                      </p:cBhvr>
                                      <p:tavLst>
                                        <p:tav tm="0">
                                          <p:val>
                                            <p:strVal val="4*#ppt_w"/>
                                          </p:val>
                                        </p:tav>
                                        <p:tav tm="100000">
                                          <p:val>
                                            <p:strVal val="#ppt_w"/>
                                          </p:val>
                                        </p:tav>
                                      </p:tavLst>
                                    </p:anim>
                                    <p:anim calcmode="lin" valueType="num">
                                      <p:cBhvr>
                                        <p:cTn id="88" dur="2000" fill="hold"/>
                                        <p:tgtEl>
                                          <p:spTgt spid="59"/>
                                        </p:tgtEl>
                                        <p:attrNameLst>
                                          <p:attrName>ppt_h</p:attrName>
                                        </p:attrNameLst>
                                      </p:cBhvr>
                                      <p:tavLst>
                                        <p:tav tm="0">
                                          <p:val>
                                            <p:strVal val="4*#ppt_h"/>
                                          </p:val>
                                        </p:tav>
                                        <p:tav tm="100000">
                                          <p:val>
                                            <p:strVal val="#ppt_h"/>
                                          </p:val>
                                        </p:tav>
                                      </p:tavLst>
                                    </p:anim>
                                  </p:childTnLst>
                                </p:cTn>
                              </p:par>
                              <p:par>
                                <p:cTn id="89" presetID="23" presetClass="entr" presetSubtype="32"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 calcmode="lin" valueType="num">
                                      <p:cBhvr>
                                        <p:cTn id="91" dur="2000" fill="hold"/>
                                        <p:tgtEl>
                                          <p:spTgt spid="58"/>
                                        </p:tgtEl>
                                        <p:attrNameLst>
                                          <p:attrName>ppt_w</p:attrName>
                                        </p:attrNameLst>
                                      </p:cBhvr>
                                      <p:tavLst>
                                        <p:tav tm="0">
                                          <p:val>
                                            <p:strVal val="4*#ppt_w"/>
                                          </p:val>
                                        </p:tav>
                                        <p:tav tm="100000">
                                          <p:val>
                                            <p:strVal val="#ppt_w"/>
                                          </p:val>
                                        </p:tav>
                                      </p:tavLst>
                                    </p:anim>
                                    <p:anim calcmode="lin" valueType="num">
                                      <p:cBhvr>
                                        <p:cTn id="92" dur="2000" fill="hold"/>
                                        <p:tgtEl>
                                          <p:spTgt spid="5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42" name="Cloud"/>
          <p:cNvSpPr>
            <a:spLocks noChangeAspect="1" noEditPoints="1" noChangeArrowheads="1"/>
          </p:cNvSpPr>
          <p:nvPr/>
        </p:nvSpPr>
        <p:spPr bwMode="auto">
          <a:xfrm rot="391928">
            <a:off x="1752144" y="2678113"/>
            <a:ext cx="2513945" cy="23415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2928643" name="Cloud"/>
          <p:cNvSpPr>
            <a:spLocks noChangeAspect="1" noEditPoints="1" noChangeArrowheads="1"/>
          </p:cNvSpPr>
          <p:nvPr/>
        </p:nvSpPr>
        <p:spPr bwMode="auto">
          <a:xfrm rot="391928">
            <a:off x="4491456" y="3019425"/>
            <a:ext cx="3123386" cy="1530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811012" name="Rectangle 4"/>
          <p:cNvSpPr>
            <a:spLocks noChangeArrowheads="1"/>
          </p:cNvSpPr>
          <p:nvPr/>
        </p:nvSpPr>
        <p:spPr bwMode="auto">
          <a:xfrm>
            <a:off x="1675963" y="76200"/>
            <a:ext cx="8532178" cy="762000"/>
          </a:xfrm>
          <a:prstGeom prst="rect">
            <a:avLst/>
          </a:prstGeom>
          <a:noFill/>
          <a:ln w="9525">
            <a:noFill/>
            <a:miter lim="800000"/>
            <a:headEnd/>
            <a:tailEnd/>
          </a:ln>
        </p:spPr>
        <p:txBody>
          <a:bodyPr/>
          <a:lstStyle/>
          <a:p>
            <a:pPr algn="ctr"/>
            <a:r>
              <a:rPr lang="en-US" sz="6000"/>
              <a:t>Regex to NFA</a:t>
            </a:r>
            <a:endParaRPr lang="en-US" sz="6000" dirty="0">
              <a:solidFill>
                <a:schemeClr val="tx2"/>
              </a:solidFill>
            </a:endParaRPr>
          </a:p>
        </p:txBody>
      </p:sp>
      <p:sp>
        <p:nvSpPr>
          <p:cNvPr id="811013" name="Rectangle 5"/>
          <p:cNvSpPr>
            <a:spLocks noChangeArrowheads="1"/>
          </p:cNvSpPr>
          <p:nvPr/>
        </p:nvSpPr>
        <p:spPr bwMode="auto">
          <a:xfrm>
            <a:off x="1523605" y="-184666"/>
            <a:ext cx="184731" cy="369332"/>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2928646" name="Rectangle 6"/>
              <p:cNvSpPr>
                <a:spLocks noChangeArrowheads="1"/>
              </p:cNvSpPr>
              <p:nvPr/>
            </p:nvSpPr>
            <p:spPr bwMode="auto">
              <a:xfrm>
                <a:off x="1523603" y="1219200"/>
                <a:ext cx="9676209" cy="990600"/>
              </a:xfrm>
              <a:prstGeom prst="rect">
                <a:avLst/>
              </a:prstGeom>
              <a:noFill/>
              <a:ln w="9525">
                <a:noFill/>
                <a:miter lim="800000"/>
                <a:headEnd/>
                <a:tailEnd/>
              </a:ln>
            </p:spPr>
            <p:txBody>
              <a:bodyPr/>
              <a:lstStyle/>
              <a:p>
                <a:pPr marL="342900" indent="-342900">
                  <a:spcBef>
                    <a:spcPct val="20000"/>
                  </a:spcBef>
                </a:pPr>
                <a:r>
                  <a:rPr lang="en-US" sz="2800" smtClean="0"/>
                  <a:t>Ex</a:t>
                </a:r>
                <a:r>
                  <a:rPr lang="en-US" sz="2800" dirty="0"/>
                  <a:t>: all strings </a:t>
                </a:r>
                <a:r>
                  <a:rPr lang="en-US" sz="2800"/>
                  <a:t>over </a:t>
                </a:r>
                <a14:m>
                  <m:oMath xmlns:m="http://schemas.openxmlformats.org/officeDocument/2006/math">
                    <m:r>
                      <a:rPr lang="en-US" sz="2800" i="1" smtClean="0">
                        <a:latin typeface="Cambria Math"/>
                      </a:rPr>
                      <m:t>{</m:t>
                    </m:r>
                    <m:r>
                      <a:rPr lang="en-US" sz="2800" i="1" dirty="0" err="1">
                        <a:latin typeface="Cambria Math"/>
                      </a:rPr>
                      <m:t>𝑎</m:t>
                    </m:r>
                    <m:r>
                      <a:rPr lang="en-US" sz="2800" i="1" dirty="0" err="1">
                        <a:latin typeface="Cambria Math"/>
                      </a:rPr>
                      <m:t>,</m:t>
                    </m:r>
                    <m:r>
                      <a:rPr lang="en-US" sz="2800" i="1" dirty="0" err="1">
                        <a:latin typeface="Cambria Math"/>
                      </a:rPr>
                      <m:t>𝑏</m:t>
                    </m:r>
                    <m:r>
                      <a:rPr lang="en-US" sz="2800" i="1" dirty="0">
                        <a:latin typeface="Cambria Math"/>
                      </a:rPr>
                      <m:t>}</m:t>
                    </m:r>
                  </m:oMath>
                </a14:m>
                <a:r>
                  <a:rPr lang="en-US" sz="2800" dirty="0"/>
                  <a:t> </a:t>
                </a:r>
                <a:r>
                  <a:rPr lang="en-US" sz="2800" smtClean="0"/>
                  <a:t>where there is a </a:t>
                </a:r>
                <a:r>
                  <a:rPr lang="en-US" sz="2800" dirty="0"/>
                  <a:t>“</a:t>
                </a:r>
                <a14:m>
                  <m:oMath xmlns:m="http://schemas.openxmlformats.org/officeDocument/2006/math">
                    <m:r>
                      <a:rPr lang="en-US" sz="2800" i="1" dirty="0" smtClean="0">
                        <a:latin typeface="Cambria Math"/>
                      </a:rPr>
                      <m:t>𝑏</m:t>
                    </m:r>
                  </m:oMath>
                </a14:m>
                <a:r>
                  <a:rPr lang="en-US" sz="2800" dirty="0"/>
                  <a:t>” preceding </a:t>
                </a:r>
                <a:r>
                  <a:rPr lang="en-US" sz="2800"/>
                  <a:t>an </a:t>
                </a:r>
                <a:r>
                  <a:rPr lang="en-US" sz="2800" smtClean="0"/>
                  <a:t>“</a:t>
                </a:r>
                <a14:m>
                  <m:oMath xmlns:m="http://schemas.openxmlformats.org/officeDocument/2006/math">
                    <m:r>
                      <a:rPr lang="en-US" sz="2800" b="0" i="1" smtClean="0">
                        <a:latin typeface="Cambria Math"/>
                      </a:rPr>
                      <m:t>𝑎</m:t>
                    </m:r>
                  </m:oMath>
                </a14:m>
                <a:r>
                  <a:rPr lang="en-US" sz="2800" smtClean="0"/>
                  <a:t>”</a:t>
                </a:r>
              </a:p>
              <a:p>
                <a:pPr marL="342900" indent="-342900">
                  <a:spcBef>
                    <a:spcPct val="20000"/>
                  </a:spcBef>
                </a:pPr>
                <a:endParaRPr lang="en-US" sz="2800" dirty="0"/>
              </a:p>
              <a:p>
                <a:pPr marL="342900" indent="-342900">
                  <a:spcBef>
                    <a:spcPct val="20000"/>
                  </a:spcBef>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a:rPr>
                          </m:ctrlPr>
                        </m:sSupPr>
                        <m:e>
                          <m:d>
                            <m:dPr>
                              <m:ctrlPr>
                                <a:rPr lang="en-US" sz="2800" i="1" smtClean="0">
                                  <a:latin typeface="Cambria Math"/>
                                </a:rPr>
                              </m:ctrlPr>
                            </m:dPr>
                            <m:e>
                              <m:r>
                                <a:rPr lang="en-US" sz="2800" i="1" dirty="0" err="1">
                                  <a:latin typeface="Cambria Math"/>
                                </a:rPr>
                                <m:t>𝑎</m:t>
                              </m:r>
                              <m:r>
                                <a:rPr lang="en-US" sz="2800" i="1" dirty="0" err="1">
                                  <a:latin typeface="Cambria Math"/>
                                </a:rPr>
                                <m:t>+</m:t>
                              </m:r>
                              <m:r>
                                <a:rPr lang="en-US" sz="2800" i="1" dirty="0" err="1">
                                  <a:latin typeface="Cambria Math"/>
                                </a:rPr>
                                <m:t>𝑏</m:t>
                              </m:r>
                            </m:e>
                          </m:d>
                        </m:e>
                        <m:sup>
                          <m:r>
                            <a:rPr lang="en-US" sz="2800" b="0" i="1" dirty="0" smtClean="0">
                              <a:latin typeface="Cambria Math"/>
                            </a:rPr>
                            <m:t>∗</m:t>
                          </m:r>
                        </m:sup>
                      </m:sSup>
                      <m:r>
                        <a:rPr lang="en-US" sz="2800" i="1" dirty="0" err="1">
                          <a:latin typeface="Cambria Math"/>
                        </a:rPr>
                        <m:t>𝑏𝑎</m:t>
                      </m:r>
                      <m:sSup>
                        <m:sSupPr>
                          <m:ctrlPr>
                            <a:rPr lang="en-US" sz="2800" b="0" i="1" dirty="0" smtClean="0">
                              <a:latin typeface="Cambria Math"/>
                            </a:rPr>
                          </m:ctrlPr>
                        </m:sSupPr>
                        <m:e>
                          <m:d>
                            <m:dPr>
                              <m:ctrlPr>
                                <a:rPr lang="en-US" sz="2800" i="1" dirty="0">
                                  <a:latin typeface="Cambria Math"/>
                                </a:rPr>
                              </m:ctrlPr>
                            </m:dPr>
                            <m:e>
                              <m:r>
                                <a:rPr lang="en-US" sz="2800" i="1" dirty="0" err="1">
                                  <a:latin typeface="Cambria Math"/>
                                </a:rPr>
                                <m:t>𝑎</m:t>
                              </m:r>
                              <m:r>
                                <a:rPr lang="en-US" sz="2800" i="1" dirty="0" err="1">
                                  <a:latin typeface="Cambria Math"/>
                                </a:rPr>
                                <m:t>+</m:t>
                              </m:r>
                              <m:r>
                                <a:rPr lang="en-US" sz="2800" i="1" dirty="0" err="1">
                                  <a:latin typeface="Cambria Math"/>
                                </a:rPr>
                                <m:t>𝑏</m:t>
                              </m:r>
                            </m:e>
                          </m:d>
                        </m:e>
                        <m:sup>
                          <m:r>
                            <a:rPr lang="en-US" sz="2800" b="0" i="1" dirty="0" smtClean="0">
                              <a:latin typeface="Cambria Math"/>
                            </a:rPr>
                            <m:t>∗</m:t>
                          </m:r>
                        </m:sup>
                      </m:sSup>
                    </m:oMath>
                  </m:oMathPara>
                </a14:m>
                <a:endParaRPr lang="en-US" sz="2800" baseline="30000" dirty="0"/>
              </a:p>
            </p:txBody>
          </p:sp>
        </mc:Choice>
        <mc:Fallback xmlns="">
          <p:sp>
            <p:nvSpPr>
              <p:cNvPr id="2928646" name="Rectangle 6"/>
              <p:cNvSpPr>
                <a:spLocks noRot="1" noChangeAspect="1" noMove="1" noResize="1" noEditPoints="1" noAdjustHandles="1" noChangeArrowheads="1" noChangeShapeType="1" noTextEdit="1"/>
              </p:cNvSpPr>
              <p:nvPr/>
            </p:nvSpPr>
            <p:spPr bwMode="auto">
              <a:xfrm>
                <a:off x="1523603" y="1219200"/>
                <a:ext cx="9676209" cy="990600"/>
              </a:xfrm>
              <a:prstGeom prst="rect">
                <a:avLst/>
              </a:prstGeom>
              <a:blipFill rotWithShape="1">
                <a:blip r:embed="rId2"/>
                <a:stretch>
                  <a:fillRect l="-1323" t="-5521" b="-39264"/>
                </a:stretch>
              </a:blipFill>
              <a:ln w="9525">
                <a:noFill/>
                <a:miter lim="800000"/>
                <a:headEnd/>
                <a:tailEnd/>
              </a:ln>
            </p:spPr>
            <p:txBody>
              <a:bodyPr/>
              <a:lstStyle/>
              <a:p>
                <a:r>
                  <a:rPr lang="en-US">
                    <a:noFill/>
                  </a:rPr>
                  <a:t> </a:t>
                </a:r>
              </a:p>
            </p:txBody>
          </p:sp>
        </mc:Fallback>
      </mc:AlternateContent>
      <p:grpSp>
        <p:nvGrpSpPr>
          <p:cNvPr id="2" name="Group 7"/>
          <p:cNvGrpSpPr>
            <a:grpSpLocks/>
          </p:cNvGrpSpPr>
          <p:nvPr/>
        </p:nvGrpSpPr>
        <p:grpSpPr bwMode="auto">
          <a:xfrm>
            <a:off x="4721584" y="3378203"/>
            <a:ext cx="1287127" cy="720725"/>
            <a:chOff x="2564" y="1478"/>
            <a:chExt cx="811" cy="454"/>
          </a:xfrm>
        </p:grpSpPr>
        <p:sp>
          <p:nvSpPr>
            <p:cNvPr id="2928648"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63" name="AutoShape 9"/>
            <p:cNvCxnSpPr>
              <a:cxnSpLocks noChangeShapeType="1"/>
              <a:stCxn id="811369" idx="6"/>
              <a:endCxn id="811367"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3" name="Group 10"/>
            <p:cNvGrpSpPr>
              <a:grpSpLocks/>
            </p:cNvGrpSpPr>
            <p:nvPr/>
          </p:nvGrpSpPr>
          <p:grpSpPr bwMode="auto">
            <a:xfrm>
              <a:off x="2688" y="1621"/>
              <a:ext cx="174" cy="129"/>
              <a:chOff x="4724" y="1996"/>
              <a:chExt cx="388" cy="288"/>
            </a:xfrm>
          </p:grpSpPr>
          <p:sp>
            <p:nvSpPr>
              <p:cNvPr id="811369" name="Oval 11"/>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4" name="Group 12"/>
              <p:cNvGrpSpPr>
                <a:grpSpLocks/>
              </p:cNvGrpSpPr>
              <p:nvPr/>
            </p:nvGrpSpPr>
            <p:grpSpPr bwMode="auto">
              <a:xfrm>
                <a:off x="4724" y="2092"/>
                <a:ext cx="96" cy="96"/>
                <a:chOff x="4752" y="2092"/>
                <a:chExt cx="96" cy="96"/>
              </a:xfrm>
            </p:grpSpPr>
            <p:sp>
              <p:nvSpPr>
                <p:cNvPr id="811371" name="Line 13"/>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72" name="Line 14"/>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5" name="Group 15"/>
            <p:cNvGrpSpPr>
              <a:grpSpLocks/>
            </p:cNvGrpSpPr>
            <p:nvPr/>
          </p:nvGrpSpPr>
          <p:grpSpPr bwMode="auto">
            <a:xfrm>
              <a:off x="3072" y="1614"/>
              <a:ext cx="144" cy="144"/>
              <a:chOff x="4824" y="2352"/>
              <a:chExt cx="288" cy="288"/>
            </a:xfrm>
          </p:grpSpPr>
          <p:sp>
            <p:nvSpPr>
              <p:cNvPr id="811367" name="Oval 16"/>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68" name="Oval 17"/>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66" name="Rectangle 18"/>
            <p:cNvSpPr>
              <a:spLocks noChangeArrowheads="1"/>
            </p:cNvSpPr>
            <p:nvPr/>
          </p:nvSpPr>
          <p:spPr bwMode="auto">
            <a:xfrm>
              <a:off x="2844" y="1485"/>
              <a:ext cx="218" cy="233"/>
            </a:xfrm>
            <a:prstGeom prst="rect">
              <a:avLst/>
            </a:prstGeom>
            <a:noFill/>
            <a:ln w="9525" algn="ctr">
              <a:noFill/>
              <a:miter lim="800000"/>
              <a:headEnd/>
              <a:tailEnd/>
            </a:ln>
          </p:spPr>
          <p:txBody>
            <a:bodyPr wrap="none" tIns="0" bIns="0">
              <a:spAutoFit/>
            </a:bodyPr>
            <a:lstStyle/>
            <a:p>
              <a:r>
                <a:rPr lang="en-US" sz="2400"/>
                <a:t>b</a:t>
              </a:r>
            </a:p>
          </p:txBody>
        </p:sp>
      </p:grpSp>
      <p:grpSp>
        <p:nvGrpSpPr>
          <p:cNvPr id="6" name="Group 19"/>
          <p:cNvGrpSpPr>
            <a:grpSpLocks/>
          </p:cNvGrpSpPr>
          <p:nvPr/>
        </p:nvGrpSpPr>
        <p:grpSpPr bwMode="auto">
          <a:xfrm>
            <a:off x="6145201" y="3394078"/>
            <a:ext cx="1287127" cy="720725"/>
            <a:chOff x="2564" y="1478"/>
            <a:chExt cx="811" cy="454"/>
          </a:xfrm>
        </p:grpSpPr>
        <p:sp>
          <p:nvSpPr>
            <p:cNvPr id="2928660"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52" name="AutoShape 21"/>
            <p:cNvCxnSpPr>
              <a:cxnSpLocks noChangeShapeType="1"/>
              <a:stCxn id="811358" idx="6"/>
              <a:endCxn id="811356"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7" name="Group 22"/>
            <p:cNvGrpSpPr>
              <a:grpSpLocks/>
            </p:cNvGrpSpPr>
            <p:nvPr/>
          </p:nvGrpSpPr>
          <p:grpSpPr bwMode="auto">
            <a:xfrm>
              <a:off x="2688" y="1621"/>
              <a:ext cx="174" cy="129"/>
              <a:chOff x="4724" y="1996"/>
              <a:chExt cx="388" cy="288"/>
            </a:xfrm>
          </p:grpSpPr>
          <p:sp>
            <p:nvSpPr>
              <p:cNvPr id="811358" name="Oval 23"/>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8" name="Group 24"/>
              <p:cNvGrpSpPr>
                <a:grpSpLocks/>
              </p:cNvGrpSpPr>
              <p:nvPr/>
            </p:nvGrpSpPr>
            <p:grpSpPr bwMode="auto">
              <a:xfrm>
                <a:off x="4724" y="2092"/>
                <a:ext cx="96" cy="96"/>
                <a:chOff x="4752" y="2092"/>
                <a:chExt cx="96" cy="96"/>
              </a:xfrm>
            </p:grpSpPr>
            <p:sp>
              <p:nvSpPr>
                <p:cNvPr id="811360" name="Line 25"/>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61" name="Line 26"/>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9" name="Group 27"/>
            <p:cNvGrpSpPr>
              <a:grpSpLocks/>
            </p:cNvGrpSpPr>
            <p:nvPr/>
          </p:nvGrpSpPr>
          <p:grpSpPr bwMode="auto">
            <a:xfrm>
              <a:off x="3072" y="1614"/>
              <a:ext cx="144" cy="144"/>
              <a:chOff x="4824" y="2352"/>
              <a:chExt cx="288" cy="288"/>
            </a:xfrm>
          </p:grpSpPr>
          <p:sp>
            <p:nvSpPr>
              <p:cNvPr id="811356"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57"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55" name="Rectangle 30"/>
            <p:cNvSpPr>
              <a:spLocks noChangeArrowheads="1"/>
            </p:cNvSpPr>
            <p:nvPr/>
          </p:nvSpPr>
          <p:spPr bwMode="auto">
            <a:xfrm>
              <a:off x="2844" y="1485"/>
              <a:ext cx="209" cy="233"/>
            </a:xfrm>
            <a:prstGeom prst="rect">
              <a:avLst/>
            </a:prstGeom>
            <a:noFill/>
            <a:ln w="9525" algn="ctr">
              <a:noFill/>
              <a:miter lim="800000"/>
              <a:headEnd/>
              <a:tailEnd/>
            </a:ln>
          </p:spPr>
          <p:txBody>
            <a:bodyPr wrap="none" tIns="0" bIns="0">
              <a:spAutoFit/>
            </a:bodyPr>
            <a:lstStyle/>
            <a:p>
              <a:r>
                <a:rPr lang="en-US" sz="2400"/>
                <a:t>a</a:t>
              </a:r>
            </a:p>
          </p:txBody>
        </p:sp>
      </p:grpSp>
      <p:grpSp>
        <p:nvGrpSpPr>
          <p:cNvPr id="10" name="Group 31"/>
          <p:cNvGrpSpPr>
            <a:grpSpLocks/>
          </p:cNvGrpSpPr>
          <p:nvPr/>
        </p:nvGrpSpPr>
        <p:grpSpPr bwMode="auto">
          <a:xfrm>
            <a:off x="2513947" y="3810002"/>
            <a:ext cx="1287127" cy="720725"/>
            <a:chOff x="2564" y="1478"/>
            <a:chExt cx="811" cy="454"/>
          </a:xfrm>
        </p:grpSpPr>
        <p:sp>
          <p:nvSpPr>
            <p:cNvPr id="2928672"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41" name="AutoShape 33"/>
            <p:cNvCxnSpPr>
              <a:cxnSpLocks noChangeShapeType="1"/>
              <a:stCxn id="811347" idx="6"/>
              <a:endCxn id="811345"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11" name="Group 34"/>
            <p:cNvGrpSpPr>
              <a:grpSpLocks/>
            </p:cNvGrpSpPr>
            <p:nvPr/>
          </p:nvGrpSpPr>
          <p:grpSpPr bwMode="auto">
            <a:xfrm>
              <a:off x="2688" y="1621"/>
              <a:ext cx="174" cy="129"/>
              <a:chOff x="4724" y="1996"/>
              <a:chExt cx="388" cy="288"/>
            </a:xfrm>
          </p:grpSpPr>
          <p:sp>
            <p:nvSpPr>
              <p:cNvPr id="811347" name="Oval 35"/>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12" name="Group 36"/>
              <p:cNvGrpSpPr>
                <a:grpSpLocks/>
              </p:cNvGrpSpPr>
              <p:nvPr/>
            </p:nvGrpSpPr>
            <p:grpSpPr bwMode="auto">
              <a:xfrm>
                <a:off x="4724" y="2092"/>
                <a:ext cx="96" cy="96"/>
                <a:chOff x="4752" y="2092"/>
                <a:chExt cx="96" cy="96"/>
              </a:xfrm>
            </p:grpSpPr>
            <p:sp>
              <p:nvSpPr>
                <p:cNvPr id="811349" name="Line 37"/>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50" name="Line 38"/>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13" name="Group 39"/>
            <p:cNvGrpSpPr>
              <a:grpSpLocks/>
            </p:cNvGrpSpPr>
            <p:nvPr/>
          </p:nvGrpSpPr>
          <p:grpSpPr bwMode="auto">
            <a:xfrm>
              <a:off x="3072" y="1614"/>
              <a:ext cx="144" cy="144"/>
              <a:chOff x="4824" y="2352"/>
              <a:chExt cx="288" cy="288"/>
            </a:xfrm>
          </p:grpSpPr>
          <p:sp>
            <p:nvSpPr>
              <p:cNvPr id="811345" name="Oval 40"/>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46" name="Oval 41"/>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44" name="Rectangle 42"/>
            <p:cNvSpPr>
              <a:spLocks noChangeArrowheads="1"/>
            </p:cNvSpPr>
            <p:nvPr/>
          </p:nvSpPr>
          <p:spPr bwMode="auto">
            <a:xfrm>
              <a:off x="2844" y="1485"/>
              <a:ext cx="218" cy="233"/>
            </a:xfrm>
            <a:prstGeom prst="rect">
              <a:avLst/>
            </a:prstGeom>
            <a:noFill/>
            <a:ln w="9525" algn="ctr">
              <a:noFill/>
              <a:miter lim="800000"/>
              <a:headEnd/>
              <a:tailEnd/>
            </a:ln>
          </p:spPr>
          <p:txBody>
            <a:bodyPr wrap="none" tIns="0" bIns="0">
              <a:spAutoFit/>
            </a:bodyPr>
            <a:lstStyle/>
            <a:p>
              <a:r>
                <a:rPr lang="en-US" sz="2400"/>
                <a:t>b</a:t>
              </a:r>
            </a:p>
          </p:txBody>
        </p:sp>
      </p:grpSp>
      <p:grpSp>
        <p:nvGrpSpPr>
          <p:cNvPr id="14" name="Group 43"/>
          <p:cNvGrpSpPr>
            <a:grpSpLocks/>
          </p:cNvGrpSpPr>
          <p:nvPr/>
        </p:nvGrpSpPr>
        <p:grpSpPr bwMode="auto">
          <a:xfrm>
            <a:off x="2513947" y="2971803"/>
            <a:ext cx="1287127" cy="720725"/>
            <a:chOff x="2564" y="1478"/>
            <a:chExt cx="811" cy="454"/>
          </a:xfrm>
        </p:grpSpPr>
        <p:sp>
          <p:nvSpPr>
            <p:cNvPr id="2928684"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30" name="AutoShape 45"/>
            <p:cNvCxnSpPr>
              <a:cxnSpLocks noChangeShapeType="1"/>
              <a:stCxn id="811336" idx="6"/>
              <a:endCxn id="811334"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15" name="Group 46"/>
            <p:cNvGrpSpPr>
              <a:grpSpLocks/>
            </p:cNvGrpSpPr>
            <p:nvPr/>
          </p:nvGrpSpPr>
          <p:grpSpPr bwMode="auto">
            <a:xfrm>
              <a:off x="2688" y="1621"/>
              <a:ext cx="174" cy="129"/>
              <a:chOff x="4724" y="1996"/>
              <a:chExt cx="388" cy="288"/>
            </a:xfrm>
          </p:grpSpPr>
          <p:sp>
            <p:nvSpPr>
              <p:cNvPr id="811336" name="Oval 47"/>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16" name="Group 48"/>
              <p:cNvGrpSpPr>
                <a:grpSpLocks/>
              </p:cNvGrpSpPr>
              <p:nvPr/>
            </p:nvGrpSpPr>
            <p:grpSpPr bwMode="auto">
              <a:xfrm>
                <a:off x="4724" y="2092"/>
                <a:ext cx="96" cy="96"/>
                <a:chOff x="4752" y="2092"/>
                <a:chExt cx="96" cy="96"/>
              </a:xfrm>
            </p:grpSpPr>
            <p:sp>
              <p:nvSpPr>
                <p:cNvPr id="811338" name="Line 49"/>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39" name="Line 50"/>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17" name="Group 51"/>
            <p:cNvGrpSpPr>
              <a:grpSpLocks/>
            </p:cNvGrpSpPr>
            <p:nvPr/>
          </p:nvGrpSpPr>
          <p:grpSpPr bwMode="auto">
            <a:xfrm>
              <a:off x="3072" y="1614"/>
              <a:ext cx="144" cy="144"/>
              <a:chOff x="4824" y="2352"/>
              <a:chExt cx="288" cy="288"/>
            </a:xfrm>
          </p:grpSpPr>
          <p:sp>
            <p:nvSpPr>
              <p:cNvPr id="811334" name="Oval 52"/>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35" name="Oval 53"/>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33" name="Rectangle 54"/>
            <p:cNvSpPr>
              <a:spLocks noChangeArrowheads="1"/>
            </p:cNvSpPr>
            <p:nvPr/>
          </p:nvSpPr>
          <p:spPr bwMode="auto">
            <a:xfrm>
              <a:off x="2844" y="1485"/>
              <a:ext cx="209" cy="233"/>
            </a:xfrm>
            <a:prstGeom prst="rect">
              <a:avLst/>
            </a:prstGeom>
            <a:noFill/>
            <a:ln w="9525" algn="ctr">
              <a:noFill/>
              <a:miter lim="800000"/>
              <a:headEnd/>
              <a:tailEnd/>
            </a:ln>
          </p:spPr>
          <p:txBody>
            <a:bodyPr wrap="none" tIns="0" bIns="0">
              <a:spAutoFit/>
            </a:bodyPr>
            <a:lstStyle/>
            <a:p>
              <a:r>
                <a:rPr lang="en-US" sz="2400"/>
                <a:t>a</a:t>
              </a:r>
            </a:p>
          </p:txBody>
        </p:sp>
      </p:grpSp>
      <p:grpSp>
        <p:nvGrpSpPr>
          <p:cNvPr id="18" name="Group 55"/>
          <p:cNvGrpSpPr>
            <a:grpSpLocks/>
          </p:cNvGrpSpPr>
          <p:nvPr/>
        </p:nvGrpSpPr>
        <p:grpSpPr bwMode="auto">
          <a:xfrm>
            <a:off x="1914027" y="3581403"/>
            <a:ext cx="380901" cy="282575"/>
            <a:chOff x="4724" y="1996"/>
            <a:chExt cx="388" cy="288"/>
          </a:xfrm>
        </p:grpSpPr>
        <p:sp>
          <p:nvSpPr>
            <p:cNvPr id="811325" name="Oval 56"/>
            <p:cNvSpPr>
              <a:spLocks noChangeArrowheads="1"/>
            </p:cNvSpPr>
            <p:nvPr/>
          </p:nvSpPr>
          <p:spPr bwMode="auto">
            <a:xfrm>
              <a:off x="4824" y="1996"/>
              <a:ext cx="288" cy="28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19" name="Group 57"/>
            <p:cNvGrpSpPr>
              <a:grpSpLocks/>
            </p:cNvGrpSpPr>
            <p:nvPr/>
          </p:nvGrpSpPr>
          <p:grpSpPr bwMode="auto">
            <a:xfrm>
              <a:off x="4724" y="2092"/>
              <a:ext cx="96" cy="96"/>
              <a:chOff x="4752" y="2092"/>
              <a:chExt cx="96" cy="96"/>
            </a:xfrm>
          </p:grpSpPr>
          <p:sp>
            <p:nvSpPr>
              <p:cNvPr id="811327" name="Line 58"/>
              <p:cNvSpPr>
                <a:spLocks noChangeShapeType="1"/>
              </p:cNvSpPr>
              <p:nvPr/>
            </p:nvSpPr>
            <p:spPr bwMode="auto">
              <a:xfrm>
                <a:off x="4752" y="2092"/>
                <a:ext cx="96" cy="48"/>
              </a:xfrm>
              <a:prstGeom prst="line">
                <a:avLst/>
              </a:prstGeom>
              <a:noFill/>
              <a:ln w="12700">
                <a:solidFill>
                  <a:srgbClr val="FF00FF"/>
                </a:solidFill>
                <a:round/>
                <a:headEnd/>
                <a:tailEnd/>
              </a:ln>
            </p:spPr>
            <p:txBody>
              <a:bodyPr tIns="0" bIns="0" anchor="ctr"/>
              <a:lstStyle/>
              <a:p>
                <a:endParaRPr lang="en-US"/>
              </a:p>
            </p:txBody>
          </p:sp>
          <p:sp>
            <p:nvSpPr>
              <p:cNvPr id="811328" name="Line 59"/>
              <p:cNvSpPr>
                <a:spLocks noChangeShapeType="1"/>
              </p:cNvSpPr>
              <p:nvPr/>
            </p:nvSpPr>
            <p:spPr bwMode="auto">
              <a:xfrm flipH="1">
                <a:off x="4752" y="2140"/>
                <a:ext cx="96" cy="48"/>
              </a:xfrm>
              <a:prstGeom prst="line">
                <a:avLst/>
              </a:prstGeom>
              <a:noFill/>
              <a:ln w="12700">
                <a:solidFill>
                  <a:srgbClr val="FF00FF"/>
                </a:solidFill>
                <a:round/>
                <a:headEnd/>
                <a:tailEnd/>
              </a:ln>
            </p:spPr>
            <p:txBody>
              <a:bodyPr tIns="0" bIns="0" anchor="ctr"/>
              <a:lstStyle/>
              <a:p>
                <a:endParaRPr lang="en-US"/>
              </a:p>
            </p:txBody>
          </p:sp>
        </p:grpSp>
      </p:grpSp>
      <p:cxnSp>
        <p:nvCxnSpPr>
          <p:cNvPr id="2928700" name="AutoShape 60"/>
          <p:cNvCxnSpPr>
            <a:cxnSpLocks noChangeShapeType="1"/>
            <a:stCxn id="811325" idx="6"/>
            <a:endCxn id="811336" idx="3"/>
          </p:cNvCxnSpPr>
          <p:nvPr/>
        </p:nvCxnSpPr>
        <p:spPr bwMode="auto">
          <a:xfrm flipV="1">
            <a:off x="2294929" y="3373438"/>
            <a:ext cx="517391" cy="349250"/>
          </a:xfrm>
          <a:prstGeom prst="straightConnector1">
            <a:avLst/>
          </a:prstGeom>
          <a:noFill/>
          <a:ln w="12700">
            <a:solidFill>
              <a:srgbClr val="3399FF"/>
            </a:solidFill>
            <a:round/>
            <a:headEnd/>
            <a:tailEnd type="triangle" w="med" len="med"/>
          </a:ln>
        </p:spPr>
      </p:cxnSp>
      <p:cxnSp>
        <p:nvCxnSpPr>
          <p:cNvPr id="2928701" name="AutoShape 61"/>
          <p:cNvCxnSpPr>
            <a:cxnSpLocks noChangeShapeType="1"/>
            <a:stCxn id="811325" idx="6"/>
            <a:endCxn id="811347" idx="1"/>
          </p:cNvCxnSpPr>
          <p:nvPr/>
        </p:nvCxnSpPr>
        <p:spPr bwMode="auto">
          <a:xfrm>
            <a:off x="2294929" y="3722691"/>
            <a:ext cx="517391" cy="344487"/>
          </a:xfrm>
          <a:prstGeom prst="straightConnector1">
            <a:avLst/>
          </a:prstGeom>
          <a:noFill/>
          <a:ln w="12700">
            <a:solidFill>
              <a:srgbClr val="3399FF"/>
            </a:solidFill>
            <a:round/>
            <a:headEnd/>
            <a:tailEnd type="triangle" w="med" len="med"/>
          </a:ln>
        </p:spPr>
      </p:cxnSp>
      <p:sp>
        <p:nvSpPr>
          <p:cNvPr id="2928702" name="Rectangle 62"/>
          <p:cNvSpPr>
            <a:spLocks noChangeArrowheads="1"/>
          </p:cNvSpPr>
          <p:nvPr/>
        </p:nvSpPr>
        <p:spPr bwMode="auto">
          <a:xfrm>
            <a:off x="2296515" y="3771903"/>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03" name="Rectangle 63"/>
          <p:cNvSpPr>
            <a:spLocks noChangeArrowheads="1"/>
          </p:cNvSpPr>
          <p:nvPr/>
        </p:nvSpPr>
        <p:spPr bwMode="auto">
          <a:xfrm>
            <a:off x="2286993" y="33924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2928704" name="AutoShape 64"/>
          <p:cNvCxnSpPr>
            <a:cxnSpLocks noChangeShapeType="1"/>
            <a:stCxn id="811334" idx="6"/>
            <a:endCxn id="811369" idx="1"/>
          </p:cNvCxnSpPr>
          <p:nvPr/>
        </p:nvCxnSpPr>
        <p:spPr bwMode="auto">
          <a:xfrm>
            <a:off x="3548728" y="3302003"/>
            <a:ext cx="1471230" cy="333375"/>
          </a:xfrm>
          <a:prstGeom prst="straightConnector1">
            <a:avLst/>
          </a:prstGeom>
          <a:noFill/>
          <a:ln w="12700">
            <a:solidFill>
              <a:srgbClr val="3399FF"/>
            </a:solidFill>
            <a:round/>
            <a:headEnd/>
            <a:tailEnd type="triangle" w="med" len="med"/>
          </a:ln>
        </p:spPr>
      </p:cxnSp>
      <p:cxnSp>
        <p:nvCxnSpPr>
          <p:cNvPr id="2928705" name="AutoShape 65"/>
          <p:cNvCxnSpPr>
            <a:cxnSpLocks noChangeShapeType="1"/>
            <a:stCxn id="811345" idx="6"/>
            <a:endCxn id="811369" idx="3"/>
          </p:cNvCxnSpPr>
          <p:nvPr/>
        </p:nvCxnSpPr>
        <p:spPr bwMode="auto">
          <a:xfrm flipV="1">
            <a:off x="3548728" y="3779838"/>
            <a:ext cx="1471230" cy="360362"/>
          </a:xfrm>
          <a:prstGeom prst="straightConnector1">
            <a:avLst/>
          </a:prstGeom>
          <a:noFill/>
          <a:ln w="12700">
            <a:solidFill>
              <a:srgbClr val="3399FF"/>
            </a:solidFill>
            <a:round/>
            <a:headEnd/>
            <a:tailEnd type="triangle" w="med" len="med"/>
          </a:ln>
        </p:spPr>
      </p:cxnSp>
      <p:cxnSp>
        <p:nvCxnSpPr>
          <p:cNvPr id="2928706" name="AutoShape 66"/>
          <p:cNvCxnSpPr>
            <a:cxnSpLocks noChangeShapeType="1"/>
            <a:stCxn id="811367" idx="6"/>
            <a:endCxn id="811358" idx="2"/>
          </p:cNvCxnSpPr>
          <p:nvPr/>
        </p:nvCxnSpPr>
        <p:spPr bwMode="auto">
          <a:xfrm>
            <a:off x="5756365" y="3708403"/>
            <a:ext cx="657054" cy="15875"/>
          </a:xfrm>
          <a:prstGeom prst="straightConnector1">
            <a:avLst/>
          </a:prstGeom>
          <a:noFill/>
          <a:ln w="12700">
            <a:solidFill>
              <a:srgbClr val="3399FF"/>
            </a:solidFill>
            <a:round/>
            <a:headEnd/>
            <a:tailEnd type="triangle" w="med" len="med"/>
          </a:ln>
        </p:spPr>
      </p:cxnSp>
      <p:cxnSp>
        <p:nvCxnSpPr>
          <p:cNvPr id="2928707" name="AutoShape 67"/>
          <p:cNvCxnSpPr>
            <a:cxnSpLocks noChangeShapeType="1"/>
            <a:stCxn id="811334" idx="0"/>
            <a:endCxn id="811325" idx="0"/>
          </p:cNvCxnSpPr>
          <p:nvPr/>
        </p:nvCxnSpPr>
        <p:spPr bwMode="auto">
          <a:xfrm rot="-5400000" flipH="1" flipV="1">
            <a:off x="2597217" y="2744161"/>
            <a:ext cx="393700" cy="1280778"/>
          </a:xfrm>
          <a:prstGeom prst="curvedConnector3">
            <a:avLst>
              <a:gd name="adj1" fmla="val -58065"/>
            </a:avLst>
          </a:prstGeom>
          <a:noFill/>
          <a:ln w="12700">
            <a:solidFill>
              <a:srgbClr val="3399FF"/>
            </a:solidFill>
            <a:round/>
            <a:headEnd/>
            <a:tailEnd type="triangle" w="med" len="med"/>
          </a:ln>
        </p:spPr>
      </p:cxnSp>
      <p:cxnSp>
        <p:nvCxnSpPr>
          <p:cNvPr id="2928708" name="AutoShape 68"/>
          <p:cNvCxnSpPr>
            <a:cxnSpLocks noChangeShapeType="1"/>
            <a:stCxn id="811345" idx="4"/>
            <a:endCxn id="811325" idx="4"/>
          </p:cNvCxnSpPr>
          <p:nvPr/>
        </p:nvCxnSpPr>
        <p:spPr bwMode="auto">
          <a:xfrm rot="16200000" flipV="1">
            <a:off x="2598806" y="3418849"/>
            <a:ext cx="390525" cy="1280778"/>
          </a:xfrm>
          <a:prstGeom prst="curvedConnector3">
            <a:avLst>
              <a:gd name="adj1" fmla="val -58537"/>
            </a:avLst>
          </a:prstGeom>
          <a:noFill/>
          <a:ln w="12700">
            <a:solidFill>
              <a:srgbClr val="3399FF"/>
            </a:solidFill>
            <a:round/>
            <a:headEnd/>
            <a:tailEnd type="triangle" w="med" len="med"/>
          </a:ln>
        </p:spPr>
      </p:cxnSp>
      <p:sp>
        <p:nvSpPr>
          <p:cNvPr id="2928709" name="Rectangle 69"/>
          <p:cNvSpPr>
            <a:spLocks noChangeArrowheads="1"/>
          </p:cNvSpPr>
          <p:nvPr/>
        </p:nvSpPr>
        <p:spPr bwMode="auto">
          <a:xfrm>
            <a:off x="3913755" y="3192466"/>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10" name="Rectangle 70"/>
          <p:cNvSpPr>
            <a:spLocks noChangeArrowheads="1"/>
          </p:cNvSpPr>
          <p:nvPr/>
        </p:nvSpPr>
        <p:spPr bwMode="auto">
          <a:xfrm>
            <a:off x="3913755" y="376555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11" name="Rectangle 71"/>
          <p:cNvSpPr>
            <a:spLocks noChangeArrowheads="1"/>
          </p:cNvSpPr>
          <p:nvPr/>
        </p:nvSpPr>
        <p:spPr bwMode="auto">
          <a:xfrm>
            <a:off x="5975382" y="3484566"/>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12" name="Cloud"/>
          <p:cNvSpPr>
            <a:spLocks noChangeAspect="1" noEditPoints="1" noChangeArrowheads="1"/>
          </p:cNvSpPr>
          <p:nvPr/>
        </p:nvSpPr>
        <p:spPr bwMode="auto">
          <a:xfrm rot="391928">
            <a:off x="7922736" y="2667001"/>
            <a:ext cx="2513945" cy="23415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20" name="Group 73"/>
          <p:cNvGrpSpPr>
            <a:grpSpLocks/>
          </p:cNvGrpSpPr>
          <p:nvPr/>
        </p:nvGrpSpPr>
        <p:grpSpPr bwMode="auto">
          <a:xfrm>
            <a:off x="8684540" y="3798891"/>
            <a:ext cx="1287127" cy="720725"/>
            <a:chOff x="2564" y="1478"/>
            <a:chExt cx="811" cy="454"/>
          </a:xfrm>
        </p:grpSpPr>
        <p:sp>
          <p:nvSpPr>
            <p:cNvPr id="2928714"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15" name="AutoShape 75"/>
            <p:cNvCxnSpPr>
              <a:cxnSpLocks noChangeShapeType="1"/>
              <a:stCxn id="811321" idx="6"/>
              <a:endCxn id="811319"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21" name="Group 76"/>
            <p:cNvGrpSpPr>
              <a:grpSpLocks/>
            </p:cNvGrpSpPr>
            <p:nvPr/>
          </p:nvGrpSpPr>
          <p:grpSpPr bwMode="auto">
            <a:xfrm>
              <a:off x="2688" y="1621"/>
              <a:ext cx="174" cy="129"/>
              <a:chOff x="4724" y="1996"/>
              <a:chExt cx="388" cy="288"/>
            </a:xfrm>
          </p:grpSpPr>
          <p:sp>
            <p:nvSpPr>
              <p:cNvPr id="811321" name="Oval 77"/>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2" name="Group 78"/>
              <p:cNvGrpSpPr>
                <a:grpSpLocks/>
              </p:cNvGrpSpPr>
              <p:nvPr/>
            </p:nvGrpSpPr>
            <p:grpSpPr bwMode="auto">
              <a:xfrm>
                <a:off x="4724" y="2092"/>
                <a:ext cx="96" cy="96"/>
                <a:chOff x="4752" y="2092"/>
                <a:chExt cx="96" cy="96"/>
              </a:xfrm>
            </p:grpSpPr>
            <p:sp>
              <p:nvSpPr>
                <p:cNvPr id="811323" name="Line 79"/>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24" name="Line 80"/>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3" name="Group 81"/>
            <p:cNvGrpSpPr>
              <a:grpSpLocks/>
            </p:cNvGrpSpPr>
            <p:nvPr/>
          </p:nvGrpSpPr>
          <p:grpSpPr bwMode="auto">
            <a:xfrm>
              <a:off x="3072" y="1614"/>
              <a:ext cx="144" cy="144"/>
              <a:chOff x="4824" y="2352"/>
              <a:chExt cx="288" cy="288"/>
            </a:xfrm>
          </p:grpSpPr>
          <p:sp>
            <p:nvSpPr>
              <p:cNvPr id="811319" name="Oval 82"/>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20" name="Oval 83"/>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18" name="Rectangle 84"/>
            <p:cNvSpPr>
              <a:spLocks noChangeArrowheads="1"/>
            </p:cNvSpPr>
            <p:nvPr/>
          </p:nvSpPr>
          <p:spPr bwMode="auto">
            <a:xfrm>
              <a:off x="2844" y="1485"/>
              <a:ext cx="218" cy="233"/>
            </a:xfrm>
            <a:prstGeom prst="rect">
              <a:avLst/>
            </a:prstGeom>
            <a:noFill/>
            <a:ln w="9525" algn="ctr">
              <a:noFill/>
              <a:miter lim="800000"/>
              <a:headEnd/>
              <a:tailEnd/>
            </a:ln>
          </p:spPr>
          <p:txBody>
            <a:bodyPr wrap="none" tIns="0" bIns="0">
              <a:spAutoFit/>
            </a:bodyPr>
            <a:lstStyle/>
            <a:p>
              <a:r>
                <a:rPr lang="en-US" sz="2400"/>
                <a:t>b</a:t>
              </a:r>
            </a:p>
          </p:txBody>
        </p:sp>
      </p:grpSp>
      <p:grpSp>
        <p:nvGrpSpPr>
          <p:cNvPr id="24" name="Group 85"/>
          <p:cNvGrpSpPr>
            <a:grpSpLocks/>
          </p:cNvGrpSpPr>
          <p:nvPr/>
        </p:nvGrpSpPr>
        <p:grpSpPr bwMode="auto">
          <a:xfrm>
            <a:off x="8684540" y="2960691"/>
            <a:ext cx="1287127" cy="720725"/>
            <a:chOff x="2564" y="1478"/>
            <a:chExt cx="811" cy="454"/>
          </a:xfrm>
        </p:grpSpPr>
        <p:sp>
          <p:nvSpPr>
            <p:cNvPr id="2928726"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04" name="AutoShape 87"/>
            <p:cNvCxnSpPr>
              <a:cxnSpLocks noChangeShapeType="1"/>
              <a:stCxn id="811310" idx="6"/>
              <a:endCxn id="811308"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25" name="Group 88"/>
            <p:cNvGrpSpPr>
              <a:grpSpLocks/>
            </p:cNvGrpSpPr>
            <p:nvPr/>
          </p:nvGrpSpPr>
          <p:grpSpPr bwMode="auto">
            <a:xfrm>
              <a:off x="2688" y="1621"/>
              <a:ext cx="174" cy="129"/>
              <a:chOff x="4724" y="1996"/>
              <a:chExt cx="388" cy="288"/>
            </a:xfrm>
          </p:grpSpPr>
          <p:sp>
            <p:nvSpPr>
              <p:cNvPr id="811310" name="Oval 89"/>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6" name="Group 90"/>
              <p:cNvGrpSpPr>
                <a:grpSpLocks/>
              </p:cNvGrpSpPr>
              <p:nvPr/>
            </p:nvGrpSpPr>
            <p:grpSpPr bwMode="auto">
              <a:xfrm>
                <a:off x="4724" y="2092"/>
                <a:ext cx="96" cy="96"/>
                <a:chOff x="4752" y="2092"/>
                <a:chExt cx="96" cy="96"/>
              </a:xfrm>
            </p:grpSpPr>
            <p:sp>
              <p:nvSpPr>
                <p:cNvPr id="811312" name="Line 91"/>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13" name="Line 92"/>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7" name="Group 93"/>
            <p:cNvGrpSpPr>
              <a:grpSpLocks/>
            </p:cNvGrpSpPr>
            <p:nvPr/>
          </p:nvGrpSpPr>
          <p:grpSpPr bwMode="auto">
            <a:xfrm>
              <a:off x="3072" y="1614"/>
              <a:ext cx="144" cy="144"/>
              <a:chOff x="4824" y="2352"/>
              <a:chExt cx="288" cy="288"/>
            </a:xfrm>
          </p:grpSpPr>
          <p:sp>
            <p:nvSpPr>
              <p:cNvPr id="811308" name="Oval 94"/>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09" name="Oval 95"/>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07" name="Rectangle 96"/>
            <p:cNvSpPr>
              <a:spLocks noChangeArrowheads="1"/>
            </p:cNvSpPr>
            <p:nvPr/>
          </p:nvSpPr>
          <p:spPr bwMode="auto">
            <a:xfrm>
              <a:off x="2844" y="1485"/>
              <a:ext cx="209" cy="233"/>
            </a:xfrm>
            <a:prstGeom prst="rect">
              <a:avLst/>
            </a:prstGeom>
            <a:noFill/>
            <a:ln w="9525" algn="ctr">
              <a:noFill/>
              <a:miter lim="800000"/>
              <a:headEnd/>
              <a:tailEnd/>
            </a:ln>
          </p:spPr>
          <p:txBody>
            <a:bodyPr wrap="none" tIns="0" bIns="0">
              <a:spAutoFit/>
            </a:bodyPr>
            <a:lstStyle/>
            <a:p>
              <a:r>
                <a:rPr lang="en-US" sz="2400"/>
                <a:t>a</a:t>
              </a:r>
            </a:p>
          </p:txBody>
        </p:sp>
      </p:grpSp>
      <p:grpSp>
        <p:nvGrpSpPr>
          <p:cNvPr id="28" name="Group 97"/>
          <p:cNvGrpSpPr>
            <a:grpSpLocks/>
          </p:cNvGrpSpPr>
          <p:nvPr/>
        </p:nvGrpSpPr>
        <p:grpSpPr bwMode="auto">
          <a:xfrm>
            <a:off x="8084619" y="3570291"/>
            <a:ext cx="380901" cy="282575"/>
            <a:chOff x="4724" y="1996"/>
            <a:chExt cx="388" cy="288"/>
          </a:xfrm>
        </p:grpSpPr>
        <p:sp>
          <p:nvSpPr>
            <p:cNvPr id="811299" name="Oval 98"/>
            <p:cNvSpPr>
              <a:spLocks noChangeArrowheads="1"/>
            </p:cNvSpPr>
            <p:nvPr/>
          </p:nvSpPr>
          <p:spPr bwMode="auto">
            <a:xfrm>
              <a:off x="4824" y="1996"/>
              <a:ext cx="288" cy="28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 name="Group 99"/>
            <p:cNvGrpSpPr>
              <a:grpSpLocks/>
            </p:cNvGrpSpPr>
            <p:nvPr/>
          </p:nvGrpSpPr>
          <p:grpSpPr bwMode="auto">
            <a:xfrm>
              <a:off x="4724" y="2092"/>
              <a:ext cx="96" cy="96"/>
              <a:chOff x="4752" y="2092"/>
              <a:chExt cx="96" cy="96"/>
            </a:xfrm>
          </p:grpSpPr>
          <p:sp>
            <p:nvSpPr>
              <p:cNvPr id="811301" name="Line 100"/>
              <p:cNvSpPr>
                <a:spLocks noChangeShapeType="1"/>
              </p:cNvSpPr>
              <p:nvPr/>
            </p:nvSpPr>
            <p:spPr bwMode="auto">
              <a:xfrm>
                <a:off x="4752" y="2092"/>
                <a:ext cx="96" cy="48"/>
              </a:xfrm>
              <a:prstGeom prst="line">
                <a:avLst/>
              </a:prstGeom>
              <a:noFill/>
              <a:ln w="12700">
                <a:solidFill>
                  <a:srgbClr val="FF00FF"/>
                </a:solidFill>
                <a:round/>
                <a:headEnd/>
                <a:tailEnd/>
              </a:ln>
            </p:spPr>
            <p:txBody>
              <a:bodyPr tIns="0" bIns="0" anchor="ctr"/>
              <a:lstStyle/>
              <a:p>
                <a:endParaRPr lang="en-US"/>
              </a:p>
            </p:txBody>
          </p:sp>
          <p:sp>
            <p:nvSpPr>
              <p:cNvPr id="811302" name="Line 101"/>
              <p:cNvSpPr>
                <a:spLocks noChangeShapeType="1"/>
              </p:cNvSpPr>
              <p:nvPr/>
            </p:nvSpPr>
            <p:spPr bwMode="auto">
              <a:xfrm flipH="1">
                <a:off x="4752" y="2140"/>
                <a:ext cx="96" cy="48"/>
              </a:xfrm>
              <a:prstGeom prst="line">
                <a:avLst/>
              </a:prstGeom>
              <a:noFill/>
              <a:ln w="12700">
                <a:solidFill>
                  <a:srgbClr val="FF00FF"/>
                </a:solidFill>
                <a:round/>
                <a:headEnd/>
                <a:tailEnd/>
              </a:ln>
            </p:spPr>
            <p:txBody>
              <a:bodyPr tIns="0" bIns="0" anchor="ctr"/>
              <a:lstStyle/>
              <a:p>
                <a:endParaRPr lang="en-US"/>
              </a:p>
            </p:txBody>
          </p:sp>
        </p:grpSp>
      </p:grpSp>
      <p:cxnSp>
        <p:nvCxnSpPr>
          <p:cNvPr id="2928742" name="AutoShape 102"/>
          <p:cNvCxnSpPr>
            <a:cxnSpLocks noChangeShapeType="1"/>
            <a:stCxn id="811299" idx="6"/>
            <a:endCxn id="811310" idx="3"/>
          </p:cNvCxnSpPr>
          <p:nvPr/>
        </p:nvCxnSpPr>
        <p:spPr bwMode="auto">
          <a:xfrm flipV="1">
            <a:off x="8465521" y="3362325"/>
            <a:ext cx="517391" cy="349250"/>
          </a:xfrm>
          <a:prstGeom prst="straightConnector1">
            <a:avLst/>
          </a:prstGeom>
          <a:noFill/>
          <a:ln w="12700">
            <a:solidFill>
              <a:srgbClr val="3399FF"/>
            </a:solidFill>
            <a:round/>
            <a:headEnd/>
            <a:tailEnd type="triangle" w="med" len="med"/>
          </a:ln>
        </p:spPr>
      </p:cxnSp>
      <p:cxnSp>
        <p:nvCxnSpPr>
          <p:cNvPr id="2928743" name="AutoShape 103"/>
          <p:cNvCxnSpPr>
            <a:cxnSpLocks noChangeShapeType="1"/>
            <a:stCxn id="811299" idx="6"/>
            <a:endCxn id="811321" idx="1"/>
          </p:cNvCxnSpPr>
          <p:nvPr/>
        </p:nvCxnSpPr>
        <p:spPr bwMode="auto">
          <a:xfrm>
            <a:off x="8465521" y="3711575"/>
            <a:ext cx="517391" cy="344488"/>
          </a:xfrm>
          <a:prstGeom prst="straightConnector1">
            <a:avLst/>
          </a:prstGeom>
          <a:noFill/>
          <a:ln w="12700">
            <a:solidFill>
              <a:srgbClr val="3399FF"/>
            </a:solidFill>
            <a:round/>
            <a:headEnd/>
            <a:tailEnd type="triangle" w="med" len="med"/>
          </a:ln>
        </p:spPr>
      </p:cxnSp>
      <p:sp>
        <p:nvSpPr>
          <p:cNvPr id="2928744" name="Rectangle 104"/>
          <p:cNvSpPr>
            <a:spLocks noChangeArrowheads="1"/>
          </p:cNvSpPr>
          <p:nvPr/>
        </p:nvSpPr>
        <p:spPr bwMode="auto">
          <a:xfrm>
            <a:off x="8467108" y="37607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45" name="Rectangle 105"/>
          <p:cNvSpPr>
            <a:spLocks noChangeArrowheads="1"/>
          </p:cNvSpPr>
          <p:nvPr/>
        </p:nvSpPr>
        <p:spPr bwMode="auto">
          <a:xfrm>
            <a:off x="8457585" y="3381378"/>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2928746" name="AutoShape 106"/>
          <p:cNvCxnSpPr>
            <a:cxnSpLocks noChangeShapeType="1"/>
            <a:stCxn id="811308" idx="0"/>
            <a:endCxn id="811299" idx="0"/>
          </p:cNvCxnSpPr>
          <p:nvPr/>
        </p:nvCxnSpPr>
        <p:spPr bwMode="auto">
          <a:xfrm rot="-5400000" flipH="1" flipV="1">
            <a:off x="8767810" y="2733049"/>
            <a:ext cx="393700" cy="1280778"/>
          </a:xfrm>
          <a:prstGeom prst="curvedConnector3">
            <a:avLst>
              <a:gd name="adj1" fmla="val -58065"/>
            </a:avLst>
          </a:prstGeom>
          <a:noFill/>
          <a:ln w="12700">
            <a:solidFill>
              <a:srgbClr val="3399FF"/>
            </a:solidFill>
            <a:round/>
            <a:headEnd/>
            <a:tailEnd type="triangle" w="med" len="med"/>
          </a:ln>
        </p:spPr>
      </p:cxnSp>
      <p:cxnSp>
        <p:nvCxnSpPr>
          <p:cNvPr id="2928747" name="AutoShape 107"/>
          <p:cNvCxnSpPr>
            <a:cxnSpLocks noChangeShapeType="1"/>
            <a:stCxn id="811319" idx="4"/>
            <a:endCxn id="811299" idx="4"/>
          </p:cNvCxnSpPr>
          <p:nvPr/>
        </p:nvCxnSpPr>
        <p:spPr bwMode="auto">
          <a:xfrm rot="16200000" flipV="1">
            <a:off x="8769398" y="3407737"/>
            <a:ext cx="390525" cy="1280778"/>
          </a:xfrm>
          <a:prstGeom prst="curvedConnector3">
            <a:avLst>
              <a:gd name="adj1" fmla="val -58537"/>
            </a:avLst>
          </a:prstGeom>
          <a:noFill/>
          <a:ln w="12700">
            <a:solidFill>
              <a:srgbClr val="3399FF"/>
            </a:solidFill>
            <a:round/>
            <a:headEnd/>
            <a:tailEnd type="triangle" w="med" len="med"/>
          </a:ln>
        </p:spPr>
      </p:cxnSp>
      <p:cxnSp>
        <p:nvCxnSpPr>
          <p:cNvPr id="2928748" name="AutoShape 108"/>
          <p:cNvCxnSpPr>
            <a:cxnSpLocks noChangeShapeType="1"/>
            <a:stCxn id="811356" idx="6"/>
            <a:endCxn id="811302" idx="0"/>
          </p:cNvCxnSpPr>
          <p:nvPr/>
        </p:nvCxnSpPr>
        <p:spPr bwMode="auto">
          <a:xfrm flipV="1">
            <a:off x="7179982" y="3711575"/>
            <a:ext cx="999865" cy="12700"/>
          </a:xfrm>
          <a:prstGeom prst="straightConnector1">
            <a:avLst/>
          </a:prstGeom>
          <a:noFill/>
          <a:ln w="12700">
            <a:solidFill>
              <a:srgbClr val="3399FF"/>
            </a:solidFill>
            <a:round/>
            <a:headEnd/>
            <a:tailEnd type="triangle" w="med" len="med"/>
          </a:ln>
        </p:spPr>
      </p:cxnSp>
      <p:sp>
        <p:nvSpPr>
          <p:cNvPr id="2928749" name="Rectangle 109"/>
          <p:cNvSpPr>
            <a:spLocks noChangeArrowheads="1"/>
          </p:cNvSpPr>
          <p:nvPr/>
        </p:nvSpPr>
        <p:spPr bwMode="auto">
          <a:xfrm>
            <a:off x="7613256" y="34813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nvGrpSpPr>
          <p:cNvPr id="30" name="Group 269"/>
          <p:cNvGrpSpPr>
            <a:grpSpLocks/>
          </p:cNvGrpSpPr>
          <p:nvPr/>
        </p:nvGrpSpPr>
        <p:grpSpPr bwMode="auto">
          <a:xfrm>
            <a:off x="3809008" y="3616325"/>
            <a:ext cx="228540" cy="228600"/>
            <a:chOff x="4824" y="2352"/>
            <a:chExt cx="288" cy="288"/>
          </a:xfrm>
        </p:grpSpPr>
        <p:sp>
          <p:nvSpPr>
            <p:cNvPr id="811297" name="Oval 270"/>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98" name="Oval 271"/>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2928912" name="AutoShape 272"/>
          <p:cNvCxnSpPr>
            <a:cxnSpLocks noChangeShapeType="1"/>
            <a:stCxn id="811325" idx="6"/>
            <a:endCxn id="811297" idx="2"/>
          </p:cNvCxnSpPr>
          <p:nvPr/>
        </p:nvCxnSpPr>
        <p:spPr bwMode="auto">
          <a:xfrm>
            <a:off x="2294929" y="3722691"/>
            <a:ext cx="1514080" cy="7937"/>
          </a:xfrm>
          <a:prstGeom prst="straightConnector1">
            <a:avLst/>
          </a:prstGeom>
          <a:noFill/>
          <a:ln w="12700">
            <a:solidFill>
              <a:srgbClr val="3399FF"/>
            </a:solidFill>
            <a:round/>
            <a:headEnd/>
            <a:tailEnd type="triangle" w="med" len="med"/>
          </a:ln>
        </p:spPr>
      </p:cxnSp>
      <p:sp>
        <p:nvSpPr>
          <p:cNvPr id="2928913" name="Rectangle 273"/>
          <p:cNvSpPr>
            <a:spLocks noChangeArrowheads="1"/>
          </p:cNvSpPr>
          <p:nvPr/>
        </p:nvSpPr>
        <p:spPr bwMode="auto">
          <a:xfrm>
            <a:off x="2448876" y="350520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14" name="Rectangle 274"/>
          <p:cNvSpPr>
            <a:spLocks noChangeArrowheads="1"/>
          </p:cNvSpPr>
          <p:nvPr/>
        </p:nvSpPr>
        <p:spPr bwMode="auto">
          <a:xfrm>
            <a:off x="2177484" y="423069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15" name="Rectangle 275"/>
          <p:cNvSpPr>
            <a:spLocks noChangeArrowheads="1"/>
          </p:cNvSpPr>
          <p:nvPr/>
        </p:nvSpPr>
        <p:spPr bwMode="auto">
          <a:xfrm>
            <a:off x="2209225" y="2895603"/>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21" name="Rectangle 281"/>
          <p:cNvSpPr>
            <a:spLocks noChangeArrowheads="1"/>
          </p:cNvSpPr>
          <p:nvPr/>
        </p:nvSpPr>
        <p:spPr bwMode="auto">
          <a:xfrm>
            <a:off x="8368708" y="423069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22" name="Rectangle 282"/>
          <p:cNvSpPr>
            <a:spLocks noChangeArrowheads="1"/>
          </p:cNvSpPr>
          <p:nvPr/>
        </p:nvSpPr>
        <p:spPr bwMode="auto">
          <a:xfrm>
            <a:off x="8371882" y="2895603"/>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nvGrpSpPr>
          <p:cNvPr id="31" name="Group 504"/>
          <p:cNvGrpSpPr>
            <a:grpSpLocks/>
          </p:cNvGrpSpPr>
          <p:nvPr/>
        </p:nvGrpSpPr>
        <p:grpSpPr bwMode="auto">
          <a:xfrm>
            <a:off x="9979601" y="3616325"/>
            <a:ext cx="228540" cy="228600"/>
            <a:chOff x="4824" y="2352"/>
            <a:chExt cx="288" cy="288"/>
          </a:xfrm>
        </p:grpSpPr>
        <p:sp>
          <p:nvSpPr>
            <p:cNvPr id="811295" name="Oval 505"/>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96" name="Oval 506"/>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2929147" name="AutoShape 507"/>
          <p:cNvCxnSpPr>
            <a:cxnSpLocks noChangeShapeType="1"/>
            <a:stCxn id="811299" idx="6"/>
            <a:endCxn id="811295" idx="2"/>
          </p:cNvCxnSpPr>
          <p:nvPr/>
        </p:nvCxnSpPr>
        <p:spPr bwMode="auto">
          <a:xfrm>
            <a:off x="8465522" y="3711575"/>
            <a:ext cx="1514080" cy="19050"/>
          </a:xfrm>
          <a:prstGeom prst="straightConnector1">
            <a:avLst/>
          </a:prstGeom>
          <a:noFill/>
          <a:ln w="12700">
            <a:solidFill>
              <a:srgbClr val="3399FF"/>
            </a:solidFill>
            <a:round/>
            <a:headEnd/>
            <a:tailEnd type="triangle" w="med" len="med"/>
          </a:ln>
        </p:spPr>
      </p:cxnSp>
      <p:sp>
        <p:nvSpPr>
          <p:cNvPr id="2929148" name="Rectangle 508"/>
          <p:cNvSpPr>
            <a:spLocks noChangeArrowheads="1"/>
          </p:cNvSpPr>
          <p:nvPr/>
        </p:nvSpPr>
        <p:spPr bwMode="auto">
          <a:xfrm>
            <a:off x="8619468" y="34813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2929149" name="AutoShape 509"/>
          <p:cNvCxnSpPr>
            <a:cxnSpLocks noChangeShapeType="1"/>
            <a:stCxn id="811297" idx="6"/>
            <a:endCxn id="811372" idx="0"/>
          </p:cNvCxnSpPr>
          <p:nvPr/>
        </p:nvCxnSpPr>
        <p:spPr bwMode="auto">
          <a:xfrm flipV="1">
            <a:off x="4037550" y="3708403"/>
            <a:ext cx="950666" cy="22225"/>
          </a:xfrm>
          <a:prstGeom prst="straightConnector1">
            <a:avLst/>
          </a:prstGeom>
          <a:noFill/>
          <a:ln w="12700">
            <a:solidFill>
              <a:srgbClr val="3399FF"/>
            </a:solidFill>
            <a:round/>
            <a:headEnd/>
            <a:tailEnd type="triangle" w="med" len="med"/>
          </a:ln>
        </p:spPr>
      </p:cxnSp>
      <p:sp>
        <p:nvSpPr>
          <p:cNvPr id="2929150" name="Rectangle 510"/>
          <p:cNvSpPr>
            <a:spLocks noChangeArrowheads="1"/>
          </p:cNvSpPr>
          <p:nvPr/>
        </p:nvSpPr>
        <p:spPr bwMode="auto">
          <a:xfrm>
            <a:off x="3966130" y="3508378"/>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nvGrpSpPr>
          <p:cNvPr id="2928640" name="Group 633"/>
          <p:cNvGrpSpPr>
            <a:grpSpLocks/>
          </p:cNvGrpSpPr>
          <p:nvPr/>
        </p:nvGrpSpPr>
        <p:grpSpPr bwMode="auto">
          <a:xfrm>
            <a:off x="1912442" y="2895603"/>
            <a:ext cx="8294114" cy="1611313"/>
            <a:chOff x="246" y="3231"/>
            <a:chExt cx="5226" cy="1015"/>
          </a:xfrm>
        </p:grpSpPr>
        <p:cxnSp>
          <p:nvCxnSpPr>
            <p:cNvPr id="811207" name="AutoShape 634"/>
            <p:cNvCxnSpPr>
              <a:cxnSpLocks noChangeShapeType="1"/>
              <a:stCxn id="811208" idx="6"/>
              <a:endCxn id="811210" idx="2"/>
            </p:cNvCxnSpPr>
            <p:nvPr/>
          </p:nvCxnSpPr>
          <p:spPr bwMode="auto">
            <a:xfrm>
              <a:off x="2313" y="3743"/>
              <a:ext cx="210" cy="0"/>
            </a:xfrm>
            <a:prstGeom prst="straightConnector1">
              <a:avLst/>
            </a:prstGeom>
            <a:noFill/>
            <a:ln w="9525">
              <a:solidFill>
                <a:srgbClr val="3399FF"/>
              </a:solidFill>
              <a:round/>
              <a:headEnd/>
              <a:tailEnd type="triangle" w="med" len="med"/>
            </a:ln>
          </p:spPr>
        </p:cxnSp>
        <p:sp>
          <p:nvSpPr>
            <p:cNvPr id="811208" name="Oval 635"/>
            <p:cNvSpPr>
              <a:spLocks noChangeArrowheads="1"/>
            </p:cNvSpPr>
            <p:nvPr/>
          </p:nvSpPr>
          <p:spPr bwMode="auto">
            <a:xfrm>
              <a:off x="2184" y="3678"/>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1" name="Group 636"/>
            <p:cNvGrpSpPr>
              <a:grpSpLocks/>
            </p:cNvGrpSpPr>
            <p:nvPr/>
          </p:nvGrpSpPr>
          <p:grpSpPr bwMode="auto">
            <a:xfrm>
              <a:off x="2139" y="3721"/>
              <a:ext cx="43" cy="43"/>
              <a:chOff x="4752" y="2092"/>
              <a:chExt cx="96" cy="96"/>
            </a:xfrm>
          </p:grpSpPr>
          <p:sp>
            <p:nvSpPr>
              <p:cNvPr id="811293" name="Line 637"/>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94" name="Line 638"/>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10" name="Oval 639"/>
            <p:cNvSpPr>
              <a:spLocks noChangeArrowheads="1"/>
            </p:cNvSpPr>
            <p:nvPr/>
          </p:nvSpPr>
          <p:spPr bwMode="auto">
            <a:xfrm>
              <a:off x="2523" y="3671"/>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11" name="Oval 640"/>
            <p:cNvSpPr>
              <a:spLocks noChangeArrowheads="1"/>
            </p:cNvSpPr>
            <p:nvPr/>
          </p:nvSpPr>
          <p:spPr bwMode="auto">
            <a:xfrm>
              <a:off x="2535" y="3683"/>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12" name="Rectangle 641"/>
            <p:cNvSpPr>
              <a:spLocks noChangeArrowheads="1"/>
            </p:cNvSpPr>
            <p:nvPr/>
          </p:nvSpPr>
          <p:spPr bwMode="auto">
            <a:xfrm>
              <a:off x="2295" y="3542"/>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213" name="AutoShape 642"/>
            <p:cNvCxnSpPr>
              <a:cxnSpLocks noChangeShapeType="1"/>
              <a:stCxn id="811214" idx="6"/>
              <a:endCxn id="811216" idx="2"/>
            </p:cNvCxnSpPr>
            <p:nvPr/>
          </p:nvCxnSpPr>
          <p:spPr bwMode="auto">
            <a:xfrm>
              <a:off x="3210" y="3753"/>
              <a:ext cx="210" cy="0"/>
            </a:xfrm>
            <a:prstGeom prst="straightConnector1">
              <a:avLst/>
            </a:prstGeom>
            <a:noFill/>
            <a:ln w="9525">
              <a:solidFill>
                <a:srgbClr val="3399FF"/>
              </a:solidFill>
              <a:round/>
              <a:headEnd/>
              <a:tailEnd type="triangle" w="med" len="med"/>
            </a:ln>
          </p:spPr>
        </p:cxnSp>
        <p:sp>
          <p:nvSpPr>
            <p:cNvPr id="811214" name="Oval 643"/>
            <p:cNvSpPr>
              <a:spLocks noChangeArrowheads="1"/>
            </p:cNvSpPr>
            <p:nvPr/>
          </p:nvSpPr>
          <p:spPr bwMode="auto">
            <a:xfrm>
              <a:off x="3081" y="3688"/>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4" name="Group 644"/>
            <p:cNvGrpSpPr>
              <a:grpSpLocks/>
            </p:cNvGrpSpPr>
            <p:nvPr/>
          </p:nvGrpSpPr>
          <p:grpSpPr bwMode="auto">
            <a:xfrm>
              <a:off x="3036" y="3731"/>
              <a:ext cx="43" cy="43"/>
              <a:chOff x="4752" y="2092"/>
              <a:chExt cx="96" cy="96"/>
            </a:xfrm>
          </p:grpSpPr>
          <p:sp>
            <p:nvSpPr>
              <p:cNvPr id="811291" name="Line 645"/>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92" name="Line 646"/>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16" name="Oval 647"/>
            <p:cNvSpPr>
              <a:spLocks noChangeArrowheads="1"/>
            </p:cNvSpPr>
            <p:nvPr/>
          </p:nvSpPr>
          <p:spPr bwMode="auto">
            <a:xfrm>
              <a:off x="3420" y="3681"/>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17" name="Oval 648"/>
            <p:cNvSpPr>
              <a:spLocks noChangeArrowheads="1"/>
            </p:cNvSpPr>
            <p:nvPr/>
          </p:nvSpPr>
          <p:spPr bwMode="auto">
            <a:xfrm>
              <a:off x="3432" y="3693"/>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18" name="Rectangle 649"/>
            <p:cNvSpPr>
              <a:spLocks noChangeArrowheads="1"/>
            </p:cNvSpPr>
            <p:nvPr/>
          </p:nvSpPr>
          <p:spPr bwMode="auto">
            <a:xfrm>
              <a:off x="3192" y="3552"/>
              <a:ext cx="209" cy="233"/>
            </a:xfrm>
            <a:prstGeom prst="rect">
              <a:avLst/>
            </a:prstGeom>
            <a:noFill/>
            <a:ln w="9525" algn="ctr">
              <a:noFill/>
              <a:miter lim="800000"/>
              <a:headEnd/>
              <a:tailEnd/>
            </a:ln>
          </p:spPr>
          <p:txBody>
            <a:bodyPr wrap="none" tIns="0" bIns="0">
              <a:spAutoFit/>
            </a:bodyPr>
            <a:lstStyle/>
            <a:p>
              <a:r>
                <a:rPr lang="en-US" sz="2400"/>
                <a:t>a</a:t>
              </a:r>
            </a:p>
          </p:txBody>
        </p:sp>
        <p:cxnSp>
          <p:nvCxnSpPr>
            <p:cNvPr id="811219" name="AutoShape 650"/>
            <p:cNvCxnSpPr>
              <a:cxnSpLocks noChangeShapeType="1"/>
              <a:stCxn id="811220" idx="6"/>
              <a:endCxn id="811222" idx="2"/>
            </p:cNvCxnSpPr>
            <p:nvPr/>
          </p:nvCxnSpPr>
          <p:spPr bwMode="auto">
            <a:xfrm>
              <a:off x="922" y="4015"/>
              <a:ext cx="210" cy="0"/>
            </a:xfrm>
            <a:prstGeom prst="straightConnector1">
              <a:avLst/>
            </a:prstGeom>
            <a:noFill/>
            <a:ln w="9525">
              <a:solidFill>
                <a:srgbClr val="3399FF"/>
              </a:solidFill>
              <a:round/>
              <a:headEnd/>
              <a:tailEnd type="triangle" w="med" len="med"/>
            </a:ln>
          </p:spPr>
        </p:cxnSp>
        <p:sp>
          <p:nvSpPr>
            <p:cNvPr id="811220" name="Oval 651"/>
            <p:cNvSpPr>
              <a:spLocks noChangeArrowheads="1"/>
            </p:cNvSpPr>
            <p:nvPr/>
          </p:nvSpPr>
          <p:spPr bwMode="auto">
            <a:xfrm>
              <a:off x="793" y="3950"/>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5" name="Group 652"/>
            <p:cNvGrpSpPr>
              <a:grpSpLocks/>
            </p:cNvGrpSpPr>
            <p:nvPr/>
          </p:nvGrpSpPr>
          <p:grpSpPr bwMode="auto">
            <a:xfrm>
              <a:off x="748" y="3993"/>
              <a:ext cx="43" cy="43"/>
              <a:chOff x="4752" y="2092"/>
              <a:chExt cx="96" cy="96"/>
            </a:xfrm>
          </p:grpSpPr>
          <p:sp>
            <p:nvSpPr>
              <p:cNvPr id="811289" name="Line 653"/>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90" name="Line 654"/>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22" name="Oval 655"/>
            <p:cNvSpPr>
              <a:spLocks noChangeArrowheads="1"/>
            </p:cNvSpPr>
            <p:nvPr/>
          </p:nvSpPr>
          <p:spPr bwMode="auto">
            <a:xfrm>
              <a:off x="1132" y="3943"/>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23" name="Oval 656"/>
            <p:cNvSpPr>
              <a:spLocks noChangeArrowheads="1"/>
            </p:cNvSpPr>
            <p:nvPr/>
          </p:nvSpPr>
          <p:spPr bwMode="auto">
            <a:xfrm>
              <a:off x="1144" y="3955"/>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24" name="Rectangle 657"/>
            <p:cNvSpPr>
              <a:spLocks noChangeArrowheads="1"/>
            </p:cNvSpPr>
            <p:nvPr/>
          </p:nvSpPr>
          <p:spPr bwMode="auto">
            <a:xfrm>
              <a:off x="904" y="3814"/>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225" name="AutoShape 658"/>
            <p:cNvCxnSpPr>
              <a:cxnSpLocks noChangeShapeType="1"/>
              <a:stCxn id="811226" idx="6"/>
              <a:endCxn id="811228" idx="2"/>
            </p:cNvCxnSpPr>
            <p:nvPr/>
          </p:nvCxnSpPr>
          <p:spPr bwMode="auto">
            <a:xfrm>
              <a:off x="922" y="3487"/>
              <a:ext cx="210" cy="0"/>
            </a:xfrm>
            <a:prstGeom prst="straightConnector1">
              <a:avLst/>
            </a:prstGeom>
            <a:noFill/>
            <a:ln w="9525">
              <a:solidFill>
                <a:srgbClr val="3399FF"/>
              </a:solidFill>
              <a:round/>
              <a:headEnd/>
              <a:tailEnd type="triangle" w="med" len="med"/>
            </a:ln>
          </p:spPr>
        </p:cxnSp>
        <p:sp>
          <p:nvSpPr>
            <p:cNvPr id="811226" name="Oval 659"/>
            <p:cNvSpPr>
              <a:spLocks noChangeArrowheads="1"/>
            </p:cNvSpPr>
            <p:nvPr/>
          </p:nvSpPr>
          <p:spPr bwMode="auto">
            <a:xfrm>
              <a:off x="793" y="3422"/>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7" name="Group 660"/>
            <p:cNvGrpSpPr>
              <a:grpSpLocks/>
            </p:cNvGrpSpPr>
            <p:nvPr/>
          </p:nvGrpSpPr>
          <p:grpSpPr bwMode="auto">
            <a:xfrm>
              <a:off x="748" y="3465"/>
              <a:ext cx="43" cy="43"/>
              <a:chOff x="4752" y="2092"/>
              <a:chExt cx="96" cy="96"/>
            </a:xfrm>
          </p:grpSpPr>
          <p:sp>
            <p:nvSpPr>
              <p:cNvPr id="811287" name="Line 661"/>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88" name="Line 662"/>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28" name="Oval 663"/>
            <p:cNvSpPr>
              <a:spLocks noChangeArrowheads="1"/>
            </p:cNvSpPr>
            <p:nvPr/>
          </p:nvSpPr>
          <p:spPr bwMode="auto">
            <a:xfrm>
              <a:off x="1132" y="341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29" name="Oval 664"/>
            <p:cNvSpPr>
              <a:spLocks noChangeArrowheads="1"/>
            </p:cNvSpPr>
            <p:nvPr/>
          </p:nvSpPr>
          <p:spPr bwMode="auto">
            <a:xfrm>
              <a:off x="1144" y="342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30" name="Rectangle 665"/>
            <p:cNvSpPr>
              <a:spLocks noChangeArrowheads="1"/>
            </p:cNvSpPr>
            <p:nvPr/>
          </p:nvSpPr>
          <p:spPr bwMode="auto">
            <a:xfrm>
              <a:off x="904" y="3286"/>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231" name="Oval 666"/>
            <p:cNvSpPr>
              <a:spLocks noChangeArrowheads="1"/>
            </p:cNvSpPr>
            <p:nvPr/>
          </p:nvSpPr>
          <p:spPr bwMode="auto">
            <a:xfrm>
              <a:off x="308" y="3663"/>
              <a:ext cx="178" cy="17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32" name="Line 667"/>
            <p:cNvSpPr>
              <a:spLocks noChangeShapeType="1"/>
            </p:cNvSpPr>
            <p:nvPr/>
          </p:nvSpPr>
          <p:spPr bwMode="auto">
            <a:xfrm>
              <a:off x="246" y="3722"/>
              <a:ext cx="59" cy="30"/>
            </a:xfrm>
            <a:prstGeom prst="line">
              <a:avLst/>
            </a:prstGeom>
            <a:noFill/>
            <a:ln w="12700">
              <a:solidFill>
                <a:srgbClr val="FF00FF"/>
              </a:solidFill>
              <a:round/>
              <a:headEnd/>
              <a:tailEnd/>
            </a:ln>
          </p:spPr>
          <p:txBody>
            <a:bodyPr tIns="0" bIns="0" anchor="ctr"/>
            <a:lstStyle/>
            <a:p>
              <a:endParaRPr lang="en-US"/>
            </a:p>
          </p:txBody>
        </p:sp>
        <p:sp>
          <p:nvSpPr>
            <p:cNvPr id="811233" name="Line 668"/>
            <p:cNvSpPr>
              <a:spLocks noChangeShapeType="1"/>
            </p:cNvSpPr>
            <p:nvPr/>
          </p:nvSpPr>
          <p:spPr bwMode="auto">
            <a:xfrm flipH="1">
              <a:off x="246" y="3752"/>
              <a:ext cx="59" cy="30"/>
            </a:xfrm>
            <a:prstGeom prst="line">
              <a:avLst/>
            </a:prstGeom>
            <a:noFill/>
            <a:ln w="12700">
              <a:solidFill>
                <a:srgbClr val="FF00FF"/>
              </a:solidFill>
              <a:round/>
              <a:headEnd/>
              <a:tailEnd/>
            </a:ln>
          </p:spPr>
          <p:txBody>
            <a:bodyPr tIns="0" bIns="0" anchor="ctr"/>
            <a:lstStyle/>
            <a:p>
              <a:endParaRPr lang="en-US"/>
            </a:p>
          </p:txBody>
        </p:sp>
        <p:cxnSp>
          <p:nvCxnSpPr>
            <p:cNvPr id="811234" name="AutoShape 669"/>
            <p:cNvCxnSpPr>
              <a:cxnSpLocks noChangeShapeType="1"/>
              <a:stCxn id="811231" idx="6"/>
              <a:endCxn id="811226" idx="3"/>
            </p:cNvCxnSpPr>
            <p:nvPr/>
          </p:nvCxnSpPr>
          <p:spPr bwMode="auto">
            <a:xfrm flipV="1">
              <a:off x="486" y="3532"/>
              <a:ext cx="326" cy="220"/>
            </a:xfrm>
            <a:prstGeom prst="straightConnector1">
              <a:avLst/>
            </a:prstGeom>
            <a:noFill/>
            <a:ln w="12700">
              <a:solidFill>
                <a:srgbClr val="3399FF"/>
              </a:solidFill>
              <a:round/>
              <a:headEnd/>
              <a:tailEnd type="triangle" w="med" len="med"/>
            </a:ln>
          </p:spPr>
        </p:cxnSp>
        <p:cxnSp>
          <p:nvCxnSpPr>
            <p:cNvPr id="811235" name="AutoShape 670"/>
            <p:cNvCxnSpPr>
              <a:cxnSpLocks noChangeShapeType="1"/>
              <a:stCxn id="811231" idx="6"/>
              <a:endCxn id="811220" idx="1"/>
            </p:cNvCxnSpPr>
            <p:nvPr/>
          </p:nvCxnSpPr>
          <p:spPr bwMode="auto">
            <a:xfrm>
              <a:off x="486" y="3752"/>
              <a:ext cx="326" cy="217"/>
            </a:xfrm>
            <a:prstGeom prst="straightConnector1">
              <a:avLst/>
            </a:prstGeom>
            <a:noFill/>
            <a:ln w="12700">
              <a:solidFill>
                <a:srgbClr val="3399FF"/>
              </a:solidFill>
              <a:round/>
              <a:headEnd/>
              <a:tailEnd type="triangle" w="med" len="med"/>
            </a:ln>
          </p:spPr>
        </p:cxnSp>
        <p:sp>
          <p:nvSpPr>
            <p:cNvPr id="811236" name="Rectangle 671"/>
            <p:cNvSpPr>
              <a:spLocks noChangeArrowheads="1"/>
            </p:cNvSpPr>
            <p:nvPr/>
          </p:nvSpPr>
          <p:spPr bwMode="auto">
            <a:xfrm>
              <a:off x="487" y="3783"/>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37" name="Rectangle 672"/>
            <p:cNvSpPr>
              <a:spLocks noChangeArrowheads="1"/>
            </p:cNvSpPr>
            <p:nvPr/>
          </p:nvSpPr>
          <p:spPr bwMode="auto">
            <a:xfrm>
              <a:off x="481" y="3544"/>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38" name="AutoShape 673"/>
            <p:cNvCxnSpPr>
              <a:cxnSpLocks noChangeShapeType="1"/>
              <a:stCxn id="811228" idx="6"/>
              <a:endCxn id="811208" idx="1"/>
            </p:cNvCxnSpPr>
            <p:nvPr/>
          </p:nvCxnSpPr>
          <p:spPr bwMode="auto">
            <a:xfrm>
              <a:off x="1276" y="3487"/>
              <a:ext cx="927" cy="210"/>
            </a:xfrm>
            <a:prstGeom prst="straightConnector1">
              <a:avLst/>
            </a:prstGeom>
            <a:noFill/>
            <a:ln w="12700">
              <a:solidFill>
                <a:srgbClr val="3399FF"/>
              </a:solidFill>
              <a:round/>
              <a:headEnd/>
              <a:tailEnd type="triangle" w="med" len="med"/>
            </a:ln>
          </p:spPr>
        </p:cxnSp>
        <p:cxnSp>
          <p:nvCxnSpPr>
            <p:cNvPr id="811239" name="AutoShape 674"/>
            <p:cNvCxnSpPr>
              <a:cxnSpLocks noChangeShapeType="1"/>
              <a:stCxn id="811222" idx="6"/>
              <a:endCxn id="811208" idx="3"/>
            </p:cNvCxnSpPr>
            <p:nvPr/>
          </p:nvCxnSpPr>
          <p:spPr bwMode="auto">
            <a:xfrm flipV="1">
              <a:off x="1276" y="3788"/>
              <a:ext cx="927" cy="227"/>
            </a:xfrm>
            <a:prstGeom prst="straightConnector1">
              <a:avLst/>
            </a:prstGeom>
            <a:noFill/>
            <a:ln w="12700">
              <a:solidFill>
                <a:srgbClr val="3399FF"/>
              </a:solidFill>
              <a:round/>
              <a:headEnd/>
              <a:tailEnd type="triangle" w="med" len="med"/>
            </a:ln>
          </p:spPr>
        </p:cxnSp>
        <p:cxnSp>
          <p:nvCxnSpPr>
            <p:cNvPr id="811240" name="AutoShape 675"/>
            <p:cNvCxnSpPr>
              <a:cxnSpLocks noChangeShapeType="1"/>
              <a:stCxn id="811210" idx="6"/>
              <a:endCxn id="811214" idx="2"/>
            </p:cNvCxnSpPr>
            <p:nvPr/>
          </p:nvCxnSpPr>
          <p:spPr bwMode="auto">
            <a:xfrm>
              <a:off x="2667" y="3743"/>
              <a:ext cx="414" cy="10"/>
            </a:xfrm>
            <a:prstGeom prst="straightConnector1">
              <a:avLst/>
            </a:prstGeom>
            <a:noFill/>
            <a:ln w="12700">
              <a:solidFill>
                <a:srgbClr val="3399FF"/>
              </a:solidFill>
              <a:round/>
              <a:headEnd/>
              <a:tailEnd type="triangle" w="med" len="med"/>
            </a:ln>
          </p:spPr>
        </p:cxnSp>
        <p:cxnSp>
          <p:nvCxnSpPr>
            <p:cNvPr id="811241" name="AutoShape 676"/>
            <p:cNvCxnSpPr>
              <a:cxnSpLocks noChangeShapeType="1"/>
              <a:stCxn id="811228" idx="0"/>
              <a:endCxn id="811231" idx="0"/>
            </p:cNvCxnSpPr>
            <p:nvPr/>
          </p:nvCxnSpPr>
          <p:spPr bwMode="auto">
            <a:xfrm rot="-5400000" flipH="1" flipV="1">
              <a:off x="677" y="3135"/>
              <a:ext cx="248" cy="807"/>
            </a:xfrm>
            <a:prstGeom prst="curvedConnector3">
              <a:avLst>
                <a:gd name="adj1" fmla="val -58065"/>
              </a:avLst>
            </a:prstGeom>
            <a:noFill/>
            <a:ln w="12700">
              <a:solidFill>
                <a:srgbClr val="3399FF"/>
              </a:solidFill>
              <a:round/>
              <a:headEnd/>
              <a:tailEnd type="triangle" w="med" len="med"/>
            </a:ln>
          </p:spPr>
        </p:cxnSp>
        <p:cxnSp>
          <p:nvCxnSpPr>
            <p:cNvPr id="811242" name="AutoShape 677"/>
            <p:cNvCxnSpPr>
              <a:cxnSpLocks noChangeShapeType="1"/>
              <a:stCxn id="811222" idx="4"/>
              <a:endCxn id="811231" idx="4"/>
            </p:cNvCxnSpPr>
            <p:nvPr/>
          </p:nvCxnSpPr>
          <p:spPr bwMode="auto">
            <a:xfrm rot="16200000" flipV="1">
              <a:off x="678" y="3560"/>
              <a:ext cx="246" cy="807"/>
            </a:xfrm>
            <a:prstGeom prst="curvedConnector3">
              <a:avLst>
                <a:gd name="adj1" fmla="val -58537"/>
              </a:avLst>
            </a:prstGeom>
            <a:noFill/>
            <a:ln w="12700">
              <a:solidFill>
                <a:srgbClr val="3399FF"/>
              </a:solidFill>
              <a:round/>
              <a:headEnd/>
              <a:tailEnd type="triangle" w="med" len="med"/>
            </a:ln>
          </p:spPr>
        </p:cxnSp>
        <p:sp>
          <p:nvSpPr>
            <p:cNvPr id="811243" name="Rectangle 678"/>
            <p:cNvSpPr>
              <a:spLocks noChangeArrowheads="1"/>
            </p:cNvSpPr>
            <p:nvPr/>
          </p:nvSpPr>
          <p:spPr bwMode="auto">
            <a:xfrm>
              <a:off x="1506" y="3418"/>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44" name="Rectangle 679"/>
            <p:cNvSpPr>
              <a:spLocks noChangeArrowheads="1"/>
            </p:cNvSpPr>
            <p:nvPr/>
          </p:nvSpPr>
          <p:spPr bwMode="auto">
            <a:xfrm>
              <a:off x="1506" y="3779"/>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45" name="Rectangle 680"/>
            <p:cNvSpPr>
              <a:spLocks noChangeArrowheads="1"/>
            </p:cNvSpPr>
            <p:nvPr/>
          </p:nvSpPr>
          <p:spPr bwMode="auto">
            <a:xfrm>
              <a:off x="2805" y="360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46" name="AutoShape 681"/>
            <p:cNvCxnSpPr>
              <a:cxnSpLocks noChangeShapeType="1"/>
              <a:stCxn id="811247" idx="6"/>
              <a:endCxn id="811249" idx="2"/>
            </p:cNvCxnSpPr>
            <p:nvPr/>
          </p:nvCxnSpPr>
          <p:spPr bwMode="auto">
            <a:xfrm>
              <a:off x="4810" y="4008"/>
              <a:ext cx="210" cy="0"/>
            </a:xfrm>
            <a:prstGeom prst="straightConnector1">
              <a:avLst/>
            </a:prstGeom>
            <a:noFill/>
            <a:ln w="9525">
              <a:solidFill>
                <a:srgbClr val="3399FF"/>
              </a:solidFill>
              <a:round/>
              <a:headEnd/>
              <a:tailEnd type="triangle" w="med" len="med"/>
            </a:ln>
          </p:spPr>
        </p:cxnSp>
        <p:sp>
          <p:nvSpPr>
            <p:cNvPr id="811247" name="Oval 682"/>
            <p:cNvSpPr>
              <a:spLocks noChangeArrowheads="1"/>
            </p:cNvSpPr>
            <p:nvPr/>
          </p:nvSpPr>
          <p:spPr bwMode="auto">
            <a:xfrm>
              <a:off x="4681" y="3943"/>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9" name="Group 683"/>
            <p:cNvGrpSpPr>
              <a:grpSpLocks/>
            </p:cNvGrpSpPr>
            <p:nvPr/>
          </p:nvGrpSpPr>
          <p:grpSpPr bwMode="auto">
            <a:xfrm>
              <a:off x="4636" y="3986"/>
              <a:ext cx="43" cy="43"/>
              <a:chOff x="4752" y="2092"/>
              <a:chExt cx="96" cy="96"/>
            </a:xfrm>
          </p:grpSpPr>
          <p:sp>
            <p:nvSpPr>
              <p:cNvPr id="811285" name="Line 684"/>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86" name="Line 685"/>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49" name="Oval 686"/>
            <p:cNvSpPr>
              <a:spLocks noChangeArrowheads="1"/>
            </p:cNvSpPr>
            <p:nvPr/>
          </p:nvSpPr>
          <p:spPr bwMode="auto">
            <a:xfrm>
              <a:off x="5020" y="3936"/>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50" name="Oval 687"/>
            <p:cNvSpPr>
              <a:spLocks noChangeArrowheads="1"/>
            </p:cNvSpPr>
            <p:nvPr/>
          </p:nvSpPr>
          <p:spPr bwMode="auto">
            <a:xfrm>
              <a:off x="5032" y="3948"/>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51" name="Rectangle 688"/>
            <p:cNvSpPr>
              <a:spLocks noChangeArrowheads="1"/>
            </p:cNvSpPr>
            <p:nvPr/>
          </p:nvSpPr>
          <p:spPr bwMode="auto">
            <a:xfrm>
              <a:off x="4792" y="3807"/>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252" name="AutoShape 689"/>
            <p:cNvCxnSpPr>
              <a:cxnSpLocks noChangeShapeType="1"/>
              <a:stCxn id="811253" idx="6"/>
              <a:endCxn id="811255" idx="2"/>
            </p:cNvCxnSpPr>
            <p:nvPr/>
          </p:nvCxnSpPr>
          <p:spPr bwMode="auto">
            <a:xfrm>
              <a:off x="4810" y="3480"/>
              <a:ext cx="210" cy="0"/>
            </a:xfrm>
            <a:prstGeom prst="straightConnector1">
              <a:avLst/>
            </a:prstGeom>
            <a:noFill/>
            <a:ln w="9525">
              <a:solidFill>
                <a:srgbClr val="3399FF"/>
              </a:solidFill>
              <a:round/>
              <a:headEnd/>
              <a:tailEnd type="triangle" w="med" len="med"/>
            </a:ln>
          </p:spPr>
        </p:cxnSp>
        <p:sp>
          <p:nvSpPr>
            <p:cNvPr id="811253" name="Oval 690"/>
            <p:cNvSpPr>
              <a:spLocks noChangeArrowheads="1"/>
            </p:cNvSpPr>
            <p:nvPr/>
          </p:nvSpPr>
          <p:spPr bwMode="auto">
            <a:xfrm>
              <a:off x="4681" y="3415"/>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50" name="Group 691"/>
            <p:cNvGrpSpPr>
              <a:grpSpLocks/>
            </p:cNvGrpSpPr>
            <p:nvPr/>
          </p:nvGrpSpPr>
          <p:grpSpPr bwMode="auto">
            <a:xfrm>
              <a:off x="4636" y="3458"/>
              <a:ext cx="43" cy="43"/>
              <a:chOff x="4752" y="2092"/>
              <a:chExt cx="96" cy="96"/>
            </a:xfrm>
          </p:grpSpPr>
          <p:sp>
            <p:nvSpPr>
              <p:cNvPr id="811283" name="Line 692"/>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84" name="Line 693"/>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55" name="Oval 694"/>
            <p:cNvSpPr>
              <a:spLocks noChangeArrowheads="1"/>
            </p:cNvSpPr>
            <p:nvPr/>
          </p:nvSpPr>
          <p:spPr bwMode="auto">
            <a:xfrm>
              <a:off x="5020" y="3408"/>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56" name="Oval 695"/>
            <p:cNvSpPr>
              <a:spLocks noChangeArrowheads="1"/>
            </p:cNvSpPr>
            <p:nvPr/>
          </p:nvSpPr>
          <p:spPr bwMode="auto">
            <a:xfrm>
              <a:off x="5032" y="3420"/>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57" name="Rectangle 696"/>
            <p:cNvSpPr>
              <a:spLocks noChangeArrowheads="1"/>
            </p:cNvSpPr>
            <p:nvPr/>
          </p:nvSpPr>
          <p:spPr bwMode="auto">
            <a:xfrm>
              <a:off x="4792" y="3279"/>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258" name="Oval 697"/>
            <p:cNvSpPr>
              <a:spLocks noChangeArrowheads="1"/>
            </p:cNvSpPr>
            <p:nvPr/>
          </p:nvSpPr>
          <p:spPr bwMode="auto">
            <a:xfrm>
              <a:off x="4196" y="3656"/>
              <a:ext cx="178" cy="17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59" name="Line 698"/>
            <p:cNvSpPr>
              <a:spLocks noChangeShapeType="1"/>
            </p:cNvSpPr>
            <p:nvPr/>
          </p:nvSpPr>
          <p:spPr bwMode="auto">
            <a:xfrm>
              <a:off x="4134" y="3715"/>
              <a:ext cx="59" cy="30"/>
            </a:xfrm>
            <a:prstGeom prst="line">
              <a:avLst/>
            </a:prstGeom>
            <a:noFill/>
            <a:ln w="12700">
              <a:solidFill>
                <a:srgbClr val="FF00FF"/>
              </a:solidFill>
              <a:round/>
              <a:headEnd/>
              <a:tailEnd/>
            </a:ln>
          </p:spPr>
          <p:txBody>
            <a:bodyPr tIns="0" bIns="0" anchor="ctr"/>
            <a:lstStyle/>
            <a:p>
              <a:endParaRPr lang="en-US"/>
            </a:p>
          </p:txBody>
        </p:sp>
        <p:sp>
          <p:nvSpPr>
            <p:cNvPr id="811260" name="Line 699"/>
            <p:cNvSpPr>
              <a:spLocks noChangeShapeType="1"/>
            </p:cNvSpPr>
            <p:nvPr/>
          </p:nvSpPr>
          <p:spPr bwMode="auto">
            <a:xfrm flipH="1">
              <a:off x="4134" y="3745"/>
              <a:ext cx="59" cy="30"/>
            </a:xfrm>
            <a:prstGeom prst="line">
              <a:avLst/>
            </a:prstGeom>
            <a:noFill/>
            <a:ln w="12700">
              <a:solidFill>
                <a:srgbClr val="FF00FF"/>
              </a:solidFill>
              <a:round/>
              <a:headEnd/>
              <a:tailEnd/>
            </a:ln>
          </p:spPr>
          <p:txBody>
            <a:bodyPr tIns="0" bIns="0" anchor="ctr"/>
            <a:lstStyle/>
            <a:p>
              <a:endParaRPr lang="en-US"/>
            </a:p>
          </p:txBody>
        </p:sp>
        <p:cxnSp>
          <p:nvCxnSpPr>
            <p:cNvPr id="811261" name="AutoShape 700"/>
            <p:cNvCxnSpPr>
              <a:cxnSpLocks noChangeShapeType="1"/>
              <a:stCxn id="811258" idx="6"/>
              <a:endCxn id="811253" idx="3"/>
            </p:cNvCxnSpPr>
            <p:nvPr/>
          </p:nvCxnSpPr>
          <p:spPr bwMode="auto">
            <a:xfrm flipV="1">
              <a:off x="4374" y="3525"/>
              <a:ext cx="326" cy="220"/>
            </a:xfrm>
            <a:prstGeom prst="straightConnector1">
              <a:avLst/>
            </a:prstGeom>
            <a:noFill/>
            <a:ln w="12700">
              <a:solidFill>
                <a:srgbClr val="3399FF"/>
              </a:solidFill>
              <a:round/>
              <a:headEnd/>
              <a:tailEnd type="triangle" w="med" len="med"/>
            </a:ln>
          </p:spPr>
        </p:cxnSp>
        <p:cxnSp>
          <p:nvCxnSpPr>
            <p:cNvPr id="811262" name="AutoShape 701"/>
            <p:cNvCxnSpPr>
              <a:cxnSpLocks noChangeShapeType="1"/>
              <a:stCxn id="811258" idx="6"/>
              <a:endCxn id="811247" idx="1"/>
            </p:cNvCxnSpPr>
            <p:nvPr/>
          </p:nvCxnSpPr>
          <p:spPr bwMode="auto">
            <a:xfrm>
              <a:off x="4374" y="3745"/>
              <a:ext cx="326" cy="217"/>
            </a:xfrm>
            <a:prstGeom prst="straightConnector1">
              <a:avLst/>
            </a:prstGeom>
            <a:noFill/>
            <a:ln w="12700">
              <a:solidFill>
                <a:srgbClr val="3399FF"/>
              </a:solidFill>
              <a:round/>
              <a:headEnd/>
              <a:tailEnd type="triangle" w="med" len="med"/>
            </a:ln>
          </p:spPr>
        </p:cxnSp>
        <p:sp>
          <p:nvSpPr>
            <p:cNvPr id="811263" name="Rectangle 702"/>
            <p:cNvSpPr>
              <a:spLocks noChangeArrowheads="1"/>
            </p:cNvSpPr>
            <p:nvPr/>
          </p:nvSpPr>
          <p:spPr bwMode="auto">
            <a:xfrm>
              <a:off x="4375" y="3776"/>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64" name="Rectangle 703"/>
            <p:cNvSpPr>
              <a:spLocks noChangeArrowheads="1"/>
            </p:cNvSpPr>
            <p:nvPr/>
          </p:nvSpPr>
          <p:spPr bwMode="auto">
            <a:xfrm>
              <a:off x="4369" y="353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65" name="AutoShape 704"/>
            <p:cNvCxnSpPr>
              <a:cxnSpLocks noChangeShapeType="1"/>
              <a:stCxn id="811255" idx="0"/>
              <a:endCxn id="811258" idx="0"/>
            </p:cNvCxnSpPr>
            <p:nvPr/>
          </p:nvCxnSpPr>
          <p:spPr bwMode="auto">
            <a:xfrm rot="-5400000" flipH="1" flipV="1">
              <a:off x="4565" y="3128"/>
              <a:ext cx="248" cy="807"/>
            </a:xfrm>
            <a:prstGeom prst="curvedConnector3">
              <a:avLst>
                <a:gd name="adj1" fmla="val -58065"/>
              </a:avLst>
            </a:prstGeom>
            <a:noFill/>
            <a:ln w="12700">
              <a:solidFill>
                <a:srgbClr val="3399FF"/>
              </a:solidFill>
              <a:round/>
              <a:headEnd/>
              <a:tailEnd type="triangle" w="med" len="med"/>
            </a:ln>
          </p:spPr>
        </p:cxnSp>
        <p:cxnSp>
          <p:nvCxnSpPr>
            <p:cNvPr id="811266" name="AutoShape 705"/>
            <p:cNvCxnSpPr>
              <a:cxnSpLocks noChangeShapeType="1"/>
              <a:stCxn id="811249" idx="4"/>
              <a:endCxn id="811258" idx="4"/>
            </p:cNvCxnSpPr>
            <p:nvPr/>
          </p:nvCxnSpPr>
          <p:spPr bwMode="auto">
            <a:xfrm rot="16200000" flipV="1">
              <a:off x="4566" y="3553"/>
              <a:ext cx="246" cy="807"/>
            </a:xfrm>
            <a:prstGeom prst="curvedConnector3">
              <a:avLst>
                <a:gd name="adj1" fmla="val -58537"/>
              </a:avLst>
            </a:prstGeom>
            <a:noFill/>
            <a:ln w="12700">
              <a:solidFill>
                <a:srgbClr val="3399FF"/>
              </a:solidFill>
              <a:round/>
              <a:headEnd/>
              <a:tailEnd type="triangle" w="med" len="med"/>
            </a:ln>
          </p:spPr>
        </p:cxnSp>
        <p:cxnSp>
          <p:nvCxnSpPr>
            <p:cNvPr id="811267" name="AutoShape 706"/>
            <p:cNvCxnSpPr>
              <a:cxnSpLocks noChangeShapeType="1"/>
              <a:stCxn id="811216" idx="6"/>
              <a:endCxn id="811260" idx="0"/>
            </p:cNvCxnSpPr>
            <p:nvPr/>
          </p:nvCxnSpPr>
          <p:spPr bwMode="auto">
            <a:xfrm flipV="1">
              <a:off x="3564" y="3745"/>
              <a:ext cx="630" cy="8"/>
            </a:xfrm>
            <a:prstGeom prst="straightConnector1">
              <a:avLst/>
            </a:prstGeom>
            <a:noFill/>
            <a:ln w="12700">
              <a:solidFill>
                <a:srgbClr val="3399FF"/>
              </a:solidFill>
              <a:round/>
              <a:headEnd/>
              <a:tailEnd type="triangle" w="med" len="med"/>
            </a:ln>
          </p:spPr>
        </p:cxnSp>
        <p:sp>
          <p:nvSpPr>
            <p:cNvPr id="811268" name="Rectangle 707"/>
            <p:cNvSpPr>
              <a:spLocks noChangeArrowheads="1"/>
            </p:cNvSpPr>
            <p:nvPr/>
          </p:nvSpPr>
          <p:spPr bwMode="auto">
            <a:xfrm>
              <a:off x="3837" y="36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69" name="Oval 708"/>
            <p:cNvSpPr>
              <a:spLocks noChangeArrowheads="1"/>
            </p:cNvSpPr>
            <p:nvPr/>
          </p:nvSpPr>
          <p:spPr bwMode="auto">
            <a:xfrm>
              <a:off x="1440" y="368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70" name="Oval 709"/>
            <p:cNvSpPr>
              <a:spLocks noChangeArrowheads="1"/>
            </p:cNvSpPr>
            <p:nvPr/>
          </p:nvSpPr>
          <p:spPr bwMode="auto">
            <a:xfrm>
              <a:off x="1452" y="369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cxnSp>
          <p:nvCxnSpPr>
            <p:cNvPr id="811271" name="AutoShape 710"/>
            <p:cNvCxnSpPr>
              <a:cxnSpLocks noChangeShapeType="1"/>
              <a:stCxn id="811231" idx="6"/>
              <a:endCxn id="811269" idx="2"/>
            </p:cNvCxnSpPr>
            <p:nvPr/>
          </p:nvCxnSpPr>
          <p:spPr bwMode="auto">
            <a:xfrm>
              <a:off x="486" y="3752"/>
              <a:ext cx="954" cy="5"/>
            </a:xfrm>
            <a:prstGeom prst="straightConnector1">
              <a:avLst/>
            </a:prstGeom>
            <a:noFill/>
            <a:ln w="12700">
              <a:solidFill>
                <a:srgbClr val="3399FF"/>
              </a:solidFill>
              <a:round/>
              <a:headEnd/>
              <a:tailEnd type="triangle" w="med" len="med"/>
            </a:ln>
          </p:spPr>
        </p:cxnSp>
        <p:sp>
          <p:nvSpPr>
            <p:cNvPr id="811272" name="Rectangle 711"/>
            <p:cNvSpPr>
              <a:spLocks noChangeArrowheads="1"/>
            </p:cNvSpPr>
            <p:nvPr/>
          </p:nvSpPr>
          <p:spPr bwMode="auto">
            <a:xfrm>
              <a:off x="583" y="3615"/>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3" name="Rectangle 712"/>
            <p:cNvSpPr>
              <a:spLocks noChangeArrowheads="1"/>
            </p:cNvSpPr>
            <p:nvPr/>
          </p:nvSpPr>
          <p:spPr bwMode="auto">
            <a:xfrm>
              <a:off x="412" y="40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4" name="Rectangle 713"/>
            <p:cNvSpPr>
              <a:spLocks noChangeArrowheads="1"/>
            </p:cNvSpPr>
            <p:nvPr/>
          </p:nvSpPr>
          <p:spPr bwMode="auto">
            <a:xfrm>
              <a:off x="432" y="32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5" name="Rectangle 714"/>
            <p:cNvSpPr>
              <a:spLocks noChangeArrowheads="1"/>
            </p:cNvSpPr>
            <p:nvPr/>
          </p:nvSpPr>
          <p:spPr bwMode="auto">
            <a:xfrm>
              <a:off x="4313" y="40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6" name="Rectangle 715"/>
            <p:cNvSpPr>
              <a:spLocks noChangeArrowheads="1"/>
            </p:cNvSpPr>
            <p:nvPr/>
          </p:nvSpPr>
          <p:spPr bwMode="auto">
            <a:xfrm>
              <a:off x="4315" y="32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7" name="Oval 716"/>
            <p:cNvSpPr>
              <a:spLocks noChangeArrowheads="1"/>
            </p:cNvSpPr>
            <p:nvPr/>
          </p:nvSpPr>
          <p:spPr bwMode="auto">
            <a:xfrm>
              <a:off x="5328" y="368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78" name="Oval 717"/>
            <p:cNvSpPr>
              <a:spLocks noChangeArrowheads="1"/>
            </p:cNvSpPr>
            <p:nvPr/>
          </p:nvSpPr>
          <p:spPr bwMode="auto">
            <a:xfrm>
              <a:off x="5340" y="369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cxnSp>
          <p:nvCxnSpPr>
            <p:cNvPr id="811279" name="AutoShape 718"/>
            <p:cNvCxnSpPr>
              <a:cxnSpLocks noChangeShapeType="1"/>
              <a:stCxn id="811258" idx="6"/>
              <a:endCxn id="811277" idx="2"/>
            </p:cNvCxnSpPr>
            <p:nvPr/>
          </p:nvCxnSpPr>
          <p:spPr bwMode="auto">
            <a:xfrm>
              <a:off x="4374" y="3745"/>
              <a:ext cx="954" cy="12"/>
            </a:xfrm>
            <a:prstGeom prst="straightConnector1">
              <a:avLst/>
            </a:prstGeom>
            <a:noFill/>
            <a:ln w="12700">
              <a:solidFill>
                <a:srgbClr val="3399FF"/>
              </a:solidFill>
              <a:round/>
              <a:headEnd/>
              <a:tailEnd type="triangle" w="med" len="med"/>
            </a:ln>
          </p:spPr>
        </p:cxnSp>
        <p:sp>
          <p:nvSpPr>
            <p:cNvPr id="811280" name="Rectangle 719"/>
            <p:cNvSpPr>
              <a:spLocks noChangeArrowheads="1"/>
            </p:cNvSpPr>
            <p:nvPr/>
          </p:nvSpPr>
          <p:spPr bwMode="auto">
            <a:xfrm>
              <a:off x="4471" y="36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81" name="AutoShape 720"/>
            <p:cNvCxnSpPr>
              <a:cxnSpLocks noChangeShapeType="1"/>
              <a:stCxn id="811269" idx="6"/>
              <a:endCxn id="811294" idx="0"/>
            </p:cNvCxnSpPr>
            <p:nvPr/>
          </p:nvCxnSpPr>
          <p:spPr bwMode="auto">
            <a:xfrm flipV="1">
              <a:off x="1584" y="3743"/>
              <a:ext cx="599" cy="14"/>
            </a:xfrm>
            <a:prstGeom prst="straightConnector1">
              <a:avLst/>
            </a:prstGeom>
            <a:noFill/>
            <a:ln w="12700">
              <a:solidFill>
                <a:srgbClr val="3399FF"/>
              </a:solidFill>
              <a:round/>
              <a:headEnd/>
              <a:tailEnd type="triangle" w="med" len="med"/>
            </a:ln>
          </p:spPr>
        </p:cxnSp>
        <p:sp>
          <p:nvSpPr>
            <p:cNvPr id="811282" name="Rectangle 721"/>
            <p:cNvSpPr>
              <a:spLocks noChangeArrowheads="1"/>
            </p:cNvSpPr>
            <p:nvPr/>
          </p:nvSpPr>
          <p:spPr bwMode="auto">
            <a:xfrm>
              <a:off x="1539" y="361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grpSp>
        <p:nvGrpSpPr>
          <p:cNvPr id="2928652" name="Group 806"/>
          <p:cNvGrpSpPr>
            <a:grpSpLocks/>
          </p:cNvGrpSpPr>
          <p:nvPr/>
        </p:nvGrpSpPr>
        <p:grpSpPr bwMode="auto">
          <a:xfrm>
            <a:off x="1915616" y="5105400"/>
            <a:ext cx="8294114" cy="1611312"/>
            <a:chOff x="247" y="4331"/>
            <a:chExt cx="5226" cy="1015"/>
          </a:xfrm>
        </p:grpSpPr>
        <p:cxnSp>
          <p:nvCxnSpPr>
            <p:cNvPr id="811062" name="AutoShape 724"/>
            <p:cNvCxnSpPr>
              <a:cxnSpLocks noChangeShapeType="1"/>
              <a:stCxn id="811063" idx="6"/>
              <a:endCxn id="811064" idx="2"/>
            </p:cNvCxnSpPr>
            <p:nvPr/>
          </p:nvCxnSpPr>
          <p:spPr bwMode="auto">
            <a:xfrm>
              <a:off x="2314" y="4843"/>
              <a:ext cx="210" cy="0"/>
            </a:xfrm>
            <a:prstGeom prst="straightConnector1">
              <a:avLst/>
            </a:prstGeom>
            <a:noFill/>
            <a:ln w="9525">
              <a:solidFill>
                <a:srgbClr val="3399FF"/>
              </a:solidFill>
              <a:round/>
              <a:headEnd/>
              <a:tailEnd type="triangle" w="med" len="med"/>
            </a:ln>
          </p:spPr>
        </p:cxnSp>
        <p:sp>
          <p:nvSpPr>
            <p:cNvPr id="811063" name="Oval 725"/>
            <p:cNvSpPr>
              <a:spLocks noChangeArrowheads="1"/>
            </p:cNvSpPr>
            <p:nvPr/>
          </p:nvSpPr>
          <p:spPr bwMode="auto">
            <a:xfrm>
              <a:off x="2185" y="4778"/>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4" name="Oval 728"/>
            <p:cNvSpPr>
              <a:spLocks noChangeArrowheads="1"/>
            </p:cNvSpPr>
            <p:nvPr/>
          </p:nvSpPr>
          <p:spPr bwMode="auto">
            <a:xfrm>
              <a:off x="2524" y="4771"/>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5" name="Rectangle 730"/>
            <p:cNvSpPr>
              <a:spLocks noChangeArrowheads="1"/>
            </p:cNvSpPr>
            <p:nvPr/>
          </p:nvSpPr>
          <p:spPr bwMode="auto">
            <a:xfrm>
              <a:off x="2296" y="4642"/>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066" name="AutoShape 731"/>
            <p:cNvCxnSpPr>
              <a:cxnSpLocks noChangeShapeType="1"/>
              <a:stCxn id="811067" idx="6"/>
              <a:endCxn id="811068" idx="2"/>
            </p:cNvCxnSpPr>
            <p:nvPr/>
          </p:nvCxnSpPr>
          <p:spPr bwMode="auto">
            <a:xfrm>
              <a:off x="3211" y="4853"/>
              <a:ext cx="210" cy="0"/>
            </a:xfrm>
            <a:prstGeom prst="straightConnector1">
              <a:avLst/>
            </a:prstGeom>
            <a:noFill/>
            <a:ln w="9525">
              <a:solidFill>
                <a:srgbClr val="3399FF"/>
              </a:solidFill>
              <a:round/>
              <a:headEnd/>
              <a:tailEnd type="triangle" w="med" len="med"/>
            </a:ln>
          </p:spPr>
        </p:cxnSp>
        <p:sp>
          <p:nvSpPr>
            <p:cNvPr id="811067" name="Oval 732"/>
            <p:cNvSpPr>
              <a:spLocks noChangeArrowheads="1"/>
            </p:cNvSpPr>
            <p:nvPr/>
          </p:nvSpPr>
          <p:spPr bwMode="auto">
            <a:xfrm>
              <a:off x="3082" y="4788"/>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8" name="Oval 735"/>
            <p:cNvSpPr>
              <a:spLocks noChangeArrowheads="1"/>
            </p:cNvSpPr>
            <p:nvPr/>
          </p:nvSpPr>
          <p:spPr bwMode="auto">
            <a:xfrm>
              <a:off x="3421" y="4781"/>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9" name="Rectangle 737"/>
            <p:cNvSpPr>
              <a:spLocks noChangeArrowheads="1"/>
            </p:cNvSpPr>
            <p:nvPr/>
          </p:nvSpPr>
          <p:spPr bwMode="auto">
            <a:xfrm>
              <a:off x="3193" y="4652"/>
              <a:ext cx="209" cy="233"/>
            </a:xfrm>
            <a:prstGeom prst="rect">
              <a:avLst/>
            </a:prstGeom>
            <a:noFill/>
            <a:ln w="9525" algn="ctr">
              <a:noFill/>
              <a:miter lim="800000"/>
              <a:headEnd/>
              <a:tailEnd/>
            </a:ln>
          </p:spPr>
          <p:txBody>
            <a:bodyPr wrap="none" tIns="0" bIns="0">
              <a:spAutoFit/>
            </a:bodyPr>
            <a:lstStyle/>
            <a:p>
              <a:r>
                <a:rPr lang="en-US" sz="2400"/>
                <a:t>a</a:t>
              </a:r>
            </a:p>
          </p:txBody>
        </p:sp>
        <p:cxnSp>
          <p:nvCxnSpPr>
            <p:cNvPr id="811070" name="AutoShape 738"/>
            <p:cNvCxnSpPr>
              <a:cxnSpLocks noChangeShapeType="1"/>
              <a:stCxn id="811071" idx="6"/>
              <a:endCxn id="811072" idx="2"/>
            </p:cNvCxnSpPr>
            <p:nvPr/>
          </p:nvCxnSpPr>
          <p:spPr bwMode="auto">
            <a:xfrm>
              <a:off x="923" y="5115"/>
              <a:ext cx="210" cy="0"/>
            </a:xfrm>
            <a:prstGeom prst="straightConnector1">
              <a:avLst/>
            </a:prstGeom>
            <a:noFill/>
            <a:ln w="9525">
              <a:solidFill>
                <a:srgbClr val="3399FF"/>
              </a:solidFill>
              <a:round/>
              <a:headEnd/>
              <a:tailEnd type="triangle" w="med" len="med"/>
            </a:ln>
          </p:spPr>
        </p:cxnSp>
        <p:sp>
          <p:nvSpPr>
            <p:cNvPr id="811071" name="Oval 739"/>
            <p:cNvSpPr>
              <a:spLocks noChangeArrowheads="1"/>
            </p:cNvSpPr>
            <p:nvPr/>
          </p:nvSpPr>
          <p:spPr bwMode="auto">
            <a:xfrm>
              <a:off x="794" y="5050"/>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2" name="Oval 742"/>
            <p:cNvSpPr>
              <a:spLocks noChangeArrowheads="1"/>
            </p:cNvSpPr>
            <p:nvPr/>
          </p:nvSpPr>
          <p:spPr bwMode="auto">
            <a:xfrm>
              <a:off x="1133" y="5043"/>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3" name="Rectangle 744"/>
            <p:cNvSpPr>
              <a:spLocks noChangeArrowheads="1"/>
            </p:cNvSpPr>
            <p:nvPr/>
          </p:nvSpPr>
          <p:spPr bwMode="auto">
            <a:xfrm>
              <a:off x="905" y="4914"/>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074" name="AutoShape 745"/>
            <p:cNvCxnSpPr>
              <a:cxnSpLocks noChangeShapeType="1"/>
              <a:stCxn id="811075" idx="6"/>
              <a:endCxn id="811076" idx="2"/>
            </p:cNvCxnSpPr>
            <p:nvPr/>
          </p:nvCxnSpPr>
          <p:spPr bwMode="auto">
            <a:xfrm>
              <a:off x="923" y="4587"/>
              <a:ext cx="210" cy="0"/>
            </a:xfrm>
            <a:prstGeom prst="straightConnector1">
              <a:avLst/>
            </a:prstGeom>
            <a:noFill/>
            <a:ln w="9525">
              <a:solidFill>
                <a:srgbClr val="3399FF"/>
              </a:solidFill>
              <a:round/>
              <a:headEnd/>
              <a:tailEnd type="triangle" w="med" len="med"/>
            </a:ln>
          </p:spPr>
        </p:cxnSp>
        <p:sp>
          <p:nvSpPr>
            <p:cNvPr id="811075" name="Oval 746"/>
            <p:cNvSpPr>
              <a:spLocks noChangeArrowheads="1"/>
            </p:cNvSpPr>
            <p:nvPr/>
          </p:nvSpPr>
          <p:spPr bwMode="auto">
            <a:xfrm>
              <a:off x="794" y="4522"/>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6" name="Oval 749"/>
            <p:cNvSpPr>
              <a:spLocks noChangeArrowheads="1"/>
            </p:cNvSpPr>
            <p:nvPr/>
          </p:nvSpPr>
          <p:spPr bwMode="auto">
            <a:xfrm>
              <a:off x="1133" y="4515"/>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7" name="Rectangle 751"/>
            <p:cNvSpPr>
              <a:spLocks noChangeArrowheads="1"/>
            </p:cNvSpPr>
            <p:nvPr/>
          </p:nvSpPr>
          <p:spPr bwMode="auto">
            <a:xfrm>
              <a:off x="905" y="4386"/>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078" name="Oval 752"/>
            <p:cNvSpPr>
              <a:spLocks noChangeArrowheads="1"/>
            </p:cNvSpPr>
            <p:nvPr/>
          </p:nvSpPr>
          <p:spPr bwMode="auto">
            <a:xfrm>
              <a:off x="309" y="4763"/>
              <a:ext cx="178" cy="17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9" name="Line 753"/>
            <p:cNvSpPr>
              <a:spLocks noChangeShapeType="1"/>
            </p:cNvSpPr>
            <p:nvPr/>
          </p:nvSpPr>
          <p:spPr bwMode="auto">
            <a:xfrm>
              <a:off x="247" y="4822"/>
              <a:ext cx="59" cy="30"/>
            </a:xfrm>
            <a:prstGeom prst="line">
              <a:avLst/>
            </a:prstGeom>
            <a:noFill/>
            <a:ln w="12700">
              <a:solidFill>
                <a:srgbClr val="FF00FF"/>
              </a:solidFill>
              <a:round/>
              <a:headEnd/>
              <a:tailEnd/>
            </a:ln>
          </p:spPr>
          <p:txBody>
            <a:bodyPr tIns="0" bIns="0" anchor="ctr"/>
            <a:lstStyle/>
            <a:p>
              <a:endParaRPr lang="en-US"/>
            </a:p>
          </p:txBody>
        </p:sp>
        <p:sp>
          <p:nvSpPr>
            <p:cNvPr id="811080" name="Line 754"/>
            <p:cNvSpPr>
              <a:spLocks noChangeShapeType="1"/>
            </p:cNvSpPr>
            <p:nvPr/>
          </p:nvSpPr>
          <p:spPr bwMode="auto">
            <a:xfrm flipH="1">
              <a:off x="247" y="4852"/>
              <a:ext cx="59" cy="30"/>
            </a:xfrm>
            <a:prstGeom prst="line">
              <a:avLst/>
            </a:prstGeom>
            <a:noFill/>
            <a:ln w="12700">
              <a:solidFill>
                <a:srgbClr val="FF00FF"/>
              </a:solidFill>
              <a:round/>
              <a:headEnd/>
              <a:tailEnd/>
            </a:ln>
          </p:spPr>
          <p:txBody>
            <a:bodyPr tIns="0" bIns="0" anchor="ctr"/>
            <a:lstStyle/>
            <a:p>
              <a:endParaRPr lang="en-US"/>
            </a:p>
          </p:txBody>
        </p:sp>
        <p:cxnSp>
          <p:nvCxnSpPr>
            <p:cNvPr id="811081" name="AutoShape 755"/>
            <p:cNvCxnSpPr>
              <a:cxnSpLocks noChangeShapeType="1"/>
              <a:stCxn id="811078" idx="6"/>
              <a:endCxn id="811075" idx="3"/>
            </p:cNvCxnSpPr>
            <p:nvPr/>
          </p:nvCxnSpPr>
          <p:spPr bwMode="auto">
            <a:xfrm flipV="1">
              <a:off x="487" y="4632"/>
              <a:ext cx="326" cy="220"/>
            </a:xfrm>
            <a:prstGeom prst="straightConnector1">
              <a:avLst/>
            </a:prstGeom>
            <a:noFill/>
            <a:ln w="12700">
              <a:solidFill>
                <a:srgbClr val="3399FF"/>
              </a:solidFill>
              <a:round/>
              <a:headEnd/>
              <a:tailEnd type="triangle" w="med" len="med"/>
            </a:ln>
          </p:spPr>
        </p:cxnSp>
        <p:cxnSp>
          <p:nvCxnSpPr>
            <p:cNvPr id="811082" name="AutoShape 756"/>
            <p:cNvCxnSpPr>
              <a:cxnSpLocks noChangeShapeType="1"/>
              <a:stCxn id="811078" idx="6"/>
              <a:endCxn id="811071" idx="1"/>
            </p:cNvCxnSpPr>
            <p:nvPr/>
          </p:nvCxnSpPr>
          <p:spPr bwMode="auto">
            <a:xfrm>
              <a:off x="487" y="4852"/>
              <a:ext cx="326" cy="217"/>
            </a:xfrm>
            <a:prstGeom prst="straightConnector1">
              <a:avLst/>
            </a:prstGeom>
            <a:noFill/>
            <a:ln w="12700">
              <a:solidFill>
                <a:srgbClr val="3399FF"/>
              </a:solidFill>
              <a:round/>
              <a:headEnd/>
              <a:tailEnd type="triangle" w="med" len="med"/>
            </a:ln>
          </p:spPr>
        </p:cxnSp>
        <p:sp>
          <p:nvSpPr>
            <p:cNvPr id="811083" name="Rectangle 757"/>
            <p:cNvSpPr>
              <a:spLocks noChangeArrowheads="1"/>
            </p:cNvSpPr>
            <p:nvPr/>
          </p:nvSpPr>
          <p:spPr bwMode="auto">
            <a:xfrm>
              <a:off x="488" y="4883"/>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084" name="Rectangle 758"/>
            <p:cNvSpPr>
              <a:spLocks noChangeArrowheads="1"/>
            </p:cNvSpPr>
            <p:nvPr/>
          </p:nvSpPr>
          <p:spPr bwMode="auto">
            <a:xfrm>
              <a:off x="482" y="4644"/>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085" name="AutoShape 759"/>
            <p:cNvCxnSpPr>
              <a:cxnSpLocks noChangeShapeType="1"/>
              <a:stCxn id="811076" idx="6"/>
              <a:endCxn id="811063" idx="1"/>
            </p:cNvCxnSpPr>
            <p:nvPr/>
          </p:nvCxnSpPr>
          <p:spPr bwMode="auto">
            <a:xfrm>
              <a:off x="1277" y="4587"/>
              <a:ext cx="927" cy="210"/>
            </a:xfrm>
            <a:prstGeom prst="straightConnector1">
              <a:avLst/>
            </a:prstGeom>
            <a:noFill/>
            <a:ln w="12700">
              <a:solidFill>
                <a:srgbClr val="3399FF"/>
              </a:solidFill>
              <a:round/>
              <a:headEnd/>
              <a:tailEnd type="triangle" w="med" len="med"/>
            </a:ln>
          </p:spPr>
        </p:cxnSp>
        <p:cxnSp>
          <p:nvCxnSpPr>
            <p:cNvPr id="811086" name="AutoShape 760"/>
            <p:cNvCxnSpPr>
              <a:cxnSpLocks noChangeShapeType="1"/>
              <a:stCxn id="811072" idx="6"/>
              <a:endCxn id="811063" idx="3"/>
            </p:cNvCxnSpPr>
            <p:nvPr/>
          </p:nvCxnSpPr>
          <p:spPr bwMode="auto">
            <a:xfrm flipV="1">
              <a:off x="1277" y="4888"/>
              <a:ext cx="927" cy="227"/>
            </a:xfrm>
            <a:prstGeom prst="straightConnector1">
              <a:avLst/>
            </a:prstGeom>
            <a:noFill/>
            <a:ln w="12700">
              <a:solidFill>
                <a:srgbClr val="3399FF"/>
              </a:solidFill>
              <a:round/>
              <a:headEnd/>
              <a:tailEnd type="triangle" w="med" len="med"/>
            </a:ln>
          </p:spPr>
        </p:cxnSp>
        <p:cxnSp>
          <p:nvCxnSpPr>
            <p:cNvPr id="811087" name="AutoShape 761"/>
            <p:cNvCxnSpPr>
              <a:cxnSpLocks noChangeShapeType="1"/>
              <a:stCxn id="811064" idx="6"/>
              <a:endCxn id="811067" idx="2"/>
            </p:cNvCxnSpPr>
            <p:nvPr/>
          </p:nvCxnSpPr>
          <p:spPr bwMode="auto">
            <a:xfrm>
              <a:off x="2668" y="4843"/>
              <a:ext cx="414" cy="10"/>
            </a:xfrm>
            <a:prstGeom prst="straightConnector1">
              <a:avLst/>
            </a:prstGeom>
            <a:noFill/>
            <a:ln w="12700">
              <a:solidFill>
                <a:srgbClr val="3399FF"/>
              </a:solidFill>
              <a:round/>
              <a:headEnd/>
              <a:tailEnd type="triangle" w="med" len="med"/>
            </a:ln>
          </p:spPr>
        </p:cxnSp>
        <p:cxnSp>
          <p:nvCxnSpPr>
            <p:cNvPr id="811088" name="AutoShape 762"/>
            <p:cNvCxnSpPr>
              <a:cxnSpLocks noChangeShapeType="1"/>
              <a:stCxn id="811076" idx="0"/>
              <a:endCxn id="811078" idx="0"/>
            </p:cNvCxnSpPr>
            <p:nvPr/>
          </p:nvCxnSpPr>
          <p:spPr bwMode="auto">
            <a:xfrm rot="-5400000" flipH="1" flipV="1">
              <a:off x="678" y="4235"/>
              <a:ext cx="248" cy="807"/>
            </a:xfrm>
            <a:prstGeom prst="curvedConnector3">
              <a:avLst>
                <a:gd name="adj1" fmla="val -58065"/>
              </a:avLst>
            </a:prstGeom>
            <a:noFill/>
            <a:ln w="12700">
              <a:solidFill>
                <a:srgbClr val="3399FF"/>
              </a:solidFill>
              <a:round/>
              <a:headEnd/>
              <a:tailEnd type="triangle" w="med" len="med"/>
            </a:ln>
          </p:spPr>
        </p:cxnSp>
        <p:cxnSp>
          <p:nvCxnSpPr>
            <p:cNvPr id="811089" name="AutoShape 763"/>
            <p:cNvCxnSpPr>
              <a:cxnSpLocks noChangeShapeType="1"/>
              <a:stCxn id="811072" idx="4"/>
              <a:endCxn id="811078" idx="4"/>
            </p:cNvCxnSpPr>
            <p:nvPr/>
          </p:nvCxnSpPr>
          <p:spPr bwMode="auto">
            <a:xfrm rot="16200000" flipV="1">
              <a:off x="679" y="4660"/>
              <a:ext cx="246" cy="807"/>
            </a:xfrm>
            <a:prstGeom prst="curvedConnector3">
              <a:avLst>
                <a:gd name="adj1" fmla="val -58537"/>
              </a:avLst>
            </a:prstGeom>
            <a:noFill/>
            <a:ln w="12700">
              <a:solidFill>
                <a:srgbClr val="3399FF"/>
              </a:solidFill>
              <a:round/>
              <a:headEnd/>
              <a:tailEnd type="triangle" w="med" len="med"/>
            </a:ln>
          </p:spPr>
        </p:cxnSp>
        <p:sp>
          <p:nvSpPr>
            <p:cNvPr id="811090" name="Rectangle 764"/>
            <p:cNvSpPr>
              <a:spLocks noChangeArrowheads="1"/>
            </p:cNvSpPr>
            <p:nvPr/>
          </p:nvSpPr>
          <p:spPr bwMode="auto">
            <a:xfrm>
              <a:off x="1507" y="4518"/>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091" name="Rectangle 765"/>
            <p:cNvSpPr>
              <a:spLocks noChangeArrowheads="1"/>
            </p:cNvSpPr>
            <p:nvPr/>
          </p:nvSpPr>
          <p:spPr bwMode="auto">
            <a:xfrm>
              <a:off x="1507" y="4879"/>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092" name="Rectangle 766"/>
            <p:cNvSpPr>
              <a:spLocks noChangeArrowheads="1"/>
            </p:cNvSpPr>
            <p:nvPr/>
          </p:nvSpPr>
          <p:spPr bwMode="auto">
            <a:xfrm>
              <a:off x="2806" y="470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093" name="AutoShape 767"/>
            <p:cNvCxnSpPr>
              <a:cxnSpLocks noChangeShapeType="1"/>
              <a:stCxn id="811094" idx="6"/>
              <a:endCxn id="811095" idx="2"/>
            </p:cNvCxnSpPr>
            <p:nvPr/>
          </p:nvCxnSpPr>
          <p:spPr bwMode="auto">
            <a:xfrm>
              <a:off x="4811" y="5108"/>
              <a:ext cx="210" cy="0"/>
            </a:xfrm>
            <a:prstGeom prst="straightConnector1">
              <a:avLst/>
            </a:prstGeom>
            <a:noFill/>
            <a:ln w="9525">
              <a:solidFill>
                <a:srgbClr val="3399FF"/>
              </a:solidFill>
              <a:round/>
              <a:headEnd/>
              <a:tailEnd type="triangle" w="med" len="med"/>
            </a:ln>
          </p:spPr>
        </p:cxnSp>
        <p:sp>
          <p:nvSpPr>
            <p:cNvPr id="811094" name="Oval 768"/>
            <p:cNvSpPr>
              <a:spLocks noChangeArrowheads="1"/>
            </p:cNvSpPr>
            <p:nvPr/>
          </p:nvSpPr>
          <p:spPr bwMode="auto">
            <a:xfrm>
              <a:off x="4682" y="5043"/>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95" name="Oval 771"/>
            <p:cNvSpPr>
              <a:spLocks noChangeArrowheads="1"/>
            </p:cNvSpPr>
            <p:nvPr/>
          </p:nvSpPr>
          <p:spPr bwMode="auto">
            <a:xfrm>
              <a:off x="5021" y="5036"/>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96" name="Oval 772"/>
            <p:cNvSpPr>
              <a:spLocks noChangeArrowheads="1"/>
            </p:cNvSpPr>
            <p:nvPr/>
          </p:nvSpPr>
          <p:spPr bwMode="auto">
            <a:xfrm>
              <a:off x="5033" y="5048"/>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097" name="Rectangle 773"/>
            <p:cNvSpPr>
              <a:spLocks noChangeArrowheads="1"/>
            </p:cNvSpPr>
            <p:nvPr/>
          </p:nvSpPr>
          <p:spPr bwMode="auto">
            <a:xfrm>
              <a:off x="4793" y="4907"/>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098" name="AutoShape 774"/>
            <p:cNvCxnSpPr>
              <a:cxnSpLocks noChangeShapeType="1"/>
              <a:stCxn id="811099" idx="6"/>
              <a:endCxn id="811100" idx="2"/>
            </p:cNvCxnSpPr>
            <p:nvPr/>
          </p:nvCxnSpPr>
          <p:spPr bwMode="auto">
            <a:xfrm>
              <a:off x="4811" y="4580"/>
              <a:ext cx="210" cy="0"/>
            </a:xfrm>
            <a:prstGeom prst="straightConnector1">
              <a:avLst/>
            </a:prstGeom>
            <a:noFill/>
            <a:ln w="9525">
              <a:solidFill>
                <a:srgbClr val="3399FF"/>
              </a:solidFill>
              <a:round/>
              <a:headEnd/>
              <a:tailEnd type="triangle" w="med" len="med"/>
            </a:ln>
          </p:spPr>
        </p:cxnSp>
        <p:sp>
          <p:nvSpPr>
            <p:cNvPr id="811099" name="Oval 775"/>
            <p:cNvSpPr>
              <a:spLocks noChangeArrowheads="1"/>
            </p:cNvSpPr>
            <p:nvPr/>
          </p:nvSpPr>
          <p:spPr bwMode="auto">
            <a:xfrm>
              <a:off x="4682" y="4515"/>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100" name="Oval 778"/>
            <p:cNvSpPr>
              <a:spLocks noChangeArrowheads="1"/>
            </p:cNvSpPr>
            <p:nvPr/>
          </p:nvSpPr>
          <p:spPr bwMode="auto">
            <a:xfrm>
              <a:off x="5021" y="4508"/>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101" name="Oval 779"/>
            <p:cNvSpPr>
              <a:spLocks noChangeArrowheads="1"/>
            </p:cNvSpPr>
            <p:nvPr/>
          </p:nvSpPr>
          <p:spPr bwMode="auto">
            <a:xfrm>
              <a:off x="5033" y="4520"/>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102" name="Rectangle 780"/>
            <p:cNvSpPr>
              <a:spLocks noChangeArrowheads="1"/>
            </p:cNvSpPr>
            <p:nvPr/>
          </p:nvSpPr>
          <p:spPr bwMode="auto">
            <a:xfrm>
              <a:off x="4793" y="4379"/>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103" name="Oval 781"/>
            <p:cNvSpPr>
              <a:spLocks noChangeArrowheads="1"/>
            </p:cNvSpPr>
            <p:nvPr/>
          </p:nvSpPr>
          <p:spPr bwMode="auto">
            <a:xfrm>
              <a:off x="4197" y="4756"/>
              <a:ext cx="178" cy="178"/>
            </a:xfrm>
            <a:prstGeom prst="ellipse">
              <a:avLst/>
            </a:prstGeom>
            <a:noFill/>
            <a:ln w="12700"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cxnSp>
          <p:nvCxnSpPr>
            <p:cNvPr id="811104" name="AutoShape 784"/>
            <p:cNvCxnSpPr>
              <a:cxnSpLocks noChangeShapeType="1"/>
              <a:stCxn id="811103" idx="6"/>
              <a:endCxn id="811099" idx="3"/>
            </p:cNvCxnSpPr>
            <p:nvPr/>
          </p:nvCxnSpPr>
          <p:spPr bwMode="auto">
            <a:xfrm flipV="1">
              <a:off x="4375" y="4625"/>
              <a:ext cx="326" cy="220"/>
            </a:xfrm>
            <a:prstGeom prst="straightConnector1">
              <a:avLst/>
            </a:prstGeom>
            <a:noFill/>
            <a:ln w="12700">
              <a:solidFill>
                <a:srgbClr val="3399FF"/>
              </a:solidFill>
              <a:round/>
              <a:headEnd/>
              <a:tailEnd type="triangle" w="med" len="med"/>
            </a:ln>
          </p:spPr>
        </p:cxnSp>
        <p:cxnSp>
          <p:nvCxnSpPr>
            <p:cNvPr id="811105" name="AutoShape 785"/>
            <p:cNvCxnSpPr>
              <a:cxnSpLocks noChangeShapeType="1"/>
              <a:stCxn id="811103" idx="6"/>
              <a:endCxn id="811094" idx="1"/>
            </p:cNvCxnSpPr>
            <p:nvPr/>
          </p:nvCxnSpPr>
          <p:spPr bwMode="auto">
            <a:xfrm>
              <a:off x="4375" y="4845"/>
              <a:ext cx="326" cy="217"/>
            </a:xfrm>
            <a:prstGeom prst="straightConnector1">
              <a:avLst/>
            </a:prstGeom>
            <a:noFill/>
            <a:ln w="12700">
              <a:solidFill>
                <a:srgbClr val="3399FF"/>
              </a:solidFill>
              <a:round/>
              <a:headEnd/>
              <a:tailEnd type="triangle" w="med" len="med"/>
            </a:ln>
          </p:spPr>
        </p:cxnSp>
        <p:sp>
          <p:nvSpPr>
            <p:cNvPr id="811106" name="Rectangle 786"/>
            <p:cNvSpPr>
              <a:spLocks noChangeArrowheads="1"/>
            </p:cNvSpPr>
            <p:nvPr/>
          </p:nvSpPr>
          <p:spPr bwMode="auto">
            <a:xfrm>
              <a:off x="4376" y="4876"/>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07" name="Rectangle 787"/>
            <p:cNvSpPr>
              <a:spLocks noChangeArrowheads="1"/>
            </p:cNvSpPr>
            <p:nvPr/>
          </p:nvSpPr>
          <p:spPr bwMode="auto">
            <a:xfrm>
              <a:off x="4370" y="463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108" name="AutoShape 788"/>
            <p:cNvCxnSpPr>
              <a:cxnSpLocks noChangeShapeType="1"/>
              <a:stCxn id="811100" idx="0"/>
              <a:endCxn id="811103" idx="0"/>
            </p:cNvCxnSpPr>
            <p:nvPr/>
          </p:nvCxnSpPr>
          <p:spPr bwMode="auto">
            <a:xfrm rot="-5400000" flipH="1" flipV="1">
              <a:off x="4566" y="4228"/>
              <a:ext cx="248" cy="807"/>
            </a:xfrm>
            <a:prstGeom prst="curvedConnector3">
              <a:avLst>
                <a:gd name="adj1" fmla="val -58065"/>
              </a:avLst>
            </a:prstGeom>
            <a:noFill/>
            <a:ln w="12700">
              <a:solidFill>
                <a:srgbClr val="3399FF"/>
              </a:solidFill>
              <a:round/>
              <a:headEnd/>
              <a:tailEnd type="triangle" w="med" len="med"/>
            </a:ln>
          </p:spPr>
        </p:cxnSp>
        <p:cxnSp>
          <p:nvCxnSpPr>
            <p:cNvPr id="811109" name="AutoShape 789"/>
            <p:cNvCxnSpPr>
              <a:cxnSpLocks noChangeShapeType="1"/>
              <a:stCxn id="811095" idx="4"/>
              <a:endCxn id="811103" idx="4"/>
            </p:cNvCxnSpPr>
            <p:nvPr/>
          </p:nvCxnSpPr>
          <p:spPr bwMode="auto">
            <a:xfrm rot="16200000" flipV="1">
              <a:off x="4567" y="4653"/>
              <a:ext cx="246" cy="807"/>
            </a:xfrm>
            <a:prstGeom prst="curvedConnector3">
              <a:avLst>
                <a:gd name="adj1" fmla="val -58537"/>
              </a:avLst>
            </a:prstGeom>
            <a:noFill/>
            <a:ln w="12700">
              <a:solidFill>
                <a:srgbClr val="3399FF"/>
              </a:solidFill>
              <a:round/>
              <a:headEnd/>
              <a:tailEnd type="triangle" w="med" len="med"/>
            </a:ln>
          </p:spPr>
        </p:cxnSp>
        <p:cxnSp>
          <p:nvCxnSpPr>
            <p:cNvPr id="811110" name="AutoShape 790"/>
            <p:cNvCxnSpPr>
              <a:cxnSpLocks noChangeShapeType="1"/>
              <a:stCxn id="811068" idx="6"/>
            </p:cNvCxnSpPr>
            <p:nvPr/>
          </p:nvCxnSpPr>
          <p:spPr bwMode="auto">
            <a:xfrm flipV="1">
              <a:off x="3565" y="4845"/>
              <a:ext cx="630" cy="8"/>
            </a:xfrm>
            <a:prstGeom prst="straightConnector1">
              <a:avLst/>
            </a:prstGeom>
            <a:noFill/>
            <a:ln w="12700">
              <a:solidFill>
                <a:srgbClr val="3399FF"/>
              </a:solidFill>
              <a:round/>
              <a:headEnd/>
              <a:tailEnd type="triangle" w="med" len="med"/>
            </a:ln>
          </p:spPr>
        </p:cxnSp>
        <p:sp>
          <p:nvSpPr>
            <p:cNvPr id="811111" name="Rectangle 791"/>
            <p:cNvSpPr>
              <a:spLocks noChangeArrowheads="1"/>
            </p:cNvSpPr>
            <p:nvPr/>
          </p:nvSpPr>
          <p:spPr bwMode="auto">
            <a:xfrm>
              <a:off x="3838" y="47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2" name="Oval 792"/>
            <p:cNvSpPr>
              <a:spLocks noChangeArrowheads="1"/>
            </p:cNvSpPr>
            <p:nvPr/>
          </p:nvSpPr>
          <p:spPr bwMode="auto">
            <a:xfrm>
              <a:off x="1441" y="4785"/>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cxnSp>
          <p:nvCxnSpPr>
            <p:cNvPr id="811113" name="AutoShape 794"/>
            <p:cNvCxnSpPr>
              <a:cxnSpLocks noChangeShapeType="1"/>
              <a:stCxn id="811078" idx="6"/>
              <a:endCxn id="811112" idx="2"/>
            </p:cNvCxnSpPr>
            <p:nvPr/>
          </p:nvCxnSpPr>
          <p:spPr bwMode="auto">
            <a:xfrm>
              <a:off x="487" y="4852"/>
              <a:ext cx="954" cy="5"/>
            </a:xfrm>
            <a:prstGeom prst="straightConnector1">
              <a:avLst/>
            </a:prstGeom>
            <a:noFill/>
            <a:ln w="12700">
              <a:solidFill>
                <a:srgbClr val="3399FF"/>
              </a:solidFill>
              <a:round/>
              <a:headEnd/>
              <a:tailEnd type="triangle" w="med" len="med"/>
            </a:ln>
          </p:spPr>
        </p:cxnSp>
        <p:sp>
          <p:nvSpPr>
            <p:cNvPr id="811114" name="Rectangle 795"/>
            <p:cNvSpPr>
              <a:spLocks noChangeArrowheads="1"/>
            </p:cNvSpPr>
            <p:nvPr/>
          </p:nvSpPr>
          <p:spPr bwMode="auto">
            <a:xfrm>
              <a:off x="584" y="4715"/>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5" name="Rectangle 796"/>
            <p:cNvSpPr>
              <a:spLocks noChangeArrowheads="1"/>
            </p:cNvSpPr>
            <p:nvPr/>
          </p:nvSpPr>
          <p:spPr bwMode="auto">
            <a:xfrm>
              <a:off x="413" y="51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6" name="Rectangle 797"/>
            <p:cNvSpPr>
              <a:spLocks noChangeArrowheads="1"/>
            </p:cNvSpPr>
            <p:nvPr/>
          </p:nvSpPr>
          <p:spPr bwMode="auto">
            <a:xfrm>
              <a:off x="433" y="43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7" name="Rectangle 798"/>
            <p:cNvSpPr>
              <a:spLocks noChangeArrowheads="1"/>
            </p:cNvSpPr>
            <p:nvPr/>
          </p:nvSpPr>
          <p:spPr bwMode="auto">
            <a:xfrm>
              <a:off x="4314" y="51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8" name="Rectangle 799"/>
            <p:cNvSpPr>
              <a:spLocks noChangeArrowheads="1"/>
            </p:cNvSpPr>
            <p:nvPr/>
          </p:nvSpPr>
          <p:spPr bwMode="auto">
            <a:xfrm>
              <a:off x="4316" y="43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9" name="Oval 800"/>
            <p:cNvSpPr>
              <a:spLocks noChangeArrowheads="1"/>
            </p:cNvSpPr>
            <p:nvPr/>
          </p:nvSpPr>
          <p:spPr bwMode="auto">
            <a:xfrm>
              <a:off x="5329" y="478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120" name="Oval 801"/>
            <p:cNvSpPr>
              <a:spLocks noChangeArrowheads="1"/>
            </p:cNvSpPr>
            <p:nvPr/>
          </p:nvSpPr>
          <p:spPr bwMode="auto">
            <a:xfrm>
              <a:off x="5341" y="479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cxnSp>
          <p:nvCxnSpPr>
            <p:cNvPr id="811121" name="AutoShape 802"/>
            <p:cNvCxnSpPr>
              <a:cxnSpLocks noChangeShapeType="1"/>
              <a:stCxn id="811103" idx="6"/>
              <a:endCxn id="811119" idx="2"/>
            </p:cNvCxnSpPr>
            <p:nvPr/>
          </p:nvCxnSpPr>
          <p:spPr bwMode="auto">
            <a:xfrm>
              <a:off x="4375" y="4845"/>
              <a:ext cx="954" cy="12"/>
            </a:xfrm>
            <a:prstGeom prst="straightConnector1">
              <a:avLst/>
            </a:prstGeom>
            <a:noFill/>
            <a:ln w="12700">
              <a:solidFill>
                <a:srgbClr val="3399FF"/>
              </a:solidFill>
              <a:round/>
              <a:headEnd/>
              <a:tailEnd type="triangle" w="med" len="med"/>
            </a:ln>
          </p:spPr>
        </p:cxnSp>
        <p:sp>
          <p:nvSpPr>
            <p:cNvPr id="811122" name="Rectangle 803"/>
            <p:cNvSpPr>
              <a:spLocks noChangeArrowheads="1"/>
            </p:cNvSpPr>
            <p:nvPr/>
          </p:nvSpPr>
          <p:spPr bwMode="auto">
            <a:xfrm>
              <a:off x="4472" y="47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123" name="AutoShape 804"/>
            <p:cNvCxnSpPr>
              <a:cxnSpLocks noChangeShapeType="1"/>
              <a:stCxn id="811112" idx="6"/>
            </p:cNvCxnSpPr>
            <p:nvPr/>
          </p:nvCxnSpPr>
          <p:spPr bwMode="auto">
            <a:xfrm flipV="1">
              <a:off x="1585" y="4843"/>
              <a:ext cx="599" cy="14"/>
            </a:xfrm>
            <a:prstGeom prst="straightConnector1">
              <a:avLst/>
            </a:prstGeom>
            <a:noFill/>
            <a:ln w="12700">
              <a:solidFill>
                <a:srgbClr val="3399FF"/>
              </a:solidFill>
              <a:round/>
              <a:headEnd/>
              <a:tailEnd type="triangle" w="med" len="med"/>
            </a:ln>
          </p:spPr>
        </p:cxnSp>
        <p:sp>
          <p:nvSpPr>
            <p:cNvPr id="811124" name="Rectangle 805"/>
            <p:cNvSpPr>
              <a:spLocks noChangeArrowheads="1"/>
            </p:cNvSpPr>
            <p:nvPr/>
          </p:nvSpPr>
          <p:spPr bwMode="auto">
            <a:xfrm>
              <a:off x="1540" y="471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sp>
        <p:nvSpPr>
          <p:cNvPr id="2929447" name="Text Box 807"/>
          <p:cNvSpPr txBox="1">
            <a:spLocks noChangeArrowheads="1"/>
          </p:cNvSpPr>
          <p:nvPr/>
        </p:nvSpPr>
        <p:spPr bwMode="auto">
          <a:xfrm>
            <a:off x="3808412" y="6400803"/>
            <a:ext cx="3383042" cy="276999"/>
          </a:xfrm>
          <a:prstGeom prst="rect">
            <a:avLst/>
          </a:prstGeom>
          <a:noFill/>
          <a:ln w="9525" algn="ctr">
            <a:noFill/>
            <a:miter lim="800000"/>
            <a:headEnd/>
            <a:tailEnd/>
          </a:ln>
        </p:spPr>
        <p:txBody>
          <a:bodyPr wrap="none" tIns="0" bIns="0">
            <a:spAutoFit/>
          </a:bodyPr>
          <a:lstStyle/>
          <a:p>
            <a:r>
              <a:rPr lang="en-US"/>
              <a:t>Remove previous </a:t>
            </a:r>
            <a:r>
              <a:rPr lang="en-US">
                <a:solidFill>
                  <a:srgbClr val="FF00FF"/>
                </a:solidFill>
              </a:rPr>
              <a:t>start</a:t>
            </a:r>
            <a:r>
              <a:rPr lang="en-US"/>
              <a:t>/</a:t>
            </a:r>
            <a:r>
              <a:rPr lang="en-US">
                <a:solidFill>
                  <a:srgbClr val="FF0000"/>
                </a:solidFill>
              </a:rPr>
              <a:t>final</a:t>
            </a:r>
            <a:r>
              <a:rPr lang="en-US"/>
              <a:t> states</a:t>
            </a:r>
          </a:p>
        </p:txBody>
      </p:sp>
    </p:spTree>
    <p:extLst>
      <p:ext uri="{BB962C8B-B14F-4D97-AF65-F5344CB8AC3E}">
        <p14:creationId xmlns:p14="http://schemas.microsoft.com/office/powerpoint/2010/main" val="108144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28706"/>
                                        </p:tgtEl>
                                        <p:attrNameLst>
                                          <p:attrName>style.visibility</p:attrName>
                                        </p:attrNameLst>
                                      </p:cBhvr>
                                      <p:to>
                                        <p:strVal val="visible"/>
                                      </p:to>
                                    </p:set>
                                    <p:animEffect transition="in" filter="fade">
                                      <p:cBhvr>
                                        <p:cTn id="15" dur="500"/>
                                        <p:tgtEl>
                                          <p:spTgt spid="292870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28711"/>
                                        </p:tgtEl>
                                        <p:attrNameLst>
                                          <p:attrName>style.visibility</p:attrName>
                                        </p:attrNameLst>
                                      </p:cBhvr>
                                      <p:to>
                                        <p:strVal val="visible"/>
                                      </p:to>
                                    </p:set>
                                    <p:animEffect transition="in" filter="fade">
                                      <p:cBhvr>
                                        <p:cTn id="19" dur="500"/>
                                        <p:tgtEl>
                                          <p:spTgt spid="29287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928643"/>
                                        </p:tgtEl>
                                        <p:attrNameLst>
                                          <p:attrName>style.visibility</p:attrName>
                                        </p:attrNameLst>
                                      </p:cBhvr>
                                      <p:to>
                                        <p:strVal val="visible"/>
                                      </p:to>
                                    </p:set>
                                    <p:animEffect transition="in" filter="fade">
                                      <p:cBhvr>
                                        <p:cTn id="24" dur="500"/>
                                        <p:tgtEl>
                                          <p:spTgt spid="29286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928700"/>
                                        </p:tgtEl>
                                        <p:attrNameLst>
                                          <p:attrName>style.visibility</p:attrName>
                                        </p:attrNameLst>
                                      </p:cBhvr>
                                      <p:to>
                                        <p:strVal val="visible"/>
                                      </p:to>
                                    </p:set>
                                    <p:animEffect transition="in" filter="fade">
                                      <p:cBhvr>
                                        <p:cTn id="42" dur="500"/>
                                        <p:tgtEl>
                                          <p:spTgt spid="2928700"/>
                                        </p:tgtEl>
                                      </p:cBhvr>
                                    </p:animEffect>
                                  </p:childTnLst>
                                </p:cTn>
                              </p:par>
                              <p:par>
                                <p:cTn id="43" presetID="10" presetClass="entr" presetSubtype="0" fill="hold" nodeType="withEffect">
                                  <p:stCondLst>
                                    <p:cond delay="0"/>
                                  </p:stCondLst>
                                  <p:childTnLst>
                                    <p:set>
                                      <p:cBhvr>
                                        <p:cTn id="44" dur="1" fill="hold">
                                          <p:stCondLst>
                                            <p:cond delay="0"/>
                                          </p:stCondLst>
                                        </p:cTn>
                                        <p:tgtEl>
                                          <p:spTgt spid="2928701"/>
                                        </p:tgtEl>
                                        <p:attrNameLst>
                                          <p:attrName>style.visibility</p:attrName>
                                        </p:attrNameLst>
                                      </p:cBhvr>
                                      <p:to>
                                        <p:strVal val="visible"/>
                                      </p:to>
                                    </p:set>
                                    <p:animEffect transition="in" filter="fade">
                                      <p:cBhvr>
                                        <p:cTn id="45" dur="500"/>
                                        <p:tgtEl>
                                          <p:spTgt spid="2928701"/>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2928703"/>
                                        </p:tgtEl>
                                        <p:attrNameLst>
                                          <p:attrName>style.visibility</p:attrName>
                                        </p:attrNameLst>
                                      </p:cBhvr>
                                      <p:to>
                                        <p:strVal val="visible"/>
                                      </p:to>
                                    </p:set>
                                    <p:animEffect transition="in" filter="fade">
                                      <p:cBhvr>
                                        <p:cTn id="49" dur="500"/>
                                        <p:tgtEl>
                                          <p:spTgt spid="292870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28702"/>
                                        </p:tgtEl>
                                        <p:attrNameLst>
                                          <p:attrName>style.visibility</p:attrName>
                                        </p:attrNameLst>
                                      </p:cBhvr>
                                      <p:to>
                                        <p:strVal val="visible"/>
                                      </p:to>
                                    </p:set>
                                    <p:animEffect transition="in" filter="fade">
                                      <p:cBhvr>
                                        <p:cTn id="52" dur="500"/>
                                        <p:tgtEl>
                                          <p:spTgt spid="29287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28642"/>
                                        </p:tgtEl>
                                        <p:attrNameLst>
                                          <p:attrName>style.visibility</p:attrName>
                                        </p:attrNameLst>
                                      </p:cBhvr>
                                      <p:to>
                                        <p:strVal val="visible"/>
                                      </p:to>
                                    </p:set>
                                    <p:animEffect transition="in" filter="fade">
                                      <p:cBhvr>
                                        <p:cTn id="57" dur="500"/>
                                        <p:tgtEl>
                                          <p:spTgt spid="2928642"/>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par>
                          <p:cTn id="62" fill="hold">
                            <p:stCondLst>
                              <p:cond delay="1000"/>
                            </p:stCondLst>
                            <p:childTnLst>
                              <p:par>
                                <p:cTn id="63" presetID="10" presetClass="entr" presetSubtype="0" fill="hold" nodeType="afterEffect">
                                  <p:stCondLst>
                                    <p:cond delay="0"/>
                                  </p:stCondLst>
                                  <p:childTnLst>
                                    <p:set>
                                      <p:cBhvr>
                                        <p:cTn id="64" dur="1" fill="hold">
                                          <p:stCondLst>
                                            <p:cond delay="0"/>
                                          </p:stCondLst>
                                        </p:cTn>
                                        <p:tgtEl>
                                          <p:spTgt spid="2928912"/>
                                        </p:tgtEl>
                                        <p:attrNameLst>
                                          <p:attrName>style.visibility</p:attrName>
                                        </p:attrNameLst>
                                      </p:cBhvr>
                                      <p:to>
                                        <p:strVal val="visible"/>
                                      </p:to>
                                    </p:set>
                                    <p:animEffect transition="in" filter="fade">
                                      <p:cBhvr>
                                        <p:cTn id="65" dur="500"/>
                                        <p:tgtEl>
                                          <p:spTgt spid="2928912"/>
                                        </p:tgtEl>
                                      </p:cBhvr>
                                    </p:animEffect>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2928707"/>
                                        </p:tgtEl>
                                        <p:attrNameLst>
                                          <p:attrName>style.visibility</p:attrName>
                                        </p:attrNameLst>
                                      </p:cBhvr>
                                      <p:to>
                                        <p:strVal val="visible"/>
                                      </p:to>
                                    </p:set>
                                    <p:animEffect transition="in" filter="fade">
                                      <p:cBhvr>
                                        <p:cTn id="69" dur="500"/>
                                        <p:tgtEl>
                                          <p:spTgt spid="2928707"/>
                                        </p:tgtEl>
                                      </p:cBhvr>
                                    </p:animEffect>
                                  </p:childTnLst>
                                </p:cTn>
                              </p:par>
                            </p:childTnLst>
                          </p:cTn>
                        </p:par>
                        <p:par>
                          <p:cTn id="70" fill="hold">
                            <p:stCondLst>
                              <p:cond delay="2000"/>
                            </p:stCondLst>
                            <p:childTnLst>
                              <p:par>
                                <p:cTn id="71" presetID="10" presetClass="entr" presetSubtype="0" fill="hold" nodeType="afterEffect">
                                  <p:stCondLst>
                                    <p:cond delay="0"/>
                                  </p:stCondLst>
                                  <p:childTnLst>
                                    <p:set>
                                      <p:cBhvr>
                                        <p:cTn id="72" dur="1" fill="hold">
                                          <p:stCondLst>
                                            <p:cond delay="0"/>
                                          </p:stCondLst>
                                        </p:cTn>
                                        <p:tgtEl>
                                          <p:spTgt spid="2928708"/>
                                        </p:tgtEl>
                                        <p:attrNameLst>
                                          <p:attrName>style.visibility</p:attrName>
                                        </p:attrNameLst>
                                      </p:cBhvr>
                                      <p:to>
                                        <p:strVal val="visible"/>
                                      </p:to>
                                    </p:set>
                                    <p:animEffect transition="in" filter="fade">
                                      <p:cBhvr>
                                        <p:cTn id="73" dur="500"/>
                                        <p:tgtEl>
                                          <p:spTgt spid="2928708"/>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2928914"/>
                                        </p:tgtEl>
                                        <p:attrNameLst>
                                          <p:attrName>style.visibility</p:attrName>
                                        </p:attrNameLst>
                                      </p:cBhvr>
                                      <p:to>
                                        <p:strVal val="visible"/>
                                      </p:to>
                                    </p:set>
                                    <p:animEffect transition="in" filter="fade">
                                      <p:cBhvr>
                                        <p:cTn id="77" dur="500"/>
                                        <p:tgtEl>
                                          <p:spTgt spid="292891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28915"/>
                                        </p:tgtEl>
                                        <p:attrNameLst>
                                          <p:attrName>style.visibility</p:attrName>
                                        </p:attrNameLst>
                                      </p:cBhvr>
                                      <p:to>
                                        <p:strVal val="visible"/>
                                      </p:to>
                                    </p:set>
                                    <p:animEffect transition="in" filter="fade">
                                      <p:cBhvr>
                                        <p:cTn id="80" dur="500"/>
                                        <p:tgtEl>
                                          <p:spTgt spid="292891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28913"/>
                                        </p:tgtEl>
                                        <p:attrNameLst>
                                          <p:attrName>style.visibility</p:attrName>
                                        </p:attrNameLst>
                                      </p:cBhvr>
                                      <p:to>
                                        <p:strVal val="visible"/>
                                      </p:to>
                                    </p:set>
                                    <p:animEffect transition="in" filter="fade">
                                      <p:cBhvr>
                                        <p:cTn id="83" dur="500"/>
                                        <p:tgtEl>
                                          <p:spTgt spid="292891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childTnLst>
                          </p:cTn>
                        </p:par>
                        <p:par>
                          <p:cTn id="93" fill="hold">
                            <p:stCondLst>
                              <p:cond delay="1000"/>
                            </p:stCondLst>
                            <p:childTnLst>
                              <p:par>
                                <p:cTn id="94" presetID="10" presetClass="entr" presetSubtype="0" fill="hold"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par>
                          <p:cTn id="97" fill="hold">
                            <p:stCondLst>
                              <p:cond delay="1500"/>
                            </p:stCondLst>
                            <p:childTnLst>
                              <p:par>
                                <p:cTn id="98" presetID="10" presetClass="entr" presetSubtype="0" fill="hold" nodeType="afterEffect">
                                  <p:stCondLst>
                                    <p:cond delay="0"/>
                                  </p:stCondLst>
                                  <p:childTnLst>
                                    <p:set>
                                      <p:cBhvr>
                                        <p:cTn id="99" dur="1" fill="hold">
                                          <p:stCondLst>
                                            <p:cond delay="0"/>
                                          </p:stCondLst>
                                        </p:cTn>
                                        <p:tgtEl>
                                          <p:spTgt spid="2928742"/>
                                        </p:tgtEl>
                                        <p:attrNameLst>
                                          <p:attrName>style.visibility</p:attrName>
                                        </p:attrNameLst>
                                      </p:cBhvr>
                                      <p:to>
                                        <p:strVal val="visible"/>
                                      </p:to>
                                    </p:set>
                                    <p:animEffect transition="in" filter="fade">
                                      <p:cBhvr>
                                        <p:cTn id="100" dur="500"/>
                                        <p:tgtEl>
                                          <p:spTgt spid="2928742"/>
                                        </p:tgtEl>
                                      </p:cBhvr>
                                    </p:animEffect>
                                  </p:childTnLst>
                                </p:cTn>
                              </p:par>
                              <p:par>
                                <p:cTn id="101" presetID="10" presetClass="entr" presetSubtype="0" fill="hold" nodeType="withEffect">
                                  <p:stCondLst>
                                    <p:cond delay="0"/>
                                  </p:stCondLst>
                                  <p:childTnLst>
                                    <p:set>
                                      <p:cBhvr>
                                        <p:cTn id="102" dur="1" fill="hold">
                                          <p:stCondLst>
                                            <p:cond delay="0"/>
                                          </p:stCondLst>
                                        </p:cTn>
                                        <p:tgtEl>
                                          <p:spTgt spid="2928743"/>
                                        </p:tgtEl>
                                        <p:attrNameLst>
                                          <p:attrName>style.visibility</p:attrName>
                                        </p:attrNameLst>
                                      </p:cBhvr>
                                      <p:to>
                                        <p:strVal val="visible"/>
                                      </p:to>
                                    </p:set>
                                    <p:animEffect transition="in" filter="fade">
                                      <p:cBhvr>
                                        <p:cTn id="103" dur="500"/>
                                        <p:tgtEl>
                                          <p:spTgt spid="2928743"/>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2928745"/>
                                        </p:tgtEl>
                                        <p:attrNameLst>
                                          <p:attrName>style.visibility</p:attrName>
                                        </p:attrNameLst>
                                      </p:cBhvr>
                                      <p:to>
                                        <p:strVal val="visible"/>
                                      </p:to>
                                    </p:set>
                                    <p:animEffect transition="in" filter="fade">
                                      <p:cBhvr>
                                        <p:cTn id="107" dur="500"/>
                                        <p:tgtEl>
                                          <p:spTgt spid="292874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928744"/>
                                        </p:tgtEl>
                                        <p:attrNameLst>
                                          <p:attrName>style.visibility</p:attrName>
                                        </p:attrNameLst>
                                      </p:cBhvr>
                                      <p:to>
                                        <p:strVal val="visible"/>
                                      </p:to>
                                    </p:set>
                                    <p:animEffect transition="in" filter="fade">
                                      <p:cBhvr>
                                        <p:cTn id="110" dur="500"/>
                                        <p:tgtEl>
                                          <p:spTgt spid="2928744"/>
                                        </p:tgtEl>
                                      </p:cBhvr>
                                    </p:animEffect>
                                  </p:childTnLst>
                                </p:cTn>
                              </p:par>
                            </p:childTnLst>
                          </p:cTn>
                        </p:par>
                        <p:par>
                          <p:cTn id="111" fill="hold">
                            <p:stCondLst>
                              <p:cond delay="2500"/>
                            </p:stCondLst>
                            <p:childTnLst>
                              <p:par>
                                <p:cTn id="112" presetID="10" presetClass="entr" presetSubtype="0" fill="hold" nodeType="afterEffect">
                                  <p:stCondLst>
                                    <p:cond delay="0"/>
                                  </p:stCondLst>
                                  <p:childTnLst>
                                    <p:set>
                                      <p:cBhvr>
                                        <p:cTn id="113" dur="1" fill="hold">
                                          <p:stCondLst>
                                            <p:cond delay="0"/>
                                          </p:stCondLst>
                                        </p:cTn>
                                        <p:tgtEl>
                                          <p:spTgt spid="2928712"/>
                                        </p:tgtEl>
                                        <p:attrNameLst>
                                          <p:attrName>style.visibility</p:attrName>
                                        </p:attrNameLst>
                                      </p:cBhvr>
                                      <p:to>
                                        <p:strVal val="visible"/>
                                      </p:to>
                                    </p:set>
                                    <p:animEffect transition="in" filter="fade">
                                      <p:cBhvr>
                                        <p:cTn id="114" dur="500"/>
                                        <p:tgtEl>
                                          <p:spTgt spid="2928712"/>
                                        </p:tgtEl>
                                      </p:cBhvr>
                                    </p:animEffect>
                                  </p:childTnLst>
                                </p:cTn>
                              </p:par>
                            </p:childTnLst>
                          </p:cTn>
                        </p:par>
                        <p:par>
                          <p:cTn id="115" fill="hold">
                            <p:stCondLst>
                              <p:cond delay="3000"/>
                            </p:stCondLst>
                            <p:childTnLst>
                              <p:par>
                                <p:cTn id="116" presetID="10" presetClass="entr" presetSubtype="0" fill="hold"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500"/>
                                        <p:tgtEl>
                                          <p:spTgt spid="31"/>
                                        </p:tgtEl>
                                      </p:cBhvr>
                                    </p:animEffect>
                                  </p:childTnLst>
                                </p:cTn>
                              </p:par>
                            </p:childTnLst>
                          </p:cTn>
                        </p:par>
                        <p:par>
                          <p:cTn id="119" fill="hold">
                            <p:stCondLst>
                              <p:cond delay="3500"/>
                            </p:stCondLst>
                            <p:childTnLst>
                              <p:par>
                                <p:cTn id="120" presetID="10" presetClass="entr" presetSubtype="0" fill="hold" nodeType="afterEffect">
                                  <p:stCondLst>
                                    <p:cond delay="0"/>
                                  </p:stCondLst>
                                  <p:childTnLst>
                                    <p:set>
                                      <p:cBhvr>
                                        <p:cTn id="121" dur="1" fill="hold">
                                          <p:stCondLst>
                                            <p:cond delay="0"/>
                                          </p:stCondLst>
                                        </p:cTn>
                                        <p:tgtEl>
                                          <p:spTgt spid="2928746"/>
                                        </p:tgtEl>
                                        <p:attrNameLst>
                                          <p:attrName>style.visibility</p:attrName>
                                        </p:attrNameLst>
                                      </p:cBhvr>
                                      <p:to>
                                        <p:strVal val="visible"/>
                                      </p:to>
                                    </p:set>
                                    <p:animEffect transition="in" filter="fade">
                                      <p:cBhvr>
                                        <p:cTn id="122" dur="500"/>
                                        <p:tgtEl>
                                          <p:spTgt spid="2928746"/>
                                        </p:tgtEl>
                                      </p:cBhvr>
                                    </p:animEffect>
                                  </p:childTnLst>
                                </p:cTn>
                              </p:par>
                            </p:childTnLst>
                          </p:cTn>
                        </p:par>
                        <p:par>
                          <p:cTn id="123" fill="hold">
                            <p:stCondLst>
                              <p:cond delay="4000"/>
                            </p:stCondLst>
                            <p:childTnLst>
                              <p:par>
                                <p:cTn id="124" presetID="10" presetClass="entr" presetSubtype="0" fill="hold" nodeType="afterEffect">
                                  <p:stCondLst>
                                    <p:cond delay="0"/>
                                  </p:stCondLst>
                                  <p:childTnLst>
                                    <p:set>
                                      <p:cBhvr>
                                        <p:cTn id="125" dur="1" fill="hold">
                                          <p:stCondLst>
                                            <p:cond delay="0"/>
                                          </p:stCondLst>
                                        </p:cTn>
                                        <p:tgtEl>
                                          <p:spTgt spid="2928747"/>
                                        </p:tgtEl>
                                        <p:attrNameLst>
                                          <p:attrName>style.visibility</p:attrName>
                                        </p:attrNameLst>
                                      </p:cBhvr>
                                      <p:to>
                                        <p:strVal val="visible"/>
                                      </p:to>
                                    </p:set>
                                    <p:animEffect transition="in" filter="fade">
                                      <p:cBhvr>
                                        <p:cTn id="126" dur="500"/>
                                        <p:tgtEl>
                                          <p:spTgt spid="2928747"/>
                                        </p:tgtEl>
                                      </p:cBhvr>
                                    </p:animEffect>
                                  </p:childTnLst>
                                </p:cTn>
                              </p:par>
                            </p:childTnLst>
                          </p:cTn>
                        </p:par>
                        <p:par>
                          <p:cTn id="127" fill="hold">
                            <p:stCondLst>
                              <p:cond delay="4500"/>
                            </p:stCondLst>
                            <p:childTnLst>
                              <p:par>
                                <p:cTn id="128" presetID="10" presetClass="entr" presetSubtype="0" fill="hold" nodeType="afterEffect">
                                  <p:stCondLst>
                                    <p:cond delay="0"/>
                                  </p:stCondLst>
                                  <p:childTnLst>
                                    <p:set>
                                      <p:cBhvr>
                                        <p:cTn id="129" dur="1" fill="hold">
                                          <p:stCondLst>
                                            <p:cond delay="0"/>
                                          </p:stCondLst>
                                        </p:cTn>
                                        <p:tgtEl>
                                          <p:spTgt spid="2929147"/>
                                        </p:tgtEl>
                                        <p:attrNameLst>
                                          <p:attrName>style.visibility</p:attrName>
                                        </p:attrNameLst>
                                      </p:cBhvr>
                                      <p:to>
                                        <p:strVal val="visible"/>
                                      </p:to>
                                    </p:set>
                                    <p:animEffect transition="in" filter="fade">
                                      <p:cBhvr>
                                        <p:cTn id="130" dur="500"/>
                                        <p:tgtEl>
                                          <p:spTgt spid="2929147"/>
                                        </p:tgtEl>
                                      </p:cBhvr>
                                    </p:animEffect>
                                  </p:childTnLst>
                                </p:cTn>
                              </p:par>
                            </p:childTnLst>
                          </p:cTn>
                        </p:par>
                        <p:par>
                          <p:cTn id="131" fill="hold">
                            <p:stCondLst>
                              <p:cond delay="5000"/>
                            </p:stCondLst>
                            <p:childTnLst>
                              <p:par>
                                <p:cTn id="132" presetID="10" presetClass="entr" presetSubtype="0" fill="hold" grpId="0" nodeType="afterEffect">
                                  <p:stCondLst>
                                    <p:cond delay="0"/>
                                  </p:stCondLst>
                                  <p:childTnLst>
                                    <p:set>
                                      <p:cBhvr>
                                        <p:cTn id="133" dur="1" fill="hold">
                                          <p:stCondLst>
                                            <p:cond delay="0"/>
                                          </p:stCondLst>
                                        </p:cTn>
                                        <p:tgtEl>
                                          <p:spTgt spid="2928921"/>
                                        </p:tgtEl>
                                        <p:attrNameLst>
                                          <p:attrName>style.visibility</p:attrName>
                                        </p:attrNameLst>
                                      </p:cBhvr>
                                      <p:to>
                                        <p:strVal val="visible"/>
                                      </p:to>
                                    </p:set>
                                    <p:animEffect transition="in" filter="fade">
                                      <p:cBhvr>
                                        <p:cTn id="134" dur="500"/>
                                        <p:tgtEl>
                                          <p:spTgt spid="292892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928922"/>
                                        </p:tgtEl>
                                        <p:attrNameLst>
                                          <p:attrName>style.visibility</p:attrName>
                                        </p:attrNameLst>
                                      </p:cBhvr>
                                      <p:to>
                                        <p:strVal val="visible"/>
                                      </p:to>
                                    </p:set>
                                    <p:animEffect transition="in" filter="fade">
                                      <p:cBhvr>
                                        <p:cTn id="137" dur="500"/>
                                        <p:tgtEl>
                                          <p:spTgt spid="292892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929148"/>
                                        </p:tgtEl>
                                        <p:attrNameLst>
                                          <p:attrName>style.visibility</p:attrName>
                                        </p:attrNameLst>
                                      </p:cBhvr>
                                      <p:to>
                                        <p:strVal val="visible"/>
                                      </p:to>
                                    </p:set>
                                    <p:animEffect transition="in" filter="fade">
                                      <p:cBhvr>
                                        <p:cTn id="140" dur="500"/>
                                        <p:tgtEl>
                                          <p:spTgt spid="292914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2928704"/>
                                        </p:tgtEl>
                                        <p:attrNameLst>
                                          <p:attrName>style.visibility</p:attrName>
                                        </p:attrNameLst>
                                      </p:cBhvr>
                                      <p:to>
                                        <p:strVal val="visible"/>
                                      </p:to>
                                    </p:set>
                                    <p:animEffect transition="in" filter="fade">
                                      <p:cBhvr>
                                        <p:cTn id="145" dur="500"/>
                                        <p:tgtEl>
                                          <p:spTgt spid="2928704"/>
                                        </p:tgtEl>
                                      </p:cBhvr>
                                    </p:animEffect>
                                  </p:childTnLst>
                                </p:cTn>
                              </p:par>
                              <p:par>
                                <p:cTn id="146" presetID="10" presetClass="entr" presetSubtype="0" fill="hold" nodeType="withEffect">
                                  <p:stCondLst>
                                    <p:cond delay="0"/>
                                  </p:stCondLst>
                                  <p:childTnLst>
                                    <p:set>
                                      <p:cBhvr>
                                        <p:cTn id="147" dur="1" fill="hold">
                                          <p:stCondLst>
                                            <p:cond delay="0"/>
                                          </p:stCondLst>
                                        </p:cTn>
                                        <p:tgtEl>
                                          <p:spTgt spid="2928705"/>
                                        </p:tgtEl>
                                        <p:attrNameLst>
                                          <p:attrName>style.visibility</p:attrName>
                                        </p:attrNameLst>
                                      </p:cBhvr>
                                      <p:to>
                                        <p:strVal val="visible"/>
                                      </p:to>
                                    </p:set>
                                    <p:animEffect transition="in" filter="fade">
                                      <p:cBhvr>
                                        <p:cTn id="148" dur="500"/>
                                        <p:tgtEl>
                                          <p:spTgt spid="2928705"/>
                                        </p:tgtEl>
                                      </p:cBhvr>
                                    </p:animEffect>
                                  </p:childTnLst>
                                </p:cTn>
                              </p:par>
                              <p:par>
                                <p:cTn id="149" presetID="10" presetClass="entr" presetSubtype="0" fill="hold" nodeType="withEffect">
                                  <p:stCondLst>
                                    <p:cond delay="0"/>
                                  </p:stCondLst>
                                  <p:childTnLst>
                                    <p:set>
                                      <p:cBhvr>
                                        <p:cTn id="150" dur="1" fill="hold">
                                          <p:stCondLst>
                                            <p:cond delay="0"/>
                                          </p:stCondLst>
                                        </p:cTn>
                                        <p:tgtEl>
                                          <p:spTgt spid="2929149"/>
                                        </p:tgtEl>
                                        <p:attrNameLst>
                                          <p:attrName>style.visibility</p:attrName>
                                        </p:attrNameLst>
                                      </p:cBhvr>
                                      <p:to>
                                        <p:strVal val="visible"/>
                                      </p:to>
                                    </p:set>
                                    <p:animEffect transition="in" filter="fade">
                                      <p:cBhvr>
                                        <p:cTn id="151" dur="500"/>
                                        <p:tgtEl>
                                          <p:spTgt spid="2929149"/>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2928710"/>
                                        </p:tgtEl>
                                        <p:attrNameLst>
                                          <p:attrName>style.visibility</p:attrName>
                                        </p:attrNameLst>
                                      </p:cBhvr>
                                      <p:to>
                                        <p:strVal val="visible"/>
                                      </p:to>
                                    </p:set>
                                    <p:animEffect transition="in" filter="fade">
                                      <p:cBhvr>
                                        <p:cTn id="155" dur="500"/>
                                        <p:tgtEl>
                                          <p:spTgt spid="2928710"/>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928709"/>
                                        </p:tgtEl>
                                        <p:attrNameLst>
                                          <p:attrName>style.visibility</p:attrName>
                                        </p:attrNameLst>
                                      </p:cBhvr>
                                      <p:to>
                                        <p:strVal val="visible"/>
                                      </p:to>
                                    </p:set>
                                    <p:animEffect transition="in" filter="fade">
                                      <p:cBhvr>
                                        <p:cTn id="158" dur="500"/>
                                        <p:tgtEl>
                                          <p:spTgt spid="2928709"/>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929150"/>
                                        </p:tgtEl>
                                        <p:attrNameLst>
                                          <p:attrName>style.visibility</p:attrName>
                                        </p:attrNameLst>
                                      </p:cBhvr>
                                      <p:to>
                                        <p:strVal val="visible"/>
                                      </p:to>
                                    </p:set>
                                    <p:animEffect transition="in" filter="fade">
                                      <p:cBhvr>
                                        <p:cTn id="161" dur="500"/>
                                        <p:tgtEl>
                                          <p:spTgt spid="2929150"/>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928748"/>
                                        </p:tgtEl>
                                        <p:attrNameLst>
                                          <p:attrName>style.visibility</p:attrName>
                                        </p:attrNameLst>
                                      </p:cBhvr>
                                      <p:to>
                                        <p:strVal val="visible"/>
                                      </p:to>
                                    </p:set>
                                    <p:animEffect transition="in" filter="fade">
                                      <p:cBhvr>
                                        <p:cTn id="166" dur="500"/>
                                        <p:tgtEl>
                                          <p:spTgt spid="2928748"/>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2928749"/>
                                        </p:tgtEl>
                                        <p:attrNameLst>
                                          <p:attrName>style.visibility</p:attrName>
                                        </p:attrNameLst>
                                      </p:cBhvr>
                                      <p:to>
                                        <p:strVal val="visible"/>
                                      </p:to>
                                    </p:set>
                                    <p:animEffect transition="in" filter="fade">
                                      <p:cBhvr>
                                        <p:cTn id="170" dur="500"/>
                                        <p:tgtEl>
                                          <p:spTgt spid="2928749"/>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928640"/>
                                        </p:tgtEl>
                                        <p:attrNameLst>
                                          <p:attrName>style.visibility</p:attrName>
                                        </p:attrNameLst>
                                      </p:cBhvr>
                                      <p:to>
                                        <p:strVal val="visible"/>
                                      </p:to>
                                    </p:set>
                                    <p:animEffect transition="in" filter="fade">
                                      <p:cBhvr>
                                        <p:cTn id="175" dur="500"/>
                                        <p:tgtEl>
                                          <p:spTgt spid="2928640"/>
                                        </p:tgtEl>
                                      </p:cBhvr>
                                    </p:animEffect>
                                  </p:childTnLst>
                                </p:cTn>
                              </p:par>
                            </p:childTnLst>
                          </p:cTn>
                        </p:par>
                        <p:par>
                          <p:cTn id="176" fill="hold">
                            <p:stCondLst>
                              <p:cond delay="500"/>
                            </p:stCondLst>
                            <p:childTnLst>
                              <p:par>
                                <p:cTn id="177" presetID="10" presetClass="entr" presetSubtype="0" fill="hold" nodeType="afterEffect">
                                  <p:stCondLst>
                                    <p:cond delay="0"/>
                                  </p:stCondLst>
                                  <p:childTnLst>
                                    <p:set>
                                      <p:cBhvr>
                                        <p:cTn id="178" dur="1" fill="hold">
                                          <p:stCondLst>
                                            <p:cond delay="0"/>
                                          </p:stCondLst>
                                        </p:cTn>
                                        <p:tgtEl>
                                          <p:spTgt spid="2928640"/>
                                        </p:tgtEl>
                                        <p:attrNameLst>
                                          <p:attrName>style.visibility</p:attrName>
                                        </p:attrNameLst>
                                      </p:cBhvr>
                                      <p:to>
                                        <p:strVal val="visible"/>
                                      </p:to>
                                    </p:set>
                                    <p:animEffect transition="in" filter="fade">
                                      <p:cBhvr>
                                        <p:cTn id="179" dur="500"/>
                                        <p:tgtEl>
                                          <p:spTgt spid="2928640"/>
                                        </p:tgtEl>
                                      </p:cBhvr>
                                    </p:animEffect>
                                  </p:childTnLst>
                                </p:cTn>
                              </p:par>
                            </p:childTnLst>
                          </p:cTn>
                        </p:par>
                        <p:par>
                          <p:cTn id="180" fill="hold">
                            <p:stCondLst>
                              <p:cond delay="1000"/>
                            </p:stCondLst>
                            <p:childTnLst>
                              <p:par>
                                <p:cTn id="181" presetID="1" presetClass="exit" presetSubtype="0" fill="hold" nodeType="afterEffect">
                                  <p:stCondLst>
                                    <p:cond delay="0"/>
                                  </p:stCondLst>
                                  <p:childTnLst>
                                    <p:set>
                                      <p:cBhvr>
                                        <p:cTn id="182" dur="1" fill="hold">
                                          <p:stCondLst>
                                            <p:cond delay="0"/>
                                          </p:stCondLst>
                                        </p:cTn>
                                        <p:tgtEl>
                                          <p:spTgt spid="292864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2929447"/>
                                        </p:tgtEl>
                                        <p:attrNameLst>
                                          <p:attrName>style.visibility</p:attrName>
                                        </p:attrNameLst>
                                      </p:cBhvr>
                                      <p:to>
                                        <p:strVal val="visible"/>
                                      </p:to>
                                    </p:set>
                                    <p:animEffect transition="in" filter="fade">
                                      <p:cBhvr>
                                        <p:cTn id="187" dur="500"/>
                                        <p:tgtEl>
                                          <p:spTgt spid="2929447"/>
                                        </p:tgtEl>
                                      </p:cBhvr>
                                    </p:animEffect>
                                  </p:childTnLst>
                                </p:cTn>
                              </p:par>
                              <p:par>
                                <p:cTn id="188" presetID="10" presetClass="entr" presetSubtype="0" fill="hold" nodeType="withEffect">
                                  <p:stCondLst>
                                    <p:cond delay="0"/>
                                  </p:stCondLst>
                                  <p:childTnLst>
                                    <p:set>
                                      <p:cBhvr>
                                        <p:cTn id="189" dur="1" fill="hold">
                                          <p:stCondLst>
                                            <p:cond delay="0"/>
                                          </p:stCondLst>
                                        </p:cTn>
                                        <p:tgtEl>
                                          <p:spTgt spid="2928652"/>
                                        </p:tgtEl>
                                        <p:attrNameLst>
                                          <p:attrName>style.visibility</p:attrName>
                                        </p:attrNameLst>
                                      </p:cBhvr>
                                      <p:to>
                                        <p:strVal val="visible"/>
                                      </p:to>
                                    </p:set>
                                    <p:animEffect transition="in" filter="fade">
                                      <p:cBhvr>
                                        <p:cTn id="190" dur="2000"/>
                                        <p:tgtEl>
                                          <p:spTgt spid="292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2" grpId="0"/>
      <p:bldP spid="2928703" grpId="0"/>
      <p:bldP spid="2928709" grpId="0"/>
      <p:bldP spid="2928710" grpId="0"/>
      <p:bldP spid="2928711" grpId="0"/>
      <p:bldP spid="2928744" grpId="0"/>
      <p:bldP spid="2928745" grpId="0"/>
      <p:bldP spid="2928749" grpId="0"/>
      <p:bldP spid="2928913" grpId="0"/>
      <p:bldP spid="2928914" grpId="0"/>
      <p:bldP spid="2928915" grpId="0"/>
      <p:bldP spid="2928921" grpId="0"/>
      <p:bldP spid="2928922" grpId="0"/>
      <p:bldP spid="2929148" grpId="0"/>
      <p:bldP spid="2929150" grpId="0"/>
      <p:bldP spid="29294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NFA to Regex</a:t>
            </a:r>
            <a:endParaRPr lang="en-US"/>
          </a:p>
        </p:txBody>
      </p:sp>
      <p:sp>
        <p:nvSpPr>
          <p:cNvPr id="3" name="Content Placeholder 2"/>
          <p:cNvSpPr>
            <a:spLocks noGrp="1"/>
          </p:cNvSpPr>
          <p:nvPr>
            <p:ph idx="1"/>
          </p:nvPr>
        </p:nvSpPr>
        <p:spPr/>
        <p:txBody>
          <a:bodyPr>
            <a:normAutofit fontScale="92500"/>
          </a:bodyPr>
          <a:lstStyle/>
          <a:p>
            <a:r>
              <a:rPr lang="en-US" smtClean="0"/>
              <a:t>Idea: Make transitions match on regular expressions rather than characters, eliminate states until there is just one transition left, the regex that this transition matches will be the regex for that machine</a:t>
            </a:r>
          </a:p>
          <a:p>
            <a:r>
              <a:rPr lang="en-US" smtClean="0"/>
              <a:t>We won’t go over details (less important than the other direction). Book shows this in Lemma 1.60.</a:t>
            </a:r>
          </a:p>
        </p:txBody>
      </p:sp>
      <p:sp>
        <p:nvSpPr>
          <p:cNvPr id="4" name="Slide Number Placeholder 3"/>
          <p:cNvSpPr>
            <a:spLocks noGrp="1"/>
          </p:cNvSpPr>
          <p:nvPr>
            <p:ph type="sldNum" sz="quarter" idx="12"/>
          </p:nvPr>
        </p:nvSpPr>
        <p:spPr/>
        <p:txBody>
          <a:bodyPr/>
          <a:lstStyle/>
          <a:p>
            <a:fld id="{9BB9F8D7-E2A3-4222-BD86-A63794DF33E7}" type="slidenum">
              <a:rPr lang="en-US" smtClean="0"/>
              <a:t>15</a:t>
            </a:fld>
            <a:endParaRPr lang="en-US"/>
          </a:p>
        </p:txBody>
      </p:sp>
    </p:spTree>
    <p:extLst>
      <p:ext uri="{BB962C8B-B14F-4D97-AF65-F5344CB8AC3E}">
        <p14:creationId xmlns:p14="http://schemas.microsoft.com/office/powerpoint/2010/main" val="3105766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Non-regular Languages</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441" y="1600201"/>
                <a:ext cx="10969943" cy="5257799"/>
              </a:xfrm>
            </p:spPr>
            <p:txBody>
              <a:bodyPr>
                <a:normAutofit fontScale="70000" lnSpcReduction="20000"/>
              </a:bodyPr>
              <a:lstStyle/>
              <a:p>
                <a:r>
                  <a:rPr lang="en-US" smtClean="0"/>
                  <a:t>A language is regular if:</a:t>
                </a:r>
              </a:p>
              <a:p>
                <a:pPr lvl="1"/>
                <a:r>
                  <a:rPr lang="en-US" smtClean="0"/>
                  <a:t>There </a:t>
                </a:r>
                <a:r>
                  <a:rPr lang="en-US" smtClean="0">
                    <a:solidFill>
                      <a:srgbClr val="00B050"/>
                    </a:solidFill>
                  </a:rPr>
                  <a:t>is a </a:t>
                </a:r>
                <a:r>
                  <a:rPr lang="en-US" smtClean="0"/>
                  <a:t>NFA/DFA which accepts exactly the strings in the language</a:t>
                </a:r>
              </a:p>
              <a:p>
                <a:pPr lvl="1"/>
                <a:r>
                  <a:rPr lang="en-US" smtClean="0"/>
                  <a:t>There </a:t>
                </a:r>
                <a:r>
                  <a:rPr lang="en-US" smtClean="0">
                    <a:solidFill>
                      <a:srgbClr val="00B050"/>
                    </a:solidFill>
                  </a:rPr>
                  <a:t>is a </a:t>
                </a:r>
                <a:r>
                  <a:rPr lang="en-US" smtClean="0"/>
                  <a:t>regular expression which describes exactly the strings in the language</a:t>
                </a:r>
              </a:p>
              <a:p>
                <a:r>
                  <a:rPr lang="en-US" smtClean="0"/>
                  <a:t>A lanugage is non-regular if: </a:t>
                </a:r>
              </a:p>
              <a:p>
                <a:pPr lvl="1"/>
                <a:r>
                  <a:rPr lang="en-US" smtClean="0"/>
                  <a:t>There </a:t>
                </a:r>
                <a:r>
                  <a:rPr lang="en-US" smtClean="0">
                    <a:solidFill>
                      <a:srgbClr val="FF0000"/>
                    </a:solidFill>
                  </a:rPr>
                  <a:t>is no</a:t>
                </a:r>
                <a:r>
                  <a:rPr lang="en-US" smtClean="0"/>
                  <a:t> NFA/DFA which accepts exactly the strings in the language (there will always be false positives/negatives)</a:t>
                </a:r>
              </a:p>
              <a:p>
                <a:pPr lvl="1"/>
                <a:r>
                  <a:rPr lang="en-US" smtClean="0"/>
                  <a:t>You </a:t>
                </a:r>
                <a:r>
                  <a:rPr lang="en-US" smtClean="0">
                    <a:solidFill>
                      <a:srgbClr val="FF0000"/>
                    </a:solidFill>
                  </a:rPr>
                  <a:t>cannot</a:t>
                </a:r>
                <a:r>
                  <a:rPr lang="en-US" smtClean="0"/>
                  <a:t> write a regular expression which describes exactly the strings in the lanuage (it always misses some or describes too many)</a:t>
                </a:r>
              </a:p>
              <a:p>
                <a:r>
                  <a:rPr lang="en-US" smtClean="0"/>
                  <a:t>Examples:</a:t>
                </a:r>
              </a:p>
              <a:p>
                <a:pPr lvl="1"/>
                <a14:m>
                  <m:oMath xmlns:m="http://schemas.openxmlformats.org/officeDocument/2006/math">
                    <m:r>
                      <a:rPr lang="en-US" b="0" i="1">
                        <a:latin typeface="Cambria Math" panose="02040503050406030204" pitchFamily="18" charset="0"/>
                      </a:rPr>
                      <m:t>{</m:t>
                    </m:r>
                    <m:sSup>
                      <m:sSupPr>
                        <m:ctrlPr>
                          <a:rPr lang="en-US" i="1">
                            <a:latin typeface="Cambria Math"/>
                          </a:rPr>
                        </m:ctrlPr>
                      </m:sSupPr>
                      <m:e>
                        <m:r>
                          <a:rPr lang="en-US" b="0" i="1">
                            <a:latin typeface="Cambria Math" panose="02040503050406030204" pitchFamily="18" charset="0"/>
                          </a:rPr>
                          <m:t>𝑎</m:t>
                        </m:r>
                      </m:e>
                      <m:sup>
                        <m:r>
                          <a:rPr lang="en-US" b="0" i="1">
                            <a:latin typeface="Cambria Math" panose="02040503050406030204" pitchFamily="18" charset="0"/>
                          </a:rPr>
                          <m:t>𝑛</m:t>
                        </m:r>
                      </m:sup>
                    </m:sSup>
                    <m:sSup>
                      <m:sSupPr>
                        <m:ctrlPr>
                          <a:rPr lang="en-US" i="1">
                            <a:latin typeface="Cambria Math"/>
                          </a:rPr>
                        </m:ctrlPr>
                      </m:sSupPr>
                      <m:e>
                        <m:r>
                          <a:rPr lang="en-US" b="0" i="1">
                            <a:latin typeface="Cambria Math" panose="02040503050406030204" pitchFamily="18" charset="0"/>
                          </a:rPr>
                          <m:t>𝑏</m:t>
                        </m:r>
                      </m:e>
                      <m:sup>
                        <m:r>
                          <a:rPr lang="en-US" b="0" i="1">
                            <a:latin typeface="Cambria Math" panose="02040503050406030204" pitchFamily="18" charset="0"/>
                          </a:rPr>
                          <m:t>𝑛</m:t>
                        </m:r>
                      </m:sup>
                    </m:sSup>
                    <m:r>
                      <a:rPr lang="en-US" b="0" i="1">
                        <a:latin typeface="Cambria Math" panose="02040503050406030204" pitchFamily="18" charset="0"/>
                      </a:rPr>
                      <m:t> </m:t>
                    </m:r>
                    <m:r>
                      <m:rPr>
                        <m:sty m:val="p"/>
                      </m:rPr>
                      <a:rPr lang="en-US" b="0" i="1">
                        <a:latin typeface="Cambria Math" panose="02040503050406030204" pitchFamily="18" charset="0"/>
                      </a:rPr>
                      <m:t>for</m:t>
                    </m:r>
                    <m:r>
                      <a:rPr lang="en-US" b="0">
                        <a:latin typeface="Cambria Math" panose="02040503050406030204" pitchFamily="18" charset="0"/>
                      </a:rPr>
                      <m:t> </m:t>
                    </m:r>
                    <m:r>
                      <a:rPr lang="en-US" b="0" i="1">
                        <a:latin typeface="Cambria Math" panose="02040503050406030204" pitchFamily="18" charset="0"/>
                      </a:rPr>
                      <m:t>𝑛</m:t>
                    </m:r>
                    <m:r>
                      <a:rPr lang="en-US" b="0" i="1">
                        <a:latin typeface="Cambria Math" panose="02040503050406030204" pitchFamily="18" charset="0"/>
                      </a:rPr>
                      <m:t>∈</m:t>
                    </m:r>
                    <m:r>
                      <a:rPr lang="en-US" b="0" i="1">
                        <a:latin typeface="Cambria Math" panose="02040503050406030204" pitchFamily="18" charset="0"/>
                        <a:ea typeface="Cambria Math" panose="02040503050406030204" pitchFamily="18" charset="0"/>
                      </a:rPr>
                      <m:t>ℕ</m:t>
                    </m:r>
                    <m:r>
                      <a:rPr lang="en-US" b="0" i="1">
                        <a:latin typeface="Cambria Math" panose="02040503050406030204" pitchFamily="18" charset="0"/>
                      </a:rPr>
                      <m:t>}</m:t>
                    </m:r>
                  </m:oMath>
                </a14:m>
                <a:r>
                  <a:rPr lang="en-US" dirty="0"/>
                  <a:t> </a:t>
                </a:r>
                <a:endParaRPr lang="en-US" dirty="0" smtClean="0"/>
              </a:p>
              <a:p>
                <a:pPr lvl="1"/>
                <a14:m>
                  <m:oMath xmlns:m="http://schemas.openxmlformats.org/officeDocument/2006/math">
                    <m:d>
                      <m:dPr>
                        <m:begChr m:val="{"/>
                        <m:endChr m:val="|"/>
                        <m:ctrlPr>
                          <a:rPr lang="en-US" sz="4000" i="1">
                            <a:latin typeface="Cambria Math"/>
                          </a:rPr>
                        </m:ctrlPr>
                      </m:dPr>
                      <m:e>
                        <m:r>
                          <a:rPr lang="en-US" sz="4000" b="0" i="1">
                            <a:latin typeface="Cambria Math" panose="02040503050406030204" pitchFamily="18" charset="0"/>
                          </a:rPr>
                          <m:t>𝑠</m:t>
                        </m:r>
                        <m:r>
                          <a:rPr lang="en-US" sz="4000" b="0" i="1">
                            <a:latin typeface="Cambria Math" panose="02040503050406030204" pitchFamily="18" charset="0"/>
                          </a:rPr>
                          <m:t> </m:t>
                        </m:r>
                      </m:e>
                    </m:d>
                    <m:r>
                      <a:rPr lang="en-US" sz="4000" b="0" i="1">
                        <a:latin typeface="Cambria Math" panose="02040503050406030204" pitchFamily="18" charset="0"/>
                      </a:rPr>
                      <m:t> </m:t>
                    </m:r>
                    <m:r>
                      <a:rPr lang="en-US" sz="4000" b="0" i="1">
                        <a:latin typeface="Cambria Math" panose="02040503050406030204" pitchFamily="18" charset="0"/>
                      </a:rPr>
                      <m:t>𝑠</m:t>
                    </m:r>
                    <m:r>
                      <a:rPr lang="en-US" sz="4000" b="0" i="1">
                        <a:latin typeface="Cambria Math" panose="02040503050406030204" pitchFamily="18" charset="0"/>
                      </a:rPr>
                      <m:t> </m:t>
                    </m:r>
                    <m:r>
                      <m:rPr>
                        <m:sty m:val="p"/>
                      </m:rPr>
                      <a:rPr lang="en-US" sz="4000" b="0" i="1">
                        <a:latin typeface="Cambria Math" panose="02040503050406030204" pitchFamily="18" charset="0"/>
                      </a:rPr>
                      <m:t>is</m:t>
                    </m:r>
                    <m:r>
                      <a:rPr lang="en-US" sz="4000" b="0">
                        <a:latin typeface="Cambria Math" panose="02040503050406030204" pitchFamily="18" charset="0"/>
                      </a:rPr>
                      <m:t> </m:t>
                    </m:r>
                    <m:r>
                      <m:rPr>
                        <m:sty m:val="p"/>
                      </m:rPr>
                      <a:rPr lang="en-US" sz="4000" b="0" i="1">
                        <a:latin typeface="Cambria Math" panose="02040503050406030204" pitchFamily="18" charset="0"/>
                      </a:rPr>
                      <m:t>a</m:t>
                    </m:r>
                    <m:r>
                      <a:rPr lang="en-US" sz="4000" b="0">
                        <a:latin typeface="Cambria Math" panose="02040503050406030204" pitchFamily="18" charset="0"/>
                      </a:rPr>
                      <m:t> </m:t>
                    </m:r>
                    <m:r>
                      <m:rPr>
                        <m:sty m:val="p"/>
                      </m:rPr>
                      <a:rPr lang="en-US" sz="4000" b="0" i="1">
                        <a:latin typeface="Cambria Math" panose="02040503050406030204" pitchFamily="18" charset="0"/>
                      </a:rPr>
                      <m:t>palindrome</m:t>
                    </m:r>
                    <m:r>
                      <a:rPr lang="en-US" sz="4000" b="0">
                        <a:latin typeface="Cambria Math" panose="02040503050406030204" pitchFamily="18" charset="0"/>
                      </a:rPr>
                      <m:t>}</m:t>
                    </m:r>
                  </m:oMath>
                </a14:m>
                <a:endParaRPr lang="en-US"/>
              </a:p>
              <a:p>
                <a:pPr lvl="1"/>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5257799"/>
              </a:xfrm>
              <a:blipFill rotWithShape="1">
                <a:blip r:embed="rId2"/>
                <a:stretch>
                  <a:fillRect l="-889" t="-2784" r="-12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16</a:t>
            </a:fld>
            <a:endParaRPr lang="en-US"/>
          </a:p>
        </p:txBody>
      </p:sp>
      <p:sp>
        <p:nvSpPr>
          <p:cNvPr id="6" name="TextBox 5"/>
          <p:cNvSpPr txBox="1"/>
          <p:nvPr/>
        </p:nvSpPr>
        <p:spPr>
          <a:xfrm>
            <a:off x="8837612" y="4950767"/>
            <a:ext cx="2819618" cy="461665"/>
          </a:xfrm>
          <a:prstGeom prst="rect">
            <a:avLst/>
          </a:prstGeom>
          <a:noFill/>
        </p:spPr>
        <p:txBody>
          <a:bodyPr wrap="none" rtlCol="0">
            <a:spAutoFit/>
          </a:bodyPr>
          <a:lstStyle/>
          <a:p>
            <a:r>
              <a:rPr lang="en-US" smtClean="0">
                <a:solidFill>
                  <a:srgbClr val="FF0000"/>
                </a:solidFill>
              </a:rPr>
              <a:t>Non-existence Proof!</a:t>
            </a:r>
            <a:endParaRPr lang="en-US">
              <a:solidFill>
                <a:srgbClr val="FF0000"/>
              </a:solidFill>
            </a:endParaRPr>
          </a:p>
        </p:txBody>
      </p:sp>
    </p:spTree>
    <p:extLst>
      <p:ext uri="{BB962C8B-B14F-4D97-AF65-F5344CB8AC3E}">
        <p14:creationId xmlns:p14="http://schemas.microsoft.com/office/powerpoint/2010/main" val="42772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69943" cy="1143000"/>
          </a:xfrm>
        </p:spPr>
        <p:txBody>
          <a:bodyPr/>
          <a:lstStyle/>
          <a:p>
            <a:r>
              <a:rPr lang="en-US" smtClean="0"/>
              <a:t>Proving Non-Regularity</a:t>
            </a:r>
            <a:endParaRPr lang="en-US"/>
          </a:p>
        </p:txBody>
      </p:sp>
      <p:sp>
        <p:nvSpPr>
          <p:cNvPr id="3" name="Content Placeholder 2"/>
          <p:cNvSpPr>
            <a:spLocks noGrp="1"/>
          </p:cNvSpPr>
          <p:nvPr>
            <p:ph idx="1"/>
          </p:nvPr>
        </p:nvSpPr>
        <p:spPr>
          <a:xfrm>
            <a:off x="216616" y="863626"/>
            <a:ext cx="10969943" cy="4571999"/>
          </a:xfrm>
        </p:spPr>
        <p:txBody>
          <a:bodyPr>
            <a:noAutofit/>
          </a:bodyPr>
          <a:lstStyle/>
          <a:p>
            <a:r>
              <a:rPr lang="en-US" sz="2800" smtClean="0"/>
              <a:t>For a language to be regular, there must be a DFA for it</a:t>
            </a:r>
          </a:p>
          <a:p>
            <a:r>
              <a:rPr lang="en-US" sz="2800" smtClean="0"/>
              <a:t>That same DFA must work for </a:t>
            </a:r>
            <a:r>
              <a:rPr lang="en-US" sz="2800" i="1" smtClean="0"/>
              <a:t>every</a:t>
            </a:r>
            <a:r>
              <a:rPr lang="en-US" sz="2800" smtClean="0"/>
              <a:t> string in the language (no matter how long)</a:t>
            </a:r>
          </a:p>
          <a:p>
            <a:r>
              <a:rPr lang="en-US" sz="2800" smtClean="0"/>
              <a:t>If the language is infinite, there must be some string in the language larger than the machine’s size</a:t>
            </a:r>
          </a:p>
          <a:p>
            <a:r>
              <a:rPr lang="en-US" sz="2800" smtClean="0"/>
              <a:t>This </a:t>
            </a:r>
            <a:r>
              <a:rPr lang="en-US" sz="2800" smtClean="0">
                <a:solidFill>
                  <a:srgbClr val="7030A0"/>
                </a:solidFill>
              </a:rPr>
              <a:t>long</a:t>
            </a:r>
            <a:r>
              <a:rPr lang="en-US" sz="2800" smtClean="0"/>
              <a:t> string it must visit at least one state twice on its way to the final state (pigeonhole principle)</a:t>
            </a:r>
          </a:p>
        </p:txBody>
      </p:sp>
      <p:sp>
        <p:nvSpPr>
          <p:cNvPr id="4" name="Slide Number Placeholder 3"/>
          <p:cNvSpPr>
            <a:spLocks noGrp="1"/>
          </p:cNvSpPr>
          <p:nvPr>
            <p:ph type="sldNum" sz="quarter" idx="12"/>
          </p:nvPr>
        </p:nvSpPr>
        <p:spPr/>
        <p:txBody>
          <a:bodyPr/>
          <a:lstStyle/>
          <a:p>
            <a:fld id="{9BB9F8D7-E2A3-4222-BD86-A63794DF33E7}" type="slidenum">
              <a:rPr lang="en-US" smtClean="0"/>
              <a:t>17</a:t>
            </a:fld>
            <a:endParaRPr lang="en-US"/>
          </a:p>
        </p:txBody>
      </p:sp>
      <p:grpSp>
        <p:nvGrpSpPr>
          <p:cNvPr id="38" name="Group 37"/>
          <p:cNvGrpSpPr/>
          <p:nvPr/>
        </p:nvGrpSpPr>
        <p:grpSpPr>
          <a:xfrm>
            <a:off x="835271" y="4643735"/>
            <a:ext cx="9754941" cy="2290465"/>
            <a:chOff x="-2929" y="4643735"/>
            <a:chExt cx="9754941" cy="2290465"/>
          </a:xfrm>
        </p:grpSpPr>
        <p:grpSp>
          <p:nvGrpSpPr>
            <p:cNvPr id="9" name="Group 17"/>
            <p:cNvGrpSpPr>
              <a:grpSpLocks/>
            </p:cNvGrpSpPr>
            <p:nvPr/>
          </p:nvGrpSpPr>
          <p:grpSpPr bwMode="auto">
            <a:xfrm>
              <a:off x="1674812" y="5647686"/>
              <a:ext cx="914400" cy="678906"/>
              <a:chOff x="4724" y="1996"/>
              <a:chExt cx="388" cy="288"/>
            </a:xfrm>
          </p:grpSpPr>
          <mc:AlternateContent xmlns:mc="http://schemas.openxmlformats.org/markup-compatibility/2006" xmlns:a14="http://schemas.microsoft.com/office/drawing/2010/main">
            <mc:Choice Requires="a14">
              <p:sp>
                <p:nvSpPr>
                  <p:cNvPr id="23"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24" name="Group 19"/>
              <p:cNvGrpSpPr>
                <a:grpSpLocks/>
              </p:cNvGrpSpPr>
              <p:nvPr/>
            </p:nvGrpSpPr>
            <p:grpSpPr bwMode="auto">
              <a:xfrm>
                <a:off x="4724" y="2092"/>
                <a:ext cx="96" cy="96"/>
                <a:chOff x="4752" y="2092"/>
                <a:chExt cx="96" cy="96"/>
              </a:xfrm>
            </p:grpSpPr>
            <p:sp>
              <p:nvSpPr>
                <p:cNvPr id="25"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26"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10" name="Group 27"/>
            <p:cNvGrpSpPr>
              <a:grpSpLocks/>
            </p:cNvGrpSpPr>
            <p:nvPr/>
          </p:nvGrpSpPr>
          <p:grpSpPr bwMode="auto">
            <a:xfrm>
              <a:off x="8952279" y="5665421"/>
              <a:ext cx="799733" cy="799941"/>
              <a:chOff x="4824" y="2352"/>
              <a:chExt cx="288" cy="288"/>
            </a:xfrm>
          </p:grpSpPr>
          <mc:AlternateContent xmlns:mc="http://schemas.openxmlformats.org/markup-compatibility/2006">
            <mc:Choice xmlns:a14="http://schemas.microsoft.com/office/drawing/2010/main" Requires="a14">
              <p:sp>
                <p:nvSpPr>
                  <p:cNvPr id="21"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baseline="-25000">
                      <a:solidFill>
                        <a:srgbClr val="FF0000"/>
                      </a:solidFill>
                    </a:endParaRPr>
                  </a:p>
                </p:txBody>
              </p:sp>
            </mc:Choice>
            <mc:Fallback>
              <p:sp>
                <p:nvSpPr>
                  <p:cNvPr id="21"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4"/>
                    <a:stretch>
                      <a:fillRect/>
                    </a:stretch>
                  </a:blipFill>
                  <a:ln w="9525" algn="ctr">
                    <a:solidFill>
                      <a:srgbClr val="FF0000"/>
                    </a:solidFill>
                    <a:round/>
                    <a:headEnd/>
                    <a:tailEnd/>
                  </a:ln>
                </p:spPr>
                <p:txBody>
                  <a:bodyPr/>
                  <a:lstStyle/>
                  <a:p>
                    <a:r>
                      <a:rPr lang="en-US">
                        <a:noFill/>
                      </a:rPr>
                      <a:t> </a:t>
                    </a:r>
                  </a:p>
                </p:txBody>
              </p:sp>
            </mc:Fallback>
          </mc:AlternateContent>
          <p:sp>
            <p:nvSpPr>
              <p:cNvPr id="22"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28" name="Freeform 27"/>
            <p:cNvSpPr/>
            <p:nvPr/>
          </p:nvSpPr>
          <p:spPr>
            <a:xfrm>
              <a:off x="2589212" y="5527605"/>
              <a:ext cx="2824526" cy="958281"/>
            </a:xfrm>
            <a:custGeom>
              <a:avLst/>
              <a:gdLst>
                <a:gd name="connsiteX0" fmla="*/ 0 w 2192236"/>
                <a:gd name="connsiteY0" fmla="*/ 500941 h 1267737"/>
                <a:gd name="connsiteX1" fmla="*/ 140676 w 2192236"/>
                <a:gd name="connsiteY1" fmla="*/ 402467 h 1267737"/>
                <a:gd name="connsiteX2" fmla="*/ 182880 w 2192236"/>
                <a:gd name="connsiteY2" fmla="*/ 50775 h 1267737"/>
                <a:gd name="connsiteX3" fmla="*/ 506436 w 2192236"/>
                <a:gd name="connsiteY3" fmla="*/ 22640 h 1267737"/>
                <a:gd name="connsiteX4" fmla="*/ 548640 w 2192236"/>
                <a:gd name="connsiteY4" fmla="*/ 247723 h 1267737"/>
                <a:gd name="connsiteX5" fmla="*/ 506436 w 2192236"/>
                <a:gd name="connsiteY5" fmla="*/ 683821 h 1267737"/>
                <a:gd name="connsiteX6" fmla="*/ 323556 w 2192236"/>
                <a:gd name="connsiteY6" fmla="*/ 1063649 h 1267737"/>
                <a:gd name="connsiteX7" fmla="*/ 379827 w 2192236"/>
                <a:gd name="connsiteY7" fmla="*/ 1218393 h 1267737"/>
                <a:gd name="connsiteX8" fmla="*/ 689316 w 2192236"/>
                <a:gd name="connsiteY8" fmla="*/ 1260597 h 1267737"/>
                <a:gd name="connsiteX9" fmla="*/ 829993 w 2192236"/>
                <a:gd name="connsiteY9" fmla="*/ 1260597 h 1267737"/>
                <a:gd name="connsiteX10" fmla="*/ 1041009 w 2192236"/>
                <a:gd name="connsiteY10" fmla="*/ 1190258 h 1267737"/>
                <a:gd name="connsiteX11" fmla="*/ 942535 w 2192236"/>
                <a:gd name="connsiteY11" fmla="*/ 1021446 h 1267737"/>
                <a:gd name="connsiteX12" fmla="*/ 801858 w 2192236"/>
                <a:gd name="connsiteY12" fmla="*/ 979243 h 1267737"/>
                <a:gd name="connsiteX13" fmla="*/ 689316 w 2192236"/>
                <a:gd name="connsiteY13" fmla="*/ 824498 h 1267737"/>
                <a:gd name="connsiteX14" fmla="*/ 689316 w 2192236"/>
                <a:gd name="connsiteY14" fmla="*/ 529077 h 1267737"/>
                <a:gd name="connsiteX15" fmla="*/ 703384 w 2192236"/>
                <a:gd name="connsiteY15" fmla="*/ 430603 h 1267737"/>
                <a:gd name="connsiteX16" fmla="*/ 731520 w 2192236"/>
                <a:gd name="connsiteY16" fmla="*/ 388400 h 1267737"/>
                <a:gd name="connsiteX17" fmla="*/ 956603 w 2192236"/>
                <a:gd name="connsiteY17" fmla="*/ 233655 h 1267737"/>
                <a:gd name="connsiteX18" fmla="*/ 1069144 w 2192236"/>
                <a:gd name="connsiteY18" fmla="*/ 233655 h 1267737"/>
                <a:gd name="connsiteX19" fmla="*/ 1167618 w 2192236"/>
                <a:gd name="connsiteY19" fmla="*/ 261790 h 1267737"/>
                <a:gd name="connsiteX20" fmla="*/ 1294227 w 2192236"/>
                <a:gd name="connsiteY20" fmla="*/ 388400 h 1267737"/>
                <a:gd name="connsiteX21" fmla="*/ 1294227 w 2192236"/>
                <a:gd name="connsiteY21" fmla="*/ 472806 h 1267737"/>
                <a:gd name="connsiteX22" fmla="*/ 1308295 w 2192236"/>
                <a:gd name="connsiteY22" fmla="*/ 740092 h 1267737"/>
                <a:gd name="connsiteX23" fmla="*/ 1392701 w 2192236"/>
                <a:gd name="connsiteY23" fmla="*/ 740092 h 1267737"/>
                <a:gd name="connsiteX24" fmla="*/ 1547446 w 2192236"/>
                <a:gd name="connsiteY24" fmla="*/ 726024 h 1267737"/>
                <a:gd name="connsiteX25" fmla="*/ 1688123 w 2192236"/>
                <a:gd name="connsiteY25" fmla="*/ 500941 h 1267737"/>
                <a:gd name="connsiteX26" fmla="*/ 1786596 w 2192236"/>
                <a:gd name="connsiteY26" fmla="*/ 318061 h 1267737"/>
                <a:gd name="connsiteX27" fmla="*/ 1842867 w 2192236"/>
                <a:gd name="connsiteY27" fmla="*/ 318061 h 1267737"/>
                <a:gd name="connsiteX28" fmla="*/ 1969476 w 2192236"/>
                <a:gd name="connsiteY28" fmla="*/ 486873 h 1267737"/>
                <a:gd name="connsiteX29" fmla="*/ 2166424 w 2192236"/>
                <a:gd name="connsiteY29" fmla="*/ 557212 h 126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92236" h="1267737">
                  <a:moveTo>
                    <a:pt x="0" y="500941"/>
                  </a:moveTo>
                  <a:cubicBezTo>
                    <a:pt x="55098" y="489218"/>
                    <a:pt x="110196" y="477495"/>
                    <a:pt x="140676" y="402467"/>
                  </a:cubicBezTo>
                  <a:cubicBezTo>
                    <a:pt x="171156" y="327439"/>
                    <a:pt x="121920" y="114079"/>
                    <a:pt x="182880" y="50775"/>
                  </a:cubicBezTo>
                  <a:cubicBezTo>
                    <a:pt x="243840" y="-12529"/>
                    <a:pt x="445476" y="-10185"/>
                    <a:pt x="506436" y="22640"/>
                  </a:cubicBezTo>
                  <a:cubicBezTo>
                    <a:pt x="567396" y="55465"/>
                    <a:pt x="548640" y="137526"/>
                    <a:pt x="548640" y="247723"/>
                  </a:cubicBezTo>
                  <a:cubicBezTo>
                    <a:pt x="548640" y="357920"/>
                    <a:pt x="543950" y="547833"/>
                    <a:pt x="506436" y="683821"/>
                  </a:cubicBezTo>
                  <a:cubicBezTo>
                    <a:pt x="468922" y="819809"/>
                    <a:pt x="344657" y="974554"/>
                    <a:pt x="323556" y="1063649"/>
                  </a:cubicBezTo>
                  <a:cubicBezTo>
                    <a:pt x="302455" y="1152744"/>
                    <a:pt x="318867" y="1185568"/>
                    <a:pt x="379827" y="1218393"/>
                  </a:cubicBezTo>
                  <a:cubicBezTo>
                    <a:pt x="440787" y="1251218"/>
                    <a:pt x="614288" y="1253563"/>
                    <a:pt x="689316" y="1260597"/>
                  </a:cubicBezTo>
                  <a:cubicBezTo>
                    <a:pt x="764344" y="1267631"/>
                    <a:pt x="771378" y="1272320"/>
                    <a:pt x="829993" y="1260597"/>
                  </a:cubicBezTo>
                  <a:cubicBezTo>
                    <a:pt x="888609" y="1248874"/>
                    <a:pt x="1022252" y="1230117"/>
                    <a:pt x="1041009" y="1190258"/>
                  </a:cubicBezTo>
                  <a:cubicBezTo>
                    <a:pt x="1059766" y="1150399"/>
                    <a:pt x="982394" y="1056615"/>
                    <a:pt x="942535" y="1021446"/>
                  </a:cubicBezTo>
                  <a:cubicBezTo>
                    <a:pt x="902676" y="986277"/>
                    <a:pt x="844061" y="1012068"/>
                    <a:pt x="801858" y="979243"/>
                  </a:cubicBezTo>
                  <a:cubicBezTo>
                    <a:pt x="759655" y="946418"/>
                    <a:pt x="708073" y="899526"/>
                    <a:pt x="689316" y="824498"/>
                  </a:cubicBezTo>
                  <a:cubicBezTo>
                    <a:pt x="670559" y="749470"/>
                    <a:pt x="686971" y="594726"/>
                    <a:pt x="689316" y="529077"/>
                  </a:cubicBezTo>
                  <a:cubicBezTo>
                    <a:pt x="691661" y="463428"/>
                    <a:pt x="696350" y="454049"/>
                    <a:pt x="703384" y="430603"/>
                  </a:cubicBezTo>
                  <a:cubicBezTo>
                    <a:pt x="710418" y="407157"/>
                    <a:pt x="689317" y="421225"/>
                    <a:pt x="731520" y="388400"/>
                  </a:cubicBezTo>
                  <a:cubicBezTo>
                    <a:pt x="773723" y="355575"/>
                    <a:pt x="900332" y="259446"/>
                    <a:pt x="956603" y="233655"/>
                  </a:cubicBezTo>
                  <a:cubicBezTo>
                    <a:pt x="1012874" y="207864"/>
                    <a:pt x="1033975" y="228966"/>
                    <a:pt x="1069144" y="233655"/>
                  </a:cubicBezTo>
                  <a:cubicBezTo>
                    <a:pt x="1104313" y="238344"/>
                    <a:pt x="1130104" y="235999"/>
                    <a:pt x="1167618" y="261790"/>
                  </a:cubicBezTo>
                  <a:cubicBezTo>
                    <a:pt x="1205132" y="287581"/>
                    <a:pt x="1273126" y="353231"/>
                    <a:pt x="1294227" y="388400"/>
                  </a:cubicBezTo>
                  <a:cubicBezTo>
                    <a:pt x="1315329" y="423569"/>
                    <a:pt x="1291882" y="414191"/>
                    <a:pt x="1294227" y="472806"/>
                  </a:cubicBezTo>
                  <a:cubicBezTo>
                    <a:pt x="1296572" y="531421"/>
                    <a:pt x="1291883" y="695544"/>
                    <a:pt x="1308295" y="740092"/>
                  </a:cubicBezTo>
                  <a:cubicBezTo>
                    <a:pt x="1324707" y="784640"/>
                    <a:pt x="1352843" y="742437"/>
                    <a:pt x="1392701" y="740092"/>
                  </a:cubicBezTo>
                  <a:cubicBezTo>
                    <a:pt x="1432560" y="737747"/>
                    <a:pt x="1498209" y="765882"/>
                    <a:pt x="1547446" y="726024"/>
                  </a:cubicBezTo>
                  <a:cubicBezTo>
                    <a:pt x="1596683" y="686166"/>
                    <a:pt x="1648265" y="568935"/>
                    <a:pt x="1688123" y="500941"/>
                  </a:cubicBezTo>
                  <a:cubicBezTo>
                    <a:pt x="1727981" y="432947"/>
                    <a:pt x="1760805" y="348541"/>
                    <a:pt x="1786596" y="318061"/>
                  </a:cubicBezTo>
                  <a:cubicBezTo>
                    <a:pt x="1812387" y="287581"/>
                    <a:pt x="1812387" y="289926"/>
                    <a:pt x="1842867" y="318061"/>
                  </a:cubicBezTo>
                  <a:cubicBezTo>
                    <a:pt x="1873347" y="346196"/>
                    <a:pt x="1915550" y="447015"/>
                    <a:pt x="1969476" y="486873"/>
                  </a:cubicBezTo>
                  <a:cubicBezTo>
                    <a:pt x="2023402" y="526731"/>
                    <a:pt x="2271932" y="369643"/>
                    <a:pt x="2166424" y="557212"/>
                  </a:cubicBezTo>
                </a:path>
              </a:pathLst>
            </a:custGeom>
            <a:noFill/>
            <a:ln w="57150">
              <a:solidFill>
                <a:srgbClr val="0070C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mc:Choice xmlns:a14="http://schemas.microsoft.com/office/drawing/2010/main" Requires="a14">
            <p:sp>
              <p:nvSpPr>
                <p:cNvPr id="8" name="Oval 23"/>
                <p:cNvSpPr>
                  <a:spLocks noChangeArrowheads="1"/>
                </p:cNvSpPr>
                <p:nvPr/>
              </p:nvSpPr>
              <p:spPr bwMode="auto">
                <a:xfrm>
                  <a:off x="5384964" y="5685472"/>
                  <a:ext cx="633248" cy="633413"/>
                </a:xfrm>
                <a:prstGeom prst="ellipse">
                  <a:avLst/>
                </a:prstGeom>
                <a:solidFill>
                  <a:schemeClr val="bg1"/>
                </a:solid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8" name="Oval 23"/>
                <p:cNvSpPr>
                  <a:spLocks noRot="1" noChangeAspect="1" noMove="1" noResize="1" noEditPoints="1" noAdjustHandles="1" noChangeArrowheads="1" noChangeShapeType="1" noTextEdit="1"/>
                </p:cNvSpPr>
                <p:nvPr/>
              </p:nvSpPr>
              <p:spPr bwMode="auto">
                <a:xfrm>
                  <a:off x="5384964" y="5685472"/>
                  <a:ext cx="633248" cy="633413"/>
                </a:xfrm>
                <a:prstGeom prst="ellipse">
                  <a:avLst/>
                </a:prstGeom>
                <a:blipFill rotWithShape="1">
                  <a:blip r:embed="rId5"/>
                  <a:stretch>
                    <a:fillRect/>
                  </a:stretch>
                </a:blipFill>
                <a:ln w="9525" algn="ctr">
                  <a:solidFill>
                    <a:schemeClr val="tx1"/>
                  </a:solidFill>
                  <a:round/>
                  <a:headEnd/>
                  <a:tailEnd/>
                </a:ln>
              </p:spPr>
              <p:txBody>
                <a:bodyPr/>
                <a:lstStyle/>
                <a:p>
                  <a:r>
                    <a:rPr lang="en-US">
                      <a:noFill/>
                    </a:rPr>
                    <a:t> </a:t>
                  </a:r>
                </a:p>
              </p:txBody>
            </p:sp>
          </mc:Fallback>
        </mc:AlternateContent>
        <p:sp>
          <p:nvSpPr>
            <p:cNvPr id="29" name="Freeform 28"/>
            <p:cNvSpPr/>
            <p:nvPr/>
          </p:nvSpPr>
          <p:spPr>
            <a:xfrm>
              <a:off x="5332412" y="5114286"/>
              <a:ext cx="1176957" cy="703503"/>
            </a:xfrm>
            <a:custGeom>
              <a:avLst/>
              <a:gdLst>
                <a:gd name="connsiteX0" fmla="*/ 675663 w 1176957"/>
                <a:gd name="connsiteY0" fmla="*/ 703503 h 703503"/>
                <a:gd name="connsiteX1" fmla="*/ 942949 w 1176957"/>
                <a:gd name="connsiteY1" fmla="*/ 576893 h 703503"/>
                <a:gd name="connsiteX2" fmla="*/ 1153964 w 1176957"/>
                <a:gd name="connsiteY2" fmla="*/ 337743 h 703503"/>
                <a:gd name="connsiteX3" fmla="*/ 1153964 w 1176957"/>
                <a:gd name="connsiteY3" fmla="*/ 84524 h 703503"/>
                <a:gd name="connsiteX4" fmla="*/ 999219 w 1176957"/>
                <a:gd name="connsiteY4" fmla="*/ 118 h 703503"/>
                <a:gd name="connsiteX5" fmla="*/ 858543 w 1176957"/>
                <a:gd name="connsiteY5" fmla="*/ 70456 h 703503"/>
                <a:gd name="connsiteX6" fmla="*/ 886678 w 1176957"/>
                <a:gd name="connsiteY6" fmla="*/ 239269 h 703503"/>
                <a:gd name="connsiteX7" fmla="*/ 957016 w 1176957"/>
                <a:gd name="connsiteY7" fmla="*/ 309607 h 703503"/>
                <a:gd name="connsiteX8" fmla="*/ 802272 w 1176957"/>
                <a:gd name="connsiteY8" fmla="*/ 478419 h 703503"/>
                <a:gd name="connsiteX9" fmla="*/ 450579 w 1176957"/>
                <a:gd name="connsiteY9" fmla="*/ 98592 h 703503"/>
                <a:gd name="connsiteX10" fmla="*/ 169226 w 1176957"/>
                <a:gd name="connsiteY10" fmla="*/ 118 h 703503"/>
                <a:gd name="connsiteX11" fmla="*/ 413 w 1176957"/>
                <a:gd name="connsiteY11" fmla="*/ 98592 h 703503"/>
                <a:gd name="connsiteX12" fmla="*/ 127023 w 1176957"/>
                <a:gd name="connsiteY12" fmla="*/ 408081 h 703503"/>
                <a:gd name="connsiteX13" fmla="*/ 295835 w 1176957"/>
                <a:gd name="connsiteY13" fmla="*/ 590961 h 70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6957" h="703503">
                  <a:moveTo>
                    <a:pt x="675663" y="703503"/>
                  </a:moveTo>
                  <a:cubicBezTo>
                    <a:pt x="769447" y="670678"/>
                    <a:pt x="863232" y="637853"/>
                    <a:pt x="942949" y="576893"/>
                  </a:cubicBezTo>
                  <a:cubicBezTo>
                    <a:pt x="1022666" y="515933"/>
                    <a:pt x="1118795" y="419804"/>
                    <a:pt x="1153964" y="337743"/>
                  </a:cubicBezTo>
                  <a:cubicBezTo>
                    <a:pt x="1189133" y="255682"/>
                    <a:pt x="1179755" y="140795"/>
                    <a:pt x="1153964" y="84524"/>
                  </a:cubicBezTo>
                  <a:cubicBezTo>
                    <a:pt x="1128173" y="28253"/>
                    <a:pt x="1048456" y="2463"/>
                    <a:pt x="999219" y="118"/>
                  </a:cubicBezTo>
                  <a:cubicBezTo>
                    <a:pt x="949982" y="-2227"/>
                    <a:pt x="877300" y="30597"/>
                    <a:pt x="858543" y="70456"/>
                  </a:cubicBezTo>
                  <a:cubicBezTo>
                    <a:pt x="839786" y="110315"/>
                    <a:pt x="870266" y="199411"/>
                    <a:pt x="886678" y="239269"/>
                  </a:cubicBezTo>
                  <a:cubicBezTo>
                    <a:pt x="903090" y="279127"/>
                    <a:pt x="971084" y="269749"/>
                    <a:pt x="957016" y="309607"/>
                  </a:cubicBezTo>
                  <a:cubicBezTo>
                    <a:pt x="942948" y="349465"/>
                    <a:pt x="886678" y="513588"/>
                    <a:pt x="802272" y="478419"/>
                  </a:cubicBezTo>
                  <a:cubicBezTo>
                    <a:pt x="717866" y="443250"/>
                    <a:pt x="556087" y="178309"/>
                    <a:pt x="450579" y="98592"/>
                  </a:cubicBezTo>
                  <a:cubicBezTo>
                    <a:pt x="345071" y="18875"/>
                    <a:pt x="244254" y="118"/>
                    <a:pt x="169226" y="118"/>
                  </a:cubicBezTo>
                  <a:cubicBezTo>
                    <a:pt x="94198" y="118"/>
                    <a:pt x="7447" y="30598"/>
                    <a:pt x="413" y="98592"/>
                  </a:cubicBezTo>
                  <a:cubicBezTo>
                    <a:pt x="-6621" y="166586"/>
                    <a:pt x="77786" y="326020"/>
                    <a:pt x="127023" y="408081"/>
                  </a:cubicBezTo>
                  <a:cubicBezTo>
                    <a:pt x="176260" y="490142"/>
                    <a:pt x="40272" y="391669"/>
                    <a:pt x="295835" y="590961"/>
                  </a:cubicBezTo>
                </a:path>
              </a:pathLst>
            </a:custGeom>
            <a:noFill/>
            <a:ln w="57150">
              <a:solidFill>
                <a:schemeClr val="accent6">
                  <a:lumMod val="75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5978769" y="4953000"/>
              <a:ext cx="2973510" cy="1529436"/>
            </a:xfrm>
            <a:custGeom>
              <a:avLst/>
              <a:gdLst>
                <a:gd name="connsiteX0" fmla="*/ 0 w 2180493"/>
                <a:gd name="connsiteY0" fmla="*/ 1127268 h 1529436"/>
                <a:gd name="connsiteX1" fmla="*/ 365760 w 2180493"/>
                <a:gd name="connsiteY1" fmla="*/ 1394554 h 1529436"/>
                <a:gd name="connsiteX2" fmla="*/ 815926 w 2180493"/>
                <a:gd name="connsiteY2" fmla="*/ 1521163 h 1529436"/>
                <a:gd name="connsiteX3" fmla="*/ 1055077 w 2180493"/>
                <a:gd name="connsiteY3" fmla="*/ 1169471 h 1529436"/>
                <a:gd name="connsiteX4" fmla="*/ 815926 w 2180493"/>
                <a:gd name="connsiteY4" fmla="*/ 719304 h 1529436"/>
                <a:gd name="connsiteX5" fmla="*/ 745588 w 2180493"/>
                <a:gd name="connsiteY5" fmla="*/ 367612 h 1529436"/>
                <a:gd name="connsiteX6" fmla="*/ 970671 w 2180493"/>
                <a:gd name="connsiteY6" fmla="*/ 1852 h 1529436"/>
                <a:gd name="connsiteX7" fmla="*/ 1519311 w 2180493"/>
                <a:gd name="connsiteY7" fmla="*/ 241003 h 1529436"/>
                <a:gd name="connsiteX8" fmla="*/ 1533379 w 2180493"/>
                <a:gd name="connsiteY8" fmla="*/ 578628 h 1529436"/>
                <a:gd name="connsiteX9" fmla="*/ 1252025 w 2180493"/>
                <a:gd name="connsiteY9" fmla="*/ 1127268 h 1529436"/>
                <a:gd name="connsiteX10" fmla="*/ 1645920 w 2180493"/>
                <a:gd name="connsiteY10" fmla="*/ 1422689 h 1529436"/>
                <a:gd name="connsiteX11" fmla="*/ 2067951 w 2180493"/>
                <a:gd name="connsiteY11" fmla="*/ 1211674 h 1529436"/>
                <a:gd name="connsiteX12" fmla="*/ 2180493 w 2180493"/>
                <a:gd name="connsiteY12" fmla="*/ 1183538 h 152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0493" h="1529436">
                  <a:moveTo>
                    <a:pt x="0" y="1127268"/>
                  </a:moveTo>
                  <a:cubicBezTo>
                    <a:pt x="114886" y="1228086"/>
                    <a:pt x="229772" y="1328905"/>
                    <a:pt x="365760" y="1394554"/>
                  </a:cubicBezTo>
                  <a:cubicBezTo>
                    <a:pt x="501748" y="1460203"/>
                    <a:pt x="701040" y="1558677"/>
                    <a:pt x="815926" y="1521163"/>
                  </a:cubicBezTo>
                  <a:cubicBezTo>
                    <a:pt x="930812" y="1483649"/>
                    <a:pt x="1055077" y="1303114"/>
                    <a:pt x="1055077" y="1169471"/>
                  </a:cubicBezTo>
                  <a:cubicBezTo>
                    <a:pt x="1055077" y="1035828"/>
                    <a:pt x="867508" y="852947"/>
                    <a:pt x="815926" y="719304"/>
                  </a:cubicBezTo>
                  <a:cubicBezTo>
                    <a:pt x="764345" y="585661"/>
                    <a:pt x="719797" y="487187"/>
                    <a:pt x="745588" y="367612"/>
                  </a:cubicBezTo>
                  <a:cubicBezTo>
                    <a:pt x="771379" y="248037"/>
                    <a:pt x="841717" y="22953"/>
                    <a:pt x="970671" y="1852"/>
                  </a:cubicBezTo>
                  <a:cubicBezTo>
                    <a:pt x="1099625" y="-19249"/>
                    <a:pt x="1425526" y="144874"/>
                    <a:pt x="1519311" y="241003"/>
                  </a:cubicBezTo>
                  <a:cubicBezTo>
                    <a:pt x="1613096" y="337132"/>
                    <a:pt x="1577927" y="430917"/>
                    <a:pt x="1533379" y="578628"/>
                  </a:cubicBezTo>
                  <a:cubicBezTo>
                    <a:pt x="1488831" y="726339"/>
                    <a:pt x="1233268" y="986591"/>
                    <a:pt x="1252025" y="1127268"/>
                  </a:cubicBezTo>
                  <a:cubicBezTo>
                    <a:pt x="1270782" y="1267945"/>
                    <a:pt x="1509932" y="1408621"/>
                    <a:pt x="1645920" y="1422689"/>
                  </a:cubicBezTo>
                  <a:cubicBezTo>
                    <a:pt x="1781908" y="1436757"/>
                    <a:pt x="1978856" y="1251533"/>
                    <a:pt x="2067951" y="1211674"/>
                  </a:cubicBezTo>
                  <a:cubicBezTo>
                    <a:pt x="2157047" y="1171816"/>
                    <a:pt x="2098432" y="1129612"/>
                    <a:pt x="2180493" y="1183538"/>
                  </a:cubicBezTo>
                </a:path>
              </a:pathLst>
            </a:custGeom>
            <a:noFill/>
            <a:ln w="57150">
              <a:solidFill>
                <a:srgbClr val="00B05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4" name="TextBox 33"/>
                <p:cNvSpPr txBox="1"/>
                <p:nvPr/>
              </p:nvSpPr>
              <p:spPr>
                <a:xfrm>
                  <a:off x="-2929" y="4948535"/>
                  <a:ext cx="4268541" cy="461665"/>
                </a:xfrm>
                <a:prstGeom prst="rect">
                  <a:avLst/>
                </a:prstGeom>
                <a:noFill/>
              </p:spPr>
              <p:txBody>
                <a:bodyPr wrap="none" rtlCol="0">
                  <a:spAutoFit/>
                </a:bodyPr>
                <a:lstStyle/>
                <a:p>
                  <a:r>
                    <a:rPr lang="en-US" smtClean="0">
                      <a:solidFill>
                        <a:schemeClr val="tx1"/>
                      </a:solidFill>
                    </a:rPr>
                    <a:t>When “</a:t>
                  </a:r>
                  <a:r>
                    <a:rPr lang="en-US" smtClean="0">
                      <a:solidFill>
                        <a:srgbClr val="7030A0"/>
                      </a:solidFill>
                    </a:rPr>
                    <a:t>long</a:t>
                  </a:r>
                  <a:r>
                    <a:rPr lang="en-US" smtClean="0">
                      <a:solidFill>
                        <a:schemeClr val="tx1"/>
                      </a:solidFill>
                    </a:rPr>
                    <a:t>” string </a:t>
                  </a:r>
                  <a14:m>
                    <m:oMath xmlns:m="http://schemas.openxmlformats.org/officeDocument/2006/math">
                      <m:r>
                        <a:rPr lang="en-US" b="0" i="1" smtClean="0">
                          <a:solidFill>
                            <a:schemeClr val="tx1"/>
                          </a:solidFill>
                          <a:latin typeface="Cambria Math"/>
                        </a:rPr>
                        <m:t>𝑠</m:t>
                      </m:r>
                    </m:oMath>
                  </a14:m>
                  <a:r>
                    <a:rPr lang="en-US" smtClean="0">
                      <a:solidFill>
                        <a:schemeClr val="tx1"/>
                      </a:solidFill>
                    </a:rPr>
                    <a:t> </a:t>
                  </a:r>
                  <a:r>
                    <a:rPr lang="en-US" smtClean="0">
                      <a:solidFill>
                        <a:schemeClr val="tx1"/>
                      </a:solidFill>
                    </a:rPr>
                    <a:t>is accepted</a:t>
                  </a:r>
                  <a:endParaRPr lang="en-US">
                    <a:solidFill>
                      <a:schemeClr val="tx1"/>
                    </a:solidFill>
                  </a:endParaRPr>
                </a:p>
              </p:txBody>
            </p:sp>
          </mc:Choice>
          <mc:Fallback>
            <p:sp>
              <p:nvSpPr>
                <p:cNvPr id="34" name="TextBox 33"/>
                <p:cNvSpPr txBox="1">
                  <a:spLocks noRot="1" noChangeAspect="1" noMove="1" noResize="1" noEditPoints="1" noAdjustHandles="1" noChangeArrowheads="1" noChangeShapeType="1" noTextEdit="1"/>
                </p:cNvSpPr>
                <p:nvPr/>
              </p:nvSpPr>
              <p:spPr>
                <a:xfrm>
                  <a:off x="-2929" y="4948535"/>
                  <a:ext cx="4268541" cy="461665"/>
                </a:xfrm>
                <a:prstGeom prst="rect">
                  <a:avLst/>
                </a:prstGeom>
                <a:blipFill rotWithShape="1">
                  <a:blip r:embed="rId6"/>
                  <a:stretch>
                    <a:fillRect l="-2143" t="-10526" r="-1286" b="-28947"/>
                  </a:stretch>
                </a:blipFill>
              </p:spPr>
              <p:txBody>
                <a:bodyPr/>
                <a:lstStyle/>
                <a:p>
                  <a:r>
                    <a:rPr lang="en-US">
                      <a:noFill/>
                    </a:rPr>
                    <a:t> </a:t>
                  </a:r>
                </a:p>
              </p:txBody>
            </p:sp>
          </mc:Fallback>
        </mc:AlternateContent>
        <p:sp>
          <p:nvSpPr>
            <p:cNvPr id="35" name="TextBox 34"/>
            <p:cNvSpPr txBox="1"/>
            <p:nvPr/>
          </p:nvSpPr>
          <p:spPr>
            <a:xfrm>
              <a:off x="2970212" y="6472535"/>
              <a:ext cx="1306063" cy="461665"/>
            </a:xfrm>
            <a:prstGeom prst="rect">
              <a:avLst/>
            </a:prstGeom>
            <a:noFill/>
          </p:spPr>
          <p:txBody>
            <a:bodyPr wrap="none" rtlCol="0">
              <a:spAutoFit/>
            </a:bodyPr>
            <a:lstStyle/>
            <a:p>
              <a:r>
                <a:rPr lang="en-US" smtClean="0">
                  <a:solidFill>
                    <a:srgbClr val="0070C0"/>
                  </a:solidFill>
                </a:rPr>
                <a:t>First part</a:t>
              </a:r>
              <a:endParaRPr lang="en-US">
                <a:solidFill>
                  <a:srgbClr val="0070C0"/>
                </a:solidFill>
              </a:endParaRPr>
            </a:p>
          </p:txBody>
        </p:sp>
        <p:sp>
          <p:nvSpPr>
            <p:cNvPr id="36" name="TextBox 35"/>
            <p:cNvSpPr txBox="1"/>
            <p:nvPr/>
          </p:nvSpPr>
          <p:spPr>
            <a:xfrm>
              <a:off x="5027612" y="4643735"/>
              <a:ext cx="1654620" cy="461665"/>
            </a:xfrm>
            <a:prstGeom prst="rect">
              <a:avLst/>
            </a:prstGeom>
            <a:noFill/>
          </p:spPr>
          <p:txBody>
            <a:bodyPr wrap="none" rtlCol="0">
              <a:spAutoFit/>
            </a:bodyPr>
            <a:lstStyle/>
            <a:p>
              <a:r>
                <a:rPr lang="en-US" smtClean="0">
                  <a:solidFill>
                    <a:schemeClr val="accent6">
                      <a:lumMod val="75000"/>
                    </a:schemeClr>
                  </a:solidFill>
                </a:rPr>
                <a:t>Middle part</a:t>
              </a:r>
              <a:endParaRPr lang="en-US">
                <a:solidFill>
                  <a:schemeClr val="accent6">
                    <a:lumMod val="75000"/>
                  </a:schemeClr>
                </a:solidFill>
              </a:endParaRPr>
            </a:p>
          </p:txBody>
        </p:sp>
        <p:sp>
          <p:nvSpPr>
            <p:cNvPr id="37" name="TextBox 36"/>
            <p:cNvSpPr txBox="1"/>
            <p:nvPr/>
          </p:nvSpPr>
          <p:spPr>
            <a:xfrm>
              <a:off x="6805969" y="6472535"/>
              <a:ext cx="1269643" cy="461665"/>
            </a:xfrm>
            <a:prstGeom prst="rect">
              <a:avLst/>
            </a:prstGeom>
            <a:noFill/>
          </p:spPr>
          <p:txBody>
            <a:bodyPr wrap="none" rtlCol="0">
              <a:spAutoFit/>
            </a:bodyPr>
            <a:lstStyle/>
            <a:p>
              <a:r>
                <a:rPr lang="en-US" smtClean="0">
                  <a:solidFill>
                    <a:srgbClr val="00B050"/>
                  </a:solidFill>
                </a:rPr>
                <a:t>Last part</a:t>
              </a:r>
              <a:endParaRPr lang="en-US">
                <a:solidFill>
                  <a:srgbClr val="00B050"/>
                </a:solidFill>
              </a:endParaRPr>
            </a:p>
          </p:txBody>
        </p:sp>
      </p:grpSp>
    </p:spTree>
    <p:extLst>
      <p:ext uri="{BB962C8B-B14F-4D97-AF65-F5344CB8AC3E}">
        <p14:creationId xmlns:p14="http://schemas.microsoft.com/office/powerpoint/2010/main" val="53989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smtClean="0"/>
              <a:t>“Pumping Lemma” Idea</a:t>
            </a:r>
            <a:endParaRPr lang="en-US"/>
          </a:p>
        </p:txBody>
      </p:sp>
      <p:sp>
        <p:nvSpPr>
          <p:cNvPr id="3" name="Content Placeholder 2"/>
          <p:cNvSpPr>
            <a:spLocks noGrp="1"/>
          </p:cNvSpPr>
          <p:nvPr>
            <p:ph idx="1"/>
          </p:nvPr>
        </p:nvSpPr>
        <p:spPr>
          <a:xfrm>
            <a:off x="150812" y="533400"/>
            <a:ext cx="12038013" cy="4525963"/>
          </a:xfrm>
        </p:spPr>
        <p:txBody>
          <a:bodyPr>
            <a:noAutofit/>
          </a:bodyPr>
          <a:lstStyle/>
          <a:p>
            <a:r>
              <a:rPr lang="en-US" sz="2800" smtClean="0"/>
              <a:t>Any infinite regular language has a “</a:t>
            </a:r>
            <a:r>
              <a:rPr lang="en-US" sz="2800" smtClean="0">
                <a:solidFill>
                  <a:srgbClr val="7030A0"/>
                </a:solidFill>
              </a:rPr>
              <a:t>long</a:t>
            </a:r>
            <a:r>
              <a:rPr lang="en-US" sz="2800" smtClean="0"/>
              <a:t>” string</a:t>
            </a:r>
          </a:p>
          <a:p>
            <a:r>
              <a:rPr lang="en-US" sz="2800" smtClean="0"/>
              <a:t>Any “</a:t>
            </a:r>
            <a:r>
              <a:rPr lang="en-US" sz="2800" smtClean="0">
                <a:solidFill>
                  <a:srgbClr val="7030A0"/>
                </a:solidFill>
              </a:rPr>
              <a:t>long</a:t>
            </a:r>
            <a:r>
              <a:rPr lang="en-US" sz="2800" smtClean="0"/>
              <a:t>” string can be broken into 3 parts</a:t>
            </a:r>
          </a:p>
          <a:p>
            <a:pPr lvl="1"/>
            <a:r>
              <a:rPr lang="en-US" sz="2400" smtClean="0"/>
              <a:t>A </a:t>
            </a:r>
            <a:r>
              <a:rPr lang="en-US" sz="2400" smtClean="0">
                <a:solidFill>
                  <a:srgbClr val="0070C0"/>
                </a:solidFill>
              </a:rPr>
              <a:t>first part </a:t>
            </a:r>
            <a:r>
              <a:rPr lang="en-US" sz="2400" smtClean="0"/>
              <a:t>that takes you from </a:t>
            </a:r>
            <a:r>
              <a:rPr lang="en-US" sz="2400" smtClean="0">
                <a:solidFill>
                  <a:srgbClr val="E422C8"/>
                </a:solidFill>
              </a:rPr>
              <a:t>start</a:t>
            </a:r>
            <a:r>
              <a:rPr lang="en-US" sz="2400" smtClean="0"/>
              <a:t> to </a:t>
            </a:r>
            <a:r>
              <a:rPr lang="en-US" sz="2400" b="1" smtClean="0"/>
              <a:t>some state</a:t>
            </a:r>
          </a:p>
          <a:p>
            <a:pPr lvl="1"/>
            <a:r>
              <a:rPr lang="en-US" sz="2400" smtClean="0"/>
              <a:t>A </a:t>
            </a:r>
            <a:r>
              <a:rPr lang="en-US" sz="2400" smtClean="0">
                <a:solidFill>
                  <a:schemeClr val="accent6">
                    <a:lumMod val="75000"/>
                  </a:schemeClr>
                </a:solidFill>
              </a:rPr>
              <a:t>middle part </a:t>
            </a:r>
            <a:r>
              <a:rPr lang="en-US" sz="2400" smtClean="0"/>
              <a:t>that takes you back to that </a:t>
            </a:r>
            <a:r>
              <a:rPr lang="en-US" sz="2400" b="1" smtClean="0"/>
              <a:t>same state</a:t>
            </a:r>
          </a:p>
          <a:p>
            <a:pPr lvl="1"/>
            <a:r>
              <a:rPr lang="en-US" sz="2400" smtClean="0"/>
              <a:t>A </a:t>
            </a:r>
            <a:r>
              <a:rPr lang="en-US" sz="2400" smtClean="0">
                <a:solidFill>
                  <a:srgbClr val="00B050"/>
                </a:solidFill>
              </a:rPr>
              <a:t>last part </a:t>
            </a:r>
            <a:r>
              <a:rPr lang="en-US" sz="2400" smtClean="0"/>
              <a:t>that takes you to a </a:t>
            </a:r>
            <a:r>
              <a:rPr lang="en-US" sz="2400" smtClean="0">
                <a:solidFill>
                  <a:srgbClr val="FF0000"/>
                </a:solidFill>
              </a:rPr>
              <a:t>final</a:t>
            </a:r>
            <a:r>
              <a:rPr lang="en-US" sz="2400" smtClean="0"/>
              <a:t> state</a:t>
            </a:r>
          </a:p>
          <a:p>
            <a:r>
              <a:rPr lang="en-US" sz="2800" smtClean="0"/>
              <a:t>Copying the </a:t>
            </a:r>
            <a:r>
              <a:rPr lang="en-US" sz="2800" smtClean="0">
                <a:solidFill>
                  <a:schemeClr val="accent6">
                    <a:lumMod val="75000"/>
                  </a:schemeClr>
                </a:solidFill>
              </a:rPr>
              <a:t>middle part </a:t>
            </a:r>
            <a:r>
              <a:rPr lang="en-US" sz="2800" smtClean="0"/>
              <a:t>times (or skipping it) still makes a path from </a:t>
            </a:r>
            <a:r>
              <a:rPr lang="en-US" sz="2800" smtClean="0">
                <a:solidFill>
                  <a:srgbClr val="E422C8"/>
                </a:solidFill>
              </a:rPr>
              <a:t>start</a:t>
            </a:r>
            <a:r>
              <a:rPr lang="en-US" sz="2800" smtClean="0"/>
              <a:t> to a </a:t>
            </a:r>
            <a:r>
              <a:rPr lang="en-US" sz="2800" smtClean="0">
                <a:solidFill>
                  <a:srgbClr val="FF0000"/>
                </a:solidFill>
              </a:rPr>
              <a:t>final</a:t>
            </a:r>
            <a:r>
              <a:rPr lang="en-US" sz="2800" smtClean="0"/>
              <a:t> state</a:t>
            </a:r>
          </a:p>
          <a:p>
            <a:r>
              <a:rPr lang="en-US" sz="2800" smtClean="0"/>
              <a:t>If we can’t break up a “</a:t>
            </a:r>
            <a:r>
              <a:rPr lang="en-US" sz="2800" smtClean="0">
                <a:solidFill>
                  <a:srgbClr val="7030A0"/>
                </a:solidFill>
              </a:rPr>
              <a:t>long</a:t>
            </a:r>
            <a:r>
              <a:rPr lang="en-US" sz="2800" smtClean="0"/>
              <a:t>” string into these parts which allows us to “pump” the middle, the language isn’t regular</a:t>
            </a:r>
            <a:endParaRPr lang="en-US" sz="2800"/>
          </a:p>
        </p:txBody>
      </p:sp>
      <p:sp>
        <p:nvSpPr>
          <p:cNvPr id="4" name="Slide Number Placeholder 3"/>
          <p:cNvSpPr>
            <a:spLocks noGrp="1"/>
          </p:cNvSpPr>
          <p:nvPr>
            <p:ph type="sldNum" sz="quarter" idx="12"/>
          </p:nvPr>
        </p:nvSpPr>
        <p:spPr/>
        <p:txBody>
          <a:bodyPr/>
          <a:lstStyle/>
          <a:p>
            <a:fld id="{9BB9F8D7-E2A3-4222-BD86-A63794DF33E7}" type="slidenum">
              <a:rPr lang="en-US" smtClean="0"/>
              <a:t>18</a:t>
            </a:fld>
            <a:endParaRPr lang="en-US"/>
          </a:p>
        </p:txBody>
      </p:sp>
      <p:grpSp>
        <p:nvGrpSpPr>
          <p:cNvPr id="5" name="Group 4"/>
          <p:cNvGrpSpPr/>
          <p:nvPr/>
        </p:nvGrpSpPr>
        <p:grpSpPr>
          <a:xfrm>
            <a:off x="835271" y="4643735"/>
            <a:ext cx="9754941" cy="2290465"/>
            <a:chOff x="-2929" y="4643735"/>
            <a:chExt cx="9754941" cy="2290465"/>
          </a:xfrm>
        </p:grpSpPr>
        <p:grpSp>
          <p:nvGrpSpPr>
            <p:cNvPr id="6" name="Group 17"/>
            <p:cNvGrpSpPr>
              <a:grpSpLocks/>
            </p:cNvGrpSpPr>
            <p:nvPr/>
          </p:nvGrpSpPr>
          <p:grpSpPr bwMode="auto">
            <a:xfrm>
              <a:off x="1674812" y="5647686"/>
              <a:ext cx="914400" cy="678906"/>
              <a:chOff x="4724" y="1996"/>
              <a:chExt cx="388" cy="288"/>
            </a:xfrm>
          </p:grpSpPr>
          <mc:AlternateContent xmlns:mc="http://schemas.openxmlformats.org/markup-compatibility/2006" xmlns:a14="http://schemas.microsoft.com/office/drawing/2010/main">
            <mc:Choice Requires="a14">
              <p:sp>
                <p:nvSpPr>
                  <p:cNvPr id="18"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19" name="Group 19"/>
              <p:cNvGrpSpPr>
                <a:grpSpLocks/>
              </p:cNvGrpSpPr>
              <p:nvPr/>
            </p:nvGrpSpPr>
            <p:grpSpPr bwMode="auto">
              <a:xfrm>
                <a:off x="4724" y="2092"/>
                <a:ext cx="96" cy="96"/>
                <a:chOff x="4752" y="2092"/>
                <a:chExt cx="96" cy="96"/>
              </a:xfrm>
            </p:grpSpPr>
            <p:sp>
              <p:nvSpPr>
                <p:cNvPr id="20"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21"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7" name="Group 27"/>
            <p:cNvGrpSpPr>
              <a:grpSpLocks/>
            </p:cNvGrpSpPr>
            <p:nvPr/>
          </p:nvGrpSpPr>
          <p:grpSpPr bwMode="auto">
            <a:xfrm>
              <a:off x="8952279" y="5665421"/>
              <a:ext cx="799733" cy="799941"/>
              <a:chOff x="4824" y="2352"/>
              <a:chExt cx="288" cy="288"/>
            </a:xfrm>
          </p:grpSpPr>
          <mc:AlternateContent xmlns:mc="http://schemas.openxmlformats.org/markup-compatibility/2006">
            <mc:Choice xmlns:a14="http://schemas.microsoft.com/office/drawing/2010/main" Requires="a14">
              <p:sp>
                <p:nvSpPr>
                  <p:cNvPr id="16"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baseline="-25000">
                      <a:solidFill>
                        <a:srgbClr val="FF0000"/>
                      </a:solidFill>
                    </a:endParaRPr>
                  </a:p>
                </p:txBody>
              </p:sp>
            </mc:Choice>
            <mc:Fallback>
              <p:sp>
                <p:nvSpPr>
                  <p:cNvPr id="16"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4"/>
                    <a:stretch>
                      <a:fillRect/>
                    </a:stretch>
                  </a:blipFill>
                  <a:ln w="9525" algn="ctr">
                    <a:solidFill>
                      <a:srgbClr val="FF0000"/>
                    </a:solidFill>
                    <a:round/>
                    <a:headEnd/>
                    <a:tailEnd/>
                  </a:ln>
                </p:spPr>
                <p:txBody>
                  <a:bodyPr/>
                  <a:lstStyle/>
                  <a:p>
                    <a:r>
                      <a:rPr lang="en-US">
                        <a:noFill/>
                      </a:rPr>
                      <a:t> </a:t>
                    </a:r>
                  </a:p>
                </p:txBody>
              </p:sp>
            </mc:Fallback>
          </mc:AlternateContent>
          <p:sp>
            <p:nvSpPr>
              <p:cNvPr id="17"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 name="Freeform 7"/>
            <p:cNvSpPr/>
            <p:nvPr/>
          </p:nvSpPr>
          <p:spPr>
            <a:xfrm>
              <a:off x="2589212" y="5527605"/>
              <a:ext cx="2824526" cy="958281"/>
            </a:xfrm>
            <a:custGeom>
              <a:avLst/>
              <a:gdLst>
                <a:gd name="connsiteX0" fmla="*/ 0 w 2192236"/>
                <a:gd name="connsiteY0" fmla="*/ 500941 h 1267737"/>
                <a:gd name="connsiteX1" fmla="*/ 140676 w 2192236"/>
                <a:gd name="connsiteY1" fmla="*/ 402467 h 1267737"/>
                <a:gd name="connsiteX2" fmla="*/ 182880 w 2192236"/>
                <a:gd name="connsiteY2" fmla="*/ 50775 h 1267737"/>
                <a:gd name="connsiteX3" fmla="*/ 506436 w 2192236"/>
                <a:gd name="connsiteY3" fmla="*/ 22640 h 1267737"/>
                <a:gd name="connsiteX4" fmla="*/ 548640 w 2192236"/>
                <a:gd name="connsiteY4" fmla="*/ 247723 h 1267737"/>
                <a:gd name="connsiteX5" fmla="*/ 506436 w 2192236"/>
                <a:gd name="connsiteY5" fmla="*/ 683821 h 1267737"/>
                <a:gd name="connsiteX6" fmla="*/ 323556 w 2192236"/>
                <a:gd name="connsiteY6" fmla="*/ 1063649 h 1267737"/>
                <a:gd name="connsiteX7" fmla="*/ 379827 w 2192236"/>
                <a:gd name="connsiteY7" fmla="*/ 1218393 h 1267737"/>
                <a:gd name="connsiteX8" fmla="*/ 689316 w 2192236"/>
                <a:gd name="connsiteY8" fmla="*/ 1260597 h 1267737"/>
                <a:gd name="connsiteX9" fmla="*/ 829993 w 2192236"/>
                <a:gd name="connsiteY9" fmla="*/ 1260597 h 1267737"/>
                <a:gd name="connsiteX10" fmla="*/ 1041009 w 2192236"/>
                <a:gd name="connsiteY10" fmla="*/ 1190258 h 1267737"/>
                <a:gd name="connsiteX11" fmla="*/ 942535 w 2192236"/>
                <a:gd name="connsiteY11" fmla="*/ 1021446 h 1267737"/>
                <a:gd name="connsiteX12" fmla="*/ 801858 w 2192236"/>
                <a:gd name="connsiteY12" fmla="*/ 979243 h 1267737"/>
                <a:gd name="connsiteX13" fmla="*/ 689316 w 2192236"/>
                <a:gd name="connsiteY13" fmla="*/ 824498 h 1267737"/>
                <a:gd name="connsiteX14" fmla="*/ 689316 w 2192236"/>
                <a:gd name="connsiteY14" fmla="*/ 529077 h 1267737"/>
                <a:gd name="connsiteX15" fmla="*/ 703384 w 2192236"/>
                <a:gd name="connsiteY15" fmla="*/ 430603 h 1267737"/>
                <a:gd name="connsiteX16" fmla="*/ 731520 w 2192236"/>
                <a:gd name="connsiteY16" fmla="*/ 388400 h 1267737"/>
                <a:gd name="connsiteX17" fmla="*/ 956603 w 2192236"/>
                <a:gd name="connsiteY17" fmla="*/ 233655 h 1267737"/>
                <a:gd name="connsiteX18" fmla="*/ 1069144 w 2192236"/>
                <a:gd name="connsiteY18" fmla="*/ 233655 h 1267737"/>
                <a:gd name="connsiteX19" fmla="*/ 1167618 w 2192236"/>
                <a:gd name="connsiteY19" fmla="*/ 261790 h 1267737"/>
                <a:gd name="connsiteX20" fmla="*/ 1294227 w 2192236"/>
                <a:gd name="connsiteY20" fmla="*/ 388400 h 1267737"/>
                <a:gd name="connsiteX21" fmla="*/ 1294227 w 2192236"/>
                <a:gd name="connsiteY21" fmla="*/ 472806 h 1267737"/>
                <a:gd name="connsiteX22" fmla="*/ 1308295 w 2192236"/>
                <a:gd name="connsiteY22" fmla="*/ 740092 h 1267737"/>
                <a:gd name="connsiteX23" fmla="*/ 1392701 w 2192236"/>
                <a:gd name="connsiteY23" fmla="*/ 740092 h 1267737"/>
                <a:gd name="connsiteX24" fmla="*/ 1547446 w 2192236"/>
                <a:gd name="connsiteY24" fmla="*/ 726024 h 1267737"/>
                <a:gd name="connsiteX25" fmla="*/ 1688123 w 2192236"/>
                <a:gd name="connsiteY25" fmla="*/ 500941 h 1267737"/>
                <a:gd name="connsiteX26" fmla="*/ 1786596 w 2192236"/>
                <a:gd name="connsiteY26" fmla="*/ 318061 h 1267737"/>
                <a:gd name="connsiteX27" fmla="*/ 1842867 w 2192236"/>
                <a:gd name="connsiteY27" fmla="*/ 318061 h 1267737"/>
                <a:gd name="connsiteX28" fmla="*/ 1969476 w 2192236"/>
                <a:gd name="connsiteY28" fmla="*/ 486873 h 1267737"/>
                <a:gd name="connsiteX29" fmla="*/ 2166424 w 2192236"/>
                <a:gd name="connsiteY29" fmla="*/ 557212 h 126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92236" h="1267737">
                  <a:moveTo>
                    <a:pt x="0" y="500941"/>
                  </a:moveTo>
                  <a:cubicBezTo>
                    <a:pt x="55098" y="489218"/>
                    <a:pt x="110196" y="477495"/>
                    <a:pt x="140676" y="402467"/>
                  </a:cubicBezTo>
                  <a:cubicBezTo>
                    <a:pt x="171156" y="327439"/>
                    <a:pt x="121920" y="114079"/>
                    <a:pt x="182880" y="50775"/>
                  </a:cubicBezTo>
                  <a:cubicBezTo>
                    <a:pt x="243840" y="-12529"/>
                    <a:pt x="445476" y="-10185"/>
                    <a:pt x="506436" y="22640"/>
                  </a:cubicBezTo>
                  <a:cubicBezTo>
                    <a:pt x="567396" y="55465"/>
                    <a:pt x="548640" y="137526"/>
                    <a:pt x="548640" y="247723"/>
                  </a:cubicBezTo>
                  <a:cubicBezTo>
                    <a:pt x="548640" y="357920"/>
                    <a:pt x="543950" y="547833"/>
                    <a:pt x="506436" y="683821"/>
                  </a:cubicBezTo>
                  <a:cubicBezTo>
                    <a:pt x="468922" y="819809"/>
                    <a:pt x="344657" y="974554"/>
                    <a:pt x="323556" y="1063649"/>
                  </a:cubicBezTo>
                  <a:cubicBezTo>
                    <a:pt x="302455" y="1152744"/>
                    <a:pt x="318867" y="1185568"/>
                    <a:pt x="379827" y="1218393"/>
                  </a:cubicBezTo>
                  <a:cubicBezTo>
                    <a:pt x="440787" y="1251218"/>
                    <a:pt x="614288" y="1253563"/>
                    <a:pt x="689316" y="1260597"/>
                  </a:cubicBezTo>
                  <a:cubicBezTo>
                    <a:pt x="764344" y="1267631"/>
                    <a:pt x="771378" y="1272320"/>
                    <a:pt x="829993" y="1260597"/>
                  </a:cubicBezTo>
                  <a:cubicBezTo>
                    <a:pt x="888609" y="1248874"/>
                    <a:pt x="1022252" y="1230117"/>
                    <a:pt x="1041009" y="1190258"/>
                  </a:cubicBezTo>
                  <a:cubicBezTo>
                    <a:pt x="1059766" y="1150399"/>
                    <a:pt x="982394" y="1056615"/>
                    <a:pt x="942535" y="1021446"/>
                  </a:cubicBezTo>
                  <a:cubicBezTo>
                    <a:pt x="902676" y="986277"/>
                    <a:pt x="844061" y="1012068"/>
                    <a:pt x="801858" y="979243"/>
                  </a:cubicBezTo>
                  <a:cubicBezTo>
                    <a:pt x="759655" y="946418"/>
                    <a:pt x="708073" y="899526"/>
                    <a:pt x="689316" y="824498"/>
                  </a:cubicBezTo>
                  <a:cubicBezTo>
                    <a:pt x="670559" y="749470"/>
                    <a:pt x="686971" y="594726"/>
                    <a:pt x="689316" y="529077"/>
                  </a:cubicBezTo>
                  <a:cubicBezTo>
                    <a:pt x="691661" y="463428"/>
                    <a:pt x="696350" y="454049"/>
                    <a:pt x="703384" y="430603"/>
                  </a:cubicBezTo>
                  <a:cubicBezTo>
                    <a:pt x="710418" y="407157"/>
                    <a:pt x="689317" y="421225"/>
                    <a:pt x="731520" y="388400"/>
                  </a:cubicBezTo>
                  <a:cubicBezTo>
                    <a:pt x="773723" y="355575"/>
                    <a:pt x="900332" y="259446"/>
                    <a:pt x="956603" y="233655"/>
                  </a:cubicBezTo>
                  <a:cubicBezTo>
                    <a:pt x="1012874" y="207864"/>
                    <a:pt x="1033975" y="228966"/>
                    <a:pt x="1069144" y="233655"/>
                  </a:cubicBezTo>
                  <a:cubicBezTo>
                    <a:pt x="1104313" y="238344"/>
                    <a:pt x="1130104" y="235999"/>
                    <a:pt x="1167618" y="261790"/>
                  </a:cubicBezTo>
                  <a:cubicBezTo>
                    <a:pt x="1205132" y="287581"/>
                    <a:pt x="1273126" y="353231"/>
                    <a:pt x="1294227" y="388400"/>
                  </a:cubicBezTo>
                  <a:cubicBezTo>
                    <a:pt x="1315329" y="423569"/>
                    <a:pt x="1291882" y="414191"/>
                    <a:pt x="1294227" y="472806"/>
                  </a:cubicBezTo>
                  <a:cubicBezTo>
                    <a:pt x="1296572" y="531421"/>
                    <a:pt x="1291883" y="695544"/>
                    <a:pt x="1308295" y="740092"/>
                  </a:cubicBezTo>
                  <a:cubicBezTo>
                    <a:pt x="1324707" y="784640"/>
                    <a:pt x="1352843" y="742437"/>
                    <a:pt x="1392701" y="740092"/>
                  </a:cubicBezTo>
                  <a:cubicBezTo>
                    <a:pt x="1432560" y="737747"/>
                    <a:pt x="1498209" y="765882"/>
                    <a:pt x="1547446" y="726024"/>
                  </a:cubicBezTo>
                  <a:cubicBezTo>
                    <a:pt x="1596683" y="686166"/>
                    <a:pt x="1648265" y="568935"/>
                    <a:pt x="1688123" y="500941"/>
                  </a:cubicBezTo>
                  <a:cubicBezTo>
                    <a:pt x="1727981" y="432947"/>
                    <a:pt x="1760805" y="348541"/>
                    <a:pt x="1786596" y="318061"/>
                  </a:cubicBezTo>
                  <a:cubicBezTo>
                    <a:pt x="1812387" y="287581"/>
                    <a:pt x="1812387" y="289926"/>
                    <a:pt x="1842867" y="318061"/>
                  </a:cubicBezTo>
                  <a:cubicBezTo>
                    <a:pt x="1873347" y="346196"/>
                    <a:pt x="1915550" y="447015"/>
                    <a:pt x="1969476" y="486873"/>
                  </a:cubicBezTo>
                  <a:cubicBezTo>
                    <a:pt x="2023402" y="526731"/>
                    <a:pt x="2271932" y="369643"/>
                    <a:pt x="2166424" y="557212"/>
                  </a:cubicBezTo>
                </a:path>
              </a:pathLst>
            </a:custGeom>
            <a:noFill/>
            <a:ln w="57150">
              <a:solidFill>
                <a:srgbClr val="0070C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mc:Choice xmlns:a14="http://schemas.microsoft.com/office/drawing/2010/main" Requires="a14">
            <p:sp>
              <p:nvSpPr>
                <p:cNvPr id="9" name="Oval 23"/>
                <p:cNvSpPr>
                  <a:spLocks noChangeArrowheads="1"/>
                </p:cNvSpPr>
                <p:nvPr/>
              </p:nvSpPr>
              <p:spPr bwMode="auto">
                <a:xfrm>
                  <a:off x="5384964" y="5685472"/>
                  <a:ext cx="633248" cy="633413"/>
                </a:xfrm>
                <a:prstGeom prst="ellipse">
                  <a:avLst/>
                </a:prstGeom>
                <a:solidFill>
                  <a:schemeClr val="bg1"/>
                </a:solid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9" name="Oval 23"/>
                <p:cNvSpPr>
                  <a:spLocks noRot="1" noChangeAspect="1" noMove="1" noResize="1" noEditPoints="1" noAdjustHandles="1" noChangeArrowheads="1" noChangeShapeType="1" noTextEdit="1"/>
                </p:cNvSpPr>
                <p:nvPr/>
              </p:nvSpPr>
              <p:spPr bwMode="auto">
                <a:xfrm>
                  <a:off x="5384964" y="5685472"/>
                  <a:ext cx="633248" cy="633413"/>
                </a:xfrm>
                <a:prstGeom prst="ellipse">
                  <a:avLst/>
                </a:prstGeom>
                <a:blipFill rotWithShape="1">
                  <a:blip r:embed="rId5"/>
                  <a:stretch>
                    <a:fillRect/>
                  </a:stretch>
                </a:blipFill>
                <a:ln w="9525" algn="ctr">
                  <a:solidFill>
                    <a:schemeClr val="tx1"/>
                  </a:solidFill>
                  <a:round/>
                  <a:headEnd/>
                  <a:tailEnd/>
                </a:ln>
              </p:spPr>
              <p:txBody>
                <a:bodyPr/>
                <a:lstStyle/>
                <a:p>
                  <a:r>
                    <a:rPr lang="en-US">
                      <a:noFill/>
                    </a:rPr>
                    <a:t> </a:t>
                  </a:r>
                </a:p>
              </p:txBody>
            </p:sp>
          </mc:Fallback>
        </mc:AlternateContent>
        <p:sp>
          <p:nvSpPr>
            <p:cNvPr id="10" name="Freeform 9"/>
            <p:cNvSpPr/>
            <p:nvPr/>
          </p:nvSpPr>
          <p:spPr>
            <a:xfrm>
              <a:off x="5332412" y="5114286"/>
              <a:ext cx="1176957" cy="703503"/>
            </a:xfrm>
            <a:custGeom>
              <a:avLst/>
              <a:gdLst>
                <a:gd name="connsiteX0" fmla="*/ 675663 w 1176957"/>
                <a:gd name="connsiteY0" fmla="*/ 703503 h 703503"/>
                <a:gd name="connsiteX1" fmla="*/ 942949 w 1176957"/>
                <a:gd name="connsiteY1" fmla="*/ 576893 h 703503"/>
                <a:gd name="connsiteX2" fmla="*/ 1153964 w 1176957"/>
                <a:gd name="connsiteY2" fmla="*/ 337743 h 703503"/>
                <a:gd name="connsiteX3" fmla="*/ 1153964 w 1176957"/>
                <a:gd name="connsiteY3" fmla="*/ 84524 h 703503"/>
                <a:gd name="connsiteX4" fmla="*/ 999219 w 1176957"/>
                <a:gd name="connsiteY4" fmla="*/ 118 h 703503"/>
                <a:gd name="connsiteX5" fmla="*/ 858543 w 1176957"/>
                <a:gd name="connsiteY5" fmla="*/ 70456 h 703503"/>
                <a:gd name="connsiteX6" fmla="*/ 886678 w 1176957"/>
                <a:gd name="connsiteY6" fmla="*/ 239269 h 703503"/>
                <a:gd name="connsiteX7" fmla="*/ 957016 w 1176957"/>
                <a:gd name="connsiteY7" fmla="*/ 309607 h 703503"/>
                <a:gd name="connsiteX8" fmla="*/ 802272 w 1176957"/>
                <a:gd name="connsiteY8" fmla="*/ 478419 h 703503"/>
                <a:gd name="connsiteX9" fmla="*/ 450579 w 1176957"/>
                <a:gd name="connsiteY9" fmla="*/ 98592 h 703503"/>
                <a:gd name="connsiteX10" fmla="*/ 169226 w 1176957"/>
                <a:gd name="connsiteY10" fmla="*/ 118 h 703503"/>
                <a:gd name="connsiteX11" fmla="*/ 413 w 1176957"/>
                <a:gd name="connsiteY11" fmla="*/ 98592 h 703503"/>
                <a:gd name="connsiteX12" fmla="*/ 127023 w 1176957"/>
                <a:gd name="connsiteY12" fmla="*/ 408081 h 703503"/>
                <a:gd name="connsiteX13" fmla="*/ 295835 w 1176957"/>
                <a:gd name="connsiteY13" fmla="*/ 590961 h 70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6957" h="703503">
                  <a:moveTo>
                    <a:pt x="675663" y="703503"/>
                  </a:moveTo>
                  <a:cubicBezTo>
                    <a:pt x="769447" y="670678"/>
                    <a:pt x="863232" y="637853"/>
                    <a:pt x="942949" y="576893"/>
                  </a:cubicBezTo>
                  <a:cubicBezTo>
                    <a:pt x="1022666" y="515933"/>
                    <a:pt x="1118795" y="419804"/>
                    <a:pt x="1153964" y="337743"/>
                  </a:cubicBezTo>
                  <a:cubicBezTo>
                    <a:pt x="1189133" y="255682"/>
                    <a:pt x="1179755" y="140795"/>
                    <a:pt x="1153964" y="84524"/>
                  </a:cubicBezTo>
                  <a:cubicBezTo>
                    <a:pt x="1128173" y="28253"/>
                    <a:pt x="1048456" y="2463"/>
                    <a:pt x="999219" y="118"/>
                  </a:cubicBezTo>
                  <a:cubicBezTo>
                    <a:pt x="949982" y="-2227"/>
                    <a:pt x="877300" y="30597"/>
                    <a:pt x="858543" y="70456"/>
                  </a:cubicBezTo>
                  <a:cubicBezTo>
                    <a:pt x="839786" y="110315"/>
                    <a:pt x="870266" y="199411"/>
                    <a:pt x="886678" y="239269"/>
                  </a:cubicBezTo>
                  <a:cubicBezTo>
                    <a:pt x="903090" y="279127"/>
                    <a:pt x="971084" y="269749"/>
                    <a:pt x="957016" y="309607"/>
                  </a:cubicBezTo>
                  <a:cubicBezTo>
                    <a:pt x="942948" y="349465"/>
                    <a:pt x="886678" y="513588"/>
                    <a:pt x="802272" y="478419"/>
                  </a:cubicBezTo>
                  <a:cubicBezTo>
                    <a:pt x="717866" y="443250"/>
                    <a:pt x="556087" y="178309"/>
                    <a:pt x="450579" y="98592"/>
                  </a:cubicBezTo>
                  <a:cubicBezTo>
                    <a:pt x="345071" y="18875"/>
                    <a:pt x="244254" y="118"/>
                    <a:pt x="169226" y="118"/>
                  </a:cubicBezTo>
                  <a:cubicBezTo>
                    <a:pt x="94198" y="118"/>
                    <a:pt x="7447" y="30598"/>
                    <a:pt x="413" y="98592"/>
                  </a:cubicBezTo>
                  <a:cubicBezTo>
                    <a:pt x="-6621" y="166586"/>
                    <a:pt x="77786" y="326020"/>
                    <a:pt x="127023" y="408081"/>
                  </a:cubicBezTo>
                  <a:cubicBezTo>
                    <a:pt x="176260" y="490142"/>
                    <a:pt x="40272" y="391669"/>
                    <a:pt x="295835" y="590961"/>
                  </a:cubicBezTo>
                </a:path>
              </a:pathLst>
            </a:custGeom>
            <a:noFill/>
            <a:ln w="57150">
              <a:solidFill>
                <a:schemeClr val="accent6">
                  <a:lumMod val="75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978769" y="4953000"/>
              <a:ext cx="2973510" cy="1529436"/>
            </a:xfrm>
            <a:custGeom>
              <a:avLst/>
              <a:gdLst>
                <a:gd name="connsiteX0" fmla="*/ 0 w 2180493"/>
                <a:gd name="connsiteY0" fmla="*/ 1127268 h 1529436"/>
                <a:gd name="connsiteX1" fmla="*/ 365760 w 2180493"/>
                <a:gd name="connsiteY1" fmla="*/ 1394554 h 1529436"/>
                <a:gd name="connsiteX2" fmla="*/ 815926 w 2180493"/>
                <a:gd name="connsiteY2" fmla="*/ 1521163 h 1529436"/>
                <a:gd name="connsiteX3" fmla="*/ 1055077 w 2180493"/>
                <a:gd name="connsiteY3" fmla="*/ 1169471 h 1529436"/>
                <a:gd name="connsiteX4" fmla="*/ 815926 w 2180493"/>
                <a:gd name="connsiteY4" fmla="*/ 719304 h 1529436"/>
                <a:gd name="connsiteX5" fmla="*/ 745588 w 2180493"/>
                <a:gd name="connsiteY5" fmla="*/ 367612 h 1529436"/>
                <a:gd name="connsiteX6" fmla="*/ 970671 w 2180493"/>
                <a:gd name="connsiteY6" fmla="*/ 1852 h 1529436"/>
                <a:gd name="connsiteX7" fmla="*/ 1519311 w 2180493"/>
                <a:gd name="connsiteY7" fmla="*/ 241003 h 1529436"/>
                <a:gd name="connsiteX8" fmla="*/ 1533379 w 2180493"/>
                <a:gd name="connsiteY8" fmla="*/ 578628 h 1529436"/>
                <a:gd name="connsiteX9" fmla="*/ 1252025 w 2180493"/>
                <a:gd name="connsiteY9" fmla="*/ 1127268 h 1529436"/>
                <a:gd name="connsiteX10" fmla="*/ 1645920 w 2180493"/>
                <a:gd name="connsiteY10" fmla="*/ 1422689 h 1529436"/>
                <a:gd name="connsiteX11" fmla="*/ 2067951 w 2180493"/>
                <a:gd name="connsiteY11" fmla="*/ 1211674 h 1529436"/>
                <a:gd name="connsiteX12" fmla="*/ 2180493 w 2180493"/>
                <a:gd name="connsiteY12" fmla="*/ 1183538 h 152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0493" h="1529436">
                  <a:moveTo>
                    <a:pt x="0" y="1127268"/>
                  </a:moveTo>
                  <a:cubicBezTo>
                    <a:pt x="114886" y="1228086"/>
                    <a:pt x="229772" y="1328905"/>
                    <a:pt x="365760" y="1394554"/>
                  </a:cubicBezTo>
                  <a:cubicBezTo>
                    <a:pt x="501748" y="1460203"/>
                    <a:pt x="701040" y="1558677"/>
                    <a:pt x="815926" y="1521163"/>
                  </a:cubicBezTo>
                  <a:cubicBezTo>
                    <a:pt x="930812" y="1483649"/>
                    <a:pt x="1055077" y="1303114"/>
                    <a:pt x="1055077" y="1169471"/>
                  </a:cubicBezTo>
                  <a:cubicBezTo>
                    <a:pt x="1055077" y="1035828"/>
                    <a:pt x="867508" y="852947"/>
                    <a:pt x="815926" y="719304"/>
                  </a:cubicBezTo>
                  <a:cubicBezTo>
                    <a:pt x="764345" y="585661"/>
                    <a:pt x="719797" y="487187"/>
                    <a:pt x="745588" y="367612"/>
                  </a:cubicBezTo>
                  <a:cubicBezTo>
                    <a:pt x="771379" y="248037"/>
                    <a:pt x="841717" y="22953"/>
                    <a:pt x="970671" y="1852"/>
                  </a:cubicBezTo>
                  <a:cubicBezTo>
                    <a:pt x="1099625" y="-19249"/>
                    <a:pt x="1425526" y="144874"/>
                    <a:pt x="1519311" y="241003"/>
                  </a:cubicBezTo>
                  <a:cubicBezTo>
                    <a:pt x="1613096" y="337132"/>
                    <a:pt x="1577927" y="430917"/>
                    <a:pt x="1533379" y="578628"/>
                  </a:cubicBezTo>
                  <a:cubicBezTo>
                    <a:pt x="1488831" y="726339"/>
                    <a:pt x="1233268" y="986591"/>
                    <a:pt x="1252025" y="1127268"/>
                  </a:cubicBezTo>
                  <a:cubicBezTo>
                    <a:pt x="1270782" y="1267945"/>
                    <a:pt x="1509932" y="1408621"/>
                    <a:pt x="1645920" y="1422689"/>
                  </a:cubicBezTo>
                  <a:cubicBezTo>
                    <a:pt x="1781908" y="1436757"/>
                    <a:pt x="1978856" y="1251533"/>
                    <a:pt x="2067951" y="1211674"/>
                  </a:cubicBezTo>
                  <a:cubicBezTo>
                    <a:pt x="2157047" y="1171816"/>
                    <a:pt x="2098432" y="1129612"/>
                    <a:pt x="2180493" y="1183538"/>
                  </a:cubicBezTo>
                </a:path>
              </a:pathLst>
            </a:custGeom>
            <a:noFill/>
            <a:ln w="57150">
              <a:solidFill>
                <a:srgbClr val="00B05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2929" y="4948535"/>
                  <a:ext cx="4268541" cy="461665"/>
                </a:xfrm>
                <a:prstGeom prst="rect">
                  <a:avLst/>
                </a:prstGeom>
                <a:noFill/>
              </p:spPr>
              <p:txBody>
                <a:bodyPr wrap="none" rtlCol="0">
                  <a:spAutoFit/>
                </a:bodyPr>
                <a:lstStyle/>
                <a:p>
                  <a:r>
                    <a:rPr lang="en-US" smtClean="0">
                      <a:solidFill>
                        <a:schemeClr val="tx1"/>
                      </a:solidFill>
                    </a:rPr>
                    <a:t>When “</a:t>
                  </a:r>
                  <a:r>
                    <a:rPr lang="en-US" smtClean="0">
                      <a:solidFill>
                        <a:srgbClr val="7030A0"/>
                      </a:solidFill>
                    </a:rPr>
                    <a:t>long</a:t>
                  </a:r>
                  <a:r>
                    <a:rPr lang="en-US" smtClean="0">
                      <a:solidFill>
                        <a:schemeClr val="tx1"/>
                      </a:solidFill>
                    </a:rPr>
                    <a:t>” string </a:t>
                  </a:r>
                  <a14:m>
                    <m:oMath xmlns:m="http://schemas.openxmlformats.org/officeDocument/2006/math">
                      <m:r>
                        <a:rPr lang="en-US" b="0" i="1" smtClean="0">
                          <a:solidFill>
                            <a:schemeClr val="tx1"/>
                          </a:solidFill>
                          <a:latin typeface="Cambria Math"/>
                        </a:rPr>
                        <m:t>𝑠</m:t>
                      </m:r>
                    </m:oMath>
                  </a14:m>
                  <a:r>
                    <a:rPr lang="en-US" smtClean="0">
                      <a:solidFill>
                        <a:schemeClr val="tx1"/>
                      </a:solidFill>
                    </a:rPr>
                    <a:t> </a:t>
                  </a:r>
                  <a:r>
                    <a:rPr lang="en-US" smtClean="0">
                      <a:solidFill>
                        <a:schemeClr val="tx1"/>
                      </a:solidFill>
                    </a:rPr>
                    <a:t>is accepted</a:t>
                  </a:r>
                  <a:endParaRPr lang="en-US">
                    <a:solidFill>
                      <a:schemeClr val="tx1"/>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2929" y="4948535"/>
                  <a:ext cx="4268541" cy="461665"/>
                </a:xfrm>
                <a:prstGeom prst="rect">
                  <a:avLst/>
                </a:prstGeom>
                <a:blipFill rotWithShape="1">
                  <a:blip r:embed="rId6"/>
                  <a:stretch>
                    <a:fillRect l="-2143" t="-10526" r="-1286" b="-28947"/>
                  </a:stretch>
                </a:blipFill>
              </p:spPr>
              <p:txBody>
                <a:bodyPr/>
                <a:lstStyle/>
                <a:p>
                  <a:r>
                    <a:rPr lang="en-US">
                      <a:noFill/>
                    </a:rPr>
                    <a:t> </a:t>
                  </a:r>
                </a:p>
              </p:txBody>
            </p:sp>
          </mc:Fallback>
        </mc:AlternateContent>
        <p:sp>
          <p:nvSpPr>
            <p:cNvPr id="13" name="TextBox 12"/>
            <p:cNvSpPr txBox="1"/>
            <p:nvPr/>
          </p:nvSpPr>
          <p:spPr>
            <a:xfrm>
              <a:off x="2970212" y="6472535"/>
              <a:ext cx="1306063" cy="461665"/>
            </a:xfrm>
            <a:prstGeom prst="rect">
              <a:avLst/>
            </a:prstGeom>
            <a:noFill/>
          </p:spPr>
          <p:txBody>
            <a:bodyPr wrap="none" rtlCol="0">
              <a:spAutoFit/>
            </a:bodyPr>
            <a:lstStyle/>
            <a:p>
              <a:r>
                <a:rPr lang="en-US" smtClean="0">
                  <a:solidFill>
                    <a:srgbClr val="0070C0"/>
                  </a:solidFill>
                </a:rPr>
                <a:t>First part</a:t>
              </a:r>
              <a:endParaRPr lang="en-US">
                <a:solidFill>
                  <a:srgbClr val="0070C0"/>
                </a:solidFill>
              </a:endParaRPr>
            </a:p>
          </p:txBody>
        </p:sp>
        <p:sp>
          <p:nvSpPr>
            <p:cNvPr id="14" name="TextBox 13"/>
            <p:cNvSpPr txBox="1"/>
            <p:nvPr/>
          </p:nvSpPr>
          <p:spPr>
            <a:xfrm>
              <a:off x="5027612" y="4643735"/>
              <a:ext cx="1654620" cy="461665"/>
            </a:xfrm>
            <a:prstGeom prst="rect">
              <a:avLst/>
            </a:prstGeom>
            <a:noFill/>
          </p:spPr>
          <p:txBody>
            <a:bodyPr wrap="none" rtlCol="0">
              <a:spAutoFit/>
            </a:bodyPr>
            <a:lstStyle/>
            <a:p>
              <a:r>
                <a:rPr lang="en-US" smtClean="0">
                  <a:solidFill>
                    <a:schemeClr val="accent6">
                      <a:lumMod val="75000"/>
                    </a:schemeClr>
                  </a:solidFill>
                </a:rPr>
                <a:t>Middle part</a:t>
              </a:r>
              <a:endParaRPr lang="en-US">
                <a:solidFill>
                  <a:schemeClr val="accent6">
                    <a:lumMod val="75000"/>
                  </a:schemeClr>
                </a:solidFill>
              </a:endParaRPr>
            </a:p>
          </p:txBody>
        </p:sp>
        <p:sp>
          <p:nvSpPr>
            <p:cNvPr id="15" name="TextBox 14"/>
            <p:cNvSpPr txBox="1"/>
            <p:nvPr/>
          </p:nvSpPr>
          <p:spPr>
            <a:xfrm>
              <a:off x="6805969" y="6472535"/>
              <a:ext cx="1269643" cy="461665"/>
            </a:xfrm>
            <a:prstGeom prst="rect">
              <a:avLst/>
            </a:prstGeom>
            <a:noFill/>
          </p:spPr>
          <p:txBody>
            <a:bodyPr wrap="none" rtlCol="0">
              <a:spAutoFit/>
            </a:bodyPr>
            <a:lstStyle/>
            <a:p>
              <a:r>
                <a:rPr lang="en-US" smtClean="0">
                  <a:solidFill>
                    <a:srgbClr val="00B050"/>
                  </a:solidFill>
                </a:rPr>
                <a:t>Last part</a:t>
              </a:r>
              <a:endParaRPr lang="en-US">
                <a:solidFill>
                  <a:srgbClr val="00B050"/>
                </a:solidFill>
              </a:endParaRPr>
            </a:p>
          </p:txBody>
        </p:sp>
      </p:grpSp>
    </p:spTree>
    <p:extLst>
      <p:ext uri="{BB962C8B-B14F-4D97-AF65-F5344CB8AC3E}">
        <p14:creationId xmlns:p14="http://schemas.microsoft.com/office/powerpoint/2010/main" val="2988994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Pumping Lemma</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441" y="1600201"/>
                <a:ext cx="10969943" cy="5257799"/>
              </a:xfrm>
            </p:spPr>
            <p:txBody>
              <a:bodyPr>
                <a:normAutofit fontScale="85000" lnSpcReduction="20000"/>
              </a:bodyPr>
              <a:lstStyle/>
              <a:p>
                <a:r>
                  <a:rPr lang="en-US" smtClean="0"/>
                  <a:t>If </a:t>
                </a:r>
                <a14:m>
                  <m:oMath xmlns:m="http://schemas.openxmlformats.org/officeDocument/2006/math">
                    <m:r>
                      <a:rPr lang="en-US" b="0" i="1" smtClean="0">
                        <a:latin typeface="Cambria Math"/>
                      </a:rPr>
                      <m:t>𝐿</m:t>
                    </m:r>
                  </m:oMath>
                </a14:m>
                <a:r>
                  <a:rPr lang="en-US" smtClean="0"/>
                  <a:t> </a:t>
                </a:r>
                <a:r>
                  <a:rPr lang="en-US" smtClean="0"/>
                  <a:t>is a regular language, then there is a number </a:t>
                </a:r>
                <a14:m>
                  <m:oMath xmlns:m="http://schemas.openxmlformats.org/officeDocument/2006/math">
                    <m:r>
                      <a:rPr lang="en-US" b="0" i="1" smtClean="0">
                        <a:latin typeface="Cambria Math"/>
                      </a:rPr>
                      <m:t>𝑝</m:t>
                    </m:r>
                    <m:r>
                      <a:rPr lang="en-US" b="0" i="1" smtClean="0">
                        <a:latin typeface="Cambria Math"/>
                      </a:rPr>
                      <m:t>∈</m:t>
                    </m:r>
                    <m:r>
                      <a:rPr lang="en-US" b="0" i="1" smtClean="0">
                        <a:latin typeface="Cambria Math"/>
                        <a:ea typeface="Cambria Math"/>
                      </a:rPr>
                      <m:t>ℕ</m:t>
                    </m:r>
                  </m:oMath>
                </a14:m>
                <a:r>
                  <a:rPr lang="en-US" smtClean="0"/>
                  <a:t> </a:t>
                </a:r>
                <a:r>
                  <a:rPr lang="en-US" smtClean="0"/>
                  <a:t>such that, for </a:t>
                </a:r>
                <a:r>
                  <a:rPr lang="en-US" i="1" smtClean="0"/>
                  <a:t>any</a:t>
                </a:r>
                <a:r>
                  <a:rPr lang="en-US" smtClean="0"/>
                  <a:t> string </a:t>
                </a:r>
                <a14:m>
                  <m:oMath xmlns:m="http://schemas.openxmlformats.org/officeDocument/2006/math">
                    <m:r>
                      <a:rPr lang="en-US" b="0" i="1" smtClean="0">
                        <a:latin typeface="Cambria Math"/>
                      </a:rPr>
                      <m:t>𝑠</m:t>
                    </m:r>
                    <m:r>
                      <a:rPr lang="en-US" b="0" i="1" smtClean="0">
                        <a:latin typeface="Cambria Math"/>
                      </a:rPr>
                      <m:t>∈</m:t>
                    </m:r>
                    <m:r>
                      <a:rPr lang="en-US" b="0" i="1" smtClean="0">
                        <a:latin typeface="Cambria Math"/>
                      </a:rPr>
                      <m:t>𝐿</m:t>
                    </m:r>
                  </m:oMath>
                </a14:m>
                <a:r>
                  <a:rPr lang="en-US" smtClean="0"/>
                  <a:t> </a:t>
                </a:r>
                <a:r>
                  <a:rPr lang="en-US" smtClean="0"/>
                  <a:t>where </a:t>
                </a:r>
                <a14:m>
                  <m:oMath xmlns:m="http://schemas.openxmlformats.org/officeDocument/2006/math">
                    <m:d>
                      <m:dPr>
                        <m:begChr m:val="|"/>
                        <m:endChr m:val="|"/>
                        <m:ctrlPr>
                          <a:rPr lang="en-US" b="0" i="1" smtClean="0">
                            <a:solidFill>
                              <a:srgbClr val="7030A0"/>
                            </a:solidFill>
                            <a:latin typeface="Cambria Math"/>
                          </a:rPr>
                        </m:ctrlPr>
                      </m:dPr>
                      <m:e>
                        <m:r>
                          <a:rPr lang="en-US" b="0" i="1" smtClean="0">
                            <a:solidFill>
                              <a:srgbClr val="7030A0"/>
                            </a:solidFill>
                            <a:latin typeface="Cambria Math"/>
                          </a:rPr>
                          <m:t>𝑠</m:t>
                        </m:r>
                      </m:e>
                    </m:d>
                    <m:r>
                      <a:rPr lang="en-US" b="0" i="1" smtClean="0">
                        <a:solidFill>
                          <a:srgbClr val="7030A0"/>
                        </a:solidFill>
                        <a:latin typeface="Cambria Math"/>
                      </a:rPr>
                      <m:t>&gt;</m:t>
                    </m:r>
                    <m:r>
                      <a:rPr lang="en-US" b="0" i="1" smtClean="0">
                        <a:solidFill>
                          <a:srgbClr val="7030A0"/>
                        </a:solidFill>
                        <a:latin typeface="Cambria Math"/>
                      </a:rPr>
                      <m:t>𝑝</m:t>
                    </m:r>
                  </m:oMath>
                </a14:m>
                <a:r>
                  <a:rPr lang="en-US" smtClean="0"/>
                  <a:t>, we can find strings </a:t>
                </a:r>
                <a14:m>
                  <m:oMath xmlns:m="http://schemas.openxmlformats.org/officeDocument/2006/math">
                    <m:r>
                      <a:rPr lang="en-US" b="0" i="1" smtClean="0">
                        <a:solidFill>
                          <a:srgbClr val="0070C0"/>
                        </a:solidFill>
                        <a:latin typeface="Cambria Math"/>
                      </a:rPr>
                      <m:t>𝑥</m:t>
                    </m:r>
                    <m:r>
                      <a:rPr lang="en-US" b="0" i="1" smtClean="0">
                        <a:latin typeface="Cambria Math"/>
                      </a:rPr>
                      <m:t>, </m:t>
                    </m:r>
                    <m:r>
                      <a:rPr lang="en-US" b="0" i="1" smtClean="0">
                        <a:solidFill>
                          <a:schemeClr val="accent6">
                            <a:lumMod val="75000"/>
                          </a:schemeClr>
                        </a:solidFill>
                        <a:latin typeface="Cambria Math"/>
                      </a:rPr>
                      <m:t>𝑦</m:t>
                    </m:r>
                    <m:r>
                      <a:rPr lang="en-US" b="0" i="1" smtClean="0">
                        <a:latin typeface="Cambria Math"/>
                      </a:rPr>
                      <m:t>,</m:t>
                    </m:r>
                    <m:r>
                      <a:rPr lang="en-US" b="0" i="1" smtClean="0">
                        <a:solidFill>
                          <a:srgbClr val="00B050"/>
                        </a:solidFill>
                        <a:latin typeface="Cambria Math"/>
                      </a:rPr>
                      <m:t>𝑧</m:t>
                    </m:r>
                  </m:oMath>
                </a14:m>
                <a:r>
                  <a:rPr lang="en-US" smtClean="0"/>
                  <a:t> </a:t>
                </a:r>
                <a:r>
                  <a:rPr lang="en-US" smtClean="0"/>
                  <a:t>where </a:t>
                </a:r>
                <a14:m>
                  <m:oMath xmlns:m="http://schemas.openxmlformats.org/officeDocument/2006/math">
                    <m:r>
                      <a:rPr lang="en-US" b="0" i="1" smtClean="0">
                        <a:latin typeface="Cambria Math"/>
                      </a:rPr>
                      <m:t>𝑠</m:t>
                    </m:r>
                    <m:r>
                      <a:rPr lang="en-US" b="0" i="1" smtClean="0">
                        <a:latin typeface="Cambria Math"/>
                      </a:rPr>
                      <m:t>=</m:t>
                    </m:r>
                    <m:r>
                      <a:rPr lang="en-US" b="0" i="1" smtClean="0">
                        <a:solidFill>
                          <a:srgbClr val="0070C0"/>
                        </a:solidFill>
                        <a:latin typeface="Cambria Math"/>
                      </a:rPr>
                      <m:t>𝑥</m:t>
                    </m:r>
                    <m:r>
                      <a:rPr lang="en-US" b="0" i="1" smtClean="0">
                        <a:solidFill>
                          <a:schemeClr val="accent6">
                            <a:lumMod val="75000"/>
                          </a:schemeClr>
                        </a:solidFill>
                        <a:latin typeface="Cambria Math"/>
                      </a:rPr>
                      <m:t>𝑦</m:t>
                    </m:r>
                    <m:r>
                      <a:rPr lang="en-US" b="0" i="1" smtClean="0">
                        <a:solidFill>
                          <a:srgbClr val="00B050"/>
                        </a:solidFill>
                        <a:latin typeface="Cambria Math"/>
                      </a:rPr>
                      <m:t>𝑧</m:t>
                    </m:r>
                  </m:oMath>
                </a14:m>
                <a:r>
                  <a:rPr lang="en-US" smtClean="0"/>
                  <a:t> </a:t>
                </a:r>
                <a:r>
                  <a:rPr lang="en-US" smtClean="0"/>
                  <a:t>satisfying all of:</a:t>
                </a:r>
              </a:p>
              <a:p>
                <a:pPr marL="1352444" lvl="1" indent="-742950">
                  <a:buFont typeface="+mj-lt"/>
                  <a:buAutoNum type="arabicPeriod"/>
                </a:pPr>
                <a:r>
                  <a:rPr lang="en-US" smtClean="0"/>
                  <a:t>For each </a:t>
                </a:r>
                <a14:m>
                  <m:oMath xmlns:m="http://schemas.openxmlformats.org/officeDocument/2006/math">
                    <m:r>
                      <a:rPr lang="en-US" b="0" i="1" smtClean="0">
                        <a:latin typeface="Cambria Math"/>
                      </a:rPr>
                      <m:t>𝑖</m:t>
                    </m:r>
                    <m:r>
                      <a:rPr lang="en-US" b="0" i="1" smtClean="0">
                        <a:latin typeface="Cambria Math"/>
                      </a:rPr>
                      <m:t>≥0</m:t>
                    </m:r>
                  </m:oMath>
                </a14:m>
                <a:r>
                  <a:rPr lang="en-US" smtClean="0"/>
                  <a:t>, </a:t>
                </a:r>
                <a14:m>
                  <m:oMath xmlns:m="http://schemas.openxmlformats.org/officeDocument/2006/math">
                    <m:r>
                      <a:rPr lang="en-US" b="0" i="1" smtClean="0">
                        <a:solidFill>
                          <a:srgbClr val="0070C0"/>
                        </a:solidFill>
                        <a:latin typeface="Cambria Math"/>
                      </a:rPr>
                      <m:t>𝑥</m:t>
                    </m:r>
                    <m:sSup>
                      <m:sSupPr>
                        <m:ctrlPr>
                          <a:rPr lang="en-US" b="0" i="1" smtClean="0">
                            <a:latin typeface="Cambria Math"/>
                          </a:rPr>
                        </m:ctrlPr>
                      </m:sSupPr>
                      <m:e>
                        <m:r>
                          <a:rPr lang="en-US" b="0" i="1" smtClean="0">
                            <a:solidFill>
                              <a:schemeClr val="accent6">
                                <a:lumMod val="75000"/>
                              </a:schemeClr>
                            </a:solidFill>
                            <a:latin typeface="Cambria Math"/>
                          </a:rPr>
                          <m:t>𝑦</m:t>
                        </m:r>
                      </m:e>
                      <m:sup>
                        <m:r>
                          <a:rPr lang="en-US" b="0" i="1" smtClean="0">
                            <a:latin typeface="Cambria Math"/>
                          </a:rPr>
                          <m:t>𝑖</m:t>
                        </m:r>
                      </m:sup>
                    </m:sSup>
                    <m:r>
                      <a:rPr lang="en-US" b="0" i="1" smtClean="0">
                        <a:solidFill>
                          <a:srgbClr val="00B050"/>
                        </a:solidFill>
                        <a:latin typeface="Cambria Math"/>
                      </a:rPr>
                      <m:t>𝑧</m:t>
                    </m:r>
                    <m:r>
                      <a:rPr lang="en-US" b="0" i="1" smtClean="0">
                        <a:latin typeface="Cambria Math"/>
                      </a:rPr>
                      <m:t>∈</m:t>
                    </m:r>
                    <m:r>
                      <a:rPr lang="en-US" b="0" i="1" smtClean="0">
                        <a:latin typeface="Cambria Math"/>
                      </a:rPr>
                      <m:t>𝐿</m:t>
                    </m:r>
                  </m:oMath>
                </a14:m>
                <a:endParaRPr lang="en-US" smtClean="0"/>
              </a:p>
              <a:p>
                <a:pPr marL="1352444" lvl="1" indent="-742950">
                  <a:buFont typeface="+mj-lt"/>
                  <a:buAutoNum type="arabicPeriod"/>
                </a:pPr>
                <a:r>
                  <a:rPr lang="en-US" b="0" smtClean="0"/>
                  <a:t> </a:t>
                </a:r>
                <a14:m>
                  <m:oMath xmlns:m="http://schemas.openxmlformats.org/officeDocument/2006/math">
                    <m:d>
                      <m:dPr>
                        <m:begChr m:val="|"/>
                        <m:endChr m:val="|"/>
                        <m:ctrlPr>
                          <a:rPr lang="en-US" b="0" i="1" smtClean="0">
                            <a:latin typeface="Cambria Math"/>
                          </a:rPr>
                        </m:ctrlPr>
                      </m:dPr>
                      <m:e>
                        <m:r>
                          <a:rPr lang="en-US" b="0" i="1" smtClean="0">
                            <a:solidFill>
                              <a:schemeClr val="accent6">
                                <a:lumMod val="75000"/>
                              </a:schemeClr>
                            </a:solidFill>
                            <a:latin typeface="Cambria Math"/>
                          </a:rPr>
                          <m:t>𝑦</m:t>
                        </m:r>
                      </m:e>
                    </m:d>
                    <m:r>
                      <a:rPr lang="en-US" b="0" i="1" smtClean="0">
                        <a:latin typeface="Cambria Math"/>
                      </a:rPr>
                      <m:t>&gt;0</m:t>
                    </m:r>
                  </m:oMath>
                </a14:m>
                <a:endParaRPr lang="en-US" smtClean="0"/>
              </a:p>
              <a:p>
                <a:pPr marL="1352444" lvl="1" indent="-742950">
                  <a:buFont typeface="+mj-lt"/>
                  <a:buAutoNum type="arabicPeriod"/>
                </a:pPr>
                <a:r>
                  <a:rPr lang="en-US" smtClean="0"/>
                  <a:t> </a:t>
                </a:r>
                <a14:m>
                  <m:oMath xmlns:m="http://schemas.openxmlformats.org/officeDocument/2006/math">
                    <m:d>
                      <m:dPr>
                        <m:begChr m:val="|"/>
                        <m:endChr m:val="|"/>
                        <m:ctrlPr>
                          <a:rPr lang="en-US" b="0" i="1" smtClean="0">
                            <a:latin typeface="Cambria Math"/>
                          </a:rPr>
                        </m:ctrlPr>
                      </m:dPr>
                      <m:e>
                        <m:r>
                          <a:rPr lang="en-US" b="0" i="1" smtClean="0">
                            <a:solidFill>
                              <a:srgbClr val="0070C0"/>
                            </a:solidFill>
                            <a:latin typeface="Cambria Math"/>
                          </a:rPr>
                          <m:t>𝑥</m:t>
                        </m:r>
                        <m:r>
                          <a:rPr lang="en-US" b="0" i="1" smtClean="0">
                            <a:solidFill>
                              <a:schemeClr val="accent6">
                                <a:lumMod val="75000"/>
                              </a:schemeClr>
                            </a:solidFill>
                            <a:latin typeface="Cambria Math"/>
                          </a:rPr>
                          <m:t>𝑦</m:t>
                        </m:r>
                      </m:e>
                    </m:d>
                    <m:r>
                      <a:rPr lang="en-US" b="0" i="1" smtClean="0">
                        <a:latin typeface="Cambria Math"/>
                      </a:rPr>
                      <m:t>≤</m:t>
                    </m:r>
                    <m:r>
                      <a:rPr lang="en-US" b="0" i="1" smtClean="0">
                        <a:latin typeface="Cambria Math"/>
                      </a:rPr>
                      <m:t>𝑝</m:t>
                    </m:r>
                  </m:oMath>
                </a14:m>
                <a:endParaRPr lang="en-US" smtClean="0"/>
              </a:p>
              <a:p>
                <a:pPr marL="819137" indent="-742950"/>
                <a:r>
                  <a:rPr lang="en-US" smtClean="0"/>
                  <a:t>Use contrapositive to show a language is not regular:</a:t>
                </a:r>
              </a:p>
              <a:p>
                <a:pPr marL="1352444" lvl="1" indent="-742950"/>
                <a:r>
                  <a:rPr lang="en-US" smtClean="0"/>
                  <a:t>if you can find a long string where you can’t do this, the language is not regular</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5257799"/>
              </a:xfrm>
              <a:blipFill rotWithShape="1">
                <a:blip r:embed="rId2"/>
                <a:stretch>
                  <a:fillRect l="-1333" t="-3364" r="-2111" b="-30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19</a:t>
            </a:fld>
            <a:endParaRPr lang="en-US"/>
          </a:p>
        </p:txBody>
      </p:sp>
    </p:spTree>
    <p:extLst>
      <p:ext uri="{BB962C8B-B14F-4D97-AF65-F5344CB8AC3E}">
        <p14:creationId xmlns:p14="http://schemas.microsoft.com/office/powerpoint/2010/main" val="22753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NFAs</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2</a:t>
            </a:fld>
            <a:endParaRPr lang="en-US"/>
          </a:p>
        </p:txBody>
      </p:sp>
      <p:grpSp>
        <p:nvGrpSpPr>
          <p:cNvPr id="79" name="Group 78"/>
          <p:cNvGrpSpPr/>
          <p:nvPr/>
        </p:nvGrpSpPr>
        <p:grpSpPr>
          <a:xfrm>
            <a:off x="765007" y="1207508"/>
            <a:ext cx="1633513" cy="2070390"/>
            <a:chOff x="1751012" y="1289495"/>
            <a:chExt cx="1633513" cy="2070390"/>
          </a:xfrm>
        </p:grpSpPr>
        <mc:AlternateContent xmlns:mc="http://schemas.openxmlformats.org/markup-compatibility/2006">
          <mc:Choice xmlns:a14="http://schemas.microsoft.com/office/drawing/2010/main" Requires="a14">
            <p:sp>
              <p:nvSpPr>
                <p:cNvPr id="15" name="TextBox 14"/>
                <p:cNvSpPr txBox="1"/>
                <p:nvPr/>
              </p:nvSpPr>
              <p:spPr>
                <a:xfrm>
                  <a:off x="2664648" y="1289495"/>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15" name="TextBox 14"/>
                <p:cNvSpPr txBox="1">
                  <a:spLocks noRot="1" noChangeAspect="1" noMove="1" noResize="1" noEditPoints="1" noAdjustHandles="1" noChangeArrowheads="1" noChangeShapeType="1" noTextEdit="1"/>
                </p:cNvSpPr>
                <p:nvPr/>
              </p:nvSpPr>
              <p:spPr>
                <a:xfrm>
                  <a:off x="2664648" y="1289495"/>
                  <a:ext cx="719877" cy="461665"/>
                </a:xfrm>
                <a:prstGeom prst="rect">
                  <a:avLst/>
                </a:prstGeom>
                <a:blipFill rotWithShape="1">
                  <a:blip r:embed="rId2"/>
                  <a:stretch>
                    <a:fillRect/>
                  </a:stretch>
                </a:blipFill>
              </p:spPr>
              <p:txBody>
                <a:bodyPr/>
                <a:lstStyle/>
                <a:p>
                  <a:r>
                    <a:rPr lang="en-US">
                      <a:noFill/>
                    </a:rPr>
                    <a:t> </a:t>
                  </a:r>
                </a:p>
              </p:txBody>
            </p:sp>
          </mc:Fallback>
        </mc:AlternateContent>
        <p:grpSp>
          <p:nvGrpSpPr>
            <p:cNvPr id="22" name="Group 21"/>
            <p:cNvGrpSpPr/>
            <p:nvPr/>
          </p:nvGrpSpPr>
          <p:grpSpPr>
            <a:xfrm>
              <a:off x="1751012" y="1996882"/>
              <a:ext cx="974901" cy="799941"/>
              <a:chOff x="1751012" y="1996882"/>
              <a:chExt cx="974901" cy="799941"/>
            </a:xfrm>
          </p:grpSpPr>
          <p:grpSp>
            <p:nvGrpSpPr>
              <p:cNvPr id="16" name="Group 17"/>
              <p:cNvGrpSpPr>
                <a:grpSpLocks/>
              </p:cNvGrpSpPr>
              <p:nvPr/>
            </p:nvGrpSpPr>
            <p:grpSpPr bwMode="auto">
              <a:xfrm>
                <a:off x="1751012" y="2057400"/>
                <a:ext cx="914400" cy="678906"/>
                <a:chOff x="4724" y="1996"/>
                <a:chExt cx="388" cy="288"/>
              </a:xfrm>
            </p:grpSpPr>
            <mc:AlternateContent xmlns:mc="http://schemas.openxmlformats.org/markup-compatibility/2006" xmlns:a14="http://schemas.microsoft.com/office/drawing/2010/main">
              <mc:Choice Requires="a14">
                <p:sp>
                  <p:nvSpPr>
                    <p:cNvPr id="17"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18" name="Group 19"/>
                <p:cNvGrpSpPr>
                  <a:grpSpLocks/>
                </p:cNvGrpSpPr>
                <p:nvPr/>
              </p:nvGrpSpPr>
              <p:grpSpPr bwMode="auto">
                <a:xfrm>
                  <a:off x="4724" y="2092"/>
                  <a:ext cx="96" cy="96"/>
                  <a:chOff x="4752" y="2092"/>
                  <a:chExt cx="96" cy="96"/>
                </a:xfrm>
              </p:grpSpPr>
              <p:sp>
                <p:nvSpPr>
                  <p:cNvPr id="19"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20"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sp>
            <p:nvSpPr>
              <p:cNvPr id="21" name="Oval 28"/>
              <p:cNvSpPr>
                <a:spLocks noChangeArrowheads="1"/>
              </p:cNvSpPr>
              <p:nvPr/>
            </p:nvSpPr>
            <p:spPr bwMode="auto">
              <a:xfrm>
                <a:off x="1926180" y="1996882"/>
                <a:ext cx="799733" cy="799941"/>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00"/>
                  </a:solidFill>
                </a:endParaRPr>
              </a:p>
            </p:txBody>
          </p:sp>
        </p:grpSp>
        <p:cxnSp>
          <p:nvCxnSpPr>
            <p:cNvPr id="25" name="Curved Connector 24"/>
            <p:cNvCxnSpPr>
              <a:stCxn id="21" idx="0"/>
              <a:endCxn id="21" idx="6"/>
            </p:cNvCxnSpPr>
            <p:nvPr/>
          </p:nvCxnSpPr>
          <p:spPr>
            <a:xfrm rot="16200000" flipH="1">
              <a:off x="2325994" y="1996934"/>
              <a:ext cx="399971" cy="399866"/>
            </a:xfrm>
            <a:prstGeom prst="curvedConnector4">
              <a:avLst>
                <a:gd name="adj1" fmla="val -57154"/>
                <a:gd name="adj2" fmla="val 157169"/>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2049336" y="2898220"/>
                  <a:ext cx="55342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m:rPr>
                                <m:sty m:val="p"/>
                              </m:rPr>
                              <a:rPr lang="en-US" b="0" i="0" smtClean="0">
                                <a:latin typeface="Cambria Math"/>
                              </a:rPr>
                              <m:t>Σ</m:t>
                            </m:r>
                          </m:e>
                          <m:sup>
                            <m:r>
                              <a:rPr lang="en-US" b="0" i="1" smtClean="0">
                                <a:latin typeface="Cambria Math"/>
                              </a:rPr>
                              <m:t>∗</m:t>
                            </m:r>
                          </m:sup>
                        </m:sSup>
                      </m:oMath>
                    </m:oMathPara>
                  </a14:m>
                  <a:endParaRPr lang="en-US"/>
                </a:p>
              </p:txBody>
            </p:sp>
          </mc:Choice>
          <mc:Fallback>
            <p:sp>
              <p:nvSpPr>
                <p:cNvPr id="26" name="TextBox 25"/>
                <p:cNvSpPr txBox="1">
                  <a:spLocks noRot="1" noChangeAspect="1" noMove="1" noResize="1" noEditPoints="1" noAdjustHandles="1" noChangeArrowheads="1" noChangeShapeType="1" noTextEdit="1"/>
                </p:cNvSpPr>
                <p:nvPr/>
              </p:nvSpPr>
              <p:spPr>
                <a:xfrm>
                  <a:off x="2049336" y="2898220"/>
                  <a:ext cx="553420" cy="461665"/>
                </a:xfrm>
                <a:prstGeom prst="rect">
                  <a:avLst/>
                </a:prstGeom>
                <a:blipFill rotWithShape="1">
                  <a:blip r:embed="rId4"/>
                  <a:stretch>
                    <a:fillRect/>
                  </a:stretch>
                </a:blipFill>
              </p:spPr>
              <p:txBody>
                <a:bodyPr/>
                <a:lstStyle/>
                <a:p>
                  <a:r>
                    <a:rPr lang="en-US">
                      <a:noFill/>
                    </a:rPr>
                    <a:t> </a:t>
                  </a:r>
                </a:p>
              </p:txBody>
            </p:sp>
          </mc:Fallback>
        </mc:AlternateContent>
      </p:grpSp>
      <p:grpSp>
        <p:nvGrpSpPr>
          <p:cNvPr id="80" name="Group 79"/>
          <p:cNvGrpSpPr/>
          <p:nvPr/>
        </p:nvGrpSpPr>
        <p:grpSpPr>
          <a:xfrm>
            <a:off x="3771030" y="1812782"/>
            <a:ext cx="974901" cy="1340235"/>
            <a:chOff x="4951412" y="1936365"/>
            <a:chExt cx="974901" cy="1340235"/>
          </a:xfrm>
        </p:grpSpPr>
        <p:grpSp>
          <p:nvGrpSpPr>
            <p:cNvPr id="32" name="Group 31"/>
            <p:cNvGrpSpPr/>
            <p:nvPr/>
          </p:nvGrpSpPr>
          <p:grpSpPr>
            <a:xfrm>
              <a:off x="4951412" y="1936365"/>
              <a:ext cx="974901" cy="799941"/>
              <a:chOff x="1751012" y="1996882"/>
              <a:chExt cx="974901" cy="799941"/>
            </a:xfrm>
          </p:grpSpPr>
          <p:grpSp>
            <p:nvGrpSpPr>
              <p:cNvPr id="33" name="Group 17"/>
              <p:cNvGrpSpPr>
                <a:grpSpLocks/>
              </p:cNvGrpSpPr>
              <p:nvPr/>
            </p:nvGrpSpPr>
            <p:grpSpPr bwMode="auto">
              <a:xfrm>
                <a:off x="1751012" y="2057400"/>
                <a:ext cx="914400" cy="678906"/>
                <a:chOff x="4724" y="1996"/>
                <a:chExt cx="388" cy="288"/>
              </a:xfrm>
            </p:grpSpPr>
            <mc:AlternateContent xmlns:mc="http://schemas.openxmlformats.org/markup-compatibility/2006" xmlns:a14="http://schemas.microsoft.com/office/drawing/2010/main">
              <mc:Choice Requires="a14">
                <p:sp>
                  <p:nvSpPr>
                    <p:cNvPr id="35"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36" name="Group 19"/>
                <p:cNvGrpSpPr>
                  <a:grpSpLocks/>
                </p:cNvGrpSpPr>
                <p:nvPr/>
              </p:nvGrpSpPr>
              <p:grpSpPr bwMode="auto">
                <a:xfrm>
                  <a:off x="4724" y="2092"/>
                  <a:ext cx="96" cy="96"/>
                  <a:chOff x="4752" y="2092"/>
                  <a:chExt cx="96" cy="96"/>
                </a:xfrm>
              </p:grpSpPr>
              <p:sp>
                <p:nvSpPr>
                  <p:cNvPr id="37"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38"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sp>
            <p:nvSpPr>
              <p:cNvPr id="34" name="Oval 28"/>
              <p:cNvSpPr>
                <a:spLocks noChangeArrowheads="1"/>
              </p:cNvSpPr>
              <p:nvPr/>
            </p:nvSpPr>
            <p:spPr bwMode="auto">
              <a:xfrm>
                <a:off x="1926180" y="1996882"/>
                <a:ext cx="799733" cy="799941"/>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00"/>
                  </a:solidFill>
                </a:endParaRPr>
              </a:p>
            </p:txBody>
          </p:sp>
        </p:grpSp>
        <mc:AlternateContent xmlns:mc="http://schemas.openxmlformats.org/markup-compatibility/2006">
          <mc:Choice xmlns:a14="http://schemas.microsoft.com/office/drawing/2010/main" Requires="a14">
            <p:sp>
              <p:nvSpPr>
                <p:cNvPr id="39" name="TextBox 38"/>
                <p:cNvSpPr txBox="1"/>
                <p:nvPr/>
              </p:nvSpPr>
              <p:spPr>
                <a:xfrm>
                  <a:off x="5249737" y="2814935"/>
                  <a:ext cx="64004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𝜀</m:t>
                        </m:r>
                        <m:r>
                          <a:rPr lang="en-US" b="0" i="1" smtClean="0">
                            <a:latin typeface="Cambria Math"/>
                          </a:rPr>
                          <m:t>}</m:t>
                        </m:r>
                      </m:oMath>
                    </m:oMathPara>
                  </a14:m>
                  <a:endParaRPr lang="en-US"/>
                </a:p>
              </p:txBody>
            </p:sp>
          </mc:Choice>
          <mc:Fallback>
            <p:sp>
              <p:nvSpPr>
                <p:cNvPr id="39" name="TextBox 38"/>
                <p:cNvSpPr txBox="1">
                  <a:spLocks noRot="1" noChangeAspect="1" noMove="1" noResize="1" noEditPoints="1" noAdjustHandles="1" noChangeArrowheads="1" noChangeShapeType="1" noTextEdit="1"/>
                </p:cNvSpPr>
                <p:nvPr/>
              </p:nvSpPr>
              <p:spPr>
                <a:xfrm>
                  <a:off x="5249737" y="2814935"/>
                  <a:ext cx="640047" cy="461665"/>
                </a:xfrm>
                <a:prstGeom prst="rect">
                  <a:avLst/>
                </a:prstGeom>
                <a:blipFill rotWithShape="1">
                  <a:blip r:embed="rId5"/>
                  <a:stretch>
                    <a:fillRect l="-2857" r="-952" b="-17105"/>
                  </a:stretch>
                </a:blipFill>
              </p:spPr>
              <p:txBody>
                <a:bodyPr/>
                <a:lstStyle/>
                <a:p>
                  <a:r>
                    <a:rPr lang="en-US">
                      <a:noFill/>
                    </a:rPr>
                    <a:t> </a:t>
                  </a:r>
                </a:p>
              </p:txBody>
            </p:sp>
          </mc:Fallback>
        </mc:AlternateContent>
      </p:grpSp>
      <p:grpSp>
        <p:nvGrpSpPr>
          <p:cNvPr id="81" name="Group 80"/>
          <p:cNvGrpSpPr/>
          <p:nvPr/>
        </p:nvGrpSpPr>
        <p:grpSpPr>
          <a:xfrm>
            <a:off x="7065242" y="1831364"/>
            <a:ext cx="914400" cy="1215701"/>
            <a:chOff x="7313612" y="1826549"/>
            <a:chExt cx="914400" cy="1215701"/>
          </a:xfrm>
        </p:grpSpPr>
        <p:grpSp>
          <p:nvGrpSpPr>
            <p:cNvPr id="27" name="Group 17"/>
            <p:cNvGrpSpPr>
              <a:grpSpLocks/>
            </p:cNvGrpSpPr>
            <p:nvPr/>
          </p:nvGrpSpPr>
          <p:grpSpPr bwMode="auto">
            <a:xfrm>
              <a:off x="7313612" y="1826549"/>
              <a:ext cx="914400" cy="678906"/>
              <a:chOff x="4724" y="1996"/>
              <a:chExt cx="388" cy="288"/>
            </a:xfrm>
          </p:grpSpPr>
          <mc:AlternateContent xmlns:mc="http://schemas.openxmlformats.org/markup-compatibility/2006" xmlns:a14="http://schemas.microsoft.com/office/drawing/2010/main">
            <mc:Choice Requires="a14">
              <p:sp>
                <p:nvSpPr>
                  <p:cNvPr id="28"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29" name="Group 19"/>
              <p:cNvGrpSpPr>
                <a:grpSpLocks/>
              </p:cNvGrpSpPr>
              <p:nvPr/>
            </p:nvGrpSpPr>
            <p:grpSpPr bwMode="auto">
              <a:xfrm>
                <a:off x="4724" y="2092"/>
                <a:ext cx="96" cy="96"/>
                <a:chOff x="4752" y="2092"/>
                <a:chExt cx="96" cy="96"/>
              </a:xfrm>
            </p:grpSpPr>
            <p:sp>
              <p:nvSpPr>
                <p:cNvPr id="30"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31"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mc:Choice xmlns:a14="http://schemas.microsoft.com/office/drawing/2010/main" Requires="a14">
            <p:sp>
              <p:nvSpPr>
                <p:cNvPr id="40" name="TextBox 39"/>
                <p:cNvSpPr txBox="1"/>
                <p:nvPr/>
              </p:nvSpPr>
              <p:spPr>
                <a:xfrm>
                  <a:off x="7553507" y="2580585"/>
                  <a:ext cx="44755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m:t>
                        </m:r>
                      </m:oMath>
                    </m:oMathPara>
                  </a14:m>
                  <a:endParaRPr lang="en-US"/>
                </a:p>
              </p:txBody>
            </p:sp>
          </mc:Choice>
          <mc:Fallback>
            <p:sp>
              <p:nvSpPr>
                <p:cNvPr id="40" name="TextBox 39"/>
                <p:cNvSpPr txBox="1">
                  <a:spLocks noRot="1" noChangeAspect="1" noMove="1" noResize="1" noEditPoints="1" noAdjustHandles="1" noChangeArrowheads="1" noChangeShapeType="1" noTextEdit="1"/>
                </p:cNvSpPr>
                <p:nvPr/>
              </p:nvSpPr>
              <p:spPr>
                <a:xfrm>
                  <a:off x="7553507" y="2580585"/>
                  <a:ext cx="447558" cy="461665"/>
                </a:xfrm>
                <a:prstGeom prst="rect">
                  <a:avLst/>
                </a:prstGeom>
                <a:blipFill rotWithShape="1">
                  <a:blip r:embed="rId6"/>
                  <a:stretch>
                    <a:fillRect b="-3947"/>
                  </a:stretch>
                </a:blipFill>
              </p:spPr>
              <p:txBody>
                <a:bodyPr/>
                <a:lstStyle/>
                <a:p>
                  <a:r>
                    <a:rPr lang="en-US">
                      <a:noFill/>
                    </a:rPr>
                    <a:t> </a:t>
                  </a:r>
                </a:p>
              </p:txBody>
            </p:sp>
          </mc:Fallback>
        </mc:AlternateContent>
      </p:grpSp>
      <p:grpSp>
        <p:nvGrpSpPr>
          <p:cNvPr id="82" name="Group 81"/>
          <p:cNvGrpSpPr/>
          <p:nvPr/>
        </p:nvGrpSpPr>
        <p:grpSpPr>
          <a:xfrm>
            <a:off x="52145" y="4876800"/>
            <a:ext cx="6325834" cy="1907411"/>
            <a:chOff x="52145" y="3505200"/>
            <a:chExt cx="6325834" cy="1907411"/>
          </a:xfrm>
        </p:grpSpPr>
        <p:grpSp>
          <p:nvGrpSpPr>
            <p:cNvPr id="77" name="Group 76"/>
            <p:cNvGrpSpPr/>
            <p:nvPr/>
          </p:nvGrpSpPr>
          <p:grpSpPr>
            <a:xfrm>
              <a:off x="760412" y="3505200"/>
              <a:ext cx="4093393" cy="1445746"/>
              <a:chOff x="1592136" y="3886200"/>
              <a:chExt cx="4093393" cy="1445746"/>
            </a:xfrm>
          </p:grpSpPr>
          <mc:AlternateContent xmlns:mc="http://schemas.openxmlformats.org/markup-compatibility/2006">
            <mc:Choice xmlns:a14="http://schemas.microsoft.com/office/drawing/2010/main" Requires="a14">
              <p:sp>
                <p:nvSpPr>
                  <p:cNvPr id="23" name="Oval 23"/>
                  <p:cNvSpPr>
                    <a:spLocks noChangeArrowheads="1"/>
                  </p:cNvSpPr>
                  <p:nvPr/>
                </p:nvSpPr>
                <p:spPr bwMode="auto">
                  <a:xfrm>
                    <a:off x="3398177" y="4594746"/>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23" name="Oval 23"/>
                  <p:cNvSpPr>
                    <a:spLocks noRot="1" noChangeAspect="1" noMove="1" noResize="1" noEditPoints="1" noAdjustHandles="1" noChangeArrowheads="1" noChangeShapeType="1" noTextEdit="1"/>
                  </p:cNvSpPr>
                  <p:nvPr/>
                </p:nvSpPr>
                <p:spPr bwMode="auto">
                  <a:xfrm>
                    <a:off x="3398177" y="4594746"/>
                    <a:ext cx="633248" cy="633413"/>
                  </a:xfrm>
                  <a:prstGeom prst="ellipse">
                    <a:avLst/>
                  </a:prstGeom>
                  <a:blipFill rotWithShape="1">
                    <a:blip r:embed="rId7"/>
                    <a:stretch>
                      <a:fillRect/>
                    </a:stretch>
                  </a:blipFill>
                  <a:ln w="9525" algn="ctr">
                    <a:solidFill>
                      <a:schemeClr val="tx1"/>
                    </a:solidFill>
                    <a:round/>
                    <a:headEnd/>
                    <a:tailEnd/>
                  </a:ln>
                </p:spPr>
                <p:txBody>
                  <a:bodyPr/>
                  <a:lstStyle/>
                  <a:p>
                    <a:r>
                      <a:rPr lang="en-US">
                        <a:noFill/>
                      </a:rPr>
                      <a:t> </a:t>
                    </a:r>
                  </a:p>
                </p:txBody>
              </p:sp>
            </mc:Fallback>
          </mc:AlternateContent>
          <p:grpSp>
            <p:nvGrpSpPr>
              <p:cNvPr id="41" name="Group 17"/>
              <p:cNvGrpSpPr>
                <a:grpSpLocks/>
              </p:cNvGrpSpPr>
              <p:nvPr/>
            </p:nvGrpSpPr>
            <p:grpSpPr bwMode="auto">
              <a:xfrm>
                <a:off x="1592136" y="4572000"/>
                <a:ext cx="914400" cy="678906"/>
                <a:chOff x="4724" y="1996"/>
                <a:chExt cx="388" cy="288"/>
              </a:xfrm>
            </p:grpSpPr>
            <mc:AlternateContent xmlns:mc="http://schemas.openxmlformats.org/markup-compatibility/2006" xmlns:a14="http://schemas.microsoft.com/office/drawing/2010/main">
              <mc:Choice Requires="a14">
                <p:sp>
                  <p:nvSpPr>
                    <p:cNvPr id="42"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43" name="Group 19"/>
                <p:cNvGrpSpPr>
                  <a:grpSpLocks/>
                </p:cNvGrpSpPr>
                <p:nvPr/>
              </p:nvGrpSpPr>
              <p:grpSpPr bwMode="auto">
                <a:xfrm>
                  <a:off x="4724" y="2092"/>
                  <a:ext cx="96" cy="96"/>
                  <a:chOff x="4752" y="2092"/>
                  <a:chExt cx="96" cy="96"/>
                </a:xfrm>
              </p:grpSpPr>
              <p:sp>
                <p:nvSpPr>
                  <p:cNvPr id="44"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45"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46" name="Group 27"/>
              <p:cNvGrpSpPr>
                <a:grpSpLocks/>
              </p:cNvGrpSpPr>
              <p:nvPr/>
            </p:nvGrpSpPr>
            <p:grpSpPr bwMode="auto">
              <a:xfrm>
                <a:off x="4885796" y="4511481"/>
                <a:ext cx="799733" cy="799941"/>
                <a:chOff x="4824" y="2352"/>
                <a:chExt cx="288" cy="288"/>
              </a:xfrm>
            </p:grpSpPr>
            <mc:AlternateContent xmlns:mc="http://schemas.openxmlformats.org/markup-compatibility/2006">
              <mc:Choice xmlns:a14="http://schemas.microsoft.com/office/drawing/2010/main" Requires="a14">
                <p:sp>
                  <p:nvSpPr>
                    <p:cNvPr id="47"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baseline="-25000">
                        <a:solidFill>
                          <a:srgbClr val="FF0000"/>
                        </a:solidFill>
                      </a:endParaRPr>
                    </a:p>
                  </p:txBody>
                </p:sp>
              </mc:Choice>
              <mc:Fallback>
                <p:sp>
                  <p:nvSpPr>
                    <p:cNvPr id="47"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8"/>
                      <a:stretch>
                        <a:fillRect/>
                      </a:stretch>
                    </a:blipFill>
                    <a:ln w="9525" algn="ctr">
                      <a:solidFill>
                        <a:srgbClr val="FF0000"/>
                      </a:solidFill>
                      <a:round/>
                      <a:headEnd/>
                      <a:tailEnd/>
                    </a:ln>
                  </p:spPr>
                  <p:txBody>
                    <a:bodyPr/>
                    <a:lstStyle/>
                    <a:p>
                      <a:r>
                        <a:rPr lang="en-US">
                          <a:noFill/>
                        </a:rPr>
                        <a:t> </a:t>
                      </a:r>
                    </a:p>
                  </p:txBody>
                </p:sp>
              </mc:Fallback>
            </mc:AlternateContent>
            <p:sp>
              <p:nvSpPr>
                <p:cNvPr id="48"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49" name="Curved Connector 48"/>
              <p:cNvCxnSpPr>
                <a:stCxn id="42" idx="1"/>
                <a:endCxn id="42" idx="7"/>
              </p:cNvCxnSpPr>
              <p:nvPr/>
            </p:nvCxnSpPr>
            <p:spPr>
              <a:xfrm rot="5400000" flipH="1" flipV="1">
                <a:off x="2167171" y="4431456"/>
                <a:ext cx="12700" cy="479934"/>
              </a:xfrm>
              <a:prstGeom prst="curvedConnector3">
                <a:avLst>
                  <a:gd name="adj1" fmla="val 2582858"/>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p:cNvSpPr txBox="1"/>
                  <p:nvPr/>
                </p:nvSpPr>
                <p:spPr>
                  <a:xfrm>
                    <a:off x="2042450" y="3920853"/>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52" name="TextBox 51"/>
                  <p:cNvSpPr txBox="1">
                    <a:spLocks noRot="1" noChangeAspect="1" noMove="1" noResize="1" noEditPoints="1" noAdjustHandles="1" noChangeArrowheads="1" noChangeShapeType="1" noTextEdit="1"/>
                  </p:cNvSpPr>
                  <p:nvPr/>
                </p:nvSpPr>
                <p:spPr>
                  <a:xfrm>
                    <a:off x="2042450" y="3920853"/>
                    <a:ext cx="432618" cy="461665"/>
                  </a:xfrm>
                  <a:prstGeom prst="rect">
                    <a:avLst/>
                  </a:prstGeom>
                  <a:blipFill rotWithShape="1">
                    <a:blip r:embed="rId9"/>
                    <a:stretch>
                      <a:fillRect/>
                    </a:stretch>
                  </a:blipFill>
                </p:spPr>
                <p:txBody>
                  <a:bodyPr/>
                  <a:lstStyle/>
                  <a:p>
                    <a:r>
                      <a:rPr lang="en-US">
                        <a:noFill/>
                      </a:rPr>
                      <a:t> </a:t>
                    </a:r>
                  </a:p>
                </p:txBody>
              </p:sp>
            </mc:Fallback>
          </mc:AlternateContent>
          <p:cxnSp>
            <p:nvCxnSpPr>
              <p:cNvPr id="53" name="Curved Connector 52"/>
              <p:cNvCxnSpPr>
                <a:stCxn id="23" idx="1"/>
                <a:endCxn id="23" idx="7"/>
              </p:cNvCxnSpPr>
              <p:nvPr/>
            </p:nvCxnSpPr>
            <p:spPr>
              <a:xfrm rot="5400000" flipH="1" flipV="1">
                <a:off x="3714801" y="4463620"/>
                <a:ext cx="12700" cy="447774"/>
              </a:xfrm>
              <a:prstGeom prst="curvedConnector3">
                <a:avLst>
                  <a:gd name="adj1" fmla="val 2530402"/>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7" idx="0"/>
                <a:endCxn id="47" idx="7"/>
              </p:cNvCxnSpPr>
              <p:nvPr/>
            </p:nvCxnSpPr>
            <p:spPr>
              <a:xfrm rot="16200000" flipH="1">
                <a:off x="5368462" y="4428681"/>
                <a:ext cx="117149" cy="282748"/>
              </a:xfrm>
              <a:prstGeom prst="curvedConnector3">
                <a:avLst>
                  <a:gd name="adj1" fmla="val -195136"/>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AutoShape 24"/>
              <p:cNvCxnSpPr>
                <a:cxnSpLocks noChangeShapeType="1"/>
                <a:stCxn id="42" idx="6"/>
                <a:endCxn id="23" idx="2"/>
              </p:cNvCxnSpPr>
              <p:nvPr/>
            </p:nvCxnSpPr>
            <p:spPr bwMode="auto">
              <a:xfrm>
                <a:off x="2506536" y="4911453"/>
                <a:ext cx="891641" cy="0"/>
              </a:xfrm>
              <a:prstGeom prst="straightConnector1">
                <a:avLst/>
              </a:prstGeom>
              <a:noFill/>
              <a:ln w="57150">
                <a:solidFill>
                  <a:srgbClr val="3399FF"/>
                </a:solidFill>
                <a:round/>
                <a:headEnd/>
                <a:tailEnd type="triangle" w="med" len="med"/>
              </a:ln>
            </p:spPr>
          </p:cxnSp>
          <p:cxnSp>
            <p:nvCxnSpPr>
              <p:cNvPr id="67" name="AutoShape 24"/>
              <p:cNvCxnSpPr>
                <a:cxnSpLocks noChangeShapeType="1"/>
                <a:stCxn id="23" idx="6"/>
                <a:endCxn id="47" idx="2"/>
              </p:cNvCxnSpPr>
              <p:nvPr/>
            </p:nvCxnSpPr>
            <p:spPr bwMode="auto">
              <a:xfrm flipV="1">
                <a:off x="4031425" y="4911452"/>
                <a:ext cx="854371" cy="1"/>
              </a:xfrm>
              <a:prstGeom prst="straightConnector1">
                <a:avLst/>
              </a:prstGeom>
              <a:noFill/>
              <a:ln w="57150">
                <a:solidFill>
                  <a:srgbClr val="3399FF"/>
                </a:solidFill>
                <a:round/>
                <a:headEnd/>
                <a:tailEnd type="triangle" w="med" len="med"/>
              </a:ln>
            </p:spPr>
          </p:cxnSp>
          <mc:AlternateContent xmlns:mc="http://schemas.openxmlformats.org/markup-compatibility/2006">
            <mc:Choice xmlns:a14="http://schemas.microsoft.com/office/drawing/2010/main" Requires="a14">
              <p:sp>
                <p:nvSpPr>
                  <p:cNvPr id="70" name="TextBox 69"/>
                  <p:cNvSpPr txBox="1"/>
                  <p:nvPr/>
                </p:nvSpPr>
                <p:spPr>
                  <a:xfrm>
                    <a:off x="3503612" y="3962400"/>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70" name="TextBox 69"/>
                  <p:cNvSpPr txBox="1">
                    <a:spLocks noRot="1" noChangeAspect="1" noMove="1" noResize="1" noEditPoints="1" noAdjustHandles="1" noChangeArrowheads="1" noChangeShapeType="1" noTextEdit="1"/>
                  </p:cNvSpPr>
                  <p:nvPr/>
                </p:nvSpPr>
                <p:spPr>
                  <a:xfrm>
                    <a:off x="3503612" y="3962400"/>
                    <a:ext cx="427040" cy="461665"/>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2668833" y="4870281"/>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𝜀</m:t>
                          </m:r>
                        </m:oMath>
                      </m:oMathPara>
                    </a14:m>
                    <a:endParaRPr lang="en-US"/>
                  </a:p>
                </p:txBody>
              </p:sp>
            </mc:Choice>
            <mc:Fallback>
              <p:sp>
                <p:nvSpPr>
                  <p:cNvPr id="71" name="TextBox 70"/>
                  <p:cNvSpPr txBox="1">
                    <a:spLocks noRot="1" noChangeAspect="1" noMove="1" noResize="1" noEditPoints="1" noAdjustHandles="1" noChangeArrowheads="1" noChangeShapeType="1" noTextEdit="1"/>
                  </p:cNvSpPr>
                  <p:nvPr/>
                </p:nvSpPr>
                <p:spPr>
                  <a:xfrm>
                    <a:off x="2668833" y="4870281"/>
                    <a:ext cx="402803" cy="461665"/>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4239245" y="48006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72" name="TextBox 71"/>
                  <p:cNvSpPr txBox="1">
                    <a:spLocks noRot="1" noChangeAspect="1" noMove="1" noResize="1" noEditPoints="1" noAdjustHandles="1" noChangeArrowheads="1" noChangeShapeType="1" noTextEdit="1"/>
                  </p:cNvSpPr>
                  <p:nvPr/>
                </p:nvSpPr>
                <p:spPr>
                  <a:xfrm>
                    <a:off x="4239245" y="4800600"/>
                    <a:ext cx="432618" cy="461665"/>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5190767" y="38862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73" name="TextBox 72"/>
                  <p:cNvSpPr txBox="1">
                    <a:spLocks noRot="1" noChangeAspect="1" noMove="1" noResize="1" noEditPoints="1" noAdjustHandles="1" noChangeArrowheads="1" noChangeShapeType="1" noTextEdit="1"/>
                  </p:cNvSpPr>
                  <p:nvPr/>
                </p:nvSpPr>
                <p:spPr>
                  <a:xfrm>
                    <a:off x="5190767" y="3886200"/>
                    <a:ext cx="432618" cy="461665"/>
                  </a:xfrm>
                  <a:prstGeom prst="rect">
                    <a:avLst/>
                  </a:prstGeom>
                  <a:blipFill rotWithShape="1">
                    <a:blip r:embed="rId13"/>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78" name="Rectangle 77"/>
                <p:cNvSpPr/>
                <p:nvPr/>
              </p:nvSpPr>
              <p:spPr>
                <a:xfrm>
                  <a:off x="52145" y="4950946"/>
                  <a:ext cx="632583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r>
                              <a:rPr lang="en-US">
                                <a:latin typeface="Cambria Math"/>
                              </a:rPr>
                              <m:t>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i="1">
                                    <a:latin typeface="Cambria Math"/>
                                  </a:rPr>
                                  <m:t>′</m:t>
                                </m:r>
                              </m:sup>
                            </m:sSup>
                            <m:r>
                              <m:rPr>
                                <m:sty m:val="p"/>
                              </m:rPr>
                              <a:rPr lang="en-US">
                                <a:latin typeface="Cambria Math"/>
                              </a:rPr>
                              <m:t>s</m:t>
                            </m:r>
                            <m:r>
                              <a:rPr lang="en-US">
                                <a:latin typeface="Cambria Math"/>
                              </a:rPr>
                              <m:t>, 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𝑏</m:t>
                                </m:r>
                              </m:e>
                              <m:sup>
                                <m:r>
                                  <a:rPr lang="en-US">
                                    <a:latin typeface="Cambria Math"/>
                                  </a:rPr>
                                  <m:t>′</m:t>
                                </m:r>
                              </m:sup>
                            </m:sSup>
                            <m:r>
                              <m:rPr>
                                <m:sty m:val="p"/>
                              </m:rPr>
                              <a:rPr lang="en-US">
                                <a:latin typeface="Cambria Math"/>
                              </a:rPr>
                              <m:t>s</m:t>
                            </m:r>
                            <m:r>
                              <a:rPr lang="en-US">
                                <a:latin typeface="Cambria Math"/>
                              </a:rPr>
                              <m:t>, </m:t>
                            </m:r>
                            <m:r>
                              <m:rPr>
                                <m:sty m:val="p"/>
                              </m:rPr>
                              <a:rPr lang="en-US">
                                <a:latin typeface="Cambria Math"/>
                              </a:rPr>
                              <m:t>one</m:t>
                            </m:r>
                            <m:r>
                              <a:rPr lang="en-US">
                                <a:latin typeface="Cambria Math"/>
                              </a:rPr>
                              <m:t>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a:latin typeface="Cambria Math"/>
                                  </a:rPr>
                                  <m:t>′</m:t>
                                </m:r>
                              </m:sup>
                            </m:sSup>
                            <m:r>
                              <m:rPr>
                                <m:sty m:val="p"/>
                              </m:rPr>
                              <a:rPr lang="en-US">
                                <a:latin typeface="Cambria Math"/>
                              </a:rPr>
                              <m:t>s</m:t>
                            </m:r>
                          </m:e>
                        </m:d>
                      </m:oMath>
                    </m:oMathPara>
                  </a14:m>
                  <a:endParaRPr lang="en-US"/>
                </a:p>
              </p:txBody>
            </p:sp>
          </mc:Choice>
          <mc:Fallback>
            <p:sp>
              <p:nvSpPr>
                <p:cNvPr id="78" name="Rectangle 77"/>
                <p:cNvSpPr>
                  <a:spLocks noRot="1" noChangeAspect="1" noMove="1" noResize="1" noEditPoints="1" noAdjustHandles="1" noChangeArrowheads="1" noChangeShapeType="1" noTextEdit="1"/>
                </p:cNvSpPr>
                <p:nvPr/>
              </p:nvSpPr>
              <p:spPr>
                <a:xfrm>
                  <a:off x="52145" y="4950946"/>
                  <a:ext cx="6325834" cy="461665"/>
                </a:xfrm>
                <a:prstGeom prst="rect">
                  <a:avLst/>
                </a:prstGeom>
                <a:blipFill rotWithShape="1">
                  <a:blip r:embed="rId14"/>
                  <a:stretch>
                    <a:fillRect/>
                  </a:stretch>
                </a:blipFill>
              </p:spPr>
              <p:txBody>
                <a:bodyPr/>
                <a:lstStyle/>
                <a:p>
                  <a:r>
                    <a:rPr lang="en-US">
                      <a:noFill/>
                    </a:rPr>
                    <a:t> </a:t>
                  </a:r>
                </a:p>
              </p:txBody>
            </p:sp>
          </mc:Fallback>
        </mc:AlternateContent>
      </p:grpSp>
      <p:grpSp>
        <p:nvGrpSpPr>
          <p:cNvPr id="106" name="Group 105"/>
          <p:cNvGrpSpPr/>
          <p:nvPr/>
        </p:nvGrpSpPr>
        <p:grpSpPr>
          <a:xfrm>
            <a:off x="5505319" y="3283621"/>
            <a:ext cx="5498236" cy="1944635"/>
            <a:chOff x="1906996" y="4798367"/>
            <a:chExt cx="5498236" cy="1944635"/>
          </a:xfrm>
        </p:grpSpPr>
        <p:grpSp>
          <p:nvGrpSpPr>
            <p:cNvPr id="5" name="Group 17"/>
            <p:cNvGrpSpPr>
              <a:grpSpLocks/>
            </p:cNvGrpSpPr>
            <p:nvPr/>
          </p:nvGrpSpPr>
          <p:grpSpPr bwMode="auto">
            <a:xfrm>
              <a:off x="1908954" y="5506024"/>
              <a:ext cx="914400" cy="678906"/>
              <a:chOff x="4724" y="1996"/>
              <a:chExt cx="388" cy="288"/>
            </a:xfrm>
          </p:grpSpPr>
          <mc:AlternateContent xmlns:mc="http://schemas.openxmlformats.org/markup-compatibility/2006" xmlns:a14="http://schemas.microsoft.com/office/drawing/2010/main">
            <mc:Choice Requires="a14">
              <p:sp>
                <p:nvSpPr>
                  <p:cNvPr id="6"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7" name="Group 19"/>
              <p:cNvGrpSpPr>
                <a:grpSpLocks/>
              </p:cNvGrpSpPr>
              <p:nvPr/>
            </p:nvGrpSpPr>
            <p:grpSpPr bwMode="auto">
              <a:xfrm>
                <a:off x="4724" y="2092"/>
                <a:ext cx="96" cy="96"/>
                <a:chOff x="4752" y="2092"/>
                <a:chExt cx="96" cy="96"/>
              </a:xfrm>
            </p:grpSpPr>
            <p:sp>
              <p:nvSpPr>
                <p:cNvPr id="8"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9"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mc:Choice xmlns:a14="http://schemas.microsoft.com/office/drawing/2010/main" Requires="a14">
            <p:sp>
              <p:nvSpPr>
                <p:cNvPr id="10" name="Oval 23"/>
                <p:cNvSpPr>
                  <a:spLocks noChangeArrowheads="1"/>
                </p:cNvSpPr>
                <p:nvPr/>
              </p:nvSpPr>
              <p:spPr bwMode="auto">
                <a:xfrm>
                  <a:off x="3732212" y="5528770"/>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10" name="Oval 23"/>
                <p:cNvSpPr>
                  <a:spLocks noRot="1" noChangeAspect="1" noMove="1" noResize="1" noEditPoints="1" noAdjustHandles="1" noChangeArrowheads="1" noChangeShapeType="1" noTextEdit="1"/>
                </p:cNvSpPr>
                <p:nvPr/>
              </p:nvSpPr>
              <p:spPr bwMode="auto">
                <a:xfrm>
                  <a:off x="3732212" y="5528770"/>
                  <a:ext cx="633248" cy="633413"/>
                </a:xfrm>
                <a:prstGeom prst="ellipse">
                  <a:avLst/>
                </a:prstGeom>
                <a:blipFill rotWithShape="1">
                  <a:blip r:embed="rId15"/>
                  <a:stretch>
                    <a:fillRect/>
                  </a:stretch>
                </a:blipFill>
                <a:ln w="9525" algn="ctr">
                  <a:solidFill>
                    <a:schemeClr val="tx1"/>
                  </a:solidFill>
                  <a:round/>
                  <a:headEnd/>
                  <a:tailEnd/>
                </a:ln>
              </p:spPr>
              <p:txBody>
                <a:bodyPr/>
                <a:lstStyle/>
                <a:p>
                  <a:r>
                    <a:rPr lang="en-US">
                      <a:noFill/>
                    </a:rPr>
                    <a:t> </a:t>
                  </a:r>
                </a:p>
              </p:txBody>
            </p:sp>
          </mc:Fallback>
        </mc:AlternateContent>
        <p:cxnSp>
          <p:nvCxnSpPr>
            <p:cNvPr id="14" name="AutoShape 24"/>
            <p:cNvCxnSpPr>
              <a:cxnSpLocks noChangeShapeType="1"/>
              <a:stCxn id="10" idx="6"/>
              <a:endCxn id="83" idx="2"/>
            </p:cNvCxnSpPr>
            <p:nvPr/>
          </p:nvCxnSpPr>
          <p:spPr bwMode="auto">
            <a:xfrm flipV="1">
              <a:off x="4365460" y="5843666"/>
              <a:ext cx="784579" cy="1811"/>
            </a:xfrm>
            <a:prstGeom prst="straightConnector1">
              <a:avLst/>
            </a:prstGeom>
            <a:noFill/>
            <a:ln w="57150">
              <a:solidFill>
                <a:srgbClr val="3399FF"/>
              </a:solidFill>
              <a:round/>
              <a:headEnd/>
              <a:tailEnd type="triangle" w="med" len="med"/>
            </a:ln>
          </p:spPr>
        </p:cxnSp>
        <p:cxnSp>
          <p:nvCxnSpPr>
            <p:cNvPr id="66" name="AutoShape 24"/>
            <p:cNvCxnSpPr>
              <a:cxnSpLocks noChangeShapeType="1"/>
              <a:stCxn id="6" idx="6"/>
              <a:endCxn id="10" idx="2"/>
            </p:cNvCxnSpPr>
            <p:nvPr/>
          </p:nvCxnSpPr>
          <p:spPr bwMode="auto">
            <a:xfrm>
              <a:off x="2823354" y="5845477"/>
              <a:ext cx="908858" cy="0"/>
            </a:xfrm>
            <a:prstGeom prst="straightConnector1">
              <a:avLst/>
            </a:prstGeom>
            <a:noFill/>
            <a:ln w="57150">
              <a:solidFill>
                <a:srgbClr val="3399FF"/>
              </a:solidFill>
              <a:round/>
              <a:headEnd/>
              <a:tailEnd type="triangle" w="med" len="med"/>
            </a:ln>
          </p:spPr>
        </p:cxnSp>
        <mc:AlternateContent xmlns:mc="http://schemas.openxmlformats.org/markup-compatibility/2006">
          <mc:Choice xmlns:a14="http://schemas.microsoft.com/office/drawing/2010/main" Requires="a14">
            <p:sp>
              <p:nvSpPr>
                <p:cNvPr id="83" name="Oval 23"/>
                <p:cNvSpPr>
                  <a:spLocks noChangeArrowheads="1"/>
                </p:cNvSpPr>
                <p:nvPr/>
              </p:nvSpPr>
              <p:spPr bwMode="auto">
                <a:xfrm>
                  <a:off x="5150039" y="5526959"/>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83" name="Oval 23"/>
                <p:cNvSpPr>
                  <a:spLocks noRot="1" noChangeAspect="1" noMove="1" noResize="1" noEditPoints="1" noAdjustHandles="1" noChangeArrowheads="1" noChangeShapeType="1" noTextEdit="1"/>
                </p:cNvSpPr>
                <p:nvPr/>
              </p:nvSpPr>
              <p:spPr bwMode="auto">
                <a:xfrm>
                  <a:off x="5150039" y="5526959"/>
                  <a:ext cx="633248" cy="633413"/>
                </a:xfrm>
                <a:prstGeom prst="ellipse">
                  <a:avLst/>
                </a:prstGeom>
                <a:blipFill rotWithShape="1">
                  <a:blip r:embed="rId16"/>
                  <a:stretch>
                    <a:fillRect/>
                  </a:stretch>
                </a:blipFill>
                <a:ln w="9525" algn="ctr">
                  <a:solidFill>
                    <a:schemeClr val="tx1"/>
                  </a:solidFill>
                  <a:round/>
                  <a:headEnd/>
                  <a:tailEnd/>
                </a:ln>
              </p:spPr>
              <p:txBody>
                <a:bodyPr/>
                <a:lstStyle/>
                <a:p>
                  <a:r>
                    <a:rPr lang="en-US">
                      <a:noFill/>
                    </a:rPr>
                    <a:t> </a:t>
                  </a:r>
                </a:p>
              </p:txBody>
            </p:sp>
          </mc:Fallback>
        </mc:AlternateContent>
        <p:grpSp>
          <p:nvGrpSpPr>
            <p:cNvPr id="86" name="Group 27"/>
            <p:cNvGrpSpPr>
              <a:grpSpLocks/>
            </p:cNvGrpSpPr>
            <p:nvPr/>
          </p:nvGrpSpPr>
          <p:grpSpPr bwMode="auto">
            <a:xfrm>
              <a:off x="6425737" y="5443694"/>
              <a:ext cx="799733" cy="799941"/>
              <a:chOff x="4824" y="2352"/>
              <a:chExt cx="288" cy="288"/>
            </a:xfrm>
          </p:grpSpPr>
          <mc:AlternateContent xmlns:mc="http://schemas.openxmlformats.org/markup-compatibility/2006" xmlns:a14="http://schemas.microsoft.com/office/drawing/2010/main">
            <mc:Choice Requires="a14">
              <p:sp>
                <p:nvSpPr>
                  <p:cNvPr id="87"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𝑘</m:t>
                              </m:r>
                            </m:sub>
                          </m:sSub>
                        </m:oMath>
                      </m:oMathPara>
                    </a14:m>
                    <a:endParaRPr lang="en-US" sz="2400" baseline="-25000">
                      <a:solidFill>
                        <a:srgbClr val="FF0000"/>
                      </a:solidFill>
                    </a:endParaRPr>
                  </a:p>
                </p:txBody>
              </p:sp>
            </mc:Choice>
            <mc:Fallback xmlns="">
              <p:sp>
                <p:nvSpPr>
                  <p:cNvPr id="16"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17"/>
                    <a:stretch>
                      <a:fillRect/>
                    </a:stretch>
                  </a:blipFill>
                  <a:ln w="9525" algn="ctr">
                    <a:solidFill>
                      <a:srgbClr val="FF0000"/>
                    </a:solidFill>
                    <a:round/>
                    <a:headEnd/>
                    <a:tailEnd/>
                  </a:ln>
                </p:spPr>
                <p:txBody>
                  <a:bodyPr/>
                  <a:lstStyle/>
                  <a:p>
                    <a:r>
                      <a:rPr lang="en-US">
                        <a:noFill/>
                      </a:rPr>
                      <a:t> </a:t>
                    </a:r>
                  </a:p>
                </p:txBody>
              </p:sp>
            </mc:Fallback>
          </mc:AlternateContent>
          <p:sp>
            <p:nvSpPr>
              <p:cNvPr id="88"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91" name="AutoShape 24"/>
            <p:cNvCxnSpPr>
              <a:cxnSpLocks noChangeShapeType="1"/>
              <a:stCxn id="83" idx="6"/>
              <a:endCxn id="87" idx="2"/>
            </p:cNvCxnSpPr>
            <p:nvPr/>
          </p:nvCxnSpPr>
          <p:spPr bwMode="auto">
            <a:xfrm flipV="1">
              <a:off x="5783287" y="5843665"/>
              <a:ext cx="642450" cy="1"/>
            </a:xfrm>
            <a:prstGeom prst="straightConnector1">
              <a:avLst/>
            </a:prstGeom>
            <a:noFill/>
            <a:ln w="57150">
              <a:solidFill>
                <a:srgbClr val="3399FF"/>
              </a:solidFill>
              <a:round/>
              <a:headEnd/>
              <a:tailEnd type="triangle" w="med" len="med"/>
            </a:ln>
          </p:spPr>
        </p:cxnSp>
        <p:cxnSp>
          <p:nvCxnSpPr>
            <p:cNvPr id="94" name="Curved Connector 93"/>
            <p:cNvCxnSpPr>
              <a:stCxn id="6" idx="1"/>
              <a:endCxn id="6" idx="7"/>
            </p:cNvCxnSpPr>
            <p:nvPr/>
          </p:nvCxnSpPr>
          <p:spPr>
            <a:xfrm rot="5400000" flipH="1" flipV="1">
              <a:off x="2483989" y="5365480"/>
              <a:ext cx="12700" cy="479934"/>
            </a:xfrm>
            <a:prstGeom prst="curvedConnector3">
              <a:avLst>
                <a:gd name="adj1" fmla="val 2582858"/>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87" idx="1"/>
              <a:endCxn id="87" idx="7"/>
            </p:cNvCxnSpPr>
            <p:nvPr/>
          </p:nvCxnSpPr>
          <p:spPr>
            <a:xfrm rot="5400000" flipH="1" flipV="1">
              <a:off x="6825603" y="5278095"/>
              <a:ext cx="12700" cy="565497"/>
            </a:xfrm>
            <a:prstGeom prst="curvedConnector3">
              <a:avLst>
                <a:gd name="adj1" fmla="val 2722433"/>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0" name="TextBox 99"/>
                <p:cNvSpPr txBox="1"/>
                <p:nvPr/>
              </p:nvSpPr>
              <p:spPr>
                <a:xfrm>
                  <a:off x="2970212" y="5786735"/>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100" name="TextBox 99"/>
                <p:cNvSpPr txBox="1">
                  <a:spLocks noRot="1" noChangeAspect="1" noMove="1" noResize="1" noEditPoints="1" noAdjustHandles="1" noChangeArrowheads="1" noChangeShapeType="1" noTextEdit="1"/>
                </p:cNvSpPr>
                <p:nvPr/>
              </p:nvSpPr>
              <p:spPr>
                <a:xfrm>
                  <a:off x="2970212" y="5786735"/>
                  <a:ext cx="432618" cy="461665"/>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TextBox 100"/>
                <p:cNvSpPr txBox="1"/>
                <p:nvPr/>
              </p:nvSpPr>
              <p:spPr>
                <a:xfrm>
                  <a:off x="4442594" y="5791200"/>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101" name="TextBox 100"/>
                <p:cNvSpPr txBox="1">
                  <a:spLocks noRot="1" noChangeAspect="1" noMove="1" noResize="1" noEditPoints="1" noAdjustHandles="1" noChangeArrowheads="1" noChangeShapeType="1" noTextEdit="1"/>
                </p:cNvSpPr>
                <p:nvPr/>
              </p:nvSpPr>
              <p:spPr>
                <a:xfrm>
                  <a:off x="4442594" y="5791200"/>
                  <a:ext cx="427040" cy="461665"/>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p:cNvSpPr txBox="1"/>
                <p:nvPr/>
              </p:nvSpPr>
              <p:spPr>
                <a:xfrm>
                  <a:off x="5890394" y="57912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102" name="TextBox 101"/>
                <p:cNvSpPr txBox="1">
                  <a:spLocks noRot="1" noChangeAspect="1" noMove="1" noResize="1" noEditPoints="1" noAdjustHandles="1" noChangeArrowheads="1" noChangeShapeType="1" noTextEdit="1"/>
                </p:cNvSpPr>
                <p:nvPr/>
              </p:nvSpPr>
              <p:spPr>
                <a:xfrm>
                  <a:off x="5890394" y="5791200"/>
                  <a:ext cx="432618" cy="461665"/>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p:cNvSpPr txBox="1"/>
                <p:nvPr/>
              </p:nvSpPr>
              <p:spPr>
                <a:xfrm>
                  <a:off x="2132012" y="4876800"/>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103" name="TextBox 102"/>
                <p:cNvSpPr txBox="1">
                  <a:spLocks noRot="1" noChangeAspect="1" noMove="1" noResize="1" noEditPoints="1" noAdjustHandles="1" noChangeArrowheads="1" noChangeShapeType="1" noTextEdit="1"/>
                </p:cNvSpPr>
                <p:nvPr/>
              </p:nvSpPr>
              <p:spPr>
                <a:xfrm>
                  <a:off x="2132012" y="4876800"/>
                  <a:ext cx="719877" cy="461665"/>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 name="TextBox 103"/>
                <p:cNvSpPr txBox="1"/>
                <p:nvPr/>
              </p:nvSpPr>
              <p:spPr>
                <a:xfrm>
                  <a:off x="6514871" y="4798367"/>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104" name="TextBox 103"/>
                <p:cNvSpPr txBox="1">
                  <a:spLocks noRot="1" noChangeAspect="1" noMove="1" noResize="1" noEditPoints="1" noAdjustHandles="1" noChangeArrowheads="1" noChangeShapeType="1" noTextEdit="1"/>
                </p:cNvSpPr>
                <p:nvPr/>
              </p:nvSpPr>
              <p:spPr>
                <a:xfrm>
                  <a:off x="6514871" y="4798367"/>
                  <a:ext cx="719877" cy="461665"/>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 name="Rectangle 104"/>
                <p:cNvSpPr/>
                <p:nvPr/>
              </p:nvSpPr>
              <p:spPr>
                <a:xfrm>
                  <a:off x="1906996" y="6281337"/>
                  <a:ext cx="5498236" cy="461665"/>
                </a:xfrm>
                <a:prstGeom prst="rect">
                  <a:avLst/>
                </a:prstGeom>
              </p:spPr>
              <p:txBody>
                <a:bodyPr wrap="none">
                  <a:spAutoFit/>
                </a:bodyPr>
                <a:lstStyle/>
                <a:p>
                  <a14:m>
                    <m:oMath xmlns:m="http://schemas.openxmlformats.org/officeDocument/2006/math">
                      <m:d>
                        <m:dPr>
                          <m:begChr m:val="{"/>
                          <m:endChr m:val="|"/>
                          <m:ctrlPr>
                            <a:rPr lang="en-US" i="1">
                              <a:latin typeface="Cambria Math"/>
                            </a:rPr>
                          </m:ctrlPr>
                        </m:dPr>
                        <m:e>
                          <m:r>
                            <a:rPr lang="en-US" i="1">
                              <a:latin typeface="Cambria Math"/>
                            </a:rPr>
                            <m:t>𝑤</m:t>
                          </m:r>
                          <m:r>
                            <a:rPr lang="en-US" i="1">
                              <a:latin typeface="Cambria Math"/>
                            </a:rPr>
                            <m:t>∈</m:t>
                          </m:r>
                          <m:sSup>
                            <m:sSupPr>
                              <m:ctrlPr>
                                <a:rPr lang="en-US" i="1">
                                  <a:latin typeface="Cambria Math"/>
                                </a:rPr>
                              </m:ctrlPr>
                            </m:sSupPr>
                            <m:e>
                              <m:r>
                                <m:rPr>
                                  <m:sty m:val="p"/>
                                </m:rPr>
                                <a:rPr lang="en-US">
                                  <a:latin typeface="Cambria Math"/>
                                </a:rPr>
                                <m:t>Σ</m:t>
                              </m:r>
                            </m:e>
                            <m:sup>
                              <m:r>
                                <a:rPr lang="en-US" i="1">
                                  <a:latin typeface="Cambria Math"/>
                                </a:rPr>
                                <m:t>∗</m:t>
                              </m:r>
                            </m:sup>
                          </m:sSup>
                          <m:r>
                            <a:rPr lang="en-US" i="1">
                              <a:latin typeface="Cambria Math"/>
                            </a:rPr>
                            <m:t> </m:t>
                          </m:r>
                        </m:e>
                      </m:d>
                      <m:r>
                        <a:rPr lang="en-US" i="1">
                          <a:latin typeface="Cambria Math"/>
                        </a:rPr>
                        <m:t> </m:t>
                      </m:r>
                      <m:r>
                        <a:rPr lang="en-US" i="1">
                          <a:latin typeface="Cambria Math"/>
                        </a:rPr>
                        <m:t>𝑎𝑏𝑎</m:t>
                      </m:r>
                      <m:r>
                        <a:rPr lang="en-US" i="1">
                          <a:latin typeface="Cambria Math"/>
                        </a:rPr>
                        <m:t> </m:t>
                      </m:r>
                      <m:r>
                        <m:rPr>
                          <m:sty m:val="p"/>
                        </m:rPr>
                        <a:rPr lang="en-US">
                          <a:latin typeface="Cambria Math"/>
                        </a:rPr>
                        <m:t>appears</m:t>
                      </m:r>
                      <m:r>
                        <a:rPr lang="en-US">
                          <a:latin typeface="Cambria Math"/>
                        </a:rPr>
                        <m:t> </m:t>
                      </m:r>
                      <m:r>
                        <m:rPr>
                          <m:sty m:val="p"/>
                        </m:rPr>
                        <a:rPr lang="en-US">
                          <a:latin typeface="Cambria Math"/>
                        </a:rPr>
                        <m:t>somewhere</m:t>
                      </m:r>
                      <m:r>
                        <a:rPr lang="en-US">
                          <a:latin typeface="Cambria Math"/>
                        </a:rPr>
                        <m:t> </m:t>
                      </m:r>
                      <m:r>
                        <m:rPr>
                          <m:sty m:val="p"/>
                        </m:rPr>
                        <a:rPr lang="en-US">
                          <a:latin typeface="Cambria Math"/>
                        </a:rPr>
                        <m:t>in</m:t>
                      </m:r>
                      <m:r>
                        <a:rPr lang="en-US">
                          <a:latin typeface="Cambria Math"/>
                        </a:rPr>
                        <m:t> </m:t>
                      </m:r>
                      <m:r>
                        <a:rPr lang="en-US" i="1">
                          <a:latin typeface="Cambria Math"/>
                        </a:rPr>
                        <m:t>𝑤</m:t>
                      </m:r>
                      <m:r>
                        <a:rPr lang="en-US">
                          <a:latin typeface="Cambria Math"/>
                        </a:rPr>
                        <m:t>}</m:t>
                      </m:r>
                    </m:oMath>
                  </a14:m>
                  <a:r>
                    <a:rPr lang="en-US"/>
                    <a:t> </a:t>
                  </a:r>
                  <a:endParaRPr lang="en-US"/>
                </a:p>
              </p:txBody>
            </p:sp>
          </mc:Choice>
          <mc:Fallback>
            <p:sp>
              <p:nvSpPr>
                <p:cNvPr id="105" name="Rectangle 104"/>
                <p:cNvSpPr>
                  <a:spLocks noRot="1" noChangeAspect="1" noMove="1" noResize="1" noEditPoints="1" noAdjustHandles="1" noChangeArrowheads="1" noChangeShapeType="1" noTextEdit="1"/>
                </p:cNvSpPr>
                <p:nvPr/>
              </p:nvSpPr>
              <p:spPr>
                <a:xfrm>
                  <a:off x="1906996" y="6281337"/>
                  <a:ext cx="5498236" cy="461665"/>
                </a:xfrm>
                <a:prstGeom prst="rect">
                  <a:avLst/>
                </a:prstGeom>
                <a:blipFill rotWithShape="1">
                  <a:blip r:embed="rId23"/>
                  <a:stretch>
                    <a:fillRect b="-17105"/>
                  </a:stretch>
                </a:blipFill>
              </p:spPr>
              <p:txBody>
                <a:bodyPr/>
                <a:lstStyle/>
                <a:p>
                  <a:r>
                    <a:rPr lang="en-US">
                      <a:noFill/>
                    </a:rPr>
                    <a:t> </a:t>
                  </a:r>
                </a:p>
              </p:txBody>
            </p:sp>
          </mc:Fallback>
        </mc:AlternateContent>
      </p:grpSp>
    </p:spTree>
    <p:extLst>
      <p:ext uri="{BB962C8B-B14F-4D97-AF65-F5344CB8AC3E}">
        <p14:creationId xmlns:p14="http://schemas.microsoft.com/office/powerpoint/2010/main" val="218352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14:m>
                  <m:oMath xmlns:m="http://schemas.openxmlformats.org/officeDocument/2006/math">
                    <m:sSup>
                      <m:sSupPr>
                        <m:ctrlPr>
                          <a:rPr lang="en-US" b="0" i="1" smtClean="0">
                            <a:latin typeface="Cambria Math"/>
                          </a:rPr>
                        </m:ctrlPr>
                      </m:sSupPr>
                      <m:e>
                        <m:r>
                          <a:rPr lang="en-US" b="0" i="1" smtClean="0">
                            <a:latin typeface="Cambria Math"/>
                          </a:rPr>
                          <m:t>𝐿</m:t>
                        </m:r>
                        <m:r>
                          <a:rPr lang="en-US" b="0" i="1" smtClean="0">
                            <a:latin typeface="Cambria Math"/>
                          </a:rPr>
                          <m:t>=</m:t>
                        </m:r>
                        <m:r>
                          <a:rPr lang="en-US" b="0" i="1" smtClean="0">
                            <a:latin typeface="Cambria Math"/>
                          </a:rPr>
                          <m:t>𝑎</m:t>
                        </m:r>
                      </m:e>
                      <m:sup>
                        <m:r>
                          <a:rPr lang="en-US" b="0" i="1" smtClean="0">
                            <a:latin typeface="Cambria Math"/>
                          </a:rPr>
                          <m:t>𝑛</m:t>
                        </m:r>
                      </m:sup>
                    </m:sSup>
                    <m:sSup>
                      <m:sSupPr>
                        <m:ctrlPr>
                          <a:rPr lang="en-US" b="0" i="1" smtClean="0">
                            <a:latin typeface="Cambria Math"/>
                          </a:rPr>
                        </m:ctrlPr>
                      </m:sSupPr>
                      <m:e>
                        <m:r>
                          <a:rPr lang="en-US" b="0" i="1" smtClean="0">
                            <a:latin typeface="Cambria Math"/>
                          </a:rPr>
                          <m:t>𝑏</m:t>
                        </m:r>
                      </m:e>
                      <m:sup>
                        <m:r>
                          <a:rPr lang="en-US" b="0" i="1" smtClean="0">
                            <a:latin typeface="Cambria Math"/>
                          </a:rPr>
                          <m:t>𝑛</m:t>
                        </m:r>
                      </m:sup>
                    </m:sSup>
                  </m:oMath>
                </a14:m>
                <a:r>
                  <a:rPr lang="en-US" smtClean="0"/>
                  <a:t> </a:t>
                </a:r>
                <a:r>
                  <a:rPr lang="en-US" smtClean="0"/>
                  <a:t>is not regular</a:t>
                </a:r>
                <a:endParaRPr lang="en-US"/>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9043" b="-292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441" y="1600201"/>
                <a:ext cx="10969943" cy="4876799"/>
              </a:xfrm>
            </p:spPr>
            <p:txBody>
              <a:bodyPr>
                <a:normAutofit fontScale="70000" lnSpcReduction="20000"/>
              </a:bodyPr>
              <a:lstStyle/>
              <a:p>
                <a:r>
                  <a:rPr lang="en-US" smtClean="0"/>
                  <a:t>Let the “pumping length” be </a:t>
                </a:r>
                <a14:m>
                  <m:oMath xmlns:m="http://schemas.openxmlformats.org/officeDocument/2006/math">
                    <m:r>
                      <a:rPr lang="en-US" b="0" i="1" smtClean="0">
                        <a:latin typeface="Cambria Math"/>
                      </a:rPr>
                      <m:t>𝑝</m:t>
                    </m:r>
                  </m:oMath>
                </a14:m>
                <a:endParaRPr lang="en-US" smtClean="0"/>
              </a:p>
              <a:p>
                <a:r>
                  <a:rPr lang="en-US" smtClean="0"/>
                  <a:t>Consider the string </a:t>
                </a: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𝑝</m:t>
                        </m:r>
                      </m:sup>
                    </m:sSup>
                    <m:sSup>
                      <m:sSupPr>
                        <m:ctrlPr>
                          <a:rPr lang="en-US" b="0" i="1" smtClean="0">
                            <a:latin typeface="Cambria Math"/>
                          </a:rPr>
                        </m:ctrlPr>
                      </m:sSupPr>
                      <m:e>
                        <m:r>
                          <a:rPr lang="en-US" b="0" i="1" smtClean="0">
                            <a:latin typeface="Cambria Math"/>
                          </a:rPr>
                          <m:t>𝑏</m:t>
                        </m:r>
                      </m:e>
                      <m:sup>
                        <m:r>
                          <a:rPr lang="en-US" b="0" i="1" smtClean="0">
                            <a:latin typeface="Cambria Math"/>
                          </a:rPr>
                          <m:t>𝑝</m:t>
                        </m:r>
                      </m:sup>
                    </m:sSup>
                  </m:oMath>
                </a14:m>
                <a:r>
                  <a:rPr lang="en-US" smtClean="0"/>
                  <a:t>, </a:t>
                </a:r>
                <a:r>
                  <a:rPr lang="en-US" smtClean="0"/>
                  <a:t>note that </a:t>
                </a:r>
                <a14:m>
                  <m:oMath xmlns:m="http://schemas.openxmlformats.org/officeDocument/2006/math">
                    <m:sSup>
                      <m:sSupPr>
                        <m:ctrlPr>
                          <a:rPr lang="en-US" b="0" i="1" smtClean="0">
                            <a:solidFill>
                              <a:srgbClr val="7030A0"/>
                            </a:solidFill>
                            <a:latin typeface="Cambria Math"/>
                          </a:rPr>
                        </m:ctrlPr>
                      </m:sSupPr>
                      <m:e>
                        <m:r>
                          <a:rPr lang="en-US" b="0" i="1" smtClean="0">
                            <a:solidFill>
                              <a:srgbClr val="7030A0"/>
                            </a:solidFill>
                            <a:latin typeface="Cambria Math"/>
                          </a:rPr>
                          <m:t>|</m:t>
                        </m:r>
                        <m:r>
                          <a:rPr lang="en-US" b="0" i="1" smtClean="0">
                            <a:solidFill>
                              <a:srgbClr val="7030A0"/>
                            </a:solidFill>
                            <a:latin typeface="Cambria Math"/>
                          </a:rPr>
                          <m:t>𝑎</m:t>
                        </m:r>
                      </m:e>
                      <m:sup>
                        <m:r>
                          <a:rPr lang="en-US" b="0" i="1" smtClean="0">
                            <a:solidFill>
                              <a:srgbClr val="7030A0"/>
                            </a:solidFill>
                            <a:latin typeface="Cambria Math"/>
                          </a:rPr>
                          <m:t>𝑝</m:t>
                        </m:r>
                      </m:sup>
                    </m:sSup>
                    <m:sSup>
                      <m:sSupPr>
                        <m:ctrlPr>
                          <a:rPr lang="en-US" b="0" i="1" smtClean="0">
                            <a:solidFill>
                              <a:srgbClr val="7030A0"/>
                            </a:solidFill>
                            <a:latin typeface="Cambria Math"/>
                          </a:rPr>
                        </m:ctrlPr>
                      </m:sSupPr>
                      <m:e>
                        <m:r>
                          <a:rPr lang="en-US" b="0" i="1" smtClean="0">
                            <a:solidFill>
                              <a:srgbClr val="7030A0"/>
                            </a:solidFill>
                            <a:latin typeface="Cambria Math"/>
                          </a:rPr>
                          <m:t>𝑏</m:t>
                        </m:r>
                      </m:e>
                      <m:sup>
                        <m:r>
                          <a:rPr lang="en-US" b="0" i="1" smtClean="0">
                            <a:solidFill>
                              <a:srgbClr val="7030A0"/>
                            </a:solidFill>
                            <a:latin typeface="Cambria Math"/>
                          </a:rPr>
                          <m:t>𝑝</m:t>
                        </m:r>
                      </m:sup>
                    </m:sSup>
                    <m:r>
                      <a:rPr lang="en-US" b="0" i="1" smtClean="0">
                        <a:solidFill>
                          <a:srgbClr val="7030A0"/>
                        </a:solidFill>
                        <a:latin typeface="Cambria Math"/>
                      </a:rPr>
                      <m:t>|&gt;</m:t>
                    </m:r>
                    <m:r>
                      <a:rPr lang="en-US" b="0" i="1" smtClean="0">
                        <a:solidFill>
                          <a:srgbClr val="7030A0"/>
                        </a:solidFill>
                        <a:latin typeface="Cambria Math"/>
                      </a:rPr>
                      <m:t>𝑝</m:t>
                    </m:r>
                  </m:oMath>
                </a14:m>
                <a:r>
                  <a:rPr lang="en-US" smtClean="0"/>
                  <a:t>, so if </a:t>
                </a:r>
                <a14:m>
                  <m:oMath xmlns:m="http://schemas.openxmlformats.org/officeDocument/2006/math">
                    <m:r>
                      <a:rPr lang="en-US" b="0" i="1" smtClean="0">
                        <a:latin typeface="Cambria Math"/>
                      </a:rPr>
                      <m:t>𝐿</m:t>
                    </m:r>
                  </m:oMath>
                </a14:m>
                <a:r>
                  <a:rPr lang="en-US" smtClean="0"/>
                  <a:t> </a:t>
                </a:r>
                <a:r>
                  <a:rPr lang="en-US" smtClean="0"/>
                  <a:t>is regular this string can be pumped</a:t>
                </a:r>
              </a:p>
              <a:p>
                <a:r>
                  <a:rPr lang="en-US" smtClean="0"/>
                  <a:t>If we had </a:t>
                </a:r>
                <a14:m>
                  <m:oMath xmlns:m="http://schemas.openxmlformats.org/officeDocument/2006/math">
                    <m:sSup>
                      <m:sSupPr>
                        <m:ctrlPr>
                          <a:rPr lang="en-US" i="1" smtClean="0">
                            <a:solidFill>
                              <a:schemeClr val="tx1"/>
                            </a:solidFill>
                            <a:latin typeface="Cambria Math"/>
                          </a:rPr>
                        </m:ctrlPr>
                      </m:sSupPr>
                      <m:e>
                        <m:r>
                          <a:rPr lang="en-US" i="1">
                            <a:solidFill>
                              <a:schemeClr val="tx1"/>
                            </a:solidFill>
                            <a:latin typeface="Cambria Math"/>
                          </a:rPr>
                          <m:t>𝑎</m:t>
                        </m:r>
                      </m:e>
                      <m:sup>
                        <m:r>
                          <a:rPr lang="en-US" i="1">
                            <a:solidFill>
                              <a:schemeClr val="tx1"/>
                            </a:solidFill>
                            <a:latin typeface="Cambria Math"/>
                          </a:rPr>
                          <m:t>𝑝</m:t>
                        </m:r>
                      </m:sup>
                    </m:sSup>
                    <m:sSup>
                      <m:sSupPr>
                        <m:ctrlPr>
                          <a:rPr lang="en-US" i="1">
                            <a:solidFill>
                              <a:schemeClr val="tx1"/>
                            </a:solidFill>
                            <a:latin typeface="Cambria Math"/>
                          </a:rPr>
                        </m:ctrlPr>
                      </m:sSupPr>
                      <m:e>
                        <m:r>
                          <a:rPr lang="en-US" i="1">
                            <a:solidFill>
                              <a:schemeClr val="tx1"/>
                            </a:solidFill>
                            <a:latin typeface="Cambria Math"/>
                          </a:rPr>
                          <m:t>𝑏</m:t>
                        </m:r>
                      </m:e>
                      <m:sup>
                        <m:r>
                          <a:rPr lang="en-US" i="1">
                            <a:solidFill>
                              <a:schemeClr val="tx1"/>
                            </a:solidFill>
                            <a:latin typeface="Cambria Math"/>
                          </a:rPr>
                          <m:t>𝑝</m:t>
                        </m:r>
                      </m:sup>
                    </m:sSup>
                    <m:r>
                      <a:rPr lang="en-US" b="0" i="1" smtClean="0">
                        <a:solidFill>
                          <a:schemeClr val="tx1"/>
                        </a:solidFill>
                        <a:latin typeface="Cambria Math"/>
                      </a:rPr>
                      <m:t>=</m:t>
                    </m:r>
                    <m:r>
                      <a:rPr lang="en-US" b="0" i="1" smtClean="0">
                        <a:solidFill>
                          <a:srgbClr val="0070C0"/>
                        </a:solidFill>
                        <a:latin typeface="Cambria Math"/>
                      </a:rPr>
                      <m:t>𝑥</m:t>
                    </m:r>
                    <m:r>
                      <a:rPr lang="en-US" b="0" i="1" smtClean="0">
                        <a:solidFill>
                          <a:schemeClr val="accent6">
                            <a:lumMod val="75000"/>
                          </a:schemeClr>
                        </a:solidFill>
                        <a:latin typeface="Cambria Math"/>
                      </a:rPr>
                      <m:t>𝑦</m:t>
                    </m:r>
                    <m:r>
                      <a:rPr lang="en-US" b="0" i="1" smtClean="0">
                        <a:solidFill>
                          <a:srgbClr val="00B050"/>
                        </a:solidFill>
                        <a:latin typeface="Cambria Math"/>
                      </a:rPr>
                      <m:t>𝑧</m:t>
                    </m:r>
                  </m:oMath>
                </a14:m>
                <a:r>
                  <a:rPr lang="en-US" smtClean="0"/>
                  <a:t> </a:t>
                </a:r>
                <a:r>
                  <a:rPr lang="en-US" smtClean="0"/>
                  <a:t>there are 3 options for what </a:t>
                </a:r>
                <a14:m>
                  <m:oMath xmlns:m="http://schemas.openxmlformats.org/officeDocument/2006/math">
                    <m:r>
                      <a:rPr lang="en-US" b="0" i="1" smtClean="0">
                        <a:solidFill>
                          <a:schemeClr val="accent6">
                            <a:lumMod val="75000"/>
                          </a:schemeClr>
                        </a:solidFill>
                        <a:latin typeface="Cambria Math"/>
                      </a:rPr>
                      <m:t>𝑦</m:t>
                    </m:r>
                  </m:oMath>
                </a14:m>
                <a:r>
                  <a:rPr lang="en-US" smtClean="0"/>
                  <a:t> </a:t>
                </a:r>
                <a:r>
                  <a:rPr lang="en-US" smtClean="0"/>
                  <a:t>could be:</a:t>
                </a:r>
              </a:p>
              <a:p>
                <a:pPr marL="1352444" lvl="1" indent="-742950">
                  <a:buFont typeface="+mj-lt"/>
                  <a:buAutoNum type="arabicPeriod"/>
                </a:pPr>
                <a:r>
                  <a:rPr lang="en-US" b="0" smtClean="0"/>
                  <a:t> </a:t>
                </a:r>
                <a14:m>
                  <m:oMath xmlns:m="http://schemas.openxmlformats.org/officeDocument/2006/math">
                    <m:r>
                      <a:rPr lang="en-US" b="0" i="1" smtClean="0">
                        <a:solidFill>
                          <a:schemeClr val="accent6">
                            <a:lumMod val="75000"/>
                          </a:schemeClr>
                        </a:solidFill>
                        <a:latin typeface="Cambria Math"/>
                      </a:rPr>
                      <m:t>𝑦</m:t>
                    </m:r>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m:t>
                        </m:r>
                      </m:sup>
                    </m:sSup>
                  </m:oMath>
                </a14:m>
                <a:endParaRPr lang="en-US" b="0" smtClean="0"/>
              </a:p>
              <a:p>
                <a:pPr marL="1885750" lvl="2" indent="-742950"/>
                <a:r>
                  <a:rPr lang="en-US" smtClean="0"/>
                  <a:t>In this case, </a:t>
                </a:r>
                <a14:m>
                  <m:oMath xmlns:m="http://schemas.openxmlformats.org/officeDocument/2006/math">
                    <m:r>
                      <a:rPr lang="en-US" i="1">
                        <a:solidFill>
                          <a:srgbClr val="0070C0"/>
                        </a:solidFill>
                        <a:latin typeface="Cambria Math"/>
                      </a:rPr>
                      <m:t>𝑥</m:t>
                    </m:r>
                    <m:sSup>
                      <m:sSupPr>
                        <m:ctrlPr>
                          <a:rPr lang="en-US" b="0" i="1" smtClean="0">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b="0" i="1" smtClean="0">
                            <a:solidFill>
                              <a:schemeClr val="tx1"/>
                            </a:solidFill>
                            <a:latin typeface="Cambria Math"/>
                          </a:rPr>
                          <m:t>𝑖</m:t>
                        </m:r>
                      </m:sup>
                    </m:sSup>
                    <m:r>
                      <a:rPr lang="en-US" i="1">
                        <a:solidFill>
                          <a:srgbClr val="00B050"/>
                        </a:solidFill>
                        <a:latin typeface="Cambria Math"/>
                      </a:rPr>
                      <m:t>𝑧</m:t>
                    </m:r>
                  </m:oMath>
                </a14:m>
                <a:r>
                  <a:rPr lang="en-US" smtClean="0"/>
                  <a:t> </a:t>
                </a:r>
                <a:r>
                  <a:rPr lang="en-US" smtClean="0"/>
                  <a:t>has too many </a:t>
                </a:r>
                <a14:m>
                  <m:oMath xmlns:m="http://schemas.openxmlformats.org/officeDocument/2006/math">
                    <m:r>
                      <a:rPr lang="en-US" b="0" i="1" smtClean="0">
                        <a:latin typeface="Cambria Math"/>
                      </a:rPr>
                      <m:t>𝑎</m:t>
                    </m:r>
                  </m:oMath>
                </a14:m>
                <a:r>
                  <a:rPr lang="en-US" smtClean="0"/>
                  <a:t>’s</a:t>
                </a:r>
              </a:p>
              <a:p>
                <a:pPr marL="1352444" lvl="1" indent="-742950">
                  <a:buFont typeface="+mj-lt"/>
                  <a:buAutoNum type="arabicPeriod"/>
                </a:pPr>
                <a:r>
                  <a:rPr lang="en-US" smtClean="0"/>
                  <a:t> </a:t>
                </a:r>
                <a14:m>
                  <m:oMath xmlns:m="http://schemas.openxmlformats.org/officeDocument/2006/math">
                    <m:r>
                      <a:rPr lang="en-US" i="1">
                        <a:solidFill>
                          <a:schemeClr val="accent6">
                            <a:lumMod val="75000"/>
                          </a:schemeClr>
                        </a:solidFill>
                        <a:latin typeface="Cambria Math"/>
                      </a:rPr>
                      <m:t>𝑦</m:t>
                    </m:r>
                    <m:r>
                      <a:rPr lang="en-US" i="1">
                        <a:latin typeface="Cambria Math"/>
                      </a:rPr>
                      <m:t>∈</m:t>
                    </m:r>
                    <m:sSup>
                      <m:sSupPr>
                        <m:ctrlPr>
                          <a:rPr lang="en-US" i="1">
                            <a:latin typeface="Cambria Math"/>
                          </a:rPr>
                        </m:ctrlPr>
                      </m:sSupPr>
                      <m:e>
                        <m:r>
                          <a:rPr lang="en-US" b="0" i="1" smtClean="0">
                            <a:latin typeface="Cambria Math"/>
                          </a:rPr>
                          <m:t>𝑏</m:t>
                        </m:r>
                      </m:e>
                      <m:sup>
                        <m:r>
                          <a:rPr lang="en-US" b="0" i="1" smtClean="0">
                            <a:latin typeface="Cambria Math"/>
                          </a:rPr>
                          <m:t>+</m:t>
                        </m:r>
                      </m:sup>
                    </m:sSup>
                  </m:oMath>
                </a14:m>
                <a:endParaRPr lang="en-US" smtClean="0"/>
              </a:p>
              <a:p>
                <a:pPr marL="1885750" lvl="2" indent="-742950"/>
                <a:r>
                  <a:rPr lang="en-US"/>
                  <a:t>In this case, </a:t>
                </a:r>
                <a14:m>
                  <m:oMath xmlns:m="http://schemas.openxmlformats.org/officeDocument/2006/math">
                    <m:r>
                      <a:rPr lang="en-US" i="1">
                        <a:solidFill>
                          <a:srgbClr val="0070C0"/>
                        </a:solidFill>
                        <a:latin typeface="Cambria Math"/>
                      </a:rPr>
                      <m:t>𝑥</m:t>
                    </m:r>
                    <m:sSup>
                      <m:sSupPr>
                        <m:ctrlPr>
                          <a:rPr lang="en-US" i="1">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i="1">
                            <a:latin typeface="Cambria Math"/>
                          </a:rPr>
                          <m:t>𝑖</m:t>
                        </m:r>
                      </m:sup>
                    </m:sSup>
                    <m:r>
                      <a:rPr lang="en-US" i="1">
                        <a:solidFill>
                          <a:srgbClr val="00B050"/>
                        </a:solidFill>
                        <a:latin typeface="Cambria Math"/>
                      </a:rPr>
                      <m:t>𝑧</m:t>
                    </m:r>
                  </m:oMath>
                </a14:m>
                <a:r>
                  <a:rPr lang="en-US"/>
                  <a:t> has too </a:t>
                </a:r>
                <a:r>
                  <a:rPr lang="en-US"/>
                  <a:t>many </a:t>
                </a:r>
                <a14:m>
                  <m:oMath xmlns:m="http://schemas.openxmlformats.org/officeDocument/2006/math">
                    <m:r>
                      <a:rPr lang="en-US" b="0" i="1" smtClean="0">
                        <a:latin typeface="Cambria Math"/>
                      </a:rPr>
                      <m:t>𝑏</m:t>
                    </m:r>
                  </m:oMath>
                </a14:m>
                <a:r>
                  <a:rPr lang="en-US" smtClean="0"/>
                  <a:t>’s</a:t>
                </a:r>
                <a:endParaRPr lang="en-US" smtClean="0"/>
              </a:p>
              <a:p>
                <a:pPr marL="1352444" lvl="1" indent="-742950">
                  <a:buFont typeface="+mj-lt"/>
                  <a:buAutoNum type="arabicPeriod"/>
                </a:pPr>
                <a:r>
                  <a:rPr lang="en-US"/>
                  <a:t> </a:t>
                </a:r>
                <a14:m>
                  <m:oMath xmlns:m="http://schemas.openxmlformats.org/officeDocument/2006/math">
                    <m:r>
                      <a:rPr lang="en-US" i="1">
                        <a:solidFill>
                          <a:schemeClr val="accent6">
                            <a:lumMod val="75000"/>
                          </a:schemeClr>
                        </a:solidFill>
                        <a:latin typeface="Cambria Math"/>
                      </a:rPr>
                      <m:t>𝑦</m:t>
                    </m:r>
                    <m:r>
                      <a:rPr lang="en-US" i="1">
                        <a:latin typeface="Cambria Math"/>
                      </a:rPr>
                      <m:t>∈</m:t>
                    </m:r>
                    <m:sSup>
                      <m:sSupPr>
                        <m:ctrlPr>
                          <a:rPr lang="en-US" i="1">
                            <a:latin typeface="Cambria Math"/>
                          </a:rPr>
                        </m:ctrlPr>
                      </m:sSupPr>
                      <m:e>
                        <m:r>
                          <a:rPr lang="en-US" b="0" i="1" smtClean="0">
                            <a:latin typeface="Cambria Math"/>
                          </a:rPr>
                          <m:t>𝑎</m:t>
                        </m:r>
                      </m:e>
                      <m:sup>
                        <m:r>
                          <a:rPr lang="en-US" b="0" i="1" smtClean="0">
                            <a:latin typeface="Cambria Math"/>
                          </a:rPr>
                          <m:t>+</m:t>
                        </m:r>
                      </m:sup>
                    </m:sSup>
                    <m:sSup>
                      <m:sSupPr>
                        <m:ctrlPr>
                          <a:rPr lang="en-US" b="0" i="1" smtClean="0">
                            <a:latin typeface="Cambria Math"/>
                          </a:rPr>
                        </m:ctrlPr>
                      </m:sSupPr>
                      <m:e>
                        <m:r>
                          <a:rPr lang="en-US" b="0" i="1" smtClean="0">
                            <a:latin typeface="Cambria Math"/>
                          </a:rPr>
                          <m:t>𝑏</m:t>
                        </m:r>
                      </m:e>
                      <m:sup>
                        <m:r>
                          <a:rPr lang="en-US" b="0" i="1" smtClean="0">
                            <a:latin typeface="Cambria Math"/>
                          </a:rPr>
                          <m:t>+</m:t>
                        </m:r>
                      </m:sup>
                    </m:sSup>
                  </m:oMath>
                </a14:m>
                <a:endParaRPr lang="en-US" smtClean="0"/>
              </a:p>
              <a:p>
                <a:pPr marL="1885750" lvl="2" indent="-742950"/>
                <a:r>
                  <a:rPr lang="en-US"/>
                  <a:t>In this case, </a:t>
                </a:r>
                <a14:m>
                  <m:oMath xmlns:m="http://schemas.openxmlformats.org/officeDocument/2006/math">
                    <m:r>
                      <a:rPr lang="en-US" i="1">
                        <a:solidFill>
                          <a:srgbClr val="0070C0"/>
                        </a:solidFill>
                        <a:latin typeface="Cambria Math"/>
                      </a:rPr>
                      <m:t>𝑥</m:t>
                    </m:r>
                    <m:sSup>
                      <m:sSupPr>
                        <m:ctrlPr>
                          <a:rPr lang="en-US" i="1">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i="1">
                            <a:latin typeface="Cambria Math"/>
                          </a:rPr>
                          <m:t>𝑖</m:t>
                        </m:r>
                      </m:sup>
                    </m:sSup>
                    <m:r>
                      <a:rPr lang="en-US" i="1">
                        <a:solidFill>
                          <a:srgbClr val="00B050"/>
                        </a:solidFill>
                        <a:latin typeface="Cambria Math"/>
                      </a:rPr>
                      <m:t>𝑧</m:t>
                    </m:r>
                  </m:oMath>
                </a14:m>
                <a:r>
                  <a:rPr lang="en-US"/>
                  <a:t> </a:t>
                </a:r>
                <a:r>
                  <a:rPr lang="en-US" smtClean="0"/>
                  <a:t>has </a:t>
                </a:r>
                <a14:m>
                  <m:oMath xmlns:m="http://schemas.openxmlformats.org/officeDocument/2006/math">
                    <m:r>
                      <a:rPr lang="en-US" b="0" i="1" smtClean="0">
                        <a:latin typeface="Cambria Math"/>
                      </a:rPr>
                      <m:t>𝑎</m:t>
                    </m:r>
                  </m:oMath>
                </a14:m>
                <a:r>
                  <a:rPr lang="en-US" smtClean="0"/>
                  <a:t>’s and </a:t>
                </a:r>
                <a14:m>
                  <m:oMath xmlns:m="http://schemas.openxmlformats.org/officeDocument/2006/math">
                    <m:r>
                      <a:rPr lang="en-US" b="0" i="1" smtClean="0">
                        <a:latin typeface="Cambria Math"/>
                      </a:rPr>
                      <m:t>𝑏</m:t>
                    </m:r>
                  </m:oMath>
                </a14:m>
                <a:r>
                  <a:rPr lang="en-US" smtClean="0"/>
                  <a:t>’s out of order</a:t>
                </a:r>
              </a:p>
              <a:p>
                <a:pPr marL="819137" indent="-742950"/>
                <a:r>
                  <a:rPr lang="en-US" smtClean="0"/>
                  <a:t>Since </a:t>
                </a:r>
                <a14:m>
                  <m:oMath xmlns:m="http://schemas.openxmlformats.org/officeDocument/2006/math">
                    <m:sSup>
                      <m:sSupPr>
                        <m:ctrlPr>
                          <a:rPr lang="en-US" i="1">
                            <a:latin typeface="Cambria Math"/>
                          </a:rPr>
                        </m:ctrlPr>
                      </m:sSupPr>
                      <m:e>
                        <m:r>
                          <a:rPr lang="en-US" i="1">
                            <a:latin typeface="Cambria Math"/>
                          </a:rPr>
                          <m:t>𝑎</m:t>
                        </m:r>
                      </m:e>
                      <m:sup>
                        <m:r>
                          <a:rPr lang="en-US" i="1">
                            <a:latin typeface="Cambria Math"/>
                          </a:rPr>
                          <m:t>𝑝</m:t>
                        </m:r>
                      </m:sup>
                    </m:sSup>
                    <m:sSup>
                      <m:sSupPr>
                        <m:ctrlPr>
                          <a:rPr lang="en-US" i="1">
                            <a:latin typeface="Cambria Math"/>
                          </a:rPr>
                        </m:ctrlPr>
                      </m:sSupPr>
                      <m:e>
                        <m:r>
                          <a:rPr lang="en-US" i="1">
                            <a:latin typeface="Cambria Math"/>
                          </a:rPr>
                          <m:t>𝑏</m:t>
                        </m:r>
                      </m:e>
                      <m:sup>
                        <m:r>
                          <a:rPr lang="en-US" i="1">
                            <a:latin typeface="Cambria Math"/>
                          </a:rPr>
                          <m:t>𝑝</m:t>
                        </m:r>
                      </m:sup>
                    </m:sSup>
                  </m:oMath>
                </a14:m>
                <a:r>
                  <a:rPr lang="en-US" smtClean="0"/>
                  <a:t> </a:t>
                </a:r>
                <a:r>
                  <a:rPr lang="en-US" smtClean="0"/>
                  <a:t>cannot be “pumped”, </a:t>
                </a:r>
                <a14:m>
                  <m:oMath xmlns:m="http://schemas.openxmlformats.org/officeDocument/2006/math">
                    <m:r>
                      <a:rPr lang="en-US" b="0" i="1" smtClean="0">
                        <a:latin typeface="Cambria Math"/>
                      </a:rPr>
                      <m:t>𝐿</m:t>
                    </m:r>
                  </m:oMath>
                </a14:m>
                <a:r>
                  <a:rPr lang="en-US" smtClean="0"/>
                  <a:t> </a:t>
                </a:r>
                <a:r>
                  <a:rPr lang="en-US" smtClean="0"/>
                  <a:t>is not regular</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4876799"/>
              </a:xfrm>
              <a:blipFill rotWithShape="1">
                <a:blip r:embed="rId3"/>
                <a:stretch>
                  <a:fillRect l="-889" t="-3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20</a:t>
            </a:fld>
            <a:endParaRPr lang="en-US"/>
          </a:p>
        </p:txBody>
      </p:sp>
    </p:spTree>
    <p:extLst>
      <p:ext uri="{BB962C8B-B14F-4D97-AF65-F5344CB8AC3E}">
        <p14:creationId xmlns:p14="http://schemas.microsoft.com/office/powerpoint/2010/main" val="288558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Nondeterminism</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3</a:t>
            </a:fld>
            <a:endParaRPr lang="en-US"/>
          </a:p>
        </p:txBody>
      </p:sp>
      <p:pic>
        <p:nvPicPr>
          <p:cNvPr id="14" name="Picture 2" descr="http://images.clipartpanda.com/suburb-clipart-cute_yellow_house_clip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3822" y="252094"/>
            <a:ext cx="1800867" cy="18480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cdns2.freepik.com/free-photo/black-sedan-car-clip-art_4121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50558">
            <a:off x="730340" y="4696216"/>
            <a:ext cx="2143488" cy="705365"/>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rot="20257352">
            <a:off x="627018" y="5199017"/>
            <a:ext cx="3200400" cy="48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Up Arrow 16"/>
          <p:cNvSpPr/>
          <p:nvPr/>
        </p:nvSpPr>
        <p:spPr>
          <a:xfrm rot="6425350">
            <a:off x="4065218" y="3290652"/>
            <a:ext cx="1693105" cy="2308297"/>
          </a:xfrm>
          <a:prstGeom prst="leftUpArrow">
            <a:avLst>
              <a:gd name="adj1" fmla="val 25000"/>
              <a:gd name="adj2" fmla="val 21242"/>
              <a:gd name="adj3" fmla="val 32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3862086" y="4223255"/>
            <a:ext cx="640080" cy="769441"/>
          </a:xfrm>
          <a:prstGeom prst="rect">
            <a:avLst/>
          </a:prstGeom>
          <a:noFill/>
        </p:spPr>
        <p:txBody>
          <a:bodyPr wrap="square" rtlCol="0">
            <a:spAutoFit/>
          </a:bodyPr>
          <a:lstStyle/>
          <a:p>
            <a:r>
              <a:rPr lang="en-US" sz="4400" b="1" dirty="0" smtClean="0">
                <a:solidFill>
                  <a:srgbClr val="FF0000"/>
                </a:solidFill>
              </a:rPr>
              <a:t>?</a:t>
            </a:r>
            <a:endParaRPr lang="en-US" sz="4400" b="1" dirty="0">
              <a:solidFill>
                <a:srgbClr val="FF0000"/>
              </a:solidFill>
            </a:endParaRPr>
          </a:p>
        </p:txBody>
      </p:sp>
      <p:sp>
        <p:nvSpPr>
          <p:cNvPr id="19" name="Right Arrow 18"/>
          <p:cNvSpPr/>
          <p:nvPr/>
        </p:nvSpPr>
        <p:spPr>
          <a:xfrm rot="20432009">
            <a:off x="4169698" y="2059047"/>
            <a:ext cx="5381601" cy="48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475733">
            <a:off x="6108314" y="5533157"/>
            <a:ext cx="2432174" cy="48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67219" y="2893393"/>
            <a:ext cx="3294620" cy="707886"/>
          </a:xfrm>
          <a:prstGeom prst="rect">
            <a:avLst/>
          </a:prstGeom>
        </p:spPr>
        <p:txBody>
          <a:bodyPr wrap="none">
            <a:spAutoFit/>
          </a:bodyPr>
          <a:lstStyle/>
          <a:p>
            <a:r>
              <a:rPr lang="en-US" sz="4000" dirty="0" smtClean="0">
                <a:solidFill>
                  <a:srgbClr val="FF0000"/>
                </a:solidFill>
              </a:rPr>
              <a:t>Why not both?</a:t>
            </a:r>
            <a:endParaRPr lang="en-US" sz="4000" dirty="0"/>
          </a:p>
        </p:txBody>
      </p:sp>
      <p:sp>
        <p:nvSpPr>
          <p:cNvPr id="23" name="TextBox 22"/>
          <p:cNvSpPr txBox="1"/>
          <p:nvPr/>
        </p:nvSpPr>
        <p:spPr>
          <a:xfrm>
            <a:off x="74612" y="1314271"/>
            <a:ext cx="6251135" cy="1200329"/>
          </a:xfrm>
          <a:prstGeom prst="rect">
            <a:avLst/>
          </a:prstGeom>
          <a:noFill/>
        </p:spPr>
        <p:txBody>
          <a:bodyPr wrap="none" rtlCol="0">
            <a:spAutoFit/>
          </a:bodyPr>
          <a:lstStyle/>
          <a:p>
            <a:r>
              <a:rPr lang="en-US" smtClean="0"/>
              <a:t>Driving to a friend’s house</a:t>
            </a:r>
          </a:p>
          <a:p>
            <a:r>
              <a:rPr lang="en-US" smtClean="0"/>
              <a:t>Friend forgets to mention a fork in the directions</a:t>
            </a:r>
          </a:p>
          <a:p>
            <a:r>
              <a:rPr lang="en-US" smtClean="0"/>
              <a:t>Which way do you go?</a:t>
            </a:r>
            <a:endParaRPr lang="en-US"/>
          </a:p>
        </p:txBody>
      </p:sp>
    </p:spTree>
    <p:extLst>
      <p:ext uri="{BB962C8B-B14F-4D97-AF65-F5344CB8AC3E}">
        <p14:creationId xmlns:p14="http://schemas.microsoft.com/office/powerpoint/2010/main" val="28506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animBg="1"/>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Nondeterminism in Automata</a:t>
            </a:r>
            <a:endParaRPr lang="en-US"/>
          </a:p>
        </p:txBody>
      </p:sp>
      <p:sp>
        <p:nvSpPr>
          <p:cNvPr id="3" name="Content Placeholder 2"/>
          <p:cNvSpPr>
            <a:spLocks noGrp="1"/>
          </p:cNvSpPr>
          <p:nvPr>
            <p:ph idx="1"/>
          </p:nvPr>
        </p:nvSpPr>
        <p:spPr/>
        <p:txBody>
          <a:bodyPr>
            <a:normAutofit fontScale="77500" lnSpcReduction="20000"/>
          </a:bodyPr>
          <a:lstStyle/>
          <a:p>
            <a:r>
              <a:rPr lang="en-US" smtClean="0"/>
              <a:t>Your machine can be in multiple states at once</a:t>
            </a:r>
          </a:p>
          <a:p>
            <a:r>
              <a:rPr lang="en-US" smtClean="0"/>
              <a:t>Accepts if any if the states it ends in are accepting states</a:t>
            </a:r>
          </a:p>
          <a:p>
            <a:r>
              <a:rPr lang="en-US" smtClean="0"/>
              <a:t>Relax restrictions:</a:t>
            </a:r>
          </a:p>
          <a:p>
            <a:pPr lvl="1"/>
            <a:r>
              <a:rPr lang="en-US" smtClean="0"/>
              <a:t>Exactly one transition per symbol (can make multiple without consuming a symbol)</a:t>
            </a:r>
          </a:p>
          <a:p>
            <a:pPr lvl="1"/>
            <a:r>
              <a:rPr lang="en-US" smtClean="0"/>
              <a:t>There must be exactly one outgoing transition for each symbol for every state (will allow 0 to many of them)</a:t>
            </a:r>
          </a:p>
          <a:p>
            <a:r>
              <a:rPr lang="en-US" smtClean="0"/>
              <a:t>Keep restriction:</a:t>
            </a:r>
          </a:p>
          <a:p>
            <a:pPr lvl="1"/>
            <a:r>
              <a:rPr lang="en-US" smtClean="0"/>
              <a:t>One start state</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4</a:t>
            </a:fld>
            <a:endParaRPr lang="en-US"/>
          </a:p>
        </p:txBody>
      </p:sp>
    </p:spTree>
    <p:extLst>
      <p:ext uri="{BB962C8B-B14F-4D97-AF65-F5344CB8AC3E}">
        <p14:creationId xmlns:p14="http://schemas.microsoft.com/office/powerpoint/2010/main" val="3652394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NFAs = DFAs</a:t>
            </a:r>
            <a:endParaRPr lang="en-US"/>
          </a:p>
        </p:txBody>
      </p:sp>
      <p:sp>
        <p:nvSpPr>
          <p:cNvPr id="3" name="Content Placeholder 2"/>
          <p:cNvSpPr>
            <a:spLocks noGrp="1"/>
          </p:cNvSpPr>
          <p:nvPr>
            <p:ph idx="1"/>
          </p:nvPr>
        </p:nvSpPr>
        <p:spPr/>
        <p:txBody>
          <a:bodyPr/>
          <a:lstStyle/>
          <a:p>
            <a:r>
              <a:rPr lang="en-US" smtClean="0"/>
              <a:t>We can convert any NFA into a DFA</a:t>
            </a:r>
          </a:p>
          <a:p>
            <a:r>
              <a:rPr lang="en-US" smtClean="0"/>
              <a:t>Powerset Construction</a:t>
            </a:r>
          </a:p>
          <a:p>
            <a:pPr lvl="1"/>
            <a:r>
              <a:rPr lang="en-US" smtClean="0"/>
              <a:t>Idea: Make a new DFA whose states each represent a subset of states from the original machine.</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5</a:t>
            </a:fld>
            <a:endParaRPr lang="en-US"/>
          </a:p>
        </p:txBody>
      </p:sp>
    </p:spTree>
    <p:extLst>
      <p:ext uri="{BB962C8B-B14F-4D97-AF65-F5344CB8AC3E}">
        <p14:creationId xmlns:p14="http://schemas.microsoft.com/office/powerpoint/2010/main" val="216244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52400"/>
            <a:ext cx="10969943" cy="1143000"/>
          </a:xfrm>
        </p:spPr>
        <p:txBody>
          <a:bodyPr>
            <a:normAutofit/>
          </a:bodyPr>
          <a:lstStyle/>
          <a:p>
            <a:r>
              <a:rPr lang="en-US" sz="4800" smtClean="0"/>
              <a:t>Nondeterministic Finite State Automata</a:t>
            </a:r>
            <a:endParaRPr lang="en-US" sz="48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295400"/>
                <a:ext cx="10969943" cy="5791201"/>
              </a:xfrm>
            </p:spPr>
            <p:txBody>
              <a:bodyPr>
                <a:normAutofit fontScale="77500" lnSpcReduction="20000"/>
              </a:bodyPr>
              <a:lstStyle/>
              <a:p>
                <a:pPr marL="342900" indent="-342900">
                  <a:lnSpc>
                    <a:spcPct val="115000"/>
                  </a:lnSpc>
                </a:pPr>
                <a:r>
                  <a:rPr lang="en-US" sz="4400" dirty="0" smtClean="0"/>
                  <a:t>Basic idea: </a:t>
                </a:r>
                <a:r>
                  <a:rPr lang="en-US" sz="4400"/>
                  <a:t>a </a:t>
                </a:r>
                <a:r>
                  <a:rPr lang="en-US" sz="4400" smtClean="0">
                    <a:solidFill>
                      <a:srgbClr val="00B0F0"/>
                    </a:solidFill>
                  </a:rPr>
                  <a:t>N</a:t>
                </a:r>
                <a:r>
                  <a:rPr lang="en-US" sz="4400" smtClean="0">
                    <a:solidFill>
                      <a:srgbClr val="3399FF"/>
                    </a:solidFill>
                  </a:rPr>
                  <a:t>FA</a:t>
                </a:r>
                <a:r>
                  <a:rPr lang="en-US" sz="4400" smtClean="0"/>
                  <a:t> </a:t>
                </a:r>
                <a:r>
                  <a:rPr lang="en-US" sz="4400" dirty="0"/>
                  <a:t>is a “</a:t>
                </a:r>
                <a:r>
                  <a:rPr lang="en-US" sz="4400" dirty="0">
                    <a:solidFill>
                      <a:srgbClr val="FF0000"/>
                    </a:solidFill>
                  </a:rPr>
                  <a:t>machine</a:t>
                </a:r>
                <a:r>
                  <a:rPr lang="en-US" sz="4400" dirty="0"/>
                  <a:t>” that changes states </a:t>
                </a:r>
              </a:p>
              <a:p>
                <a:pPr marL="0" indent="0">
                  <a:lnSpc>
                    <a:spcPct val="75000"/>
                  </a:lnSpc>
                  <a:buNone/>
                </a:pPr>
                <a:r>
                  <a:rPr lang="en-US" sz="4400" dirty="0"/>
                  <a:t>	while processing symbols, one at a time.</a:t>
                </a:r>
              </a:p>
              <a:p>
                <a:pPr marL="342900" indent="-342900">
                  <a:lnSpc>
                    <a:spcPct val="115000"/>
                  </a:lnSpc>
                  <a:buFontTx/>
                  <a:buChar char="•"/>
                </a:pPr>
                <a:r>
                  <a:rPr lang="en-US" sz="4400" dirty="0">
                    <a:solidFill>
                      <a:srgbClr val="33CC33"/>
                    </a:solidFill>
                  </a:rPr>
                  <a:t>Finite</a:t>
                </a:r>
                <a:r>
                  <a:rPr lang="en-US" sz="4400" dirty="0"/>
                  <a:t> set of </a:t>
                </a:r>
                <a:r>
                  <a:rPr lang="en-US" sz="4400" dirty="0">
                    <a:solidFill>
                      <a:srgbClr val="33CC33"/>
                    </a:solidFill>
                  </a:rPr>
                  <a:t>states</a:t>
                </a:r>
                <a:r>
                  <a:rPr lang="en-US" sz="4400" dirty="0"/>
                  <a:t>: </a:t>
                </a:r>
                <a:r>
                  <a:rPr lang="en-US" sz="4400"/>
                  <a:t>	</a:t>
                </a:r>
                <a14:m>
                  <m:oMath xmlns:m="http://schemas.openxmlformats.org/officeDocument/2006/math">
                    <m:r>
                      <a:rPr lang="en-US" sz="4400" i="1">
                        <a:solidFill>
                          <a:srgbClr val="00B050"/>
                        </a:solidFill>
                        <a:latin typeface="Cambria Math"/>
                      </a:rPr>
                      <m:t>𝑄</m:t>
                    </m:r>
                    <m:r>
                      <a:rPr lang="en-US" sz="4400" i="1">
                        <a:latin typeface="Cambria Math"/>
                      </a:rPr>
                      <m:t>={</m:t>
                    </m:r>
                    <m:sSub>
                      <m:sSubPr>
                        <m:ctrlPr>
                          <a:rPr lang="en-US" sz="4400" i="1">
                            <a:solidFill>
                              <a:srgbClr val="E422C8"/>
                            </a:solidFill>
                            <a:latin typeface="Cambria Math"/>
                          </a:rPr>
                        </m:ctrlPr>
                      </m:sSubPr>
                      <m:e>
                        <m:r>
                          <a:rPr lang="en-US" sz="4400" i="1">
                            <a:solidFill>
                              <a:srgbClr val="E422C8"/>
                            </a:solidFill>
                            <a:latin typeface="Cambria Math"/>
                          </a:rPr>
                          <m:t>𝑞</m:t>
                        </m:r>
                      </m:e>
                      <m:sub>
                        <m:r>
                          <a:rPr lang="en-US" sz="4400" i="1">
                            <a:solidFill>
                              <a:srgbClr val="E422C8"/>
                            </a:solidFill>
                            <a:latin typeface="Cambria Math"/>
                          </a:rPr>
                          <m:t>0</m:t>
                        </m:r>
                      </m:sub>
                    </m:sSub>
                    <m:r>
                      <a:rPr lang="en-US" sz="4400" i="1">
                        <a:latin typeface="Cambria Math"/>
                      </a:rPr>
                      <m:t>,</m:t>
                    </m:r>
                    <m:sSub>
                      <m:sSubPr>
                        <m:ctrlPr>
                          <a:rPr lang="en-US" sz="4400" i="1">
                            <a:latin typeface="Cambria Math"/>
                          </a:rPr>
                        </m:ctrlPr>
                      </m:sSubPr>
                      <m:e>
                        <m:r>
                          <a:rPr lang="en-US" sz="4400" i="1">
                            <a:latin typeface="Cambria Math"/>
                          </a:rPr>
                          <m:t>𝑞</m:t>
                        </m:r>
                      </m:e>
                      <m:sub>
                        <m:r>
                          <a:rPr lang="en-US" sz="4400" i="1">
                            <a:latin typeface="Cambria Math"/>
                          </a:rPr>
                          <m:t>1</m:t>
                        </m:r>
                      </m:sub>
                    </m:sSub>
                    <m:r>
                      <a:rPr lang="en-US" sz="4400" i="1">
                        <a:latin typeface="Cambria Math"/>
                      </a:rPr>
                      <m:t>,…</m:t>
                    </m:r>
                    <m:sSub>
                      <m:sSubPr>
                        <m:ctrlPr>
                          <a:rPr lang="en-US" sz="4400" i="1">
                            <a:latin typeface="Cambria Math"/>
                          </a:rPr>
                        </m:ctrlPr>
                      </m:sSubPr>
                      <m:e>
                        <m:r>
                          <a:rPr lang="en-US" sz="4400" i="1">
                            <a:latin typeface="Cambria Math"/>
                          </a:rPr>
                          <m:t>𝑞</m:t>
                        </m:r>
                      </m:e>
                      <m:sub>
                        <m:r>
                          <a:rPr lang="en-US" sz="4400" i="1">
                            <a:latin typeface="Cambria Math"/>
                          </a:rPr>
                          <m:t>7</m:t>
                        </m:r>
                      </m:sub>
                    </m:sSub>
                    <m:r>
                      <a:rPr lang="en-US" sz="4400" i="1">
                        <a:latin typeface="Cambria Math"/>
                      </a:rPr>
                      <m:t>}</m:t>
                    </m:r>
                  </m:oMath>
                </a14:m>
                <a:endParaRPr lang="en-US" sz="4400"/>
              </a:p>
              <a:p>
                <a:pPr marL="342900" indent="-342900">
                  <a:lnSpc>
                    <a:spcPct val="115000"/>
                  </a:lnSpc>
                  <a:buFontTx/>
                  <a:buChar char="•"/>
                </a:pPr>
                <a:r>
                  <a:rPr lang="en-US" sz="4400">
                    <a:solidFill>
                      <a:srgbClr val="3399FF"/>
                    </a:solidFill>
                  </a:rPr>
                  <a:t>Transition</a:t>
                </a:r>
                <a:r>
                  <a:rPr lang="en-US" sz="4400"/>
                  <a:t> </a:t>
                </a:r>
                <a:r>
                  <a:rPr lang="en-US" sz="4400" dirty="0"/>
                  <a:t>function: </a:t>
                </a:r>
                <a:r>
                  <a:rPr lang="en-US" sz="4400"/>
                  <a:t>	</a:t>
                </a:r>
                <a14:m>
                  <m:oMath xmlns:m="http://schemas.openxmlformats.org/officeDocument/2006/math">
                    <m:r>
                      <a:rPr lang="en-US" sz="4400" i="1">
                        <a:solidFill>
                          <a:srgbClr val="00B0F0"/>
                        </a:solidFill>
                        <a:latin typeface="Cambria Math"/>
                      </a:rPr>
                      <m:t>𝛿</m:t>
                    </m:r>
                    <m:r>
                      <a:rPr lang="en-US" sz="4400" i="1">
                        <a:latin typeface="Cambria Math"/>
                      </a:rPr>
                      <m:t>:</m:t>
                    </m:r>
                    <m:sSup>
                      <m:sSupPr>
                        <m:ctrlPr>
                          <a:rPr lang="en-US" sz="4400" b="0" i="1" smtClean="0">
                            <a:latin typeface="Cambria Math"/>
                          </a:rPr>
                        </m:ctrlPr>
                      </m:sSupPr>
                      <m:e>
                        <m:r>
                          <a:rPr lang="en-US" sz="4400" b="0" i="1" smtClean="0">
                            <a:latin typeface="Cambria Math"/>
                          </a:rPr>
                          <m:t>2</m:t>
                        </m:r>
                      </m:e>
                      <m:sup>
                        <m:r>
                          <a:rPr lang="en-US" sz="4400" b="0" i="1" smtClean="0">
                            <a:solidFill>
                              <a:srgbClr val="00B050"/>
                            </a:solidFill>
                            <a:latin typeface="Cambria Math"/>
                          </a:rPr>
                          <m:t>𝑄</m:t>
                        </m:r>
                      </m:sup>
                    </m:sSup>
                    <m:r>
                      <a:rPr lang="en-US" sz="4400" i="1">
                        <a:latin typeface="Cambria Math"/>
                      </a:rPr>
                      <m:t>×</m:t>
                    </m:r>
                    <m:r>
                      <a:rPr lang="en-US" sz="4400" b="0" i="0" smtClean="0">
                        <a:latin typeface="Cambria Math"/>
                      </a:rPr>
                      <m:t>(</m:t>
                    </m:r>
                    <m:r>
                      <m:rPr>
                        <m:sty m:val="p"/>
                      </m:rPr>
                      <a:rPr lang="en-US" sz="4400">
                        <a:latin typeface="Cambria Math"/>
                      </a:rPr>
                      <m:t>Σ</m:t>
                    </m:r>
                    <m:r>
                      <a:rPr lang="en-US" sz="4400" b="0" i="1" smtClean="0">
                        <a:latin typeface="Cambria Math"/>
                      </a:rPr>
                      <m:t>∪</m:t>
                    </m:r>
                    <m:d>
                      <m:dPr>
                        <m:begChr m:val="{"/>
                        <m:endChr m:val="}"/>
                        <m:ctrlPr>
                          <a:rPr lang="en-US" sz="4400" b="0" i="1" smtClean="0">
                            <a:latin typeface="Cambria Math"/>
                          </a:rPr>
                        </m:ctrlPr>
                      </m:dPr>
                      <m:e>
                        <m:r>
                          <a:rPr lang="en-US" sz="4400" b="0" i="1" smtClean="0">
                            <a:latin typeface="Cambria Math"/>
                          </a:rPr>
                          <m:t>𝜀</m:t>
                        </m:r>
                      </m:e>
                    </m:d>
                    <m:r>
                      <a:rPr lang="en-US" sz="4400" b="0" i="1" smtClean="0">
                        <a:latin typeface="Cambria Math"/>
                      </a:rPr>
                      <m:t>)</m:t>
                    </m:r>
                    <m:r>
                      <a:rPr lang="en-US" sz="4400" i="1">
                        <a:latin typeface="Cambria Math"/>
                      </a:rPr>
                      <m:t>→</m:t>
                    </m:r>
                    <m:sSup>
                      <m:sSupPr>
                        <m:ctrlPr>
                          <a:rPr lang="en-US" sz="4400" b="0" i="1" smtClean="0">
                            <a:latin typeface="Cambria Math"/>
                          </a:rPr>
                        </m:ctrlPr>
                      </m:sSupPr>
                      <m:e>
                        <m:r>
                          <a:rPr lang="en-US" sz="4400" b="0" i="1" smtClean="0">
                            <a:latin typeface="Cambria Math"/>
                          </a:rPr>
                          <m:t>2</m:t>
                        </m:r>
                      </m:e>
                      <m:sup>
                        <m:r>
                          <a:rPr lang="en-US" sz="4400" b="0" i="1" smtClean="0">
                            <a:solidFill>
                              <a:srgbClr val="00B050"/>
                            </a:solidFill>
                            <a:latin typeface="Cambria Math"/>
                          </a:rPr>
                          <m:t>𝑄</m:t>
                        </m:r>
                      </m:sup>
                    </m:sSup>
                  </m:oMath>
                </a14:m>
                <a:endParaRPr lang="en-US" sz="4400"/>
              </a:p>
              <a:p>
                <a:pPr marL="342900" indent="-342900">
                  <a:lnSpc>
                    <a:spcPct val="115000"/>
                  </a:lnSpc>
                  <a:buFontTx/>
                  <a:buChar char="•"/>
                </a:pPr>
                <a:r>
                  <a:rPr lang="en-US" sz="4400" dirty="0">
                    <a:solidFill>
                      <a:srgbClr val="FF00FF"/>
                    </a:solidFill>
                  </a:rPr>
                  <a:t>Initial</a:t>
                </a:r>
                <a:r>
                  <a:rPr lang="en-US" sz="4400" dirty="0"/>
                  <a:t> state:	</a:t>
                </a:r>
                <a:r>
                  <a:rPr lang="en-US" sz="4400"/>
                  <a:t>	</a:t>
                </a:r>
                <a:r>
                  <a:rPr lang="en-US" sz="4400" smtClean="0"/>
                  <a:t>	</a:t>
                </a:r>
                <a14:m>
                  <m:oMath xmlns:m="http://schemas.openxmlformats.org/officeDocument/2006/math">
                    <m:sSub>
                      <m:sSubPr>
                        <m:ctrlPr>
                          <a:rPr lang="en-US" sz="4400" i="1">
                            <a:solidFill>
                              <a:srgbClr val="E422C8"/>
                            </a:solidFill>
                            <a:latin typeface="Cambria Math"/>
                          </a:rPr>
                        </m:ctrlPr>
                      </m:sSubPr>
                      <m:e>
                        <m:r>
                          <a:rPr lang="en-US" sz="4400" i="1">
                            <a:solidFill>
                              <a:srgbClr val="E422C8"/>
                            </a:solidFill>
                            <a:latin typeface="Cambria Math"/>
                          </a:rPr>
                          <m:t>𝑞</m:t>
                        </m:r>
                      </m:e>
                      <m:sub>
                        <m:r>
                          <a:rPr lang="en-US" sz="4400" i="1">
                            <a:solidFill>
                              <a:srgbClr val="E422C8"/>
                            </a:solidFill>
                            <a:latin typeface="Cambria Math"/>
                          </a:rPr>
                          <m:t>0</m:t>
                        </m:r>
                      </m:sub>
                    </m:sSub>
                    <m:r>
                      <a:rPr lang="en-US" sz="4400" i="1">
                        <a:latin typeface="Cambria Math"/>
                      </a:rPr>
                      <m:t>∈</m:t>
                    </m:r>
                    <m:r>
                      <a:rPr lang="en-US" sz="4400" i="1">
                        <a:solidFill>
                          <a:srgbClr val="00B050"/>
                        </a:solidFill>
                        <a:latin typeface="Cambria Math"/>
                      </a:rPr>
                      <m:t>𝑄</m:t>
                    </m:r>
                  </m:oMath>
                </a14:m>
                <a:endParaRPr lang="en-US" sz="4400"/>
              </a:p>
              <a:p>
                <a:pPr marL="342900" indent="-342900">
                  <a:lnSpc>
                    <a:spcPct val="115000"/>
                  </a:lnSpc>
                  <a:buFontTx/>
                  <a:buChar char="•"/>
                </a:pPr>
                <a:r>
                  <a:rPr lang="en-US" sz="4400" dirty="0">
                    <a:solidFill>
                      <a:srgbClr val="FF0000"/>
                    </a:solidFill>
                  </a:rPr>
                  <a:t>Final</a:t>
                </a:r>
                <a:r>
                  <a:rPr lang="en-US" sz="4400" dirty="0"/>
                  <a:t> states:	</a:t>
                </a:r>
                <a:r>
                  <a:rPr lang="en-US" sz="4400"/>
                  <a:t>	</a:t>
                </a:r>
                <a:r>
                  <a:rPr lang="en-US" sz="4400" smtClean="0"/>
                  <a:t>	</a:t>
                </a:r>
                <a14:m>
                  <m:oMath xmlns:m="http://schemas.openxmlformats.org/officeDocument/2006/math">
                    <m:r>
                      <a:rPr lang="en-US" sz="4400" i="1">
                        <a:solidFill>
                          <a:srgbClr val="FF0000"/>
                        </a:solidFill>
                        <a:latin typeface="Cambria Math"/>
                      </a:rPr>
                      <m:t>𝐹</m:t>
                    </m:r>
                    <m:r>
                      <a:rPr lang="en-US" sz="4400" i="1">
                        <a:latin typeface="Cambria Math"/>
                      </a:rPr>
                      <m:t>⊆</m:t>
                    </m:r>
                    <m:r>
                      <a:rPr lang="en-US" sz="4400" i="1">
                        <a:solidFill>
                          <a:srgbClr val="00B050"/>
                        </a:solidFill>
                        <a:latin typeface="Cambria Math"/>
                      </a:rPr>
                      <m:t>𝑄</m:t>
                    </m:r>
                  </m:oMath>
                </a14:m>
                <a:endParaRPr lang="en-US" sz="4400">
                  <a:solidFill>
                    <a:srgbClr val="00B050"/>
                  </a:solidFill>
                </a:endParaRPr>
              </a:p>
              <a:p>
                <a:pPr marL="342900" indent="-342900">
                  <a:lnSpc>
                    <a:spcPct val="115000"/>
                  </a:lnSpc>
                  <a:buFontTx/>
                  <a:buChar char="•"/>
                </a:pPr>
                <a:r>
                  <a:rPr lang="en-US" sz="4400">
                    <a:solidFill>
                      <a:srgbClr val="33CC33"/>
                    </a:solidFill>
                  </a:rPr>
                  <a:t>Finite state</a:t>
                </a:r>
                <a:r>
                  <a:rPr lang="en-US" sz="4400">
                    <a:solidFill>
                      <a:srgbClr val="FF00FF"/>
                    </a:solidFill>
                  </a:rPr>
                  <a:t> </a:t>
                </a:r>
                <a:r>
                  <a:rPr lang="en-US" sz="4400" dirty="0"/>
                  <a:t>automaton is </a:t>
                </a:r>
                <a14:m>
                  <m:oMath xmlns:m="http://schemas.openxmlformats.org/officeDocument/2006/math">
                    <m:r>
                      <a:rPr lang="en-US" sz="4400" i="1" dirty="0">
                        <a:latin typeface="Cambria Math"/>
                      </a:rPr>
                      <m:t>𝑀</m:t>
                    </m:r>
                    <m:r>
                      <a:rPr lang="en-US" sz="4400" i="1" dirty="0">
                        <a:latin typeface="Cambria Math"/>
                      </a:rPr>
                      <m:t>=(</m:t>
                    </m:r>
                    <m:r>
                      <a:rPr lang="en-US" sz="4400" i="1" dirty="0">
                        <a:solidFill>
                          <a:srgbClr val="33CC33"/>
                        </a:solidFill>
                        <a:latin typeface="Cambria Math"/>
                      </a:rPr>
                      <m:t>𝑄</m:t>
                    </m:r>
                    <m:r>
                      <a:rPr lang="en-US" sz="4400" i="1" dirty="0">
                        <a:latin typeface="Cambria Math"/>
                      </a:rPr>
                      <m:t>, </m:t>
                    </m:r>
                    <m:r>
                      <m:rPr>
                        <m:sty m:val="p"/>
                      </m:rPr>
                      <a:rPr lang="en-US" sz="4400" dirty="0">
                        <a:latin typeface="Cambria Math"/>
                      </a:rPr>
                      <m:t>Σ</m:t>
                    </m:r>
                    <m:r>
                      <a:rPr lang="en-US" sz="4400" i="1" dirty="0">
                        <a:latin typeface="Cambria Math"/>
                      </a:rPr>
                      <m:t>, </m:t>
                    </m:r>
                    <m:r>
                      <a:rPr lang="en-US" sz="4400" i="1" dirty="0">
                        <a:solidFill>
                          <a:srgbClr val="00B0F0"/>
                        </a:solidFill>
                        <a:latin typeface="Cambria Math"/>
                      </a:rPr>
                      <m:t>𝛿</m:t>
                    </m:r>
                    <m:r>
                      <a:rPr lang="en-US" sz="4400" i="1" dirty="0">
                        <a:latin typeface="Cambria Math"/>
                      </a:rPr>
                      <m:t>, </m:t>
                    </m:r>
                    <m:sSub>
                      <m:sSubPr>
                        <m:ctrlPr>
                          <a:rPr lang="en-US" sz="4400" i="1" dirty="0">
                            <a:solidFill>
                              <a:srgbClr val="FF00FF"/>
                            </a:solidFill>
                            <a:latin typeface="Cambria Math"/>
                          </a:rPr>
                        </m:ctrlPr>
                      </m:sSubPr>
                      <m:e>
                        <m:r>
                          <a:rPr lang="en-US" sz="4400" i="1" dirty="0">
                            <a:solidFill>
                              <a:srgbClr val="FF00FF"/>
                            </a:solidFill>
                            <a:latin typeface="Cambria Math"/>
                          </a:rPr>
                          <m:t>𝑞</m:t>
                        </m:r>
                      </m:e>
                      <m:sub>
                        <m:r>
                          <a:rPr lang="en-US" sz="4400" i="1" dirty="0">
                            <a:solidFill>
                              <a:srgbClr val="FF00FF"/>
                            </a:solidFill>
                            <a:latin typeface="Cambria Math"/>
                          </a:rPr>
                          <m:t>0</m:t>
                        </m:r>
                      </m:sub>
                    </m:sSub>
                    <m:r>
                      <a:rPr lang="en-US" sz="4400" i="1" dirty="0">
                        <a:latin typeface="Cambria Math"/>
                      </a:rPr>
                      <m:t>, </m:t>
                    </m:r>
                    <m:r>
                      <a:rPr lang="en-US" sz="4400" i="1">
                        <a:solidFill>
                          <a:srgbClr val="FF0000"/>
                        </a:solidFill>
                        <a:latin typeface="Cambria Math"/>
                      </a:rPr>
                      <m:t>𝐹</m:t>
                    </m:r>
                    <m:r>
                      <a:rPr lang="en-US" sz="4400" i="1">
                        <a:latin typeface="Cambria Math"/>
                      </a:rPr>
                      <m:t>)</m:t>
                    </m:r>
                  </m:oMath>
                </a14:m>
                <a:endParaRPr lang="en-US" sz="4400" dirty="0" smtClean="0"/>
              </a:p>
              <a:p>
                <a:pPr marL="342900" indent="-342900">
                  <a:lnSpc>
                    <a:spcPct val="115000"/>
                  </a:lnSpc>
                  <a:buFontTx/>
                  <a:buChar char="•"/>
                </a:pPr>
                <a:r>
                  <a:rPr lang="en-US" sz="4400" smtClean="0"/>
                  <a:t>Accept if any states we end in are </a:t>
                </a:r>
                <a:r>
                  <a:rPr lang="en-US" sz="4400" smtClean="0">
                    <a:solidFill>
                      <a:srgbClr val="FF0000"/>
                    </a:solidFill>
                  </a:rPr>
                  <a:t>Final</a:t>
                </a:r>
                <a:r>
                  <a:rPr lang="en-US" sz="4400" smtClean="0"/>
                  <a:t>, otherwise Reject only when none of the states are final</a:t>
                </a:r>
              </a:p>
              <a:p>
                <a:pPr marL="342900" indent="-342900">
                  <a:lnSpc>
                    <a:spcPct val="115000"/>
                  </a:lnSpc>
                  <a:buFontTx/>
                  <a:buChar char="•"/>
                </a:pPr>
                <a:r>
                  <a:rPr lang="en-US" sz="4400" smtClean="0"/>
                  <a:t>If no transition defined, that “branch” rejects</a:t>
                </a:r>
                <a:endParaRPr lang="en-US" sz="4400" dirty="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295400"/>
                <a:ext cx="10969943" cy="5791201"/>
              </a:xfrm>
              <a:blipFill rotWithShape="1">
                <a:blip r:embed="rId2"/>
                <a:stretch>
                  <a:fillRect l="-1333" t="-1684" b="-13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6</a:t>
            </a:fld>
            <a:endParaRPr lang="en-US"/>
          </a:p>
        </p:txBody>
      </p:sp>
      <p:grpSp>
        <p:nvGrpSpPr>
          <p:cNvPr id="5" name="Group 17"/>
          <p:cNvGrpSpPr>
            <a:grpSpLocks/>
          </p:cNvGrpSpPr>
          <p:nvPr/>
        </p:nvGrpSpPr>
        <p:grpSpPr bwMode="auto">
          <a:xfrm>
            <a:off x="7618412" y="3581400"/>
            <a:ext cx="914400" cy="678906"/>
            <a:chOff x="4724" y="1996"/>
            <a:chExt cx="388" cy="288"/>
          </a:xfrm>
        </p:grpSpPr>
        <mc:AlternateContent xmlns:mc="http://schemas.openxmlformats.org/markup-compatibility/2006" xmlns:a14="http://schemas.microsoft.com/office/drawing/2010/main">
          <mc:Choice Requires="a14">
            <p:sp>
              <p:nvSpPr>
                <p:cNvPr id="6"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7" name="Group 19"/>
            <p:cNvGrpSpPr>
              <a:grpSpLocks/>
            </p:cNvGrpSpPr>
            <p:nvPr/>
          </p:nvGrpSpPr>
          <p:grpSpPr bwMode="auto">
            <a:xfrm>
              <a:off x="4724" y="2092"/>
              <a:ext cx="96" cy="96"/>
              <a:chOff x="4752" y="2092"/>
              <a:chExt cx="96" cy="96"/>
            </a:xfrm>
          </p:grpSpPr>
          <p:sp>
            <p:nvSpPr>
              <p:cNvPr id="8"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9"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11" name="Oval 23"/>
              <p:cNvSpPr>
                <a:spLocks noChangeArrowheads="1"/>
              </p:cNvSpPr>
              <p:nvPr/>
            </p:nvSpPr>
            <p:spPr bwMode="auto">
              <a:xfrm>
                <a:off x="9856897" y="3276600"/>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xmlns="">
          <p:sp>
            <p:nvSpPr>
              <p:cNvPr id="11" name="Oval 23"/>
              <p:cNvSpPr>
                <a:spLocks noRot="1" noChangeAspect="1" noMove="1" noResize="1" noEditPoints="1" noAdjustHandles="1" noChangeArrowheads="1" noChangeShapeType="1" noTextEdit="1"/>
              </p:cNvSpPr>
              <p:nvPr/>
            </p:nvSpPr>
            <p:spPr bwMode="auto">
              <a:xfrm>
                <a:off x="9856897" y="3276600"/>
                <a:ext cx="633248" cy="633413"/>
              </a:xfrm>
              <a:prstGeom prst="ellipse">
                <a:avLst/>
              </a:prstGeom>
              <a:blipFill rotWithShape="1">
                <a:blip r:embed="rId4"/>
                <a:stretch>
                  <a:fillRect/>
                </a:stretch>
              </a:blipFill>
              <a:ln w="9525" algn="ctr">
                <a:solidFill>
                  <a:schemeClr val="tx1"/>
                </a:solidFill>
                <a:round/>
                <a:headEnd/>
                <a:tailEnd/>
              </a:ln>
            </p:spPr>
            <p:txBody>
              <a:bodyPr/>
              <a:lstStyle/>
              <a:p>
                <a:r>
                  <a:rPr lang="en-US">
                    <a:noFill/>
                  </a:rPr>
                  <a:t> </a:t>
                </a:r>
              </a:p>
            </p:txBody>
          </p:sp>
        </mc:Fallback>
      </mc:AlternateContent>
      <p:cxnSp>
        <p:nvCxnSpPr>
          <p:cNvPr id="12" name="AutoShape 24"/>
          <p:cNvCxnSpPr>
            <a:cxnSpLocks noChangeShapeType="1"/>
            <a:stCxn id="11" idx="6"/>
            <a:endCxn id="13" idx="2"/>
          </p:cNvCxnSpPr>
          <p:nvPr/>
        </p:nvCxnSpPr>
        <p:spPr bwMode="auto">
          <a:xfrm>
            <a:off x="10490145" y="3593307"/>
            <a:ext cx="686019" cy="0"/>
          </a:xfrm>
          <a:prstGeom prst="straightConnector1">
            <a:avLst/>
          </a:prstGeom>
          <a:noFill/>
          <a:ln w="57150">
            <a:solidFill>
              <a:srgbClr val="3399FF"/>
            </a:solidFill>
            <a:round/>
            <a:headEnd/>
            <a:tailEnd type="triangle" w="med" len="med"/>
          </a:ln>
        </p:spPr>
      </p:cxnSp>
      <mc:AlternateContent xmlns:mc="http://schemas.openxmlformats.org/markup-compatibility/2006" xmlns:a14="http://schemas.microsoft.com/office/drawing/2010/main">
        <mc:Choice Requires="a14">
          <p:sp>
            <p:nvSpPr>
              <p:cNvPr id="13" name="Oval 25"/>
              <p:cNvSpPr>
                <a:spLocks noChangeArrowheads="1"/>
              </p:cNvSpPr>
              <p:nvPr/>
            </p:nvSpPr>
            <p:spPr bwMode="auto">
              <a:xfrm>
                <a:off x="11176164" y="3276600"/>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𝑞</m:t>
                          </m:r>
                        </m:e>
                        <m:sub>
                          <m:r>
                            <a:rPr lang="en-US" b="0" i="1" smtClean="0">
                              <a:latin typeface="Cambria Math"/>
                            </a:rPr>
                            <m:t>2</m:t>
                          </m:r>
                        </m:sub>
                      </m:sSub>
                    </m:oMath>
                  </m:oMathPara>
                </a14:m>
                <a:endParaRPr lang="en-US"/>
              </a:p>
            </p:txBody>
          </p:sp>
        </mc:Choice>
        <mc:Fallback xmlns="">
          <p:sp>
            <p:nvSpPr>
              <p:cNvPr id="13" name="Oval 25"/>
              <p:cNvSpPr>
                <a:spLocks noRot="1" noChangeAspect="1" noMove="1" noResize="1" noEditPoints="1" noAdjustHandles="1" noChangeArrowheads="1" noChangeShapeType="1" noTextEdit="1"/>
              </p:cNvSpPr>
              <p:nvPr/>
            </p:nvSpPr>
            <p:spPr bwMode="auto">
              <a:xfrm>
                <a:off x="11176164" y="3276600"/>
                <a:ext cx="633248" cy="633413"/>
              </a:xfrm>
              <a:prstGeom prst="ellipse">
                <a:avLst/>
              </a:prstGeom>
              <a:blipFill rotWithShape="1">
                <a:blip r:embed="rId5"/>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26"/>
              <p:cNvSpPr>
                <a:spLocks noChangeArrowheads="1"/>
              </p:cNvSpPr>
              <p:nvPr/>
            </p:nvSpPr>
            <p:spPr bwMode="auto">
              <a:xfrm>
                <a:off x="9037379" y="2286000"/>
                <a:ext cx="609441" cy="609600"/>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𝑞</m:t>
                          </m:r>
                        </m:e>
                        <m:sub>
                          <m:r>
                            <a:rPr lang="en-US" b="0" i="1" smtClean="0">
                              <a:latin typeface="Cambria Math"/>
                            </a:rPr>
                            <m:t>1</m:t>
                          </m:r>
                        </m:sub>
                      </m:sSub>
                    </m:oMath>
                  </m:oMathPara>
                </a14:m>
                <a:endParaRPr lang="en-US"/>
              </a:p>
            </p:txBody>
          </p:sp>
        </mc:Choice>
        <mc:Fallback xmlns="">
          <p:sp>
            <p:nvSpPr>
              <p:cNvPr id="14" name="Oval 26"/>
              <p:cNvSpPr>
                <a:spLocks noRot="1" noChangeAspect="1" noMove="1" noResize="1" noEditPoints="1" noAdjustHandles="1" noChangeArrowheads="1" noChangeShapeType="1" noTextEdit="1"/>
              </p:cNvSpPr>
              <p:nvPr/>
            </p:nvSpPr>
            <p:spPr bwMode="auto">
              <a:xfrm>
                <a:off x="9037379" y="2286000"/>
                <a:ext cx="609441" cy="609600"/>
              </a:xfrm>
              <a:prstGeom prst="ellipse">
                <a:avLst/>
              </a:prstGeom>
              <a:blipFill rotWithShape="1">
                <a:blip r:embed="rId6"/>
                <a:stretch>
                  <a:fillRect/>
                </a:stretch>
              </a:blipFill>
              <a:ln w="9525" algn="ctr">
                <a:solidFill>
                  <a:schemeClr val="tx1"/>
                </a:solidFill>
                <a:round/>
                <a:headEnd/>
                <a:tailEnd/>
              </a:ln>
            </p:spPr>
            <p:txBody>
              <a:bodyPr/>
              <a:lstStyle/>
              <a:p>
                <a:r>
                  <a:rPr lang="en-US">
                    <a:noFill/>
                  </a:rPr>
                  <a:t> </a:t>
                </a:r>
              </a:p>
            </p:txBody>
          </p:sp>
        </mc:Fallback>
      </mc:AlternateContent>
      <p:grpSp>
        <p:nvGrpSpPr>
          <p:cNvPr id="15" name="Group 27"/>
          <p:cNvGrpSpPr>
            <a:grpSpLocks/>
          </p:cNvGrpSpPr>
          <p:nvPr/>
        </p:nvGrpSpPr>
        <p:grpSpPr bwMode="auto">
          <a:xfrm>
            <a:off x="8609012" y="4038600"/>
            <a:ext cx="799733" cy="799941"/>
            <a:chOff x="4824" y="2352"/>
            <a:chExt cx="288" cy="288"/>
          </a:xfrm>
        </p:grpSpPr>
        <mc:AlternateContent xmlns:mc="http://schemas.openxmlformats.org/markup-compatibility/2006" xmlns:a14="http://schemas.microsoft.com/office/drawing/2010/main">
          <mc:Choice Requires="a14">
            <p:sp>
              <p:nvSpPr>
                <p:cNvPr id="16"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𝑘</m:t>
                            </m:r>
                          </m:sub>
                        </m:sSub>
                      </m:oMath>
                    </m:oMathPara>
                  </a14:m>
                  <a:endParaRPr lang="en-US" sz="2400" baseline="-25000">
                    <a:solidFill>
                      <a:srgbClr val="FF0000"/>
                    </a:solidFill>
                  </a:endParaRPr>
                </a:p>
              </p:txBody>
            </p:sp>
          </mc:Choice>
          <mc:Fallback xmlns="">
            <p:sp>
              <p:nvSpPr>
                <p:cNvPr id="16"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7"/>
                  <a:stretch>
                    <a:fillRect/>
                  </a:stretch>
                </a:blipFill>
                <a:ln w="9525" algn="ctr">
                  <a:solidFill>
                    <a:srgbClr val="FF0000"/>
                  </a:solidFill>
                  <a:round/>
                  <a:headEnd/>
                  <a:tailEnd/>
                </a:ln>
              </p:spPr>
              <p:txBody>
                <a:bodyPr/>
                <a:lstStyle/>
                <a:p>
                  <a:r>
                    <a:rPr lang="en-US">
                      <a:noFill/>
                    </a:rPr>
                    <a:t> </a:t>
                  </a:r>
                </a:p>
              </p:txBody>
            </p:sp>
          </mc:Fallback>
        </mc:AlternateContent>
        <p:sp>
          <p:nvSpPr>
            <p:cNvPr id="17"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mc:AlternateContent xmlns:mc="http://schemas.openxmlformats.org/markup-compatibility/2006" xmlns:a14="http://schemas.microsoft.com/office/drawing/2010/main">
        <mc:Choice Requires="a14">
          <p:sp>
            <p:nvSpPr>
              <p:cNvPr id="18" name="TextBox 17"/>
              <p:cNvSpPr txBox="1"/>
              <p:nvPr/>
            </p:nvSpPr>
            <p:spPr>
              <a:xfrm>
                <a:off x="10614794" y="32004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xmlns="">
          <p:sp>
            <p:nvSpPr>
              <p:cNvPr id="18" name="TextBox 17"/>
              <p:cNvSpPr txBox="1">
                <a:spLocks noRot="1" noChangeAspect="1" noMove="1" noResize="1" noEditPoints="1" noAdjustHandles="1" noChangeArrowheads="1" noChangeShapeType="1" noTextEdit="1"/>
              </p:cNvSpPr>
              <p:nvPr/>
            </p:nvSpPr>
            <p:spPr>
              <a:xfrm>
                <a:off x="10614794" y="3200400"/>
                <a:ext cx="432618" cy="461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25"/>
              <p:cNvSpPr>
                <a:spLocks noChangeArrowheads="1"/>
              </p:cNvSpPr>
              <p:nvPr/>
            </p:nvSpPr>
            <p:spPr bwMode="auto">
              <a:xfrm>
                <a:off x="11047412" y="4031546"/>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𝑞</m:t>
                          </m:r>
                        </m:e>
                        <m:sub>
                          <m:r>
                            <a:rPr lang="en-US" b="0" i="1" smtClean="0">
                              <a:latin typeface="Cambria Math"/>
                            </a:rPr>
                            <m:t>3</m:t>
                          </m:r>
                        </m:sub>
                      </m:sSub>
                    </m:oMath>
                  </m:oMathPara>
                </a14:m>
                <a:endParaRPr lang="en-US"/>
              </a:p>
            </p:txBody>
          </p:sp>
        </mc:Choice>
        <mc:Fallback xmlns="">
          <p:sp>
            <p:nvSpPr>
              <p:cNvPr id="19" name="Oval 25"/>
              <p:cNvSpPr>
                <a:spLocks noRot="1" noChangeAspect="1" noMove="1" noResize="1" noEditPoints="1" noAdjustHandles="1" noChangeArrowheads="1" noChangeShapeType="1" noTextEdit="1"/>
              </p:cNvSpPr>
              <p:nvPr/>
            </p:nvSpPr>
            <p:spPr bwMode="auto">
              <a:xfrm>
                <a:off x="11047412" y="4031546"/>
                <a:ext cx="633248" cy="633413"/>
              </a:xfrm>
              <a:prstGeom prst="ellipse">
                <a:avLst/>
              </a:prstGeom>
              <a:blipFill rotWithShape="1">
                <a:blip r:embed="rId9"/>
                <a:stretch>
                  <a:fillRect/>
                </a:stretch>
              </a:blipFill>
              <a:ln w="9525" algn="ctr">
                <a:solidFill>
                  <a:schemeClr val="tx1"/>
                </a:solidFill>
                <a:round/>
                <a:headEnd/>
                <a:tailEnd/>
              </a:ln>
            </p:spPr>
            <p:txBody>
              <a:bodyPr/>
              <a:lstStyle/>
              <a:p>
                <a:r>
                  <a:rPr lang="en-US">
                    <a:noFill/>
                  </a:rPr>
                  <a:t> </a:t>
                </a:r>
              </a:p>
            </p:txBody>
          </p:sp>
        </mc:Fallback>
      </mc:AlternateContent>
      <p:cxnSp>
        <p:nvCxnSpPr>
          <p:cNvPr id="20" name="AutoShape 24"/>
          <p:cNvCxnSpPr>
            <a:cxnSpLocks noChangeShapeType="1"/>
            <a:stCxn id="11" idx="5"/>
            <a:endCxn id="19" idx="2"/>
          </p:cNvCxnSpPr>
          <p:nvPr/>
        </p:nvCxnSpPr>
        <p:spPr bwMode="auto">
          <a:xfrm>
            <a:off x="10397408" y="3817252"/>
            <a:ext cx="650004" cy="531001"/>
          </a:xfrm>
          <a:prstGeom prst="straightConnector1">
            <a:avLst/>
          </a:prstGeom>
          <a:noFill/>
          <a:ln w="57150">
            <a:solidFill>
              <a:srgbClr val="3399FF"/>
            </a:solidFill>
            <a:round/>
            <a:headEnd/>
            <a:tailEnd type="triangle" w="med" len="med"/>
          </a:ln>
        </p:spPr>
      </p:cxnSp>
      <mc:AlternateContent xmlns:mc="http://schemas.openxmlformats.org/markup-compatibility/2006" xmlns:a14="http://schemas.microsoft.com/office/drawing/2010/main">
        <mc:Choice Requires="a14">
          <p:sp>
            <p:nvSpPr>
              <p:cNvPr id="23" name="Oval 25"/>
              <p:cNvSpPr>
                <a:spLocks noChangeArrowheads="1"/>
              </p:cNvSpPr>
              <p:nvPr/>
            </p:nvSpPr>
            <p:spPr bwMode="auto">
              <a:xfrm>
                <a:off x="11364036" y="5181600"/>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𝑞</m:t>
                          </m:r>
                        </m:e>
                        <m:sub>
                          <m:r>
                            <a:rPr lang="en-US" b="0" i="1" smtClean="0">
                              <a:latin typeface="Cambria Math"/>
                            </a:rPr>
                            <m:t>4</m:t>
                          </m:r>
                        </m:sub>
                      </m:sSub>
                    </m:oMath>
                  </m:oMathPara>
                </a14:m>
                <a:endParaRPr lang="en-US"/>
              </a:p>
            </p:txBody>
          </p:sp>
        </mc:Choice>
        <mc:Fallback xmlns="">
          <p:sp>
            <p:nvSpPr>
              <p:cNvPr id="23" name="Oval 25"/>
              <p:cNvSpPr>
                <a:spLocks noRot="1" noChangeAspect="1" noMove="1" noResize="1" noEditPoints="1" noAdjustHandles="1" noChangeArrowheads="1" noChangeShapeType="1" noTextEdit="1"/>
              </p:cNvSpPr>
              <p:nvPr/>
            </p:nvSpPr>
            <p:spPr bwMode="auto">
              <a:xfrm>
                <a:off x="11364036" y="5181600"/>
                <a:ext cx="633248" cy="633413"/>
              </a:xfrm>
              <a:prstGeom prst="ellipse">
                <a:avLst/>
              </a:prstGeom>
              <a:blipFill rotWithShape="1">
                <a:blip r:embed="rId10"/>
                <a:stretch>
                  <a:fillRect/>
                </a:stretch>
              </a:blipFill>
              <a:ln w="9525" algn="ctr">
                <a:solidFill>
                  <a:schemeClr val="tx1"/>
                </a:solidFill>
                <a:round/>
                <a:headEnd/>
                <a:tailEnd/>
              </a:ln>
            </p:spPr>
            <p:txBody>
              <a:bodyPr/>
              <a:lstStyle/>
              <a:p>
                <a:r>
                  <a:rPr lang="en-US">
                    <a:noFill/>
                  </a:rPr>
                  <a:t> </a:t>
                </a:r>
              </a:p>
            </p:txBody>
          </p:sp>
        </mc:Fallback>
      </mc:AlternateContent>
      <p:cxnSp>
        <p:nvCxnSpPr>
          <p:cNvPr id="24" name="AutoShape 24"/>
          <p:cNvCxnSpPr>
            <a:cxnSpLocks noChangeShapeType="1"/>
            <a:stCxn id="19" idx="4"/>
            <a:endCxn id="23" idx="0"/>
          </p:cNvCxnSpPr>
          <p:nvPr/>
        </p:nvCxnSpPr>
        <p:spPr bwMode="auto">
          <a:xfrm>
            <a:off x="11364036" y="4664959"/>
            <a:ext cx="316624" cy="516641"/>
          </a:xfrm>
          <a:prstGeom prst="straightConnector1">
            <a:avLst/>
          </a:prstGeom>
          <a:noFill/>
          <a:ln w="57150">
            <a:solidFill>
              <a:srgbClr val="3399FF"/>
            </a:solidFill>
            <a:round/>
            <a:headEnd/>
            <a:tailEnd type="triangle" w="med" len="med"/>
          </a:ln>
        </p:spPr>
      </p:cxnSp>
      <mc:AlternateContent xmlns:mc="http://schemas.openxmlformats.org/markup-compatibility/2006" xmlns:a14="http://schemas.microsoft.com/office/drawing/2010/main">
        <mc:Choice Requires="a14">
          <p:sp>
            <p:nvSpPr>
              <p:cNvPr id="27" name="TextBox 26"/>
              <p:cNvSpPr txBox="1"/>
              <p:nvPr/>
            </p:nvSpPr>
            <p:spPr>
              <a:xfrm>
                <a:off x="10373744" y="3962356"/>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xmlns="">
          <p:sp>
            <p:nvSpPr>
              <p:cNvPr id="27" name="TextBox 26"/>
              <p:cNvSpPr txBox="1">
                <a:spLocks noRot="1" noChangeAspect="1" noMove="1" noResize="1" noEditPoints="1" noAdjustHandles="1" noChangeArrowheads="1" noChangeShapeType="1" noTextEdit="1"/>
              </p:cNvSpPr>
              <p:nvPr/>
            </p:nvSpPr>
            <p:spPr>
              <a:xfrm>
                <a:off x="10373744" y="3962356"/>
                <a:ext cx="432618" cy="461665"/>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1101809" y="469485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𝜀</m:t>
                      </m:r>
                    </m:oMath>
                  </m:oMathPara>
                </a14:m>
                <a:endParaRPr lang="en-US"/>
              </a:p>
            </p:txBody>
          </p:sp>
        </mc:Choice>
        <mc:Fallback xmlns="">
          <p:sp>
            <p:nvSpPr>
              <p:cNvPr id="28" name="TextBox 27"/>
              <p:cNvSpPr txBox="1">
                <a:spLocks noRot="1" noChangeAspect="1" noMove="1" noResize="1" noEditPoints="1" noAdjustHandles="1" noChangeArrowheads="1" noChangeShapeType="1" noTextEdit="1"/>
              </p:cNvSpPr>
              <p:nvPr/>
            </p:nvSpPr>
            <p:spPr>
              <a:xfrm>
                <a:off x="11101809" y="4694859"/>
                <a:ext cx="402803" cy="461665"/>
              </a:xfrm>
              <a:prstGeom prst="rect">
                <a:avLst/>
              </a:prstGeom>
              <a:blipFill rotWithShape="1">
                <a:blip r:embed="rId12"/>
                <a:stretch>
                  <a:fillRect/>
                </a:stretch>
              </a:blipFill>
            </p:spPr>
            <p:txBody>
              <a:bodyPr/>
              <a:lstStyle/>
              <a:p>
                <a:r>
                  <a:rPr lang="en-US">
                    <a:noFill/>
                  </a:rPr>
                  <a:t> </a:t>
                </a:r>
              </a:p>
            </p:txBody>
          </p:sp>
        </mc:Fallback>
      </mc:AlternateContent>
      <p:sp>
        <p:nvSpPr>
          <p:cNvPr id="10" name="Rectangle 9"/>
          <p:cNvSpPr/>
          <p:nvPr/>
        </p:nvSpPr>
        <p:spPr>
          <a:xfrm>
            <a:off x="5942012" y="2895600"/>
            <a:ext cx="685800" cy="535632"/>
          </a:xfrm>
          <a:prstGeom prst="rect">
            <a:avLst/>
          </a:prstGeom>
          <a:solidFill>
            <a:srgbClr val="FFFF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42412" y="2895600"/>
            <a:ext cx="685800" cy="535632"/>
          </a:xfrm>
          <a:prstGeom prst="rect">
            <a:avLst/>
          </a:prstGeom>
          <a:solidFill>
            <a:srgbClr val="FFFF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647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52400"/>
            <a:ext cx="10969943" cy="1143000"/>
          </a:xfrm>
        </p:spPr>
        <p:txBody>
          <a:bodyPr/>
          <a:lstStyle/>
          <a:p>
            <a:r>
              <a:rPr lang="en-US" smtClean="0"/>
              <a:t>Powerset Construction</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7</a:t>
            </a:fld>
            <a:endParaRPr lang="en-US"/>
          </a:p>
        </p:txBody>
      </p:sp>
      <p:grpSp>
        <p:nvGrpSpPr>
          <p:cNvPr id="79" name="Group 78"/>
          <p:cNvGrpSpPr/>
          <p:nvPr/>
        </p:nvGrpSpPr>
        <p:grpSpPr>
          <a:xfrm>
            <a:off x="65508" y="2433935"/>
            <a:ext cx="5190704" cy="4291906"/>
            <a:chOff x="65508" y="2433935"/>
            <a:chExt cx="5190704" cy="4291906"/>
          </a:xfrm>
        </p:grpSpPr>
        <p:cxnSp>
          <p:nvCxnSpPr>
            <p:cNvPr id="5" name="Curved Connector 4"/>
            <p:cNvCxnSpPr>
              <a:stCxn id="10" idx="7"/>
              <a:endCxn id="25" idx="1"/>
            </p:cNvCxnSpPr>
            <p:nvPr/>
          </p:nvCxnSpPr>
          <p:spPr>
            <a:xfrm rot="5400000" flipH="1" flipV="1">
              <a:off x="2099778" y="2339417"/>
              <a:ext cx="253927" cy="2009142"/>
            </a:xfrm>
            <a:prstGeom prst="curvedConnector3">
              <a:avLst>
                <a:gd name="adj1" fmla="val 250980"/>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Oval 23"/>
            <p:cNvSpPr>
              <a:spLocks noChangeArrowheads="1"/>
            </p:cNvSpPr>
            <p:nvPr/>
          </p:nvSpPr>
          <p:spPr bwMode="auto">
            <a:xfrm>
              <a:off x="3137514" y="3131331"/>
              <a:ext cx="934745" cy="934989"/>
            </a:xfrm>
            <a:prstGeom prst="ellipse">
              <a:avLst/>
            </a:prstGeom>
            <a:noFill/>
            <a:ln w="9525" algn="ctr">
              <a:solidFill>
                <a:srgbClr val="FF0000"/>
              </a:solidFill>
              <a:round/>
              <a:headEnd/>
              <a:tailEnd/>
            </a:ln>
          </p:spPr>
          <p:txBody>
            <a:bodyPr wrap="none" tIns="0" bIns="0" anchor="ctr"/>
            <a:lstStyle/>
            <a:p>
              <a:pPr algn="ctr">
                <a:lnSpc>
                  <a:spcPct val="50000"/>
                </a:lnSpc>
              </a:pPr>
              <a:r>
                <a:rPr lang="en-US" sz="2400" smtClean="0">
                  <a:solidFill>
                    <a:srgbClr val="FF0000"/>
                  </a:solidFill>
                </a:rPr>
                <a:t>2</a:t>
              </a:r>
              <a:endParaRPr lang="en-US" sz="2400">
                <a:solidFill>
                  <a:srgbClr val="FF0000"/>
                </a:solidFill>
              </a:endParaRPr>
            </a:p>
          </p:txBody>
        </p:sp>
        <p:cxnSp>
          <p:nvCxnSpPr>
            <p:cNvPr id="7" name="Curved Connector 6"/>
            <p:cNvCxnSpPr>
              <a:stCxn id="10" idx="4"/>
              <a:endCxn id="14" idx="2"/>
            </p:cNvCxnSpPr>
            <p:nvPr/>
          </p:nvCxnSpPr>
          <p:spPr>
            <a:xfrm rot="16200000" flipH="1">
              <a:off x="841734" y="4333230"/>
              <a:ext cx="1360309" cy="1280567"/>
            </a:xfrm>
            <a:prstGeom prst="curved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1933572" y="2433935"/>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𝜀</m:t>
                        </m:r>
                      </m:oMath>
                    </m:oMathPara>
                  </a14:m>
                  <a:endParaRPr lang="en-US"/>
                </a:p>
              </p:txBody>
            </p:sp>
          </mc:Choice>
          <mc:Fallback xmlns="">
            <p:sp>
              <p:nvSpPr>
                <p:cNvPr id="8" name="TextBox 7"/>
                <p:cNvSpPr txBox="1">
                  <a:spLocks noRot="1" noChangeAspect="1" noMove="1" noResize="1" noEditPoints="1" noAdjustHandles="1" noChangeArrowheads="1" noChangeShapeType="1" noTextEdit="1"/>
                </p:cNvSpPr>
                <p:nvPr/>
              </p:nvSpPr>
              <p:spPr>
                <a:xfrm>
                  <a:off x="1933572" y="2433935"/>
                  <a:ext cx="402803" cy="461665"/>
                </a:xfrm>
                <a:prstGeom prst="rect">
                  <a:avLst/>
                </a:prstGeom>
                <a:blipFill rotWithShape="1">
                  <a:blip r:embed="rId3"/>
                  <a:stretch>
                    <a:fillRect/>
                  </a:stretch>
                </a:blipFill>
              </p:spPr>
              <p:txBody>
                <a:bodyPr/>
                <a:lstStyle/>
                <a:p>
                  <a:r>
                    <a:rPr lang="en-US">
                      <a:noFill/>
                    </a:rPr>
                    <a:t> </a:t>
                  </a:r>
                </a:p>
              </p:txBody>
            </p:sp>
          </mc:Fallback>
        </mc:AlternateContent>
        <p:grpSp>
          <p:nvGrpSpPr>
            <p:cNvPr id="9" name="Group 17"/>
            <p:cNvGrpSpPr>
              <a:grpSpLocks/>
            </p:cNvGrpSpPr>
            <p:nvPr/>
          </p:nvGrpSpPr>
          <p:grpSpPr bwMode="auto">
            <a:xfrm>
              <a:off x="65508" y="3329848"/>
              <a:ext cx="1297728" cy="963512"/>
              <a:chOff x="4724" y="1996"/>
              <a:chExt cx="388" cy="288"/>
            </a:xfrm>
          </p:grpSpPr>
          <p:sp>
            <p:nvSpPr>
              <p:cNvPr id="10"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r>
                  <a:rPr lang="en-US">
                    <a:solidFill>
                      <a:srgbClr val="FF00FF"/>
                    </a:solidFill>
                  </a:rPr>
                  <a:t>1</a:t>
                </a:r>
                <a:endParaRPr lang="en-US" sz="2400">
                  <a:solidFill>
                    <a:srgbClr val="FF00FF"/>
                  </a:solidFill>
                </a:endParaRPr>
              </a:p>
            </p:txBody>
          </p:sp>
          <p:grpSp>
            <p:nvGrpSpPr>
              <p:cNvPr id="11" name="Group 19"/>
              <p:cNvGrpSpPr>
                <a:grpSpLocks/>
              </p:cNvGrpSpPr>
              <p:nvPr/>
            </p:nvGrpSpPr>
            <p:grpSpPr bwMode="auto">
              <a:xfrm>
                <a:off x="4724" y="2092"/>
                <a:ext cx="96" cy="96"/>
                <a:chOff x="4752" y="2092"/>
                <a:chExt cx="96" cy="96"/>
              </a:xfrm>
            </p:grpSpPr>
            <p:sp>
              <p:nvSpPr>
                <p:cNvPr id="12"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13"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sp>
          <p:nvSpPr>
            <p:cNvPr id="14" name="Oval 23"/>
            <p:cNvSpPr>
              <a:spLocks noChangeArrowheads="1"/>
            </p:cNvSpPr>
            <p:nvPr/>
          </p:nvSpPr>
          <p:spPr bwMode="auto">
            <a:xfrm>
              <a:off x="2162172" y="5186174"/>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r>
                <a:rPr lang="en-US"/>
                <a:t>3</a:t>
              </a:r>
              <a:endParaRPr lang="en-US" sz="2400"/>
            </a:p>
          </p:txBody>
        </p:sp>
        <p:cxnSp>
          <p:nvCxnSpPr>
            <p:cNvPr id="15" name="Curved Connector 14"/>
            <p:cNvCxnSpPr>
              <a:stCxn id="14" idx="6"/>
              <a:endCxn id="25" idx="4"/>
            </p:cNvCxnSpPr>
            <p:nvPr/>
          </p:nvCxnSpPr>
          <p:spPr>
            <a:xfrm flipV="1">
              <a:off x="3096917" y="4119148"/>
              <a:ext cx="507969" cy="1534521"/>
            </a:xfrm>
            <a:prstGeom prst="curved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2842666" y="4572000"/>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xmlns="">
            <p:sp>
              <p:nvSpPr>
                <p:cNvPr id="16" name="TextBox 15"/>
                <p:cNvSpPr txBox="1">
                  <a:spLocks noRot="1" noChangeAspect="1" noMove="1" noResize="1" noEditPoints="1" noAdjustHandles="1" noChangeArrowheads="1" noChangeShapeType="1" noTextEdit="1"/>
                </p:cNvSpPr>
                <p:nvPr/>
              </p:nvSpPr>
              <p:spPr>
                <a:xfrm>
                  <a:off x="2842666" y="4572000"/>
                  <a:ext cx="719877"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02139" y="5033665"/>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xmlns="">
            <p:sp>
              <p:nvSpPr>
                <p:cNvPr id="17" name="TextBox 16"/>
                <p:cNvSpPr txBox="1">
                  <a:spLocks noRot="1" noChangeAspect="1" noMove="1" noResize="1" noEditPoints="1" noAdjustHandles="1" noChangeArrowheads="1" noChangeShapeType="1" noTextEdit="1"/>
                </p:cNvSpPr>
                <p:nvPr/>
              </p:nvSpPr>
              <p:spPr>
                <a:xfrm>
                  <a:off x="902139" y="5033665"/>
                  <a:ext cx="432619" cy="461665"/>
                </a:xfrm>
                <a:prstGeom prst="rect">
                  <a:avLst/>
                </a:prstGeom>
                <a:blipFill rotWithShape="1">
                  <a:blip r:embed="rId5"/>
                  <a:stretch>
                    <a:fillRect/>
                  </a:stretch>
                </a:blipFill>
              </p:spPr>
              <p:txBody>
                <a:bodyPr/>
                <a:lstStyle/>
                <a:p>
                  <a:r>
                    <a:rPr lang="en-US">
                      <a:noFill/>
                    </a:rPr>
                    <a:t> </a:t>
                  </a:r>
                </a:p>
              </p:txBody>
            </p:sp>
          </mc:Fallback>
        </mc:AlternateContent>
        <p:cxnSp>
          <p:nvCxnSpPr>
            <p:cNvPr id="19" name="Curved Connector 18"/>
            <p:cNvCxnSpPr>
              <a:stCxn id="10" idx="1"/>
              <a:endCxn id="10" idx="0"/>
            </p:cNvCxnSpPr>
            <p:nvPr/>
          </p:nvCxnSpPr>
          <p:spPr>
            <a:xfrm rot="5400000" flipH="1" flipV="1">
              <a:off x="640771" y="3230118"/>
              <a:ext cx="141103" cy="340565"/>
            </a:xfrm>
            <a:prstGeom prst="curvedConnector3">
              <a:avLst>
                <a:gd name="adj1" fmla="val 262009"/>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304227" y="2653605"/>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xmlns="">
            <p:sp>
              <p:nvSpPr>
                <p:cNvPr id="20" name="TextBox 19"/>
                <p:cNvSpPr txBox="1">
                  <a:spLocks noRot="1" noChangeAspect="1" noMove="1" noResize="1" noEditPoints="1" noAdjustHandles="1" noChangeArrowheads="1" noChangeShapeType="1" noTextEdit="1"/>
                </p:cNvSpPr>
                <p:nvPr/>
              </p:nvSpPr>
              <p:spPr>
                <a:xfrm>
                  <a:off x="304227" y="2653605"/>
                  <a:ext cx="427040" cy="461665"/>
                </a:xfrm>
                <a:prstGeom prst="rect">
                  <a:avLst/>
                </a:prstGeom>
                <a:blipFill rotWithShape="1">
                  <a:blip r:embed="rId6"/>
                  <a:stretch>
                    <a:fillRect/>
                  </a:stretch>
                </a:blipFill>
              </p:spPr>
              <p:txBody>
                <a:bodyPr/>
                <a:lstStyle/>
                <a:p>
                  <a:r>
                    <a:rPr lang="en-US">
                      <a:noFill/>
                    </a:rPr>
                    <a:t> </a:t>
                  </a:r>
                </a:p>
              </p:txBody>
            </p:sp>
          </mc:Fallback>
        </mc:AlternateContent>
        <p:cxnSp>
          <p:nvCxnSpPr>
            <p:cNvPr id="21" name="Curved Connector 20"/>
            <p:cNvCxnSpPr>
              <a:stCxn id="25" idx="7"/>
              <a:endCxn id="25" idx="5"/>
            </p:cNvCxnSpPr>
            <p:nvPr/>
          </p:nvCxnSpPr>
          <p:spPr>
            <a:xfrm rot="16200000" flipH="1">
              <a:off x="3604788" y="3590696"/>
              <a:ext cx="747344" cy="12700"/>
            </a:xfrm>
            <a:prstGeom prst="curvedConnector5">
              <a:avLst>
                <a:gd name="adj1" fmla="val -30588"/>
                <a:gd name="adj2" fmla="val 6114386"/>
                <a:gd name="adj3" fmla="val 130588"/>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4829172" y="3320037"/>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xmlns="">
            <p:sp>
              <p:nvSpPr>
                <p:cNvPr id="22" name="TextBox 21"/>
                <p:cNvSpPr txBox="1">
                  <a:spLocks noRot="1" noChangeAspect="1" noMove="1" noResize="1" noEditPoints="1" noAdjustHandles="1" noChangeArrowheads="1" noChangeShapeType="1" noTextEdit="1"/>
                </p:cNvSpPr>
                <p:nvPr/>
              </p:nvSpPr>
              <p:spPr>
                <a:xfrm>
                  <a:off x="4829172" y="3320037"/>
                  <a:ext cx="427040"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775564" y="6264176"/>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xmlns="">
            <p:sp>
              <p:nvSpPr>
                <p:cNvPr id="23" name="TextBox 22"/>
                <p:cNvSpPr txBox="1">
                  <a:spLocks noRot="1" noChangeAspect="1" noMove="1" noResize="1" noEditPoints="1" noAdjustHandles="1" noChangeArrowheads="1" noChangeShapeType="1" noTextEdit="1"/>
                </p:cNvSpPr>
                <p:nvPr/>
              </p:nvSpPr>
              <p:spPr>
                <a:xfrm>
                  <a:off x="2775564" y="6264176"/>
                  <a:ext cx="427040" cy="461665"/>
                </a:xfrm>
                <a:prstGeom prst="rect">
                  <a:avLst/>
                </a:prstGeom>
                <a:blipFill rotWithShape="1">
                  <a:blip r:embed="rId8"/>
                  <a:stretch>
                    <a:fillRect/>
                  </a:stretch>
                </a:blipFill>
              </p:spPr>
              <p:txBody>
                <a:bodyPr/>
                <a:lstStyle/>
                <a:p>
                  <a:r>
                    <a:rPr lang="en-US">
                      <a:noFill/>
                    </a:rPr>
                    <a:t> </a:t>
                  </a:r>
                </a:p>
              </p:txBody>
            </p:sp>
          </mc:Fallback>
        </mc:AlternateContent>
        <p:cxnSp>
          <p:nvCxnSpPr>
            <p:cNvPr id="24" name="Curved Connector 23"/>
            <p:cNvCxnSpPr>
              <a:stCxn id="14" idx="3"/>
              <a:endCxn id="14" idx="5"/>
            </p:cNvCxnSpPr>
            <p:nvPr/>
          </p:nvCxnSpPr>
          <p:spPr>
            <a:xfrm rot="16200000" flipH="1">
              <a:off x="2629544" y="5653754"/>
              <a:ext cx="12700" cy="660965"/>
            </a:xfrm>
            <a:prstGeom prst="curvedConnector3">
              <a:avLst>
                <a:gd name="adj1" fmla="val 3923315"/>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 23"/>
            <p:cNvSpPr>
              <a:spLocks noChangeArrowheads="1"/>
            </p:cNvSpPr>
            <p:nvPr/>
          </p:nvSpPr>
          <p:spPr bwMode="auto">
            <a:xfrm>
              <a:off x="3076572" y="3062244"/>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p>
          </p:txBody>
        </p:sp>
        <p:cxnSp>
          <p:nvCxnSpPr>
            <p:cNvPr id="34" name="Curved Connector 33"/>
            <p:cNvCxnSpPr>
              <a:stCxn id="25" idx="3"/>
              <a:endCxn id="10" idx="5"/>
            </p:cNvCxnSpPr>
            <p:nvPr/>
          </p:nvCxnSpPr>
          <p:spPr>
            <a:xfrm rot="5400000">
              <a:off x="2132797" y="3053741"/>
              <a:ext cx="187889" cy="2009142"/>
            </a:xfrm>
            <a:prstGeom prst="curvedConnector3">
              <a:avLst>
                <a:gd name="adj1" fmla="val 296767"/>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2034353" y="4110335"/>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xmlns="">
            <p:sp>
              <p:nvSpPr>
                <p:cNvPr id="39" name="TextBox 38"/>
                <p:cNvSpPr txBox="1">
                  <a:spLocks noRot="1" noChangeAspect="1" noMove="1" noResize="1" noEditPoints="1" noAdjustHandles="1" noChangeArrowheads="1" noChangeShapeType="1" noTextEdit="1"/>
                </p:cNvSpPr>
                <p:nvPr/>
              </p:nvSpPr>
              <p:spPr>
                <a:xfrm>
                  <a:off x="2034353" y="4110335"/>
                  <a:ext cx="432619" cy="461665"/>
                </a:xfrm>
                <a:prstGeom prst="rect">
                  <a:avLst/>
                </a:prstGeom>
                <a:blipFill rotWithShape="1">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9" name="Oval 23"/>
              <p:cNvSpPr>
                <a:spLocks noChangeArrowheads="1"/>
              </p:cNvSpPr>
              <p:nvPr/>
            </p:nvSpPr>
            <p:spPr bwMode="auto">
              <a:xfrm>
                <a:off x="6170612" y="3155256"/>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1</m:t>
                      </m:r>
                    </m:oMath>
                  </m:oMathPara>
                </a14:m>
                <a:endParaRPr lang="en-US" sz="2400"/>
              </a:p>
            </p:txBody>
          </p:sp>
        </mc:Choice>
        <mc:Fallback xmlns="">
          <p:sp>
            <p:nvSpPr>
              <p:cNvPr id="59" name="Oval 23"/>
              <p:cNvSpPr>
                <a:spLocks noRot="1" noChangeAspect="1" noMove="1" noResize="1" noEditPoints="1" noAdjustHandles="1" noChangeArrowheads="1" noChangeShapeType="1" noTextEdit="1"/>
              </p:cNvSpPr>
              <p:nvPr/>
            </p:nvSpPr>
            <p:spPr bwMode="auto">
              <a:xfrm>
                <a:off x="6170612" y="3155256"/>
                <a:ext cx="934745" cy="934989"/>
              </a:xfrm>
              <a:prstGeom prst="ellipse">
                <a:avLst/>
              </a:prstGeom>
              <a:blipFill rotWithShape="1">
                <a:blip r:embed="rId10"/>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Oval 23"/>
              <p:cNvSpPr>
                <a:spLocks noChangeArrowheads="1"/>
              </p:cNvSpPr>
              <p:nvPr/>
            </p:nvSpPr>
            <p:spPr bwMode="auto">
              <a:xfrm>
                <a:off x="7504847" y="1976672"/>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a:p>
            </p:txBody>
          </p:sp>
        </mc:Choice>
        <mc:Fallback xmlns="">
          <p:sp>
            <p:nvSpPr>
              <p:cNvPr id="60" name="Oval 23"/>
              <p:cNvSpPr>
                <a:spLocks noRot="1" noChangeAspect="1" noMove="1" noResize="1" noEditPoints="1" noAdjustHandles="1" noChangeArrowheads="1" noChangeShapeType="1" noTextEdit="1"/>
              </p:cNvSpPr>
              <p:nvPr/>
            </p:nvSpPr>
            <p:spPr bwMode="auto">
              <a:xfrm>
                <a:off x="7504847" y="1976672"/>
                <a:ext cx="934745" cy="934989"/>
              </a:xfrm>
              <a:prstGeom prst="ellipse">
                <a:avLst/>
              </a:prstGeom>
              <a:blipFill rotWithShape="1">
                <a:blip r:embed="rId11"/>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23"/>
              <p:cNvSpPr>
                <a:spLocks noChangeArrowheads="1"/>
              </p:cNvSpPr>
              <p:nvPr/>
            </p:nvSpPr>
            <p:spPr bwMode="auto">
              <a:xfrm>
                <a:off x="8837612" y="3204733"/>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3</m:t>
                      </m:r>
                    </m:oMath>
                  </m:oMathPara>
                </a14:m>
                <a:endParaRPr lang="en-US" sz="2400"/>
              </a:p>
            </p:txBody>
          </p:sp>
        </mc:Choice>
        <mc:Fallback xmlns="">
          <p:sp>
            <p:nvSpPr>
              <p:cNvPr id="62" name="Oval 23"/>
              <p:cNvSpPr>
                <a:spLocks noRot="1" noChangeAspect="1" noMove="1" noResize="1" noEditPoints="1" noAdjustHandles="1" noChangeArrowheads="1" noChangeShapeType="1" noTextEdit="1"/>
              </p:cNvSpPr>
              <p:nvPr/>
            </p:nvSpPr>
            <p:spPr bwMode="auto">
              <a:xfrm>
                <a:off x="8837612" y="3204733"/>
                <a:ext cx="934745" cy="934989"/>
              </a:xfrm>
              <a:prstGeom prst="ellipse">
                <a:avLst/>
              </a:prstGeom>
              <a:blipFill rotWithShape="1">
                <a:blip r:embed="rId12"/>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23"/>
              <p:cNvSpPr>
                <a:spLocks noChangeArrowheads="1"/>
              </p:cNvSpPr>
              <p:nvPr/>
            </p:nvSpPr>
            <p:spPr bwMode="auto">
              <a:xfrm>
                <a:off x="7486356" y="4461478"/>
                <a:ext cx="934745" cy="934989"/>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2,3</m:t>
                      </m:r>
                    </m:oMath>
                  </m:oMathPara>
                </a14:m>
                <a:endParaRPr lang="en-US" sz="2400">
                  <a:solidFill>
                    <a:srgbClr val="FF0000"/>
                  </a:solidFill>
                </a:endParaRPr>
              </a:p>
            </p:txBody>
          </p:sp>
        </mc:Choice>
        <mc:Fallback xmlns="">
          <p:sp>
            <p:nvSpPr>
              <p:cNvPr id="64" name="Oval 23"/>
              <p:cNvSpPr>
                <a:spLocks noRot="1" noChangeAspect="1" noMove="1" noResize="1" noEditPoints="1" noAdjustHandles="1" noChangeArrowheads="1" noChangeShapeType="1" noTextEdit="1"/>
              </p:cNvSpPr>
              <p:nvPr/>
            </p:nvSpPr>
            <p:spPr bwMode="auto">
              <a:xfrm>
                <a:off x="7486356" y="4461478"/>
                <a:ext cx="934745" cy="934989"/>
              </a:xfrm>
              <a:prstGeom prst="ellipse">
                <a:avLst/>
              </a:prstGeom>
              <a:blipFill rotWithShape="1">
                <a:blip r:embed="rId13"/>
                <a:stretch>
                  <a:fillRect/>
                </a:stretch>
              </a:blipFill>
              <a:ln w="9525" algn="ctr">
                <a:solidFill>
                  <a:srgbClr val="FF0000"/>
                </a:solid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23"/>
              <p:cNvSpPr>
                <a:spLocks noChangeArrowheads="1"/>
              </p:cNvSpPr>
              <p:nvPr/>
            </p:nvSpPr>
            <p:spPr bwMode="auto">
              <a:xfrm>
                <a:off x="9066212" y="4461477"/>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1,</m:t>
                      </m:r>
                      <m:r>
                        <a:rPr lang="en-US" sz="2400" b="0" i="0" smtClean="0">
                          <a:latin typeface="Cambria Math"/>
                        </a:rPr>
                        <m:t>3</m:t>
                      </m:r>
                    </m:oMath>
                  </m:oMathPara>
                </a14:m>
                <a:endParaRPr lang="en-US" sz="2400"/>
              </a:p>
            </p:txBody>
          </p:sp>
        </mc:Choice>
        <mc:Fallback xmlns="">
          <p:sp>
            <p:nvSpPr>
              <p:cNvPr id="65" name="Oval 23"/>
              <p:cNvSpPr>
                <a:spLocks noRot="1" noChangeAspect="1" noMove="1" noResize="1" noEditPoints="1" noAdjustHandles="1" noChangeArrowheads="1" noChangeShapeType="1" noTextEdit="1"/>
              </p:cNvSpPr>
              <p:nvPr/>
            </p:nvSpPr>
            <p:spPr bwMode="auto">
              <a:xfrm>
                <a:off x="9066212" y="4461477"/>
                <a:ext cx="934745" cy="934989"/>
              </a:xfrm>
              <a:prstGeom prst="ellipse">
                <a:avLst/>
              </a:prstGeom>
              <a:blipFill rotWithShape="1">
                <a:blip r:embed="rId14"/>
                <a:stretch>
                  <a:fillRect/>
                </a:stretch>
              </a:blipFill>
              <a:ln w="9525" algn="ctr">
                <a:solidFill>
                  <a:schemeClr val="tx1"/>
                </a:solidFill>
                <a:round/>
                <a:headEnd/>
                <a:tailEnd/>
              </a:ln>
            </p:spPr>
            <p:txBody>
              <a:bodyPr/>
              <a:lstStyle/>
              <a:p>
                <a:r>
                  <a:rPr lang="en-US">
                    <a:noFill/>
                  </a:rPr>
                  <a:t> </a:t>
                </a:r>
              </a:p>
            </p:txBody>
          </p:sp>
        </mc:Fallback>
      </mc:AlternateContent>
      <p:sp>
        <p:nvSpPr>
          <p:cNvPr id="70" name="Oval 23"/>
          <p:cNvSpPr>
            <a:spLocks noChangeArrowheads="1"/>
          </p:cNvSpPr>
          <p:nvPr/>
        </p:nvSpPr>
        <p:spPr bwMode="auto">
          <a:xfrm>
            <a:off x="7425414" y="4396829"/>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p:nvGrpSpPr>
          <p:cNvPr id="75" name="Group 74"/>
          <p:cNvGrpSpPr/>
          <p:nvPr/>
        </p:nvGrpSpPr>
        <p:grpSpPr>
          <a:xfrm>
            <a:off x="7542212" y="5724896"/>
            <a:ext cx="1056628" cy="1056904"/>
            <a:chOff x="7542212" y="5420096"/>
            <a:chExt cx="1056628" cy="1056904"/>
          </a:xfrm>
        </p:grpSpPr>
        <mc:AlternateContent xmlns:mc="http://schemas.openxmlformats.org/markup-compatibility/2006" xmlns:a14="http://schemas.microsoft.com/office/drawing/2010/main">
          <mc:Choice Requires="a14">
            <p:sp>
              <p:nvSpPr>
                <p:cNvPr id="66" name="Oval 23"/>
                <p:cNvSpPr>
                  <a:spLocks noChangeArrowheads="1"/>
                </p:cNvSpPr>
                <p:nvPr/>
              </p:nvSpPr>
              <p:spPr bwMode="auto">
                <a:xfrm>
                  <a:off x="7598067" y="5495330"/>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1,</m:t>
                        </m:r>
                        <m:r>
                          <a:rPr lang="en-US" sz="2400" b="0" i="0" smtClean="0">
                            <a:latin typeface="Cambria Math"/>
                          </a:rPr>
                          <m:t>2,3</m:t>
                        </m:r>
                      </m:oMath>
                    </m:oMathPara>
                  </a14:m>
                  <a:endParaRPr lang="en-US" sz="2400"/>
                </a:p>
              </p:txBody>
            </p:sp>
          </mc:Choice>
          <mc:Fallback xmlns="">
            <p:sp>
              <p:nvSpPr>
                <p:cNvPr id="66" name="Oval 23"/>
                <p:cNvSpPr>
                  <a:spLocks noRot="1" noChangeAspect="1" noMove="1" noResize="1" noEditPoints="1" noAdjustHandles="1" noChangeArrowheads="1" noChangeShapeType="1" noTextEdit="1"/>
                </p:cNvSpPr>
                <p:nvPr/>
              </p:nvSpPr>
              <p:spPr bwMode="auto">
                <a:xfrm>
                  <a:off x="7598067" y="5495330"/>
                  <a:ext cx="934745" cy="934989"/>
                </a:xfrm>
                <a:prstGeom prst="ellipse">
                  <a:avLst/>
                </a:prstGeom>
                <a:blipFill rotWithShape="1">
                  <a:blip r:embed="rId15"/>
                  <a:stretch>
                    <a:fillRect/>
                  </a:stretch>
                </a:blipFill>
                <a:ln w="9525" algn="ctr">
                  <a:solidFill>
                    <a:schemeClr val="tx1"/>
                  </a:solidFill>
                  <a:round/>
                  <a:headEnd/>
                  <a:tailEnd/>
                </a:ln>
              </p:spPr>
              <p:txBody>
                <a:bodyPr/>
                <a:lstStyle/>
                <a:p>
                  <a:r>
                    <a:rPr lang="en-US">
                      <a:noFill/>
                    </a:rPr>
                    <a:t> </a:t>
                  </a:r>
                </a:p>
              </p:txBody>
            </p:sp>
          </mc:Fallback>
        </mc:AlternateContent>
        <p:sp>
          <p:nvSpPr>
            <p:cNvPr id="71" name="Oval 23"/>
            <p:cNvSpPr>
              <a:spLocks noChangeArrowheads="1"/>
            </p:cNvSpPr>
            <p:nvPr/>
          </p:nvSpPr>
          <p:spPr bwMode="auto">
            <a:xfrm>
              <a:off x="7542212" y="5420096"/>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p:grpSp>
        <p:nvGrpSpPr>
          <p:cNvPr id="73" name="Group 72"/>
          <p:cNvGrpSpPr/>
          <p:nvPr/>
        </p:nvGrpSpPr>
        <p:grpSpPr>
          <a:xfrm>
            <a:off x="7428929" y="3078890"/>
            <a:ext cx="1056628" cy="1056904"/>
            <a:chOff x="7428929" y="2774090"/>
            <a:chExt cx="1056628" cy="1056904"/>
          </a:xfrm>
        </p:grpSpPr>
        <mc:AlternateContent xmlns:mc="http://schemas.openxmlformats.org/markup-compatibility/2006" xmlns:a14="http://schemas.microsoft.com/office/drawing/2010/main">
          <mc:Choice Requires="a14">
            <p:sp>
              <p:nvSpPr>
                <p:cNvPr id="61" name="Oval 23"/>
                <p:cNvSpPr>
                  <a:spLocks noChangeArrowheads="1"/>
                </p:cNvSpPr>
                <p:nvPr/>
              </p:nvSpPr>
              <p:spPr bwMode="auto">
                <a:xfrm>
                  <a:off x="7486356" y="2850456"/>
                  <a:ext cx="934745" cy="934989"/>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2</m:t>
                        </m:r>
                      </m:oMath>
                    </m:oMathPara>
                  </a14:m>
                  <a:endParaRPr lang="en-US" sz="2400">
                    <a:solidFill>
                      <a:srgbClr val="FF0000"/>
                    </a:solidFill>
                  </a:endParaRPr>
                </a:p>
              </p:txBody>
            </p:sp>
          </mc:Choice>
          <mc:Fallback xmlns="">
            <p:sp>
              <p:nvSpPr>
                <p:cNvPr id="61" name="Oval 23"/>
                <p:cNvSpPr>
                  <a:spLocks noRot="1" noChangeAspect="1" noMove="1" noResize="1" noEditPoints="1" noAdjustHandles="1" noChangeArrowheads="1" noChangeShapeType="1" noTextEdit="1"/>
                </p:cNvSpPr>
                <p:nvPr/>
              </p:nvSpPr>
              <p:spPr bwMode="auto">
                <a:xfrm>
                  <a:off x="7486356" y="2850456"/>
                  <a:ext cx="934745" cy="934989"/>
                </a:xfrm>
                <a:prstGeom prst="ellipse">
                  <a:avLst/>
                </a:prstGeom>
                <a:blipFill rotWithShape="1">
                  <a:blip r:embed="rId16"/>
                  <a:stretch>
                    <a:fillRect/>
                  </a:stretch>
                </a:blipFill>
                <a:ln w="9525" algn="ctr">
                  <a:solidFill>
                    <a:srgbClr val="FF0000"/>
                  </a:solidFill>
                  <a:round/>
                  <a:headEnd/>
                  <a:tailEnd/>
                </a:ln>
              </p:spPr>
              <p:txBody>
                <a:bodyPr/>
                <a:lstStyle/>
                <a:p>
                  <a:r>
                    <a:rPr lang="en-US">
                      <a:noFill/>
                    </a:rPr>
                    <a:t> </a:t>
                  </a:r>
                </a:p>
              </p:txBody>
            </p:sp>
          </mc:Fallback>
        </mc:AlternateContent>
        <p:sp>
          <p:nvSpPr>
            <p:cNvPr id="72" name="Oval 23"/>
            <p:cNvSpPr>
              <a:spLocks noChangeArrowheads="1"/>
            </p:cNvSpPr>
            <p:nvPr/>
          </p:nvSpPr>
          <p:spPr bwMode="auto">
            <a:xfrm>
              <a:off x="7428929" y="2774090"/>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p:grpSp>
        <p:nvGrpSpPr>
          <p:cNvPr id="76" name="Group 75"/>
          <p:cNvGrpSpPr/>
          <p:nvPr/>
        </p:nvGrpSpPr>
        <p:grpSpPr>
          <a:xfrm>
            <a:off x="5937448" y="4457786"/>
            <a:ext cx="1316773" cy="1056904"/>
            <a:chOff x="5937448" y="4152986"/>
            <a:chExt cx="1316773" cy="1056904"/>
          </a:xfrm>
        </p:grpSpPr>
        <p:grpSp>
          <p:nvGrpSpPr>
            <p:cNvPr id="69" name="Group 68"/>
            <p:cNvGrpSpPr/>
            <p:nvPr/>
          </p:nvGrpSpPr>
          <p:grpSpPr>
            <a:xfrm>
              <a:off x="5937448" y="4213944"/>
              <a:ext cx="1255832" cy="934989"/>
              <a:chOff x="5937448" y="4213944"/>
              <a:chExt cx="1255832" cy="934989"/>
            </a:xfrm>
          </p:grpSpPr>
          <mc:AlternateContent xmlns:mc="http://schemas.openxmlformats.org/markup-compatibility/2006" xmlns:a14="http://schemas.microsoft.com/office/drawing/2010/main">
            <mc:Choice Requires="a14">
              <p:sp>
                <p:nvSpPr>
                  <p:cNvPr id="63" name="Oval 23"/>
                  <p:cNvSpPr>
                    <a:spLocks noChangeArrowheads="1"/>
                  </p:cNvSpPr>
                  <p:nvPr/>
                </p:nvSpPr>
                <p:spPr bwMode="auto">
                  <a:xfrm>
                    <a:off x="6258535" y="4213944"/>
                    <a:ext cx="934745" cy="934989"/>
                  </a:xfrm>
                  <a:prstGeom prst="ellipse">
                    <a:avLst/>
                  </a:prstGeom>
                  <a:noFill/>
                  <a:ln w="9525" algn="ctr">
                    <a:solidFill>
                      <a:srgbClr val="E422C8"/>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1,2</m:t>
                          </m:r>
                        </m:oMath>
                      </m:oMathPara>
                    </a14:m>
                    <a:endParaRPr lang="en-US" sz="2400"/>
                  </a:p>
                </p:txBody>
              </p:sp>
            </mc:Choice>
            <mc:Fallback xmlns="">
              <p:sp>
                <p:nvSpPr>
                  <p:cNvPr id="63" name="Oval 23"/>
                  <p:cNvSpPr>
                    <a:spLocks noRot="1" noChangeAspect="1" noMove="1" noResize="1" noEditPoints="1" noAdjustHandles="1" noChangeArrowheads="1" noChangeShapeType="1" noTextEdit="1"/>
                  </p:cNvSpPr>
                  <p:nvPr/>
                </p:nvSpPr>
                <p:spPr bwMode="auto">
                  <a:xfrm>
                    <a:off x="6258535" y="4213944"/>
                    <a:ext cx="934745" cy="934989"/>
                  </a:xfrm>
                  <a:prstGeom prst="ellipse">
                    <a:avLst/>
                  </a:prstGeom>
                  <a:blipFill rotWithShape="1">
                    <a:blip r:embed="rId17"/>
                    <a:stretch>
                      <a:fillRect/>
                    </a:stretch>
                  </a:blipFill>
                  <a:ln w="9525" algn="ctr">
                    <a:solidFill>
                      <a:srgbClr val="E422C8"/>
                    </a:solidFill>
                    <a:round/>
                    <a:headEnd/>
                    <a:tailEnd/>
                  </a:ln>
                </p:spPr>
                <p:txBody>
                  <a:bodyPr/>
                  <a:lstStyle/>
                  <a:p>
                    <a:r>
                      <a:rPr lang="en-US">
                        <a:noFill/>
                      </a:rPr>
                      <a:t> </a:t>
                    </a:r>
                  </a:p>
                </p:txBody>
              </p:sp>
            </mc:Fallback>
          </mc:AlternateContent>
          <p:sp>
            <p:nvSpPr>
              <p:cNvPr id="67" name="Line 20"/>
              <p:cNvSpPr>
                <a:spLocks noChangeShapeType="1"/>
              </p:cNvSpPr>
              <p:nvPr/>
            </p:nvSpPr>
            <p:spPr bwMode="auto">
              <a:xfrm>
                <a:off x="5937448" y="4550692"/>
                <a:ext cx="321087" cy="160586"/>
              </a:xfrm>
              <a:prstGeom prst="line">
                <a:avLst/>
              </a:prstGeom>
              <a:noFill/>
              <a:ln w="9525">
                <a:solidFill>
                  <a:srgbClr val="FF00FF"/>
                </a:solidFill>
                <a:round/>
                <a:headEnd/>
                <a:tailEnd/>
              </a:ln>
            </p:spPr>
            <p:txBody>
              <a:bodyPr tIns="0" bIns="0" anchor="ctr"/>
              <a:lstStyle/>
              <a:p>
                <a:endParaRPr lang="en-US"/>
              </a:p>
            </p:txBody>
          </p:sp>
          <p:sp>
            <p:nvSpPr>
              <p:cNvPr id="68" name="Line 21"/>
              <p:cNvSpPr>
                <a:spLocks noChangeShapeType="1"/>
              </p:cNvSpPr>
              <p:nvPr/>
            </p:nvSpPr>
            <p:spPr bwMode="auto">
              <a:xfrm flipH="1">
                <a:off x="5937448" y="4711278"/>
                <a:ext cx="321087" cy="160586"/>
              </a:xfrm>
              <a:prstGeom prst="line">
                <a:avLst/>
              </a:prstGeom>
              <a:noFill/>
              <a:ln w="9525">
                <a:solidFill>
                  <a:srgbClr val="FF00FF"/>
                </a:solidFill>
                <a:round/>
                <a:headEnd/>
                <a:tailEnd/>
              </a:ln>
            </p:spPr>
            <p:txBody>
              <a:bodyPr tIns="0" bIns="0" anchor="ctr"/>
              <a:lstStyle/>
              <a:p>
                <a:endParaRPr lang="en-US"/>
              </a:p>
            </p:txBody>
          </p:sp>
        </p:grpSp>
        <p:sp>
          <p:nvSpPr>
            <p:cNvPr id="74" name="Oval 23"/>
            <p:cNvSpPr>
              <a:spLocks noChangeArrowheads="1"/>
            </p:cNvSpPr>
            <p:nvPr/>
          </p:nvSpPr>
          <p:spPr bwMode="auto">
            <a:xfrm>
              <a:off x="6197593" y="4152986"/>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mc:AlternateContent xmlns:mc="http://schemas.openxmlformats.org/markup-compatibility/2006" xmlns:a14="http://schemas.microsoft.com/office/drawing/2010/main">
        <mc:Choice Requires="a14">
          <p:sp>
            <p:nvSpPr>
              <p:cNvPr id="78" name="TextBox 77"/>
              <p:cNvSpPr txBox="1"/>
              <p:nvPr/>
            </p:nvSpPr>
            <p:spPr>
              <a:xfrm>
                <a:off x="-22459" y="658400"/>
                <a:ext cx="9829999" cy="1696747"/>
              </a:xfrm>
              <a:prstGeom prst="rect">
                <a:avLst/>
              </a:prstGeom>
              <a:noFill/>
            </p:spPr>
            <p:txBody>
              <a:bodyPr wrap="none" rtlCol="0">
                <a:spAutoFit/>
              </a:bodyPr>
              <a:lstStyle/>
              <a:p>
                <a14:m>
                  <m:oMath xmlns:m="http://schemas.openxmlformats.org/officeDocument/2006/math">
                    <m:sSub>
                      <m:sSubPr>
                        <m:ctrlPr>
                          <a:rPr lang="en-US" b="0" i="1" smtClean="0">
                            <a:solidFill>
                              <a:srgbClr val="00B050"/>
                            </a:solidFill>
                            <a:latin typeface="Cambria Math"/>
                          </a:rPr>
                        </m:ctrlPr>
                      </m:sSubPr>
                      <m:e>
                        <m:r>
                          <a:rPr lang="en-US" b="0" i="1" smtClean="0">
                            <a:solidFill>
                              <a:srgbClr val="00B050"/>
                            </a:solidFill>
                            <a:latin typeface="Cambria Math"/>
                          </a:rPr>
                          <m:t>𝑄</m:t>
                        </m:r>
                      </m:e>
                      <m:sub>
                        <m:r>
                          <a:rPr lang="en-US" b="0" i="1" smtClean="0">
                            <a:solidFill>
                              <a:srgbClr val="00B050"/>
                            </a:solidFill>
                            <a:latin typeface="Cambria Math"/>
                          </a:rPr>
                          <m:t>𝑝𝑜𝑤𝑒𝑟</m:t>
                        </m:r>
                      </m:sub>
                    </m:sSub>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solidFill>
                              <a:srgbClr val="00B050"/>
                            </a:solidFill>
                            <a:latin typeface="Cambria Math"/>
                          </a:rPr>
                          <m:t>𝑄</m:t>
                        </m:r>
                      </m:sup>
                    </m:sSup>
                  </m:oMath>
                </a14:m>
                <a:r>
                  <a:rPr lang="en-US" smtClean="0"/>
                  <a:t> </a:t>
                </a:r>
              </a:p>
              <a:p>
                <a14:m>
                  <m:oMath xmlns:m="http://schemas.openxmlformats.org/officeDocument/2006/math">
                    <m:sSub>
                      <m:sSubPr>
                        <m:ctrlPr>
                          <a:rPr lang="en-US" i="1">
                            <a:solidFill>
                              <a:srgbClr val="0070C0"/>
                            </a:solidFill>
                            <a:latin typeface="Cambria Math"/>
                          </a:rPr>
                        </m:ctrlPr>
                      </m:sSubPr>
                      <m:e>
                        <m:r>
                          <a:rPr lang="en-US" i="1">
                            <a:solidFill>
                              <a:srgbClr val="0070C0"/>
                            </a:solidFill>
                            <a:latin typeface="Cambria Math"/>
                          </a:rPr>
                          <m:t>𝛿</m:t>
                        </m:r>
                      </m:e>
                      <m:sub>
                        <m:r>
                          <a:rPr lang="en-US" i="1">
                            <a:solidFill>
                              <a:srgbClr val="0070C0"/>
                            </a:solidFill>
                            <a:latin typeface="Cambria Math"/>
                          </a:rPr>
                          <m:t>𝑝𝑜𝑤𝑒𝑟</m:t>
                        </m:r>
                      </m:sub>
                    </m:sSub>
                    <m:r>
                      <a:rPr lang="en-US" i="1">
                        <a:latin typeface="Cambria Math"/>
                      </a:rPr>
                      <m:t>(</m:t>
                    </m:r>
                    <m:sSub>
                      <m:sSubPr>
                        <m:ctrlPr>
                          <a:rPr lang="en-US" i="1">
                            <a:latin typeface="Cambria Math"/>
                          </a:rPr>
                        </m:ctrlPr>
                      </m:sSubPr>
                      <m:e>
                        <m:r>
                          <a:rPr lang="en-US" i="1">
                            <a:latin typeface="Cambria Math"/>
                          </a:rPr>
                          <m:t>𝑞</m:t>
                        </m:r>
                      </m:e>
                      <m:sub>
                        <m:r>
                          <a:rPr lang="en-US" i="1">
                            <a:latin typeface="Cambria Math"/>
                          </a:rPr>
                          <m:t>1</m:t>
                        </m:r>
                      </m:sub>
                    </m:sSub>
                    <m:r>
                      <a:rPr lang="en-US" i="1">
                        <a:latin typeface="Cambria Math"/>
                      </a:rPr>
                      <m:t>, </m:t>
                    </m:r>
                    <m:r>
                      <a:rPr lang="en-US" i="1">
                        <a:latin typeface="Cambria Math"/>
                      </a:rPr>
                      <m:t>𝜎</m:t>
                    </m:r>
                    <m:r>
                      <a:rPr lang="en-US" i="1">
                        <a:latin typeface="Cambria Math"/>
                      </a:rPr>
                      <m:t>)=</m:t>
                    </m:r>
                    <m:nary>
                      <m:naryPr>
                        <m:chr m:val="⋃"/>
                        <m:supHide m:val="on"/>
                        <m:ctrlPr>
                          <a:rPr lang="en-US" i="1">
                            <a:latin typeface="Cambria Math"/>
                          </a:rPr>
                        </m:ctrlPr>
                      </m:naryPr>
                      <m:sub>
                        <m:r>
                          <m:rPr>
                            <m:brk m:alnAt="7"/>
                          </m:rPr>
                          <a:rPr lang="en-US" i="1">
                            <a:latin typeface="Cambria Math"/>
                          </a:rPr>
                          <m:t>𝑞</m:t>
                        </m:r>
                        <m:r>
                          <a:rPr lang="en-US" i="1">
                            <a:latin typeface="Cambria Math"/>
                          </a:rPr>
                          <m:t>∈</m:t>
                        </m:r>
                        <m:sSub>
                          <m:sSubPr>
                            <m:ctrlPr>
                              <a:rPr lang="en-US" i="1">
                                <a:latin typeface="Cambria Math"/>
                              </a:rPr>
                            </m:ctrlPr>
                          </m:sSubPr>
                          <m:e>
                            <m:r>
                              <a:rPr lang="en-US" i="1">
                                <a:latin typeface="Cambria Math"/>
                              </a:rPr>
                              <m:t>𝑞</m:t>
                            </m:r>
                          </m:e>
                          <m:sub>
                            <m:r>
                              <a:rPr lang="en-US" i="1">
                                <a:latin typeface="Cambria Math"/>
                              </a:rPr>
                              <m:t>1</m:t>
                            </m:r>
                          </m:sub>
                        </m:sSub>
                      </m:sub>
                      <m:sup/>
                      <m:e>
                        <m:r>
                          <a:rPr lang="en-US" i="1">
                            <a:solidFill>
                              <a:srgbClr val="0070C0"/>
                            </a:solidFill>
                            <a:latin typeface="Cambria Math"/>
                          </a:rPr>
                          <m:t>𝛿</m:t>
                        </m:r>
                        <m:r>
                          <a:rPr lang="en-US" i="1">
                            <a:latin typeface="Cambria Math"/>
                          </a:rPr>
                          <m:t>(</m:t>
                        </m:r>
                        <m:r>
                          <a:rPr lang="en-US" i="1">
                            <a:latin typeface="Cambria Math"/>
                          </a:rPr>
                          <m:t>𝑞</m:t>
                        </m:r>
                        <m:r>
                          <a:rPr lang="en-US" i="1">
                            <a:latin typeface="Cambria Math"/>
                          </a:rPr>
                          <m:t>, </m:t>
                        </m:r>
                        <m:r>
                          <a:rPr lang="en-US" i="1">
                            <a:latin typeface="Cambria Math"/>
                          </a:rPr>
                          <m:t>𝜎</m:t>
                        </m:r>
                        <m:r>
                          <a:rPr lang="en-US" i="1">
                            <a:latin typeface="Cambria Math"/>
                          </a:rPr>
                          <m:t>)</m:t>
                        </m:r>
                      </m:e>
                    </m:nary>
                  </m:oMath>
                </a14:m>
                <a:r>
                  <a:rPr lang="en-US"/>
                  <a:t>   (all states that any active state transitions to</a:t>
                </a:r>
                <a:r>
                  <a:rPr lang="en-US" smtClean="0"/>
                  <a:t>)</a:t>
                </a:r>
              </a:p>
              <a:p>
                <a14:m>
                  <m:oMath xmlns:m="http://schemas.openxmlformats.org/officeDocument/2006/math">
                    <m:sSub>
                      <m:sSubPr>
                        <m:ctrlPr>
                          <a:rPr lang="en-US" b="0" i="1" smtClean="0">
                            <a:solidFill>
                              <a:srgbClr val="E422C8"/>
                            </a:solidFill>
                            <a:latin typeface="Cambria Math"/>
                          </a:rPr>
                        </m:ctrlPr>
                      </m:sSubPr>
                      <m:e>
                        <m:r>
                          <a:rPr lang="en-US" b="0" i="1" smtClean="0">
                            <a:solidFill>
                              <a:srgbClr val="E422C8"/>
                            </a:solidFill>
                            <a:latin typeface="Cambria Math"/>
                          </a:rPr>
                          <m:t>𝑞</m:t>
                        </m:r>
                      </m:e>
                      <m:sub>
                        <m:r>
                          <a:rPr lang="en-US" b="0" i="1" smtClean="0">
                            <a:solidFill>
                              <a:srgbClr val="E422C8"/>
                            </a:solidFill>
                            <a:latin typeface="Cambria Math"/>
                          </a:rPr>
                          <m:t>𝑜</m:t>
                        </m:r>
                        <m:r>
                          <a:rPr lang="en-US" b="0" i="1" smtClean="0">
                            <a:solidFill>
                              <a:srgbClr val="E422C8"/>
                            </a:solidFill>
                            <a:latin typeface="Cambria Math"/>
                          </a:rPr>
                          <m:t>,</m:t>
                        </m:r>
                        <m:r>
                          <a:rPr lang="en-US" b="0" i="1" smtClean="0">
                            <a:solidFill>
                              <a:srgbClr val="E422C8"/>
                            </a:solidFill>
                            <a:latin typeface="Cambria Math"/>
                          </a:rPr>
                          <m:t>𝑝𝑜𝑤𝑒𝑟</m:t>
                        </m:r>
                      </m:sub>
                    </m:sSub>
                    <m:r>
                      <a:rPr lang="en-US" b="0" i="1" smtClean="0">
                        <a:latin typeface="Cambria Math"/>
                      </a:rPr>
                      <m:t>=</m:t>
                    </m:r>
                  </m:oMath>
                </a14:m>
                <a:r>
                  <a:rPr lang="en-US" smtClean="0"/>
                  <a:t> everything reachable from </a:t>
                </a:r>
                <a14:m>
                  <m:oMath xmlns:m="http://schemas.openxmlformats.org/officeDocument/2006/math">
                    <m:sSub>
                      <m:sSubPr>
                        <m:ctrlPr>
                          <a:rPr lang="en-US" b="0" i="1" smtClean="0">
                            <a:solidFill>
                              <a:srgbClr val="E422C8"/>
                            </a:solidFill>
                            <a:latin typeface="Cambria Math"/>
                          </a:rPr>
                        </m:ctrlPr>
                      </m:sSubPr>
                      <m:e>
                        <m:r>
                          <a:rPr lang="en-US" b="0" i="1" smtClean="0">
                            <a:solidFill>
                              <a:srgbClr val="E422C8"/>
                            </a:solidFill>
                            <a:latin typeface="Cambria Math"/>
                          </a:rPr>
                          <m:t>𝑞</m:t>
                        </m:r>
                      </m:e>
                      <m:sub>
                        <m:r>
                          <a:rPr lang="en-US" b="0" i="1" smtClean="0">
                            <a:solidFill>
                              <a:srgbClr val="E422C8"/>
                            </a:solidFill>
                            <a:latin typeface="Cambria Math"/>
                          </a:rPr>
                          <m:t>0</m:t>
                        </m:r>
                      </m:sub>
                    </m:sSub>
                  </m:oMath>
                </a14:m>
                <a:endParaRPr lang="en-US" smtClean="0"/>
              </a:p>
              <a:p>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𝐹</m:t>
                        </m:r>
                      </m:e>
                      <m:sub>
                        <m:r>
                          <a:rPr lang="en-US" b="0" i="1" smtClean="0">
                            <a:solidFill>
                              <a:srgbClr val="FF0000"/>
                            </a:solidFill>
                            <a:latin typeface="Cambria Math"/>
                          </a:rPr>
                          <m:t>𝑝𝑜𝑤𝑒𝑟</m:t>
                        </m:r>
                      </m:sub>
                    </m:sSub>
                    <m:r>
                      <a:rPr lang="en-US" b="0" i="0" smtClean="0">
                        <a:latin typeface="Cambria Math"/>
                      </a:rPr>
                      <m:t>={</m:t>
                    </m:r>
                    <m:r>
                      <m:rPr>
                        <m:sty m:val="p"/>
                      </m:rPr>
                      <a:rPr lang="en-US" b="0" i="0" smtClean="0">
                        <a:latin typeface="Cambria Math"/>
                      </a:rPr>
                      <m:t>any</m:t>
                    </m:r>
                    <m:r>
                      <a:rPr lang="en-US" b="0" i="0" smtClean="0">
                        <a:latin typeface="Cambria Math"/>
                      </a:rPr>
                      <m:t> </m:t>
                    </m:r>
                    <m:r>
                      <m:rPr>
                        <m:sty m:val="p"/>
                      </m:rPr>
                      <a:rPr lang="en-US" b="0" i="0" smtClean="0">
                        <a:latin typeface="Cambria Math"/>
                      </a:rPr>
                      <m:t>state</m:t>
                    </m:r>
                    <m:r>
                      <a:rPr lang="en-US" b="0" i="0" smtClean="0">
                        <a:latin typeface="Cambria Math"/>
                      </a:rPr>
                      <m:t> </m:t>
                    </m:r>
                    <m:r>
                      <m:rPr>
                        <m:sty m:val="p"/>
                      </m:rPr>
                      <a:rPr lang="en-US" b="0" i="0" smtClean="0">
                        <a:latin typeface="Cambria Math"/>
                      </a:rPr>
                      <m:t>containing</m:t>
                    </m:r>
                    <m:r>
                      <a:rPr lang="en-US" b="0" i="0" smtClean="0">
                        <a:latin typeface="Cambria Math"/>
                      </a:rPr>
                      <m:t> </m:t>
                    </m:r>
                    <m:r>
                      <m:rPr>
                        <m:sty m:val="p"/>
                      </m:rPr>
                      <a:rPr lang="en-US" b="0" i="0" smtClean="0">
                        <a:latin typeface="Cambria Math"/>
                      </a:rPr>
                      <m:t>something</m:t>
                    </m:r>
                    <m:r>
                      <a:rPr lang="en-US" b="0" i="0" smtClean="0">
                        <a:latin typeface="Cambria Math"/>
                      </a:rPr>
                      <m:t> </m:t>
                    </m:r>
                    <m:r>
                      <m:rPr>
                        <m:sty m:val="p"/>
                      </m:rPr>
                      <a:rPr lang="en-US" b="0" i="0" smtClean="0">
                        <a:latin typeface="Cambria Math"/>
                      </a:rPr>
                      <m:t>from</m:t>
                    </m:r>
                    <m:r>
                      <a:rPr lang="en-US" b="0" i="0" smtClean="0">
                        <a:latin typeface="Cambria Math"/>
                      </a:rPr>
                      <m:t> </m:t>
                    </m:r>
                    <m:r>
                      <a:rPr lang="en-US" b="0" i="1" smtClean="0">
                        <a:solidFill>
                          <a:srgbClr val="FF0000"/>
                        </a:solidFill>
                        <a:latin typeface="Cambria Math"/>
                      </a:rPr>
                      <m:t>𝐹</m:t>
                    </m:r>
                    <m:r>
                      <a:rPr lang="en-US" b="0" i="0" smtClean="0">
                        <a:latin typeface="Cambria Math"/>
                      </a:rPr>
                      <m:t>}</m:t>
                    </m:r>
                  </m:oMath>
                </a14:m>
                <a:r>
                  <a:rPr lang="en-US" smtClean="0"/>
                  <a:t> </a:t>
                </a:r>
                <a:endParaRPr lang="en-US"/>
              </a:p>
            </p:txBody>
          </p:sp>
        </mc:Choice>
        <mc:Fallback xmlns="">
          <p:sp>
            <p:nvSpPr>
              <p:cNvPr id="78" name="TextBox 77"/>
              <p:cNvSpPr txBox="1">
                <a:spLocks noRot="1" noChangeAspect="1" noMove="1" noResize="1" noEditPoints="1" noAdjustHandles="1" noChangeArrowheads="1" noChangeShapeType="1" noTextEdit="1"/>
              </p:cNvSpPr>
              <p:nvPr/>
            </p:nvSpPr>
            <p:spPr>
              <a:xfrm>
                <a:off x="-22459" y="658400"/>
                <a:ext cx="9829999" cy="1696747"/>
              </a:xfrm>
              <a:prstGeom prst="rect">
                <a:avLst/>
              </a:prstGeom>
              <a:blipFill rotWithShape="1">
                <a:blip r:embed="rId18"/>
                <a:stretch>
                  <a:fillRect l="-372" t="-1439" r="-62" b="-2878"/>
                </a:stretch>
              </a:blipFill>
            </p:spPr>
            <p:txBody>
              <a:bodyPr/>
              <a:lstStyle/>
              <a:p>
                <a:r>
                  <a:rPr lang="en-US">
                    <a:noFill/>
                  </a:rPr>
                  <a:t> </a:t>
                </a:r>
              </a:p>
            </p:txBody>
          </p:sp>
        </mc:Fallback>
      </mc:AlternateContent>
      <p:grpSp>
        <p:nvGrpSpPr>
          <p:cNvPr id="95" name="Group 94"/>
          <p:cNvGrpSpPr/>
          <p:nvPr/>
        </p:nvGrpSpPr>
        <p:grpSpPr>
          <a:xfrm>
            <a:off x="5133972" y="4618916"/>
            <a:ext cx="1224711" cy="747344"/>
            <a:chOff x="5133972" y="4618916"/>
            <a:chExt cx="1224711" cy="747344"/>
          </a:xfrm>
        </p:grpSpPr>
        <p:cxnSp>
          <p:nvCxnSpPr>
            <p:cNvPr id="82" name="Curved Connector 81"/>
            <p:cNvCxnSpPr>
              <a:stCxn id="74" idx="1"/>
              <a:endCxn id="74" idx="3"/>
            </p:cNvCxnSpPr>
            <p:nvPr/>
          </p:nvCxnSpPr>
          <p:spPr>
            <a:xfrm rot="16200000" flipH="1">
              <a:off x="5978661" y="4986238"/>
              <a:ext cx="747344" cy="12700"/>
            </a:xfrm>
            <a:prstGeom prst="curvedConnector5">
              <a:avLst>
                <a:gd name="adj1" fmla="val -30588"/>
                <a:gd name="adj2" fmla="val -5923512"/>
                <a:gd name="adj3" fmla="val 130588"/>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5133972" y="4796135"/>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xmlns="">
            <p:sp>
              <p:nvSpPr>
                <p:cNvPr id="88" name="TextBox 87"/>
                <p:cNvSpPr txBox="1">
                  <a:spLocks noRot="1" noChangeAspect="1" noMove="1" noResize="1" noEditPoints="1" noAdjustHandles="1" noChangeArrowheads="1" noChangeShapeType="1" noTextEdit="1"/>
                </p:cNvSpPr>
                <p:nvPr/>
              </p:nvSpPr>
              <p:spPr>
                <a:xfrm>
                  <a:off x="5133972" y="4796135"/>
                  <a:ext cx="427040" cy="461665"/>
                </a:xfrm>
                <a:prstGeom prst="rect">
                  <a:avLst/>
                </a:prstGeom>
                <a:blipFill rotWithShape="1">
                  <a:blip r:embed="rId19"/>
                  <a:stretch>
                    <a:fillRect/>
                  </a:stretch>
                </a:blipFill>
              </p:spPr>
              <p:txBody>
                <a:bodyPr/>
                <a:lstStyle/>
                <a:p>
                  <a:r>
                    <a:rPr lang="en-US">
                      <a:noFill/>
                    </a:rPr>
                    <a:t> </a:t>
                  </a:r>
                </a:p>
              </p:txBody>
            </p:sp>
          </mc:Fallback>
        </mc:AlternateContent>
      </p:grpSp>
      <p:grpSp>
        <p:nvGrpSpPr>
          <p:cNvPr id="96" name="Group 95"/>
          <p:cNvGrpSpPr/>
          <p:nvPr/>
        </p:nvGrpSpPr>
        <p:grpSpPr>
          <a:xfrm>
            <a:off x="7038972" y="5359910"/>
            <a:ext cx="657980" cy="588155"/>
            <a:chOff x="7038972" y="5359910"/>
            <a:chExt cx="657980" cy="588155"/>
          </a:xfrm>
        </p:grpSpPr>
        <p:cxnSp>
          <p:nvCxnSpPr>
            <p:cNvPr id="80" name="AutoShape 24"/>
            <p:cNvCxnSpPr>
              <a:cxnSpLocks noChangeShapeType="1"/>
              <a:stCxn id="74" idx="5"/>
              <a:endCxn id="71" idx="1"/>
            </p:cNvCxnSpPr>
            <p:nvPr/>
          </p:nvCxnSpPr>
          <p:spPr bwMode="auto">
            <a:xfrm>
              <a:off x="7099481" y="5359910"/>
              <a:ext cx="597471" cy="519766"/>
            </a:xfrm>
            <a:prstGeom prst="straightConnector1">
              <a:avLst/>
            </a:prstGeom>
            <a:noFill/>
            <a:ln w="57150">
              <a:solidFill>
                <a:srgbClr val="3399FF"/>
              </a:solidFill>
              <a:round/>
              <a:headEnd/>
              <a:tailEnd type="triangle" w="med" len="med"/>
            </a:ln>
          </p:spPr>
        </p:cxnSp>
        <mc:AlternateContent xmlns:mc="http://schemas.openxmlformats.org/markup-compatibility/2006" xmlns:a14="http://schemas.microsoft.com/office/drawing/2010/main">
          <mc:Choice Requires="a14">
            <p:sp>
              <p:nvSpPr>
                <p:cNvPr id="89" name="TextBox 88"/>
                <p:cNvSpPr txBox="1"/>
                <p:nvPr/>
              </p:nvSpPr>
              <p:spPr>
                <a:xfrm>
                  <a:off x="7038972" y="54864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xmlns="">
            <p:sp>
              <p:nvSpPr>
                <p:cNvPr id="89" name="TextBox 88"/>
                <p:cNvSpPr txBox="1">
                  <a:spLocks noRot="1" noChangeAspect="1" noMove="1" noResize="1" noEditPoints="1" noAdjustHandles="1" noChangeArrowheads="1" noChangeShapeType="1" noTextEdit="1"/>
                </p:cNvSpPr>
                <p:nvPr/>
              </p:nvSpPr>
              <p:spPr>
                <a:xfrm>
                  <a:off x="7038972" y="5486400"/>
                  <a:ext cx="432618" cy="461665"/>
                </a:xfrm>
                <a:prstGeom prst="rect">
                  <a:avLst/>
                </a:prstGeom>
                <a:blipFill rotWithShape="1">
                  <a:blip r:embed="rId20"/>
                  <a:stretch>
                    <a:fillRect/>
                  </a:stretch>
                </a:blipFill>
              </p:spPr>
              <p:txBody>
                <a:bodyPr/>
                <a:lstStyle/>
                <a:p>
                  <a:r>
                    <a:rPr lang="en-US">
                      <a:noFill/>
                    </a:rPr>
                    <a:t> </a:t>
                  </a:r>
                </a:p>
              </p:txBody>
            </p:sp>
          </mc:Fallback>
        </mc:AlternateContent>
      </p:grpSp>
      <p:grpSp>
        <p:nvGrpSpPr>
          <p:cNvPr id="97" name="Group 96"/>
          <p:cNvGrpSpPr/>
          <p:nvPr/>
        </p:nvGrpSpPr>
        <p:grpSpPr>
          <a:xfrm>
            <a:off x="8437750" y="5886026"/>
            <a:ext cx="1854133" cy="747344"/>
            <a:chOff x="8437750" y="5886026"/>
            <a:chExt cx="1854133" cy="747344"/>
          </a:xfrm>
        </p:grpSpPr>
        <p:cxnSp>
          <p:nvCxnSpPr>
            <p:cNvPr id="91" name="Curved Connector 90"/>
            <p:cNvCxnSpPr>
              <a:stCxn id="71" idx="7"/>
              <a:endCxn id="71" idx="5"/>
            </p:cNvCxnSpPr>
            <p:nvPr/>
          </p:nvCxnSpPr>
          <p:spPr>
            <a:xfrm rot="16200000" flipH="1">
              <a:off x="8070428" y="6253348"/>
              <a:ext cx="747344" cy="12700"/>
            </a:xfrm>
            <a:prstGeom prst="curvedConnector5">
              <a:avLst>
                <a:gd name="adj1" fmla="val -30588"/>
                <a:gd name="adj2" fmla="val 8901480"/>
                <a:gd name="adj3" fmla="val 130588"/>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9572006" y="6036791"/>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xmlns="">
            <p:sp>
              <p:nvSpPr>
                <p:cNvPr id="94" name="TextBox 93"/>
                <p:cNvSpPr txBox="1">
                  <a:spLocks noRot="1" noChangeAspect="1" noMove="1" noResize="1" noEditPoints="1" noAdjustHandles="1" noChangeArrowheads="1" noChangeShapeType="1" noTextEdit="1"/>
                </p:cNvSpPr>
                <p:nvPr/>
              </p:nvSpPr>
              <p:spPr>
                <a:xfrm>
                  <a:off x="9572006" y="6036791"/>
                  <a:ext cx="719877" cy="461665"/>
                </a:xfrm>
                <a:prstGeom prst="rect">
                  <a:avLst/>
                </a:prstGeom>
                <a:blipFill rotWithShape="1">
                  <a:blip r:embed="rId21"/>
                  <a:stretch>
                    <a:fillRect/>
                  </a:stretch>
                </a:blipFill>
              </p:spPr>
              <p:txBody>
                <a:bodyPr/>
                <a:lstStyle/>
                <a:p>
                  <a:r>
                    <a:rPr lang="en-US">
                      <a:noFill/>
                    </a:rPr>
                    <a:t> </a:t>
                  </a:r>
                </a:p>
              </p:txBody>
            </p:sp>
          </mc:Fallback>
        </mc:AlternateContent>
      </p:grpSp>
      <p:sp>
        <p:nvSpPr>
          <p:cNvPr id="98" name="Freeform 97"/>
          <p:cNvSpPr/>
          <p:nvPr/>
        </p:nvSpPr>
        <p:spPr>
          <a:xfrm>
            <a:off x="5858359" y="1871421"/>
            <a:ext cx="4370522" cy="3843579"/>
          </a:xfrm>
          <a:custGeom>
            <a:avLst/>
            <a:gdLst>
              <a:gd name="connsiteX0" fmla="*/ 0 w 4370522"/>
              <a:gd name="connsiteY0" fmla="*/ 1658318 h 3843579"/>
              <a:gd name="connsiteX1" fmla="*/ 387458 w 4370522"/>
              <a:gd name="connsiteY1" fmla="*/ 2479729 h 3843579"/>
              <a:gd name="connsiteX2" fmla="*/ 1456841 w 4370522"/>
              <a:gd name="connsiteY2" fmla="*/ 2510725 h 3843579"/>
              <a:gd name="connsiteX3" fmla="*/ 1549831 w 4370522"/>
              <a:gd name="connsiteY3" fmla="*/ 3332135 h 3843579"/>
              <a:gd name="connsiteX4" fmla="*/ 1751309 w 4370522"/>
              <a:gd name="connsiteY4" fmla="*/ 3781586 h 3843579"/>
              <a:gd name="connsiteX5" fmla="*/ 2417736 w 4370522"/>
              <a:gd name="connsiteY5" fmla="*/ 3843579 h 3843579"/>
              <a:gd name="connsiteX6" fmla="*/ 4370522 w 4370522"/>
              <a:gd name="connsiteY6" fmla="*/ 3564610 h 3843579"/>
              <a:gd name="connsiteX7" fmla="*/ 3936570 w 4370522"/>
              <a:gd name="connsiteY7" fmla="*/ 1069383 h 3843579"/>
              <a:gd name="connsiteX8" fmla="*/ 2696705 w 4370522"/>
              <a:gd name="connsiteY8" fmla="*/ 15498 h 3843579"/>
              <a:gd name="connsiteX9" fmla="*/ 1642821 w 4370522"/>
              <a:gd name="connsiteY9" fmla="*/ 0 h 3843579"/>
              <a:gd name="connsiteX10" fmla="*/ 0 w 4370522"/>
              <a:gd name="connsiteY10" fmla="*/ 1658318 h 384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0522" h="3843579">
                <a:moveTo>
                  <a:pt x="0" y="1658318"/>
                </a:moveTo>
                <a:lnTo>
                  <a:pt x="387458" y="2479729"/>
                </a:lnTo>
                <a:lnTo>
                  <a:pt x="1456841" y="2510725"/>
                </a:lnTo>
                <a:lnTo>
                  <a:pt x="1549831" y="3332135"/>
                </a:lnTo>
                <a:lnTo>
                  <a:pt x="1751309" y="3781586"/>
                </a:lnTo>
                <a:lnTo>
                  <a:pt x="2417736" y="3843579"/>
                </a:lnTo>
                <a:lnTo>
                  <a:pt x="4370522" y="3564610"/>
                </a:lnTo>
                <a:lnTo>
                  <a:pt x="3936570" y="1069383"/>
                </a:lnTo>
                <a:lnTo>
                  <a:pt x="2696705" y="15498"/>
                </a:lnTo>
                <a:lnTo>
                  <a:pt x="1642821" y="0"/>
                </a:lnTo>
                <a:lnTo>
                  <a:pt x="0" y="1658318"/>
                </a:lnTo>
                <a:close/>
              </a:path>
            </a:pathLst>
          </a:custGeom>
          <a:solidFill>
            <a:srgbClr val="FFFF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9843911" y="2286000"/>
            <a:ext cx="2270301" cy="830997"/>
          </a:xfrm>
          <a:prstGeom prst="rect">
            <a:avLst/>
          </a:prstGeom>
          <a:noFill/>
        </p:spPr>
        <p:txBody>
          <a:bodyPr wrap="none" rtlCol="0">
            <a:spAutoFit/>
          </a:bodyPr>
          <a:lstStyle/>
          <a:p>
            <a:r>
              <a:rPr lang="en-US" smtClean="0"/>
              <a:t>These states are </a:t>
            </a:r>
          </a:p>
          <a:p>
            <a:r>
              <a:rPr lang="en-US" smtClean="0"/>
              <a:t>unreachable.</a:t>
            </a:r>
            <a:endParaRPr lang="en-US"/>
          </a:p>
        </p:txBody>
      </p:sp>
    </p:spTree>
    <p:extLst>
      <p:ext uri="{BB962C8B-B14F-4D97-AF65-F5344CB8AC3E}">
        <p14:creationId xmlns:p14="http://schemas.microsoft.com/office/powerpoint/2010/main" val="102905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Do Powerset Construction on these</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8</a:t>
            </a:fld>
            <a:endParaRPr lang="en-US"/>
          </a:p>
        </p:txBody>
      </p:sp>
      <p:grpSp>
        <p:nvGrpSpPr>
          <p:cNvPr id="5" name="Group 4"/>
          <p:cNvGrpSpPr/>
          <p:nvPr/>
        </p:nvGrpSpPr>
        <p:grpSpPr>
          <a:xfrm>
            <a:off x="765007" y="1207508"/>
            <a:ext cx="1633513" cy="2070390"/>
            <a:chOff x="1751012" y="1289495"/>
            <a:chExt cx="1633513" cy="2070390"/>
          </a:xfrm>
        </p:grpSpPr>
        <mc:AlternateContent xmlns:mc="http://schemas.openxmlformats.org/markup-compatibility/2006">
          <mc:Choice xmlns:a14="http://schemas.microsoft.com/office/drawing/2010/main" Requires="a14">
            <p:sp>
              <p:nvSpPr>
                <p:cNvPr id="6" name="TextBox 5"/>
                <p:cNvSpPr txBox="1"/>
                <p:nvPr/>
              </p:nvSpPr>
              <p:spPr>
                <a:xfrm>
                  <a:off x="2664648" y="1289495"/>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6" name="TextBox 5"/>
                <p:cNvSpPr txBox="1">
                  <a:spLocks noRot="1" noChangeAspect="1" noMove="1" noResize="1" noEditPoints="1" noAdjustHandles="1" noChangeArrowheads="1" noChangeShapeType="1" noTextEdit="1"/>
                </p:cNvSpPr>
                <p:nvPr/>
              </p:nvSpPr>
              <p:spPr>
                <a:xfrm>
                  <a:off x="2664648" y="1289495"/>
                  <a:ext cx="719877" cy="461665"/>
                </a:xfrm>
                <a:prstGeom prst="rect">
                  <a:avLst/>
                </a:prstGeom>
                <a:blipFill rotWithShape="1">
                  <a:blip r:embed="rId2"/>
                  <a:stretch>
                    <a:fillRect/>
                  </a:stretch>
                </a:blipFill>
              </p:spPr>
              <p:txBody>
                <a:bodyPr/>
                <a:lstStyle/>
                <a:p>
                  <a:r>
                    <a:rPr lang="en-US">
                      <a:noFill/>
                    </a:rPr>
                    <a:t> </a:t>
                  </a:r>
                </a:p>
              </p:txBody>
            </p:sp>
          </mc:Fallback>
        </mc:AlternateContent>
        <p:grpSp>
          <p:nvGrpSpPr>
            <p:cNvPr id="7" name="Group 6"/>
            <p:cNvGrpSpPr/>
            <p:nvPr/>
          </p:nvGrpSpPr>
          <p:grpSpPr>
            <a:xfrm>
              <a:off x="1751012" y="1996882"/>
              <a:ext cx="974901" cy="799941"/>
              <a:chOff x="1751012" y="1996882"/>
              <a:chExt cx="974901" cy="799941"/>
            </a:xfrm>
          </p:grpSpPr>
          <p:grpSp>
            <p:nvGrpSpPr>
              <p:cNvPr id="10" name="Group 17"/>
              <p:cNvGrpSpPr>
                <a:grpSpLocks/>
              </p:cNvGrpSpPr>
              <p:nvPr/>
            </p:nvGrpSpPr>
            <p:grpSpPr bwMode="auto">
              <a:xfrm>
                <a:off x="1751012" y="2057400"/>
                <a:ext cx="914400" cy="678906"/>
                <a:chOff x="4724" y="1996"/>
                <a:chExt cx="388" cy="288"/>
              </a:xfrm>
            </p:grpSpPr>
            <mc:AlternateContent xmlns:mc="http://schemas.openxmlformats.org/markup-compatibility/2006" xmlns:a14="http://schemas.microsoft.com/office/drawing/2010/main">
              <mc:Choice Requires="a14">
                <p:sp>
                  <p:nvSpPr>
                    <p:cNvPr id="12"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13" name="Group 19"/>
                <p:cNvGrpSpPr>
                  <a:grpSpLocks/>
                </p:cNvGrpSpPr>
                <p:nvPr/>
              </p:nvGrpSpPr>
              <p:grpSpPr bwMode="auto">
                <a:xfrm>
                  <a:off x="4724" y="2092"/>
                  <a:ext cx="96" cy="96"/>
                  <a:chOff x="4752" y="2092"/>
                  <a:chExt cx="96" cy="96"/>
                </a:xfrm>
              </p:grpSpPr>
              <p:sp>
                <p:nvSpPr>
                  <p:cNvPr id="14"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15"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sp>
            <p:nvSpPr>
              <p:cNvPr id="11" name="Oval 28"/>
              <p:cNvSpPr>
                <a:spLocks noChangeArrowheads="1"/>
              </p:cNvSpPr>
              <p:nvPr/>
            </p:nvSpPr>
            <p:spPr bwMode="auto">
              <a:xfrm>
                <a:off x="1926180" y="1996882"/>
                <a:ext cx="799733" cy="799941"/>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00"/>
                  </a:solidFill>
                </a:endParaRPr>
              </a:p>
            </p:txBody>
          </p:sp>
        </p:grpSp>
        <p:cxnSp>
          <p:nvCxnSpPr>
            <p:cNvPr id="8" name="Curved Connector 7"/>
            <p:cNvCxnSpPr>
              <a:stCxn id="11" idx="0"/>
              <a:endCxn id="11" idx="6"/>
            </p:cNvCxnSpPr>
            <p:nvPr/>
          </p:nvCxnSpPr>
          <p:spPr>
            <a:xfrm rot="16200000" flipH="1">
              <a:off x="2325994" y="1996934"/>
              <a:ext cx="399971" cy="399866"/>
            </a:xfrm>
            <a:prstGeom prst="curvedConnector4">
              <a:avLst>
                <a:gd name="adj1" fmla="val -57154"/>
                <a:gd name="adj2" fmla="val 157169"/>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49336" y="2898220"/>
                  <a:ext cx="55342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m:rPr>
                                <m:sty m:val="p"/>
                              </m:rPr>
                              <a:rPr lang="en-US" b="0" i="0" smtClean="0">
                                <a:latin typeface="Cambria Math"/>
                              </a:rPr>
                              <m:t>Σ</m:t>
                            </m:r>
                          </m:e>
                          <m:sup>
                            <m:r>
                              <a:rPr lang="en-US" b="0" i="1" smtClean="0">
                                <a:latin typeface="Cambria Math"/>
                              </a:rPr>
                              <m:t>∗</m:t>
                            </m:r>
                          </m:sup>
                        </m:sSup>
                      </m:oMath>
                    </m:oMathPara>
                  </a14:m>
                  <a:endParaRPr lang="en-US"/>
                </a:p>
              </p:txBody>
            </p:sp>
          </mc:Choice>
          <mc:Fallback>
            <p:sp>
              <p:nvSpPr>
                <p:cNvPr id="9" name="TextBox 8"/>
                <p:cNvSpPr txBox="1">
                  <a:spLocks noRot="1" noChangeAspect="1" noMove="1" noResize="1" noEditPoints="1" noAdjustHandles="1" noChangeArrowheads="1" noChangeShapeType="1" noTextEdit="1"/>
                </p:cNvSpPr>
                <p:nvPr/>
              </p:nvSpPr>
              <p:spPr>
                <a:xfrm>
                  <a:off x="2049336" y="2898220"/>
                  <a:ext cx="553420" cy="461665"/>
                </a:xfrm>
                <a:prstGeom prst="rect">
                  <a:avLst/>
                </a:prstGeom>
                <a:blipFill rotWithShape="1">
                  <a:blip r:embed="rId4"/>
                  <a:stretch>
                    <a:fillRect/>
                  </a:stretch>
                </a:blipFill>
              </p:spPr>
              <p:txBody>
                <a:bodyPr/>
                <a:lstStyle/>
                <a:p>
                  <a:r>
                    <a:rPr lang="en-US">
                      <a:noFill/>
                    </a:rPr>
                    <a:t> </a:t>
                  </a:r>
                </a:p>
              </p:txBody>
            </p:sp>
          </mc:Fallback>
        </mc:AlternateContent>
      </p:grpSp>
      <p:grpSp>
        <p:nvGrpSpPr>
          <p:cNvPr id="16" name="Group 15"/>
          <p:cNvGrpSpPr/>
          <p:nvPr/>
        </p:nvGrpSpPr>
        <p:grpSpPr>
          <a:xfrm>
            <a:off x="3771030" y="1812782"/>
            <a:ext cx="974901" cy="1340235"/>
            <a:chOff x="4951412" y="1936365"/>
            <a:chExt cx="974901" cy="1340235"/>
          </a:xfrm>
        </p:grpSpPr>
        <p:grpSp>
          <p:nvGrpSpPr>
            <p:cNvPr id="17" name="Group 16"/>
            <p:cNvGrpSpPr/>
            <p:nvPr/>
          </p:nvGrpSpPr>
          <p:grpSpPr>
            <a:xfrm>
              <a:off x="4951412" y="1936365"/>
              <a:ext cx="974901" cy="799941"/>
              <a:chOff x="1751012" y="1996882"/>
              <a:chExt cx="974901" cy="799941"/>
            </a:xfrm>
          </p:grpSpPr>
          <p:grpSp>
            <p:nvGrpSpPr>
              <p:cNvPr id="19" name="Group 17"/>
              <p:cNvGrpSpPr>
                <a:grpSpLocks/>
              </p:cNvGrpSpPr>
              <p:nvPr/>
            </p:nvGrpSpPr>
            <p:grpSpPr bwMode="auto">
              <a:xfrm>
                <a:off x="1751012" y="2057400"/>
                <a:ext cx="914400" cy="678906"/>
                <a:chOff x="4724" y="1996"/>
                <a:chExt cx="388" cy="288"/>
              </a:xfrm>
            </p:grpSpPr>
            <mc:AlternateContent xmlns:mc="http://schemas.openxmlformats.org/markup-compatibility/2006" xmlns:a14="http://schemas.microsoft.com/office/drawing/2010/main">
              <mc:Choice Requires="a14">
                <p:sp>
                  <p:nvSpPr>
                    <p:cNvPr id="21"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22" name="Group 19"/>
                <p:cNvGrpSpPr>
                  <a:grpSpLocks/>
                </p:cNvGrpSpPr>
                <p:nvPr/>
              </p:nvGrpSpPr>
              <p:grpSpPr bwMode="auto">
                <a:xfrm>
                  <a:off x="4724" y="2092"/>
                  <a:ext cx="96" cy="96"/>
                  <a:chOff x="4752" y="2092"/>
                  <a:chExt cx="96" cy="96"/>
                </a:xfrm>
              </p:grpSpPr>
              <p:sp>
                <p:nvSpPr>
                  <p:cNvPr id="23"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24"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sp>
            <p:nvSpPr>
              <p:cNvPr id="20" name="Oval 28"/>
              <p:cNvSpPr>
                <a:spLocks noChangeArrowheads="1"/>
              </p:cNvSpPr>
              <p:nvPr/>
            </p:nvSpPr>
            <p:spPr bwMode="auto">
              <a:xfrm>
                <a:off x="1926180" y="1996882"/>
                <a:ext cx="799733" cy="799941"/>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00"/>
                  </a:solidFill>
                </a:endParaRPr>
              </a:p>
            </p:txBody>
          </p:sp>
        </p:grpSp>
        <mc:AlternateContent xmlns:mc="http://schemas.openxmlformats.org/markup-compatibility/2006">
          <mc:Choice xmlns:a14="http://schemas.microsoft.com/office/drawing/2010/main" Requires="a14">
            <p:sp>
              <p:nvSpPr>
                <p:cNvPr id="18" name="TextBox 17"/>
                <p:cNvSpPr txBox="1"/>
                <p:nvPr/>
              </p:nvSpPr>
              <p:spPr>
                <a:xfrm>
                  <a:off x="5249737" y="2814935"/>
                  <a:ext cx="64004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𝜀</m:t>
                        </m:r>
                        <m:r>
                          <a:rPr lang="en-US" b="0" i="1" smtClean="0">
                            <a:latin typeface="Cambria Math"/>
                          </a:rPr>
                          <m:t>}</m:t>
                        </m:r>
                      </m:oMath>
                    </m:oMathPara>
                  </a14:m>
                  <a:endParaRPr lang="en-US"/>
                </a:p>
              </p:txBody>
            </p:sp>
          </mc:Choice>
          <mc:Fallback>
            <p:sp>
              <p:nvSpPr>
                <p:cNvPr id="18" name="TextBox 17"/>
                <p:cNvSpPr txBox="1">
                  <a:spLocks noRot="1" noChangeAspect="1" noMove="1" noResize="1" noEditPoints="1" noAdjustHandles="1" noChangeArrowheads="1" noChangeShapeType="1" noTextEdit="1"/>
                </p:cNvSpPr>
                <p:nvPr/>
              </p:nvSpPr>
              <p:spPr>
                <a:xfrm>
                  <a:off x="5249737" y="2814935"/>
                  <a:ext cx="640047" cy="461665"/>
                </a:xfrm>
                <a:prstGeom prst="rect">
                  <a:avLst/>
                </a:prstGeom>
                <a:blipFill rotWithShape="1">
                  <a:blip r:embed="rId5"/>
                  <a:stretch>
                    <a:fillRect l="-2857" r="-952" b="-17105"/>
                  </a:stretch>
                </a:blipFill>
              </p:spPr>
              <p:txBody>
                <a:bodyPr/>
                <a:lstStyle/>
                <a:p>
                  <a:r>
                    <a:rPr lang="en-US">
                      <a:noFill/>
                    </a:rPr>
                    <a:t> </a:t>
                  </a:r>
                </a:p>
              </p:txBody>
            </p:sp>
          </mc:Fallback>
        </mc:AlternateContent>
      </p:grpSp>
      <p:grpSp>
        <p:nvGrpSpPr>
          <p:cNvPr id="25" name="Group 24"/>
          <p:cNvGrpSpPr/>
          <p:nvPr/>
        </p:nvGrpSpPr>
        <p:grpSpPr>
          <a:xfrm>
            <a:off x="7065242" y="1831364"/>
            <a:ext cx="914400" cy="1215701"/>
            <a:chOff x="7313612" y="1826549"/>
            <a:chExt cx="914400" cy="1215701"/>
          </a:xfrm>
        </p:grpSpPr>
        <p:grpSp>
          <p:nvGrpSpPr>
            <p:cNvPr id="26" name="Group 17"/>
            <p:cNvGrpSpPr>
              <a:grpSpLocks/>
            </p:cNvGrpSpPr>
            <p:nvPr/>
          </p:nvGrpSpPr>
          <p:grpSpPr bwMode="auto">
            <a:xfrm>
              <a:off x="7313612" y="1826549"/>
              <a:ext cx="914400" cy="678906"/>
              <a:chOff x="4724" y="1996"/>
              <a:chExt cx="388" cy="288"/>
            </a:xfrm>
          </p:grpSpPr>
          <mc:AlternateContent xmlns:mc="http://schemas.openxmlformats.org/markup-compatibility/2006" xmlns:a14="http://schemas.microsoft.com/office/drawing/2010/main">
            <mc:Choice Requires="a14">
              <p:sp>
                <p:nvSpPr>
                  <p:cNvPr id="28"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29" name="Group 19"/>
              <p:cNvGrpSpPr>
                <a:grpSpLocks/>
              </p:cNvGrpSpPr>
              <p:nvPr/>
            </p:nvGrpSpPr>
            <p:grpSpPr bwMode="auto">
              <a:xfrm>
                <a:off x="4724" y="2092"/>
                <a:ext cx="96" cy="96"/>
                <a:chOff x="4752" y="2092"/>
                <a:chExt cx="96" cy="96"/>
              </a:xfrm>
            </p:grpSpPr>
            <p:sp>
              <p:nvSpPr>
                <p:cNvPr id="30"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31"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mc:Choice xmlns:a14="http://schemas.microsoft.com/office/drawing/2010/main" Requires="a14">
            <p:sp>
              <p:nvSpPr>
                <p:cNvPr id="27" name="TextBox 26"/>
                <p:cNvSpPr txBox="1"/>
                <p:nvPr/>
              </p:nvSpPr>
              <p:spPr>
                <a:xfrm>
                  <a:off x="7553507" y="2580585"/>
                  <a:ext cx="44755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m:t>
                        </m:r>
                      </m:oMath>
                    </m:oMathPara>
                  </a14:m>
                  <a:endParaRPr lang="en-US"/>
                </a:p>
              </p:txBody>
            </p:sp>
          </mc:Choice>
          <mc:Fallback>
            <p:sp>
              <p:nvSpPr>
                <p:cNvPr id="27" name="TextBox 26"/>
                <p:cNvSpPr txBox="1">
                  <a:spLocks noRot="1" noChangeAspect="1" noMove="1" noResize="1" noEditPoints="1" noAdjustHandles="1" noChangeArrowheads="1" noChangeShapeType="1" noTextEdit="1"/>
                </p:cNvSpPr>
                <p:nvPr/>
              </p:nvSpPr>
              <p:spPr>
                <a:xfrm>
                  <a:off x="7553507" y="2580585"/>
                  <a:ext cx="447558" cy="461665"/>
                </a:xfrm>
                <a:prstGeom prst="rect">
                  <a:avLst/>
                </a:prstGeom>
                <a:blipFill rotWithShape="1">
                  <a:blip r:embed="rId6"/>
                  <a:stretch>
                    <a:fillRect b="-3947"/>
                  </a:stretch>
                </a:blipFill>
              </p:spPr>
              <p:txBody>
                <a:bodyPr/>
                <a:lstStyle/>
                <a:p>
                  <a:r>
                    <a:rPr lang="en-US">
                      <a:noFill/>
                    </a:rPr>
                    <a:t> </a:t>
                  </a:r>
                </a:p>
              </p:txBody>
            </p:sp>
          </mc:Fallback>
        </mc:AlternateContent>
      </p:grpSp>
      <p:grpSp>
        <p:nvGrpSpPr>
          <p:cNvPr id="32" name="Group 31"/>
          <p:cNvGrpSpPr/>
          <p:nvPr/>
        </p:nvGrpSpPr>
        <p:grpSpPr>
          <a:xfrm>
            <a:off x="52145" y="4876800"/>
            <a:ext cx="6325834" cy="1907411"/>
            <a:chOff x="52145" y="3505200"/>
            <a:chExt cx="6325834" cy="1907411"/>
          </a:xfrm>
        </p:grpSpPr>
        <p:grpSp>
          <p:nvGrpSpPr>
            <p:cNvPr id="33" name="Group 32"/>
            <p:cNvGrpSpPr/>
            <p:nvPr/>
          </p:nvGrpSpPr>
          <p:grpSpPr>
            <a:xfrm>
              <a:off x="760412" y="3505200"/>
              <a:ext cx="4093393" cy="1445746"/>
              <a:chOff x="1592136" y="3886200"/>
              <a:chExt cx="4093393" cy="1445746"/>
            </a:xfrm>
          </p:grpSpPr>
          <mc:AlternateContent xmlns:mc="http://schemas.openxmlformats.org/markup-compatibility/2006">
            <mc:Choice xmlns:a14="http://schemas.microsoft.com/office/drawing/2010/main" Requires="a14">
              <p:sp>
                <p:nvSpPr>
                  <p:cNvPr id="35" name="Oval 23"/>
                  <p:cNvSpPr>
                    <a:spLocks noChangeArrowheads="1"/>
                  </p:cNvSpPr>
                  <p:nvPr/>
                </p:nvSpPr>
                <p:spPr bwMode="auto">
                  <a:xfrm>
                    <a:off x="3398177" y="4594746"/>
                    <a:ext cx="633248" cy="633413"/>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p:sp>
                <p:nvSpPr>
                  <p:cNvPr id="35" name="Oval 23"/>
                  <p:cNvSpPr>
                    <a:spLocks noRot="1" noChangeAspect="1" noMove="1" noResize="1" noEditPoints="1" noAdjustHandles="1" noChangeArrowheads="1" noChangeShapeType="1" noTextEdit="1"/>
                  </p:cNvSpPr>
                  <p:nvPr/>
                </p:nvSpPr>
                <p:spPr bwMode="auto">
                  <a:xfrm>
                    <a:off x="3398177" y="4594746"/>
                    <a:ext cx="633248" cy="633413"/>
                  </a:xfrm>
                  <a:prstGeom prst="ellipse">
                    <a:avLst/>
                  </a:prstGeom>
                  <a:blipFill rotWithShape="1">
                    <a:blip r:embed="rId7"/>
                    <a:stretch>
                      <a:fillRect/>
                    </a:stretch>
                  </a:blipFill>
                  <a:ln w="9525" algn="ctr">
                    <a:solidFill>
                      <a:schemeClr val="tx1"/>
                    </a:solidFill>
                    <a:round/>
                    <a:headEnd/>
                    <a:tailEnd/>
                  </a:ln>
                </p:spPr>
                <p:txBody>
                  <a:bodyPr/>
                  <a:lstStyle/>
                  <a:p>
                    <a:r>
                      <a:rPr lang="en-US">
                        <a:noFill/>
                      </a:rPr>
                      <a:t> </a:t>
                    </a:r>
                  </a:p>
                </p:txBody>
              </p:sp>
            </mc:Fallback>
          </mc:AlternateContent>
          <p:grpSp>
            <p:nvGrpSpPr>
              <p:cNvPr id="36" name="Group 17"/>
              <p:cNvGrpSpPr>
                <a:grpSpLocks/>
              </p:cNvGrpSpPr>
              <p:nvPr/>
            </p:nvGrpSpPr>
            <p:grpSpPr bwMode="auto">
              <a:xfrm>
                <a:off x="1592136" y="4572000"/>
                <a:ext cx="914400" cy="678906"/>
                <a:chOff x="4724" y="1996"/>
                <a:chExt cx="388" cy="288"/>
              </a:xfrm>
            </p:grpSpPr>
            <mc:AlternateContent xmlns:mc="http://schemas.openxmlformats.org/markup-compatibility/2006" xmlns:a14="http://schemas.microsoft.com/office/drawing/2010/main">
              <mc:Choice Requires="a14">
                <p:sp>
                  <p:nvSpPr>
                    <p:cNvPr id="50"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51" name="Group 19"/>
                <p:cNvGrpSpPr>
                  <a:grpSpLocks/>
                </p:cNvGrpSpPr>
                <p:nvPr/>
              </p:nvGrpSpPr>
              <p:grpSpPr bwMode="auto">
                <a:xfrm>
                  <a:off x="4724" y="2092"/>
                  <a:ext cx="96" cy="96"/>
                  <a:chOff x="4752" y="2092"/>
                  <a:chExt cx="96" cy="96"/>
                </a:xfrm>
              </p:grpSpPr>
              <p:sp>
                <p:nvSpPr>
                  <p:cNvPr id="52"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53"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37" name="Group 27"/>
              <p:cNvGrpSpPr>
                <a:grpSpLocks/>
              </p:cNvGrpSpPr>
              <p:nvPr/>
            </p:nvGrpSpPr>
            <p:grpSpPr bwMode="auto">
              <a:xfrm>
                <a:off x="4885796" y="4511481"/>
                <a:ext cx="799733" cy="799941"/>
                <a:chOff x="4824" y="2352"/>
                <a:chExt cx="288" cy="288"/>
              </a:xfrm>
            </p:grpSpPr>
            <mc:AlternateContent xmlns:mc="http://schemas.openxmlformats.org/markup-compatibility/2006">
              <mc:Choice xmlns:a14="http://schemas.microsoft.com/office/drawing/2010/main" Requires="a14">
                <p:sp>
                  <p:nvSpPr>
                    <p:cNvPr id="48"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baseline="-25000">
                        <a:solidFill>
                          <a:srgbClr val="FF0000"/>
                        </a:solidFill>
                      </a:endParaRPr>
                    </a:p>
                  </p:txBody>
                </p:sp>
              </mc:Choice>
              <mc:Fallback>
                <p:sp>
                  <p:nvSpPr>
                    <p:cNvPr id="48"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8"/>
                      <a:stretch>
                        <a:fillRect/>
                      </a:stretch>
                    </a:blipFill>
                    <a:ln w="9525" algn="ctr">
                      <a:solidFill>
                        <a:srgbClr val="FF0000"/>
                      </a:solidFill>
                      <a:round/>
                      <a:headEnd/>
                      <a:tailEnd/>
                    </a:ln>
                  </p:spPr>
                  <p:txBody>
                    <a:bodyPr/>
                    <a:lstStyle/>
                    <a:p>
                      <a:r>
                        <a:rPr lang="en-US">
                          <a:noFill/>
                        </a:rPr>
                        <a:t> </a:t>
                      </a:r>
                    </a:p>
                  </p:txBody>
                </p:sp>
              </mc:Fallback>
            </mc:AlternateContent>
            <p:sp>
              <p:nvSpPr>
                <p:cNvPr id="49"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38" name="Curved Connector 37"/>
              <p:cNvCxnSpPr>
                <a:stCxn id="50" idx="1"/>
                <a:endCxn id="50" idx="7"/>
              </p:cNvCxnSpPr>
              <p:nvPr/>
            </p:nvCxnSpPr>
            <p:spPr>
              <a:xfrm rot="5400000" flipH="1" flipV="1">
                <a:off x="2167171" y="4431456"/>
                <a:ext cx="12700" cy="479934"/>
              </a:xfrm>
              <a:prstGeom prst="curvedConnector3">
                <a:avLst>
                  <a:gd name="adj1" fmla="val 2582858"/>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2042450" y="3920853"/>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39" name="TextBox 38"/>
                  <p:cNvSpPr txBox="1">
                    <a:spLocks noRot="1" noChangeAspect="1" noMove="1" noResize="1" noEditPoints="1" noAdjustHandles="1" noChangeArrowheads="1" noChangeShapeType="1" noTextEdit="1"/>
                  </p:cNvSpPr>
                  <p:nvPr/>
                </p:nvSpPr>
                <p:spPr>
                  <a:xfrm>
                    <a:off x="2042450" y="3920853"/>
                    <a:ext cx="432618" cy="461665"/>
                  </a:xfrm>
                  <a:prstGeom prst="rect">
                    <a:avLst/>
                  </a:prstGeom>
                  <a:blipFill rotWithShape="1">
                    <a:blip r:embed="rId9"/>
                    <a:stretch>
                      <a:fillRect/>
                    </a:stretch>
                  </a:blipFill>
                </p:spPr>
                <p:txBody>
                  <a:bodyPr/>
                  <a:lstStyle/>
                  <a:p>
                    <a:r>
                      <a:rPr lang="en-US">
                        <a:noFill/>
                      </a:rPr>
                      <a:t> </a:t>
                    </a:r>
                  </a:p>
                </p:txBody>
              </p:sp>
            </mc:Fallback>
          </mc:AlternateContent>
          <p:cxnSp>
            <p:nvCxnSpPr>
              <p:cNvPr id="40" name="Curved Connector 39"/>
              <p:cNvCxnSpPr>
                <a:stCxn id="35" idx="1"/>
                <a:endCxn id="35" idx="7"/>
              </p:cNvCxnSpPr>
              <p:nvPr/>
            </p:nvCxnSpPr>
            <p:spPr>
              <a:xfrm rot="5400000" flipH="1" flipV="1">
                <a:off x="3714801" y="4463620"/>
                <a:ext cx="12700" cy="447774"/>
              </a:xfrm>
              <a:prstGeom prst="curvedConnector3">
                <a:avLst>
                  <a:gd name="adj1" fmla="val 2530402"/>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48" idx="0"/>
                <a:endCxn id="48" idx="7"/>
              </p:cNvCxnSpPr>
              <p:nvPr/>
            </p:nvCxnSpPr>
            <p:spPr>
              <a:xfrm rot="16200000" flipH="1">
                <a:off x="5368462" y="4428681"/>
                <a:ext cx="117149" cy="282748"/>
              </a:xfrm>
              <a:prstGeom prst="curvedConnector3">
                <a:avLst>
                  <a:gd name="adj1" fmla="val -195136"/>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AutoShape 24"/>
              <p:cNvCxnSpPr>
                <a:cxnSpLocks noChangeShapeType="1"/>
                <a:stCxn id="50" idx="6"/>
                <a:endCxn id="35" idx="2"/>
              </p:cNvCxnSpPr>
              <p:nvPr/>
            </p:nvCxnSpPr>
            <p:spPr bwMode="auto">
              <a:xfrm>
                <a:off x="2506536" y="4911453"/>
                <a:ext cx="891641" cy="0"/>
              </a:xfrm>
              <a:prstGeom prst="straightConnector1">
                <a:avLst/>
              </a:prstGeom>
              <a:noFill/>
              <a:ln w="57150">
                <a:solidFill>
                  <a:srgbClr val="3399FF"/>
                </a:solidFill>
                <a:round/>
                <a:headEnd/>
                <a:tailEnd type="triangle" w="med" len="med"/>
              </a:ln>
            </p:spPr>
          </p:cxnSp>
          <p:cxnSp>
            <p:nvCxnSpPr>
              <p:cNvPr id="43" name="AutoShape 24"/>
              <p:cNvCxnSpPr>
                <a:cxnSpLocks noChangeShapeType="1"/>
                <a:stCxn id="35" idx="6"/>
                <a:endCxn id="48" idx="2"/>
              </p:cNvCxnSpPr>
              <p:nvPr/>
            </p:nvCxnSpPr>
            <p:spPr bwMode="auto">
              <a:xfrm flipV="1">
                <a:off x="4031425" y="4911452"/>
                <a:ext cx="854371" cy="1"/>
              </a:xfrm>
              <a:prstGeom prst="straightConnector1">
                <a:avLst/>
              </a:prstGeom>
              <a:noFill/>
              <a:ln w="57150">
                <a:solidFill>
                  <a:srgbClr val="3399FF"/>
                </a:solidFill>
                <a:round/>
                <a:headEnd/>
                <a:tailEnd type="triangle" w="med" len="med"/>
              </a:ln>
            </p:spPr>
          </p:cxnSp>
          <mc:AlternateContent xmlns:mc="http://schemas.openxmlformats.org/markup-compatibility/2006">
            <mc:Choice xmlns:a14="http://schemas.microsoft.com/office/drawing/2010/main" Requires="a14">
              <p:sp>
                <p:nvSpPr>
                  <p:cNvPr id="44" name="TextBox 43"/>
                  <p:cNvSpPr txBox="1"/>
                  <p:nvPr/>
                </p:nvSpPr>
                <p:spPr>
                  <a:xfrm>
                    <a:off x="3503612" y="3962400"/>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oMath>
                      </m:oMathPara>
                    </a14:m>
                    <a:endParaRPr lang="en-US"/>
                  </a:p>
                </p:txBody>
              </p:sp>
            </mc:Choice>
            <mc:Fallback>
              <p:sp>
                <p:nvSpPr>
                  <p:cNvPr id="44" name="TextBox 43"/>
                  <p:cNvSpPr txBox="1">
                    <a:spLocks noRot="1" noChangeAspect="1" noMove="1" noResize="1" noEditPoints="1" noAdjustHandles="1" noChangeArrowheads="1" noChangeShapeType="1" noTextEdit="1"/>
                  </p:cNvSpPr>
                  <p:nvPr/>
                </p:nvSpPr>
                <p:spPr>
                  <a:xfrm>
                    <a:off x="3503612" y="3962400"/>
                    <a:ext cx="427040" cy="461665"/>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2668833" y="4870281"/>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𝜀</m:t>
                          </m:r>
                        </m:oMath>
                      </m:oMathPara>
                    </a14:m>
                    <a:endParaRPr lang="en-US"/>
                  </a:p>
                </p:txBody>
              </p:sp>
            </mc:Choice>
            <mc:Fallback>
              <p:sp>
                <p:nvSpPr>
                  <p:cNvPr id="45" name="TextBox 44"/>
                  <p:cNvSpPr txBox="1">
                    <a:spLocks noRot="1" noChangeAspect="1" noMove="1" noResize="1" noEditPoints="1" noAdjustHandles="1" noChangeArrowheads="1" noChangeShapeType="1" noTextEdit="1"/>
                  </p:cNvSpPr>
                  <p:nvPr/>
                </p:nvSpPr>
                <p:spPr>
                  <a:xfrm>
                    <a:off x="2668833" y="4870281"/>
                    <a:ext cx="402803" cy="461665"/>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239245" y="48006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46" name="TextBox 45"/>
                  <p:cNvSpPr txBox="1">
                    <a:spLocks noRot="1" noChangeAspect="1" noMove="1" noResize="1" noEditPoints="1" noAdjustHandles="1" noChangeArrowheads="1" noChangeShapeType="1" noTextEdit="1"/>
                  </p:cNvSpPr>
                  <p:nvPr/>
                </p:nvSpPr>
                <p:spPr>
                  <a:xfrm>
                    <a:off x="4239245" y="4800600"/>
                    <a:ext cx="432618" cy="461665"/>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5190767" y="3886200"/>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oMath>
                      </m:oMathPara>
                    </a14:m>
                    <a:endParaRPr lang="en-US"/>
                  </a:p>
                </p:txBody>
              </p:sp>
            </mc:Choice>
            <mc:Fallback>
              <p:sp>
                <p:nvSpPr>
                  <p:cNvPr id="47" name="TextBox 46"/>
                  <p:cNvSpPr txBox="1">
                    <a:spLocks noRot="1" noChangeAspect="1" noMove="1" noResize="1" noEditPoints="1" noAdjustHandles="1" noChangeArrowheads="1" noChangeShapeType="1" noTextEdit="1"/>
                  </p:cNvSpPr>
                  <p:nvPr/>
                </p:nvSpPr>
                <p:spPr>
                  <a:xfrm>
                    <a:off x="5190767" y="3886200"/>
                    <a:ext cx="432618" cy="461665"/>
                  </a:xfrm>
                  <a:prstGeom prst="rect">
                    <a:avLst/>
                  </a:prstGeom>
                  <a:blipFill rotWithShape="1">
                    <a:blip r:embed="rId13"/>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4" name="Rectangle 33"/>
                <p:cNvSpPr/>
                <p:nvPr/>
              </p:nvSpPr>
              <p:spPr>
                <a:xfrm>
                  <a:off x="52145" y="4950946"/>
                  <a:ext cx="632583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r>
                              <a:rPr lang="en-US">
                                <a:latin typeface="Cambria Math"/>
                              </a:rPr>
                              <m:t>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i="1">
                                    <a:latin typeface="Cambria Math"/>
                                  </a:rPr>
                                  <m:t>′</m:t>
                                </m:r>
                              </m:sup>
                            </m:sSup>
                            <m:r>
                              <m:rPr>
                                <m:sty m:val="p"/>
                              </m:rPr>
                              <a:rPr lang="en-US">
                                <a:latin typeface="Cambria Math"/>
                              </a:rPr>
                              <m:t>s</m:t>
                            </m:r>
                            <m:r>
                              <a:rPr lang="en-US">
                                <a:latin typeface="Cambria Math"/>
                              </a:rPr>
                              <m:t>, 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𝑏</m:t>
                                </m:r>
                              </m:e>
                              <m:sup>
                                <m:r>
                                  <a:rPr lang="en-US">
                                    <a:latin typeface="Cambria Math"/>
                                  </a:rPr>
                                  <m:t>′</m:t>
                                </m:r>
                              </m:sup>
                            </m:sSup>
                            <m:r>
                              <m:rPr>
                                <m:sty m:val="p"/>
                              </m:rPr>
                              <a:rPr lang="en-US">
                                <a:latin typeface="Cambria Math"/>
                              </a:rPr>
                              <m:t>s</m:t>
                            </m:r>
                            <m:r>
                              <a:rPr lang="en-US">
                                <a:latin typeface="Cambria Math"/>
                              </a:rPr>
                              <m:t>, </m:t>
                            </m:r>
                            <m:r>
                              <m:rPr>
                                <m:sty m:val="p"/>
                              </m:rPr>
                              <a:rPr lang="en-US">
                                <a:latin typeface="Cambria Math"/>
                              </a:rPr>
                              <m:t>one</m:t>
                            </m:r>
                            <m:r>
                              <a:rPr lang="en-US">
                                <a:latin typeface="Cambria Math"/>
                              </a:rPr>
                              <m:t>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a:latin typeface="Cambria Math"/>
                                  </a:rPr>
                                  <m:t>′</m:t>
                                </m:r>
                              </m:sup>
                            </m:sSup>
                            <m:r>
                              <m:rPr>
                                <m:sty m:val="p"/>
                              </m:rPr>
                              <a:rPr lang="en-US">
                                <a:latin typeface="Cambria Math"/>
                              </a:rPr>
                              <m:t>s</m:t>
                            </m:r>
                          </m:e>
                        </m:d>
                      </m:oMath>
                    </m:oMathPara>
                  </a14:m>
                  <a:endParaRPr lang="en-US"/>
                </a:p>
              </p:txBody>
            </p:sp>
          </mc:Choice>
          <mc:Fallback>
            <p:sp>
              <p:nvSpPr>
                <p:cNvPr id="34" name="Rectangle 33"/>
                <p:cNvSpPr>
                  <a:spLocks noRot="1" noChangeAspect="1" noMove="1" noResize="1" noEditPoints="1" noAdjustHandles="1" noChangeArrowheads="1" noChangeShapeType="1" noTextEdit="1"/>
                </p:cNvSpPr>
                <p:nvPr/>
              </p:nvSpPr>
              <p:spPr>
                <a:xfrm>
                  <a:off x="52145" y="4950946"/>
                  <a:ext cx="6325834" cy="461665"/>
                </a:xfrm>
                <a:prstGeom prst="rect">
                  <a:avLst/>
                </a:prstGeom>
                <a:blipFill rotWithShape="1">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70056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Powerset Construction</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9</a:t>
            </a:fld>
            <a:endParaRPr lang="en-US"/>
          </a:p>
        </p:txBody>
      </p:sp>
      <p:grpSp>
        <p:nvGrpSpPr>
          <p:cNvPr id="5" name="Group 4"/>
          <p:cNvGrpSpPr/>
          <p:nvPr/>
        </p:nvGrpSpPr>
        <p:grpSpPr>
          <a:xfrm>
            <a:off x="-1588" y="1582745"/>
            <a:ext cx="1633513" cy="2070390"/>
            <a:chOff x="1751012" y="1289495"/>
            <a:chExt cx="1633513" cy="2070390"/>
          </a:xfrm>
        </p:grpSpPr>
        <mc:AlternateContent xmlns:mc="http://schemas.openxmlformats.org/markup-compatibility/2006">
          <mc:Choice xmlns:a14="http://schemas.microsoft.com/office/drawing/2010/main" Requires="a14">
            <p:sp>
              <p:nvSpPr>
                <p:cNvPr id="6" name="TextBox 5"/>
                <p:cNvSpPr txBox="1"/>
                <p:nvPr/>
              </p:nvSpPr>
              <p:spPr>
                <a:xfrm>
                  <a:off x="2664648" y="1289495"/>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6" name="TextBox 5"/>
                <p:cNvSpPr txBox="1">
                  <a:spLocks noRot="1" noChangeAspect="1" noMove="1" noResize="1" noEditPoints="1" noAdjustHandles="1" noChangeArrowheads="1" noChangeShapeType="1" noTextEdit="1"/>
                </p:cNvSpPr>
                <p:nvPr/>
              </p:nvSpPr>
              <p:spPr>
                <a:xfrm>
                  <a:off x="2664648" y="1289495"/>
                  <a:ext cx="719877" cy="461665"/>
                </a:xfrm>
                <a:prstGeom prst="rect">
                  <a:avLst/>
                </a:prstGeom>
                <a:blipFill rotWithShape="1">
                  <a:blip r:embed="rId2"/>
                  <a:stretch>
                    <a:fillRect/>
                  </a:stretch>
                </a:blipFill>
              </p:spPr>
              <p:txBody>
                <a:bodyPr/>
                <a:lstStyle/>
                <a:p>
                  <a:r>
                    <a:rPr lang="en-US">
                      <a:noFill/>
                    </a:rPr>
                    <a:t> </a:t>
                  </a:r>
                </a:p>
              </p:txBody>
            </p:sp>
          </mc:Fallback>
        </mc:AlternateContent>
        <p:grpSp>
          <p:nvGrpSpPr>
            <p:cNvPr id="7" name="Group 6"/>
            <p:cNvGrpSpPr/>
            <p:nvPr/>
          </p:nvGrpSpPr>
          <p:grpSpPr>
            <a:xfrm>
              <a:off x="1751012" y="1996882"/>
              <a:ext cx="974901" cy="799941"/>
              <a:chOff x="1751012" y="1996882"/>
              <a:chExt cx="974901" cy="799941"/>
            </a:xfrm>
          </p:grpSpPr>
          <p:grpSp>
            <p:nvGrpSpPr>
              <p:cNvPr id="10" name="Group 17"/>
              <p:cNvGrpSpPr>
                <a:grpSpLocks/>
              </p:cNvGrpSpPr>
              <p:nvPr/>
            </p:nvGrpSpPr>
            <p:grpSpPr bwMode="auto">
              <a:xfrm>
                <a:off x="1751012" y="2057400"/>
                <a:ext cx="914400" cy="678906"/>
                <a:chOff x="4724" y="1996"/>
                <a:chExt cx="388" cy="288"/>
              </a:xfrm>
            </p:grpSpPr>
            <mc:AlternateContent xmlns:mc="http://schemas.openxmlformats.org/markup-compatibility/2006" xmlns:a14="http://schemas.microsoft.com/office/drawing/2010/main">
              <mc:Choice Requires="a14">
                <p:sp>
                  <p:nvSpPr>
                    <p:cNvPr id="12"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13" name="Group 19"/>
                <p:cNvGrpSpPr>
                  <a:grpSpLocks/>
                </p:cNvGrpSpPr>
                <p:nvPr/>
              </p:nvGrpSpPr>
              <p:grpSpPr bwMode="auto">
                <a:xfrm>
                  <a:off x="4724" y="2092"/>
                  <a:ext cx="96" cy="96"/>
                  <a:chOff x="4752" y="2092"/>
                  <a:chExt cx="96" cy="96"/>
                </a:xfrm>
              </p:grpSpPr>
              <p:sp>
                <p:nvSpPr>
                  <p:cNvPr id="14"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15"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sp>
            <p:nvSpPr>
              <p:cNvPr id="11" name="Oval 28"/>
              <p:cNvSpPr>
                <a:spLocks noChangeArrowheads="1"/>
              </p:cNvSpPr>
              <p:nvPr/>
            </p:nvSpPr>
            <p:spPr bwMode="auto">
              <a:xfrm>
                <a:off x="1926180" y="1996882"/>
                <a:ext cx="799733" cy="799941"/>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00"/>
                  </a:solidFill>
                </a:endParaRPr>
              </a:p>
            </p:txBody>
          </p:sp>
        </p:grpSp>
        <p:cxnSp>
          <p:nvCxnSpPr>
            <p:cNvPr id="8" name="Curved Connector 7"/>
            <p:cNvCxnSpPr>
              <a:stCxn id="11" idx="0"/>
              <a:endCxn id="11" idx="6"/>
            </p:cNvCxnSpPr>
            <p:nvPr/>
          </p:nvCxnSpPr>
          <p:spPr>
            <a:xfrm rot="16200000" flipH="1">
              <a:off x="2325994" y="1996934"/>
              <a:ext cx="399971" cy="399866"/>
            </a:xfrm>
            <a:prstGeom prst="curvedConnector4">
              <a:avLst>
                <a:gd name="adj1" fmla="val -57154"/>
                <a:gd name="adj2" fmla="val 157169"/>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049336" y="2898220"/>
                  <a:ext cx="55342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m:rPr>
                                <m:sty m:val="p"/>
                              </m:rPr>
                              <a:rPr lang="en-US" b="0" i="0" smtClean="0">
                                <a:latin typeface="Cambria Math"/>
                              </a:rPr>
                              <m:t>Σ</m:t>
                            </m:r>
                          </m:e>
                          <m:sup>
                            <m:r>
                              <a:rPr lang="en-US" b="0" i="1" smtClean="0">
                                <a:latin typeface="Cambria Math"/>
                              </a:rPr>
                              <m:t>∗</m:t>
                            </m:r>
                          </m:sup>
                        </m:sSup>
                      </m:oMath>
                    </m:oMathPara>
                  </a14:m>
                  <a:endParaRPr lang="en-US"/>
                </a:p>
              </p:txBody>
            </p:sp>
          </mc:Choice>
          <mc:Fallback>
            <p:sp>
              <p:nvSpPr>
                <p:cNvPr id="9" name="TextBox 8"/>
                <p:cNvSpPr txBox="1">
                  <a:spLocks noRot="1" noChangeAspect="1" noMove="1" noResize="1" noEditPoints="1" noAdjustHandles="1" noChangeArrowheads="1" noChangeShapeType="1" noTextEdit="1"/>
                </p:cNvSpPr>
                <p:nvPr/>
              </p:nvSpPr>
              <p:spPr>
                <a:xfrm>
                  <a:off x="2049336" y="2898220"/>
                  <a:ext cx="553420" cy="461665"/>
                </a:xfrm>
                <a:prstGeom prst="rect">
                  <a:avLst/>
                </a:prstGeom>
                <a:blipFill rotWithShape="1">
                  <a:blip r:embed="rId4"/>
                  <a:stretch>
                    <a:fillRect/>
                  </a:stretch>
                </a:blipFill>
              </p:spPr>
              <p:txBody>
                <a:bodyPr/>
                <a:lstStyle/>
                <a:p>
                  <a:r>
                    <a:rPr lang="en-US">
                      <a:noFill/>
                    </a:rPr>
                    <a:t> </a:t>
                  </a:r>
                </a:p>
              </p:txBody>
            </p:sp>
          </mc:Fallback>
        </mc:AlternateContent>
      </p:grpSp>
      <p:grpSp>
        <p:nvGrpSpPr>
          <p:cNvPr id="30" name="Group 29"/>
          <p:cNvGrpSpPr/>
          <p:nvPr/>
        </p:nvGrpSpPr>
        <p:grpSpPr>
          <a:xfrm>
            <a:off x="2759718" y="1677088"/>
            <a:ext cx="2976711" cy="2077301"/>
            <a:chOff x="5791969" y="1515958"/>
            <a:chExt cx="2976711" cy="2077301"/>
          </a:xfrm>
        </p:grpSpPr>
        <mc:AlternateContent xmlns:mc="http://schemas.openxmlformats.org/markup-compatibility/2006">
          <mc:Choice xmlns:a14="http://schemas.microsoft.com/office/drawing/2010/main" Requires="a14">
            <p:sp>
              <p:nvSpPr>
                <p:cNvPr id="16" name="Oval 23"/>
                <p:cNvSpPr>
                  <a:spLocks noChangeArrowheads="1"/>
                </p:cNvSpPr>
                <p:nvPr/>
              </p:nvSpPr>
              <p:spPr bwMode="auto">
                <a:xfrm>
                  <a:off x="6018212" y="2658270"/>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a:p>
              </p:txBody>
            </p:sp>
          </mc:Choice>
          <mc:Fallback>
            <p:sp>
              <p:nvSpPr>
                <p:cNvPr id="16" name="Oval 23"/>
                <p:cNvSpPr>
                  <a:spLocks noRot="1" noChangeAspect="1" noMove="1" noResize="1" noEditPoints="1" noAdjustHandles="1" noChangeArrowheads="1" noChangeShapeType="1" noTextEdit="1"/>
                </p:cNvSpPr>
                <p:nvPr/>
              </p:nvSpPr>
              <p:spPr bwMode="auto">
                <a:xfrm>
                  <a:off x="6018212" y="2658270"/>
                  <a:ext cx="934745" cy="934989"/>
                </a:xfrm>
                <a:prstGeom prst="ellipse">
                  <a:avLst/>
                </a:prstGeom>
                <a:blipFill rotWithShape="1">
                  <a:blip r:embed="rId5"/>
                  <a:stretch>
                    <a:fillRect/>
                  </a:stretch>
                </a:blipFill>
                <a:ln w="9525" algn="ctr">
                  <a:solidFill>
                    <a:schemeClr val="tx1"/>
                  </a:solidFill>
                  <a:round/>
                  <a:headEnd/>
                  <a:tailEnd/>
                </a:ln>
              </p:spPr>
              <p:txBody>
                <a:bodyPr/>
                <a:lstStyle/>
                <a:p>
                  <a:r>
                    <a:rPr lang="en-US">
                      <a:noFill/>
                    </a:rPr>
                    <a:t> </a:t>
                  </a:r>
                </a:p>
              </p:txBody>
            </p:sp>
          </mc:Fallback>
        </mc:AlternateContent>
        <p:grpSp>
          <p:nvGrpSpPr>
            <p:cNvPr id="20" name="Group 19"/>
            <p:cNvGrpSpPr/>
            <p:nvPr/>
          </p:nvGrpSpPr>
          <p:grpSpPr>
            <a:xfrm>
              <a:off x="6018212" y="1515958"/>
              <a:ext cx="1056628" cy="1056904"/>
              <a:chOff x="7428929" y="2774090"/>
              <a:chExt cx="1056628" cy="1056904"/>
            </a:xfrm>
          </p:grpSpPr>
          <mc:AlternateContent xmlns:mc="http://schemas.openxmlformats.org/markup-compatibility/2006">
            <mc:Choice xmlns:a14="http://schemas.microsoft.com/office/drawing/2010/main" Requires="a14">
              <p:sp>
                <p:nvSpPr>
                  <p:cNvPr id="21" name="Oval 23"/>
                  <p:cNvSpPr>
                    <a:spLocks noChangeArrowheads="1"/>
                  </p:cNvSpPr>
                  <p:nvPr/>
                </p:nvSpPr>
                <p:spPr bwMode="auto">
                  <a:xfrm>
                    <a:off x="7486356" y="2850456"/>
                    <a:ext cx="934745" cy="934989"/>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b="0" i="1" smtClean="0">
                                  <a:solidFill>
                                    <a:srgbClr val="FF0000"/>
                                  </a:solidFill>
                                  <a:latin typeface="Cambria Math"/>
                                </a:rPr>
                                <m:t>𝑞</m:t>
                              </m:r>
                            </m:e>
                            <m:sub>
                              <m:r>
                                <a:rPr lang="en-US" sz="2400" b="0" i="1" smtClean="0">
                                  <a:solidFill>
                                    <a:srgbClr val="FF0000"/>
                                  </a:solidFill>
                                  <a:latin typeface="Cambria Math"/>
                                </a:rPr>
                                <m:t>0</m:t>
                              </m:r>
                            </m:sub>
                          </m:sSub>
                        </m:oMath>
                      </m:oMathPara>
                    </a14:m>
                    <a:endParaRPr lang="en-US" sz="2400">
                      <a:solidFill>
                        <a:srgbClr val="FF0000"/>
                      </a:solidFill>
                    </a:endParaRPr>
                  </a:p>
                </p:txBody>
              </p:sp>
            </mc:Choice>
            <mc:Fallback>
              <p:sp>
                <p:nvSpPr>
                  <p:cNvPr id="21" name="Oval 23"/>
                  <p:cNvSpPr>
                    <a:spLocks noRot="1" noChangeAspect="1" noMove="1" noResize="1" noEditPoints="1" noAdjustHandles="1" noChangeArrowheads="1" noChangeShapeType="1" noTextEdit="1"/>
                  </p:cNvSpPr>
                  <p:nvPr/>
                </p:nvSpPr>
                <p:spPr bwMode="auto">
                  <a:xfrm>
                    <a:off x="7486356" y="2850456"/>
                    <a:ext cx="934745" cy="934989"/>
                  </a:xfrm>
                  <a:prstGeom prst="ellipse">
                    <a:avLst/>
                  </a:prstGeom>
                  <a:blipFill rotWithShape="1">
                    <a:blip r:embed="rId6"/>
                    <a:stretch>
                      <a:fillRect/>
                    </a:stretch>
                  </a:blipFill>
                  <a:ln w="9525" algn="ctr">
                    <a:solidFill>
                      <a:srgbClr val="FF0000"/>
                    </a:solidFill>
                    <a:round/>
                    <a:headEnd/>
                    <a:tailEnd/>
                  </a:ln>
                </p:spPr>
                <p:txBody>
                  <a:bodyPr/>
                  <a:lstStyle/>
                  <a:p>
                    <a:r>
                      <a:rPr lang="en-US">
                        <a:noFill/>
                      </a:rPr>
                      <a:t> </a:t>
                    </a:r>
                  </a:p>
                </p:txBody>
              </p:sp>
            </mc:Fallback>
          </mc:AlternateContent>
          <p:sp>
            <p:nvSpPr>
              <p:cNvPr id="22" name="Oval 23"/>
              <p:cNvSpPr>
                <a:spLocks noChangeArrowheads="1"/>
              </p:cNvSpPr>
              <p:nvPr/>
            </p:nvSpPr>
            <p:spPr bwMode="auto">
              <a:xfrm>
                <a:off x="7428929" y="2774090"/>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mc:AlternateContent xmlns:mc="http://schemas.openxmlformats.org/markup-compatibility/2006">
          <mc:Choice xmlns:a14="http://schemas.microsoft.com/office/drawing/2010/main" Requires="a14">
            <p:sp>
              <p:nvSpPr>
                <p:cNvPr id="23" name="TextBox 22"/>
                <p:cNvSpPr txBox="1"/>
                <p:nvPr/>
              </p:nvSpPr>
              <p:spPr>
                <a:xfrm>
                  <a:off x="8048803" y="1786614"/>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23" name="TextBox 22"/>
                <p:cNvSpPr txBox="1">
                  <a:spLocks noRot="1" noChangeAspect="1" noMove="1" noResize="1" noEditPoints="1" noAdjustHandles="1" noChangeArrowheads="1" noChangeShapeType="1" noTextEdit="1"/>
                </p:cNvSpPr>
                <p:nvPr/>
              </p:nvSpPr>
              <p:spPr>
                <a:xfrm>
                  <a:off x="8048803" y="1786614"/>
                  <a:ext cx="719877" cy="461665"/>
                </a:xfrm>
                <a:prstGeom prst="rect">
                  <a:avLst/>
                </a:prstGeom>
                <a:blipFill rotWithShape="1">
                  <a:blip r:embed="rId7"/>
                  <a:stretch>
                    <a:fillRect/>
                  </a:stretch>
                </a:blipFill>
              </p:spPr>
              <p:txBody>
                <a:bodyPr/>
                <a:lstStyle/>
                <a:p>
                  <a:r>
                    <a:rPr lang="en-US">
                      <a:noFill/>
                    </a:rPr>
                    <a:t> </a:t>
                  </a:r>
                </a:p>
              </p:txBody>
            </p:sp>
          </mc:Fallback>
        </mc:AlternateContent>
        <p:cxnSp>
          <p:nvCxnSpPr>
            <p:cNvPr id="24" name="Curved Connector 23"/>
            <p:cNvCxnSpPr>
              <a:stCxn id="22" idx="7"/>
              <a:endCxn id="22" idx="5"/>
            </p:cNvCxnSpPr>
            <p:nvPr/>
          </p:nvCxnSpPr>
          <p:spPr>
            <a:xfrm rot="16200000" flipH="1">
              <a:off x="6546428" y="2044410"/>
              <a:ext cx="747344" cy="12700"/>
            </a:xfrm>
            <a:prstGeom prst="curvedConnector5">
              <a:avLst>
                <a:gd name="adj1" fmla="val -30588"/>
                <a:gd name="adj2" fmla="val 8901480"/>
                <a:gd name="adj3" fmla="val 130588"/>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791969" y="1931259"/>
              <a:ext cx="226243" cy="226302"/>
              <a:chOff x="531812" y="3191017"/>
              <a:chExt cx="226243" cy="226302"/>
            </a:xfrm>
          </p:grpSpPr>
          <p:sp>
            <p:nvSpPr>
              <p:cNvPr id="27" name="Line 20"/>
              <p:cNvSpPr>
                <a:spLocks noChangeShapeType="1"/>
              </p:cNvSpPr>
              <p:nvPr/>
            </p:nvSpPr>
            <p:spPr bwMode="auto">
              <a:xfrm>
                <a:off x="531812" y="3191017"/>
                <a:ext cx="226243" cy="113151"/>
              </a:xfrm>
              <a:prstGeom prst="line">
                <a:avLst/>
              </a:prstGeom>
              <a:noFill/>
              <a:ln w="9525">
                <a:solidFill>
                  <a:srgbClr val="FF00FF"/>
                </a:solidFill>
                <a:round/>
                <a:headEnd/>
                <a:tailEnd/>
              </a:ln>
            </p:spPr>
            <p:txBody>
              <a:bodyPr tIns="0" bIns="0" anchor="ctr"/>
              <a:lstStyle/>
              <a:p>
                <a:endParaRPr lang="en-US"/>
              </a:p>
            </p:txBody>
          </p:sp>
          <p:sp>
            <p:nvSpPr>
              <p:cNvPr id="28" name="Line 21"/>
              <p:cNvSpPr>
                <a:spLocks noChangeShapeType="1"/>
              </p:cNvSpPr>
              <p:nvPr/>
            </p:nvSpPr>
            <p:spPr bwMode="auto">
              <a:xfrm flipH="1">
                <a:off x="531812" y="3304168"/>
                <a:ext cx="226243" cy="113151"/>
              </a:xfrm>
              <a:prstGeom prst="line">
                <a:avLst/>
              </a:prstGeom>
              <a:noFill/>
              <a:ln w="9525">
                <a:solidFill>
                  <a:srgbClr val="FF00FF"/>
                </a:solidFill>
                <a:round/>
                <a:headEnd/>
                <a:tailEnd/>
              </a:ln>
            </p:spPr>
            <p:txBody>
              <a:bodyPr tIns="0" bIns="0" anchor="ctr"/>
              <a:lstStyle/>
              <a:p>
                <a:endParaRPr lang="en-US"/>
              </a:p>
            </p:txBody>
          </p:sp>
        </p:grpSp>
      </p:grpSp>
      <p:sp>
        <p:nvSpPr>
          <p:cNvPr id="31" name="Right Arrow 30"/>
          <p:cNvSpPr/>
          <p:nvPr/>
        </p:nvSpPr>
        <p:spPr>
          <a:xfrm>
            <a:off x="1488002" y="2350650"/>
            <a:ext cx="1143000" cy="45260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1588" y="4679565"/>
            <a:ext cx="974901" cy="1340235"/>
            <a:chOff x="4951412" y="1936365"/>
            <a:chExt cx="974901" cy="1340235"/>
          </a:xfrm>
        </p:grpSpPr>
        <p:grpSp>
          <p:nvGrpSpPr>
            <p:cNvPr id="33" name="Group 32"/>
            <p:cNvGrpSpPr/>
            <p:nvPr/>
          </p:nvGrpSpPr>
          <p:grpSpPr>
            <a:xfrm>
              <a:off x="4951412" y="1936365"/>
              <a:ext cx="974901" cy="799941"/>
              <a:chOff x="1751012" y="1996882"/>
              <a:chExt cx="974901" cy="799941"/>
            </a:xfrm>
          </p:grpSpPr>
          <p:grpSp>
            <p:nvGrpSpPr>
              <p:cNvPr id="35" name="Group 17"/>
              <p:cNvGrpSpPr>
                <a:grpSpLocks/>
              </p:cNvGrpSpPr>
              <p:nvPr/>
            </p:nvGrpSpPr>
            <p:grpSpPr bwMode="auto">
              <a:xfrm>
                <a:off x="1751012" y="2057400"/>
                <a:ext cx="914400" cy="678906"/>
                <a:chOff x="4724" y="1996"/>
                <a:chExt cx="388" cy="288"/>
              </a:xfrm>
            </p:grpSpPr>
            <mc:AlternateContent xmlns:mc="http://schemas.openxmlformats.org/markup-compatibility/2006" xmlns:a14="http://schemas.microsoft.com/office/drawing/2010/main">
              <mc:Choice Requires="a14">
                <p:sp>
                  <p:nvSpPr>
                    <p:cNvPr id="37"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38" name="Group 19"/>
                <p:cNvGrpSpPr>
                  <a:grpSpLocks/>
                </p:cNvGrpSpPr>
                <p:nvPr/>
              </p:nvGrpSpPr>
              <p:grpSpPr bwMode="auto">
                <a:xfrm>
                  <a:off x="4724" y="2092"/>
                  <a:ext cx="96" cy="96"/>
                  <a:chOff x="4752" y="2092"/>
                  <a:chExt cx="96" cy="96"/>
                </a:xfrm>
              </p:grpSpPr>
              <p:sp>
                <p:nvSpPr>
                  <p:cNvPr id="39"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40"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sp>
            <p:nvSpPr>
              <p:cNvPr id="36" name="Oval 28"/>
              <p:cNvSpPr>
                <a:spLocks noChangeArrowheads="1"/>
              </p:cNvSpPr>
              <p:nvPr/>
            </p:nvSpPr>
            <p:spPr bwMode="auto">
              <a:xfrm>
                <a:off x="1926180" y="1996882"/>
                <a:ext cx="799733" cy="799941"/>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00"/>
                  </a:solidFill>
                </a:endParaRPr>
              </a:p>
            </p:txBody>
          </p:sp>
        </p:grpSp>
        <mc:AlternateContent xmlns:mc="http://schemas.openxmlformats.org/markup-compatibility/2006">
          <mc:Choice xmlns:a14="http://schemas.microsoft.com/office/drawing/2010/main" Requires="a14">
            <p:sp>
              <p:nvSpPr>
                <p:cNvPr id="34" name="TextBox 33"/>
                <p:cNvSpPr txBox="1"/>
                <p:nvPr/>
              </p:nvSpPr>
              <p:spPr>
                <a:xfrm>
                  <a:off x="5249737" y="2814935"/>
                  <a:ext cx="64004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𝜀</m:t>
                        </m:r>
                        <m:r>
                          <a:rPr lang="en-US" b="0" i="1" smtClean="0">
                            <a:latin typeface="Cambria Math"/>
                          </a:rPr>
                          <m:t>}</m:t>
                        </m:r>
                      </m:oMath>
                    </m:oMathPara>
                  </a14:m>
                  <a:endParaRPr lang="en-US"/>
                </a:p>
              </p:txBody>
            </p:sp>
          </mc:Choice>
          <mc:Fallback>
            <p:sp>
              <p:nvSpPr>
                <p:cNvPr id="34" name="TextBox 33"/>
                <p:cNvSpPr txBox="1">
                  <a:spLocks noRot="1" noChangeAspect="1" noMove="1" noResize="1" noEditPoints="1" noAdjustHandles="1" noChangeArrowheads="1" noChangeShapeType="1" noTextEdit="1"/>
                </p:cNvSpPr>
                <p:nvPr/>
              </p:nvSpPr>
              <p:spPr>
                <a:xfrm>
                  <a:off x="5249737" y="2814935"/>
                  <a:ext cx="640047" cy="461665"/>
                </a:xfrm>
                <a:prstGeom prst="rect">
                  <a:avLst/>
                </a:prstGeom>
                <a:blipFill rotWithShape="1">
                  <a:blip r:embed="rId8"/>
                  <a:stretch>
                    <a:fillRect l="-2857" r="-952" b="-17105"/>
                  </a:stretch>
                </a:blipFill>
              </p:spPr>
              <p:txBody>
                <a:bodyPr/>
                <a:lstStyle/>
                <a:p>
                  <a:r>
                    <a:rPr lang="en-US">
                      <a:noFill/>
                    </a:rPr>
                    <a:t> </a:t>
                  </a:r>
                </a:p>
              </p:txBody>
            </p:sp>
          </mc:Fallback>
        </mc:AlternateContent>
      </p:grpSp>
      <p:grpSp>
        <p:nvGrpSpPr>
          <p:cNvPr id="41" name="Group 40"/>
          <p:cNvGrpSpPr/>
          <p:nvPr/>
        </p:nvGrpSpPr>
        <p:grpSpPr>
          <a:xfrm>
            <a:off x="2423912" y="4403842"/>
            <a:ext cx="1621764" cy="2246147"/>
            <a:chOff x="5453076" y="1515958"/>
            <a:chExt cx="1621764" cy="2246147"/>
          </a:xfrm>
        </p:grpSpPr>
        <mc:AlternateContent xmlns:mc="http://schemas.openxmlformats.org/markup-compatibility/2006">
          <mc:Choice xmlns:a14="http://schemas.microsoft.com/office/drawing/2010/main" Requires="a14">
            <p:sp>
              <p:nvSpPr>
                <p:cNvPr id="42" name="Oval 23"/>
                <p:cNvSpPr>
                  <a:spLocks noChangeArrowheads="1"/>
                </p:cNvSpPr>
                <p:nvPr/>
              </p:nvSpPr>
              <p:spPr bwMode="auto">
                <a:xfrm>
                  <a:off x="6018212" y="2827116"/>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a:p>
              </p:txBody>
            </p:sp>
          </mc:Choice>
          <mc:Fallback>
            <p:sp>
              <p:nvSpPr>
                <p:cNvPr id="42" name="Oval 23"/>
                <p:cNvSpPr>
                  <a:spLocks noRot="1" noChangeAspect="1" noMove="1" noResize="1" noEditPoints="1" noAdjustHandles="1" noChangeArrowheads="1" noChangeShapeType="1" noTextEdit="1"/>
                </p:cNvSpPr>
                <p:nvPr/>
              </p:nvSpPr>
              <p:spPr bwMode="auto">
                <a:xfrm>
                  <a:off x="6018212" y="2827116"/>
                  <a:ext cx="934745" cy="934989"/>
                </a:xfrm>
                <a:prstGeom prst="ellipse">
                  <a:avLst/>
                </a:prstGeom>
                <a:blipFill rotWithShape="1">
                  <a:blip r:embed="rId9"/>
                  <a:stretch>
                    <a:fillRect/>
                  </a:stretch>
                </a:blipFill>
                <a:ln w="9525" algn="ctr">
                  <a:solidFill>
                    <a:schemeClr val="tx1"/>
                  </a:solidFill>
                  <a:round/>
                  <a:headEnd/>
                  <a:tailEnd/>
                </a:ln>
              </p:spPr>
              <p:txBody>
                <a:bodyPr/>
                <a:lstStyle/>
                <a:p>
                  <a:r>
                    <a:rPr lang="en-US">
                      <a:noFill/>
                    </a:rPr>
                    <a:t> </a:t>
                  </a:r>
                </a:p>
              </p:txBody>
            </p:sp>
          </mc:Fallback>
        </mc:AlternateContent>
        <p:grpSp>
          <p:nvGrpSpPr>
            <p:cNvPr id="43" name="Group 42"/>
            <p:cNvGrpSpPr/>
            <p:nvPr/>
          </p:nvGrpSpPr>
          <p:grpSpPr>
            <a:xfrm>
              <a:off x="6018212" y="1515958"/>
              <a:ext cx="1056628" cy="1056904"/>
              <a:chOff x="7428929" y="2774090"/>
              <a:chExt cx="1056628" cy="1056904"/>
            </a:xfrm>
          </p:grpSpPr>
          <mc:AlternateContent xmlns:mc="http://schemas.openxmlformats.org/markup-compatibility/2006">
            <mc:Choice xmlns:a14="http://schemas.microsoft.com/office/drawing/2010/main" Requires="a14">
              <p:sp>
                <p:nvSpPr>
                  <p:cNvPr id="49" name="Oval 23"/>
                  <p:cNvSpPr>
                    <a:spLocks noChangeArrowheads="1"/>
                  </p:cNvSpPr>
                  <p:nvPr/>
                </p:nvSpPr>
                <p:spPr bwMode="auto">
                  <a:xfrm>
                    <a:off x="7486356" y="2850456"/>
                    <a:ext cx="934745" cy="934989"/>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b="0" i="1" smtClean="0">
                                  <a:solidFill>
                                    <a:srgbClr val="FF0000"/>
                                  </a:solidFill>
                                  <a:latin typeface="Cambria Math"/>
                                </a:rPr>
                                <m:t>𝑞</m:t>
                              </m:r>
                            </m:e>
                            <m:sub>
                              <m:r>
                                <a:rPr lang="en-US" sz="2400" b="0" i="1" smtClean="0">
                                  <a:solidFill>
                                    <a:srgbClr val="FF0000"/>
                                  </a:solidFill>
                                  <a:latin typeface="Cambria Math"/>
                                </a:rPr>
                                <m:t>0</m:t>
                              </m:r>
                            </m:sub>
                          </m:sSub>
                        </m:oMath>
                      </m:oMathPara>
                    </a14:m>
                    <a:endParaRPr lang="en-US" sz="2400">
                      <a:solidFill>
                        <a:srgbClr val="FF0000"/>
                      </a:solidFill>
                    </a:endParaRPr>
                  </a:p>
                </p:txBody>
              </p:sp>
            </mc:Choice>
            <mc:Fallback>
              <p:sp>
                <p:nvSpPr>
                  <p:cNvPr id="49" name="Oval 23"/>
                  <p:cNvSpPr>
                    <a:spLocks noRot="1" noChangeAspect="1" noMove="1" noResize="1" noEditPoints="1" noAdjustHandles="1" noChangeArrowheads="1" noChangeShapeType="1" noTextEdit="1"/>
                  </p:cNvSpPr>
                  <p:nvPr/>
                </p:nvSpPr>
                <p:spPr bwMode="auto">
                  <a:xfrm>
                    <a:off x="7486356" y="2850456"/>
                    <a:ext cx="934745" cy="934989"/>
                  </a:xfrm>
                  <a:prstGeom prst="ellipse">
                    <a:avLst/>
                  </a:prstGeom>
                  <a:blipFill rotWithShape="1">
                    <a:blip r:embed="rId10"/>
                    <a:stretch>
                      <a:fillRect/>
                    </a:stretch>
                  </a:blipFill>
                  <a:ln w="9525" algn="ctr">
                    <a:solidFill>
                      <a:srgbClr val="FF0000"/>
                    </a:solidFill>
                    <a:round/>
                    <a:headEnd/>
                    <a:tailEnd/>
                  </a:ln>
                </p:spPr>
                <p:txBody>
                  <a:bodyPr/>
                  <a:lstStyle/>
                  <a:p>
                    <a:r>
                      <a:rPr lang="en-US">
                        <a:noFill/>
                      </a:rPr>
                      <a:t> </a:t>
                    </a:r>
                  </a:p>
                </p:txBody>
              </p:sp>
            </mc:Fallback>
          </mc:AlternateContent>
          <p:sp>
            <p:nvSpPr>
              <p:cNvPr id="50" name="Oval 23"/>
              <p:cNvSpPr>
                <a:spLocks noChangeArrowheads="1"/>
              </p:cNvSpPr>
              <p:nvPr/>
            </p:nvSpPr>
            <p:spPr bwMode="auto">
              <a:xfrm>
                <a:off x="7428929" y="2774090"/>
                <a:ext cx="1056628" cy="105690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a:solidFill>
                    <a:srgbClr val="FF0000"/>
                  </a:solidFill>
                </a:endParaRPr>
              </a:p>
            </p:txBody>
          </p:sp>
        </p:grpSp>
        <mc:AlternateContent xmlns:mc="http://schemas.openxmlformats.org/markup-compatibility/2006">
          <mc:Choice xmlns:a14="http://schemas.microsoft.com/office/drawing/2010/main" Requires="a14">
            <p:sp>
              <p:nvSpPr>
                <p:cNvPr id="44" name="TextBox 43"/>
                <p:cNvSpPr txBox="1"/>
                <p:nvPr/>
              </p:nvSpPr>
              <p:spPr>
                <a:xfrm>
                  <a:off x="5453076" y="2522316"/>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44" name="TextBox 43"/>
                <p:cNvSpPr txBox="1">
                  <a:spLocks noRot="1" noChangeAspect="1" noMove="1" noResize="1" noEditPoints="1" noAdjustHandles="1" noChangeArrowheads="1" noChangeShapeType="1" noTextEdit="1"/>
                </p:cNvSpPr>
                <p:nvPr/>
              </p:nvSpPr>
              <p:spPr>
                <a:xfrm>
                  <a:off x="5453076" y="2522316"/>
                  <a:ext cx="719877" cy="461665"/>
                </a:xfrm>
                <a:prstGeom prst="rect">
                  <a:avLst/>
                </a:prstGeom>
                <a:blipFill rotWithShape="1">
                  <a:blip r:embed="rId11"/>
                  <a:stretch>
                    <a:fillRect/>
                  </a:stretch>
                </a:blipFill>
              </p:spPr>
              <p:txBody>
                <a:bodyPr/>
                <a:lstStyle/>
                <a:p>
                  <a:r>
                    <a:rPr lang="en-US">
                      <a:noFill/>
                    </a:rPr>
                    <a:t> </a:t>
                  </a:r>
                </a:p>
              </p:txBody>
            </p:sp>
          </mc:Fallback>
        </mc:AlternateContent>
        <p:cxnSp>
          <p:nvCxnSpPr>
            <p:cNvPr id="45" name="Curved Connector 44"/>
            <p:cNvCxnSpPr>
              <a:stCxn id="50" idx="3"/>
              <a:endCxn id="42" idx="1"/>
            </p:cNvCxnSpPr>
            <p:nvPr/>
          </p:nvCxnSpPr>
          <p:spPr>
            <a:xfrm rot="5400000">
              <a:off x="5891047" y="2682137"/>
              <a:ext cx="545960" cy="17850"/>
            </a:xfrm>
            <a:prstGeom prst="curvedConnector3">
              <a:avLst>
                <a:gd name="adj1" fmla="val 50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791969" y="1931259"/>
              <a:ext cx="226243" cy="226302"/>
              <a:chOff x="531812" y="3191017"/>
              <a:chExt cx="226243" cy="226302"/>
            </a:xfrm>
          </p:grpSpPr>
          <p:sp>
            <p:nvSpPr>
              <p:cNvPr id="47" name="Line 20"/>
              <p:cNvSpPr>
                <a:spLocks noChangeShapeType="1"/>
              </p:cNvSpPr>
              <p:nvPr/>
            </p:nvSpPr>
            <p:spPr bwMode="auto">
              <a:xfrm>
                <a:off x="531812" y="3191017"/>
                <a:ext cx="226243" cy="113151"/>
              </a:xfrm>
              <a:prstGeom prst="line">
                <a:avLst/>
              </a:prstGeom>
              <a:noFill/>
              <a:ln w="9525">
                <a:solidFill>
                  <a:srgbClr val="FF00FF"/>
                </a:solidFill>
                <a:round/>
                <a:headEnd/>
                <a:tailEnd/>
              </a:ln>
            </p:spPr>
            <p:txBody>
              <a:bodyPr tIns="0" bIns="0" anchor="ctr"/>
              <a:lstStyle/>
              <a:p>
                <a:endParaRPr lang="en-US"/>
              </a:p>
            </p:txBody>
          </p:sp>
          <p:sp>
            <p:nvSpPr>
              <p:cNvPr id="48" name="Line 21"/>
              <p:cNvSpPr>
                <a:spLocks noChangeShapeType="1"/>
              </p:cNvSpPr>
              <p:nvPr/>
            </p:nvSpPr>
            <p:spPr bwMode="auto">
              <a:xfrm flipH="1">
                <a:off x="531812" y="3304168"/>
                <a:ext cx="226243" cy="113151"/>
              </a:xfrm>
              <a:prstGeom prst="line">
                <a:avLst/>
              </a:prstGeom>
              <a:noFill/>
              <a:ln w="9525">
                <a:solidFill>
                  <a:srgbClr val="FF00FF"/>
                </a:solidFill>
                <a:round/>
                <a:headEnd/>
                <a:tailEnd/>
              </a:ln>
            </p:spPr>
            <p:txBody>
              <a:bodyPr tIns="0" bIns="0" anchor="ctr"/>
              <a:lstStyle/>
              <a:p>
                <a:endParaRPr lang="en-US"/>
              </a:p>
            </p:txBody>
          </p:sp>
        </p:grpSp>
      </p:grpSp>
      <p:sp>
        <p:nvSpPr>
          <p:cNvPr id="51" name="Right Arrow 50"/>
          <p:cNvSpPr/>
          <p:nvPr/>
        </p:nvSpPr>
        <p:spPr>
          <a:xfrm>
            <a:off x="1491089" y="5077404"/>
            <a:ext cx="1143000" cy="45260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Curved Connector 58"/>
          <p:cNvCxnSpPr>
            <a:stCxn id="42" idx="7"/>
            <a:endCxn id="42" idx="5"/>
          </p:cNvCxnSpPr>
          <p:nvPr/>
        </p:nvCxnSpPr>
        <p:spPr>
          <a:xfrm rot="16200000" flipH="1">
            <a:off x="3456334" y="6182494"/>
            <a:ext cx="661137" cy="12700"/>
          </a:xfrm>
          <a:prstGeom prst="curvedConnector5">
            <a:avLst>
              <a:gd name="adj1" fmla="val -34577"/>
              <a:gd name="adj2" fmla="val 8082323"/>
              <a:gd name="adj3" fmla="val 134577"/>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p:cNvSpPr txBox="1"/>
              <p:nvPr/>
            </p:nvSpPr>
            <p:spPr>
              <a:xfrm>
                <a:off x="4122366" y="5205582"/>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62" name="TextBox 61"/>
              <p:cNvSpPr txBox="1">
                <a:spLocks noRot="1" noChangeAspect="1" noMove="1" noResize="1" noEditPoints="1" noAdjustHandles="1" noChangeArrowheads="1" noChangeShapeType="1" noTextEdit="1"/>
              </p:cNvSpPr>
              <p:nvPr/>
            </p:nvSpPr>
            <p:spPr>
              <a:xfrm>
                <a:off x="4122366" y="5205582"/>
                <a:ext cx="719877" cy="461665"/>
              </a:xfrm>
              <a:prstGeom prst="rect">
                <a:avLst/>
              </a:prstGeom>
              <a:blipFill rotWithShape="1">
                <a:blip r:embed="rId12"/>
                <a:stretch>
                  <a:fillRect/>
                </a:stretch>
              </a:blipFill>
            </p:spPr>
            <p:txBody>
              <a:bodyPr/>
              <a:lstStyle/>
              <a:p>
                <a:r>
                  <a:rPr lang="en-US">
                    <a:noFill/>
                  </a:rPr>
                  <a:t> </a:t>
                </a:r>
              </a:p>
            </p:txBody>
          </p:sp>
        </mc:Fallback>
      </mc:AlternateContent>
      <p:grpSp>
        <p:nvGrpSpPr>
          <p:cNvPr id="63" name="Group 62"/>
          <p:cNvGrpSpPr/>
          <p:nvPr/>
        </p:nvGrpSpPr>
        <p:grpSpPr>
          <a:xfrm>
            <a:off x="7065242" y="1831364"/>
            <a:ext cx="914400" cy="1215701"/>
            <a:chOff x="7313612" y="1826549"/>
            <a:chExt cx="914400" cy="1215701"/>
          </a:xfrm>
        </p:grpSpPr>
        <p:grpSp>
          <p:nvGrpSpPr>
            <p:cNvPr id="64" name="Group 17"/>
            <p:cNvGrpSpPr>
              <a:grpSpLocks/>
            </p:cNvGrpSpPr>
            <p:nvPr/>
          </p:nvGrpSpPr>
          <p:grpSpPr bwMode="auto">
            <a:xfrm>
              <a:off x="7313612" y="1826549"/>
              <a:ext cx="914400" cy="678906"/>
              <a:chOff x="4724" y="1996"/>
              <a:chExt cx="388" cy="288"/>
            </a:xfrm>
          </p:grpSpPr>
          <mc:AlternateContent xmlns:mc="http://schemas.openxmlformats.org/markup-compatibility/2006" xmlns:a14="http://schemas.microsoft.com/office/drawing/2010/main">
            <mc:Choice Requires="a14">
              <p:sp>
                <p:nvSpPr>
                  <p:cNvPr id="66"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67" name="Group 19"/>
              <p:cNvGrpSpPr>
                <a:grpSpLocks/>
              </p:cNvGrpSpPr>
              <p:nvPr/>
            </p:nvGrpSpPr>
            <p:grpSpPr bwMode="auto">
              <a:xfrm>
                <a:off x="4724" y="2092"/>
                <a:ext cx="96" cy="96"/>
                <a:chOff x="4752" y="2092"/>
                <a:chExt cx="96" cy="96"/>
              </a:xfrm>
            </p:grpSpPr>
            <p:sp>
              <p:nvSpPr>
                <p:cNvPr id="68"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69"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mc:Choice xmlns:a14="http://schemas.microsoft.com/office/drawing/2010/main" Requires="a14">
            <p:sp>
              <p:nvSpPr>
                <p:cNvPr id="65" name="TextBox 64"/>
                <p:cNvSpPr txBox="1"/>
                <p:nvPr/>
              </p:nvSpPr>
              <p:spPr>
                <a:xfrm>
                  <a:off x="7553507" y="2580585"/>
                  <a:ext cx="44755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m:t>
                        </m:r>
                      </m:oMath>
                    </m:oMathPara>
                  </a14:m>
                  <a:endParaRPr lang="en-US"/>
                </a:p>
              </p:txBody>
            </p:sp>
          </mc:Choice>
          <mc:Fallback>
            <p:sp>
              <p:nvSpPr>
                <p:cNvPr id="65" name="TextBox 64"/>
                <p:cNvSpPr txBox="1">
                  <a:spLocks noRot="1" noChangeAspect="1" noMove="1" noResize="1" noEditPoints="1" noAdjustHandles="1" noChangeArrowheads="1" noChangeShapeType="1" noTextEdit="1"/>
                </p:cNvSpPr>
                <p:nvPr/>
              </p:nvSpPr>
              <p:spPr>
                <a:xfrm>
                  <a:off x="7553507" y="2580585"/>
                  <a:ext cx="447558" cy="461665"/>
                </a:xfrm>
                <a:prstGeom prst="rect">
                  <a:avLst/>
                </a:prstGeom>
                <a:blipFill rotWithShape="1">
                  <a:blip r:embed="rId13"/>
                  <a:stretch>
                    <a:fillRect b="-3947"/>
                  </a:stretch>
                </a:blipFill>
              </p:spPr>
              <p:txBody>
                <a:bodyPr/>
                <a:lstStyle/>
                <a:p>
                  <a:r>
                    <a:rPr lang="en-US">
                      <a:noFill/>
                    </a:rPr>
                    <a:t> </a:t>
                  </a:r>
                </a:p>
              </p:txBody>
            </p:sp>
          </mc:Fallback>
        </mc:AlternateContent>
      </p:grpSp>
      <p:grpSp>
        <p:nvGrpSpPr>
          <p:cNvPr id="70" name="Group 69"/>
          <p:cNvGrpSpPr/>
          <p:nvPr/>
        </p:nvGrpSpPr>
        <p:grpSpPr>
          <a:xfrm>
            <a:off x="9066212" y="1262713"/>
            <a:ext cx="1511471" cy="2623487"/>
            <a:chOff x="5563369" y="1515958"/>
            <a:chExt cx="1511471" cy="2623487"/>
          </a:xfrm>
        </p:grpSpPr>
        <mc:AlternateContent xmlns:mc="http://schemas.openxmlformats.org/markup-compatibility/2006">
          <mc:Choice xmlns:a14="http://schemas.microsoft.com/office/drawing/2010/main" Requires="a14">
            <p:sp>
              <p:nvSpPr>
                <p:cNvPr id="71" name="Oval 23"/>
                <p:cNvSpPr>
                  <a:spLocks noChangeArrowheads="1"/>
                </p:cNvSpPr>
                <p:nvPr/>
              </p:nvSpPr>
              <p:spPr bwMode="auto">
                <a:xfrm>
                  <a:off x="6018212" y="3204456"/>
                  <a:ext cx="934745" cy="934989"/>
                </a:xfrm>
                <a:prstGeom prst="ellipse">
                  <a:avLst/>
                </a:prstGeom>
                <a:no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a:p>
              </p:txBody>
            </p:sp>
          </mc:Choice>
          <mc:Fallback>
            <p:sp>
              <p:nvSpPr>
                <p:cNvPr id="71" name="Oval 23"/>
                <p:cNvSpPr>
                  <a:spLocks noRot="1" noChangeAspect="1" noMove="1" noResize="1" noEditPoints="1" noAdjustHandles="1" noChangeArrowheads="1" noChangeShapeType="1" noTextEdit="1"/>
                </p:cNvSpPr>
                <p:nvPr/>
              </p:nvSpPr>
              <p:spPr bwMode="auto">
                <a:xfrm>
                  <a:off x="6018212" y="3204456"/>
                  <a:ext cx="934745" cy="934989"/>
                </a:xfrm>
                <a:prstGeom prst="ellipse">
                  <a:avLst/>
                </a:prstGeom>
                <a:blipFill rotWithShape="1">
                  <a:blip r:embed="rId14"/>
                  <a:stretch>
                    <a:fillRect/>
                  </a:stretch>
                </a:blipFill>
                <a:ln w="9525" algn="ctr">
                  <a:solidFill>
                    <a:schemeClr val="tx1"/>
                  </a:solidFill>
                  <a:round/>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Oval 23"/>
                <p:cNvSpPr>
                  <a:spLocks noChangeArrowheads="1"/>
                </p:cNvSpPr>
                <p:nvPr/>
              </p:nvSpPr>
              <p:spPr bwMode="auto">
                <a:xfrm>
                  <a:off x="6018212" y="1515958"/>
                  <a:ext cx="1056628" cy="1056904"/>
                </a:xfrm>
                <a:prstGeom prst="ellipse">
                  <a:avLst/>
                </a:prstGeom>
                <a:noFill/>
                <a:ln w="9525" algn="ctr">
                  <a:solidFill>
                    <a:srgbClr val="E422C8"/>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𝑞</m:t>
                            </m:r>
                          </m:e>
                          <m:sub>
                            <m:r>
                              <a:rPr lang="en-US" b="0" i="1" smtClean="0">
                                <a:solidFill>
                                  <a:srgbClr val="FF0000"/>
                                </a:solidFill>
                                <a:latin typeface="Cambria Math"/>
                              </a:rPr>
                              <m:t>0</m:t>
                            </m:r>
                          </m:sub>
                        </m:sSub>
                      </m:oMath>
                    </m:oMathPara>
                  </a14:m>
                  <a:endParaRPr lang="en-US" sz="2400">
                    <a:solidFill>
                      <a:srgbClr val="FF0000"/>
                    </a:solidFill>
                  </a:endParaRPr>
                </a:p>
              </p:txBody>
            </p:sp>
          </mc:Choice>
          <mc:Fallback>
            <p:sp>
              <p:nvSpPr>
                <p:cNvPr id="79" name="Oval 23"/>
                <p:cNvSpPr>
                  <a:spLocks noRot="1" noChangeAspect="1" noMove="1" noResize="1" noEditPoints="1" noAdjustHandles="1" noChangeArrowheads="1" noChangeShapeType="1" noTextEdit="1"/>
                </p:cNvSpPr>
                <p:nvPr/>
              </p:nvSpPr>
              <p:spPr bwMode="auto">
                <a:xfrm>
                  <a:off x="6018212" y="1515958"/>
                  <a:ext cx="1056628" cy="1056904"/>
                </a:xfrm>
                <a:prstGeom prst="ellipse">
                  <a:avLst/>
                </a:prstGeom>
                <a:blipFill rotWithShape="1">
                  <a:blip r:embed="rId15"/>
                  <a:stretch>
                    <a:fillRect/>
                  </a:stretch>
                </a:blipFill>
                <a:ln w="9525" algn="ctr">
                  <a:solidFill>
                    <a:srgbClr val="E422C8"/>
                  </a:solidFill>
                  <a:round/>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5563369" y="2587249"/>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73" name="TextBox 72"/>
                <p:cNvSpPr txBox="1">
                  <a:spLocks noRot="1" noChangeAspect="1" noMove="1" noResize="1" noEditPoints="1" noAdjustHandles="1" noChangeArrowheads="1" noChangeShapeType="1" noTextEdit="1"/>
                </p:cNvSpPr>
                <p:nvPr/>
              </p:nvSpPr>
              <p:spPr>
                <a:xfrm>
                  <a:off x="5563369" y="2587249"/>
                  <a:ext cx="719877" cy="461665"/>
                </a:xfrm>
                <a:prstGeom prst="rect">
                  <a:avLst/>
                </a:prstGeom>
                <a:blipFill rotWithShape="1">
                  <a:blip r:embed="rId16"/>
                  <a:stretch>
                    <a:fillRect/>
                  </a:stretch>
                </a:blipFill>
              </p:spPr>
              <p:txBody>
                <a:bodyPr/>
                <a:lstStyle/>
                <a:p>
                  <a:r>
                    <a:rPr lang="en-US">
                      <a:noFill/>
                    </a:rPr>
                    <a:t> </a:t>
                  </a:r>
                </a:p>
              </p:txBody>
            </p:sp>
          </mc:Fallback>
        </mc:AlternateContent>
        <p:grpSp>
          <p:nvGrpSpPr>
            <p:cNvPr id="75" name="Group 74"/>
            <p:cNvGrpSpPr/>
            <p:nvPr/>
          </p:nvGrpSpPr>
          <p:grpSpPr>
            <a:xfrm>
              <a:off x="5791969" y="1931259"/>
              <a:ext cx="226243" cy="226302"/>
              <a:chOff x="531812" y="3191017"/>
              <a:chExt cx="226243" cy="226302"/>
            </a:xfrm>
          </p:grpSpPr>
          <p:sp>
            <p:nvSpPr>
              <p:cNvPr id="76" name="Line 20"/>
              <p:cNvSpPr>
                <a:spLocks noChangeShapeType="1"/>
              </p:cNvSpPr>
              <p:nvPr/>
            </p:nvSpPr>
            <p:spPr bwMode="auto">
              <a:xfrm>
                <a:off x="531812" y="3191017"/>
                <a:ext cx="226243" cy="113151"/>
              </a:xfrm>
              <a:prstGeom prst="line">
                <a:avLst/>
              </a:prstGeom>
              <a:noFill/>
              <a:ln w="9525">
                <a:solidFill>
                  <a:srgbClr val="FF00FF"/>
                </a:solidFill>
                <a:round/>
                <a:headEnd/>
                <a:tailEnd/>
              </a:ln>
            </p:spPr>
            <p:txBody>
              <a:bodyPr tIns="0" bIns="0" anchor="ctr"/>
              <a:lstStyle/>
              <a:p>
                <a:endParaRPr lang="en-US"/>
              </a:p>
            </p:txBody>
          </p:sp>
          <p:sp>
            <p:nvSpPr>
              <p:cNvPr id="77" name="Line 21"/>
              <p:cNvSpPr>
                <a:spLocks noChangeShapeType="1"/>
              </p:cNvSpPr>
              <p:nvPr/>
            </p:nvSpPr>
            <p:spPr bwMode="auto">
              <a:xfrm flipH="1">
                <a:off x="531812" y="3304168"/>
                <a:ext cx="226243" cy="113151"/>
              </a:xfrm>
              <a:prstGeom prst="line">
                <a:avLst/>
              </a:prstGeom>
              <a:noFill/>
              <a:ln w="9525">
                <a:solidFill>
                  <a:srgbClr val="FF00FF"/>
                </a:solidFill>
                <a:round/>
                <a:headEnd/>
                <a:tailEnd/>
              </a:ln>
            </p:spPr>
            <p:txBody>
              <a:bodyPr tIns="0" bIns="0" anchor="ctr"/>
              <a:lstStyle/>
              <a:p>
                <a:endParaRPr lang="en-US"/>
              </a:p>
            </p:txBody>
          </p:sp>
        </p:grpSp>
      </p:grpSp>
      <p:sp>
        <p:nvSpPr>
          <p:cNvPr id="80" name="Right Arrow 79"/>
          <p:cNvSpPr/>
          <p:nvPr/>
        </p:nvSpPr>
        <p:spPr>
          <a:xfrm>
            <a:off x="8175496" y="1936275"/>
            <a:ext cx="1143000" cy="45260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Curved Connector 80"/>
          <p:cNvCxnSpPr>
            <a:stCxn id="79" idx="3"/>
            <a:endCxn id="71" idx="1"/>
          </p:cNvCxnSpPr>
          <p:nvPr/>
        </p:nvCxnSpPr>
        <p:spPr>
          <a:xfrm rot="5400000">
            <a:off x="9205220" y="2617562"/>
            <a:ext cx="923300" cy="17850"/>
          </a:xfrm>
          <a:prstGeom prst="curvedConnector3">
            <a:avLst>
              <a:gd name="adj1" fmla="val 50000"/>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71" idx="7"/>
            <a:endCxn id="71" idx="5"/>
          </p:cNvCxnSpPr>
          <p:nvPr/>
        </p:nvCxnSpPr>
        <p:spPr>
          <a:xfrm rot="16200000" flipH="1">
            <a:off x="9988341" y="3418705"/>
            <a:ext cx="661137" cy="12700"/>
          </a:xfrm>
          <a:prstGeom prst="curvedConnector5">
            <a:avLst>
              <a:gd name="adj1" fmla="val -34577"/>
              <a:gd name="adj2" fmla="val 8082323"/>
              <a:gd name="adj3" fmla="val 134577"/>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0" name="TextBox 89"/>
              <p:cNvSpPr txBox="1"/>
              <p:nvPr/>
            </p:nvSpPr>
            <p:spPr>
              <a:xfrm>
                <a:off x="11199812" y="2714343"/>
                <a:ext cx="7198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oMath>
                  </m:oMathPara>
                </a14:m>
                <a:endParaRPr lang="en-US"/>
              </a:p>
            </p:txBody>
          </p:sp>
        </mc:Choice>
        <mc:Fallback>
          <p:sp>
            <p:nvSpPr>
              <p:cNvPr id="90" name="TextBox 89"/>
              <p:cNvSpPr txBox="1">
                <a:spLocks noRot="1" noChangeAspect="1" noMove="1" noResize="1" noEditPoints="1" noAdjustHandles="1" noChangeArrowheads="1" noChangeShapeType="1" noTextEdit="1"/>
              </p:cNvSpPr>
              <p:nvPr/>
            </p:nvSpPr>
            <p:spPr>
              <a:xfrm>
                <a:off x="11199812" y="2714343"/>
                <a:ext cx="719877" cy="461665"/>
              </a:xfrm>
              <a:prstGeom prst="rect">
                <a:avLst/>
              </a:prstGeom>
              <a:blipFill rotWithShape="1">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0443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3656</TotalTime>
  <Words>1845</Words>
  <Application>Microsoft Office PowerPoint</Application>
  <PresentationFormat>Custom</PresentationFormat>
  <Paragraphs>376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Cambria Math</vt:lpstr>
      <vt:lpstr>Times New Roman</vt:lpstr>
      <vt:lpstr>Calibri</vt:lpstr>
      <vt:lpstr>Symbol</vt:lpstr>
      <vt:lpstr>Office Theme</vt:lpstr>
      <vt:lpstr>CS3102 Theory of Computation</vt:lpstr>
      <vt:lpstr>NFAs</vt:lpstr>
      <vt:lpstr>Nondeterminism</vt:lpstr>
      <vt:lpstr>Nondeterminism in Automata</vt:lpstr>
      <vt:lpstr>NFAs = DFAs</vt:lpstr>
      <vt:lpstr>Nondeterministic Finite State Automata</vt:lpstr>
      <vt:lpstr>Powerset Construction</vt:lpstr>
      <vt:lpstr>Do Powerset Construction on these</vt:lpstr>
      <vt:lpstr>Powerset Construction</vt:lpstr>
      <vt:lpstr>Powerset Construction</vt:lpstr>
      <vt:lpstr>Regular Expressions</vt:lpstr>
      <vt:lpstr>Give Regular Expressions</vt:lpstr>
      <vt:lpstr>Regex to NFA</vt:lpstr>
      <vt:lpstr>PowerPoint Presentation</vt:lpstr>
      <vt:lpstr>NFA to Regex</vt:lpstr>
      <vt:lpstr>Non-regular Languages</vt:lpstr>
      <vt:lpstr>Proving Non-Regularity</vt:lpstr>
      <vt:lpstr>“Pumping Lemma” Idea</vt:lpstr>
      <vt:lpstr>Pumping Lemma</vt:lpstr>
      <vt:lpstr>〖L=a〗^n b^n is not regular</vt:lpstr>
    </vt:vector>
  </TitlesOfParts>
  <Company>UVA SEAS 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CS3102 Theory of Computation</dc:title>
  <dc:creator>njb2b</dc:creator>
  <cp:lastModifiedBy>njb2b</cp:lastModifiedBy>
  <cp:revision>487</cp:revision>
  <dcterms:created xsi:type="dcterms:W3CDTF">2019-01-15T14:15:49Z</dcterms:created>
  <dcterms:modified xsi:type="dcterms:W3CDTF">2019-02-26T16:50:24Z</dcterms:modified>
</cp:coreProperties>
</file>