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576" r:id="rId3"/>
    <p:sldId id="552" r:id="rId4"/>
    <p:sldId id="553" r:id="rId5"/>
    <p:sldId id="557" r:id="rId6"/>
    <p:sldId id="555" r:id="rId7"/>
    <p:sldId id="556" r:id="rId8"/>
    <p:sldId id="558" r:id="rId9"/>
    <p:sldId id="562" r:id="rId10"/>
    <p:sldId id="560" r:id="rId11"/>
    <p:sldId id="561" r:id="rId12"/>
    <p:sldId id="570" r:id="rId13"/>
    <p:sldId id="563" r:id="rId14"/>
    <p:sldId id="565" r:id="rId15"/>
    <p:sldId id="564" r:id="rId16"/>
    <p:sldId id="566" r:id="rId17"/>
    <p:sldId id="569" r:id="rId18"/>
    <p:sldId id="571" r:id="rId19"/>
    <p:sldId id="572" r:id="rId20"/>
    <p:sldId id="573" r:id="rId21"/>
    <p:sldId id="574" r:id="rId22"/>
    <p:sldId id="575" r:id="rId23"/>
  </p:sldIdLst>
  <p:sldSz cx="12188825" cy="68580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FFFF"/>
    <a:srgbClr val="CC9900"/>
    <a:srgbClr val="E422C8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336" autoAdjust="0"/>
  </p:normalViewPr>
  <p:slideViewPr>
    <p:cSldViewPr>
      <p:cViewPr varScale="1">
        <p:scale>
          <a:sx n="66" d="100"/>
          <a:sy n="66" d="100"/>
        </p:scale>
        <p:origin x="648" y="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13E60-FD95-4497-88D9-64D62C2E6A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3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13E60-FD95-4497-88D9-64D62C2E6A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3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jpeg"/><Relationship Id="rId10" Type="http://schemas.openxmlformats.org/officeDocument/2006/relationships/image" Target="../media/image6.jpeg"/><Relationship Id="rId4" Type="http://schemas.openxmlformats.org/officeDocument/2006/relationships/image" Target="../media/image3.jpeg"/><Relationship Id="rId9" Type="http://schemas.openxmlformats.org/officeDocument/2006/relationships/image" Target="../media/image4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6.png"/><Relationship Id="rId4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220788" y="-2074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tiki bar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tiki bar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Deterministic vs Non-deterministic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Last time:</a:t>
            </a:r>
          </a:p>
          <a:p>
            <a:pPr lvl="1"/>
            <a:r>
              <a:rPr lang="en-US" smtClean="0"/>
              <a:t>We can convert any deterministic Turing machine into a non-deterministic Turing machine</a:t>
            </a:r>
          </a:p>
          <a:p>
            <a:pPr lvl="1"/>
            <a:r>
              <a:rPr lang="en-US" smtClean="0"/>
              <a:t>This conversion was very inefficient</a:t>
            </a:r>
          </a:p>
          <a:p>
            <a:r>
              <a:rPr lang="en-US" smtClean="0"/>
              <a:t>Open problem:</a:t>
            </a:r>
          </a:p>
          <a:p>
            <a:pPr lvl="1"/>
            <a:r>
              <a:rPr lang="en-US" smtClean="0"/>
              <a:t>Can we make this efficient?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 vs NP Problem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Among the most significant open problems </a:t>
                </a:r>
              </a:p>
              <a:p>
                <a:r>
                  <a:rPr lang="en-US" dirty="0" smtClean="0"/>
                  <a:t>If a problem is “efficient” on a non-deterministic TM is also “efficient” on a Deterministic one?</a:t>
                </a:r>
              </a:p>
              <a:p>
                <a:r>
                  <a:rPr lang="en-US" dirty="0" smtClean="0"/>
                  <a:t>“Efficient”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Are </a:t>
                </a:r>
                <a:r>
                  <a:rPr lang="en-US" dirty="0" smtClean="0"/>
                  <a:t>the </a:t>
                </a:r>
                <a:r>
                  <a:rPr lang="en-US" dirty="0" smtClean="0"/>
                  <a:t>problems solvable in deterministic </a:t>
                </a:r>
                <a:r>
                  <a:rPr lang="en-US" b="1" dirty="0" smtClean="0"/>
                  <a:t>p</a:t>
                </a:r>
                <a:r>
                  <a:rPr lang="en-US" dirty="0" smtClean="0"/>
                  <a:t>olynomial time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</m:oMath>
                </a14:m>
                <a:r>
                  <a:rPr lang="en-US" dirty="0" smtClean="0"/>
                  <a:t>), </a:t>
                </a:r>
                <a:r>
                  <a:rPr lang="en-US" dirty="0" smtClean="0"/>
                  <a:t>the same as those </a:t>
                </a:r>
                <a:r>
                  <a:rPr lang="en-US" dirty="0" smtClean="0"/>
                  <a:t>solvable in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on-deterministic </a:t>
                </a:r>
                <a:r>
                  <a:rPr lang="en-US" b="1" dirty="0" smtClean="0"/>
                  <a:t>p</a:t>
                </a:r>
                <a:r>
                  <a:rPr lang="en-US" dirty="0" smtClean="0"/>
                  <a:t>olynomial time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dirty="0" smtClean="0"/>
                  <a:t>)?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0" t="-3504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⊆</m:t>
                      </m:r>
                      <m:r>
                        <a:rPr lang="en-US" b="0" i="1" smtClean="0">
                          <a:latin typeface="Cambria Math"/>
                        </a:rPr>
                        <m:t>𝑁𝑃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Why?</a:t>
            </a:r>
          </a:p>
          <a:p>
            <a:r>
              <a:rPr lang="en-US" smtClean="0"/>
              <a:t>Non-determinism is a “super power”</a:t>
            </a:r>
          </a:p>
          <a:p>
            <a:r>
              <a:rPr lang="en-US" smtClean="0"/>
              <a:t>Any deterministic Turing machine is already a non-deterministic Turing machine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care?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</a:t>
            </a:r>
          </a:p>
          <a:p>
            <a:pPr lvl="1"/>
            <a:r>
              <a:rPr lang="en-US" smtClean="0"/>
              <a:t>Problems we can </a:t>
            </a:r>
            <a:r>
              <a:rPr lang="en-US" i="1" smtClean="0"/>
              <a:t>solve</a:t>
            </a:r>
            <a:r>
              <a:rPr lang="en-US" smtClean="0"/>
              <a:t> efficiently</a:t>
            </a:r>
          </a:p>
          <a:p>
            <a:r>
              <a:rPr lang="en-US" smtClean="0"/>
              <a:t>NP</a:t>
            </a:r>
          </a:p>
          <a:p>
            <a:pPr lvl="1"/>
            <a:r>
              <a:rPr lang="en-US" smtClean="0"/>
              <a:t>Problems we can </a:t>
            </a:r>
            <a:r>
              <a:rPr lang="en-US" i="1" smtClean="0"/>
              <a:t>verify</a:t>
            </a:r>
            <a:r>
              <a:rPr lang="en-US" smtClean="0"/>
              <a:t> efficiently</a:t>
            </a:r>
          </a:p>
          <a:p>
            <a:pPr lvl="1"/>
            <a:r>
              <a:rPr lang="en-US" smtClean="0"/>
              <a:t>Verify: Given a potential solution, check if it’s correct</a:t>
            </a:r>
          </a:p>
          <a:p>
            <a:r>
              <a:rPr lang="en-US" smtClean="0"/>
              <a:t>Equivalent statement</a:t>
            </a:r>
          </a:p>
          <a:p>
            <a:pPr lvl="1"/>
            <a:r>
              <a:rPr lang="en-US" smtClean="0"/>
              <a:t>If we can verify solutions efficiently, can we find them efficiently as well?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3" y="1219201"/>
            <a:ext cx="11276172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Decision Problems:</a:t>
            </a:r>
          </a:p>
          <a:p>
            <a:pPr lvl="1"/>
            <a:r>
              <a:rPr lang="en-US" dirty="0"/>
              <a:t>Is there a solution?</a:t>
            </a:r>
          </a:p>
          <a:p>
            <a:pPr lvl="2"/>
            <a:r>
              <a:rPr lang="en-US" dirty="0"/>
              <a:t>Output is True/False</a:t>
            </a:r>
          </a:p>
          <a:p>
            <a:pPr lvl="1"/>
            <a:r>
              <a:rPr lang="en-US" b="1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Can</a:t>
            </a:r>
            <a:r>
              <a:rPr lang="en-US" smtClean="0"/>
              <a:t> all these boxes fit in the trunk of my car?</a:t>
            </a:r>
          </a:p>
          <a:p>
            <a:r>
              <a:rPr lang="en-US" smtClean="0"/>
              <a:t> Search </a:t>
            </a:r>
            <a:r>
              <a:rPr lang="en-US" dirty="0"/>
              <a:t>Problems:</a:t>
            </a:r>
          </a:p>
          <a:p>
            <a:pPr lvl="1"/>
            <a:r>
              <a:rPr lang="en-US" dirty="0"/>
              <a:t>Find a solution</a:t>
            </a:r>
          </a:p>
          <a:p>
            <a:pPr lvl="2"/>
            <a:r>
              <a:rPr lang="en-US" dirty="0"/>
              <a:t>Output is complex</a:t>
            </a:r>
          </a:p>
          <a:p>
            <a:pPr lvl="1"/>
            <a:r>
              <a:rPr lang="en-US" smtClean="0"/>
              <a:t>Show me </a:t>
            </a:r>
            <a:r>
              <a:rPr lang="en-US" smtClean="0">
                <a:solidFill>
                  <a:srgbClr val="FF0000"/>
                </a:solidFill>
              </a:rPr>
              <a:t>how</a:t>
            </a:r>
            <a:r>
              <a:rPr lang="en-US" smtClean="0"/>
              <a:t> to make these boxes fit in the trunk of my car.</a:t>
            </a:r>
            <a:endParaRPr lang="en-US" dirty="0"/>
          </a:p>
          <a:p>
            <a:r>
              <a:rPr lang="en-US" dirty="0"/>
              <a:t>Verification Problems:</a:t>
            </a:r>
          </a:p>
          <a:p>
            <a:pPr lvl="1"/>
            <a:r>
              <a:rPr lang="en-US" dirty="0"/>
              <a:t>Given a potential solution, is it valid?</a:t>
            </a:r>
          </a:p>
          <a:p>
            <a:pPr lvl="2"/>
            <a:r>
              <a:rPr lang="en-US" dirty="0"/>
              <a:t>Output </a:t>
            </a:r>
            <a:r>
              <a:rPr lang="en-US"/>
              <a:t>is </a:t>
            </a:r>
            <a:r>
              <a:rPr lang="en-US" smtClean="0"/>
              <a:t>True/False</a:t>
            </a:r>
          </a:p>
          <a:p>
            <a:pPr lvl="1"/>
            <a:r>
              <a:rPr lang="en-US" smtClean="0"/>
              <a:t>Will the boxes fit in the trunk of your care if you load them </a:t>
            </a:r>
            <a:r>
              <a:rPr lang="en-US" smtClean="0">
                <a:solidFill>
                  <a:srgbClr val="FF0000"/>
                </a:solidFill>
              </a:rPr>
              <a:t>like this</a:t>
            </a:r>
            <a:r>
              <a:rPr lang="en-US" smtClean="0"/>
              <a:t>?</a:t>
            </a:r>
            <a:endParaRPr lang="en-US" dirty="0"/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if P=NP?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Any problem we can verify efficiently, we can solve efficiently</a:t>
            </a:r>
          </a:p>
          <a:p>
            <a:r>
              <a:rPr lang="en-US" smtClean="0"/>
              <a:t>Good things:</a:t>
            </a:r>
          </a:p>
          <a:p>
            <a:pPr lvl="1"/>
            <a:r>
              <a:rPr lang="en-US" smtClean="0"/>
              <a:t>Optimize packing boxes</a:t>
            </a:r>
          </a:p>
          <a:p>
            <a:pPr lvl="1"/>
            <a:r>
              <a:rPr lang="en-US" smtClean="0"/>
              <a:t>Predict how proteins will fold</a:t>
            </a:r>
          </a:p>
          <a:p>
            <a:pPr lvl="1"/>
            <a:r>
              <a:rPr lang="en-US" smtClean="0"/>
              <a:t>Optimally layout computer hardware</a:t>
            </a:r>
          </a:p>
          <a:p>
            <a:r>
              <a:rPr lang="en-US" smtClean="0"/>
              <a:t>Bad (?) things:</a:t>
            </a:r>
          </a:p>
          <a:p>
            <a:pPr lvl="1"/>
            <a:r>
              <a:rPr lang="en-US" smtClean="0"/>
              <a:t>No cryptography</a:t>
            </a:r>
          </a:p>
          <a:p>
            <a:pPr lvl="1"/>
            <a:r>
              <a:rPr lang="en-US" smtClean="0"/>
              <a:t>Stronger AI?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Image result for i for one welcome our new robot overl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2743200"/>
            <a:ext cx="4133850" cy="325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70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Non-determinism and Verification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Non-deterministic TM to Verifier:</a:t>
            </a:r>
          </a:p>
          <a:p>
            <a:pPr lvl="1"/>
            <a:r>
              <a:rPr lang="en-US" smtClean="0"/>
              <a:t>To accept: Some polynomial-length path in the TM accepts</a:t>
            </a:r>
          </a:p>
          <a:p>
            <a:pPr lvl="1"/>
            <a:r>
              <a:rPr lang="en-US" smtClean="0"/>
              <a:t>What might we verify: When there is a non-deterministic split, which “fork” to take</a:t>
            </a:r>
          </a:p>
          <a:p>
            <a:r>
              <a:rPr lang="en-US" smtClean="0"/>
              <a:t>Verifier to Non-determinstic TM:</a:t>
            </a:r>
          </a:p>
          <a:p>
            <a:pPr lvl="1"/>
            <a:r>
              <a:rPr lang="en-US" smtClean="0"/>
              <a:t>Non-deterministically guess a solution for the verifier</a:t>
            </a:r>
          </a:p>
          <a:p>
            <a:pPr lvl="1"/>
            <a:r>
              <a:rPr lang="en-US" smtClean="0"/>
              <a:t>Accept if the solution was valid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7012" y="1371600"/>
                <a:ext cx="8240007" cy="5410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How can we try to figure out if P=NP?</a:t>
                </a:r>
              </a:p>
              <a:p>
                <a:r>
                  <a:rPr lang="en-US" dirty="0"/>
                  <a:t>Identify problems at least as “hard” as NP</a:t>
                </a:r>
              </a:p>
              <a:p>
                <a:pPr lvl="1"/>
                <a:r>
                  <a:rPr lang="en-US" dirty="0"/>
                  <a:t>If any of these “hard” problems can be solved in polynomial time, then all NP problems can be solved in polynomial time.</a:t>
                </a:r>
              </a:p>
              <a:p>
                <a:r>
                  <a:rPr lang="en-US" dirty="0"/>
                  <a:t>Definition: NP-Hard: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is NP-Hard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in polynomial time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2" y="1371600"/>
                <a:ext cx="8240007" cy="5410200"/>
              </a:xfrm>
              <a:blipFill rotWithShape="1">
                <a:blip r:embed="rId2"/>
                <a:stretch>
                  <a:fillRect l="-1701" t="-2477" r="-666" b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20725" y="3117466"/>
            <a:ext cx="2292137" cy="22927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695619" y="4108065"/>
            <a:ext cx="1218883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17397" y="4456055"/>
            <a:ext cx="375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82094" y="3667780"/>
            <a:ext cx="612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9" name="Oval 8"/>
          <p:cNvSpPr/>
          <p:nvPr/>
        </p:nvSpPr>
        <p:spPr>
          <a:xfrm>
            <a:off x="8521096" y="853635"/>
            <a:ext cx="1915585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0550" y="1740115"/>
            <a:ext cx="949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98665" y="2173501"/>
            <a:ext cx="1638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as “hard” as NP</a:t>
            </a:r>
          </a:p>
        </p:txBody>
      </p:sp>
    </p:spTree>
    <p:extLst>
      <p:ext uri="{BB962C8B-B14F-4D97-AF65-F5344CB8AC3E}">
        <p14:creationId xmlns:p14="http://schemas.microsoft.com/office/powerpoint/2010/main" val="27294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7551" y="1773200"/>
            <a:ext cx="3214671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33CC"/>
                </a:solidFill>
              </a:rPr>
              <a:t>NP-Hardness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5281" y="1403866"/>
            <a:ext cx="2907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NP-Hard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94196" y="1371600"/>
            <a:ext cx="368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to show is NP-Hard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2778" y="4873374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2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0945" y="1806836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1071" y="1892574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7906" y="4727933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5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6357" y="2137483"/>
            <a:ext cx="283929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2978" y="3378616"/>
            <a:ext cx="1086255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8717" y="4839966"/>
            <a:ext cx="283929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8147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5413" y="5242708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1436" y="5140410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7635" y="1367137"/>
                <a:ext cx="1063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523603" y="3893404"/>
            <a:ext cx="332191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could be done in polynomial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3246" y="2971801"/>
            <a:ext cx="312481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could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232644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3603" y="1600202"/>
                <a:ext cx="7172016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“Together they stand, together they fall”</a:t>
                </a:r>
              </a:p>
              <a:p>
                <a:r>
                  <a:rPr lang="en-US" dirty="0"/>
                  <a:t>Problems solvable in polynomial time </a:t>
                </a:r>
                <a:r>
                  <a:rPr lang="en-US" dirty="0" err="1"/>
                  <a:t>iff</a:t>
                </a:r>
                <a:r>
                  <a:rPr lang="en-US" dirty="0"/>
                  <a:t> ALL NP problems are</a:t>
                </a:r>
              </a:p>
              <a:p>
                <a:r>
                  <a:rPr lang="en-US" dirty="0"/>
                  <a:t>NP-Complete = NP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∩</m:t>
                    </m:r>
                  </m:oMath>
                </a14:m>
                <a:r>
                  <a:rPr lang="en-US" dirty="0"/>
                  <a:t> NP-Hard</a:t>
                </a:r>
              </a:p>
              <a:p>
                <a:r>
                  <a:rPr lang="en-US" dirty="0"/>
                  <a:t>How to show a problem is NP-Complete?</a:t>
                </a:r>
              </a:p>
              <a:p>
                <a:pPr lvl="1"/>
                <a:r>
                  <a:rPr lang="en-US" dirty="0"/>
                  <a:t>Show it belongs to NP</a:t>
                </a:r>
              </a:p>
              <a:p>
                <a:pPr lvl="2"/>
                <a:r>
                  <a:rPr lang="en-US" dirty="0"/>
                  <a:t>Give a polynomial time verifier</a:t>
                </a:r>
              </a:p>
              <a:p>
                <a:pPr lvl="1"/>
                <a:r>
                  <a:rPr lang="en-US" dirty="0"/>
                  <a:t>Show it is NP-Hard</a:t>
                </a:r>
              </a:p>
              <a:p>
                <a:pPr lvl="2"/>
                <a:r>
                  <a:rPr lang="en-US" dirty="0"/>
                  <a:t>Give a reduction from another NP-H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600201"/>
                <a:ext cx="7173884" cy="4525963"/>
              </a:xfrm>
              <a:blipFill>
                <a:blip r:embed="rId2"/>
                <a:stretch>
                  <a:fillRect l="-194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03637" y="3117466"/>
            <a:ext cx="2292137" cy="22927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778531" y="4108065"/>
            <a:ext cx="1218883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00310" y="4456055"/>
            <a:ext cx="375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5007" y="3667780"/>
            <a:ext cx="612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9" name="Oval 8"/>
          <p:cNvSpPr/>
          <p:nvPr/>
        </p:nvSpPr>
        <p:spPr>
          <a:xfrm>
            <a:off x="8604009" y="853635"/>
            <a:ext cx="1915585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13462" y="1740115"/>
            <a:ext cx="949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17237" y="3105311"/>
            <a:ext cx="913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1026" y="6032221"/>
            <a:ext cx="4833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We now just need a FIRST NP-Hard problem</a:t>
            </a:r>
          </a:p>
        </p:txBody>
      </p:sp>
    </p:spTree>
    <p:extLst>
      <p:ext uri="{BB962C8B-B14F-4D97-AF65-F5344CB8AC3E}">
        <p14:creationId xmlns:p14="http://schemas.microsoft.com/office/powerpoint/2010/main" val="173719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327541" y="1773200"/>
            <a:ext cx="3214671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/>
          <a:lstStyle/>
          <a:p>
            <a:r>
              <a:rPr lang="en-US" dirty="0"/>
              <a:t>MacGyver’s </a:t>
            </a:r>
            <a:r>
              <a:rPr lang="en-US" dirty="0">
                <a:solidFill>
                  <a:srgbClr val="FF33CC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574" y="1901865"/>
            <a:ext cx="234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a door</a:t>
            </a:r>
          </a:p>
        </p:txBody>
      </p:sp>
      <p:pic>
        <p:nvPicPr>
          <p:cNvPr id="8" name="Picture 2" descr="Image result for do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2094147" y="2307490"/>
            <a:ext cx="592401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51220" y="1219199"/>
            <a:ext cx="3761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Problem </a:t>
            </a:r>
            <a:r>
              <a:rPr lang="en-US" u="sng" smtClean="0"/>
              <a:t>known to be “hard”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8558523" y="1595735"/>
            <a:ext cx="2565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Lighting a fire</a:t>
            </a:r>
          </a:p>
        </p:txBody>
      </p:sp>
      <p:pic>
        <p:nvPicPr>
          <p:cNvPr id="15" name="Picture 4" descr="Image result for fi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8455997" y="1828800"/>
            <a:ext cx="2332988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714571" y="1219200"/>
            <a:ext cx="4090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Problem </a:t>
            </a:r>
            <a:r>
              <a:rPr lang="en-US" u="sng" smtClean="0"/>
              <a:t>of uknown “hardness”</a:t>
            </a:r>
            <a:endParaRPr lang="en-US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8339200" y="4796135"/>
            <a:ext cx="347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Alcohol, wood, matches</a:t>
            </a:r>
          </a:p>
        </p:txBody>
      </p:sp>
      <p:pic>
        <p:nvPicPr>
          <p:cNvPr id="18" name="Picture 6" descr="Image result for whiske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9415688" y="5286670"/>
            <a:ext cx="393753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10178428" y="5460621"/>
            <a:ext cx="164630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Image result for match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538" y="6029643"/>
            <a:ext cx="629198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883730" y="4346437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730" y="4346437"/>
                <a:ext cx="193508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71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777832" y="2307490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32" y="2307490"/>
                <a:ext cx="625761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30236" y="2063145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76" y="2063144"/>
                <a:ext cx="625924" cy="1004887"/>
              </a:xfrm>
              <a:prstGeom prst="rect">
                <a:avLst/>
              </a:prstGeom>
              <a:blipFill>
                <a:blip r:embed="rId9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447047" y="5134054"/>
            <a:ext cx="1174289" cy="1721076"/>
            <a:chOff x="10154328" y="3614629"/>
            <a:chExt cx="1565720" cy="1721076"/>
          </a:xfrm>
        </p:grpSpPr>
        <p:pic>
          <p:nvPicPr>
            <p:cNvPr id="25" name="Picture 24" descr="Image result for ke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528567" y="3614629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6" descr="Image result for flam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707909" y="4719935"/>
            <a:ext cx="340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Keg cannon battering 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70012" y="4338935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12" y="4338935"/>
                <a:ext cx="1915845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9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473957" y="1845187"/>
            <a:ext cx="2839298" cy="1344573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/>
              <a:t>Aim duct at door, insert keg</a:t>
            </a: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180662" y="3216748"/>
            <a:ext cx="1409995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dirty="0"/>
              <a:t>How?</a:t>
            </a: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626317" y="4839966"/>
            <a:ext cx="283929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951670" y="5139426"/>
            <a:ext cx="2469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/>
              <a:t>Put fire under the Keg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325747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369677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2" grpId="0"/>
      <p:bldP spid="14" grpId="0"/>
      <p:bldP spid="16" grpId="0"/>
      <p:bldP spid="17" grpId="0"/>
      <p:bldP spid="21" grpId="0"/>
      <p:bldP spid="22" grpId="0" animBg="1"/>
      <p:bldP spid="23" grpId="0" animBg="1"/>
      <p:bldP spid="27" grpId="0"/>
      <p:bldP spid="28" grpId="0"/>
      <p:bldP spid="30" grpId="0" animBg="1"/>
      <p:bldP spid="31" grpId="0" animBg="1"/>
      <p:bldP spid="32" grpId="0" animBg="1"/>
      <p:bldP spid="33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60812" y="1773200"/>
            <a:ext cx="3214671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33CC"/>
                </a:solidFill>
              </a:rPr>
              <a:t>NP-Completeness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7130" y="1403866"/>
            <a:ext cx="3511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NP-Complete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5657" y="1371600"/>
            <a:ext cx="426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other NP-Complete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2778" y="4873374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2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1422794" y="1806836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94" y="1806836"/>
                <a:ext cx="625761" cy="1184190"/>
              </a:xfrm>
              <a:prstGeom prst="flowChartMagneticDisk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1071" y="1892574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59755" y="4727933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55" y="4727933"/>
                <a:ext cx="191584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9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099618" y="2137483"/>
            <a:ext cx="283929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2978" y="3378616"/>
            <a:ext cx="1086255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251978" y="4839966"/>
            <a:ext cx="283929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951408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5413" y="5242708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1503285" y="5140410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85" y="5140410"/>
                <a:ext cx="625761" cy="1184190"/>
              </a:xfrm>
              <a:prstGeom prst="flowChartMagneticDisk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60896" y="1367137"/>
                <a:ext cx="1063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96" y="1367137"/>
                <a:ext cx="106386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114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05452" y="3969604"/>
            <a:ext cx="332191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could be done in polynomial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3246" y="3131404"/>
            <a:ext cx="312481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could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2540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7551" y="1773200"/>
            <a:ext cx="3214671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33CC"/>
                </a:solidFill>
              </a:rPr>
              <a:t>NP-Completeness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5281" y="1403866"/>
            <a:ext cx="3511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NP-Complete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5657" y="1371600"/>
            <a:ext cx="426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other NP-Complete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2778" y="4873374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2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0945" y="1806836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1071" y="1892574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7906" y="4727933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5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6357" y="2137483"/>
            <a:ext cx="283929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2978" y="3378616"/>
            <a:ext cx="1086255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8717" y="4839966"/>
            <a:ext cx="283929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8147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5413" y="5242708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1436" y="5140410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7635" y="1367137"/>
                <a:ext cx="1063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769463" y="3893404"/>
            <a:ext cx="332191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cannot be done in polynomial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3603" y="3124201"/>
            <a:ext cx="312481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cannot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288145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522" y="1600201"/>
            <a:ext cx="9903420" cy="3276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Shown to be NP-Hard by Cook and Levin (independently)</a:t>
            </a:r>
          </a:p>
          <a:p>
            <a:r>
              <a:rPr lang="en-US" dirty="0"/>
              <a:t>Given a 3-CNF formula (logical AND of </a:t>
            </a:r>
            <a:r>
              <a:rPr lang="en-US" dirty="0">
                <a:solidFill>
                  <a:srgbClr val="FF0000"/>
                </a:solidFill>
              </a:rPr>
              <a:t>clauses</a:t>
            </a:r>
            <a:r>
              <a:rPr lang="en-US" dirty="0"/>
              <a:t>, each an OR of 3 </a:t>
            </a:r>
            <a:r>
              <a:rPr lang="en-US" dirty="0">
                <a:solidFill>
                  <a:srgbClr val="4F81BD"/>
                </a:solidFill>
              </a:rPr>
              <a:t>variables</a:t>
            </a:r>
            <a:r>
              <a:rPr lang="en-US" dirty="0"/>
              <a:t>), Is there an </a:t>
            </a:r>
            <a:r>
              <a:rPr lang="en-US" dirty="0">
                <a:solidFill>
                  <a:srgbClr val="7030A0"/>
                </a:solidFill>
              </a:rPr>
              <a:t>assignment </a:t>
            </a:r>
            <a:r>
              <a:rPr lang="en-US" dirty="0"/>
              <a:t>of true/false to each variable to make the formula true?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324" y="4853973"/>
                <a:ext cx="8542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324" y="4853973"/>
                <a:ext cx="8542037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214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33046" y="5447697"/>
            <a:ext cx="101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Clause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9910" y="5780039"/>
            <a:ext cx="132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Variables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2475805" y="4630015"/>
            <a:ext cx="381000" cy="137124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961369" y="5315639"/>
            <a:ext cx="889395" cy="46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4411118" y="5315639"/>
            <a:ext cx="439646" cy="46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H="1" flipV="1">
            <a:off x="4800340" y="5273569"/>
            <a:ext cx="50424" cy="506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51495" y="5364540"/>
                <a:ext cx="163758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495" y="5364540"/>
                <a:ext cx="1637586" cy="1569660"/>
              </a:xfrm>
              <a:prstGeom prst="rect">
                <a:avLst/>
              </a:prstGeom>
              <a:blipFill rotWithShape="1">
                <a:blip r:embed="rId3"/>
                <a:stretch>
                  <a:fillRect r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Image result for leonid lev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976" y="-9378"/>
            <a:ext cx="1353849" cy="203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Image result for stephen coo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7"/>
          <a:stretch/>
        </p:blipFill>
        <p:spPr bwMode="auto">
          <a:xfrm>
            <a:off x="1134" y="0"/>
            <a:ext cx="1565072" cy="16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66206" y="32825"/>
            <a:ext cx="191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Stephen Cook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75114" y="32825"/>
            <a:ext cx="1747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Leonid Levin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4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Theme: Categorizing Languages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So far: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Finite</a:t>
            </a:r>
          </a:p>
          <a:p>
            <a:pPr lvl="1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Regular</a:t>
            </a:r>
          </a:p>
          <a:p>
            <a:pPr lvl="1"/>
            <a:r>
              <a:rPr lang="en-US" smtClean="0">
                <a:solidFill>
                  <a:srgbClr val="CC9900"/>
                </a:solidFill>
              </a:rPr>
              <a:t>Context Free</a:t>
            </a:r>
          </a:p>
          <a:p>
            <a:pPr lvl="1"/>
            <a:r>
              <a:rPr lang="en-US" smtClean="0">
                <a:solidFill>
                  <a:srgbClr val="00B050"/>
                </a:solidFill>
              </a:rPr>
              <a:t>Decidable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Recognizable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440550" y="1143000"/>
            <a:ext cx="7521262" cy="5562600"/>
            <a:chOff x="4440550" y="1143000"/>
            <a:chExt cx="7521262" cy="5562600"/>
          </a:xfrm>
        </p:grpSpPr>
        <p:sp>
          <p:nvSpPr>
            <p:cNvPr id="5" name="Oval 4"/>
            <p:cNvSpPr/>
            <p:nvPr/>
          </p:nvSpPr>
          <p:spPr>
            <a:xfrm>
              <a:off x="4440550" y="1143000"/>
              <a:ext cx="7521262" cy="556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165255" y="1678980"/>
              <a:ext cx="6277914" cy="4643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728564" y="2095594"/>
              <a:ext cx="5151296" cy="380981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363006" y="2632711"/>
              <a:ext cx="3882411" cy="2871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96079" y="1219200"/>
              <a:ext cx="18162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Recognizable</a:t>
              </a: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92318" y="1671935"/>
              <a:ext cx="1423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Decidable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16597" y="2205335"/>
              <a:ext cx="1775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Context Free</a:t>
              </a: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11560" y="3153885"/>
              <a:ext cx="2473039" cy="18290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2348" y="2738735"/>
              <a:ext cx="11314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Regular</a:t>
              </a:r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82347" y="3597351"/>
              <a:ext cx="881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Finite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Why Categorize Languages?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Indicates limits on resources needed to compute by Turing Machines relative to input size</a:t>
            </a:r>
          </a:p>
          <a:p>
            <a:r>
              <a:rPr lang="en-US" smtClean="0"/>
              <a:t>Space = number of cells required on the tape (beyond input)</a:t>
            </a:r>
          </a:p>
          <a:p>
            <a:r>
              <a:rPr lang="en-US" smtClean="0"/>
              <a:t>Time = number of transitions required by the machine</a:t>
            </a:r>
          </a:p>
          <a:p>
            <a:r>
              <a:rPr lang="en-US" smtClean="0"/>
              <a:t>Regular: </a:t>
            </a:r>
          </a:p>
          <a:p>
            <a:pPr lvl="1"/>
            <a:r>
              <a:rPr lang="en-US" smtClean="0"/>
              <a:t>Constant space</a:t>
            </a:r>
          </a:p>
          <a:p>
            <a:pPr lvl="1"/>
            <a:r>
              <a:rPr lang="en-US" smtClean="0"/>
              <a:t>Linear time</a:t>
            </a:r>
          </a:p>
          <a:p>
            <a:r>
              <a:rPr lang="en-US" smtClean="0"/>
              <a:t>Context Free: </a:t>
            </a:r>
          </a:p>
          <a:p>
            <a:pPr lvl="1"/>
            <a:r>
              <a:rPr lang="en-US" smtClean="0"/>
              <a:t>Linear space</a:t>
            </a: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Categorizing Languages by 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far: Categorize by kind of machine needed to express</a:t>
            </a:r>
          </a:p>
          <a:p>
            <a:r>
              <a:rPr lang="en-US" smtClean="0"/>
              <a:t>Going forward: Categorize by amount of resources a Turing Machine needs (asymptotic, relative to input size)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rgbClr val="FF33CC"/>
                    </a:solidFill>
                  </a:rPr>
                  <a:t>At most </a:t>
                </a:r>
                <a:r>
                  <a:rPr lang="en-US" dirty="0" smtClean="0"/>
                  <a:t>within constant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</m:oMath>
                </a14:m>
                <a:r>
                  <a:rPr lang="en-US" dirty="0" smtClean="0"/>
                  <a:t>f</a:t>
                </a:r>
                <a:r>
                  <a:rPr lang="en-US" b="0" dirty="0" smtClean="0"/>
                  <a:t>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|∃ </m:t>
                    </m:r>
                  </m:oMath>
                </a14:m>
                <a:r>
                  <a:rPr lang="en-US" dirty="0" smtClean="0"/>
                  <a:t>constants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rgbClr val="FF33CC"/>
                    </a:solidFill>
                  </a:rPr>
                  <a:t>At least </a:t>
                </a:r>
                <a:r>
                  <a:rPr lang="en-US" dirty="0" smtClean="0"/>
                  <a:t>within </a:t>
                </a:r>
                <a:r>
                  <a:rPr lang="en-US" dirty="0"/>
                  <a:t>constant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</m:t>
                    </m:r>
                  </m:oMath>
                </a14:m>
                <a:r>
                  <a:rPr lang="en-US" dirty="0"/>
                  <a:t>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|∃ </m:t>
                    </m:r>
                  </m:oMath>
                </a14:m>
                <a:r>
                  <a:rPr lang="en-US" dirty="0"/>
                  <a:t>constants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)}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 smtClean="0">
                    <a:solidFill>
                      <a:srgbClr val="FF33CC"/>
                    </a:solidFill>
                  </a:rPr>
                  <a:t>Tightly</a:t>
                </a:r>
                <a:r>
                  <a:rPr lang="en-US" dirty="0" smtClean="0"/>
                  <a:t>” within </a:t>
                </a:r>
                <a:r>
                  <a:rPr lang="en-US" dirty="0"/>
                  <a:t>constant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0"/>
          <a:stretch/>
        </p:blipFill>
        <p:spPr bwMode="auto">
          <a:xfrm>
            <a:off x="1069453" y="1143000"/>
            <a:ext cx="6942116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19589" y="1817132"/>
                <a:ext cx="23730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817132"/>
                <a:ext cx="182883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33476" y="2527373"/>
                <a:ext cx="23575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617" y="2527373"/>
                <a:ext cx="1818383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17371" y="3091934"/>
                <a:ext cx="23655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Ω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535" y="3091934"/>
                <a:ext cx="182479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7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/>
          <a:lstStyle/>
          <a:p>
            <a:r>
              <a:rPr lang="en-US" smtClean="0"/>
              <a:t>Complexity Classes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588" y="1143000"/>
                <a:ext cx="11504772" cy="510539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A set of languages grouped by resources required to compute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𝐷𝑇𝐼𝑀𝐸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can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be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decided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by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an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up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to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linear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time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deterministic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TM</m:t>
                        </m:r>
                      </m:e>
                    </m:d>
                  </m:oMath>
                </a14:m>
                <a:endParaRPr lang="en-US" b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i="1">
                        <a:latin typeface="Cambria Math"/>
                      </a:rPr>
                      <m:t>𝑇𝐼𝑀𝐸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can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be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decided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by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an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least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linear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time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deterministic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TM</m:t>
                    </m:r>
                    <m:r>
                      <a:rPr lang="en-US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𝐷𝑇𝐼𝑀𝐸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𝐷𝑇𝐼𝑀𝐸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</a:rPr>
                      <m:t>𝐷𝑇𝐼𝑀𝐸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/>
              </a:p>
              <a:p>
                <a:r>
                  <a:rPr lang="en-US" smtClean="0"/>
                  <a:t>Last class’s “enhancements” didn’t change what we could possibly compute, but it could change how long the computation took</a:t>
                </a:r>
              </a:p>
              <a:p>
                <a:r>
                  <a:rPr lang="en-US" smtClean="0">
                    <a:solidFill>
                      <a:srgbClr val="00B050"/>
                    </a:solidFill>
                  </a:rPr>
                  <a:t>Decidable</a:t>
                </a:r>
                <a:r>
                  <a:rPr lang="en-US" smtClean="0"/>
                  <a:t> languages only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588" y="1143000"/>
                <a:ext cx="11504772" cy="5105399"/>
              </a:xfrm>
              <a:blipFill rotWithShape="1">
                <a:blip r:embed="rId3"/>
                <a:stretch>
                  <a:fillRect l="-848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5" r="33769" b="73872"/>
          <a:stretch/>
        </p:blipFill>
        <p:spPr>
          <a:xfrm>
            <a:off x="9897379" y="5257800"/>
            <a:ext cx="2293033" cy="14588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24403" y="5987212"/>
            <a:ext cx="337209" cy="27221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6612" y="5238107"/>
            <a:ext cx="4724400" cy="1519886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2812" y="5421038"/>
            <a:ext cx="2971800" cy="1154024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399212" y="5410200"/>
            <a:ext cx="2971800" cy="1154024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722812" y="5421038"/>
                <a:ext cx="2971800" cy="1154024"/>
              </a:xfrm>
              <a:prstGeom prst="ellipse">
                <a:avLst/>
              </a:prstGeom>
              <a:solidFill>
                <a:srgbClr val="FF66FF">
                  <a:alpha val="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𝐷𝑇𝐼𝑀𝐸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                  </m:t>
                      </m:r>
                    </m:oMath>
                  </m:oMathPara>
                </a14:m>
                <a:endParaRPr lang="en-US" sz="1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812" y="5421038"/>
                <a:ext cx="2971800" cy="1154024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6399212" y="5410200"/>
                <a:ext cx="2971800" cy="1154024"/>
              </a:xfrm>
              <a:prstGeom prst="ellipse">
                <a:avLst/>
              </a:prstGeom>
              <a:solidFill>
                <a:srgbClr val="FF66FF">
                  <a:alpha val="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                       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𝐷𝑇𝐼𝑀𝐸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212" y="5410200"/>
                <a:ext cx="2971800" cy="115402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23012" y="5801906"/>
                <a:ext cx="1495089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𝐷𝑇𝐼𝑀𝐸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012" y="5801906"/>
                <a:ext cx="1495089" cy="37029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H="1" flipV="1">
            <a:off x="9371012" y="5238108"/>
            <a:ext cx="990600" cy="759942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371012" y="6259424"/>
            <a:ext cx="990600" cy="498569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Non-Determinisitic Complexity Classes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588" y="1143000"/>
                <a:ext cx="11504772" cy="510539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A set of languages grouped by resources required to compute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𝑁𝑇𝐼𝑀𝐸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can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be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decided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by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an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up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to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linear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time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nondeterministic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TM</m:t>
                        </m:r>
                      </m:e>
                    </m:d>
                  </m:oMath>
                </a14:m>
                <a:endParaRPr lang="en-US" b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𝑇𝐼𝑀𝐸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can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be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decided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by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an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least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linear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time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non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deterministic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TM</m:t>
                    </m:r>
                    <m:r>
                      <a:rPr lang="en-US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𝑇𝐼𝑀𝐸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𝑁𝑇𝐼𝑀𝐸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</a:rPr>
                      <m:t>𝑁𝑇𝐼𝑀𝐸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/>
              </a:p>
              <a:p>
                <a:r>
                  <a:rPr lang="en-US" smtClean="0"/>
                  <a:t>Last class’s “enhancements” didn’t change what we could possibly compute, but it could change how long the computation took</a:t>
                </a:r>
              </a:p>
              <a:p>
                <a:r>
                  <a:rPr lang="en-US" smtClean="0">
                    <a:solidFill>
                      <a:srgbClr val="00B050"/>
                    </a:solidFill>
                  </a:rPr>
                  <a:t>Decidable</a:t>
                </a:r>
                <a:r>
                  <a:rPr lang="en-US" smtClean="0"/>
                  <a:t> languages only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588" y="1143000"/>
                <a:ext cx="11504772" cy="5105399"/>
              </a:xfrm>
              <a:blipFill rotWithShape="1">
                <a:blip r:embed="rId3"/>
                <a:stretch>
                  <a:fillRect l="-848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5" r="33769" b="73872"/>
          <a:stretch/>
        </p:blipFill>
        <p:spPr>
          <a:xfrm>
            <a:off x="9897379" y="5257800"/>
            <a:ext cx="2293033" cy="14588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24403" y="5987212"/>
            <a:ext cx="337209" cy="27221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6612" y="5238107"/>
            <a:ext cx="4724400" cy="1519886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2812" y="5421038"/>
            <a:ext cx="2971800" cy="1154024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399212" y="5410200"/>
            <a:ext cx="2971800" cy="1154024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722812" y="5421038"/>
                <a:ext cx="2971800" cy="1154024"/>
              </a:xfrm>
              <a:prstGeom prst="ellipse">
                <a:avLst/>
              </a:prstGeom>
              <a:solidFill>
                <a:srgbClr val="FF66FF">
                  <a:alpha val="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𝑁𝑇𝐼𝑀𝐸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                  </m:t>
                      </m:r>
                    </m:oMath>
                  </m:oMathPara>
                </a14:m>
                <a:endParaRPr lang="en-US" sz="1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812" y="5421038"/>
                <a:ext cx="2971800" cy="1154024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6399212" y="5410200"/>
                <a:ext cx="2971800" cy="1154024"/>
              </a:xfrm>
              <a:prstGeom prst="ellipse">
                <a:avLst/>
              </a:prstGeom>
              <a:solidFill>
                <a:srgbClr val="FF66FF">
                  <a:alpha val="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                       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𝑁𝑇𝐼𝑀𝐸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212" y="5410200"/>
                <a:ext cx="2971800" cy="115402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19004" y="5801906"/>
                <a:ext cx="1503104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𝑁</m:t>
                      </m:r>
                      <m:r>
                        <a:rPr lang="en-US" sz="1600" i="1" smtClean="0">
                          <a:latin typeface="Cambria Math"/>
                        </a:rPr>
                        <m:t>𝑇𝐼𝑀𝐸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04" y="5801906"/>
                <a:ext cx="1503104" cy="37029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H="1" flipV="1">
            <a:off x="9371012" y="5238108"/>
            <a:ext cx="990600" cy="759942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371012" y="6259424"/>
            <a:ext cx="990600" cy="498569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5916</TotalTime>
  <Words>875</Words>
  <Application>Microsoft Office PowerPoint</Application>
  <PresentationFormat>Custom</PresentationFormat>
  <Paragraphs>227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Cambria Math</vt:lpstr>
      <vt:lpstr>Arial</vt:lpstr>
      <vt:lpstr>Calibri</vt:lpstr>
      <vt:lpstr>Office Theme</vt:lpstr>
      <vt:lpstr>CS3102 Theory of Computation</vt:lpstr>
      <vt:lpstr>MacGyver’s Reduction</vt:lpstr>
      <vt:lpstr>Theme: Categorizing Languages</vt:lpstr>
      <vt:lpstr>Why Categorize Languages?</vt:lpstr>
      <vt:lpstr>Categorizing Languages by Complexity</vt:lpstr>
      <vt:lpstr>Asymptotic Notation</vt:lpstr>
      <vt:lpstr>PowerPoint Presentation</vt:lpstr>
      <vt:lpstr>Complexity Classes</vt:lpstr>
      <vt:lpstr>Non-Determinisitic Complexity Classes</vt:lpstr>
      <vt:lpstr>Deterministic vs Non-deterministic</vt:lpstr>
      <vt:lpstr>P vs NP Problem</vt:lpstr>
      <vt:lpstr>P⊆NP</vt:lpstr>
      <vt:lpstr>Why do we care?</vt:lpstr>
      <vt:lpstr>Problem Types</vt:lpstr>
      <vt:lpstr>What if P=NP?</vt:lpstr>
      <vt:lpstr>Non-determinism and Verification</vt:lpstr>
      <vt:lpstr>NP-Hard</vt:lpstr>
      <vt:lpstr>NP-Hardness Reduction</vt:lpstr>
      <vt:lpstr>NP-Complete</vt:lpstr>
      <vt:lpstr>NP-Completeness</vt:lpstr>
      <vt:lpstr>NP-Completeness</vt:lpstr>
      <vt:lpstr>3-SAT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Brunelle, Nathan J (njb2b)</cp:lastModifiedBy>
  <cp:revision>803</cp:revision>
  <dcterms:created xsi:type="dcterms:W3CDTF">2019-01-15T14:15:49Z</dcterms:created>
  <dcterms:modified xsi:type="dcterms:W3CDTF">2019-04-23T19:16:08Z</dcterms:modified>
</cp:coreProperties>
</file>