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565" r:id="rId3"/>
    <p:sldId id="569" r:id="rId4"/>
    <p:sldId id="576" r:id="rId5"/>
    <p:sldId id="571" r:id="rId6"/>
    <p:sldId id="572" r:id="rId7"/>
    <p:sldId id="573" r:id="rId8"/>
    <p:sldId id="577" r:id="rId9"/>
    <p:sldId id="575" r:id="rId10"/>
    <p:sldId id="578" r:id="rId11"/>
    <p:sldId id="584" r:id="rId12"/>
    <p:sldId id="581" r:id="rId13"/>
    <p:sldId id="580" r:id="rId14"/>
    <p:sldId id="582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</p:sldIdLst>
  <p:sldSz cx="12188825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  <a:srgbClr val="CC9900"/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36" autoAdjust="0"/>
  </p:normalViewPr>
  <p:slideViewPr>
    <p:cSldViewPr>
      <p:cViewPr varScale="1">
        <p:scale>
          <a:sx n="68" d="100"/>
          <a:sy n="68" d="100"/>
        </p:scale>
        <p:origin x="-71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441" y="274642"/>
            <a:ext cx="10969943" cy="58515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9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6.png"/><Relationship Id="rId10" Type="http://schemas.openxmlformats.org/officeDocument/2006/relationships/image" Target="../media/image42.png"/><Relationship Id="rId4" Type="http://schemas.openxmlformats.org/officeDocument/2006/relationships/image" Target="../media/image91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6.png"/><Relationship Id="rId10" Type="http://schemas.openxmlformats.org/officeDocument/2006/relationships/image" Target="../media/image42.png"/><Relationship Id="rId4" Type="http://schemas.openxmlformats.org/officeDocument/2006/relationships/image" Target="../media/image91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4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12" Type="http://schemas.openxmlformats.org/officeDocument/2006/relationships/image" Target="../media/image53.jpeg"/><Relationship Id="rId2" Type="http://schemas.openxmlformats.org/officeDocument/2006/relationships/image" Target="../media/image1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11" Type="http://schemas.openxmlformats.org/officeDocument/2006/relationships/image" Target="../media/image52.jpeg"/><Relationship Id="rId5" Type="http://schemas.openxmlformats.org/officeDocument/2006/relationships/image" Target="../media/image46.jpeg"/><Relationship Id="rId15" Type="http://schemas.openxmlformats.org/officeDocument/2006/relationships/image" Target="../media/image65.pn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Relationship Id="rId14" Type="http://schemas.openxmlformats.org/officeDocument/2006/relationships/image" Target="../media/image5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19.png"/><Relationship Id="rId7" Type="http://schemas.openxmlformats.org/officeDocument/2006/relationships/image" Target="../media/image10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20.png"/><Relationship Id="rId9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7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6.png"/><Relationship Id="rId2" Type="http://schemas.openxmlformats.org/officeDocument/2006/relationships/image" Target="../media/image125.png"/><Relationship Id="rId16" Type="http://schemas.openxmlformats.org/officeDocument/2006/relationships/image" Target="../media/image56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19" Type="http://schemas.openxmlformats.org/officeDocument/2006/relationships/image" Target="../media/image14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0.png"/><Relationship Id="rId18" Type="http://schemas.openxmlformats.org/officeDocument/2006/relationships/image" Target="../media/image871.png"/><Relationship Id="rId3" Type="http://schemas.openxmlformats.org/officeDocument/2006/relationships/image" Target="../media/image150.png"/><Relationship Id="rId21" Type="http://schemas.openxmlformats.org/officeDocument/2006/relationships/image" Target="../media/image153.png"/><Relationship Id="rId7" Type="http://schemas.openxmlformats.org/officeDocument/2006/relationships/image" Target="../media/image760.png"/><Relationship Id="rId12" Type="http://schemas.openxmlformats.org/officeDocument/2006/relationships/image" Target="../media/image811.png"/><Relationship Id="rId17" Type="http://schemas.openxmlformats.org/officeDocument/2006/relationships/image" Target="../media/image57.png"/><Relationship Id="rId2" Type="http://schemas.openxmlformats.org/officeDocument/2006/relationships/image" Target="../media/image720.png"/><Relationship Id="rId16" Type="http://schemas.openxmlformats.org/officeDocument/2006/relationships/image" Target="../media/image850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5" Type="http://schemas.openxmlformats.org/officeDocument/2006/relationships/image" Target="../media/image740.png"/><Relationship Id="rId15" Type="http://schemas.openxmlformats.org/officeDocument/2006/relationships/image" Target="../media/image840.png"/><Relationship Id="rId10" Type="http://schemas.openxmlformats.org/officeDocument/2006/relationships/image" Target="../media/image790.png"/><Relationship Id="rId19" Type="http://schemas.openxmlformats.org/officeDocument/2006/relationships/image" Target="../media/image880.png"/><Relationship Id="rId4" Type="http://schemas.openxmlformats.org/officeDocument/2006/relationships/image" Target="../media/image151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1.png"/><Relationship Id="rId18" Type="http://schemas.openxmlformats.org/officeDocument/2006/relationships/image" Target="../media/image57.png"/><Relationship Id="rId3" Type="http://schemas.openxmlformats.org/officeDocument/2006/relationships/image" Target="../media/image150.png"/><Relationship Id="rId21" Type="http://schemas.openxmlformats.org/officeDocument/2006/relationships/image" Target="../media/image153.png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850.png"/><Relationship Id="rId2" Type="http://schemas.openxmlformats.org/officeDocument/2006/relationships/image" Target="../media/image910.png"/><Relationship Id="rId16" Type="http://schemas.openxmlformats.org/officeDocument/2006/relationships/image" Target="../media/image840.png"/><Relationship Id="rId20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0.png"/><Relationship Id="rId5" Type="http://schemas.openxmlformats.org/officeDocument/2006/relationships/image" Target="../media/image155.png"/><Relationship Id="rId15" Type="http://schemas.openxmlformats.org/officeDocument/2006/relationships/image" Target="../media/image830.png"/><Relationship Id="rId10" Type="http://schemas.openxmlformats.org/officeDocument/2006/relationships/image" Target="../media/image780.png"/><Relationship Id="rId19" Type="http://schemas.openxmlformats.org/officeDocument/2006/relationships/image" Target="../media/image871.png"/><Relationship Id="rId4" Type="http://schemas.openxmlformats.org/officeDocument/2006/relationships/image" Target="../media/image154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19.png"/><Relationship Id="rId7" Type="http://schemas.openxmlformats.org/officeDocument/2006/relationships/image" Target="../media/image10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156.png"/><Relationship Id="rId4" Type="http://schemas.openxmlformats.org/officeDocument/2006/relationships/image" Target="../media/image120.png"/><Relationship Id="rId9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6.png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6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idea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For a given non-determinstic polynomial time TM and an input string:</a:t>
            </a:r>
          </a:p>
          <a:p>
            <a:pPr lvl="1"/>
            <a:r>
              <a:rPr lang="en-US" smtClean="0"/>
              <a:t>Create variables representing configurations of the TM</a:t>
            </a:r>
          </a:p>
          <a:p>
            <a:pPr lvl="1"/>
            <a:r>
              <a:rPr lang="en-US" smtClean="0"/>
              <a:t>Create Clauses to represent valid transitions among configurations</a:t>
            </a:r>
          </a:p>
          <a:p>
            <a:pPr lvl="1"/>
            <a:r>
              <a:rPr lang="en-US" smtClean="0"/>
              <a:t>Formula will be satisfiable if and only if the machine accepts the input</a:t>
            </a:r>
          </a:p>
          <a:p>
            <a:r>
              <a:rPr lang="en-US" smtClean="0"/>
              <a:t>Conclusion: If we can decide 3SAT in polynomial time, we can simulate any non-deterministic polynomial time TM in polynomial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algn="ctr" eaLnBrk="1" hangingPunct="1">
              <a:lnSpc>
                <a:spcPct val="100000"/>
              </a:lnSpc>
            </a:pPr>
            <a:r>
              <a:rPr lang="en-US" sz="5300" smtClean="0"/>
              <a:t>Another NP-Complete Problem</a:t>
            </a:r>
            <a:endParaRPr lang="en-US" sz="5300"/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1" y="-246222"/>
            <a:ext cx="2462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endParaRPr lang="en-US"/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101574" y="838200"/>
            <a:ext cx="120872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marL="457120" indent="-457120">
              <a:spcBef>
                <a:spcPct val="20000"/>
              </a:spcBef>
            </a:pPr>
            <a:r>
              <a:rPr lang="en-US" sz="4300">
                <a:solidFill>
                  <a:srgbClr val="FF00FF"/>
                </a:solidFill>
              </a:rPr>
              <a:t>Graph </a:t>
            </a:r>
            <a:r>
              <a:rPr lang="en-US" sz="4300" smtClean="0">
                <a:solidFill>
                  <a:srgbClr val="FF00FF"/>
                </a:solidFill>
              </a:rPr>
              <a:t>3-coloring</a:t>
            </a:r>
            <a:r>
              <a:rPr lang="en-US" sz="4300"/>
              <a:t>: </a:t>
            </a:r>
            <a:r>
              <a:rPr lang="en-US" sz="4300"/>
              <a:t>given </a:t>
            </a:r>
            <a:r>
              <a:rPr lang="en-US" sz="4300" smtClean="0"/>
              <a:t>a </a:t>
            </a:r>
            <a:r>
              <a:rPr lang="en-US" sz="4300"/>
              <a:t>graph, is it </a:t>
            </a:r>
          </a:p>
          <a:p>
            <a:pPr marL="457120" indent="-457120">
              <a:spcBef>
                <a:spcPct val="20000"/>
              </a:spcBef>
            </a:pPr>
            <a:r>
              <a:rPr lang="en-US" sz="4300"/>
              <a:t>	</a:t>
            </a:r>
            <a:r>
              <a:rPr lang="en-US" sz="4300" smtClean="0"/>
              <a:t>3-colorable</a:t>
            </a:r>
            <a:r>
              <a:rPr lang="en-US" sz="4300"/>
              <a:t>?  (adjacent nodes get different colors)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12588" y="2971800"/>
            <a:ext cx="2844059" cy="1293812"/>
            <a:chOff x="3120" y="1728"/>
            <a:chExt cx="1584" cy="960"/>
          </a:xfrm>
        </p:grpSpPr>
        <p:sp>
          <p:nvSpPr>
            <p:cNvPr id="225293" name="Oval 19"/>
            <p:cNvSpPr>
              <a:spLocks noChangeArrowheads="1"/>
            </p:cNvSpPr>
            <p:nvPr/>
          </p:nvSpPr>
          <p:spPr bwMode="auto">
            <a:xfrm>
              <a:off x="3312" y="172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4" name="Oval 20"/>
            <p:cNvSpPr>
              <a:spLocks noChangeArrowheads="1"/>
            </p:cNvSpPr>
            <p:nvPr/>
          </p:nvSpPr>
          <p:spPr bwMode="auto">
            <a:xfrm>
              <a:off x="3936" y="1728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5" name="Oval 21"/>
            <p:cNvSpPr>
              <a:spLocks noChangeArrowheads="1"/>
            </p:cNvSpPr>
            <p:nvPr/>
          </p:nvSpPr>
          <p:spPr bwMode="auto">
            <a:xfrm>
              <a:off x="3120" y="2256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6" name="Oval 22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7" name="Oval 23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298" name="AutoShape 24"/>
            <p:cNvCxnSpPr>
              <a:cxnSpLocks noChangeShapeType="1"/>
              <a:stCxn id="225293" idx="6"/>
              <a:endCxn id="225294" idx="2"/>
            </p:cNvCxnSpPr>
            <p:nvPr/>
          </p:nvCxnSpPr>
          <p:spPr bwMode="auto">
            <a:xfrm>
              <a:off x="3561" y="1848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299" name="AutoShape 25"/>
            <p:cNvCxnSpPr>
              <a:cxnSpLocks noChangeShapeType="1"/>
              <a:stCxn id="225293" idx="3"/>
              <a:endCxn id="225295" idx="0"/>
            </p:cNvCxnSpPr>
            <p:nvPr/>
          </p:nvCxnSpPr>
          <p:spPr bwMode="auto">
            <a:xfrm flipH="1">
              <a:off x="3240" y="1942"/>
              <a:ext cx="107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300" name="AutoShape 26"/>
            <p:cNvCxnSpPr>
              <a:cxnSpLocks noChangeShapeType="1"/>
              <a:stCxn id="225296" idx="2"/>
              <a:endCxn id="225295" idx="5"/>
            </p:cNvCxnSpPr>
            <p:nvPr/>
          </p:nvCxnSpPr>
          <p:spPr bwMode="auto">
            <a:xfrm flipH="1" flipV="1">
              <a:off x="3325" y="2470"/>
              <a:ext cx="554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301" name="AutoShape 27"/>
            <p:cNvCxnSpPr>
              <a:cxnSpLocks noChangeShapeType="1"/>
              <a:stCxn id="225296" idx="0"/>
              <a:endCxn id="225294" idx="4"/>
            </p:cNvCxnSpPr>
            <p:nvPr/>
          </p:nvCxnSpPr>
          <p:spPr bwMode="auto">
            <a:xfrm flipV="1">
              <a:off x="4008" y="1977"/>
              <a:ext cx="48" cy="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302" name="AutoShape 28"/>
            <p:cNvCxnSpPr>
              <a:cxnSpLocks noChangeShapeType="1"/>
              <a:stCxn id="225296" idx="6"/>
              <a:endCxn id="225297" idx="3"/>
            </p:cNvCxnSpPr>
            <p:nvPr/>
          </p:nvCxnSpPr>
          <p:spPr bwMode="auto">
            <a:xfrm flipV="1">
              <a:off x="4137" y="2374"/>
              <a:ext cx="362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303" name="AutoShape 29"/>
            <p:cNvCxnSpPr>
              <a:cxnSpLocks noChangeShapeType="1"/>
              <a:stCxn id="225297" idx="1"/>
              <a:endCxn id="225294" idx="5"/>
            </p:cNvCxnSpPr>
            <p:nvPr/>
          </p:nvCxnSpPr>
          <p:spPr bwMode="auto">
            <a:xfrm flipH="1" flipV="1">
              <a:off x="4141" y="1942"/>
              <a:ext cx="358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759838" name="Picture 30" descr="480px-Petersen_graph_3-colo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2736" y="2667000"/>
            <a:ext cx="2539339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9839" name="Picture 31" descr="160px-3-coloring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383" y="3124200"/>
            <a:ext cx="2031471" cy="1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2979173" y="5487988"/>
            <a:ext cx="1896039" cy="1293812"/>
            <a:chOff x="3120" y="1728"/>
            <a:chExt cx="1056" cy="960"/>
          </a:xfrm>
        </p:grpSpPr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3312" y="172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936" y="1728"/>
              <a:ext cx="240" cy="24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3120" y="2256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" name="AutoShape 24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3561" y="1848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25"/>
            <p:cNvCxnSpPr>
              <a:cxnSpLocks noChangeShapeType="1"/>
              <a:stCxn id="25" idx="3"/>
              <a:endCxn id="27" idx="0"/>
            </p:cNvCxnSpPr>
            <p:nvPr/>
          </p:nvCxnSpPr>
          <p:spPr bwMode="auto">
            <a:xfrm flipH="1">
              <a:off x="3240" y="1942"/>
              <a:ext cx="107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26"/>
            <p:cNvCxnSpPr>
              <a:cxnSpLocks noChangeShapeType="1"/>
              <a:stCxn id="28" idx="2"/>
              <a:endCxn id="27" idx="5"/>
            </p:cNvCxnSpPr>
            <p:nvPr/>
          </p:nvCxnSpPr>
          <p:spPr bwMode="auto">
            <a:xfrm flipH="1" flipV="1">
              <a:off x="3325" y="2470"/>
              <a:ext cx="554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27"/>
            <p:cNvCxnSpPr>
              <a:cxnSpLocks noChangeShapeType="1"/>
              <a:stCxn id="28" idx="0"/>
              <a:endCxn id="26" idx="4"/>
            </p:cNvCxnSpPr>
            <p:nvPr/>
          </p:nvCxnSpPr>
          <p:spPr bwMode="auto">
            <a:xfrm flipV="1">
              <a:off x="4008" y="1977"/>
              <a:ext cx="48" cy="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6" name="AutoShape 27"/>
          <p:cNvCxnSpPr>
            <a:cxnSpLocks noChangeShapeType="1"/>
            <a:stCxn id="28" idx="1"/>
            <a:endCxn id="25" idx="5"/>
          </p:cNvCxnSpPr>
          <p:nvPr/>
        </p:nvCxnSpPr>
        <p:spPr bwMode="auto">
          <a:xfrm flipH="1" flipV="1">
            <a:off x="3691719" y="5764072"/>
            <a:ext cx="729497" cy="7416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27"/>
          <p:cNvCxnSpPr>
            <a:cxnSpLocks noChangeShapeType="1"/>
            <a:stCxn id="26" idx="3"/>
            <a:endCxn id="27" idx="7"/>
          </p:cNvCxnSpPr>
          <p:nvPr/>
        </p:nvCxnSpPr>
        <p:spPr bwMode="auto">
          <a:xfrm flipH="1">
            <a:off x="3346985" y="5764072"/>
            <a:ext cx="1160415" cy="4828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TextBox 6"/>
          <p:cNvSpPr txBox="1"/>
          <p:nvPr/>
        </p:nvSpPr>
        <p:spPr>
          <a:xfrm>
            <a:off x="126303" y="2416238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are 3-colorable: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3123" y="4876800"/>
            <a:ext cx="300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is not 3-colorable: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03907" y="5198435"/>
                <a:ext cx="51769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FF66FF"/>
                    </a:solidFill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66FF"/>
                        </a:solidFill>
                        <a:latin typeface="Cambria Math"/>
                      </a:rPr>
                      <m:t>3</m:t>
                    </m:r>
                    <m:r>
                      <a:rPr lang="en-US" sz="3200" i="1" smtClean="0">
                        <a:solidFill>
                          <a:srgbClr val="FF66FF"/>
                        </a:solidFill>
                        <a:latin typeface="Cambria Math"/>
                      </a:rPr>
                      <m:t>𝑐𝑜𝑙</m:t>
                    </m:r>
                    <m:r>
                      <a:rPr lang="en-US" sz="3200" b="0" i="1" smtClean="0">
                        <a:solidFill>
                          <a:srgbClr val="FF66FF"/>
                        </a:solidFill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FF66FF"/>
                        </a:solidFill>
                        <a:latin typeface="Cambria Math"/>
                      </a:rPr>
                      <m:t>𝑁𝑃</m:t>
                    </m:r>
                  </m:oMath>
                </a14:m>
                <a:r>
                  <a:rPr lang="en-US" sz="3200" smtClean="0">
                    <a:solidFill>
                      <a:srgbClr val="FF66FF"/>
                    </a:solidFill>
                  </a:rPr>
                  <a:t>?</a:t>
                </a:r>
                <a:endParaRPr lang="en-US" sz="3200">
                  <a:solidFill>
                    <a:srgbClr val="FF66FF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07" y="5198435"/>
                <a:ext cx="517699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941" t="-12500" r="-20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5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pPr algn="ctr" eaLnBrk="1" hangingPunct="1">
              <a:lnSpc>
                <a:spcPct val="100000"/>
              </a:lnSpc>
            </a:pPr>
            <a:r>
              <a:rPr lang="en-US" sz="5400">
                <a:latin typeface="+mj-lt"/>
              </a:rPr>
              <a:t>Graph Colorability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1" y="-184666"/>
            <a:ext cx="246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 anchor="ctr">
            <a:spAutoFit/>
          </a:bodyPr>
          <a:lstStyle/>
          <a:p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852" name="Rectangle 4"/>
              <p:cNvSpPr>
                <a:spLocks noChangeArrowheads="1"/>
              </p:cNvSpPr>
              <p:nvPr/>
            </p:nvSpPr>
            <p:spPr bwMode="auto">
              <a:xfrm>
                <a:off x="101574" y="838200"/>
                <a:ext cx="12087251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899" tIns="60949" rIns="121899" bIns="60949"/>
              <a:lstStyle/>
              <a:p>
                <a:pPr marL="457120" indent="-457120">
                  <a:spcBef>
                    <a:spcPct val="20000"/>
                  </a:spcBef>
                </a:pPr>
                <a:r>
                  <a:rPr lang="en-US" sz="2700" dirty="0">
                    <a:solidFill>
                      <a:srgbClr val="FF00FF"/>
                    </a:solidFill>
                  </a:rPr>
                  <a:t>Problem</a:t>
                </a:r>
                <a:r>
                  <a:rPr lang="en-US" sz="2700" dirty="0"/>
                  <a:t>: is a given graph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700" dirty="0"/>
                  <a:t> 3-colorable?</a:t>
                </a:r>
              </a:p>
              <a:p>
                <a:pPr marL="457120" indent="-457120">
                  <a:spcBef>
                    <a:spcPct val="20000"/>
                  </a:spcBef>
                </a:pPr>
                <a:r>
                  <a:rPr lang="en-US" sz="2700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700" dirty="0"/>
                  <a:t>: Graph 3-colorability is NP-complete. </a:t>
                </a:r>
              </a:p>
              <a:p>
                <a:pPr marL="457120" indent="-457120">
                  <a:spcBef>
                    <a:spcPct val="20000"/>
                  </a:spcBef>
                </a:pPr>
                <a:r>
                  <a:rPr lang="en-US" sz="2700" dirty="0"/>
                  <a:t>Proof: Reduction from 3-SAT.</a:t>
                </a:r>
              </a:p>
              <a:p>
                <a:pPr marL="457120" indent="-457120">
                  <a:spcBef>
                    <a:spcPct val="20000"/>
                  </a:spcBef>
                </a:pPr>
                <a:r>
                  <a:rPr lang="en-US" sz="2700" dirty="0">
                    <a:solidFill>
                      <a:srgbClr val="FF00FF"/>
                    </a:solidFill>
                  </a:rPr>
                  <a:t>Idea</a:t>
                </a:r>
                <a:r>
                  <a:rPr lang="en-US" sz="2700" dirty="0"/>
                  <a:t>: construct a </a:t>
                </a:r>
                <a:r>
                  <a:rPr lang="en-US" sz="2700" dirty="0" err="1"/>
                  <a:t>colorability</a:t>
                </a:r>
                <a:r>
                  <a:rPr lang="en-US" sz="2700" dirty="0"/>
                  <a:t> “</a:t>
                </a:r>
                <a:r>
                  <a:rPr lang="en-US" sz="2700" dirty="0">
                    <a:solidFill>
                      <a:srgbClr val="FF0000"/>
                    </a:solidFill>
                  </a:rPr>
                  <a:t>OR gate</a:t>
                </a:r>
                <a:r>
                  <a:rPr lang="en-US" sz="2700" dirty="0"/>
                  <a:t>” “gadget”:</a:t>
                </a:r>
              </a:p>
            </p:txBody>
          </p:sp>
        </mc:Choice>
        <mc:Fallback>
          <p:sp>
            <p:nvSpPr>
              <p:cNvPr id="71885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4" y="838200"/>
                <a:ext cx="12087251" cy="2362200"/>
              </a:xfrm>
              <a:prstGeom prst="rect">
                <a:avLst/>
              </a:prstGeom>
              <a:blipFill rotWithShape="1">
                <a:blip r:embed="rId2"/>
                <a:stretch>
                  <a:fillRect l="-706" t="-15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864" name="Rectangle 16"/>
          <p:cNvSpPr>
            <a:spLocks noChangeArrowheads="1"/>
          </p:cNvSpPr>
          <p:nvPr/>
        </p:nvSpPr>
        <p:spPr bwMode="auto">
          <a:xfrm>
            <a:off x="2336191" y="3407092"/>
            <a:ext cx="124639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4800">
                <a:latin typeface="Symbol" pitchFamily="18" charset="2"/>
              </a:rPr>
              <a:t>Þ</a:t>
            </a:r>
            <a:r>
              <a:rPr lang="en-US" sz="8800">
                <a:latin typeface="Symbol" pitchFamily="18" charset="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888" name="Rectangle 40"/>
              <p:cNvSpPr>
                <a:spLocks noChangeArrowheads="1"/>
              </p:cNvSpPr>
              <p:nvPr/>
            </p:nvSpPr>
            <p:spPr bwMode="auto">
              <a:xfrm>
                <a:off x="203148" y="4106864"/>
                <a:ext cx="1895476" cy="538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899" tIns="60949" rIns="121899" bIns="60949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/>
                        </a:rPr>
                        <m:t>(</m:t>
                      </m:r>
                      <m:r>
                        <a:rPr lang="en-US" sz="2700" b="0" i="1" smtClean="0">
                          <a:latin typeface="Cambria Math"/>
                        </a:rPr>
                        <m:t>𝑥</m:t>
                      </m:r>
                      <m:r>
                        <a:rPr lang="en-US" sz="2700" b="0" i="1" smtClean="0">
                          <a:latin typeface="Cambria Math"/>
                        </a:rPr>
                        <m:t>∨</m:t>
                      </m:r>
                      <m:r>
                        <a:rPr lang="en-US" sz="2700" b="0" i="1" smtClean="0">
                          <a:latin typeface="Cambria Math"/>
                        </a:rPr>
                        <m:t>𝑦</m:t>
                      </m:r>
                      <m:r>
                        <a:rPr lang="en-US" sz="2700" b="0" i="1" smtClean="0">
                          <a:latin typeface="Cambria Math"/>
                        </a:rPr>
                        <m:t>∨</m:t>
                      </m:r>
                      <m:r>
                        <a:rPr lang="en-US" sz="2700" b="0" i="1" smtClean="0">
                          <a:latin typeface="Cambria Math"/>
                        </a:rPr>
                        <m:t>𝑧</m:t>
                      </m:r>
                      <m:r>
                        <a:rPr lang="en-US" sz="27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700"/>
              </a:p>
            </p:txBody>
          </p:sp>
        </mc:Choice>
        <mc:Fallback>
          <p:sp>
            <p:nvSpPr>
              <p:cNvPr id="718888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8" y="4106864"/>
                <a:ext cx="1895476" cy="5385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8889" name="Rectangle 41"/>
              <p:cNvSpPr>
                <a:spLocks noChangeArrowheads="1"/>
              </p:cNvSpPr>
              <p:nvPr/>
            </p:nvSpPr>
            <p:spPr bwMode="auto">
              <a:xfrm>
                <a:off x="101574" y="5791200"/>
                <a:ext cx="1208725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899" tIns="60949" rIns="121899" bIns="60949"/>
              <a:lstStyle/>
              <a:p>
                <a:pPr marL="457120" indent="-457120">
                  <a:spcBef>
                    <a:spcPct val="20000"/>
                  </a:spcBef>
                </a:pPr>
                <a:r>
                  <a:rPr lang="en-US" sz="2700">
                    <a:solidFill>
                      <a:srgbClr val="FF00FF"/>
                    </a:solidFill>
                  </a:rPr>
                  <a:t>Property</a:t>
                </a:r>
                <a:r>
                  <a:rPr lang="en-US" sz="2700"/>
                  <a:t>: gadget is 3-colorable </a:t>
                </a:r>
                <a:r>
                  <a:rPr lang="en-US" sz="2700"/>
                  <a:t>iff </a:t>
                </a:r>
                <a14:m>
                  <m:oMath xmlns:m="http://schemas.openxmlformats.org/officeDocument/2006/math">
                    <m:r>
                      <a:rPr lang="en-US" sz="2700" i="1" smtClean="0">
                        <a:latin typeface="Cambria Math"/>
                      </a:rPr>
                      <m:t>(</m:t>
                    </m:r>
                    <m:r>
                      <a:rPr lang="en-US" sz="2700" i="1">
                        <a:latin typeface="Cambria Math"/>
                      </a:rPr>
                      <m:t>𝑥</m:t>
                    </m:r>
                    <m:r>
                      <a:rPr lang="en-US" sz="2700" i="1">
                        <a:latin typeface="Cambria Math"/>
                      </a:rPr>
                      <m:t>+</m:t>
                    </m:r>
                    <m:r>
                      <a:rPr lang="en-US" sz="2700" i="1">
                        <a:latin typeface="Cambria Math"/>
                      </a:rPr>
                      <m:t>𝑦</m:t>
                    </m:r>
                    <m:r>
                      <a:rPr lang="en-US" sz="2700" i="1">
                        <a:latin typeface="Cambria Math"/>
                      </a:rPr>
                      <m:t>+</m:t>
                    </m:r>
                    <m:r>
                      <a:rPr lang="en-US" sz="2700" i="1">
                        <a:latin typeface="Cambria Math"/>
                      </a:rPr>
                      <m:t>𝑧</m:t>
                    </m:r>
                    <m:r>
                      <a:rPr lang="en-US" sz="27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700"/>
                  <a:t> is true</a:t>
                </a:r>
              </a:p>
            </p:txBody>
          </p:sp>
        </mc:Choice>
        <mc:Fallback>
          <p:sp>
            <p:nvSpPr>
              <p:cNvPr id="71888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4" y="5791200"/>
                <a:ext cx="12087251" cy="1066800"/>
              </a:xfrm>
              <a:prstGeom prst="rect">
                <a:avLst/>
              </a:prstGeom>
              <a:blipFill rotWithShape="1">
                <a:blip r:embed="rId4"/>
                <a:stretch>
                  <a:fillRect l="-706" t="-3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656648" y="3429000"/>
            <a:ext cx="5281824" cy="2057400"/>
            <a:chOff x="1728" y="2064"/>
            <a:chExt cx="2496" cy="12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940" name="Oval 5"/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>
            <p:sp>
              <p:nvSpPr>
                <p:cNvPr id="252940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064"/>
                  <a:ext cx="240" cy="24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941" name="Oval 6"/>
            <p:cNvSpPr>
              <a:spLocks noChangeArrowheads="1"/>
            </p:cNvSpPr>
            <p:nvPr/>
          </p:nvSpPr>
          <p:spPr bwMode="auto">
            <a:xfrm>
              <a:off x="2352" y="206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942" name="Oval 7"/>
                <p:cNvSpPr>
                  <a:spLocks noChangeArrowheads="1"/>
                </p:cNvSpPr>
                <p:nvPr/>
              </p:nvSpPr>
              <p:spPr bwMode="auto">
                <a:xfrm>
                  <a:off x="1728" y="2640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>
            <p:sp>
              <p:nvSpPr>
                <p:cNvPr id="252942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2640"/>
                  <a:ext cx="240" cy="24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b="-16418"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943" name="Oval 8"/>
            <p:cNvSpPr>
              <a:spLocks noChangeArrowheads="1"/>
            </p:cNvSpPr>
            <p:nvPr/>
          </p:nvSpPr>
          <p:spPr bwMode="auto">
            <a:xfrm>
              <a:off x="2352" y="264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2944" name="Oval 9"/>
            <p:cNvSpPr>
              <a:spLocks noChangeArrowheads="1"/>
            </p:cNvSpPr>
            <p:nvPr/>
          </p:nvSpPr>
          <p:spPr bwMode="auto">
            <a:xfrm>
              <a:off x="2880" y="235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252945" name="AutoShape 10"/>
            <p:cNvCxnSpPr>
              <a:cxnSpLocks noChangeShapeType="1"/>
              <a:stCxn id="252940" idx="6"/>
              <a:endCxn id="252941" idx="2"/>
            </p:cNvCxnSpPr>
            <p:nvPr/>
          </p:nvCxnSpPr>
          <p:spPr bwMode="auto">
            <a:xfrm>
              <a:off x="1977" y="2184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46" name="AutoShape 12"/>
            <p:cNvCxnSpPr>
              <a:cxnSpLocks noChangeShapeType="1"/>
              <a:stCxn id="252943" idx="2"/>
              <a:endCxn id="252942" idx="6"/>
            </p:cNvCxnSpPr>
            <p:nvPr/>
          </p:nvCxnSpPr>
          <p:spPr bwMode="auto">
            <a:xfrm flipH="1">
              <a:off x="1977" y="2760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47" name="AutoShape 13"/>
            <p:cNvCxnSpPr>
              <a:cxnSpLocks noChangeShapeType="1"/>
              <a:stCxn id="252943" idx="0"/>
              <a:endCxn id="252941" idx="4"/>
            </p:cNvCxnSpPr>
            <p:nvPr/>
          </p:nvCxnSpPr>
          <p:spPr bwMode="auto">
            <a:xfrm flipV="1">
              <a:off x="2472" y="2313"/>
              <a:ext cx="0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48" name="AutoShape 14"/>
            <p:cNvCxnSpPr>
              <a:cxnSpLocks noChangeShapeType="1"/>
              <a:stCxn id="252943" idx="6"/>
              <a:endCxn id="252944" idx="3"/>
            </p:cNvCxnSpPr>
            <p:nvPr/>
          </p:nvCxnSpPr>
          <p:spPr bwMode="auto">
            <a:xfrm flipV="1">
              <a:off x="2601" y="2566"/>
              <a:ext cx="314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49" name="AutoShape 15"/>
            <p:cNvCxnSpPr>
              <a:cxnSpLocks noChangeShapeType="1"/>
              <a:stCxn id="252944" idx="1"/>
              <a:endCxn id="252941" idx="6"/>
            </p:cNvCxnSpPr>
            <p:nvPr/>
          </p:nvCxnSpPr>
          <p:spPr bwMode="auto">
            <a:xfrm flipH="1" flipV="1">
              <a:off x="2601" y="2184"/>
              <a:ext cx="314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2950" name="Oval 31"/>
            <p:cNvSpPr>
              <a:spLocks noChangeArrowheads="1"/>
            </p:cNvSpPr>
            <p:nvPr/>
          </p:nvSpPr>
          <p:spPr bwMode="auto">
            <a:xfrm>
              <a:off x="3456" y="2352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2951" name="Oval 32"/>
            <p:cNvSpPr>
              <a:spLocks noChangeArrowheads="1"/>
            </p:cNvSpPr>
            <p:nvPr/>
          </p:nvSpPr>
          <p:spPr bwMode="auto">
            <a:xfrm>
              <a:off x="3456" y="312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2952" name="Oval 33"/>
            <p:cNvSpPr>
              <a:spLocks noChangeArrowheads="1"/>
            </p:cNvSpPr>
            <p:nvPr/>
          </p:nvSpPr>
          <p:spPr bwMode="auto">
            <a:xfrm>
              <a:off x="3984" y="2736"/>
              <a:ext cx="240" cy="240"/>
            </a:xfrm>
            <a:prstGeom prst="ellipse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/>
                <a:t>T</a:t>
              </a:r>
            </a:p>
          </p:txBody>
        </p:sp>
        <p:cxnSp>
          <p:nvCxnSpPr>
            <p:cNvPr id="252953" name="AutoShape 34"/>
            <p:cNvCxnSpPr>
              <a:cxnSpLocks noChangeShapeType="1"/>
              <a:stCxn id="252951" idx="0"/>
              <a:endCxn id="252950" idx="4"/>
            </p:cNvCxnSpPr>
            <p:nvPr/>
          </p:nvCxnSpPr>
          <p:spPr bwMode="auto">
            <a:xfrm flipV="1">
              <a:off x="3576" y="2601"/>
              <a:ext cx="0" cy="5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54" name="AutoShape 35"/>
            <p:cNvCxnSpPr>
              <a:cxnSpLocks noChangeShapeType="1"/>
              <a:stCxn id="252951" idx="6"/>
              <a:endCxn id="252952" idx="3"/>
            </p:cNvCxnSpPr>
            <p:nvPr/>
          </p:nvCxnSpPr>
          <p:spPr bwMode="auto">
            <a:xfrm flipV="1">
              <a:off x="3705" y="2950"/>
              <a:ext cx="314" cy="2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55" name="AutoShape 36"/>
            <p:cNvCxnSpPr>
              <a:cxnSpLocks noChangeShapeType="1"/>
              <a:stCxn id="252952" idx="1"/>
              <a:endCxn id="252950" idx="6"/>
            </p:cNvCxnSpPr>
            <p:nvPr/>
          </p:nvCxnSpPr>
          <p:spPr bwMode="auto">
            <a:xfrm flipH="1" flipV="1">
              <a:off x="3705" y="2472"/>
              <a:ext cx="314" cy="2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2956" name="AutoShape 37"/>
            <p:cNvCxnSpPr>
              <a:cxnSpLocks noChangeShapeType="1"/>
              <a:stCxn id="252950" idx="2"/>
              <a:endCxn id="252944" idx="6"/>
            </p:cNvCxnSpPr>
            <p:nvPr/>
          </p:nvCxnSpPr>
          <p:spPr bwMode="auto">
            <a:xfrm flipH="1">
              <a:off x="3129" y="2472"/>
              <a:ext cx="31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957" name="Oval 38"/>
                <p:cNvSpPr>
                  <a:spLocks noChangeArrowheads="1"/>
                </p:cNvSpPr>
                <p:nvPr/>
              </p:nvSpPr>
              <p:spPr bwMode="auto">
                <a:xfrm>
                  <a:off x="1728" y="3120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>
            <p:sp>
              <p:nvSpPr>
                <p:cNvPr id="252957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3120"/>
                  <a:ext cx="240" cy="24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2958" name="AutoShape 39"/>
            <p:cNvCxnSpPr>
              <a:cxnSpLocks noChangeShapeType="1"/>
              <a:stCxn id="252951" idx="2"/>
              <a:endCxn id="252957" idx="6"/>
            </p:cNvCxnSpPr>
            <p:nvPr/>
          </p:nvCxnSpPr>
          <p:spPr bwMode="auto">
            <a:xfrm flipH="1">
              <a:off x="1977" y="3240"/>
              <a:ext cx="147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18904" name="AutoShape 56"/>
          <p:cNvSpPr>
            <a:spLocks noChangeArrowheads="1"/>
          </p:cNvSpPr>
          <p:nvPr/>
        </p:nvSpPr>
        <p:spPr bwMode="auto">
          <a:xfrm>
            <a:off x="4672383" y="3352800"/>
            <a:ext cx="3453500" cy="2209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33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1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64" grpId="0"/>
      <p:bldP spid="718888" grpId="0"/>
      <p:bldP spid="7189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970" name="AutoShape 74"/>
          <p:cNvCxnSpPr>
            <a:cxnSpLocks noChangeShapeType="1"/>
            <a:stCxn id="254067" idx="4"/>
            <a:endCxn id="720968" idx="0"/>
          </p:cNvCxnSpPr>
          <p:nvPr/>
        </p:nvCxnSpPr>
        <p:spPr bwMode="auto">
          <a:xfrm flipH="1">
            <a:off x="4521609" y="1919289"/>
            <a:ext cx="1178677" cy="1470025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0905" name="Rectangle 9"/>
              <p:cNvSpPr>
                <a:spLocks noChangeArrowheads="1"/>
              </p:cNvSpPr>
              <p:nvPr/>
            </p:nvSpPr>
            <p:spPr bwMode="auto">
              <a:xfrm>
                <a:off x="101574" y="60325"/>
                <a:ext cx="11884104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21899" tIns="60949" rIns="121899" bIns="60949"/>
              <a:lstStyle/>
              <a:p>
                <a:pPr marL="457120" indent="-457120">
                  <a:spcBef>
                    <a:spcPct val="20000"/>
                  </a:spcBef>
                </a:pPr>
                <a:r>
                  <a:rPr lang="en-US" sz="3200" smtClean="0">
                    <a:solidFill>
                      <a:srgbClr val="FF00FF"/>
                    </a:solidFill>
                  </a:rPr>
                  <a:t>Example</a:t>
                </a:r>
                <a:r>
                  <a:rPr lang="en-US" sz="320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∧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∨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72090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4" y="60325"/>
                <a:ext cx="11884104" cy="685800"/>
              </a:xfrm>
              <a:prstGeom prst="rect">
                <a:avLst/>
              </a:prstGeom>
              <a:blipFill rotWithShape="1">
                <a:blip r:embed="rId2"/>
                <a:stretch>
                  <a:fillRect l="-1077" t="-8929" b="-16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56" name="Oval 2"/>
          <p:cNvSpPr>
            <a:spLocks noChangeArrowheads="1"/>
          </p:cNvSpPr>
          <p:nvPr/>
        </p:nvSpPr>
        <p:spPr bwMode="auto">
          <a:xfrm>
            <a:off x="5084496" y="4953000"/>
            <a:ext cx="99458" cy="746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53957" name="Oval 3"/>
          <p:cNvSpPr>
            <a:spLocks noChangeArrowheads="1"/>
          </p:cNvSpPr>
          <p:nvPr/>
        </p:nvSpPr>
        <p:spPr bwMode="auto">
          <a:xfrm>
            <a:off x="4064530" y="5715000"/>
            <a:ext cx="99458" cy="746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53958" name="Oval 4"/>
          <p:cNvSpPr>
            <a:spLocks noChangeArrowheads="1"/>
          </p:cNvSpPr>
          <p:nvPr/>
        </p:nvSpPr>
        <p:spPr bwMode="auto">
          <a:xfrm>
            <a:off x="6299148" y="4343400"/>
            <a:ext cx="99458" cy="746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53959" name="Oval 5"/>
          <p:cNvSpPr>
            <a:spLocks noChangeArrowheads="1"/>
          </p:cNvSpPr>
          <p:nvPr/>
        </p:nvSpPr>
        <p:spPr bwMode="auto">
          <a:xfrm>
            <a:off x="11885693" y="457200"/>
            <a:ext cx="99458" cy="746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53960" name="Oval 6"/>
          <p:cNvSpPr>
            <a:spLocks noChangeArrowheads="1"/>
          </p:cNvSpPr>
          <p:nvPr/>
        </p:nvSpPr>
        <p:spPr bwMode="auto">
          <a:xfrm>
            <a:off x="11073104" y="609600"/>
            <a:ext cx="99458" cy="746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53961" name="Oval 7"/>
          <p:cNvSpPr>
            <a:spLocks noChangeArrowheads="1"/>
          </p:cNvSpPr>
          <p:nvPr/>
        </p:nvSpPr>
        <p:spPr bwMode="auto">
          <a:xfrm>
            <a:off x="4276142" y="541339"/>
            <a:ext cx="99458" cy="746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53962" name="Oval 8"/>
          <p:cNvSpPr>
            <a:spLocks noChangeArrowheads="1"/>
          </p:cNvSpPr>
          <p:nvPr/>
        </p:nvSpPr>
        <p:spPr bwMode="auto">
          <a:xfrm>
            <a:off x="4377715" y="617539"/>
            <a:ext cx="99458" cy="746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cxnSp>
        <p:nvCxnSpPr>
          <p:cNvPr id="720960" name="AutoShape 64"/>
          <p:cNvCxnSpPr>
            <a:cxnSpLocks noChangeShapeType="1"/>
          </p:cNvCxnSpPr>
          <p:nvPr/>
        </p:nvCxnSpPr>
        <p:spPr bwMode="auto">
          <a:xfrm>
            <a:off x="5192418" y="1181100"/>
            <a:ext cx="0" cy="1658939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66" name="AutoShape 70"/>
          <p:cNvCxnSpPr>
            <a:cxnSpLocks noChangeShapeType="1"/>
            <a:endCxn id="720968" idx="0"/>
          </p:cNvCxnSpPr>
          <p:nvPr/>
        </p:nvCxnSpPr>
        <p:spPr bwMode="auto">
          <a:xfrm flipH="1">
            <a:off x="4521609" y="1181100"/>
            <a:ext cx="670809" cy="2208213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67" name="AutoShape 71"/>
          <p:cNvCxnSpPr>
            <a:cxnSpLocks noChangeShapeType="1"/>
          </p:cNvCxnSpPr>
          <p:nvPr/>
        </p:nvCxnSpPr>
        <p:spPr bwMode="auto">
          <a:xfrm flipH="1">
            <a:off x="4699363" y="3132140"/>
            <a:ext cx="347043" cy="312737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08" name="AutoShape 12"/>
          <p:cNvCxnSpPr>
            <a:cxnSpLocks noChangeShapeType="1"/>
            <a:stCxn id="253962" idx="6"/>
            <a:endCxn id="720968" idx="4"/>
          </p:cNvCxnSpPr>
          <p:nvPr/>
        </p:nvCxnSpPr>
        <p:spPr bwMode="auto">
          <a:xfrm>
            <a:off x="4496216" y="655637"/>
            <a:ext cx="25393" cy="3143251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720961" name="AutoShape 65"/>
          <p:cNvCxnSpPr>
            <a:cxnSpLocks noChangeShapeType="1"/>
          </p:cNvCxnSpPr>
          <p:nvPr/>
        </p:nvCxnSpPr>
        <p:spPr bwMode="auto">
          <a:xfrm flipH="1">
            <a:off x="11030782" y="647700"/>
            <a:ext cx="23278" cy="3092451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720962" name="AutoShape 66"/>
          <p:cNvCxnSpPr>
            <a:cxnSpLocks noChangeShapeType="1"/>
          </p:cNvCxnSpPr>
          <p:nvPr/>
        </p:nvCxnSpPr>
        <p:spPr bwMode="auto">
          <a:xfrm flipH="1">
            <a:off x="4496218" y="647700"/>
            <a:ext cx="6557842" cy="7939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sp>
        <p:nvSpPr>
          <p:cNvPr id="720906" name="Oval 10"/>
          <p:cNvSpPr>
            <a:spLocks noChangeArrowheads="1"/>
          </p:cNvSpPr>
          <p:nvPr/>
        </p:nvSpPr>
        <p:spPr bwMode="auto">
          <a:xfrm flipH="1">
            <a:off x="11682544" y="3754439"/>
            <a:ext cx="507868" cy="381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r>
              <a:rPr lang="en-US" sz="3200"/>
              <a:t>F</a:t>
            </a:r>
          </a:p>
        </p:txBody>
      </p:sp>
      <p:cxnSp>
        <p:nvCxnSpPr>
          <p:cNvPr id="720907" name="AutoShape 11"/>
          <p:cNvCxnSpPr>
            <a:cxnSpLocks noChangeShapeType="1"/>
            <a:stCxn id="254046" idx="2"/>
            <a:endCxn id="720906" idx="6"/>
          </p:cNvCxnSpPr>
          <p:nvPr/>
        </p:nvCxnSpPr>
        <p:spPr bwMode="auto">
          <a:xfrm>
            <a:off x="11303761" y="3944939"/>
            <a:ext cx="35974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720963" name="AutoShape 67"/>
          <p:cNvCxnSpPr>
            <a:cxnSpLocks noChangeShapeType="1"/>
            <a:stCxn id="253961" idx="6"/>
            <a:endCxn id="720968" idx="4"/>
          </p:cNvCxnSpPr>
          <p:nvPr/>
        </p:nvCxnSpPr>
        <p:spPr bwMode="auto">
          <a:xfrm>
            <a:off x="4394642" y="579437"/>
            <a:ext cx="126967" cy="3219451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720964" name="AutoShape 68"/>
          <p:cNvCxnSpPr>
            <a:cxnSpLocks noChangeShapeType="1"/>
            <a:stCxn id="253959" idx="4"/>
            <a:endCxn id="720906" idx="0"/>
          </p:cNvCxnSpPr>
          <p:nvPr/>
        </p:nvCxnSpPr>
        <p:spPr bwMode="auto">
          <a:xfrm>
            <a:off x="11936478" y="546100"/>
            <a:ext cx="0" cy="3194051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720965" name="AutoShape 69"/>
          <p:cNvCxnSpPr>
            <a:cxnSpLocks noChangeShapeType="1"/>
          </p:cNvCxnSpPr>
          <p:nvPr/>
        </p:nvCxnSpPr>
        <p:spPr bwMode="auto">
          <a:xfrm flipH="1">
            <a:off x="4394642" y="546100"/>
            <a:ext cx="7541835" cy="33339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</p:cxnSp>
      <p:sp>
        <p:nvSpPr>
          <p:cNvPr id="720968" name="Oval 72"/>
          <p:cNvSpPr>
            <a:spLocks noChangeArrowheads="1"/>
          </p:cNvSpPr>
          <p:nvPr/>
        </p:nvSpPr>
        <p:spPr bwMode="auto">
          <a:xfrm flipH="1">
            <a:off x="4267675" y="3403600"/>
            <a:ext cx="507868" cy="381000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endParaRPr lang="en-US" sz="1900"/>
          </a:p>
        </p:txBody>
      </p:sp>
      <p:cxnSp>
        <p:nvCxnSpPr>
          <p:cNvPr id="720959" name="AutoShape 63"/>
          <p:cNvCxnSpPr>
            <a:cxnSpLocks noChangeShapeType="1"/>
          </p:cNvCxnSpPr>
          <p:nvPr/>
        </p:nvCxnSpPr>
        <p:spPr bwMode="auto">
          <a:xfrm>
            <a:off x="5700286" y="1919289"/>
            <a:ext cx="0" cy="1658937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69" name="AutoShape 73"/>
          <p:cNvCxnSpPr>
            <a:cxnSpLocks noChangeShapeType="1"/>
            <a:stCxn id="254071" idx="2"/>
          </p:cNvCxnSpPr>
          <p:nvPr/>
        </p:nvCxnSpPr>
        <p:spPr bwMode="auto">
          <a:xfrm flipH="1" flipV="1">
            <a:off x="4794591" y="3594100"/>
            <a:ext cx="681389" cy="152400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58" name="AutoShape 62"/>
          <p:cNvCxnSpPr>
            <a:cxnSpLocks noChangeShapeType="1"/>
          </p:cNvCxnSpPr>
          <p:nvPr/>
        </p:nvCxnSpPr>
        <p:spPr bwMode="auto">
          <a:xfrm>
            <a:off x="6203921" y="2535240"/>
            <a:ext cx="0" cy="3640137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71" name="AutoShape 75"/>
          <p:cNvCxnSpPr>
            <a:cxnSpLocks noChangeShapeType="1"/>
          </p:cNvCxnSpPr>
          <p:nvPr/>
        </p:nvCxnSpPr>
        <p:spPr bwMode="auto">
          <a:xfrm flipH="1" flipV="1">
            <a:off x="4794590" y="3594101"/>
            <a:ext cx="1409333" cy="2581275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cxnSp>
        <p:nvCxnSpPr>
          <p:cNvPr id="720972" name="AutoShape 76"/>
          <p:cNvCxnSpPr>
            <a:cxnSpLocks noChangeShapeType="1"/>
          </p:cNvCxnSpPr>
          <p:nvPr/>
        </p:nvCxnSpPr>
        <p:spPr bwMode="auto">
          <a:xfrm flipH="1">
            <a:off x="4794590" y="2535238"/>
            <a:ext cx="1409333" cy="1058863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</p:cxn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987156" y="2212976"/>
            <a:ext cx="5789693" cy="2359025"/>
            <a:chOff x="2212" y="1538"/>
            <a:chExt cx="2736" cy="1486"/>
          </a:xfrm>
        </p:grpSpPr>
        <p:sp>
          <p:nvSpPr>
            <p:cNvPr id="254068" name="AutoShape 119"/>
            <p:cNvSpPr>
              <a:spLocks noChangeArrowheads="1"/>
            </p:cNvSpPr>
            <p:nvPr/>
          </p:nvSpPr>
          <p:spPr bwMode="auto">
            <a:xfrm>
              <a:off x="3072" y="1872"/>
              <a:ext cx="1344" cy="115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069" name="Oval 29"/>
                <p:cNvSpPr>
                  <a:spLocks noChangeArrowheads="1"/>
                </p:cNvSpPr>
                <p:nvPr/>
              </p:nvSpPr>
              <p:spPr bwMode="auto">
                <a:xfrm>
                  <a:off x="2212" y="1942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b="0"/>
                </a:p>
              </p:txBody>
            </p:sp>
          </mc:Choice>
          <mc:Fallback>
            <p:sp>
              <p:nvSpPr>
                <p:cNvPr id="254069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12" y="1942"/>
                  <a:ext cx="194" cy="19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b="-1786"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070" name="Oval 30"/>
            <p:cNvSpPr>
              <a:spLocks noChangeArrowheads="1"/>
            </p:cNvSpPr>
            <p:nvPr/>
          </p:nvSpPr>
          <p:spPr bwMode="auto">
            <a:xfrm>
              <a:off x="3196" y="1942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071" name="Oval 31"/>
                <p:cNvSpPr>
                  <a:spLocks noChangeArrowheads="1"/>
                </p:cNvSpPr>
                <p:nvPr/>
              </p:nvSpPr>
              <p:spPr bwMode="auto">
                <a:xfrm>
                  <a:off x="2452" y="2407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b="0"/>
                </a:p>
              </p:txBody>
            </p:sp>
          </mc:Choice>
          <mc:Fallback>
            <p:sp>
              <p:nvSpPr>
                <p:cNvPr id="254071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2" y="2407"/>
                  <a:ext cx="194" cy="19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1370" b="-30357"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4072" name="Oval 32"/>
            <p:cNvSpPr>
              <a:spLocks noChangeArrowheads="1"/>
            </p:cNvSpPr>
            <p:nvPr/>
          </p:nvSpPr>
          <p:spPr bwMode="auto">
            <a:xfrm>
              <a:off x="3196" y="2407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73" name="Oval 33"/>
            <p:cNvSpPr>
              <a:spLocks noChangeArrowheads="1"/>
            </p:cNvSpPr>
            <p:nvPr/>
          </p:nvSpPr>
          <p:spPr bwMode="auto">
            <a:xfrm>
              <a:off x="3622" y="2175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cxnSp>
          <p:nvCxnSpPr>
            <p:cNvPr id="254074" name="AutoShape 34"/>
            <p:cNvCxnSpPr>
              <a:cxnSpLocks noChangeShapeType="1"/>
              <a:stCxn id="254069" idx="6"/>
              <a:endCxn id="254070" idx="2"/>
            </p:cNvCxnSpPr>
            <p:nvPr/>
          </p:nvCxnSpPr>
          <p:spPr bwMode="auto">
            <a:xfrm>
              <a:off x="2415" y="2039"/>
              <a:ext cx="7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75" name="AutoShape 35"/>
            <p:cNvCxnSpPr>
              <a:cxnSpLocks noChangeShapeType="1"/>
              <a:stCxn id="254072" idx="2"/>
              <a:endCxn id="254071" idx="6"/>
            </p:cNvCxnSpPr>
            <p:nvPr/>
          </p:nvCxnSpPr>
          <p:spPr bwMode="auto">
            <a:xfrm flipH="1">
              <a:off x="2655" y="2504"/>
              <a:ext cx="5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76" name="AutoShape 36"/>
            <p:cNvCxnSpPr>
              <a:cxnSpLocks noChangeShapeType="1"/>
              <a:stCxn id="254072" idx="0"/>
              <a:endCxn id="254070" idx="4"/>
            </p:cNvCxnSpPr>
            <p:nvPr/>
          </p:nvCxnSpPr>
          <p:spPr bwMode="auto">
            <a:xfrm flipV="1">
              <a:off x="3293" y="2143"/>
              <a:ext cx="0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77" name="AutoShape 37"/>
            <p:cNvCxnSpPr>
              <a:cxnSpLocks noChangeShapeType="1"/>
              <a:stCxn id="254072" idx="6"/>
              <a:endCxn id="254073" idx="3"/>
            </p:cNvCxnSpPr>
            <p:nvPr/>
          </p:nvCxnSpPr>
          <p:spPr bwMode="auto">
            <a:xfrm flipV="1">
              <a:off x="3397" y="2348"/>
              <a:ext cx="254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78" name="AutoShape 38"/>
            <p:cNvCxnSpPr>
              <a:cxnSpLocks noChangeShapeType="1"/>
              <a:stCxn id="254073" idx="1"/>
              <a:endCxn id="254070" idx="6"/>
            </p:cNvCxnSpPr>
            <p:nvPr/>
          </p:nvCxnSpPr>
          <p:spPr bwMode="auto">
            <a:xfrm flipH="1" flipV="1">
              <a:off x="3397" y="2039"/>
              <a:ext cx="254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4079" name="Oval 39"/>
            <p:cNvSpPr>
              <a:spLocks noChangeArrowheads="1"/>
            </p:cNvSpPr>
            <p:nvPr/>
          </p:nvSpPr>
          <p:spPr bwMode="auto">
            <a:xfrm>
              <a:off x="4088" y="2175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80" name="Oval 40"/>
            <p:cNvSpPr>
              <a:spLocks noChangeArrowheads="1"/>
            </p:cNvSpPr>
            <p:nvPr/>
          </p:nvSpPr>
          <p:spPr bwMode="auto">
            <a:xfrm>
              <a:off x="4088" y="2795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cxnSp>
          <p:nvCxnSpPr>
            <p:cNvPr id="254081" name="AutoShape 41"/>
            <p:cNvCxnSpPr>
              <a:cxnSpLocks noChangeShapeType="1"/>
              <a:stCxn id="254080" idx="0"/>
              <a:endCxn id="254079" idx="4"/>
            </p:cNvCxnSpPr>
            <p:nvPr/>
          </p:nvCxnSpPr>
          <p:spPr bwMode="auto">
            <a:xfrm flipV="1">
              <a:off x="4185" y="2376"/>
              <a:ext cx="0" cy="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82" name="AutoShape 42"/>
            <p:cNvCxnSpPr>
              <a:cxnSpLocks noChangeShapeType="1"/>
              <a:stCxn id="254080" idx="6"/>
              <a:endCxn id="254046" idx="6"/>
            </p:cNvCxnSpPr>
            <p:nvPr/>
          </p:nvCxnSpPr>
          <p:spPr bwMode="auto">
            <a:xfrm flipV="1">
              <a:off x="4282" y="2629"/>
              <a:ext cx="666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83" name="AutoShape 43"/>
            <p:cNvCxnSpPr>
              <a:cxnSpLocks noChangeShapeType="1"/>
              <a:stCxn id="254046" idx="6"/>
              <a:endCxn id="254079" idx="6"/>
            </p:cNvCxnSpPr>
            <p:nvPr/>
          </p:nvCxnSpPr>
          <p:spPr bwMode="auto">
            <a:xfrm flipH="1" flipV="1">
              <a:off x="4282" y="2272"/>
              <a:ext cx="666" cy="3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84" name="AutoShape 44"/>
            <p:cNvCxnSpPr>
              <a:cxnSpLocks noChangeShapeType="1"/>
              <a:stCxn id="254079" idx="2"/>
              <a:endCxn id="254073" idx="6"/>
            </p:cNvCxnSpPr>
            <p:nvPr/>
          </p:nvCxnSpPr>
          <p:spPr bwMode="auto">
            <a:xfrm flipH="1">
              <a:off x="3824" y="2272"/>
              <a:ext cx="2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85" name="AutoShape 45"/>
            <p:cNvCxnSpPr>
              <a:cxnSpLocks noChangeShapeType="1"/>
              <a:stCxn id="254080" idx="2"/>
              <a:endCxn id="253958" idx="6"/>
            </p:cNvCxnSpPr>
            <p:nvPr/>
          </p:nvCxnSpPr>
          <p:spPr bwMode="auto">
            <a:xfrm flipH="1">
              <a:off x="2879" y="2892"/>
              <a:ext cx="1209" cy="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86" name="AutoShape 77"/>
            <p:cNvCxnSpPr>
              <a:cxnSpLocks noChangeShapeType="1"/>
              <a:stCxn id="253958" idx="6"/>
              <a:endCxn id="254066" idx="0"/>
            </p:cNvCxnSpPr>
            <p:nvPr/>
          </p:nvCxnSpPr>
          <p:spPr bwMode="auto">
            <a:xfrm flipH="1" flipV="1">
              <a:off x="2787" y="1538"/>
              <a:ext cx="92" cy="1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4987154" y="762001"/>
            <a:ext cx="6297560" cy="3373439"/>
            <a:chOff x="2212" y="624"/>
            <a:chExt cx="2976" cy="2125"/>
          </a:xfrm>
        </p:grpSpPr>
        <p:sp>
          <p:nvSpPr>
            <p:cNvPr id="254046" name="Oval 61"/>
            <p:cNvSpPr>
              <a:spLocks noChangeArrowheads="1"/>
            </p:cNvSpPr>
            <p:nvPr/>
          </p:nvSpPr>
          <p:spPr bwMode="auto">
            <a:xfrm flipH="1">
              <a:off x="4948" y="2509"/>
              <a:ext cx="240" cy="240"/>
            </a:xfrm>
            <a:prstGeom prst="ellipse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700"/>
                <a:t>T</a:t>
              </a:r>
            </a:p>
          </p:txBody>
        </p:sp>
        <p:grpSp>
          <p:nvGrpSpPr>
            <p:cNvPr id="4" name="Group 161"/>
            <p:cNvGrpSpPr>
              <a:grpSpLocks/>
            </p:cNvGrpSpPr>
            <p:nvPr/>
          </p:nvGrpSpPr>
          <p:grpSpPr bwMode="auto">
            <a:xfrm>
              <a:off x="2212" y="624"/>
              <a:ext cx="2771" cy="1911"/>
              <a:chOff x="2212" y="624"/>
              <a:chExt cx="2771" cy="1911"/>
            </a:xfrm>
          </p:grpSpPr>
          <p:cxnSp>
            <p:nvCxnSpPr>
              <p:cNvPr id="254048" name="AutoShape 25"/>
              <p:cNvCxnSpPr>
                <a:cxnSpLocks noChangeShapeType="1"/>
                <a:stCxn id="254062" idx="6"/>
                <a:endCxn id="254046" idx="7"/>
              </p:cNvCxnSpPr>
              <p:nvPr/>
            </p:nvCxnSpPr>
            <p:spPr bwMode="auto">
              <a:xfrm>
                <a:off x="4291" y="1635"/>
                <a:ext cx="692" cy="9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49" name="AutoShape 26"/>
              <p:cNvCxnSpPr>
                <a:cxnSpLocks noChangeShapeType="1"/>
                <a:stCxn id="254046" idx="7"/>
                <a:endCxn id="254061" idx="6"/>
              </p:cNvCxnSpPr>
              <p:nvPr/>
            </p:nvCxnSpPr>
            <p:spPr bwMode="auto">
              <a:xfrm flipH="1" flipV="1">
                <a:off x="4291" y="1015"/>
                <a:ext cx="692" cy="152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5" name="Group 160"/>
              <p:cNvGrpSpPr>
                <a:grpSpLocks/>
              </p:cNvGrpSpPr>
              <p:nvPr/>
            </p:nvGrpSpPr>
            <p:grpSpPr bwMode="auto">
              <a:xfrm>
                <a:off x="2212" y="624"/>
                <a:ext cx="2204" cy="1152"/>
                <a:chOff x="2212" y="624"/>
                <a:chExt cx="2204" cy="1152"/>
              </a:xfrm>
            </p:grpSpPr>
            <p:sp>
              <p:nvSpPr>
                <p:cNvPr id="254051" name="AutoShape 118"/>
                <p:cNvSpPr>
                  <a:spLocks noChangeArrowheads="1"/>
                </p:cNvSpPr>
                <p:nvPr/>
              </p:nvSpPr>
              <p:spPr bwMode="auto">
                <a:xfrm>
                  <a:off x="3072" y="624"/>
                  <a:ext cx="1344" cy="1152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9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4052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685"/>
                      <a:ext cx="194" cy="19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b="0"/>
                    </a:p>
                  </p:txBody>
                </p:sp>
              </mc:Choice>
              <mc:Fallback>
                <p:sp>
                  <p:nvSpPr>
                    <p:cNvPr id="254052" name="Oval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12" y="685"/>
                      <a:ext cx="194" cy="194"/>
                    </a:xfrm>
                    <a:prstGeom prst="ellipse">
                      <a:avLst/>
                    </a:prstGeom>
                    <a:blipFill rotWithShape="1">
                      <a:blip r:embed="rId5"/>
                      <a:stretch>
                        <a:fillRect b="-3636"/>
                      </a:stretch>
                    </a:blip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4053" name="Oval 14"/>
                <p:cNvSpPr>
                  <a:spLocks noChangeArrowheads="1"/>
                </p:cNvSpPr>
                <p:nvPr/>
              </p:nvSpPr>
              <p:spPr bwMode="auto">
                <a:xfrm>
                  <a:off x="3196" y="685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900"/>
                </a:p>
              </p:txBody>
            </p:sp>
            <p:sp>
              <p:nvSpPr>
                <p:cNvPr id="254054" name="Oval 15"/>
                <p:cNvSpPr>
                  <a:spLocks noChangeArrowheads="1"/>
                </p:cNvSpPr>
                <p:nvPr/>
              </p:nvSpPr>
              <p:spPr bwMode="auto">
                <a:xfrm>
                  <a:off x="3196" y="1150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900"/>
                </a:p>
              </p:txBody>
            </p:sp>
            <p:sp>
              <p:nvSpPr>
                <p:cNvPr id="254055" name="Oval 16"/>
                <p:cNvSpPr>
                  <a:spLocks noChangeArrowheads="1"/>
                </p:cNvSpPr>
                <p:nvPr/>
              </p:nvSpPr>
              <p:spPr bwMode="auto">
                <a:xfrm>
                  <a:off x="3622" y="918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900"/>
                </a:p>
              </p:txBody>
            </p:sp>
            <p:cxnSp>
              <p:nvCxnSpPr>
                <p:cNvPr id="254056" name="AutoShape 17"/>
                <p:cNvCxnSpPr>
                  <a:cxnSpLocks noChangeShapeType="1"/>
                  <a:stCxn id="254052" idx="6"/>
                  <a:endCxn id="254053" idx="2"/>
                </p:cNvCxnSpPr>
                <p:nvPr/>
              </p:nvCxnSpPr>
              <p:spPr bwMode="auto">
                <a:xfrm>
                  <a:off x="2415" y="782"/>
                  <a:ext cx="772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057" name="AutoShape 18"/>
                <p:cNvCxnSpPr>
                  <a:cxnSpLocks noChangeShapeType="1"/>
                  <a:stCxn id="254054" idx="2"/>
                  <a:endCxn id="254067" idx="6"/>
                </p:cNvCxnSpPr>
                <p:nvPr/>
              </p:nvCxnSpPr>
              <p:spPr bwMode="auto">
                <a:xfrm flipH="1">
                  <a:off x="2655" y="1247"/>
                  <a:ext cx="532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058" name="AutoShape 19"/>
                <p:cNvCxnSpPr>
                  <a:cxnSpLocks noChangeShapeType="1"/>
                  <a:stCxn id="254054" idx="0"/>
                  <a:endCxn id="254053" idx="4"/>
                </p:cNvCxnSpPr>
                <p:nvPr/>
              </p:nvCxnSpPr>
              <p:spPr bwMode="auto">
                <a:xfrm flipV="1">
                  <a:off x="3293" y="886"/>
                  <a:ext cx="0" cy="25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059" name="AutoShape 20"/>
                <p:cNvCxnSpPr>
                  <a:cxnSpLocks noChangeShapeType="1"/>
                  <a:stCxn id="254054" idx="6"/>
                  <a:endCxn id="254055" idx="3"/>
                </p:cNvCxnSpPr>
                <p:nvPr/>
              </p:nvCxnSpPr>
              <p:spPr bwMode="auto">
                <a:xfrm flipV="1">
                  <a:off x="3397" y="1091"/>
                  <a:ext cx="254" cy="15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060" name="AutoShape 21"/>
                <p:cNvCxnSpPr>
                  <a:cxnSpLocks noChangeShapeType="1"/>
                  <a:stCxn id="254055" idx="1"/>
                  <a:endCxn id="254053" idx="6"/>
                </p:cNvCxnSpPr>
                <p:nvPr/>
              </p:nvCxnSpPr>
              <p:spPr bwMode="auto">
                <a:xfrm flipH="1" flipV="1">
                  <a:off x="3397" y="782"/>
                  <a:ext cx="254" cy="15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54061" name="Oval 22"/>
                <p:cNvSpPr>
                  <a:spLocks noChangeArrowheads="1"/>
                </p:cNvSpPr>
                <p:nvPr/>
              </p:nvSpPr>
              <p:spPr bwMode="auto">
                <a:xfrm>
                  <a:off x="4088" y="918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900"/>
                </a:p>
              </p:txBody>
            </p:sp>
            <p:sp>
              <p:nvSpPr>
                <p:cNvPr id="254062" name="Oval 23"/>
                <p:cNvSpPr>
                  <a:spLocks noChangeArrowheads="1"/>
                </p:cNvSpPr>
                <p:nvPr/>
              </p:nvSpPr>
              <p:spPr bwMode="auto">
                <a:xfrm>
                  <a:off x="4088" y="1538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900"/>
                </a:p>
              </p:txBody>
            </p:sp>
            <p:cxnSp>
              <p:nvCxnSpPr>
                <p:cNvPr id="254063" name="AutoShape 24"/>
                <p:cNvCxnSpPr>
                  <a:cxnSpLocks noChangeShapeType="1"/>
                  <a:stCxn id="254062" idx="0"/>
                  <a:endCxn id="254061" idx="4"/>
                </p:cNvCxnSpPr>
                <p:nvPr/>
              </p:nvCxnSpPr>
              <p:spPr bwMode="auto">
                <a:xfrm flipV="1">
                  <a:off x="4185" y="1119"/>
                  <a:ext cx="0" cy="412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064" name="AutoShape 27"/>
                <p:cNvCxnSpPr>
                  <a:cxnSpLocks noChangeShapeType="1"/>
                  <a:stCxn id="254061" idx="2"/>
                  <a:endCxn id="254055" idx="6"/>
                </p:cNvCxnSpPr>
                <p:nvPr/>
              </p:nvCxnSpPr>
              <p:spPr bwMode="auto">
                <a:xfrm flipH="1">
                  <a:off x="3824" y="1015"/>
                  <a:ext cx="256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065" name="AutoShape 28"/>
                <p:cNvCxnSpPr>
                  <a:cxnSpLocks noChangeShapeType="1"/>
                  <a:stCxn id="254062" idx="2"/>
                  <a:endCxn id="254066" idx="6"/>
                </p:cNvCxnSpPr>
                <p:nvPr/>
              </p:nvCxnSpPr>
              <p:spPr bwMode="auto">
                <a:xfrm flipH="1">
                  <a:off x="2893" y="1635"/>
                  <a:ext cx="1186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4066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0" y="1538"/>
                      <a:ext cx="194" cy="1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b="0"/>
                    </a:p>
                  </p:txBody>
                </p:sp>
              </mc:Choice>
              <mc:Fallback>
                <p:sp>
                  <p:nvSpPr>
                    <p:cNvPr id="254066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90" y="1538"/>
                      <a:ext cx="194" cy="194"/>
                    </a:xfrm>
                    <a:prstGeom prst="ellipse">
                      <a:avLst/>
                    </a:prstGeom>
                    <a:blipFill rotWithShape="1">
                      <a:blip r:embed="rId6"/>
                      <a:stretch>
                        <a:fillRect b="-1786"/>
                      </a:stretch>
                    </a:blip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4067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1150"/>
                      <a:ext cx="194" cy="19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b="0"/>
                    </a:p>
                  </p:txBody>
                </p:sp>
              </mc:Choice>
              <mc:Fallback>
                <p:sp>
                  <p:nvSpPr>
                    <p:cNvPr id="254067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52" y="1150"/>
                      <a:ext cx="194" cy="194"/>
                    </a:xfrm>
                    <a:prstGeom prst="ellipse">
                      <a:avLst/>
                    </a:prstGeom>
                    <a:blipFill rotWithShape="1">
                      <a:blip r:embed="rId7"/>
                      <a:stretch>
                        <a:fillRect l="-1370" b="-30357"/>
                      </a:stretch>
                    </a:blip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53982" name="Oval 122"/>
          <p:cNvSpPr>
            <a:spLocks noChangeArrowheads="1"/>
          </p:cNvSpPr>
          <p:nvPr/>
        </p:nvSpPr>
        <p:spPr bwMode="auto">
          <a:xfrm>
            <a:off x="4064530" y="1709739"/>
            <a:ext cx="99458" cy="746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4163988" y="1824037"/>
            <a:ext cx="6686925" cy="4729163"/>
            <a:chOff x="1823" y="1293"/>
            <a:chExt cx="3160" cy="2979"/>
          </a:xfrm>
        </p:grpSpPr>
        <p:sp>
          <p:nvSpPr>
            <p:cNvPr id="254026" name="AutoShape 120"/>
            <p:cNvSpPr>
              <a:spLocks noChangeArrowheads="1"/>
            </p:cNvSpPr>
            <p:nvPr/>
          </p:nvSpPr>
          <p:spPr bwMode="auto">
            <a:xfrm>
              <a:off x="3072" y="3120"/>
              <a:ext cx="1344" cy="115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99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27" name="Oval 46"/>
            <p:cNvSpPr>
              <a:spLocks noChangeArrowheads="1"/>
            </p:cNvSpPr>
            <p:nvPr/>
          </p:nvSpPr>
          <p:spPr bwMode="auto">
            <a:xfrm>
              <a:off x="3196" y="3190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28" name="Oval 47"/>
            <p:cNvSpPr>
              <a:spLocks noChangeArrowheads="1"/>
            </p:cNvSpPr>
            <p:nvPr/>
          </p:nvSpPr>
          <p:spPr bwMode="auto">
            <a:xfrm>
              <a:off x="3196" y="3655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29" name="Oval 48"/>
            <p:cNvSpPr>
              <a:spLocks noChangeArrowheads="1"/>
            </p:cNvSpPr>
            <p:nvPr/>
          </p:nvSpPr>
          <p:spPr bwMode="auto">
            <a:xfrm>
              <a:off x="3622" y="3423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cxnSp>
          <p:nvCxnSpPr>
            <p:cNvPr id="254030" name="AutoShape 49"/>
            <p:cNvCxnSpPr>
              <a:cxnSpLocks noChangeShapeType="1"/>
              <a:stCxn id="253957" idx="6"/>
              <a:endCxn id="254028" idx="2"/>
            </p:cNvCxnSpPr>
            <p:nvPr/>
          </p:nvCxnSpPr>
          <p:spPr bwMode="auto">
            <a:xfrm flipV="1">
              <a:off x="1823" y="3752"/>
              <a:ext cx="1373" cy="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31" name="AutoShape 50"/>
            <p:cNvCxnSpPr>
              <a:cxnSpLocks noChangeShapeType="1"/>
              <a:stCxn id="254027" idx="2"/>
              <a:endCxn id="253956" idx="6"/>
            </p:cNvCxnSpPr>
            <p:nvPr/>
          </p:nvCxnSpPr>
          <p:spPr bwMode="auto">
            <a:xfrm flipH="1">
              <a:off x="2305" y="3287"/>
              <a:ext cx="891" cy="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32" name="AutoShape 51"/>
            <p:cNvCxnSpPr>
              <a:cxnSpLocks noChangeShapeType="1"/>
              <a:stCxn id="254028" idx="0"/>
              <a:endCxn id="254027" idx="4"/>
            </p:cNvCxnSpPr>
            <p:nvPr/>
          </p:nvCxnSpPr>
          <p:spPr bwMode="auto">
            <a:xfrm flipV="1">
              <a:off x="3293" y="3391"/>
              <a:ext cx="0" cy="2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33" name="AutoShape 52"/>
            <p:cNvCxnSpPr>
              <a:cxnSpLocks noChangeShapeType="1"/>
              <a:stCxn id="254028" idx="6"/>
              <a:endCxn id="254029" idx="3"/>
            </p:cNvCxnSpPr>
            <p:nvPr/>
          </p:nvCxnSpPr>
          <p:spPr bwMode="auto">
            <a:xfrm flipV="1">
              <a:off x="3397" y="3596"/>
              <a:ext cx="254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34" name="AutoShape 53"/>
            <p:cNvCxnSpPr>
              <a:cxnSpLocks noChangeShapeType="1"/>
              <a:stCxn id="254029" idx="1"/>
              <a:endCxn id="254027" idx="6"/>
            </p:cNvCxnSpPr>
            <p:nvPr/>
          </p:nvCxnSpPr>
          <p:spPr bwMode="auto">
            <a:xfrm flipH="1" flipV="1">
              <a:off x="3397" y="3287"/>
              <a:ext cx="254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4035" name="Oval 54"/>
            <p:cNvSpPr>
              <a:spLocks noChangeArrowheads="1"/>
            </p:cNvSpPr>
            <p:nvPr/>
          </p:nvSpPr>
          <p:spPr bwMode="auto">
            <a:xfrm>
              <a:off x="4088" y="3423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36" name="Oval 55"/>
            <p:cNvSpPr>
              <a:spLocks noChangeArrowheads="1"/>
            </p:cNvSpPr>
            <p:nvPr/>
          </p:nvSpPr>
          <p:spPr bwMode="auto">
            <a:xfrm>
              <a:off x="4088" y="4043"/>
              <a:ext cx="194" cy="1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cxnSp>
          <p:nvCxnSpPr>
            <p:cNvPr id="254037" name="AutoShape 56"/>
            <p:cNvCxnSpPr>
              <a:cxnSpLocks noChangeShapeType="1"/>
              <a:stCxn id="254036" idx="0"/>
              <a:endCxn id="254035" idx="4"/>
            </p:cNvCxnSpPr>
            <p:nvPr/>
          </p:nvCxnSpPr>
          <p:spPr bwMode="auto">
            <a:xfrm flipV="1">
              <a:off x="4185" y="3624"/>
              <a:ext cx="0" cy="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38" name="AutoShape 57"/>
            <p:cNvCxnSpPr>
              <a:cxnSpLocks noChangeShapeType="1"/>
              <a:stCxn id="254036" idx="6"/>
              <a:endCxn id="254046" idx="5"/>
            </p:cNvCxnSpPr>
            <p:nvPr/>
          </p:nvCxnSpPr>
          <p:spPr bwMode="auto">
            <a:xfrm flipV="1">
              <a:off x="4282" y="2762"/>
              <a:ext cx="701" cy="13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39" name="AutoShape 58"/>
            <p:cNvCxnSpPr>
              <a:cxnSpLocks noChangeShapeType="1"/>
              <a:stCxn id="254046" idx="5"/>
              <a:endCxn id="254035" idx="6"/>
            </p:cNvCxnSpPr>
            <p:nvPr/>
          </p:nvCxnSpPr>
          <p:spPr bwMode="auto">
            <a:xfrm flipH="1">
              <a:off x="4282" y="2762"/>
              <a:ext cx="701" cy="7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40" name="AutoShape 59"/>
            <p:cNvCxnSpPr>
              <a:cxnSpLocks noChangeShapeType="1"/>
              <a:stCxn id="254035" idx="2"/>
              <a:endCxn id="254029" idx="6"/>
            </p:cNvCxnSpPr>
            <p:nvPr/>
          </p:nvCxnSpPr>
          <p:spPr bwMode="auto">
            <a:xfrm flipH="1">
              <a:off x="3824" y="3520"/>
              <a:ext cx="2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41" name="AutoShape 60"/>
            <p:cNvCxnSpPr>
              <a:cxnSpLocks noChangeShapeType="1"/>
              <a:stCxn id="254036" idx="2"/>
              <a:endCxn id="254042" idx="6"/>
            </p:cNvCxnSpPr>
            <p:nvPr/>
          </p:nvCxnSpPr>
          <p:spPr bwMode="auto">
            <a:xfrm flipH="1">
              <a:off x="2893" y="4140"/>
              <a:ext cx="11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042" name="Oval 78"/>
                <p:cNvSpPr>
                  <a:spLocks noChangeArrowheads="1"/>
                </p:cNvSpPr>
                <p:nvPr/>
              </p:nvSpPr>
              <p:spPr bwMode="auto">
                <a:xfrm>
                  <a:off x="2690" y="4043"/>
                  <a:ext cx="194" cy="1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b="0"/>
                </a:p>
              </p:txBody>
            </p:sp>
          </mc:Choice>
          <mc:Fallback>
            <p:sp>
              <p:nvSpPr>
                <p:cNvPr id="254042" name="Oval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90" y="4043"/>
                  <a:ext cx="194" cy="19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1786"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4043" name="AutoShape 80"/>
            <p:cNvCxnSpPr>
              <a:cxnSpLocks noChangeShapeType="1"/>
              <a:stCxn id="253956" idx="6"/>
              <a:endCxn id="254069" idx="4"/>
            </p:cNvCxnSpPr>
            <p:nvPr/>
          </p:nvCxnSpPr>
          <p:spPr bwMode="auto">
            <a:xfrm flipV="1">
              <a:off x="2305" y="2184"/>
              <a:ext cx="4" cy="1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44" name="AutoShape 81"/>
            <p:cNvCxnSpPr>
              <a:cxnSpLocks noChangeShapeType="1"/>
              <a:stCxn id="253982" idx="6"/>
              <a:endCxn id="253957" idx="6"/>
            </p:cNvCxnSpPr>
            <p:nvPr/>
          </p:nvCxnSpPr>
          <p:spPr bwMode="auto">
            <a:xfrm>
              <a:off x="1823" y="1293"/>
              <a:ext cx="0" cy="25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4045" name="AutoShape 123"/>
            <p:cNvCxnSpPr>
              <a:cxnSpLocks noChangeShapeType="1"/>
              <a:stCxn id="254067" idx="2"/>
              <a:endCxn id="253982" idx="6"/>
            </p:cNvCxnSpPr>
            <p:nvPr/>
          </p:nvCxnSpPr>
          <p:spPr bwMode="auto">
            <a:xfrm flipH="1" flipV="1">
              <a:off x="1823" y="1293"/>
              <a:ext cx="629" cy="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150813" y="2699549"/>
            <a:ext cx="1523603" cy="1295400"/>
            <a:chOff x="4848" y="2160"/>
            <a:chExt cx="720" cy="816"/>
          </a:xfrm>
        </p:grpSpPr>
        <p:cxnSp>
          <p:nvCxnSpPr>
            <p:cNvPr id="254020" name="AutoShape 125"/>
            <p:cNvCxnSpPr>
              <a:cxnSpLocks noChangeShapeType="1"/>
              <a:stCxn id="254024" idx="2"/>
              <a:endCxn id="254023" idx="5"/>
            </p:cNvCxnSpPr>
            <p:nvPr/>
          </p:nvCxnSpPr>
          <p:spPr bwMode="auto">
            <a:xfrm flipV="1">
              <a:off x="5097" y="2661"/>
              <a:ext cx="266" cy="195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</p:cxnSp>
        <p:cxnSp>
          <p:nvCxnSpPr>
            <p:cNvPr id="254021" name="AutoShape 126"/>
            <p:cNvCxnSpPr>
              <a:cxnSpLocks noChangeShapeType="1"/>
              <a:stCxn id="254024" idx="0"/>
              <a:endCxn id="254025" idx="4"/>
            </p:cNvCxnSpPr>
            <p:nvPr/>
          </p:nvCxnSpPr>
          <p:spPr bwMode="auto">
            <a:xfrm flipV="1">
              <a:off x="4968" y="2409"/>
              <a:ext cx="0" cy="318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</p:cxnSp>
        <p:cxnSp>
          <p:nvCxnSpPr>
            <p:cNvPr id="254022" name="AutoShape 127"/>
            <p:cNvCxnSpPr>
              <a:cxnSpLocks noChangeShapeType="1"/>
              <a:stCxn id="254025" idx="2"/>
              <a:endCxn id="254023" idx="7"/>
            </p:cNvCxnSpPr>
            <p:nvPr/>
          </p:nvCxnSpPr>
          <p:spPr bwMode="auto">
            <a:xfrm>
              <a:off x="5097" y="2280"/>
              <a:ext cx="266" cy="194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</p:cxnSp>
        <p:sp>
          <p:nvSpPr>
            <p:cNvPr id="254023" name="Oval 128"/>
            <p:cNvSpPr>
              <a:spLocks noChangeArrowheads="1"/>
            </p:cNvSpPr>
            <p:nvPr/>
          </p:nvSpPr>
          <p:spPr bwMode="auto">
            <a:xfrm flipH="1">
              <a:off x="5328" y="2448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p:sp>
          <p:nvSpPr>
            <p:cNvPr id="254024" name="Oval 129"/>
            <p:cNvSpPr>
              <a:spLocks noChangeArrowheads="1"/>
            </p:cNvSpPr>
            <p:nvPr/>
          </p:nvSpPr>
          <p:spPr bwMode="auto">
            <a:xfrm flipH="1">
              <a:off x="4848" y="2736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3200"/>
                <a:t>F</a:t>
              </a:r>
            </a:p>
          </p:txBody>
        </p:sp>
        <p:sp>
          <p:nvSpPr>
            <p:cNvPr id="254025" name="Oval 130"/>
            <p:cNvSpPr>
              <a:spLocks noChangeArrowheads="1"/>
            </p:cNvSpPr>
            <p:nvPr/>
          </p:nvSpPr>
          <p:spPr bwMode="auto">
            <a:xfrm flipH="1">
              <a:off x="4848" y="2160"/>
              <a:ext cx="240" cy="240"/>
            </a:xfrm>
            <a:prstGeom prst="ellipse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700"/>
                <a:t>T</a:t>
              </a:r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74612" y="4343400"/>
            <a:ext cx="1572274" cy="1295400"/>
            <a:chOff x="4825" y="3264"/>
            <a:chExt cx="743" cy="816"/>
          </a:xfrm>
        </p:grpSpPr>
        <p:sp>
          <p:nvSpPr>
            <p:cNvPr id="254013" name="Oval 132"/>
            <p:cNvSpPr>
              <a:spLocks noChangeArrowheads="1"/>
            </p:cNvSpPr>
            <p:nvPr/>
          </p:nvSpPr>
          <p:spPr bwMode="auto">
            <a:xfrm flipH="1">
              <a:off x="5328" y="3552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014" name="Oval 133"/>
                <p:cNvSpPr>
                  <a:spLocks noChangeArrowheads="1"/>
                </p:cNvSpPr>
                <p:nvPr/>
              </p:nvSpPr>
              <p:spPr bwMode="auto">
                <a:xfrm flipH="1">
                  <a:off x="4848" y="3840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2700"/>
                </a:p>
              </p:txBody>
            </p:sp>
          </mc:Choice>
          <mc:Fallback>
            <p:sp>
              <p:nvSpPr>
                <p:cNvPr id="25401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4848" y="3840"/>
                  <a:ext cx="240" cy="24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015" name="Oval 134"/>
                <p:cNvSpPr>
                  <a:spLocks noChangeArrowheads="1"/>
                </p:cNvSpPr>
                <p:nvPr/>
              </p:nvSpPr>
              <p:spPr bwMode="auto">
                <a:xfrm flipH="1">
                  <a:off x="4848" y="3264"/>
                  <a:ext cx="240" cy="24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2700"/>
                </a:p>
              </p:txBody>
            </p:sp>
          </mc:Choice>
          <mc:Fallback>
            <p:sp>
              <p:nvSpPr>
                <p:cNvPr id="254015" name="Oval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4848" y="3264"/>
                  <a:ext cx="240" cy="24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4016" name="AutoShape 135"/>
            <p:cNvCxnSpPr>
              <a:cxnSpLocks noChangeShapeType="1"/>
              <a:stCxn id="254014" idx="2"/>
              <a:endCxn id="254013" idx="5"/>
            </p:cNvCxnSpPr>
            <p:nvPr/>
          </p:nvCxnSpPr>
          <p:spPr bwMode="auto">
            <a:xfrm flipV="1">
              <a:off x="5097" y="3765"/>
              <a:ext cx="266" cy="195"/>
            </a:xfrm>
            <a:prstGeom prst="straightConnector1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</p:spPr>
        </p:cxnSp>
        <p:cxnSp>
          <p:nvCxnSpPr>
            <p:cNvPr id="254017" name="AutoShape 136"/>
            <p:cNvCxnSpPr>
              <a:cxnSpLocks noChangeShapeType="1"/>
              <a:stCxn id="254014" idx="0"/>
              <a:endCxn id="254015" idx="4"/>
            </p:cNvCxnSpPr>
            <p:nvPr/>
          </p:nvCxnSpPr>
          <p:spPr bwMode="auto">
            <a:xfrm flipV="1">
              <a:off x="4968" y="3513"/>
              <a:ext cx="0" cy="318"/>
            </a:xfrm>
            <a:prstGeom prst="straightConnector1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</p:spPr>
        </p:cxnSp>
        <p:cxnSp>
          <p:nvCxnSpPr>
            <p:cNvPr id="254018" name="AutoShape 137"/>
            <p:cNvCxnSpPr>
              <a:cxnSpLocks noChangeShapeType="1"/>
              <a:stCxn id="254015" idx="2"/>
              <a:endCxn id="254013" idx="7"/>
            </p:cNvCxnSpPr>
            <p:nvPr/>
          </p:nvCxnSpPr>
          <p:spPr bwMode="auto">
            <a:xfrm>
              <a:off x="5097" y="3384"/>
              <a:ext cx="266" cy="194"/>
            </a:xfrm>
            <a:prstGeom prst="straightConnector1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019" name="Rectangle 138"/>
                <p:cNvSpPr>
                  <a:spLocks noChangeArrowheads="1"/>
                </p:cNvSpPr>
                <p:nvPr/>
              </p:nvSpPr>
              <p:spPr bwMode="auto">
                <a:xfrm>
                  <a:off x="4825" y="3472"/>
                  <a:ext cx="57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457120" indent="-457120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/>
                          </a:rPr>
                          <m:t>∀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25401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5" y="3472"/>
                  <a:ext cx="576" cy="4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162"/>
          <p:cNvGrpSpPr>
            <a:grpSpLocks/>
          </p:cNvGrpSpPr>
          <p:nvPr/>
        </p:nvGrpSpPr>
        <p:grpSpPr bwMode="auto">
          <a:xfrm>
            <a:off x="203147" y="918865"/>
            <a:ext cx="2945633" cy="1295400"/>
            <a:chOff x="96" y="528"/>
            <a:chExt cx="1392" cy="816"/>
          </a:xfrm>
        </p:grpSpPr>
        <p:grpSp>
          <p:nvGrpSpPr>
            <p:cNvPr id="10" name="Group 139"/>
            <p:cNvGrpSpPr>
              <a:grpSpLocks/>
            </p:cNvGrpSpPr>
            <p:nvPr/>
          </p:nvGrpSpPr>
          <p:grpSpPr bwMode="auto">
            <a:xfrm>
              <a:off x="96" y="573"/>
              <a:ext cx="1392" cy="723"/>
              <a:chOff x="1728" y="2064"/>
              <a:chExt cx="2496" cy="1296"/>
            </a:xfrm>
          </p:grpSpPr>
          <p:sp>
            <p:nvSpPr>
              <p:cNvPr id="253994" name="Oval 140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53995" name="Oval 14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253996" name="Oval 142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53997" name="Oval 143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253998" name="Oval 14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cxnSp>
            <p:nvCxnSpPr>
              <p:cNvPr id="253999" name="AutoShape 145"/>
              <p:cNvCxnSpPr>
                <a:cxnSpLocks noChangeShapeType="1"/>
                <a:stCxn id="253994" idx="6"/>
                <a:endCxn id="253995" idx="2"/>
              </p:cNvCxnSpPr>
              <p:nvPr/>
            </p:nvCxnSpPr>
            <p:spPr bwMode="auto">
              <a:xfrm>
                <a:off x="1977" y="2184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00" name="AutoShape 146"/>
              <p:cNvCxnSpPr>
                <a:cxnSpLocks noChangeShapeType="1"/>
                <a:stCxn id="253997" idx="2"/>
                <a:endCxn id="253996" idx="6"/>
              </p:cNvCxnSpPr>
              <p:nvPr/>
            </p:nvCxnSpPr>
            <p:spPr bwMode="auto">
              <a:xfrm flipH="1">
                <a:off x="1977" y="2760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01" name="AutoShape 147"/>
              <p:cNvCxnSpPr>
                <a:cxnSpLocks noChangeShapeType="1"/>
                <a:stCxn id="253997" idx="0"/>
                <a:endCxn id="253995" idx="4"/>
              </p:cNvCxnSpPr>
              <p:nvPr/>
            </p:nvCxnSpPr>
            <p:spPr bwMode="auto">
              <a:xfrm flipV="1">
                <a:off x="2472" y="2313"/>
                <a:ext cx="0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02" name="AutoShape 148"/>
              <p:cNvCxnSpPr>
                <a:cxnSpLocks noChangeShapeType="1"/>
                <a:stCxn id="253997" idx="6"/>
                <a:endCxn id="253998" idx="3"/>
              </p:cNvCxnSpPr>
              <p:nvPr/>
            </p:nvCxnSpPr>
            <p:spPr bwMode="auto">
              <a:xfrm flipV="1">
                <a:off x="2601" y="2566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03" name="AutoShape 149"/>
              <p:cNvCxnSpPr>
                <a:cxnSpLocks noChangeShapeType="1"/>
                <a:stCxn id="253998" idx="1"/>
                <a:endCxn id="253995" idx="6"/>
              </p:cNvCxnSpPr>
              <p:nvPr/>
            </p:nvCxnSpPr>
            <p:spPr bwMode="auto">
              <a:xfrm flipH="1" flipV="1">
                <a:off x="2601" y="2184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54004" name="Oval 15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254005" name="Oval 151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254006" name="Oval 152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rgbClr val="3399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T</a:t>
                </a:r>
              </a:p>
            </p:txBody>
          </p:sp>
          <p:cxnSp>
            <p:nvCxnSpPr>
              <p:cNvPr id="254007" name="AutoShape 153"/>
              <p:cNvCxnSpPr>
                <a:cxnSpLocks noChangeShapeType="1"/>
                <a:stCxn id="254005" idx="0"/>
                <a:endCxn id="254004" idx="4"/>
              </p:cNvCxnSpPr>
              <p:nvPr/>
            </p:nvCxnSpPr>
            <p:spPr bwMode="auto">
              <a:xfrm flipV="1">
                <a:off x="3576" y="2601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08" name="AutoShape 154"/>
              <p:cNvCxnSpPr>
                <a:cxnSpLocks noChangeShapeType="1"/>
                <a:stCxn id="254005" idx="6"/>
                <a:endCxn id="254006" idx="3"/>
              </p:cNvCxnSpPr>
              <p:nvPr/>
            </p:nvCxnSpPr>
            <p:spPr bwMode="auto">
              <a:xfrm flipV="1">
                <a:off x="3705" y="2950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09" name="AutoShape 155"/>
              <p:cNvCxnSpPr>
                <a:cxnSpLocks noChangeShapeType="1"/>
                <a:stCxn id="254006" idx="1"/>
                <a:endCxn id="254004" idx="6"/>
              </p:cNvCxnSpPr>
              <p:nvPr/>
            </p:nvCxnSpPr>
            <p:spPr bwMode="auto">
              <a:xfrm flipH="1" flipV="1">
                <a:off x="3705" y="2472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010" name="AutoShape 156"/>
              <p:cNvCxnSpPr>
                <a:cxnSpLocks noChangeShapeType="1"/>
                <a:stCxn id="254004" idx="2"/>
                <a:endCxn id="253998" idx="6"/>
              </p:cNvCxnSpPr>
              <p:nvPr/>
            </p:nvCxnSpPr>
            <p:spPr bwMode="auto">
              <a:xfrm flipH="1">
                <a:off x="3129" y="2472"/>
                <a:ext cx="318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54011" name="Oval 157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z</a:t>
                </a:r>
              </a:p>
            </p:txBody>
          </p:sp>
          <p:cxnSp>
            <p:nvCxnSpPr>
              <p:cNvPr id="254012" name="AutoShape 158"/>
              <p:cNvCxnSpPr>
                <a:cxnSpLocks noChangeShapeType="1"/>
                <a:stCxn id="254005" idx="2"/>
                <a:endCxn id="254011" idx="6"/>
              </p:cNvCxnSpPr>
              <p:nvPr/>
            </p:nvCxnSpPr>
            <p:spPr bwMode="auto">
              <a:xfrm flipH="1">
                <a:off x="1977" y="3240"/>
                <a:ext cx="147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53993" name="AutoShape 159"/>
            <p:cNvSpPr>
              <a:spLocks noChangeArrowheads="1"/>
            </p:cNvSpPr>
            <p:nvPr/>
          </p:nvSpPr>
          <p:spPr bwMode="auto">
            <a:xfrm>
              <a:off x="384" y="528"/>
              <a:ext cx="912" cy="81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1060" name="Rectangle 164"/>
              <p:cNvSpPr>
                <a:spLocks noChangeArrowheads="1"/>
              </p:cNvSpPr>
              <p:nvPr/>
            </p:nvSpPr>
            <p:spPr bwMode="auto">
              <a:xfrm>
                <a:off x="7696119" y="741424"/>
                <a:ext cx="1955685" cy="553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899" tIns="60949" rIns="121899" bIns="60949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1060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119" y="741424"/>
                <a:ext cx="1955685" cy="55397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063" name="Rectangle 167"/>
              <p:cNvSpPr>
                <a:spLocks noChangeArrowheads="1"/>
              </p:cNvSpPr>
              <p:nvPr/>
            </p:nvSpPr>
            <p:spPr bwMode="auto">
              <a:xfrm>
                <a:off x="7467519" y="2743200"/>
                <a:ext cx="2437765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899" tIns="60949" rIns="121899" bIns="60949"/>
              <a:lstStyle/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721063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519" y="2743200"/>
                <a:ext cx="2437765" cy="609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064" name="Rectangle 168"/>
              <p:cNvSpPr>
                <a:spLocks noChangeArrowheads="1"/>
              </p:cNvSpPr>
              <p:nvPr/>
            </p:nvSpPr>
            <p:spPr bwMode="auto">
              <a:xfrm>
                <a:off x="7391319" y="4667250"/>
                <a:ext cx="243776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899" tIns="60949" rIns="121899" bIns="60949"/>
              <a:lstStyle/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721064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319" y="4667250"/>
                <a:ext cx="2437765" cy="5715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072" name="Oval 176"/>
          <p:cNvSpPr>
            <a:spLocks noChangeArrowheads="1"/>
          </p:cNvSpPr>
          <p:nvPr/>
        </p:nvSpPr>
        <p:spPr bwMode="auto">
          <a:xfrm flipH="1">
            <a:off x="1166548" y="3156749"/>
            <a:ext cx="507868" cy="381000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endParaRPr lang="en-US" sz="1900"/>
          </a:p>
        </p:txBody>
      </p:sp>
      <p:sp>
        <p:nvSpPr>
          <p:cNvPr id="721073" name="Oval 177"/>
          <p:cNvSpPr>
            <a:spLocks noChangeArrowheads="1"/>
          </p:cNvSpPr>
          <p:nvPr/>
        </p:nvSpPr>
        <p:spPr bwMode="auto">
          <a:xfrm flipH="1">
            <a:off x="150812" y="3613949"/>
            <a:ext cx="507868" cy="381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21899" tIns="60949" rIns="121899" bIns="60949" anchor="ctr"/>
          <a:lstStyle/>
          <a:p>
            <a:pPr algn="ctr">
              <a:lnSpc>
                <a:spcPct val="100000"/>
              </a:lnSpc>
            </a:pPr>
            <a:r>
              <a:rPr lang="en-US" sz="320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56338" y="5535324"/>
            <a:ext cx="5980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smtClean="0"/>
              <a:t>Make an “or gate” for each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Add a node for False and 3</a:t>
            </a:r>
            <a:r>
              <a:rPr lang="en-US" sz="2000" baseline="30000" smtClean="0"/>
              <a:t>rd</a:t>
            </a:r>
            <a:r>
              <a:rPr lang="en-US" sz="2000" smtClean="0"/>
              <a:t>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Connect T,F,3</a:t>
            </a:r>
            <a:r>
              <a:rPr lang="en-US" sz="2000" baseline="30000" smtClean="0"/>
              <a:t>rd</a:t>
            </a:r>
            <a:r>
              <a:rPr lang="en-US" sz="2000" smtClean="0"/>
              <a:t> into a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Connect each node to its complement and 3</a:t>
            </a:r>
            <a:r>
              <a:rPr lang="en-US" sz="2000" baseline="30000" smtClean="0"/>
              <a:t>rd</a:t>
            </a:r>
            <a:r>
              <a:rPr lang="en-US" sz="2000" smtClean="0"/>
              <a:t> color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-87752" y="2286000"/>
            <a:ext cx="355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Makes T/F different colors:</a:t>
            </a:r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4648" y="457200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“Or Gate”: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-77788" y="3962400"/>
                <a:ext cx="3606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different colors:</a:t>
                </a:r>
                <a:endParaRPr lang="en-US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88" y="3962400"/>
                <a:ext cx="3606308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2534" t="-10526" r="-15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2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2535 0.08611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72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43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C 0.07552 0.07315 0.15104 0.14537 0.23819 0.18518 C 0.32535 0.225 0.43507 0.23842 0.52292 0.23981 C 0.61076 0.2412 0.71615 0.22176 0.76528 0.19352 C 0.81441 0.16528 0.8092 0.09097 0.81806 0.07037 " pathEditMode="relative" ptsTypes="aaaaA">
                                      <p:cBhvr>
                                        <p:cTn id="37" dur="3000" fill="hold"/>
                                        <p:tgtEl>
                                          <p:spTgt spid="72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72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72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0"/>
                                        <p:tgtEl>
                                          <p:spTgt spid="72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72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72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72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72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7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72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6" grpId="0" animBg="1"/>
      <p:bldP spid="720968" grpId="0" animBg="1"/>
      <p:bldP spid="721060" grpId="0"/>
      <p:bldP spid="721063" grpId="0"/>
      <p:bldP spid="721064" grpId="0"/>
      <p:bldP spid="721072" grpId="0" animBg="1"/>
      <p:bldP spid="721072" grpId="1" animBg="1"/>
      <p:bldP spid="721073" grpId="0" animBg="1"/>
      <p:bldP spid="72107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60812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7102" y="1345171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3-SAT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51812" y="1348411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3-Colorability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099618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251978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1408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1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5452" y="39696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3246" y="3131404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378390" y="2991026"/>
                <a:ext cx="47202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∧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390" y="2991026"/>
                <a:ext cx="472020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162"/>
          <p:cNvGrpSpPr>
            <a:grpSpLocks/>
          </p:cNvGrpSpPr>
          <p:nvPr/>
        </p:nvGrpSpPr>
        <p:grpSpPr bwMode="auto">
          <a:xfrm>
            <a:off x="4443842" y="1951581"/>
            <a:ext cx="2150849" cy="945878"/>
            <a:chOff x="96" y="528"/>
            <a:chExt cx="1392" cy="816"/>
          </a:xfrm>
        </p:grpSpPr>
        <p:grpSp>
          <p:nvGrpSpPr>
            <p:cNvPr id="27" name="Group 139"/>
            <p:cNvGrpSpPr>
              <a:grpSpLocks/>
            </p:cNvGrpSpPr>
            <p:nvPr/>
          </p:nvGrpSpPr>
          <p:grpSpPr bwMode="auto">
            <a:xfrm>
              <a:off x="96" y="573"/>
              <a:ext cx="1392" cy="723"/>
              <a:chOff x="1728" y="2064"/>
              <a:chExt cx="2496" cy="1296"/>
            </a:xfrm>
          </p:grpSpPr>
          <p:sp>
            <p:nvSpPr>
              <p:cNvPr id="33" name="Oval 140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36" name="Oval 14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37" name="Oval 142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38" name="Oval 143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39" name="Oval 14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cxnSp>
            <p:nvCxnSpPr>
              <p:cNvPr id="40" name="AutoShape 145"/>
              <p:cNvCxnSpPr>
                <a:cxnSpLocks noChangeShapeType="1"/>
                <a:stCxn id="33" idx="6"/>
                <a:endCxn id="36" idx="2"/>
              </p:cNvCxnSpPr>
              <p:nvPr/>
            </p:nvCxnSpPr>
            <p:spPr bwMode="auto">
              <a:xfrm>
                <a:off x="1977" y="2184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AutoShape 146"/>
              <p:cNvCxnSpPr>
                <a:cxnSpLocks noChangeShapeType="1"/>
                <a:stCxn id="38" idx="2"/>
                <a:endCxn id="37" idx="6"/>
              </p:cNvCxnSpPr>
              <p:nvPr/>
            </p:nvCxnSpPr>
            <p:spPr bwMode="auto">
              <a:xfrm flipH="1">
                <a:off x="1977" y="2760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AutoShape 147"/>
              <p:cNvCxnSpPr>
                <a:cxnSpLocks noChangeShapeType="1"/>
                <a:stCxn id="38" idx="0"/>
                <a:endCxn id="36" idx="4"/>
              </p:cNvCxnSpPr>
              <p:nvPr/>
            </p:nvCxnSpPr>
            <p:spPr bwMode="auto">
              <a:xfrm flipV="1">
                <a:off x="2472" y="2313"/>
                <a:ext cx="0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AutoShape 148"/>
              <p:cNvCxnSpPr>
                <a:cxnSpLocks noChangeShapeType="1"/>
                <a:stCxn id="38" idx="6"/>
                <a:endCxn id="39" idx="3"/>
              </p:cNvCxnSpPr>
              <p:nvPr/>
            </p:nvCxnSpPr>
            <p:spPr bwMode="auto">
              <a:xfrm flipV="1">
                <a:off x="2601" y="2566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AutoShape 149"/>
              <p:cNvCxnSpPr>
                <a:cxnSpLocks noChangeShapeType="1"/>
                <a:stCxn id="39" idx="1"/>
                <a:endCxn id="36" idx="6"/>
              </p:cNvCxnSpPr>
              <p:nvPr/>
            </p:nvCxnSpPr>
            <p:spPr bwMode="auto">
              <a:xfrm flipH="1" flipV="1">
                <a:off x="2601" y="2184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" name="Oval 15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46" name="Oval 151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47" name="Oval 152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T</a:t>
                </a:r>
              </a:p>
            </p:txBody>
          </p:sp>
          <p:cxnSp>
            <p:nvCxnSpPr>
              <p:cNvPr id="48" name="AutoShape 153"/>
              <p:cNvCxnSpPr>
                <a:cxnSpLocks noChangeShapeType="1"/>
                <a:stCxn id="46" idx="0"/>
                <a:endCxn id="45" idx="4"/>
              </p:cNvCxnSpPr>
              <p:nvPr/>
            </p:nvCxnSpPr>
            <p:spPr bwMode="auto">
              <a:xfrm flipV="1">
                <a:off x="3576" y="2601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AutoShape 154"/>
              <p:cNvCxnSpPr>
                <a:cxnSpLocks noChangeShapeType="1"/>
                <a:stCxn id="46" idx="6"/>
                <a:endCxn id="47" idx="3"/>
              </p:cNvCxnSpPr>
              <p:nvPr/>
            </p:nvCxnSpPr>
            <p:spPr bwMode="auto">
              <a:xfrm flipV="1">
                <a:off x="3705" y="2950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AutoShape 155"/>
              <p:cNvCxnSpPr>
                <a:cxnSpLocks noChangeShapeType="1"/>
                <a:stCxn id="47" idx="1"/>
                <a:endCxn id="45" idx="6"/>
              </p:cNvCxnSpPr>
              <p:nvPr/>
            </p:nvCxnSpPr>
            <p:spPr bwMode="auto">
              <a:xfrm flipH="1" flipV="1">
                <a:off x="3705" y="2472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AutoShape 156"/>
              <p:cNvCxnSpPr>
                <a:cxnSpLocks noChangeShapeType="1"/>
                <a:stCxn id="45" idx="2"/>
                <a:endCxn id="39" idx="6"/>
              </p:cNvCxnSpPr>
              <p:nvPr/>
            </p:nvCxnSpPr>
            <p:spPr bwMode="auto">
              <a:xfrm flipH="1">
                <a:off x="3129" y="2472"/>
                <a:ext cx="318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2" name="Oval 157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z</a:t>
                </a:r>
              </a:p>
            </p:txBody>
          </p:sp>
          <p:cxnSp>
            <p:nvCxnSpPr>
              <p:cNvPr id="53" name="AutoShape 158"/>
              <p:cNvCxnSpPr>
                <a:cxnSpLocks noChangeShapeType="1"/>
                <a:stCxn id="46" idx="2"/>
                <a:endCxn id="52" idx="6"/>
              </p:cNvCxnSpPr>
              <p:nvPr/>
            </p:nvCxnSpPr>
            <p:spPr bwMode="auto">
              <a:xfrm flipH="1">
                <a:off x="1977" y="3240"/>
                <a:ext cx="147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9" name="AutoShape 159"/>
            <p:cNvSpPr>
              <a:spLocks noChangeArrowheads="1"/>
            </p:cNvSpPr>
            <p:nvPr/>
          </p:nvSpPr>
          <p:spPr bwMode="auto">
            <a:xfrm>
              <a:off x="384" y="528"/>
              <a:ext cx="912" cy="81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9817484" y="1870624"/>
            <a:ext cx="2012708" cy="915616"/>
            <a:chOff x="3120" y="1728"/>
            <a:chExt cx="1584" cy="960"/>
          </a:xfrm>
        </p:grpSpPr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3312" y="172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3936" y="172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3120" y="2256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AutoShape 24"/>
            <p:cNvCxnSpPr>
              <a:cxnSpLocks noChangeShapeType="1"/>
              <a:stCxn id="55" idx="6"/>
              <a:endCxn id="56" idx="2"/>
            </p:cNvCxnSpPr>
            <p:nvPr/>
          </p:nvCxnSpPr>
          <p:spPr bwMode="auto">
            <a:xfrm>
              <a:off x="3561" y="1848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25"/>
            <p:cNvCxnSpPr>
              <a:cxnSpLocks noChangeShapeType="1"/>
              <a:stCxn id="55" idx="3"/>
              <a:endCxn id="57" idx="0"/>
            </p:cNvCxnSpPr>
            <p:nvPr/>
          </p:nvCxnSpPr>
          <p:spPr bwMode="auto">
            <a:xfrm flipH="1">
              <a:off x="3240" y="1942"/>
              <a:ext cx="107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26"/>
            <p:cNvCxnSpPr>
              <a:cxnSpLocks noChangeShapeType="1"/>
              <a:stCxn id="58" idx="2"/>
              <a:endCxn id="57" idx="5"/>
            </p:cNvCxnSpPr>
            <p:nvPr/>
          </p:nvCxnSpPr>
          <p:spPr bwMode="auto">
            <a:xfrm flipH="1" flipV="1">
              <a:off x="3325" y="2470"/>
              <a:ext cx="554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27"/>
            <p:cNvCxnSpPr>
              <a:cxnSpLocks noChangeShapeType="1"/>
              <a:stCxn id="58" idx="0"/>
              <a:endCxn id="56" idx="4"/>
            </p:cNvCxnSpPr>
            <p:nvPr/>
          </p:nvCxnSpPr>
          <p:spPr bwMode="auto">
            <a:xfrm flipV="1">
              <a:off x="4008" y="1977"/>
              <a:ext cx="48" cy="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8"/>
            <p:cNvCxnSpPr>
              <a:cxnSpLocks noChangeShapeType="1"/>
              <a:stCxn id="58" idx="6"/>
              <a:endCxn id="59" idx="3"/>
            </p:cNvCxnSpPr>
            <p:nvPr/>
          </p:nvCxnSpPr>
          <p:spPr bwMode="auto">
            <a:xfrm flipV="1">
              <a:off x="4137" y="2374"/>
              <a:ext cx="362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9"/>
            <p:cNvCxnSpPr>
              <a:cxnSpLocks noChangeShapeType="1"/>
              <a:stCxn id="59" idx="1"/>
              <a:endCxn id="56" idx="5"/>
            </p:cNvCxnSpPr>
            <p:nvPr/>
          </p:nvCxnSpPr>
          <p:spPr bwMode="auto">
            <a:xfrm flipH="1" flipV="1">
              <a:off x="4141" y="1942"/>
              <a:ext cx="358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6" name="Group 18"/>
          <p:cNvGrpSpPr>
            <a:grpSpLocks/>
          </p:cNvGrpSpPr>
          <p:nvPr/>
        </p:nvGrpSpPr>
        <p:grpSpPr bwMode="auto">
          <a:xfrm>
            <a:off x="9699082" y="5459677"/>
            <a:ext cx="1978632" cy="900114"/>
            <a:chOff x="3120" y="1728"/>
            <a:chExt cx="1584" cy="960"/>
          </a:xfrm>
        </p:grpSpPr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3312" y="172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0"/>
            <p:cNvSpPr>
              <a:spLocks noChangeArrowheads="1"/>
            </p:cNvSpPr>
            <p:nvPr/>
          </p:nvSpPr>
          <p:spPr bwMode="auto">
            <a:xfrm>
              <a:off x="3936" y="1728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21"/>
            <p:cNvSpPr>
              <a:spLocks noChangeArrowheads="1"/>
            </p:cNvSpPr>
            <p:nvPr/>
          </p:nvSpPr>
          <p:spPr bwMode="auto">
            <a:xfrm>
              <a:off x="3120" y="2256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22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23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" name="AutoShape 24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3561" y="1848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5"/>
            <p:cNvCxnSpPr>
              <a:cxnSpLocks noChangeShapeType="1"/>
              <a:stCxn id="67" idx="3"/>
              <a:endCxn id="69" idx="0"/>
            </p:cNvCxnSpPr>
            <p:nvPr/>
          </p:nvCxnSpPr>
          <p:spPr bwMode="auto">
            <a:xfrm flipH="1">
              <a:off x="3240" y="1942"/>
              <a:ext cx="107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26"/>
            <p:cNvCxnSpPr>
              <a:cxnSpLocks noChangeShapeType="1"/>
              <a:stCxn id="70" idx="2"/>
              <a:endCxn id="69" idx="5"/>
            </p:cNvCxnSpPr>
            <p:nvPr/>
          </p:nvCxnSpPr>
          <p:spPr bwMode="auto">
            <a:xfrm flipH="1" flipV="1">
              <a:off x="3325" y="2470"/>
              <a:ext cx="554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" name="AutoShape 27"/>
            <p:cNvCxnSpPr>
              <a:cxnSpLocks noChangeShapeType="1"/>
              <a:stCxn id="70" idx="0"/>
              <a:endCxn id="68" idx="4"/>
            </p:cNvCxnSpPr>
            <p:nvPr/>
          </p:nvCxnSpPr>
          <p:spPr bwMode="auto">
            <a:xfrm flipV="1">
              <a:off x="4008" y="1977"/>
              <a:ext cx="48" cy="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" name="AutoShape 28"/>
            <p:cNvCxnSpPr>
              <a:cxnSpLocks noChangeShapeType="1"/>
              <a:stCxn id="70" idx="6"/>
              <a:endCxn id="71" idx="3"/>
            </p:cNvCxnSpPr>
            <p:nvPr/>
          </p:nvCxnSpPr>
          <p:spPr bwMode="auto">
            <a:xfrm flipV="1">
              <a:off x="4137" y="2374"/>
              <a:ext cx="362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AutoShape 29"/>
            <p:cNvCxnSpPr>
              <a:cxnSpLocks noChangeShapeType="1"/>
              <a:stCxn id="71" idx="1"/>
              <a:endCxn id="68" idx="5"/>
            </p:cNvCxnSpPr>
            <p:nvPr/>
          </p:nvCxnSpPr>
          <p:spPr bwMode="auto">
            <a:xfrm flipH="1" flipV="1">
              <a:off x="4141" y="1942"/>
              <a:ext cx="358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8" name="Group 162"/>
          <p:cNvGrpSpPr>
            <a:grpSpLocks/>
          </p:cNvGrpSpPr>
          <p:nvPr/>
        </p:nvGrpSpPr>
        <p:grpSpPr bwMode="auto">
          <a:xfrm>
            <a:off x="4650654" y="4918850"/>
            <a:ext cx="2150849" cy="945878"/>
            <a:chOff x="96" y="528"/>
            <a:chExt cx="1392" cy="816"/>
          </a:xfrm>
        </p:grpSpPr>
        <p:grpSp>
          <p:nvGrpSpPr>
            <p:cNvPr id="79" name="Group 139"/>
            <p:cNvGrpSpPr>
              <a:grpSpLocks/>
            </p:cNvGrpSpPr>
            <p:nvPr/>
          </p:nvGrpSpPr>
          <p:grpSpPr bwMode="auto">
            <a:xfrm>
              <a:off x="96" y="573"/>
              <a:ext cx="1392" cy="723"/>
              <a:chOff x="1728" y="2064"/>
              <a:chExt cx="2496" cy="1296"/>
            </a:xfrm>
          </p:grpSpPr>
          <p:sp>
            <p:nvSpPr>
              <p:cNvPr id="81" name="Oval 140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82" name="Oval 14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83" name="Oval 142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84" name="Oval 143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85" name="Oval 14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240" cy="24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cxnSp>
            <p:nvCxnSpPr>
              <p:cNvPr id="86" name="AutoShape 145"/>
              <p:cNvCxnSpPr>
                <a:cxnSpLocks noChangeShapeType="1"/>
                <a:stCxn id="81" idx="6"/>
                <a:endCxn id="82" idx="2"/>
              </p:cNvCxnSpPr>
              <p:nvPr/>
            </p:nvCxnSpPr>
            <p:spPr bwMode="auto">
              <a:xfrm>
                <a:off x="1977" y="2184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AutoShape 146"/>
              <p:cNvCxnSpPr>
                <a:cxnSpLocks noChangeShapeType="1"/>
                <a:stCxn id="84" idx="2"/>
                <a:endCxn id="83" idx="6"/>
              </p:cNvCxnSpPr>
              <p:nvPr/>
            </p:nvCxnSpPr>
            <p:spPr bwMode="auto">
              <a:xfrm flipH="1">
                <a:off x="1977" y="2760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AutoShape 147"/>
              <p:cNvCxnSpPr>
                <a:cxnSpLocks noChangeShapeType="1"/>
                <a:stCxn id="84" idx="0"/>
                <a:endCxn id="82" idx="4"/>
              </p:cNvCxnSpPr>
              <p:nvPr/>
            </p:nvCxnSpPr>
            <p:spPr bwMode="auto">
              <a:xfrm flipV="1">
                <a:off x="2472" y="2313"/>
                <a:ext cx="0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AutoShape 148"/>
              <p:cNvCxnSpPr>
                <a:cxnSpLocks noChangeShapeType="1"/>
                <a:stCxn id="84" idx="6"/>
                <a:endCxn id="85" idx="3"/>
              </p:cNvCxnSpPr>
              <p:nvPr/>
            </p:nvCxnSpPr>
            <p:spPr bwMode="auto">
              <a:xfrm flipV="1">
                <a:off x="2601" y="2566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AutoShape 149"/>
              <p:cNvCxnSpPr>
                <a:cxnSpLocks noChangeShapeType="1"/>
                <a:stCxn id="85" idx="1"/>
                <a:endCxn id="82" idx="6"/>
              </p:cNvCxnSpPr>
              <p:nvPr/>
            </p:nvCxnSpPr>
            <p:spPr bwMode="auto">
              <a:xfrm flipH="1" flipV="1">
                <a:off x="2601" y="2184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1" name="Oval 15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92" name="Oval 151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240" cy="24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93" name="Oval 152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T</a:t>
                </a:r>
              </a:p>
            </p:txBody>
          </p:sp>
          <p:cxnSp>
            <p:nvCxnSpPr>
              <p:cNvPr id="94" name="AutoShape 153"/>
              <p:cNvCxnSpPr>
                <a:cxnSpLocks noChangeShapeType="1"/>
                <a:stCxn id="92" idx="0"/>
                <a:endCxn id="91" idx="4"/>
              </p:cNvCxnSpPr>
              <p:nvPr/>
            </p:nvCxnSpPr>
            <p:spPr bwMode="auto">
              <a:xfrm flipV="1">
                <a:off x="3576" y="2601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5" name="AutoShape 154"/>
              <p:cNvCxnSpPr>
                <a:cxnSpLocks noChangeShapeType="1"/>
                <a:stCxn id="92" idx="6"/>
                <a:endCxn id="93" idx="3"/>
              </p:cNvCxnSpPr>
              <p:nvPr/>
            </p:nvCxnSpPr>
            <p:spPr bwMode="auto">
              <a:xfrm flipV="1">
                <a:off x="3705" y="2950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6" name="AutoShape 155"/>
              <p:cNvCxnSpPr>
                <a:cxnSpLocks noChangeShapeType="1"/>
                <a:stCxn id="93" idx="1"/>
                <a:endCxn id="91" idx="6"/>
              </p:cNvCxnSpPr>
              <p:nvPr/>
            </p:nvCxnSpPr>
            <p:spPr bwMode="auto">
              <a:xfrm flipH="1" flipV="1">
                <a:off x="3705" y="2472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7" name="AutoShape 156"/>
              <p:cNvCxnSpPr>
                <a:cxnSpLocks noChangeShapeType="1"/>
                <a:stCxn id="91" idx="2"/>
                <a:endCxn id="85" idx="6"/>
              </p:cNvCxnSpPr>
              <p:nvPr/>
            </p:nvCxnSpPr>
            <p:spPr bwMode="auto">
              <a:xfrm flipH="1">
                <a:off x="3129" y="2472"/>
                <a:ext cx="318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8" name="Oval 157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z</a:t>
                </a:r>
              </a:p>
            </p:txBody>
          </p:sp>
          <p:cxnSp>
            <p:nvCxnSpPr>
              <p:cNvPr id="99" name="AutoShape 158"/>
              <p:cNvCxnSpPr>
                <a:cxnSpLocks noChangeShapeType="1"/>
                <a:stCxn id="92" idx="2"/>
                <a:endCxn id="98" idx="6"/>
              </p:cNvCxnSpPr>
              <p:nvPr/>
            </p:nvCxnSpPr>
            <p:spPr bwMode="auto">
              <a:xfrm flipH="1">
                <a:off x="1977" y="3240"/>
                <a:ext cx="147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80" name="AutoShape 159"/>
            <p:cNvSpPr>
              <a:spLocks noChangeArrowheads="1"/>
            </p:cNvSpPr>
            <p:nvPr/>
          </p:nvSpPr>
          <p:spPr bwMode="auto">
            <a:xfrm>
              <a:off x="384" y="528"/>
              <a:ext cx="912" cy="81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1751012" y="5244405"/>
                <a:ext cx="18997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120" indent="-457120">
                  <a:spcBef>
                    <a:spcPct val="20000"/>
                  </a:spcBef>
                </a:pPr>
                <a:r>
                  <a:rPr lang="en-US" sz="2000" b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𝐹𝑎𝑙𝑠𝑒</m:t>
                    </m:r>
                  </m:oMath>
                </a14:m>
                <a:endParaRPr lang="en-US" sz="2000" b="0" i="1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𝑇𝑟𝑢𝑒</m:t>
                      </m:r>
                    </m:oMath>
                  </m:oMathPara>
                </a14:m>
                <a:endParaRPr lang="en-US" sz="2000">
                  <a:solidFill>
                    <a:srgbClr val="3399FF"/>
                  </a:solidFill>
                </a:endParaRPr>
              </a:p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𝑇𝑟𝑢𝑒</m:t>
                      </m:r>
                    </m:oMath>
                  </m:oMathPara>
                </a14:m>
                <a:endParaRPr lang="en-US" sz="2000">
                  <a:solidFill>
                    <a:srgbClr val="3399FF"/>
                  </a:solidFill>
                </a:endParaRPr>
              </a:p>
              <a:p>
                <a:pPr marL="457120" indent="-457120">
                  <a:spcBef>
                    <a:spcPct val="20000"/>
                  </a:spcBef>
                </a:pPr>
                <a:endParaRPr lang="en-US" sz="20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5244405"/>
                <a:ext cx="1899776" cy="13849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7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60812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7102" y="1345171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3-SAT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51812" y="1348411"/>
            <a:ext cx="18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3-Colorability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099618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251978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1408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1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378390" y="2991026"/>
                <a:ext cx="47202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0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∨</m:t>
                          </m:r>
                          <m:r>
                            <a:rPr lang="en-US" sz="20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∧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390" y="2991026"/>
                <a:ext cx="472020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162"/>
          <p:cNvGrpSpPr>
            <a:grpSpLocks/>
          </p:cNvGrpSpPr>
          <p:nvPr/>
        </p:nvGrpSpPr>
        <p:grpSpPr bwMode="auto">
          <a:xfrm>
            <a:off x="4443842" y="1951581"/>
            <a:ext cx="2150849" cy="945878"/>
            <a:chOff x="96" y="528"/>
            <a:chExt cx="1392" cy="816"/>
          </a:xfrm>
        </p:grpSpPr>
        <p:grpSp>
          <p:nvGrpSpPr>
            <p:cNvPr id="27" name="Group 139"/>
            <p:cNvGrpSpPr>
              <a:grpSpLocks/>
            </p:cNvGrpSpPr>
            <p:nvPr/>
          </p:nvGrpSpPr>
          <p:grpSpPr bwMode="auto">
            <a:xfrm>
              <a:off x="96" y="573"/>
              <a:ext cx="1392" cy="723"/>
              <a:chOff x="1728" y="2064"/>
              <a:chExt cx="2496" cy="1296"/>
            </a:xfrm>
          </p:grpSpPr>
          <p:sp>
            <p:nvSpPr>
              <p:cNvPr id="33" name="Oval 140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36" name="Oval 14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37" name="Oval 142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38" name="Oval 143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39" name="Oval 14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cxnSp>
            <p:nvCxnSpPr>
              <p:cNvPr id="40" name="AutoShape 145"/>
              <p:cNvCxnSpPr>
                <a:cxnSpLocks noChangeShapeType="1"/>
                <a:stCxn id="33" idx="6"/>
                <a:endCxn id="36" idx="2"/>
              </p:cNvCxnSpPr>
              <p:nvPr/>
            </p:nvCxnSpPr>
            <p:spPr bwMode="auto">
              <a:xfrm>
                <a:off x="1977" y="2184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AutoShape 146"/>
              <p:cNvCxnSpPr>
                <a:cxnSpLocks noChangeShapeType="1"/>
                <a:stCxn id="38" idx="2"/>
                <a:endCxn id="37" idx="6"/>
              </p:cNvCxnSpPr>
              <p:nvPr/>
            </p:nvCxnSpPr>
            <p:spPr bwMode="auto">
              <a:xfrm flipH="1">
                <a:off x="1977" y="2760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AutoShape 147"/>
              <p:cNvCxnSpPr>
                <a:cxnSpLocks noChangeShapeType="1"/>
                <a:stCxn id="38" idx="0"/>
                <a:endCxn id="36" idx="4"/>
              </p:cNvCxnSpPr>
              <p:nvPr/>
            </p:nvCxnSpPr>
            <p:spPr bwMode="auto">
              <a:xfrm flipV="1">
                <a:off x="2472" y="2313"/>
                <a:ext cx="0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AutoShape 148"/>
              <p:cNvCxnSpPr>
                <a:cxnSpLocks noChangeShapeType="1"/>
                <a:stCxn id="38" idx="6"/>
                <a:endCxn id="39" idx="3"/>
              </p:cNvCxnSpPr>
              <p:nvPr/>
            </p:nvCxnSpPr>
            <p:spPr bwMode="auto">
              <a:xfrm flipV="1">
                <a:off x="2601" y="2566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AutoShape 149"/>
              <p:cNvCxnSpPr>
                <a:cxnSpLocks noChangeShapeType="1"/>
                <a:stCxn id="39" idx="1"/>
                <a:endCxn id="36" idx="6"/>
              </p:cNvCxnSpPr>
              <p:nvPr/>
            </p:nvCxnSpPr>
            <p:spPr bwMode="auto">
              <a:xfrm flipH="1" flipV="1">
                <a:off x="2601" y="2184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" name="Oval 15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46" name="Oval 151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47" name="Oval 152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T</a:t>
                </a:r>
              </a:p>
            </p:txBody>
          </p:sp>
          <p:cxnSp>
            <p:nvCxnSpPr>
              <p:cNvPr id="48" name="AutoShape 153"/>
              <p:cNvCxnSpPr>
                <a:cxnSpLocks noChangeShapeType="1"/>
                <a:stCxn id="46" idx="0"/>
                <a:endCxn id="45" idx="4"/>
              </p:cNvCxnSpPr>
              <p:nvPr/>
            </p:nvCxnSpPr>
            <p:spPr bwMode="auto">
              <a:xfrm flipV="1">
                <a:off x="3576" y="2601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AutoShape 154"/>
              <p:cNvCxnSpPr>
                <a:cxnSpLocks noChangeShapeType="1"/>
                <a:stCxn id="46" idx="6"/>
                <a:endCxn id="47" idx="3"/>
              </p:cNvCxnSpPr>
              <p:nvPr/>
            </p:nvCxnSpPr>
            <p:spPr bwMode="auto">
              <a:xfrm flipV="1">
                <a:off x="3705" y="2950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AutoShape 155"/>
              <p:cNvCxnSpPr>
                <a:cxnSpLocks noChangeShapeType="1"/>
                <a:stCxn id="47" idx="1"/>
                <a:endCxn id="45" idx="6"/>
              </p:cNvCxnSpPr>
              <p:nvPr/>
            </p:nvCxnSpPr>
            <p:spPr bwMode="auto">
              <a:xfrm flipH="1" flipV="1">
                <a:off x="3705" y="2472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AutoShape 156"/>
              <p:cNvCxnSpPr>
                <a:cxnSpLocks noChangeShapeType="1"/>
                <a:stCxn id="45" idx="2"/>
                <a:endCxn id="39" idx="6"/>
              </p:cNvCxnSpPr>
              <p:nvPr/>
            </p:nvCxnSpPr>
            <p:spPr bwMode="auto">
              <a:xfrm flipH="1">
                <a:off x="3129" y="2472"/>
                <a:ext cx="318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2" name="Oval 157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z</a:t>
                </a:r>
              </a:p>
            </p:txBody>
          </p:sp>
          <p:cxnSp>
            <p:nvCxnSpPr>
              <p:cNvPr id="53" name="AutoShape 158"/>
              <p:cNvCxnSpPr>
                <a:cxnSpLocks noChangeShapeType="1"/>
                <a:stCxn id="46" idx="2"/>
                <a:endCxn id="52" idx="6"/>
              </p:cNvCxnSpPr>
              <p:nvPr/>
            </p:nvCxnSpPr>
            <p:spPr bwMode="auto">
              <a:xfrm flipH="1">
                <a:off x="1977" y="3240"/>
                <a:ext cx="147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9" name="AutoShape 159"/>
            <p:cNvSpPr>
              <a:spLocks noChangeArrowheads="1"/>
            </p:cNvSpPr>
            <p:nvPr/>
          </p:nvSpPr>
          <p:spPr bwMode="auto">
            <a:xfrm>
              <a:off x="384" y="528"/>
              <a:ext cx="912" cy="81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9817484" y="1870624"/>
            <a:ext cx="2012708" cy="915616"/>
            <a:chOff x="3120" y="1728"/>
            <a:chExt cx="1584" cy="960"/>
          </a:xfrm>
        </p:grpSpPr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3312" y="172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3936" y="172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3120" y="2256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AutoShape 24"/>
            <p:cNvCxnSpPr>
              <a:cxnSpLocks noChangeShapeType="1"/>
              <a:stCxn id="55" idx="6"/>
              <a:endCxn id="56" idx="2"/>
            </p:cNvCxnSpPr>
            <p:nvPr/>
          </p:nvCxnSpPr>
          <p:spPr bwMode="auto">
            <a:xfrm>
              <a:off x="3561" y="1848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25"/>
            <p:cNvCxnSpPr>
              <a:cxnSpLocks noChangeShapeType="1"/>
              <a:stCxn id="55" idx="3"/>
              <a:endCxn id="57" idx="0"/>
            </p:cNvCxnSpPr>
            <p:nvPr/>
          </p:nvCxnSpPr>
          <p:spPr bwMode="auto">
            <a:xfrm flipH="1">
              <a:off x="3240" y="1942"/>
              <a:ext cx="107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26"/>
            <p:cNvCxnSpPr>
              <a:cxnSpLocks noChangeShapeType="1"/>
              <a:stCxn id="58" idx="2"/>
              <a:endCxn id="57" idx="5"/>
            </p:cNvCxnSpPr>
            <p:nvPr/>
          </p:nvCxnSpPr>
          <p:spPr bwMode="auto">
            <a:xfrm flipH="1" flipV="1">
              <a:off x="3325" y="2470"/>
              <a:ext cx="554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27"/>
            <p:cNvCxnSpPr>
              <a:cxnSpLocks noChangeShapeType="1"/>
              <a:stCxn id="58" idx="0"/>
              <a:endCxn id="56" idx="4"/>
            </p:cNvCxnSpPr>
            <p:nvPr/>
          </p:nvCxnSpPr>
          <p:spPr bwMode="auto">
            <a:xfrm flipV="1">
              <a:off x="4008" y="1977"/>
              <a:ext cx="48" cy="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8"/>
            <p:cNvCxnSpPr>
              <a:cxnSpLocks noChangeShapeType="1"/>
              <a:stCxn id="58" idx="6"/>
              <a:endCxn id="59" idx="3"/>
            </p:cNvCxnSpPr>
            <p:nvPr/>
          </p:nvCxnSpPr>
          <p:spPr bwMode="auto">
            <a:xfrm flipV="1">
              <a:off x="4137" y="2374"/>
              <a:ext cx="362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9"/>
            <p:cNvCxnSpPr>
              <a:cxnSpLocks noChangeShapeType="1"/>
              <a:stCxn id="59" idx="1"/>
              <a:endCxn id="56" idx="5"/>
            </p:cNvCxnSpPr>
            <p:nvPr/>
          </p:nvCxnSpPr>
          <p:spPr bwMode="auto">
            <a:xfrm flipH="1" flipV="1">
              <a:off x="4141" y="1942"/>
              <a:ext cx="358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6" name="Group 18"/>
          <p:cNvGrpSpPr>
            <a:grpSpLocks/>
          </p:cNvGrpSpPr>
          <p:nvPr/>
        </p:nvGrpSpPr>
        <p:grpSpPr bwMode="auto">
          <a:xfrm>
            <a:off x="9699082" y="5459677"/>
            <a:ext cx="1978632" cy="900114"/>
            <a:chOff x="3120" y="1728"/>
            <a:chExt cx="1584" cy="960"/>
          </a:xfrm>
        </p:grpSpPr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3312" y="172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0"/>
            <p:cNvSpPr>
              <a:spLocks noChangeArrowheads="1"/>
            </p:cNvSpPr>
            <p:nvPr/>
          </p:nvSpPr>
          <p:spPr bwMode="auto">
            <a:xfrm>
              <a:off x="3936" y="1728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21"/>
            <p:cNvSpPr>
              <a:spLocks noChangeArrowheads="1"/>
            </p:cNvSpPr>
            <p:nvPr/>
          </p:nvSpPr>
          <p:spPr bwMode="auto">
            <a:xfrm>
              <a:off x="3120" y="2256"/>
              <a:ext cx="240" cy="240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22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23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33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" name="AutoShape 24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3561" y="1848"/>
              <a:ext cx="3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5"/>
            <p:cNvCxnSpPr>
              <a:cxnSpLocks noChangeShapeType="1"/>
              <a:stCxn id="67" idx="3"/>
              <a:endCxn id="69" idx="0"/>
            </p:cNvCxnSpPr>
            <p:nvPr/>
          </p:nvCxnSpPr>
          <p:spPr bwMode="auto">
            <a:xfrm flipH="1">
              <a:off x="3240" y="1942"/>
              <a:ext cx="107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26"/>
            <p:cNvCxnSpPr>
              <a:cxnSpLocks noChangeShapeType="1"/>
              <a:stCxn id="70" idx="2"/>
              <a:endCxn id="69" idx="5"/>
            </p:cNvCxnSpPr>
            <p:nvPr/>
          </p:nvCxnSpPr>
          <p:spPr bwMode="auto">
            <a:xfrm flipH="1" flipV="1">
              <a:off x="3325" y="2470"/>
              <a:ext cx="554" cy="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" name="AutoShape 27"/>
            <p:cNvCxnSpPr>
              <a:cxnSpLocks noChangeShapeType="1"/>
              <a:stCxn id="70" idx="0"/>
              <a:endCxn id="68" idx="4"/>
            </p:cNvCxnSpPr>
            <p:nvPr/>
          </p:nvCxnSpPr>
          <p:spPr bwMode="auto">
            <a:xfrm flipV="1">
              <a:off x="4008" y="1977"/>
              <a:ext cx="48" cy="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" name="AutoShape 28"/>
            <p:cNvCxnSpPr>
              <a:cxnSpLocks noChangeShapeType="1"/>
              <a:stCxn id="70" idx="6"/>
              <a:endCxn id="71" idx="3"/>
            </p:cNvCxnSpPr>
            <p:nvPr/>
          </p:nvCxnSpPr>
          <p:spPr bwMode="auto">
            <a:xfrm flipV="1">
              <a:off x="4137" y="2374"/>
              <a:ext cx="362" cy="1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AutoShape 29"/>
            <p:cNvCxnSpPr>
              <a:cxnSpLocks noChangeShapeType="1"/>
              <a:stCxn id="71" idx="1"/>
              <a:endCxn id="68" idx="5"/>
            </p:cNvCxnSpPr>
            <p:nvPr/>
          </p:nvCxnSpPr>
          <p:spPr bwMode="auto">
            <a:xfrm flipH="1" flipV="1">
              <a:off x="4141" y="1942"/>
              <a:ext cx="358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8" name="Group 162"/>
          <p:cNvGrpSpPr>
            <a:grpSpLocks/>
          </p:cNvGrpSpPr>
          <p:nvPr/>
        </p:nvGrpSpPr>
        <p:grpSpPr bwMode="auto">
          <a:xfrm>
            <a:off x="4650654" y="4918850"/>
            <a:ext cx="2150849" cy="945878"/>
            <a:chOff x="96" y="528"/>
            <a:chExt cx="1392" cy="816"/>
          </a:xfrm>
        </p:grpSpPr>
        <p:grpSp>
          <p:nvGrpSpPr>
            <p:cNvPr id="79" name="Group 139"/>
            <p:cNvGrpSpPr>
              <a:grpSpLocks/>
            </p:cNvGrpSpPr>
            <p:nvPr/>
          </p:nvGrpSpPr>
          <p:grpSpPr bwMode="auto">
            <a:xfrm>
              <a:off x="96" y="573"/>
              <a:ext cx="1392" cy="723"/>
              <a:chOff x="1728" y="2064"/>
              <a:chExt cx="2496" cy="1296"/>
            </a:xfrm>
          </p:grpSpPr>
          <p:sp>
            <p:nvSpPr>
              <p:cNvPr id="81" name="Oval 140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82" name="Oval 14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83" name="Oval 142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84" name="Oval 143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85" name="Oval 144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240" cy="24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cxnSp>
            <p:nvCxnSpPr>
              <p:cNvPr id="86" name="AutoShape 145"/>
              <p:cNvCxnSpPr>
                <a:cxnSpLocks noChangeShapeType="1"/>
                <a:stCxn id="81" idx="6"/>
                <a:endCxn id="82" idx="2"/>
              </p:cNvCxnSpPr>
              <p:nvPr/>
            </p:nvCxnSpPr>
            <p:spPr bwMode="auto">
              <a:xfrm>
                <a:off x="1977" y="2184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AutoShape 146"/>
              <p:cNvCxnSpPr>
                <a:cxnSpLocks noChangeShapeType="1"/>
                <a:stCxn id="84" idx="2"/>
                <a:endCxn id="83" idx="6"/>
              </p:cNvCxnSpPr>
              <p:nvPr/>
            </p:nvCxnSpPr>
            <p:spPr bwMode="auto">
              <a:xfrm flipH="1">
                <a:off x="1977" y="2760"/>
                <a:ext cx="36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AutoShape 147"/>
              <p:cNvCxnSpPr>
                <a:cxnSpLocks noChangeShapeType="1"/>
                <a:stCxn id="84" idx="0"/>
                <a:endCxn id="82" idx="4"/>
              </p:cNvCxnSpPr>
              <p:nvPr/>
            </p:nvCxnSpPr>
            <p:spPr bwMode="auto">
              <a:xfrm flipV="1">
                <a:off x="2472" y="2313"/>
                <a:ext cx="0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AutoShape 148"/>
              <p:cNvCxnSpPr>
                <a:cxnSpLocks noChangeShapeType="1"/>
                <a:stCxn id="84" idx="6"/>
                <a:endCxn id="85" idx="3"/>
              </p:cNvCxnSpPr>
              <p:nvPr/>
            </p:nvCxnSpPr>
            <p:spPr bwMode="auto">
              <a:xfrm flipV="1">
                <a:off x="2601" y="2566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AutoShape 149"/>
              <p:cNvCxnSpPr>
                <a:cxnSpLocks noChangeShapeType="1"/>
                <a:stCxn id="85" idx="1"/>
                <a:endCxn id="82" idx="6"/>
              </p:cNvCxnSpPr>
              <p:nvPr/>
            </p:nvCxnSpPr>
            <p:spPr bwMode="auto">
              <a:xfrm flipH="1" flipV="1">
                <a:off x="2601" y="2184"/>
                <a:ext cx="314" cy="1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1" name="Oval 15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40" cy="24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92" name="Oval 151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240" cy="240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900"/>
              </a:p>
            </p:txBody>
          </p:sp>
          <p:sp>
            <p:nvSpPr>
              <p:cNvPr id="93" name="Oval 152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T</a:t>
                </a:r>
              </a:p>
            </p:txBody>
          </p:sp>
          <p:cxnSp>
            <p:nvCxnSpPr>
              <p:cNvPr id="94" name="AutoShape 153"/>
              <p:cNvCxnSpPr>
                <a:cxnSpLocks noChangeShapeType="1"/>
                <a:stCxn id="92" idx="0"/>
                <a:endCxn id="91" idx="4"/>
              </p:cNvCxnSpPr>
              <p:nvPr/>
            </p:nvCxnSpPr>
            <p:spPr bwMode="auto">
              <a:xfrm flipV="1">
                <a:off x="3576" y="2601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5" name="AutoShape 154"/>
              <p:cNvCxnSpPr>
                <a:cxnSpLocks noChangeShapeType="1"/>
                <a:stCxn id="92" idx="6"/>
                <a:endCxn id="93" idx="3"/>
              </p:cNvCxnSpPr>
              <p:nvPr/>
            </p:nvCxnSpPr>
            <p:spPr bwMode="auto">
              <a:xfrm flipV="1">
                <a:off x="3705" y="2950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6" name="AutoShape 155"/>
              <p:cNvCxnSpPr>
                <a:cxnSpLocks noChangeShapeType="1"/>
                <a:stCxn id="93" idx="1"/>
                <a:endCxn id="91" idx="6"/>
              </p:cNvCxnSpPr>
              <p:nvPr/>
            </p:nvCxnSpPr>
            <p:spPr bwMode="auto">
              <a:xfrm flipH="1" flipV="1">
                <a:off x="3705" y="2472"/>
                <a:ext cx="314" cy="2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7" name="AutoShape 156"/>
              <p:cNvCxnSpPr>
                <a:cxnSpLocks noChangeShapeType="1"/>
                <a:stCxn id="91" idx="2"/>
                <a:endCxn id="85" idx="6"/>
              </p:cNvCxnSpPr>
              <p:nvPr/>
            </p:nvCxnSpPr>
            <p:spPr bwMode="auto">
              <a:xfrm flipH="1">
                <a:off x="3129" y="2472"/>
                <a:ext cx="318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8" name="Oval 157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240" cy="2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/>
                  <a:t>z</a:t>
                </a:r>
              </a:p>
            </p:txBody>
          </p:sp>
          <p:cxnSp>
            <p:nvCxnSpPr>
              <p:cNvPr id="99" name="AutoShape 158"/>
              <p:cNvCxnSpPr>
                <a:cxnSpLocks noChangeShapeType="1"/>
                <a:stCxn id="92" idx="2"/>
                <a:endCxn id="98" idx="6"/>
              </p:cNvCxnSpPr>
              <p:nvPr/>
            </p:nvCxnSpPr>
            <p:spPr bwMode="auto">
              <a:xfrm flipH="1">
                <a:off x="1977" y="3240"/>
                <a:ext cx="147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80" name="AutoShape 159"/>
            <p:cNvSpPr>
              <a:spLocks noChangeArrowheads="1"/>
            </p:cNvSpPr>
            <p:nvPr/>
          </p:nvSpPr>
          <p:spPr bwMode="auto">
            <a:xfrm>
              <a:off x="384" y="528"/>
              <a:ext cx="912" cy="81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9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1751012" y="5244405"/>
                <a:ext cx="18997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120" indent="-457120">
                  <a:spcBef>
                    <a:spcPct val="20000"/>
                  </a:spcBef>
                </a:pPr>
                <a:r>
                  <a:rPr lang="en-US" sz="2000" b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𝐹𝑎𝑙𝑠𝑒</m:t>
                    </m:r>
                  </m:oMath>
                </a14:m>
                <a:endParaRPr lang="en-US" sz="2000" b="0" i="1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𝑇𝑟𝑢𝑒</m:t>
                      </m:r>
                    </m:oMath>
                  </m:oMathPara>
                </a14:m>
                <a:endParaRPr lang="en-US" sz="2000">
                  <a:solidFill>
                    <a:srgbClr val="3399FF"/>
                  </a:solidFill>
                </a:endParaRPr>
              </a:p>
              <a:p>
                <a:pPr marL="457120" indent="-45712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𝑇𝑟𝑢𝑒</m:t>
                      </m:r>
                    </m:oMath>
                  </m:oMathPara>
                </a14:m>
                <a:endParaRPr lang="en-US" sz="2000">
                  <a:solidFill>
                    <a:srgbClr val="3399FF"/>
                  </a:solidFill>
                </a:endParaRPr>
              </a:p>
              <a:p>
                <a:pPr marL="457120" indent="-457120">
                  <a:spcBef>
                    <a:spcPct val="20000"/>
                  </a:spcBef>
                </a:pPr>
                <a:endParaRPr lang="en-US" sz="2000">
                  <a:solidFill>
                    <a:srgbClr val="3399FF"/>
                  </a:solidFill>
                </a:endParaRPr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2" y="5244405"/>
                <a:ext cx="1899776" cy="13849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5769463" y="4045803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cannot be done in polynomial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65212" y="3360003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cannot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0757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Search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can solve a decision version in polynomial time, we can solve the search version as well.</a:t>
            </a:r>
          </a:p>
          <a:p>
            <a:r>
              <a:rPr lang="en-US" smtClean="0"/>
              <a:t>Idea: use the decider to build a solution “guess and check” one piece at a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Search-Decision Reduction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3" y="1600201"/>
                <a:ext cx="11352372" cy="51053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 3-SAT decider, create a 3-SAT Solver.</a:t>
                </a:r>
              </a:p>
              <a:p>
                <a:r>
                  <a:rPr lang="en-US" smtClean="0"/>
                  <a:t>To find assignment for:</a:t>
                </a:r>
              </a:p>
              <a:p>
                <a:pPr lvl="1"/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8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800" i="1">
                        <a:latin typeface="Cambria Math"/>
                      </a:rPr>
                      <m:t>∧</m:t>
                    </m:r>
                    <m:r>
                      <a:rPr lang="en-US" sz="3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3800" i="1">
                        <a:solidFill>
                          <a:srgbClr val="0070C0"/>
                        </a:solidFill>
                        <a:latin typeface="Cambria Math"/>
                      </a:rPr>
                      <m:t>∨</m:t>
                    </m:r>
                    <m:r>
                      <a:rPr lang="en-US" sz="3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3800" i="1">
                        <a:solidFill>
                          <a:srgbClr val="0070C0"/>
                        </a:solidFill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3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800" smtClean="0">
                  <a:solidFill>
                    <a:srgbClr val="3399FF"/>
                  </a:solidFill>
                </a:endParaRPr>
              </a:p>
              <a:p>
                <a:r>
                  <a:rPr lang="en-US" sz="4400" smtClean="0"/>
                  <a:t>Ask decider if this formula is satisfiable:</a:t>
                </a:r>
              </a:p>
              <a:p>
                <a:pPr lvl="1"/>
                <a:r>
                  <a:rPr lang="en-US" sz="380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8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8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∧(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∨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∨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800" smtClean="0">
                  <a:solidFill>
                    <a:srgbClr val="3399FF"/>
                  </a:solidFill>
                </a:endParaRPr>
              </a:p>
              <a:p>
                <a:pPr lvl="1"/>
                <a:r>
                  <a:rPr lang="en-US" sz="3800" smtClean="0"/>
                  <a:t>This is satisfiable if and only if there exists a satisfying assignment where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𝑥</m:t>
                    </m:r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</a:rPr>
                      <m:t>𝑇𝑟𝑢𝑒</m:t>
                    </m:r>
                  </m:oMath>
                </a14:m>
                <a:endParaRPr lang="en-US" sz="3800" smtClean="0"/>
              </a:p>
              <a:p>
                <a:r>
                  <a:rPr lang="en-US" sz="4400" smtClean="0"/>
                  <a:t>If yes, ask decider if this is satisfiable:</a:t>
                </a:r>
              </a:p>
              <a:p>
                <a:pPr marL="990426" lvl="2" indent="-457120"/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3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3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sz="33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/>
                      </a:rPr>
                      <m:t>∧(</m:t>
                    </m:r>
                    <m:r>
                      <a:rPr lang="en-US" sz="3300" b="0" i="1" smtClean="0">
                        <a:latin typeface="Cambria Math"/>
                      </a:rPr>
                      <m:t>𝑦</m:t>
                    </m:r>
                    <m:r>
                      <a:rPr lang="en-US" sz="3300" b="0" i="1" smtClean="0">
                        <a:latin typeface="Cambria Math"/>
                      </a:rPr>
                      <m:t>∨</m:t>
                    </m:r>
                    <m:r>
                      <a:rPr lang="en-US" sz="3300" b="0" i="1" smtClean="0">
                        <a:latin typeface="Cambria Math"/>
                      </a:rPr>
                      <m:t>𝑦</m:t>
                    </m:r>
                    <m:r>
                      <a:rPr lang="en-US" sz="3300" b="0" i="1" smtClean="0">
                        <a:latin typeface="Cambria Math"/>
                      </a:rPr>
                      <m:t>∨</m:t>
                    </m:r>
                    <m:r>
                      <a:rPr lang="en-US" sz="3300" b="0" i="1" smtClean="0">
                        <a:latin typeface="Cambria Math"/>
                      </a:rPr>
                      <m:t>𝑦</m:t>
                    </m:r>
                    <m:r>
                      <a:rPr lang="en-US" sz="33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300">
                  <a:solidFill>
                    <a:srgbClr val="3399FF"/>
                  </a:solidFill>
                </a:endParaRPr>
              </a:p>
              <a:p>
                <a:r>
                  <a:rPr lang="en-US" sz="4400" smtClean="0"/>
                  <a:t>If no, ask decider if this is satisfiable</a:t>
                </a:r>
                <a:endParaRPr lang="en-US" sz="4400"/>
              </a:p>
              <a:p>
                <a:pPr marL="990426" lvl="2" indent="-457120"/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3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33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∨</m:t>
                        </m:r>
                        <m: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33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sz="33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33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3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300" i="1">
                        <a:latin typeface="Cambria Math"/>
                      </a:rPr>
                      <m:t>∧(</m:t>
                    </m:r>
                    <m:r>
                      <a:rPr lang="en-US" sz="3300" i="1">
                        <a:latin typeface="Cambria Math"/>
                      </a:rPr>
                      <m:t>𝑦</m:t>
                    </m:r>
                    <m:r>
                      <a:rPr lang="en-US" sz="3300" i="1">
                        <a:latin typeface="Cambria Math"/>
                      </a:rPr>
                      <m:t>∨</m:t>
                    </m:r>
                    <m:r>
                      <a:rPr lang="en-US" sz="3300" i="1">
                        <a:latin typeface="Cambria Math"/>
                      </a:rPr>
                      <m:t>𝑦</m:t>
                    </m:r>
                    <m:r>
                      <a:rPr lang="en-US" sz="3300" i="1">
                        <a:latin typeface="Cambria Math"/>
                      </a:rPr>
                      <m:t>∨</m:t>
                    </m:r>
                    <m:r>
                      <a:rPr lang="en-US" sz="3300" i="1">
                        <a:latin typeface="Cambria Math"/>
                      </a:rPr>
                      <m:t>𝑦</m:t>
                    </m:r>
                    <m:r>
                      <a:rPr lang="en-US" sz="3300" i="1">
                        <a:latin typeface="Cambria Math"/>
                      </a:rPr>
                      <m:t>)</m:t>
                    </m:r>
                  </m:oMath>
                </a14:m>
                <a:endParaRPr lang="en-US" sz="3800">
                  <a:solidFill>
                    <a:srgbClr val="3399FF"/>
                  </a:solidFill>
                </a:endParaRPr>
              </a:p>
              <a:p>
                <a:r>
                  <a:rPr lang="en-US" sz="4400" smtClean="0"/>
                  <a:t>Repeat until you have an assignment for all variables</a:t>
                </a:r>
                <a:endParaRPr lang="en-US" sz="4400"/>
              </a:p>
              <a:p>
                <a:endParaRPr lang="en-US" sz="4400"/>
              </a:p>
              <a:p>
                <a:pPr lvl="1"/>
                <a:endParaRPr lang="en-US" sz="3800">
                  <a:solidFill>
                    <a:schemeClr val="tx1"/>
                  </a:solidFill>
                </a:endParaRP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600201"/>
                <a:ext cx="11352372" cy="5105399"/>
              </a:xfrm>
              <a:blipFill rotWithShape="1">
                <a:blip r:embed="rId2"/>
                <a:stretch>
                  <a:fillRect l="-644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80" y="2690352"/>
            <a:ext cx="58498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4421" y="3361691"/>
            <a:ext cx="73133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574" y="3891455"/>
            <a:ext cx="644936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169" y="4213004"/>
            <a:ext cx="674368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89306" y="1345682"/>
            <a:ext cx="695115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498" y="1455090"/>
            <a:ext cx="61431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137" y="-144463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498" y="79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1360" y="5781280"/>
            <a:ext cx="548665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68167" y="4639834"/>
            <a:ext cx="582055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3858" y="1603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218" y="3127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8579" y="4651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1988" y="5300104"/>
            <a:ext cx="553183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0939" y="6175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28895" y="3679431"/>
            <a:ext cx="686825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1581" y="4752366"/>
            <a:ext cx="695648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6419" y="2589730"/>
            <a:ext cx="778105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5808" y="1797566"/>
            <a:ext cx="743498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5751" y="3727451"/>
            <a:ext cx="1313144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8869" y="3034948"/>
            <a:ext cx="4697551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5471" y="3480169"/>
            <a:ext cx="896103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5720" y="4141235"/>
            <a:ext cx="2355854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0223" y="4265646"/>
            <a:ext cx="1221353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5694" y="4265644"/>
            <a:ext cx="695882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170" y="5714724"/>
            <a:ext cx="5436190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7227" y="5091001"/>
            <a:ext cx="1670939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8579" y="4525895"/>
            <a:ext cx="815590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1370" y="1413404"/>
                <a:ext cx="68550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Is there a set of non-adjacent nodes of size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1413404"/>
                <a:ext cx="6856813" cy="523220"/>
              </a:xfrm>
              <a:prstGeom prst="rect">
                <a:avLst/>
              </a:prstGeom>
              <a:blipFill>
                <a:blip r:embed="rId15"/>
                <a:stretch>
                  <a:fillRect l="-2037" t="-9524" r="-92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0684" y="1600201"/>
                <a:ext cx="8227457" cy="123182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show: Given a potential solution, can we verify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31826"/>
              </a:xfrm>
              <a:blipFill>
                <a:blip r:embed="rId3"/>
                <a:stretch>
                  <a:fillRect l="-1852" t="-5102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5963" y="2743202"/>
                <a:ext cx="7694196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it’s an independent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1"/>
                <a:ext cx="7696200" cy="1839675"/>
              </a:xfrm>
              <a:prstGeom prst="rect">
                <a:avLst/>
              </a:prstGeom>
              <a:blipFill rotWithShape="1">
                <a:blip r:embed="rId4"/>
                <a:stretch>
                  <a:fillRect l="-2059" t="-4305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219201"/>
            <a:ext cx="11276172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Decision Problems:</a:t>
            </a:r>
          </a:p>
          <a:p>
            <a:pPr lvl="1"/>
            <a:r>
              <a:rPr lang="en-US" dirty="0"/>
              <a:t>Is there a solution?</a:t>
            </a:r>
          </a:p>
          <a:p>
            <a:pPr lvl="2"/>
            <a:r>
              <a:rPr lang="en-US" dirty="0"/>
              <a:t>Output is True/False</a:t>
            </a:r>
          </a:p>
          <a:p>
            <a:pPr lvl="1"/>
            <a:r>
              <a:rPr lang="en-US" b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Can</a:t>
            </a:r>
            <a:r>
              <a:rPr lang="en-US" smtClean="0"/>
              <a:t> all these boxes fit in the trunk of my car?</a:t>
            </a:r>
          </a:p>
          <a:p>
            <a:r>
              <a:rPr lang="en-US" smtClean="0"/>
              <a:t> Search </a:t>
            </a:r>
            <a:r>
              <a:rPr lang="en-US" dirty="0"/>
              <a:t>Problems:</a:t>
            </a:r>
          </a:p>
          <a:p>
            <a:pPr lvl="1"/>
            <a:r>
              <a:rPr lang="en-US" dirty="0"/>
              <a:t>Find a solution</a:t>
            </a:r>
          </a:p>
          <a:p>
            <a:pPr lvl="2"/>
            <a:r>
              <a:rPr lang="en-US" dirty="0"/>
              <a:t>Output is complex</a:t>
            </a:r>
          </a:p>
          <a:p>
            <a:pPr lvl="1"/>
            <a:r>
              <a:rPr lang="en-US" smtClean="0"/>
              <a:t>Show me </a:t>
            </a:r>
            <a:r>
              <a:rPr lang="en-US" smtClean="0">
                <a:solidFill>
                  <a:srgbClr val="FF0000"/>
                </a:solidFill>
              </a:rPr>
              <a:t>how</a:t>
            </a:r>
            <a:r>
              <a:rPr lang="en-US" smtClean="0"/>
              <a:t> to make these boxes fit in the trunk of my car.</a:t>
            </a:r>
            <a:endParaRPr lang="en-US" dirty="0"/>
          </a:p>
          <a:p>
            <a:r>
              <a:rPr lang="en-US" dirty="0"/>
              <a:t>Verification Problems:</a:t>
            </a:r>
          </a:p>
          <a:p>
            <a:pPr lvl="1"/>
            <a:r>
              <a:rPr lang="en-US" dirty="0"/>
              <a:t>Given a potential solution, is it valid?</a:t>
            </a:r>
          </a:p>
          <a:p>
            <a:pPr lvl="2"/>
            <a:r>
              <a:rPr lang="en-US" dirty="0"/>
              <a:t>Output </a:t>
            </a:r>
            <a:r>
              <a:rPr lang="en-US"/>
              <a:t>is </a:t>
            </a:r>
            <a:r>
              <a:rPr lang="en-US" smtClean="0"/>
              <a:t>True/False</a:t>
            </a:r>
          </a:p>
          <a:p>
            <a:pPr lvl="1"/>
            <a:r>
              <a:rPr lang="en-US" smtClean="0"/>
              <a:t>Will the boxes fit in the trunk of your care if you load them </a:t>
            </a:r>
            <a:r>
              <a:rPr lang="en-US" smtClean="0">
                <a:solidFill>
                  <a:srgbClr val="FF0000"/>
                </a:solidFill>
              </a:rPr>
              <a:t>like this</a:t>
            </a:r>
            <a:r>
              <a:rPr lang="en-US" smtClean="0"/>
              <a:t>?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0154" y="1371600"/>
            <a:ext cx="783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4538" y="1403866"/>
                <a:ext cx="1323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blipFill>
                <a:blip r:embed="rId3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5098" y="4873374"/>
                <a:ext cx="2851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blipFill>
                <a:blip r:embed="rId4"/>
                <a:stretch>
                  <a:fillRect l="-2326" t="-10345" r="-11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0945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209226" y="4727933"/>
            <a:ext cx="231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3SAT</a:t>
            </a:r>
            <a:endParaRPr lang="en-US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87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1436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7635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5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Instance of 3SAT to Instance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IndSet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1600202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00201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181" y="2476500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476500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6306" y="2971800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0684" y="2962603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62603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225" y="3076905"/>
            <a:ext cx="457081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0722" y="2590800"/>
            <a:ext cx="22985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4954" y="2590802"/>
            <a:ext cx="227227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2865" y="2362200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362200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6990" y="2857500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57500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9048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1368" y="2848303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4830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89909" y="2962605"/>
            <a:ext cx="457081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1406" y="2476500"/>
            <a:ext cx="22985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5638" y="2476502"/>
            <a:ext cx="227227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99342" y="2404241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404241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3467" y="2899541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99541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7845" y="2890344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903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6386" y="3004646"/>
            <a:ext cx="457081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7883" y="2518541"/>
            <a:ext cx="22985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2115" y="2518543"/>
            <a:ext cx="227227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69063" y="2299138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3187" y="2794438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794438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4762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7565" y="2785241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785241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9524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6106" y="2899543"/>
            <a:ext cx="457081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7603" y="2413438"/>
            <a:ext cx="22985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1835" y="2413440"/>
            <a:ext cx="227227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5026" y="2392417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39241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9756" b="-47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89150" y="2887717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87717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4286" b="-3333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3529" y="2878520"/>
                <a:ext cx="22854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78520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2069" y="2992822"/>
            <a:ext cx="457081" cy="9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3566" y="2506717"/>
            <a:ext cx="229854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17799" y="2506719"/>
            <a:ext cx="227227" cy="37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423" y="4191002"/>
            <a:ext cx="939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produce a triangle graph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3605" y="4652665"/>
            <a:ext cx="6097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Connect each node to all of its opposites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53527" y="2055164"/>
            <a:ext cx="6183101" cy="861459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4712" h="861459">
                <a:moveTo>
                  <a:pt x="0" y="435790"/>
                </a:moveTo>
                <a:cubicBezTo>
                  <a:pt x="64375" y="318862"/>
                  <a:pt x="128751" y="201935"/>
                  <a:pt x="331075" y="136245"/>
                </a:cubicBezTo>
                <a:cubicBezTo>
                  <a:pt x="533399" y="70555"/>
                  <a:pt x="1213944" y="41652"/>
                  <a:pt x="1213944" y="41652"/>
                </a:cubicBezTo>
                <a:cubicBezTo>
                  <a:pt x="2128344" y="31142"/>
                  <a:pt x="5037082" y="-63451"/>
                  <a:pt x="5817475" y="73183"/>
                </a:cubicBezTo>
                <a:cubicBezTo>
                  <a:pt x="6597868" y="209817"/>
                  <a:pt x="5891048" y="714314"/>
                  <a:pt x="5896303" y="861459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23703" y="2141067"/>
            <a:ext cx="4076136" cy="649430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7198" h="649430">
                <a:moveTo>
                  <a:pt x="0" y="192230"/>
                </a:moveTo>
                <a:cubicBezTo>
                  <a:pt x="26276" y="127853"/>
                  <a:pt x="52552" y="63477"/>
                  <a:pt x="599090" y="34574"/>
                </a:cubicBezTo>
                <a:cubicBezTo>
                  <a:pt x="1145628" y="5671"/>
                  <a:pt x="2706414" y="-17977"/>
                  <a:pt x="3279228" y="18809"/>
                </a:cubicBezTo>
                <a:cubicBezTo>
                  <a:pt x="3852042" y="55595"/>
                  <a:pt x="3930870" y="150189"/>
                  <a:pt x="4035973" y="255292"/>
                </a:cubicBezTo>
                <a:cubicBezTo>
                  <a:pt x="4141076" y="360395"/>
                  <a:pt x="4025462" y="504912"/>
                  <a:pt x="3909848" y="64943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106775" y="3130425"/>
            <a:ext cx="3767783" cy="543868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8764" h="543868">
                <a:moveTo>
                  <a:pt x="0" y="85741"/>
                </a:moveTo>
                <a:cubicBezTo>
                  <a:pt x="10510" y="167196"/>
                  <a:pt x="21021" y="248651"/>
                  <a:pt x="110359" y="306458"/>
                </a:cubicBezTo>
                <a:cubicBezTo>
                  <a:pt x="199697" y="364265"/>
                  <a:pt x="225973" y="393168"/>
                  <a:pt x="536028" y="432582"/>
                </a:cubicBezTo>
                <a:cubicBezTo>
                  <a:pt x="846083" y="471996"/>
                  <a:pt x="1495097" y="553451"/>
                  <a:pt x="1970690" y="542941"/>
                </a:cubicBezTo>
                <a:cubicBezTo>
                  <a:pt x="2446283" y="532431"/>
                  <a:pt x="3092669" y="456231"/>
                  <a:pt x="3389586" y="369520"/>
                </a:cubicBezTo>
                <a:cubicBezTo>
                  <a:pt x="3686503" y="282809"/>
                  <a:pt x="3817883" y="-95563"/>
                  <a:pt x="3752193" y="22678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091016" y="3121572"/>
            <a:ext cx="7124157" cy="1051950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6013" h="1051950">
                <a:moveTo>
                  <a:pt x="0" y="126125"/>
                </a:moveTo>
                <a:cubicBezTo>
                  <a:pt x="22334" y="340273"/>
                  <a:pt x="44668" y="554422"/>
                  <a:pt x="173420" y="677918"/>
                </a:cubicBezTo>
                <a:cubicBezTo>
                  <a:pt x="302172" y="801414"/>
                  <a:pt x="522889" y="822435"/>
                  <a:pt x="772510" y="867104"/>
                </a:cubicBezTo>
                <a:cubicBezTo>
                  <a:pt x="1022131" y="911773"/>
                  <a:pt x="1153510" y="917028"/>
                  <a:pt x="1671144" y="945931"/>
                </a:cubicBezTo>
                <a:cubicBezTo>
                  <a:pt x="2188778" y="974834"/>
                  <a:pt x="3084786" y="1087821"/>
                  <a:pt x="3878317" y="1040525"/>
                </a:cubicBezTo>
                <a:cubicBezTo>
                  <a:pt x="4671848" y="993229"/>
                  <a:pt x="5891048" y="835573"/>
                  <a:pt x="6432331" y="662152"/>
                </a:cubicBezTo>
                <a:cubicBezTo>
                  <a:pt x="6973614" y="488731"/>
                  <a:pt x="7020910" y="68317"/>
                  <a:pt x="7126013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952561" y="2333299"/>
            <a:ext cx="1812563" cy="1046627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035" h="1046627">
                <a:moveTo>
                  <a:pt x="1813035" y="0"/>
                </a:moveTo>
                <a:cubicBezTo>
                  <a:pt x="1573924" y="9196"/>
                  <a:pt x="1334814" y="18393"/>
                  <a:pt x="1198180" y="189186"/>
                </a:cubicBezTo>
                <a:cubicBezTo>
                  <a:pt x="1061546" y="359979"/>
                  <a:pt x="1192925" y="922282"/>
                  <a:pt x="993228" y="1024758"/>
                </a:cubicBezTo>
                <a:cubicBezTo>
                  <a:pt x="793531" y="1127234"/>
                  <a:pt x="162910" y="838200"/>
                  <a:pt x="0" y="804041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7306" y="2349062"/>
            <a:ext cx="1087538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894848" y="3105807"/>
            <a:ext cx="1875608" cy="161214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097" h="161214">
                <a:moveTo>
                  <a:pt x="0" y="94593"/>
                </a:moveTo>
                <a:cubicBezTo>
                  <a:pt x="482162" y="134006"/>
                  <a:pt x="964324" y="173420"/>
                  <a:pt x="1277007" y="157655"/>
                </a:cubicBezTo>
                <a:cubicBezTo>
                  <a:pt x="1589690" y="141890"/>
                  <a:pt x="1876097" y="0"/>
                  <a:pt x="1876097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54692" y="3137340"/>
            <a:ext cx="1828324" cy="551793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551793">
                <a:moveTo>
                  <a:pt x="1828800" y="0"/>
                </a:moveTo>
                <a:cubicBezTo>
                  <a:pt x="1634358" y="275896"/>
                  <a:pt x="1439917" y="551793"/>
                  <a:pt x="1135117" y="551793"/>
                </a:cubicBezTo>
                <a:cubicBezTo>
                  <a:pt x="830317" y="551793"/>
                  <a:pt x="139262" y="65690"/>
                  <a:pt x="0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68755" y="3153103"/>
            <a:ext cx="7124158" cy="770776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6014" h="770776">
                <a:moveTo>
                  <a:pt x="0" y="47297"/>
                </a:moveTo>
                <a:cubicBezTo>
                  <a:pt x="591206" y="337645"/>
                  <a:pt x="1182413" y="627993"/>
                  <a:pt x="1939158" y="725214"/>
                </a:cubicBezTo>
                <a:cubicBezTo>
                  <a:pt x="2695903" y="822435"/>
                  <a:pt x="3675993" y="751490"/>
                  <a:pt x="4540469" y="630621"/>
                </a:cubicBezTo>
                <a:cubicBezTo>
                  <a:pt x="5404945" y="509752"/>
                  <a:pt x="6689835" y="0"/>
                  <a:pt x="7126014" y="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6952" y="3074276"/>
            <a:ext cx="5737154" cy="725494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8648" h="725494">
                <a:moveTo>
                  <a:pt x="0" y="0"/>
                </a:moveTo>
                <a:cubicBezTo>
                  <a:pt x="239110" y="354724"/>
                  <a:pt x="478221" y="709449"/>
                  <a:pt x="1434662" y="725214"/>
                </a:cubicBezTo>
                <a:cubicBezTo>
                  <a:pt x="2391103" y="740979"/>
                  <a:pt x="5016062" y="86710"/>
                  <a:pt x="5738648" y="94593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51493" y="3137339"/>
            <a:ext cx="3325658" cy="586301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6524" h="586301">
                <a:moveTo>
                  <a:pt x="0" y="0"/>
                </a:moveTo>
                <a:cubicBezTo>
                  <a:pt x="173420" y="130065"/>
                  <a:pt x="346841" y="260131"/>
                  <a:pt x="488731" y="346841"/>
                </a:cubicBezTo>
                <a:cubicBezTo>
                  <a:pt x="630621" y="433551"/>
                  <a:pt x="698938" y="486103"/>
                  <a:pt x="851338" y="520262"/>
                </a:cubicBezTo>
                <a:cubicBezTo>
                  <a:pt x="1003738" y="554421"/>
                  <a:pt x="990600" y="630621"/>
                  <a:pt x="1403131" y="551793"/>
                </a:cubicBezTo>
                <a:cubicBezTo>
                  <a:pt x="1815662" y="472965"/>
                  <a:pt x="3092669" y="7882"/>
                  <a:pt x="3326524" y="47296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236267" y="2221940"/>
            <a:ext cx="3357181" cy="158655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8055" h="158655">
                <a:moveTo>
                  <a:pt x="0" y="158655"/>
                </a:moveTo>
                <a:cubicBezTo>
                  <a:pt x="235169" y="99534"/>
                  <a:pt x="470338" y="40413"/>
                  <a:pt x="835572" y="16765"/>
                </a:cubicBezTo>
                <a:cubicBezTo>
                  <a:pt x="1200806" y="-6883"/>
                  <a:pt x="1770993" y="-4256"/>
                  <a:pt x="2191407" y="16765"/>
                </a:cubicBezTo>
                <a:cubicBezTo>
                  <a:pt x="2611821" y="37786"/>
                  <a:pt x="3050628" y="174421"/>
                  <a:pt x="3358055" y="14289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60224" y="2437086"/>
            <a:ext cx="1891369" cy="846004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862" h="846004">
                <a:moveTo>
                  <a:pt x="0" y="589893"/>
                </a:moveTo>
                <a:cubicBezTo>
                  <a:pt x="48610" y="706821"/>
                  <a:pt x="97221" y="823749"/>
                  <a:pt x="268014" y="842142"/>
                </a:cubicBezTo>
                <a:cubicBezTo>
                  <a:pt x="438807" y="860535"/>
                  <a:pt x="809297" y="813238"/>
                  <a:pt x="1024759" y="700252"/>
                </a:cubicBezTo>
                <a:cubicBezTo>
                  <a:pt x="1240221" y="587266"/>
                  <a:pt x="1416269" y="274583"/>
                  <a:pt x="1560786" y="164224"/>
                </a:cubicBezTo>
                <a:cubicBezTo>
                  <a:pt x="1705303" y="53865"/>
                  <a:pt x="1831428" y="-61748"/>
                  <a:pt x="1891862" y="38100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652165" y="5638802"/>
                <a:ext cx="61129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-IndSet in this graph,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96" y="5638801"/>
                <a:ext cx="6114550" cy="954107"/>
              </a:xfrm>
              <a:prstGeom prst="rect">
                <a:avLst/>
              </a:prstGeom>
              <a:blipFill>
                <a:blip r:embed="rId19"/>
                <a:stretch>
                  <a:fillRect l="-1863" t="-8000" r="-248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64163" y="5191780"/>
                <a:ext cx="6112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571" y="5191780"/>
                <a:ext cx="6114550" cy="523220"/>
              </a:xfrm>
              <a:prstGeom prst="rect">
                <a:avLst/>
              </a:prstGeom>
              <a:blipFill>
                <a:blip r:embed="rId20"/>
                <a:stretch>
                  <a:fillRect l="-18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err="1"/>
                  <a:t>IndSet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Satisfying Assignment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1084280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47423" y="3886202"/>
                <a:ext cx="92177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One node per triangle is in the Independent set: </a:t>
                </a:r>
              </a:p>
              <a:p>
                <a:r>
                  <a:rPr lang="en-US" sz="2400" dirty="0"/>
                  <a:t>because we can have exactly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total in the set, </a:t>
                </a:r>
              </a:p>
              <a:p>
                <a:r>
                  <a:rPr lang="en-US" sz="2400" dirty="0"/>
                  <a:t>and 2 in a triangle would be adjacent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1"/>
                <a:ext cx="9220200" cy="1200329"/>
              </a:xfrm>
              <a:prstGeom prst="rect">
                <a:avLst/>
              </a:prstGeom>
              <a:blipFill>
                <a:blip r:embed="rId4"/>
                <a:stretch>
                  <a:fillRect l="-96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80684" y="1539240"/>
            <a:ext cx="8037006" cy="2118360"/>
            <a:chOff x="457200" y="1539240"/>
            <a:chExt cx="8039100" cy="21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524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512" b="-34146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762" b="-2381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>
              <a:stCxn id="8" idx="3"/>
              <a:endCxn id="7" idx="1"/>
            </p:cNvCxnSpPr>
            <p:nvPr/>
          </p:nvCxnSpPr>
          <p:spPr>
            <a:xfrm>
              <a:off x="685800" y="25609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>
              <a:off x="1027386" y="20748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1"/>
              <a:endCxn id="8" idx="0"/>
            </p:cNvCxnSpPr>
            <p:nvPr/>
          </p:nvCxnSpPr>
          <p:spPr>
            <a:xfrm flipH="1">
              <a:off x="571500" y="20748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524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9512" b="-3095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9048" b="-3170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stCxn id="19" idx="3"/>
              <a:endCxn id="18" idx="1"/>
            </p:cNvCxnSpPr>
            <p:nvPr/>
          </p:nvCxnSpPr>
          <p:spPr>
            <a:xfrm>
              <a:off x="2667000" y="24466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3"/>
              <a:endCxn id="18" idx="0"/>
            </p:cNvCxnSpPr>
            <p:nvPr/>
          </p:nvCxnSpPr>
          <p:spPr>
            <a:xfrm>
              <a:off x="3008586" y="19605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1"/>
              <a:endCxn id="19" idx="0"/>
            </p:cNvCxnSpPr>
            <p:nvPr/>
          </p:nvCxnSpPr>
          <p:spPr>
            <a:xfrm flipH="1">
              <a:off x="2552700" y="19605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>
              <a:stCxn id="25" idx="3"/>
              <a:endCxn id="24" idx="1"/>
            </p:cNvCxnSpPr>
            <p:nvPr/>
          </p:nvCxnSpPr>
          <p:spPr>
            <a:xfrm>
              <a:off x="4463945" y="2488722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3"/>
              <a:endCxn id="24" idx="0"/>
            </p:cNvCxnSpPr>
            <p:nvPr/>
          </p:nvCxnSpPr>
          <p:spPr>
            <a:xfrm>
              <a:off x="4805531" y="2002619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1"/>
              <a:endCxn id="25" idx="0"/>
            </p:cNvCxnSpPr>
            <p:nvPr/>
          </p:nvCxnSpPr>
          <p:spPr>
            <a:xfrm flipH="1">
              <a:off x="4349645" y="2002619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317" b="-2439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143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2195" b="-2381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>
              <a:stCxn id="31" idx="3"/>
              <a:endCxn id="30" idx="1"/>
            </p:cNvCxnSpPr>
            <p:nvPr/>
          </p:nvCxnSpPr>
          <p:spPr>
            <a:xfrm>
              <a:off x="6134100" y="2383619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3"/>
              <a:endCxn id="30" idx="0"/>
            </p:cNvCxnSpPr>
            <p:nvPr/>
          </p:nvCxnSpPr>
          <p:spPr>
            <a:xfrm>
              <a:off x="6475686" y="1897516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1"/>
              <a:endCxn id="31" idx="0"/>
            </p:cNvCxnSpPr>
            <p:nvPr/>
          </p:nvCxnSpPr>
          <p:spPr>
            <a:xfrm flipH="1">
              <a:off x="6019800" y="1897516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blipFill>
                  <a:blip r:embed="rId17"/>
                  <a:stretch>
                    <a:fillRect l="-9756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>
              <a:stCxn id="37" idx="3"/>
              <a:endCxn id="36" idx="1"/>
            </p:cNvCxnSpPr>
            <p:nvPr/>
          </p:nvCxnSpPr>
          <p:spPr>
            <a:xfrm>
              <a:off x="7810500" y="2476898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3"/>
              <a:endCxn id="36" idx="0"/>
            </p:cNvCxnSpPr>
            <p:nvPr/>
          </p:nvCxnSpPr>
          <p:spPr>
            <a:xfrm>
              <a:off x="8152086" y="1990795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1"/>
              <a:endCxn id="37" idx="0"/>
            </p:cNvCxnSpPr>
            <p:nvPr/>
          </p:nvCxnSpPr>
          <p:spPr>
            <a:xfrm flipH="1">
              <a:off x="7696200" y="1990795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930166" y="1539240"/>
              <a:ext cx="6184712" cy="861459"/>
            </a:xfrm>
            <a:custGeom>
              <a:avLst/>
              <a:gdLst>
                <a:gd name="connsiteX0" fmla="*/ 0 w 6184712"/>
                <a:gd name="connsiteY0" fmla="*/ 435790 h 861459"/>
                <a:gd name="connsiteX1" fmla="*/ 331075 w 6184712"/>
                <a:gd name="connsiteY1" fmla="*/ 136245 h 861459"/>
                <a:gd name="connsiteX2" fmla="*/ 1213944 w 6184712"/>
                <a:gd name="connsiteY2" fmla="*/ 41652 h 861459"/>
                <a:gd name="connsiteX3" fmla="*/ 5817475 w 6184712"/>
                <a:gd name="connsiteY3" fmla="*/ 73183 h 861459"/>
                <a:gd name="connsiteX4" fmla="*/ 5896303 w 6184712"/>
                <a:gd name="connsiteY4" fmla="*/ 861459 h 8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712" h="861459">
                  <a:moveTo>
                    <a:pt x="0" y="435790"/>
                  </a:moveTo>
                  <a:cubicBezTo>
                    <a:pt x="64375" y="318862"/>
                    <a:pt x="128751" y="201935"/>
                    <a:pt x="331075" y="136245"/>
                  </a:cubicBezTo>
                  <a:cubicBezTo>
                    <a:pt x="533399" y="70555"/>
                    <a:pt x="1213944" y="41652"/>
                    <a:pt x="1213944" y="41652"/>
                  </a:cubicBezTo>
                  <a:cubicBezTo>
                    <a:pt x="2128344" y="31142"/>
                    <a:pt x="5037082" y="-63451"/>
                    <a:pt x="5817475" y="73183"/>
                  </a:cubicBezTo>
                  <a:cubicBezTo>
                    <a:pt x="6597868" y="209817"/>
                    <a:pt x="5891048" y="714314"/>
                    <a:pt x="5896303" y="861459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00855" y="1625145"/>
              <a:ext cx="4077198" cy="649430"/>
            </a:xfrm>
            <a:custGeom>
              <a:avLst/>
              <a:gdLst>
                <a:gd name="connsiteX0" fmla="*/ 0 w 4077198"/>
                <a:gd name="connsiteY0" fmla="*/ 192230 h 649430"/>
                <a:gd name="connsiteX1" fmla="*/ 599090 w 4077198"/>
                <a:gd name="connsiteY1" fmla="*/ 34574 h 649430"/>
                <a:gd name="connsiteX2" fmla="*/ 3279228 w 4077198"/>
                <a:gd name="connsiteY2" fmla="*/ 18809 h 649430"/>
                <a:gd name="connsiteX3" fmla="*/ 4035973 w 4077198"/>
                <a:gd name="connsiteY3" fmla="*/ 255292 h 649430"/>
                <a:gd name="connsiteX4" fmla="*/ 3909848 w 4077198"/>
                <a:gd name="connsiteY4" fmla="*/ 649430 h 6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198" h="649430">
                  <a:moveTo>
                    <a:pt x="0" y="192230"/>
                  </a:moveTo>
                  <a:cubicBezTo>
                    <a:pt x="26276" y="127853"/>
                    <a:pt x="52552" y="63477"/>
                    <a:pt x="599090" y="34574"/>
                  </a:cubicBezTo>
                  <a:cubicBezTo>
                    <a:pt x="1145628" y="5671"/>
                    <a:pt x="2706414" y="-17977"/>
                    <a:pt x="3279228" y="18809"/>
                  </a:cubicBezTo>
                  <a:cubicBezTo>
                    <a:pt x="3852042" y="55595"/>
                    <a:pt x="3930870" y="150189"/>
                    <a:pt x="4035973" y="255292"/>
                  </a:cubicBezTo>
                  <a:cubicBezTo>
                    <a:pt x="4141076" y="360395"/>
                    <a:pt x="4025462" y="504912"/>
                    <a:pt x="3909848" y="64943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83324" y="2614503"/>
              <a:ext cx="3768764" cy="543868"/>
            </a:xfrm>
            <a:custGeom>
              <a:avLst/>
              <a:gdLst>
                <a:gd name="connsiteX0" fmla="*/ 0 w 3768764"/>
                <a:gd name="connsiteY0" fmla="*/ 85741 h 543868"/>
                <a:gd name="connsiteX1" fmla="*/ 110359 w 3768764"/>
                <a:gd name="connsiteY1" fmla="*/ 306458 h 543868"/>
                <a:gd name="connsiteX2" fmla="*/ 536028 w 3768764"/>
                <a:gd name="connsiteY2" fmla="*/ 432582 h 543868"/>
                <a:gd name="connsiteX3" fmla="*/ 1970690 w 3768764"/>
                <a:gd name="connsiteY3" fmla="*/ 542941 h 543868"/>
                <a:gd name="connsiteX4" fmla="*/ 3389586 w 3768764"/>
                <a:gd name="connsiteY4" fmla="*/ 369520 h 543868"/>
                <a:gd name="connsiteX5" fmla="*/ 3752193 w 3768764"/>
                <a:gd name="connsiteY5" fmla="*/ 22678 h 54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8764" h="543868">
                  <a:moveTo>
                    <a:pt x="0" y="85741"/>
                  </a:moveTo>
                  <a:cubicBezTo>
                    <a:pt x="10510" y="167196"/>
                    <a:pt x="21021" y="248651"/>
                    <a:pt x="110359" y="306458"/>
                  </a:cubicBezTo>
                  <a:cubicBezTo>
                    <a:pt x="199697" y="364265"/>
                    <a:pt x="225973" y="393168"/>
                    <a:pt x="536028" y="432582"/>
                  </a:cubicBezTo>
                  <a:cubicBezTo>
                    <a:pt x="846083" y="471996"/>
                    <a:pt x="1495097" y="553451"/>
                    <a:pt x="1970690" y="542941"/>
                  </a:cubicBezTo>
                  <a:cubicBezTo>
                    <a:pt x="2446283" y="532431"/>
                    <a:pt x="3092669" y="456231"/>
                    <a:pt x="3389586" y="369520"/>
                  </a:cubicBezTo>
                  <a:cubicBezTo>
                    <a:pt x="3686503" y="282809"/>
                    <a:pt x="3817883" y="-95563"/>
                    <a:pt x="3752193" y="22678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67559" y="2605650"/>
              <a:ext cx="7126013" cy="1051950"/>
            </a:xfrm>
            <a:custGeom>
              <a:avLst/>
              <a:gdLst>
                <a:gd name="connsiteX0" fmla="*/ 0 w 7126013"/>
                <a:gd name="connsiteY0" fmla="*/ 126125 h 1051950"/>
                <a:gd name="connsiteX1" fmla="*/ 173420 w 7126013"/>
                <a:gd name="connsiteY1" fmla="*/ 677918 h 1051950"/>
                <a:gd name="connsiteX2" fmla="*/ 772510 w 7126013"/>
                <a:gd name="connsiteY2" fmla="*/ 867104 h 1051950"/>
                <a:gd name="connsiteX3" fmla="*/ 1671144 w 7126013"/>
                <a:gd name="connsiteY3" fmla="*/ 945931 h 1051950"/>
                <a:gd name="connsiteX4" fmla="*/ 3878317 w 7126013"/>
                <a:gd name="connsiteY4" fmla="*/ 1040525 h 1051950"/>
                <a:gd name="connsiteX5" fmla="*/ 6432331 w 7126013"/>
                <a:gd name="connsiteY5" fmla="*/ 662152 h 1051950"/>
                <a:gd name="connsiteX6" fmla="*/ 7126013 w 7126013"/>
                <a:gd name="connsiteY6" fmla="*/ 0 h 1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6013" h="1051950">
                  <a:moveTo>
                    <a:pt x="0" y="126125"/>
                  </a:moveTo>
                  <a:cubicBezTo>
                    <a:pt x="22334" y="340273"/>
                    <a:pt x="44668" y="554422"/>
                    <a:pt x="173420" y="677918"/>
                  </a:cubicBezTo>
                  <a:cubicBezTo>
                    <a:pt x="302172" y="801414"/>
                    <a:pt x="522889" y="822435"/>
                    <a:pt x="772510" y="867104"/>
                  </a:cubicBezTo>
                  <a:cubicBezTo>
                    <a:pt x="1022131" y="911773"/>
                    <a:pt x="1153510" y="917028"/>
                    <a:pt x="1671144" y="945931"/>
                  </a:cubicBezTo>
                  <a:cubicBezTo>
                    <a:pt x="2188778" y="974834"/>
                    <a:pt x="3084786" y="1087821"/>
                    <a:pt x="3878317" y="1040525"/>
                  </a:cubicBezTo>
                  <a:cubicBezTo>
                    <a:pt x="4671848" y="993229"/>
                    <a:pt x="5891048" y="835573"/>
                    <a:pt x="6432331" y="662152"/>
                  </a:cubicBezTo>
                  <a:cubicBezTo>
                    <a:pt x="6973614" y="488731"/>
                    <a:pt x="7020910" y="68317"/>
                    <a:pt x="7126013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430110" y="1817375"/>
              <a:ext cx="1813035" cy="1046627"/>
            </a:xfrm>
            <a:custGeom>
              <a:avLst/>
              <a:gdLst>
                <a:gd name="connsiteX0" fmla="*/ 1813035 w 1813035"/>
                <a:gd name="connsiteY0" fmla="*/ 0 h 1046627"/>
                <a:gd name="connsiteX1" fmla="*/ 1198180 w 1813035"/>
                <a:gd name="connsiteY1" fmla="*/ 189186 h 1046627"/>
                <a:gd name="connsiteX2" fmla="*/ 993228 w 1813035"/>
                <a:gd name="connsiteY2" fmla="*/ 1024758 h 1046627"/>
                <a:gd name="connsiteX3" fmla="*/ 0 w 1813035"/>
                <a:gd name="connsiteY3" fmla="*/ 804041 h 10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035" h="1046627">
                  <a:moveTo>
                    <a:pt x="1813035" y="0"/>
                  </a:moveTo>
                  <a:cubicBezTo>
                    <a:pt x="1573924" y="9196"/>
                    <a:pt x="1334814" y="18393"/>
                    <a:pt x="1198180" y="189186"/>
                  </a:cubicBezTo>
                  <a:cubicBezTo>
                    <a:pt x="1061546" y="359979"/>
                    <a:pt x="1192925" y="922282"/>
                    <a:pt x="993228" y="1024758"/>
                  </a:cubicBezTo>
                  <a:cubicBezTo>
                    <a:pt x="793531" y="1127234"/>
                    <a:pt x="162910" y="838200"/>
                    <a:pt x="0" y="804041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5393" y="1833140"/>
              <a:ext cx="1087821" cy="599090"/>
            </a:xfrm>
            <a:custGeom>
              <a:avLst/>
              <a:gdLst>
                <a:gd name="connsiteX0" fmla="*/ 0 w 1087821"/>
                <a:gd name="connsiteY0" fmla="*/ 0 h 599090"/>
                <a:gd name="connsiteX1" fmla="*/ 693683 w 1087821"/>
                <a:gd name="connsiteY1" fmla="*/ 283779 h 599090"/>
                <a:gd name="connsiteX2" fmla="*/ 1087821 w 1087821"/>
                <a:gd name="connsiteY2" fmla="*/ 599090 h 5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821" h="599090">
                  <a:moveTo>
                    <a:pt x="0" y="0"/>
                  </a:moveTo>
                  <a:cubicBezTo>
                    <a:pt x="256190" y="91965"/>
                    <a:pt x="512380" y="183931"/>
                    <a:pt x="693683" y="283779"/>
                  </a:cubicBezTo>
                  <a:cubicBezTo>
                    <a:pt x="874987" y="383627"/>
                    <a:pt x="1043152" y="525518"/>
                    <a:pt x="1087821" y="5990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71600" y="2589885"/>
              <a:ext cx="1876097" cy="161214"/>
            </a:xfrm>
            <a:custGeom>
              <a:avLst/>
              <a:gdLst>
                <a:gd name="connsiteX0" fmla="*/ 0 w 1876097"/>
                <a:gd name="connsiteY0" fmla="*/ 94593 h 161214"/>
                <a:gd name="connsiteX1" fmla="*/ 1277007 w 1876097"/>
                <a:gd name="connsiteY1" fmla="*/ 157655 h 161214"/>
                <a:gd name="connsiteX2" fmla="*/ 1876097 w 1876097"/>
                <a:gd name="connsiteY2" fmla="*/ 0 h 1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7" h="161214">
                  <a:moveTo>
                    <a:pt x="0" y="94593"/>
                  </a:moveTo>
                  <a:cubicBezTo>
                    <a:pt x="482162" y="134006"/>
                    <a:pt x="964324" y="173420"/>
                    <a:pt x="1277007" y="157655"/>
                  </a:cubicBezTo>
                  <a:cubicBezTo>
                    <a:pt x="1589690" y="141890"/>
                    <a:pt x="1876097" y="0"/>
                    <a:pt x="1876097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231931" y="2621416"/>
              <a:ext cx="1828800" cy="551793"/>
            </a:xfrm>
            <a:custGeom>
              <a:avLst/>
              <a:gdLst>
                <a:gd name="connsiteX0" fmla="*/ 1828800 w 1828800"/>
                <a:gd name="connsiteY0" fmla="*/ 0 h 551793"/>
                <a:gd name="connsiteX1" fmla="*/ 1135117 w 1828800"/>
                <a:gd name="connsiteY1" fmla="*/ 551793 h 551793"/>
                <a:gd name="connsiteX2" fmla="*/ 0 w 1828800"/>
                <a:gd name="connsiteY2" fmla="*/ 0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551793">
                  <a:moveTo>
                    <a:pt x="1828800" y="0"/>
                  </a:moveTo>
                  <a:cubicBezTo>
                    <a:pt x="1634358" y="275896"/>
                    <a:pt x="1439917" y="551793"/>
                    <a:pt x="1135117" y="551793"/>
                  </a:cubicBezTo>
                  <a:cubicBezTo>
                    <a:pt x="830317" y="551793"/>
                    <a:pt x="139262" y="65690"/>
                    <a:pt x="0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5476" y="2637181"/>
              <a:ext cx="7126014" cy="770776"/>
            </a:xfrm>
            <a:custGeom>
              <a:avLst/>
              <a:gdLst>
                <a:gd name="connsiteX0" fmla="*/ 0 w 7126014"/>
                <a:gd name="connsiteY0" fmla="*/ 47297 h 770776"/>
                <a:gd name="connsiteX1" fmla="*/ 1939158 w 7126014"/>
                <a:gd name="connsiteY1" fmla="*/ 725214 h 770776"/>
                <a:gd name="connsiteX2" fmla="*/ 4540469 w 7126014"/>
                <a:gd name="connsiteY2" fmla="*/ 630621 h 770776"/>
                <a:gd name="connsiteX3" fmla="*/ 7126014 w 7126014"/>
                <a:gd name="connsiteY3" fmla="*/ 0 h 77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6014" h="770776">
                  <a:moveTo>
                    <a:pt x="0" y="47297"/>
                  </a:moveTo>
                  <a:cubicBezTo>
                    <a:pt x="591206" y="337645"/>
                    <a:pt x="1182413" y="627993"/>
                    <a:pt x="1939158" y="725214"/>
                  </a:cubicBezTo>
                  <a:cubicBezTo>
                    <a:pt x="2695903" y="822435"/>
                    <a:pt x="3675993" y="751490"/>
                    <a:pt x="4540469" y="630621"/>
                  </a:cubicBezTo>
                  <a:cubicBezTo>
                    <a:pt x="5404945" y="509752"/>
                    <a:pt x="6689835" y="0"/>
                    <a:pt x="7126014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554014" y="2558354"/>
              <a:ext cx="5738648" cy="725494"/>
            </a:xfrm>
            <a:custGeom>
              <a:avLst/>
              <a:gdLst>
                <a:gd name="connsiteX0" fmla="*/ 0 w 5738648"/>
                <a:gd name="connsiteY0" fmla="*/ 0 h 725494"/>
                <a:gd name="connsiteX1" fmla="*/ 1434662 w 5738648"/>
                <a:gd name="connsiteY1" fmla="*/ 725214 h 725494"/>
                <a:gd name="connsiteX2" fmla="*/ 5738648 w 5738648"/>
                <a:gd name="connsiteY2" fmla="*/ 94593 h 7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648" h="725494">
                  <a:moveTo>
                    <a:pt x="0" y="0"/>
                  </a:moveTo>
                  <a:cubicBezTo>
                    <a:pt x="239110" y="354724"/>
                    <a:pt x="478221" y="709449"/>
                    <a:pt x="1434662" y="725214"/>
                  </a:cubicBezTo>
                  <a:cubicBezTo>
                    <a:pt x="2391103" y="740979"/>
                    <a:pt x="5016062" y="86710"/>
                    <a:pt x="5738648" y="94593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029200" y="2621416"/>
              <a:ext cx="3326524" cy="586301"/>
            </a:xfrm>
            <a:custGeom>
              <a:avLst/>
              <a:gdLst>
                <a:gd name="connsiteX0" fmla="*/ 0 w 3326524"/>
                <a:gd name="connsiteY0" fmla="*/ 0 h 586301"/>
                <a:gd name="connsiteX1" fmla="*/ 488731 w 3326524"/>
                <a:gd name="connsiteY1" fmla="*/ 346841 h 586301"/>
                <a:gd name="connsiteX2" fmla="*/ 851338 w 3326524"/>
                <a:gd name="connsiteY2" fmla="*/ 520262 h 586301"/>
                <a:gd name="connsiteX3" fmla="*/ 1403131 w 3326524"/>
                <a:gd name="connsiteY3" fmla="*/ 551793 h 586301"/>
                <a:gd name="connsiteX4" fmla="*/ 3326524 w 3326524"/>
                <a:gd name="connsiteY4" fmla="*/ 47296 h 5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6524" h="586301">
                  <a:moveTo>
                    <a:pt x="0" y="0"/>
                  </a:moveTo>
                  <a:cubicBezTo>
                    <a:pt x="173420" y="130065"/>
                    <a:pt x="346841" y="260131"/>
                    <a:pt x="488731" y="346841"/>
                  </a:cubicBezTo>
                  <a:cubicBezTo>
                    <a:pt x="630621" y="433551"/>
                    <a:pt x="698938" y="486103"/>
                    <a:pt x="851338" y="520262"/>
                  </a:cubicBezTo>
                  <a:cubicBezTo>
                    <a:pt x="1003738" y="554421"/>
                    <a:pt x="990600" y="630621"/>
                    <a:pt x="1403131" y="551793"/>
                  </a:cubicBezTo>
                  <a:cubicBezTo>
                    <a:pt x="1815662" y="472965"/>
                    <a:pt x="3092669" y="7882"/>
                    <a:pt x="3326524" y="47296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713890" y="1706016"/>
              <a:ext cx="3358055" cy="158655"/>
            </a:xfrm>
            <a:custGeom>
              <a:avLst/>
              <a:gdLst>
                <a:gd name="connsiteX0" fmla="*/ 0 w 3358055"/>
                <a:gd name="connsiteY0" fmla="*/ 158655 h 158655"/>
                <a:gd name="connsiteX1" fmla="*/ 835572 w 3358055"/>
                <a:gd name="connsiteY1" fmla="*/ 16765 h 158655"/>
                <a:gd name="connsiteX2" fmla="*/ 2191407 w 3358055"/>
                <a:gd name="connsiteY2" fmla="*/ 16765 h 158655"/>
                <a:gd name="connsiteX3" fmla="*/ 3358055 w 3358055"/>
                <a:gd name="connsiteY3" fmla="*/ 142890 h 1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055" h="158655">
                  <a:moveTo>
                    <a:pt x="0" y="158655"/>
                  </a:moveTo>
                  <a:cubicBezTo>
                    <a:pt x="235169" y="99534"/>
                    <a:pt x="470338" y="40413"/>
                    <a:pt x="835572" y="16765"/>
                  </a:cubicBezTo>
                  <a:cubicBezTo>
                    <a:pt x="1200806" y="-6883"/>
                    <a:pt x="1770993" y="-4256"/>
                    <a:pt x="2191407" y="16765"/>
                  </a:cubicBezTo>
                  <a:cubicBezTo>
                    <a:pt x="2611821" y="37786"/>
                    <a:pt x="3050628" y="174421"/>
                    <a:pt x="3358055" y="1428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38193" y="1921164"/>
              <a:ext cx="1891862" cy="846004"/>
            </a:xfrm>
            <a:custGeom>
              <a:avLst/>
              <a:gdLst>
                <a:gd name="connsiteX0" fmla="*/ 0 w 1891862"/>
                <a:gd name="connsiteY0" fmla="*/ 589893 h 846004"/>
                <a:gd name="connsiteX1" fmla="*/ 268014 w 1891862"/>
                <a:gd name="connsiteY1" fmla="*/ 842142 h 846004"/>
                <a:gd name="connsiteX2" fmla="*/ 1024759 w 1891862"/>
                <a:gd name="connsiteY2" fmla="*/ 700252 h 846004"/>
                <a:gd name="connsiteX3" fmla="*/ 1560786 w 1891862"/>
                <a:gd name="connsiteY3" fmla="*/ 164224 h 846004"/>
                <a:gd name="connsiteX4" fmla="*/ 1891862 w 1891862"/>
                <a:gd name="connsiteY4" fmla="*/ 38100 h 8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862" h="846004">
                  <a:moveTo>
                    <a:pt x="0" y="589893"/>
                  </a:moveTo>
                  <a:cubicBezTo>
                    <a:pt x="48610" y="706821"/>
                    <a:pt x="97221" y="823749"/>
                    <a:pt x="268014" y="842142"/>
                  </a:cubicBezTo>
                  <a:cubicBezTo>
                    <a:pt x="438807" y="860535"/>
                    <a:pt x="809297" y="813238"/>
                    <a:pt x="1024759" y="700252"/>
                  </a:cubicBezTo>
                  <a:cubicBezTo>
                    <a:pt x="1240221" y="587266"/>
                    <a:pt x="1416269" y="274583"/>
                    <a:pt x="1560786" y="164224"/>
                  </a:cubicBezTo>
                  <a:cubicBezTo>
                    <a:pt x="1705303" y="53865"/>
                    <a:pt x="1831428" y="-61748"/>
                    <a:pt x="1891862" y="3810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15722" y="5059775"/>
                <a:ext cx="9217799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selected in some triangle,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not selected in any triangle:</a:t>
                </a:r>
              </a:p>
              <a:p>
                <a:r>
                  <a:rPr lang="en-US" sz="2400" dirty="0"/>
                  <a:t>Because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adjacent to every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5059775"/>
                <a:ext cx="9220200" cy="863634"/>
              </a:xfrm>
              <a:prstGeom prst="rect">
                <a:avLst/>
              </a:prstGeom>
              <a:blipFill>
                <a:blip r:embed="rId20"/>
                <a:stretch>
                  <a:fillRect l="-963" t="-289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523603" y="5994368"/>
            <a:ext cx="921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the variable which each included node represents to “true”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027637" y="3081206"/>
                <a:ext cx="16375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0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Satisfying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IndSet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1084280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084279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47423" y="3886202"/>
            <a:ext cx="921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one true variable from the assignment for each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15722" y="4622768"/>
                <a:ext cx="921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independent set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nodes, because there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clauses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4622767"/>
                <a:ext cx="9220200" cy="461665"/>
              </a:xfrm>
              <a:prstGeom prst="rect">
                <a:avLst/>
              </a:prstGeom>
              <a:blipFill>
                <a:blip r:embed="rId4"/>
                <a:stretch>
                  <a:fillRect l="-9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523603" y="5257802"/>
                <a:ext cx="9217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any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true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cannot be true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1"/>
                <a:ext cx="9220200" cy="461665"/>
              </a:xfrm>
              <a:prstGeom prst="rect">
                <a:avLst/>
              </a:prstGeom>
              <a:blipFill>
                <a:blip r:embed="rId5"/>
                <a:stretch>
                  <a:fillRect l="-110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980684" y="1539240"/>
            <a:ext cx="8037006" cy="2118360"/>
            <a:chOff x="457200" y="1539240"/>
            <a:chExt cx="8039100" cy="21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6" y="1960578"/>
                  <a:ext cx="228600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524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455878"/>
                  <a:ext cx="228600" cy="228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512" b="-34146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446681"/>
                  <a:ext cx="228600" cy="228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62" b="-2381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stCxn id="63" idx="3"/>
              <a:endCxn id="62" idx="1"/>
            </p:cNvCxnSpPr>
            <p:nvPr/>
          </p:nvCxnSpPr>
          <p:spPr>
            <a:xfrm>
              <a:off x="685800" y="25609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1" idx="3"/>
              <a:endCxn id="62" idx="0"/>
            </p:cNvCxnSpPr>
            <p:nvPr/>
          </p:nvCxnSpPr>
          <p:spPr>
            <a:xfrm>
              <a:off x="1027386" y="20748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1"/>
              <a:endCxn id="63" idx="0"/>
            </p:cNvCxnSpPr>
            <p:nvPr/>
          </p:nvCxnSpPr>
          <p:spPr>
            <a:xfrm flipH="1">
              <a:off x="571500" y="20748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6" y="1846278"/>
                  <a:ext cx="228600" cy="228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524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341578"/>
                  <a:ext cx="228600" cy="2286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9512" b="-3095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32381"/>
                  <a:ext cx="228600" cy="2286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9048" b="-3170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stCxn id="69" idx="3"/>
              <a:endCxn id="68" idx="1"/>
            </p:cNvCxnSpPr>
            <p:nvPr/>
          </p:nvCxnSpPr>
          <p:spPr>
            <a:xfrm>
              <a:off x="2667000" y="2446681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8" idx="0"/>
            </p:cNvCxnSpPr>
            <p:nvPr/>
          </p:nvCxnSpPr>
          <p:spPr>
            <a:xfrm>
              <a:off x="3008586" y="1960578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1"/>
              <a:endCxn id="69" idx="0"/>
            </p:cNvCxnSpPr>
            <p:nvPr/>
          </p:nvCxnSpPr>
          <p:spPr>
            <a:xfrm flipH="1">
              <a:off x="2552700" y="1960578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31" y="1888319"/>
                  <a:ext cx="228600" cy="228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2195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45" y="2383619"/>
                  <a:ext cx="228600" cy="2286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345" y="2374422"/>
                  <a:ext cx="228600" cy="2286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>
              <a:stCxn id="75" idx="3"/>
              <a:endCxn id="74" idx="1"/>
            </p:cNvCxnSpPr>
            <p:nvPr/>
          </p:nvCxnSpPr>
          <p:spPr>
            <a:xfrm>
              <a:off x="4463945" y="2488722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3"/>
              <a:endCxn id="74" idx="0"/>
            </p:cNvCxnSpPr>
            <p:nvPr/>
          </p:nvCxnSpPr>
          <p:spPr>
            <a:xfrm>
              <a:off x="4805531" y="2002619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3" idx="1"/>
              <a:endCxn id="75" idx="0"/>
            </p:cNvCxnSpPr>
            <p:nvPr/>
          </p:nvCxnSpPr>
          <p:spPr>
            <a:xfrm flipH="1">
              <a:off x="4349645" y="2002619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086" y="1783216"/>
                  <a:ext cx="228600" cy="228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317" b="-2439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0" y="2278516"/>
                  <a:ext cx="228600" cy="2286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7143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500" y="2269319"/>
                  <a:ext cx="228600" cy="2286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2195" b="-2381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/>
            <p:cNvCxnSpPr>
              <a:stCxn id="81" idx="3"/>
              <a:endCxn id="80" idx="1"/>
            </p:cNvCxnSpPr>
            <p:nvPr/>
          </p:nvCxnSpPr>
          <p:spPr>
            <a:xfrm>
              <a:off x="6134100" y="2383619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80" idx="0"/>
            </p:cNvCxnSpPr>
            <p:nvPr/>
          </p:nvCxnSpPr>
          <p:spPr>
            <a:xfrm>
              <a:off x="6475686" y="1897516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9" idx="1"/>
              <a:endCxn id="81" idx="0"/>
            </p:cNvCxnSpPr>
            <p:nvPr/>
          </p:nvCxnSpPr>
          <p:spPr>
            <a:xfrm flipH="1">
              <a:off x="6019800" y="1897516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486" y="1876495"/>
                  <a:ext cx="228600" cy="228600"/>
                </a:xfrm>
                <a:prstGeom prst="rect">
                  <a:avLst/>
                </a:prstGeom>
                <a:blipFill>
                  <a:blip r:embed="rId18"/>
                  <a:stretch>
                    <a:fillRect l="-9756" b="-4878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700" y="2371795"/>
                  <a:ext cx="228600" cy="2286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9048" b="-30952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2362598"/>
                  <a:ext cx="228600" cy="2286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7317" b="-2439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>
              <a:stCxn id="87" idx="3"/>
              <a:endCxn id="86" idx="1"/>
            </p:cNvCxnSpPr>
            <p:nvPr/>
          </p:nvCxnSpPr>
          <p:spPr>
            <a:xfrm>
              <a:off x="7810500" y="2476898"/>
              <a:ext cx="457200" cy="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5" idx="3"/>
              <a:endCxn id="86" idx="0"/>
            </p:cNvCxnSpPr>
            <p:nvPr/>
          </p:nvCxnSpPr>
          <p:spPr>
            <a:xfrm>
              <a:off x="8152086" y="1990795"/>
              <a:ext cx="229914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1"/>
              <a:endCxn id="87" idx="0"/>
            </p:cNvCxnSpPr>
            <p:nvPr/>
          </p:nvCxnSpPr>
          <p:spPr>
            <a:xfrm flipH="1">
              <a:off x="7696200" y="1990795"/>
              <a:ext cx="227286" cy="37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/>
            <p:cNvSpPr/>
            <p:nvPr/>
          </p:nvSpPr>
          <p:spPr>
            <a:xfrm>
              <a:off x="930166" y="1539240"/>
              <a:ext cx="6184712" cy="861459"/>
            </a:xfrm>
            <a:custGeom>
              <a:avLst/>
              <a:gdLst>
                <a:gd name="connsiteX0" fmla="*/ 0 w 6184712"/>
                <a:gd name="connsiteY0" fmla="*/ 435790 h 861459"/>
                <a:gd name="connsiteX1" fmla="*/ 331075 w 6184712"/>
                <a:gd name="connsiteY1" fmla="*/ 136245 h 861459"/>
                <a:gd name="connsiteX2" fmla="*/ 1213944 w 6184712"/>
                <a:gd name="connsiteY2" fmla="*/ 41652 h 861459"/>
                <a:gd name="connsiteX3" fmla="*/ 5817475 w 6184712"/>
                <a:gd name="connsiteY3" fmla="*/ 73183 h 861459"/>
                <a:gd name="connsiteX4" fmla="*/ 5896303 w 6184712"/>
                <a:gd name="connsiteY4" fmla="*/ 861459 h 8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4712" h="861459">
                  <a:moveTo>
                    <a:pt x="0" y="435790"/>
                  </a:moveTo>
                  <a:cubicBezTo>
                    <a:pt x="64375" y="318862"/>
                    <a:pt x="128751" y="201935"/>
                    <a:pt x="331075" y="136245"/>
                  </a:cubicBezTo>
                  <a:cubicBezTo>
                    <a:pt x="533399" y="70555"/>
                    <a:pt x="1213944" y="41652"/>
                    <a:pt x="1213944" y="41652"/>
                  </a:cubicBezTo>
                  <a:cubicBezTo>
                    <a:pt x="2128344" y="31142"/>
                    <a:pt x="5037082" y="-63451"/>
                    <a:pt x="5817475" y="73183"/>
                  </a:cubicBezTo>
                  <a:cubicBezTo>
                    <a:pt x="6597868" y="209817"/>
                    <a:pt x="5891048" y="714314"/>
                    <a:pt x="5896303" y="861459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2900855" y="1625145"/>
              <a:ext cx="4077198" cy="649430"/>
            </a:xfrm>
            <a:custGeom>
              <a:avLst/>
              <a:gdLst>
                <a:gd name="connsiteX0" fmla="*/ 0 w 4077198"/>
                <a:gd name="connsiteY0" fmla="*/ 192230 h 649430"/>
                <a:gd name="connsiteX1" fmla="*/ 599090 w 4077198"/>
                <a:gd name="connsiteY1" fmla="*/ 34574 h 649430"/>
                <a:gd name="connsiteX2" fmla="*/ 3279228 w 4077198"/>
                <a:gd name="connsiteY2" fmla="*/ 18809 h 649430"/>
                <a:gd name="connsiteX3" fmla="*/ 4035973 w 4077198"/>
                <a:gd name="connsiteY3" fmla="*/ 255292 h 649430"/>
                <a:gd name="connsiteX4" fmla="*/ 3909848 w 4077198"/>
                <a:gd name="connsiteY4" fmla="*/ 649430 h 64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198" h="649430">
                  <a:moveTo>
                    <a:pt x="0" y="192230"/>
                  </a:moveTo>
                  <a:cubicBezTo>
                    <a:pt x="26276" y="127853"/>
                    <a:pt x="52552" y="63477"/>
                    <a:pt x="599090" y="34574"/>
                  </a:cubicBezTo>
                  <a:cubicBezTo>
                    <a:pt x="1145628" y="5671"/>
                    <a:pt x="2706414" y="-17977"/>
                    <a:pt x="3279228" y="18809"/>
                  </a:cubicBezTo>
                  <a:cubicBezTo>
                    <a:pt x="3852042" y="55595"/>
                    <a:pt x="3930870" y="150189"/>
                    <a:pt x="4035973" y="255292"/>
                  </a:cubicBezTo>
                  <a:cubicBezTo>
                    <a:pt x="4141076" y="360395"/>
                    <a:pt x="4025462" y="504912"/>
                    <a:pt x="3909848" y="64943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83324" y="2614503"/>
              <a:ext cx="3768764" cy="543868"/>
            </a:xfrm>
            <a:custGeom>
              <a:avLst/>
              <a:gdLst>
                <a:gd name="connsiteX0" fmla="*/ 0 w 3768764"/>
                <a:gd name="connsiteY0" fmla="*/ 85741 h 543868"/>
                <a:gd name="connsiteX1" fmla="*/ 110359 w 3768764"/>
                <a:gd name="connsiteY1" fmla="*/ 306458 h 543868"/>
                <a:gd name="connsiteX2" fmla="*/ 536028 w 3768764"/>
                <a:gd name="connsiteY2" fmla="*/ 432582 h 543868"/>
                <a:gd name="connsiteX3" fmla="*/ 1970690 w 3768764"/>
                <a:gd name="connsiteY3" fmla="*/ 542941 h 543868"/>
                <a:gd name="connsiteX4" fmla="*/ 3389586 w 3768764"/>
                <a:gd name="connsiteY4" fmla="*/ 369520 h 543868"/>
                <a:gd name="connsiteX5" fmla="*/ 3752193 w 3768764"/>
                <a:gd name="connsiteY5" fmla="*/ 22678 h 54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8764" h="543868">
                  <a:moveTo>
                    <a:pt x="0" y="85741"/>
                  </a:moveTo>
                  <a:cubicBezTo>
                    <a:pt x="10510" y="167196"/>
                    <a:pt x="21021" y="248651"/>
                    <a:pt x="110359" y="306458"/>
                  </a:cubicBezTo>
                  <a:cubicBezTo>
                    <a:pt x="199697" y="364265"/>
                    <a:pt x="225973" y="393168"/>
                    <a:pt x="536028" y="432582"/>
                  </a:cubicBezTo>
                  <a:cubicBezTo>
                    <a:pt x="846083" y="471996"/>
                    <a:pt x="1495097" y="553451"/>
                    <a:pt x="1970690" y="542941"/>
                  </a:cubicBezTo>
                  <a:cubicBezTo>
                    <a:pt x="2446283" y="532431"/>
                    <a:pt x="3092669" y="456231"/>
                    <a:pt x="3389586" y="369520"/>
                  </a:cubicBezTo>
                  <a:cubicBezTo>
                    <a:pt x="3686503" y="282809"/>
                    <a:pt x="3817883" y="-95563"/>
                    <a:pt x="3752193" y="22678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567559" y="2605650"/>
              <a:ext cx="7126013" cy="1051950"/>
            </a:xfrm>
            <a:custGeom>
              <a:avLst/>
              <a:gdLst>
                <a:gd name="connsiteX0" fmla="*/ 0 w 7126013"/>
                <a:gd name="connsiteY0" fmla="*/ 126125 h 1051950"/>
                <a:gd name="connsiteX1" fmla="*/ 173420 w 7126013"/>
                <a:gd name="connsiteY1" fmla="*/ 677918 h 1051950"/>
                <a:gd name="connsiteX2" fmla="*/ 772510 w 7126013"/>
                <a:gd name="connsiteY2" fmla="*/ 867104 h 1051950"/>
                <a:gd name="connsiteX3" fmla="*/ 1671144 w 7126013"/>
                <a:gd name="connsiteY3" fmla="*/ 945931 h 1051950"/>
                <a:gd name="connsiteX4" fmla="*/ 3878317 w 7126013"/>
                <a:gd name="connsiteY4" fmla="*/ 1040525 h 1051950"/>
                <a:gd name="connsiteX5" fmla="*/ 6432331 w 7126013"/>
                <a:gd name="connsiteY5" fmla="*/ 662152 h 1051950"/>
                <a:gd name="connsiteX6" fmla="*/ 7126013 w 7126013"/>
                <a:gd name="connsiteY6" fmla="*/ 0 h 1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6013" h="1051950">
                  <a:moveTo>
                    <a:pt x="0" y="126125"/>
                  </a:moveTo>
                  <a:cubicBezTo>
                    <a:pt x="22334" y="340273"/>
                    <a:pt x="44668" y="554422"/>
                    <a:pt x="173420" y="677918"/>
                  </a:cubicBezTo>
                  <a:cubicBezTo>
                    <a:pt x="302172" y="801414"/>
                    <a:pt x="522889" y="822435"/>
                    <a:pt x="772510" y="867104"/>
                  </a:cubicBezTo>
                  <a:cubicBezTo>
                    <a:pt x="1022131" y="911773"/>
                    <a:pt x="1153510" y="917028"/>
                    <a:pt x="1671144" y="945931"/>
                  </a:cubicBezTo>
                  <a:cubicBezTo>
                    <a:pt x="2188778" y="974834"/>
                    <a:pt x="3084786" y="1087821"/>
                    <a:pt x="3878317" y="1040525"/>
                  </a:cubicBezTo>
                  <a:cubicBezTo>
                    <a:pt x="4671848" y="993229"/>
                    <a:pt x="5891048" y="835573"/>
                    <a:pt x="6432331" y="662152"/>
                  </a:cubicBezTo>
                  <a:cubicBezTo>
                    <a:pt x="6973614" y="488731"/>
                    <a:pt x="7020910" y="68317"/>
                    <a:pt x="7126013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430110" y="1817375"/>
              <a:ext cx="1813035" cy="1046627"/>
            </a:xfrm>
            <a:custGeom>
              <a:avLst/>
              <a:gdLst>
                <a:gd name="connsiteX0" fmla="*/ 1813035 w 1813035"/>
                <a:gd name="connsiteY0" fmla="*/ 0 h 1046627"/>
                <a:gd name="connsiteX1" fmla="*/ 1198180 w 1813035"/>
                <a:gd name="connsiteY1" fmla="*/ 189186 h 1046627"/>
                <a:gd name="connsiteX2" fmla="*/ 993228 w 1813035"/>
                <a:gd name="connsiteY2" fmla="*/ 1024758 h 1046627"/>
                <a:gd name="connsiteX3" fmla="*/ 0 w 1813035"/>
                <a:gd name="connsiteY3" fmla="*/ 804041 h 10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035" h="1046627">
                  <a:moveTo>
                    <a:pt x="1813035" y="0"/>
                  </a:moveTo>
                  <a:cubicBezTo>
                    <a:pt x="1573924" y="9196"/>
                    <a:pt x="1334814" y="18393"/>
                    <a:pt x="1198180" y="189186"/>
                  </a:cubicBezTo>
                  <a:cubicBezTo>
                    <a:pt x="1061546" y="359979"/>
                    <a:pt x="1192925" y="922282"/>
                    <a:pt x="993228" y="1024758"/>
                  </a:cubicBezTo>
                  <a:cubicBezTo>
                    <a:pt x="793531" y="1127234"/>
                    <a:pt x="162910" y="838200"/>
                    <a:pt x="0" y="804041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6495393" y="1833140"/>
              <a:ext cx="1087821" cy="599090"/>
            </a:xfrm>
            <a:custGeom>
              <a:avLst/>
              <a:gdLst>
                <a:gd name="connsiteX0" fmla="*/ 0 w 1087821"/>
                <a:gd name="connsiteY0" fmla="*/ 0 h 599090"/>
                <a:gd name="connsiteX1" fmla="*/ 693683 w 1087821"/>
                <a:gd name="connsiteY1" fmla="*/ 283779 h 599090"/>
                <a:gd name="connsiteX2" fmla="*/ 1087821 w 1087821"/>
                <a:gd name="connsiteY2" fmla="*/ 599090 h 5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7821" h="599090">
                  <a:moveTo>
                    <a:pt x="0" y="0"/>
                  </a:moveTo>
                  <a:cubicBezTo>
                    <a:pt x="256190" y="91965"/>
                    <a:pt x="512380" y="183931"/>
                    <a:pt x="693683" y="283779"/>
                  </a:cubicBezTo>
                  <a:cubicBezTo>
                    <a:pt x="874987" y="383627"/>
                    <a:pt x="1043152" y="525518"/>
                    <a:pt x="1087821" y="5990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371600" y="2589885"/>
              <a:ext cx="1876097" cy="161214"/>
            </a:xfrm>
            <a:custGeom>
              <a:avLst/>
              <a:gdLst>
                <a:gd name="connsiteX0" fmla="*/ 0 w 1876097"/>
                <a:gd name="connsiteY0" fmla="*/ 94593 h 161214"/>
                <a:gd name="connsiteX1" fmla="*/ 1277007 w 1876097"/>
                <a:gd name="connsiteY1" fmla="*/ 157655 h 161214"/>
                <a:gd name="connsiteX2" fmla="*/ 1876097 w 1876097"/>
                <a:gd name="connsiteY2" fmla="*/ 0 h 1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7" h="161214">
                  <a:moveTo>
                    <a:pt x="0" y="94593"/>
                  </a:moveTo>
                  <a:cubicBezTo>
                    <a:pt x="482162" y="134006"/>
                    <a:pt x="964324" y="173420"/>
                    <a:pt x="1277007" y="157655"/>
                  </a:cubicBezTo>
                  <a:cubicBezTo>
                    <a:pt x="1589690" y="141890"/>
                    <a:pt x="1876097" y="0"/>
                    <a:pt x="1876097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3231931" y="2621416"/>
              <a:ext cx="1828800" cy="551793"/>
            </a:xfrm>
            <a:custGeom>
              <a:avLst/>
              <a:gdLst>
                <a:gd name="connsiteX0" fmla="*/ 1828800 w 1828800"/>
                <a:gd name="connsiteY0" fmla="*/ 0 h 551793"/>
                <a:gd name="connsiteX1" fmla="*/ 1135117 w 1828800"/>
                <a:gd name="connsiteY1" fmla="*/ 551793 h 551793"/>
                <a:gd name="connsiteX2" fmla="*/ 0 w 1828800"/>
                <a:gd name="connsiteY2" fmla="*/ 0 h 55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551793">
                  <a:moveTo>
                    <a:pt x="1828800" y="0"/>
                  </a:moveTo>
                  <a:cubicBezTo>
                    <a:pt x="1634358" y="275896"/>
                    <a:pt x="1439917" y="551793"/>
                    <a:pt x="1135117" y="551793"/>
                  </a:cubicBezTo>
                  <a:cubicBezTo>
                    <a:pt x="830317" y="551793"/>
                    <a:pt x="139262" y="65690"/>
                    <a:pt x="0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245476" y="2637181"/>
              <a:ext cx="7126014" cy="770776"/>
            </a:xfrm>
            <a:custGeom>
              <a:avLst/>
              <a:gdLst>
                <a:gd name="connsiteX0" fmla="*/ 0 w 7126014"/>
                <a:gd name="connsiteY0" fmla="*/ 47297 h 770776"/>
                <a:gd name="connsiteX1" fmla="*/ 1939158 w 7126014"/>
                <a:gd name="connsiteY1" fmla="*/ 725214 h 770776"/>
                <a:gd name="connsiteX2" fmla="*/ 4540469 w 7126014"/>
                <a:gd name="connsiteY2" fmla="*/ 630621 h 770776"/>
                <a:gd name="connsiteX3" fmla="*/ 7126014 w 7126014"/>
                <a:gd name="connsiteY3" fmla="*/ 0 h 77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6014" h="770776">
                  <a:moveTo>
                    <a:pt x="0" y="47297"/>
                  </a:moveTo>
                  <a:cubicBezTo>
                    <a:pt x="591206" y="337645"/>
                    <a:pt x="1182413" y="627993"/>
                    <a:pt x="1939158" y="725214"/>
                  </a:cubicBezTo>
                  <a:cubicBezTo>
                    <a:pt x="2695903" y="822435"/>
                    <a:pt x="3675993" y="751490"/>
                    <a:pt x="4540469" y="630621"/>
                  </a:cubicBezTo>
                  <a:cubicBezTo>
                    <a:pt x="5404945" y="509752"/>
                    <a:pt x="6689835" y="0"/>
                    <a:pt x="7126014" y="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554014" y="2558354"/>
              <a:ext cx="5738648" cy="725494"/>
            </a:xfrm>
            <a:custGeom>
              <a:avLst/>
              <a:gdLst>
                <a:gd name="connsiteX0" fmla="*/ 0 w 5738648"/>
                <a:gd name="connsiteY0" fmla="*/ 0 h 725494"/>
                <a:gd name="connsiteX1" fmla="*/ 1434662 w 5738648"/>
                <a:gd name="connsiteY1" fmla="*/ 725214 h 725494"/>
                <a:gd name="connsiteX2" fmla="*/ 5738648 w 5738648"/>
                <a:gd name="connsiteY2" fmla="*/ 94593 h 72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8648" h="725494">
                  <a:moveTo>
                    <a:pt x="0" y="0"/>
                  </a:moveTo>
                  <a:cubicBezTo>
                    <a:pt x="239110" y="354724"/>
                    <a:pt x="478221" y="709449"/>
                    <a:pt x="1434662" y="725214"/>
                  </a:cubicBezTo>
                  <a:cubicBezTo>
                    <a:pt x="2391103" y="740979"/>
                    <a:pt x="5016062" y="86710"/>
                    <a:pt x="5738648" y="94593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029200" y="2621416"/>
              <a:ext cx="3326524" cy="586301"/>
            </a:xfrm>
            <a:custGeom>
              <a:avLst/>
              <a:gdLst>
                <a:gd name="connsiteX0" fmla="*/ 0 w 3326524"/>
                <a:gd name="connsiteY0" fmla="*/ 0 h 586301"/>
                <a:gd name="connsiteX1" fmla="*/ 488731 w 3326524"/>
                <a:gd name="connsiteY1" fmla="*/ 346841 h 586301"/>
                <a:gd name="connsiteX2" fmla="*/ 851338 w 3326524"/>
                <a:gd name="connsiteY2" fmla="*/ 520262 h 586301"/>
                <a:gd name="connsiteX3" fmla="*/ 1403131 w 3326524"/>
                <a:gd name="connsiteY3" fmla="*/ 551793 h 586301"/>
                <a:gd name="connsiteX4" fmla="*/ 3326524 w 3326524"/>
                <a:gd name="connsiteY4" fmla="*/ 47296 h 58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6524" h="586301">
                  <a:moveTo>
                    <a:pt x="0" y="0"/>
                  </a:moveTo>
                  <a:cubicBezTo>
                    <a:pt x="173420" y="130065"/>
                    <a:pt x="346841" y="260131"/>
                    <a:pt x="488731" y="346841"/>
                  </a:cubicBezTo>
                  <a:cubicBezTo>
                    <a:pt x="630621" y="433551"/>
                    <a:pt x="698938" y="486103"/>
                    <a:pt x="851338" y="520262"/>
                  </a:cubicBezTo>
                  <a:cubicBezTo>
                    <a:pt x="1003738" y="554421"/>
                    <a:pt x="990600" y="630621"/>
                    <a:pt x="1403131" y="551793"/>
                  </a:cubicBezTo>
                  <a:cubicBezTo>
                    <a:pt x="1815662" y="472965"/>
                    <a:pt x="3092669" y="7882"/>
                    <a:pt x="3326524" y="47296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713890" y="1706016"/>
              <a:ext cx="3358055" cy="158655"/>
            </a:xfrm>
            <a:custGeom>
              <a:avLst/>
              <a:gdLst>
                <a:gd name="connsiteX0" fmla="*/ 0 w 3358055"/>
                <a:gd name="connsiteY0" fmla="*/ 158655 h 158655"/>
                <a:gd name="connsiteX1" fmla="*/ 835572 w 3358055"/>
                <a:gd name="connsiteY1" fmla="*/ 16765 h 158655"/>
                <a:gd name="connsiteX2" fmla="*/ 2191407 w 3358055"/>
                <a:gd name="connsiteY2" fmla="*/ 16765 h 158655"/>
                <a:gd name="connsiteX3" fmla="*/ 3358055 w 3358055"/>
                <a:gd name="connsiteY3" fmla="*/ 142890 h 1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055" h="158655">
                  <a:moveTo>
                    <a:pt x="0" y="158655"/>
                  </a:moveTo>
                  <a:cubicBezTo>
                    <a:pt x="235169" y="99534"/>
                    <a:pt x="470338" y="40413"/>
                    <a:pt x="835572" y="16765"/>
                  </a:cubicBezTo>
                  <a:cubicBezTo>
                    <a:pt x="1200806" y="-6883"/>
                    <a:pt x="1770993" y="-4256"/>
                    <a:pt x="2191407" y="16765"/>
                  </a:cubicBezTo>
                  <a:cubicBezTo>
                    <a:pt x="2611821" y="37786"/>
                    <a:pt x="3050628" y="174421"/>
                    <a:pt x="3358055" y="14289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038193" y="1921164"/>
              <a:ext cx="1891862" cy="846004"/>
            </a:xfrm>
            <a:custGeom>
              <a:avLst/>
              <a:gdLst>
                <a:gd name="connsiteX0" fmla="*/ 0 w 1891862"/>
                <a:gd name="connsiteY0" fmla="*/ 589893 h 846004"/>
                <a:gd name="connsiteX1" fmla="*/ 268014 w 1891862"/>
                <a:gd name="connsiteY1" fmla="*/ 842142 h 846004"/>
                <a:gd name="connsiteX2" fmla="*/ 1024759 w 1891862"/>
                <a:gd name="connsiteY2" fmla="*/ 700252 h 846004"/>
                <a:gd name="connsiteX3" fmla="*/ 1560786 w 1891862"/>
                <a:gd name="connsiteY3" fmla="*/ 164224 h 846004"/>
                <a:gd name="connsiteX4" fmla="*/ 1891862 w 1891862"/>
                <a:gd name="connsiteY4" fmla="*/ 38100 h 8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862" h="846004">
                  <a:moveTo>
                    <a:pt x="0" y="589893"/>
                  </a:moveTo>
                  <a:cubicBezTo>
                    <a:pt x="48610" y="706821"/>
                    <a:pt x="97221" y="823749"/>
                    <a:pt x="268014" y="842142"/>
                  </a:cubicBezTo>
                  <a:cubicBezTo>
                    <a:pt x="438807" y="860535"/>
                    <a:pt x="809297" y="813238"/>
                    <a:pt x="1024759" y="700252"/>
                  </a:cubicBezTo>
                  <a:cubicBezTo>
                    <a:pt x="1240221" y="587266"/>
                    <a:pt x="1416269" y="274583"/>
                    <a:pt x="1560786" y="164224"/>
                  </a:cubicBezTo>
                  <a:cubicBezTo>
                    <a:pt x="1705303" y="53865"/>
                    <a:pt x="1831428" y="-61748"/>
                    <a:pt x="1891862" y="38100"/>
                  </a:cubicBezTo>
                </a:path>
              </a:pathLst>
            </a:cu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027637" y="3081206"/>
                <a:ext cx="16375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88" y="3081206"/>
                <a:ext cx="1638013" cy="15696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𝑆𝐴𝑇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𝑘𝐼𝑛𝑑𝑆𝑒𝑡</m:t>
                      </m:r>
                    </m:oMath>
                  </m:oMathPara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0154" y="1371600"/>
            <a:ext cx="783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84538" y="1403866"/>
                <a:ext cx="1323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403866"/>
                <a:ext cx="1039772" cy="369332"/>
              </a:xfrm>
              <a:prstGeom prst="rect">
                <a:avLst/>
              </a:prstGeom>
              <a:blipFill>
                <a:blip r:embed="rId3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5098" y="4873374"/>
                <a:ext cx="2851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Ind</a:t>
                </a:r>
                <a:r>
                  <a:rPr lang="en-US" dirty="0"/>
                  <a:t> Set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873374"/>
                <a:ext cx="2189061" cy="369332"/>
              </a:xfrm>
              <a:prstGeom prst="rect">
                <a:avLst/>
              </a:prstGeom>
              <a:blipFill>
                <a:blip r:embed="rId4"/>
                <a:stretch>
                  <a:fillRect l="-2326" t="-10345" r="-116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0945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209226" y="4727933"/>
            <a:ext cx="231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3SAT</a:t>
            </a:r>
            <a:endParaRPr lang="en-US" b="1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87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7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1436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8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7635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39911" y="2020671"/>
                <a:ext cx="31304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Make triangles, connect opposites,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clauses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20" y="2020670"/>
                <a:ext cx="3131280" cy="646331"/>
              </a:xfrm>
              <a:prstGeom prst="rect">
                <a:avLst/>
              </a:prstGeom>
              <a:blipFill>
                <a:blip r:embed="rId10"/>
                <a:stretch>
                  <a:fillRect l="-121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96992" y="4992471"/>
            <a:ext cx="2673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true to variables from selected 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29791" y="38934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3246" y="2971801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27845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2" y="1371600"/>
                <a:ext cx="8240007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2" y="1371600"/>
                <a:ext cx="8240007" cy="5410200"/>
              </a:xfrm>
              <a:blipFill rotWithShape="1">
                <a:blip r:embed="rId2"/>
                <a:stretch>
                  <a:fillRect l="-1701" t="-2477" r="-666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0725" y="3117466"/>
            <a:ext cx="2292137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95619" y="4108065"/>
            <a:ext cx="1218883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7397" y="4456055"/>
            <a:ext cx="3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82094" y="3667780"/>
            <a:ext cx="612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521096" y="853635"/>
            <a:ext cx="1915585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0550" y="1740115"/>
            <a:ext cx="94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98665" y="2173501"/>
            <a:ext cx="163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27294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2754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dirty="0"/>
              <a:t>MacGyver’s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574" y="1901865"/>
            <a:ext cx="234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94147" y="2307490"/>
            <a:ext cx="592401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1220" y="1219199"/>
            <a:ext cx="376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Problem </a:t>
            </a:r>
            <a:r>
              <a:rPr lang="en-US" u="sng" smtClean="0"/>
              <a:t>known to be “hard”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558523" y="1595735"/>
            <a:ext cx="256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8455997" y="1828800"/>
            <a:ext cx="2332988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14571" y="1219200"/>
            <a:ext cx="409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Problem </a:t>
            </a:r>
            <a:r>
              <a:rPr lang="en-US" u="sng" smtClean="0"/>
              <a:t>of uknown “hardness”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339200" y="4796135"/>
            <a:ext cx="347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415688" y="5286670"/>
            <a:ext cx="393753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178428" y="5460621"/>
            <a:ext cx="164630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38" y="6029643"/>
            <a:ext cx="629198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883730" y="4346437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30" y="4346437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71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777832" y="230749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2" y="2307490"/>
                <a:ext cx="625761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30236" y="2063145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76" y="2063144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447047" y="5134054"/>
            <a:ext cx="1174289" cy="1721076"/>
            <a:chOff x="10154328" y="3614629"/>
            <a:chExt cx="1565720" cy="1721076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528567" y="361462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7909" y="4719935"/>
            <a:ext cx="34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70012" y="4338935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2" y="4338935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473957" y="1845187"/>
            <a:ext cx="2839298" cy="1344573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Aim duct at door, insert keg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180662" y="3216748"/>
            <a:ext cx="140999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dirty="0"/>
              <a:t>How?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6263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951670" y="5139426"/>
            <a:ext cx="246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257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369677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7551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NP-Hardness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281" y="1403866"/>
            <a:ext cx="290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NP-Hard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4196" y="1371600"/>
            <a:ext cx="368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to show is 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0945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7906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5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6357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8717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8147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1436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7635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64" y="1367136"/>
                <a:ext cx="1064137" cy="461665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23603" y="38934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3246" y="2971801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3264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612" y="1600202"/>
                <a:ext cx="7172016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“Together they stand, together they fall”</a:t>
                </a:r>
              </a:p>
              <a:p>
                <a:r>
                  <a:rPr lang="en-US" dirty="0"/>
                  <a:t>Problems solvable in polynomial time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</a:t>
                </a:r>
              </a:p>
              <a:p>
                <a:r>
                  <a:rPr lang="en-US" dirty="0"/>
                  <a:t>NP-Complete = NP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/>
                  <a:t> NP-Hard</a:t>
                </a:r>
              </a:p>
              <a:p>
                <a:r>
                  <a:rPr lang="en-US" dirty="0"/>
                  <a:t>How to show a problem is NP-Complete?</a:t>
                </a:r>
              </a:p>
              <a:p>
                <a:pPr lvl="1"/>
                <a:r>
                  <a:rPr lang="en-US" dirty="0"/>
                  <a:t>Show it belongs to NP</a:t>
                </a:r>
              </a:p>
              <a:p>
                <a:pPr lvl="2"/>
                <a:r>
                  <a:rPr lang="en-US" dirty="0"/>
                  <a:t>Give a polynomial time verifier</a:t>
                </a:r>
              </a:p>
              <a:p>
                <a:pPr lvl="1"/>
                <a:r>
                  <a:rPr lang="en-US" dirty="0"/>
                  <a:t>Show it is NP-Hard</a:t>
                </a:r>
              </a:p>
              <a:p>
                <a:pPr lvl="2"/>
                <a:r>
                  <a:rPr lang="en-US" dirty="0"/>
                  <a:t>Give a reduction from another NP-H problem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2" y="1600202"/>
                <a:ext cx="7172016" cy="4525963"/>
              </a:xfrm>
              <a:blipFill rotWithShape="1">
                <a:blip r:embed="rId2"/>
                <a:stretch>
                  <a:fillRect l="-1361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03637" y="3117466"/>
            <a:ext cx="2292137" cy="22927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78531" y="4108065"/>
            <a:ext cx="1218883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0310" y="4456055"/>
            <a:ext cx="3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5007" y="3667780"/>
            <a:ext cx="612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8604009" y="853635"/>
            <a:ext cx="1915585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13462" y="1740115"/>
            <a:ext cx="94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17237" y="3105311"/>
            <a:ext cx="913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026" y="6032221"/>
            <a:ext cx="483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</p:spTree>
    <p:extLst>
      <p:ext uri="{BB962C8B-B14F-4D97-AF65-F5344CB8AC3E}">
        <p14:creationId xmlns:p14="http://schemas.microsoft.com/office/powerpoint/2010/main" val="17371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60812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30" y="1403866"/>
            <a:ext cx="351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5657" y="1371600"/>
            <a:ext cx="426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099618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251978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1408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1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5452" y="3969604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could be done in polynomial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3246" y="3131404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could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2540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60812" y="1773200"/>
            <a:ext cx="3214671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30" y="1403866"/>
            <a:ext cx="351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NP-Complete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5657" y="1371600"/>
            <a:ext cx="426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other NP-Complete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2778" y="487337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2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4" y="1806836"/>
                <a:ext cx="625761" cy="1184190"/>
              </a:xfrm>
              <a:prstGeom prst="flowChartMagneticDisk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1071" y="1892574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55" y="4727933"/>
                <a:ext cx="19158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099618" y="2137483"/>
            <a:ext cx="283929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2978" y="3378616"/>
            <a:ext cx="1086255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251978" y="4839966"/>
            <a:ext cx="283929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1408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5413" y="5242708"/>
                <a:ext cx="625761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5" y="5140410"/>
                <a:ext cx="625761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6" y="1367137"/>
                <a:ext cx="106386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114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69463" y="4045803"/>
            <a:ext cx="33219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this cannot be done in polynomial 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5212" y="3124201"/>
            <a:ext cx="31248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this cannot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1964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22" y="1600201"/>
            <a:ext cx="990342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Shown to be NP-Hard by Cook and Levin (independently)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324" y="4853973"/>
                <a:ext cx="8542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24" y="4853973"/>
                <a:ext cx="8542037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214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046" y="5447697"/>
            <a:ext cx="10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9910" y="5780039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475805" y="4630015"/>
            <a:ext cx="381000" cy="13712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961369" y="5315639"/>
            <a:ext cx="889395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4411118" y="5315639"/>
            <a:ext cx="439646" cy="46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800340" y="5273569"/>
            <a:ext cx="50424" cy="506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1495" y="5364540"/>
                <a:ext cx="16375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𝒇𝒂𝒍𝒔𝒆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</a:rPr>
                        <m:t>𝒕𝒓𝒖𝒆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95" y="5364540"/>
                <a:ext cx="1637586" cy="1569660"/>
              </a:xfrm>
              <a:prstGeom prst="rect">
                <a:avLst/>
              </a:prstGeom>
              <a:blipFill rotWithShape="1">
                <a:blip r:embed="rId3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Image result for leonid lev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76" y="-9378"/>
            <a:ext cx="1353849" cy="20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1134" y="0"/>
            <a:ext cx="1565072" cy="16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66206" y="32825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Stephen Cook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75114" y="32825"/>
            <a:ext cx="174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Leonid Levin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1846</Words>
  <Application>Microsoft Office PowerPoint</Application>
  <PresentationFormat>Custom</PresentationFormat>
  <Paragraphs>352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Times New Roman</vt:lpstr>
      <vt:lpstr>Calibri</vt:lpstr>
      <vt:lpstr>Symbol</vt:lpstr>
      <vt:lpstr>Office Theme</vt:lpstr>
      <vt:lpstr>CS3102 Theory of Computation</vt:lpstr>
      <vt:lpstr>Problem Types</vt:lpstr>
      <vt:lpstr>NP-Hard</vt:lpstr>
      <vt:lpstr>MacGyver’s Reduction</vt:lpstr>
      <vt:lpstr>NP-Hardness Reduction</vt:lpstr>
      <vt:lpstr>NP-Complete</vt:lpstr>
      <vt:lpstr>NP-Completeness</vt:lpstr>
      <vt:lpstr>NP-Completeness</vt:lpstr>
      <vt:lpstr>3-SAT</vt:lpstr>
      <vt:lpstr>Proof idea </vt:lpstr>
      <vt:lpstr>PowerPoint Presentation</vt:lpstr>
      <vt:lpstr>PowerPoint Presentation</vt:lpstr>
      <vt:lpstr>PowerPoint Presentation</vt:lpstr>
      <vt:lpstr>NP-Completeness</vt:lpstr>
      <vt:lpstr>NP-Completeness</vt:lpstr>
      <vt:lpstr>What about Search Problems</vt:lpstr>
      <vt:lpstr>Search-Decision Reduction</vt:lpstr>
      <vt:lpstr>k Independent Set</vt:lpstr>
      <vt:lpstr>k-Independent Set is NP</vt:lpstr>
      <vt:lpstr>3SAT≤_p kIndSet</vt:lpstr>
      <vt:lpstr>Instance of 3SAT to Instance of kIndSet</vt:lpstr>
      <vt:lpstr>kIndSet ⇒ Satisfying Assignment</vt:lpstr>
      <vt:lpstr>Satisfying Assignment ⇒kIndSet</vt:lpstr>
      <vt:lpstr>3SAT≤_p kIndSet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815</cp:revision>
  <dcterms:created xsi:type="dcterms:W3CDTF">2019-01-15T14:15:49Z</dcterms:created>
  <dcterms:modified xsi:type="dcterms:W3CDTF">2019-04-25T16:33:14Z</dcterms:modified>
</cp:coreProperties>
</file>