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775" r:id="rId2"/>
    <p:sldId id="480" r:id="rId3"/>
    <p:sldId id="481" r:id="rId4"/>
    <p:sldId id="776" r:id="rId5"/>
    <p:sldId id="737" r:id="rId6"/>
    <p:sldId id="738" r:id="rId7"/>
    <p:sldId id="739" r:id="rId8"/>
    <p:sldId id="736" r:id="rId9"/>
    <p:sldId id="728" r:id="rId10"/>
    <p:sldId id="729" r:id="rId11"/>
    <p:sldId id="730" r:id="rId12"/>
    <p:sldId id="731" r:id="rId13"/>
    <p:sldId id="732" r:id="rId14"/>
    <p:sldId id="770" r:id="rId15"/>
    <p:sldId id="771" r:id="rId16"/>
    <p:sldId id="772" r:id="rId17"/>
    <p:sldId id="773" r:id="rId18"/>
    <p:sldId id="774" r:id="rId19"/>
    <p:sldId id="767" r:id="rId20"/>
    <p:sldId id="768" r:id="rId21"/>
    <p:sldId id="735" r:id="rId22"/>
    <p:sldId id="743" r:id="rId23"/>
    <p:sldId id="744" r:id="rId24"/>
    <p:sldId id="745" r:id="rId25"/>
    <p:sldId id="740" r:id="rId26"/>
    <p:sldId id="741" r:id="rId27"/>
    <p:sldId id="742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7" r:id="rId38"/>
    <p:sldId id="758" r:id="rId39"/>
    <p:sldId id="755" r:id="rId40"/>
    <p:sldId id="759" r:id="rId41"/>
    <p:sldId id="760" r:id="rId42"/>
    <p:sldId id="761" r:id="rId43"/>
    <p:sldId id="762" r:id="rId44"/>
    <p:sldId id="763" r:id="rId45"/>
    <p:sldId id="76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A7FF"/>
    <a:srgbClr val="FFFF00"/>
    <a:srgbClr val="00CCFF"/>
    <a:srgbClr val="33CC33"/>
    <a:srgbClr val="996600"/>
    <a:srgbClr val="CC6600"/>
    <a:srgbClr val="009900"/>
    <a:srgbClr val="FF66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2888" autoAdjust="0"/>
  </p:normalViewPr>
  <p:slideViewPr>
    <p:cSldViewPr>
      <p:cViewPr>
        <p:scale>
          <a:sx n="71" d="100"/>
          <a:sy n="71" d="100"/>
        </p:scale>
        <p:origin x="14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9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0" Type="http://schemas.openxmlformats.org/officeDocument/2006/relationships/image" Target="../media/image22.jpeg"/><Relationship Id="rId4" Type="http://schemas.openxmlformats.org/officeDocument/2006/relationships/image" Target="../media/image19.jpe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70.png"/><Relationship Id="rId3" Type="http://schemas.openxmlformats.org/officeDocument/2006/relationships/image" Target="../media/image48.png"/><Relationship Id="rId25" Type="http://schemas.openxmlformats.org/officeDocument/2006/relationships/image" Target="../media/image85.png"/><Relationship Id="rId2" Type="http://schemas.openxmlformats.org/officeDocument/2006/relationships/image" Target="../media/image47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4.png"/><Relationship Id="rId5" Type="http://schemas.openxmlformats.org/officeDocument/2006/relationships/image" Target="../media/image54.png"/><Relationship Id="rId28" Type="http://schemas.openxmlformats.org/officeDocument/2006/relationships/image" Target="../media/image24.png"/><Relationship Id="rId4" Type="http://schemas.openxmlformats.org/officeDocument/2006/relationships/image" Target="../media/image53.png"/><Relationship Id="rId27" Type="http://schemas.openxmlformats.org/officeDocument/2006/relationships/image" Target="../media/image980.png"/><Relationship Id="rId30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4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20.jpeg"/><Relationship Id="rId3" Type="http://schemas.openxmlformats.org/officeDocument/2006/relationships/image" Target="../media/image22.jpeg"/><Relationship Id="rId7" Type="http://schemas.openxmlformats.org/officeDocument/2006/relationships/image" Target="../media/image83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8.png"/><Relationship Id="rId5" Type="http://schemas.openxmlformats.org/officeDocument/2006/relationships/image" Target="../media/image81.png"/><Relationship Id="rId10" Type="http://schemas.openxmlformats.org/officeDocument/2006/relationships/image" Target="../media/image16.jpeg"/><Relationship Id="rId4" Type="http://schemas.openxmlformats.org/officeDocument/2006/relationships/image" Target="../media/image23.png"/><Relationship Id="rId9" Type="http://schemas.openxmlformats.org/officeDocument/2006/relationships/image" Target="../media/image86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88.png"/><Relationship Id="rId7" Type="http://schemas.openxmlformats.org/officeDocument/2006/relationships/image" Target="../media/image31.png"/><Relationship Id="rId12" Type="http://schemas.openxmlformats.org/officeDocument/2006/relationships/image" Target="../media/image10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99.png"/><Relationship Id="rId5" Type="http://schemas.openxmlformats.org/officeDocument/2006/relationships/image" Target="../media/image19.jpeg"/><Relationship Id="rId10" Type="http://schemas.openxmlformats.org/officeDocument/2006/relationships/image" Target="../media/image34.png"/><Relationship Id="rId4" Type="http://schemas.openxmlformats.org/officeDocument/2006/relationships/image" Target="../media/image89.png"/><Relationship Id="rId9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50.jpeg"/><Relationship Id="rId18" Type="http://schemas.openxmlformats.org/officeDocument/2006/relationships/image" Target="../media/image55.jpeg"/><Relationship Id="rId3" Type="http://schemas.openxmlformats.org/officeDocument/2006/relationships/image" Target="../media/image122.png"/><Relationship Id="rId21" Type="http://schemas.openxmlformats.org/officeDocument/2006/relationships/image" Target="../media/image58.jpeg"/><Relationship Id="rId7" Type="http://schemas.openxmlformats.org/officeDocument/2006/relationships/image" Target="../media/image106.png"/><Relationship Id="rId12" Type="http://schemas.openxmlformats.org/officeDocument/2006/relationships/image" Target="../media/image49.jpeg"/><Relationship Id="rId17" Type="http://schemas.openxmlformats.org/officeDocument/2006/relationships/image" Target="../media/image54.jpeg"/><Relationship Id="rId2" Type="http://schemas.openxmlformats.org/officeDocument/2006/relationships/image" Target="../media/image121.png"/><Relationship Id="rId16" Type="http://schemas.openxmlformats.org/officeDocument/2006/relationships/image" Target="../media/image53.jpeg"/><Relationship Id="rId20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48.jpeg"/><Relationship Id="rId5" Type="http://schemas.openxmlformats.org/officeDocument/2006/relationships/image" Target="../media/image104.png"/><Relationship Id="rId15" Type="http://schemas.openxmlformats.org/officeDocument/2006/relationships/image" Target="../media/image52.jpeg"/><Relationship Id="rId10" Type="http://schemas.openxmlformats.org/officeDocument/2006/relationships/image" Target="../media/image47.jpeg"/><Relationship Id="rId19" Type="http://schemas.openxmlformats.org/officeDocument/2006/relationships/image" Target="../media/image56.jpeg"/><Relationship Id="rId4" Type="http://schemas.openxmlformats.org/officeDocument/2006/relationships/image" Target="../media/image103.png"/><Relationship Id="rId9" Type="http://schemas.openxmlformats.org/officeDocument/2006/relationships/image" Target="../media/image124.png"/><Relationship Id="rId14" Type="http://schemas.openxmlformats.org/officeDocument/2006/relationships/image" Target="../media/image51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26" Type="http://schemas.openxmlformats.org/officeDocument/2006/relationships/image" Target="../media/image66.jpeg"/><Relationship Id="rId3" Type="http://schemas.openxmlformats.org/officeDocument/2006/relationships/image" Target="../media/image137.png"/><Relationship Id="rId21" Type="http://schemas.openxmlformats.org/officeDocument/2006/relationships/image" Target="../media/image61.jpeg"/><Relationship Id="rId7" Type="http://schemas.openxmlformats.org/officeDocument/2006/relationships/image" Target="../media/image47.jpeg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5" Type="http://schemas.openxmlformats.org/officeDocument/2006/relationships/image" Target="../media/image65.jpeg"/><Relationship Id="rId2" Type="http://schemas.openxmlformats.org/officeDocument/2006/relationships/image" Target="../media/image86.png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29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51.jpeg"/><Relationship Id="rId24" Type="http://schemas.openxmlformats.org/officeDocument/2006/relationships/image" Target="../media/image64.jpeg"/><Relationship Id="rId5" Type="http://schemas.openxmlformats.org/officeDocument/2006/relationships/image" Target="../media/image139.png"/><Relationship Id="rId15" Type="http://schemas.openxmlformats.org/officeDocument/2006/relationships/image" Target="../media/image55.jpeg"/><Relationship Id="rId23" Type="http://schemas.openxmlformats.org/officeDocument/2006/relationships/image" Target="../media/image63.jpeg"/><Relationship Id="rId28" Type="http://schemas.openxmlformats.org/officeDocument/2006/relationships/image" Target="../media/image68.jpeg"/><Relationship Id="rId10" Type="http://schemas.openxmlformats.org/officeDocument/2006/relationships/image" Target="../media/image50.jpeg"/><Relationship Id="rId19" Type="http://schemas.openxmlformats.org/officeDocument/2006/relationships/image" Target="../media/image59.jpeg"/><Relationship Id="rId4" Type="http://schemas.openxmlformats.org/officeDocument/2006/relationships/image" Target="../media/image138.png"/><Relationship Id="rId9" Type="http://schemas.openxmlformats.org/officeDocument/2006/relationships/image" Target="../media/image49.jpeg"/><Relationship Id="rId14" Type="http://schemas.openxmlformats.org/officeDocument/2006/relationships/image" Target="../media/image54.jpeg"/><Relationship Id="rId22" Type="http://schemas.openxmlformats.org/officeDocument/2006/relationships/image" Target="../media/image62.jpeg"/><Relationship Id="rId27" Type="http://schemas.openxmlformats.org/officeDocument/2006/relationships/image" Target="../media/image67.jpeg"/><Relationship Id="rId30" Type="http://schemas.openxmlformats.org/officeDocument/2006/relationships/image" Target="../media/image7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13" Type="http://schemas.openxmlformats.org/officeDocument/2006/relationships/image" Target="../media/image46.jpeg"/><Relationship Id="rId3" Type="http://schemas.openxmlformats.org/officeDocument/2006/relationships/image" Target="../media/image72.jpeg"/><Relationship Id="rId7" Type="http://schemas.openxmlformats.org/officeDocument/2006/relationships/image" Target="../media/image75.jpeg"/><Relationship Id="rId12" Type="http://schemas.openxmlformats.org/officeDocument/2006/relationships/image" Target="../media/image80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79.jpeg"/><Relationship Id="rId5" Type="http://schemas.openxmlformats.org/officeDocument/2006/relationships/image" Target="../media/image74.jpeg"/><Relationship Id="rId10" Type="http://schemas.openxmlformats.org/officeDocument/2006/relationships/image" Target="../media/image78.jpeg"/><Relationship Id="rId4" Type="http://schemas.openxmlformats.org/officeDocument/2006/relationships/image" Target="../media/image73.jpeg"/><Relationship Id="rId9" Type="http://schemas.openxmlformats.org/officeDocument/2006/relationships/image" Target="../media/image77.jpeg"/><Relationship Id="rId14" Type="http://schemas.openxmlformats.org/officeDocument/2006/relationships/image" Target="../media/image1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13" Type="http://schemas.openxmlformats.org/officeDocument/2006/relationships/image" Target="../media/image75.jpeg"/><Relationship Id="rId18" Type="http://schemas.openxmlformats.org/officeDocument/2006/relationships/image" Target="../media/image80.jpe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39.jpeg"/><Relationship Id="rId17" Type="http://schemas.openxmlformats.org/officeDocument/2006/relationships/image" Target="../media/image79.jpeg"/><Relationship Id="rId2" Type="http://schemas.openxmlformats.org/officeDocument/2006/relationships/image" Target="../media/image1380.png"/><Relationship Id="rId16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74.jpeg"/><Relationship Id="rId5" Type="http://schemas.openxmlformats.org/officeDocument/2006/relationships/image" Target="../media/image165.png"/><Relationship Id="rId15" Type="http://schemas.openxmlformats.org/officeDocument/2006/relationships/image" Target="../media/image77.jpeg"/><Relationship Id="rId10" Type="http://schemas.openxmlformats.org/officeDocument/2006/relationships/image" Target="../media/image73.jpeg"/><Relationship Id="rId19" Type="http://schemas.openxmlformats.org/officeDocument/2006/relationships/image" Target="../media/image46.jpeg"/><Relationship Id="rId4" Type="http://schemas.openxmlformats.org/officeDocument/2006/relationships/image" Target="../media/image164.png"/><Relationship Id="rId9" Type="http://schemas.openxmlformats.org/officeDocument/2006/relationships/image" Target="../media/image72.jpeg"/><Relationship Id="rId14" Type="http://schemas.openxmlformats.org/officeDocument/2006/relationships/image" Target="../media/image7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7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5.png"/><Relationship Id="rId4" Type="http://schemas.openxmlformats.org/officeDocument/2006/relationships/image" Target="../media/image1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26" Type="http://schemas.openxmlformats.org/officeDocument/2006/relationships/image" Target="../media/image66.jpeg"/><Relationship Id="rId3" Type="http://schemas.openxmlformats.org/officeDocument/2006/relationships/image" Target="../media/image86.png"/><Relationship Id="rId21" Type="http://schemas.openxmlformats.org/officeDocument/2006/relationships/image" Target="../media/image61.jpeg"/><Relationship Id="rId7" Type="http://schemas.openxmlformats.org/officeDocument/2006/relationships/image" Target="../media/image47.jpeg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5" Type="http://schemas.openxmlformats.org/officeDocument/2006/relationships/image" Target="../media/image65.jpeg"/><Relationship Id="rId2" Type="http://schemas.openxmlformats.org/officeDocument/2006/relationships/image" Target="../media/image171.png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29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51.jpeg"/><Relationship Id="rId24" Type="http://schemas.openxmlformats.org/officeDocument/2006/relationships/image" Target="../media/image64.jpeg"/><Relationship Id="rId5" Type="http://schemas.openxmlformats.org/officeDocument/2006/relationships/image" Target="../media/image139.png"/><Relationship Id="rId15" Type="http://schemas.openxmlformats.org/officeDocument/2006/relationships/image" Target="../media/image55.jpeg"/><Relationship Id="rId23" Type="http://schemas.openxmlformats.org/officeDocument/2006/relationships/image" Target="../media/image63.jpeg"/><Relationship Id="rId28" Type="http://schemas.openxmlformats.org/officeDocument/2006/relationships/image" Target="../media/image68.jpeg"/><Relationship Id="rId10" Type="http://schemas.openxmlformats.org/officeDocument/2006/relationships/image" Target="../media/image50.jpeg"/><Relationship Id="rId19" Type="http://schemas.openxmlformats.org/officeDocument/2006/relationships/image" Target="../media/image59.jpeg"/><Relationship Id="rId4" Type="http://schemas.openxmlformats.org/officeDocument/2006/relationships/image" Target="../media/image137.png"/><Relationship Id="rId9" Type="http://schemas.openxmlformats.org/officeDocument/2006/relationships/image" Target="../media/image49.jpeg"/><Relationship Id="rId14" Type="http://schemas.openxmlformats.org/officeDocument/2006/relationships/image" Target="../media/image54.jpeg"/><Relationship Id="rId22" Type="http://schemas.openxmlformats.org/officeDocument/2006/relationships/image" Target="../media/image62.jpeg"/><Relationship Id="rId27" Type="http://schemas.openxmlformats.org/officeDocument/2006/relationships/image" Target="../media/image67.jpeg"/><Relationship Id="rId30" Type="http://schemas.openxmlformats.org/officeDocument/2006/relationships/image" Target="../media/image70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26" Type="http://schemas.openxmlformats.org/officeDocument/2006/relationships/image" Target="../media/image66.jpeg"/><Relationship Id="rId3" Type="http://schemas.openxmlformats.org/officeDocument/2006/relationships/image" Target="../media/image86.png"/><Relationship Id="rId21" Type="http://schemas.openxmlformats.org/officeDocument/2006/relationships/image" Target="../media/image61.jpeg"/><Relationship Id="rId7" Type="http://schemas.openxmlformats.org/officeDocument/2006/relationships/image" Target="../media/image47.jpeg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5" Type="http://schemas.openxmlformats.org/officeDocument/2006/relationships/image" Target="../media/image65.jpeg"/><Relationship Id="rId2" Type="http://schemas.openxmlformats.org/officeDocument/2006/relationships/image" Target="../media/image172.png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29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51.jpeg"/><Relationship Id="rId24" Type="http://schemas.openxmlformats.org/officeDocument/2006/relationships/image" Target="../media/image64.jpeg"/><Relationship Id="rId5" Type="http://schemas.openxmlformats.org/officeDocument/2006/relationships/image" Target="../media/image139.png"/><Relationship Id="rId15" Type="http://schemas.openxmlformats.org/officeDocument/2006/relationships/image" Target="../media/image55.jpeg"/><Relationship Id="rId23" Type="http://schemas.openxmlformats.org/officeDocument/2006/relationships/image" Target="../media/image63.jpeg"/><Relationship Id="rId28" Type="http://schemas.openxmlformats.org/officeDocument/2006/relationships/image" Target="../media/image68.jpeg"/><Relationship Id="rId10" Type="http://schemas.openxmlformats.org/officeDocument/2006/relationships/image" Target="../media/image50.jpeg"/><Relationship Id="rId19" Type="http://schemas.openxmlformats.org/officeDocument/2006/relationships/image" Target="../media/image59.jpeg"/><Relationship Id="rId4" Type="http://schemas.openxmlformats.org/officeDocument/2006/relationships/image" Target="../media/image137.png"/><Relationship Id="rId9" Type="http://schemas.openxmlformats.org/officeDocument/2006/relationships/image" Target="../media/image49.jpeg"/><Relationship Id="rId14" Type="http://schemas.openxmlformats.org/officeDocument/2006/relationships/image" Target="../media/image54.jpeg"/><Relationship Id="rId22" Type="http://schemas.openxmlformats.org/officeDocument/2006/relationships/image" Target="../media/image62.jpeg"/><Relationship Id="rId27" Type="http://schemas.openxmlformats.org/officeDocument/2006/relationships/image" Target="../media/image67.jpeg"/><Relationship Id="rId30" Type="http://schemas.openxmlformats.org/officeDocument/2006/relationships/image" Target="../media/image7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jpeg"/><Relationship Id="rId18" Type="http://schemas.openxmlformats.org/officeDocument/2006/relationships/image" Target="../media/image59.jpeg"/><Relationship Id="rId26" Type="http://schemas.openxmlformats.org/officeDocument/2006/relationships/image" Target="../media/image67.jpeg"/><Relationship Id="rId3" Type="http://schemas.openxmlformats.org/officeDocument/2006/relationships/image" Target="../media/image137.png"/><Relationship Id="rId21" Type="http://schemas.openxmlformats.org/officeDocument/2006/relationships/image" Target="../media/image62.jpeg"/><Relationship Id="rId7" Type="http://schemas.openxmlformats.org/officeDocument/2006/relationships/image" Target="../media/image48.jpeg"/><Relationship Id="rId12" Type="http://schemas.openxmlformats.org/officeDocument/2006/relationships/image" Target="../media/image53.jpeg"/><Relationship Id="rId17" Type="http://schemas.openxmlformats.org/officeDocument/2006/relationships/image" Target="../media/image58.jpeg"/><Relationship Id="rId25" Type="http://schemas.openxmlformats.org/officeDocument/2006/relationships/image" Target="../media/image66.jpeg"/><Relationship Id="rId2" Type="http://schemas.openxmlformats.org/officeDocument/2006/relationships/image" Target="../media/image86.png"/><Relationship Id="rId16" Type="http://schemas.openxmlformats.org/officeDocument/2006/relationships/image" Target="../media/image57.jpeg"/><Relationship Id="rId20" Type="http://schemas.openxmlformats.org/officeDocument/2006/relationships/image" Target="../media/image61.jpeg"/><Relationship Id="rId29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image" Target="../media/image52.jpeg"/><Relationship Id="rId24" Type="http://schemas.openxmlformats.org/officeDocument/2006/relationships/image" Target="../media/image65.jpeg"/><Relationship Id="rId5" Type="http://schemas.openxmlformats.org/officeDocument/2006/relationships/image" Target="../media/image140.png"/><Relationship Id="rId15" Type="http://schemas.openxmlformats.org/officeDocument/2006/relationships/image" Target="../media/image56.jpeg"/><Relationship Id="rId23" Type="http://schemas.openxmlformats.org/officeDocument/2006/relationships/image" Target="../media/image64.jpeg"/><Relationship Id="rId28" Type="http://schemas.openxmlformats.org/officeDocument/2006/relationships/image" Target="../media/image69.jpeg"/><Relationship Id="rId10" Type="http://schemas.openxmlformats.org/officeDocument/2006/relationships/image" Target="../media/image51.jpeg"/><Relationship Id="rId19" Type="http://schemas.openxmlformats.org/officeDocument/2006/relationships/image" Target="../media/image60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50.jpeg"/><Relationship Id="rId14" Type="http://schemas.openxmlformats.org/officeDocument/2006/relationships/image" Target="../media/image55.jpeg"/><Relationship Id="rId22" Type="http://schemas.openxmlformats.org/officeDocument/2006/relationships/image" Target="../media/image63.jpeg"/><Relationship Id="rId27" Type="http://schemas.openxmlformats.org/officeDocument/2006/relationships/image" Target="../media/image68.jpeg"/><Relationship Id="rId30" Type="http://schemas.openxmlformats.org/officeDocument/2006/relationships/image" Target="../media/image17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jpeg"/><Relationship Id="rId18" Type="http://schemas.openxmlformats.org/officeDocument/2006/relationships/image" Target="../media/image59.jpeg"/><Relationship Id="rId26" Type="http://schemas.openxmlformats.org/officeDocument/2006/relationships/image" Target="../media/image67.jpeg"/><Relationship Id="rId3" Type="http://schemas.openxmlformats.org/officeDocument/2006/relationships/image" Target="../media/image137.png"/><Relationship Id="rId21" Type="http://schemas.openxmlformats.org/officeDocument/2006/relationships/image" Target="../media/image62.jpeg"/><Relationship Id="rId7" Type="http://schemas.openxmlformats.org/officeDocument/2006/relationships/image" Target="../media/image48.jpeg"/><Relationship Id="rId12" Type="http://schemas.openxmlformats.org/officeDocument/2006/relationships/image" Target="../media/image53.jpeg"/><Relationship Id="rId17" Type="http://schemas.openxmlformats.org/officeDocument/2006/relationships/image" Target="../media/image58.jpeg"/><Relationship Id="rId25" Type="http://schemas.openxmlformats.org/officeDocument/2006/relationships/image" Target="../media/image66.jpeg"/><Relationship Id="rId2" Type="http://schemas.openxmlformats.org/officeDocument/2006/relationships/image" Target="../media/image86.png"/><Relationship Id="rId16" Type="http://schemas.openxmlformats.org/officeDocument/2006/relationships/image" Target="../media/image57.jpeg"/><Relationship Id="rId20" Type="http://schemas.openxmlformats.org/officeDocument/2006/relationships/image" Target="../media/image61.jpeg"/><Relationship Id="rId29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image" Target="../media/image52.jpeg"/><Relationship Id="rId24" Type="http://schemas.openxmlformats.org/officeDocument/2006/relationships/image" Target="../media/image65.jpeg"/><Relationship Id="rId5" Type="http://schemas.openxmlformats.org/officeDocument/2006/relationships/image" Target="../media/image140.png"/><Relationship Id="rId15" Type="http://schemas.openxmlformats.org/officeDocument/2006/relationships/image" Target="../media/image56.jpeg"/><Relationship Id="rId23" Type="http://schemas.openxmlformats.org/officeDocument/2006/relationships/image" Target="../media/image64.jpeg"/><Relationship Id="rId28" Type="http://schemas.openxmlformats.org/officeDocument/2006/relationships/image" Target="../media/image69.jpeg"/><Relationship Id="rId10" Type="http://schemas.openxmlformats.org/officeDocument/2006/relationships/image" Target="../media/image51.jpeg"/><Relationship Id="rId19" Type="http://schemas.openxmlformats.org/officeDocument/2006/relationships/image" Target="../media/image60.jpeg"/><Relationship Id="rId31" Type="http://schemas.openxmlformats.org/officeDocument/2006/relationships/image" Target="../media/image174.png"/><Relationship Id="rId4" Type="http://schemas.openxmlformats.org/officeDocument/2006/relationships/image" Target="../media/image139.png"/><Relationship Id="rId9" Type="http://schemas.openxmlformats.org/officeDocument/2006/relationships/image" Target="../media/image50.jpeg"/><Relationship Id="rId14" Type="http://schemas.openxmlformats.org/officeDocument/2006/relationships/image" Target="../media/image55.jpeg"/><Relationship Id="rId22" Type="http://schemas.openxmlformats.org/officeDocument/2006/relationships/image" Target="../media/image63.jpeg"/><Relationship Id="rId27" Type="http://schemas.openxmlformats.org/officeDocument/2006/relationships/image" Target="../media/image68.jpeg"/><Relationship Id="rId30" Type="http://schemas.openxmlformats.org/officeDocument/2006/relationships/image" Target="../media/image17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838200"/>
            <a:ext cx="6477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Warm up:</a:t>
            </a:r>
          </a:p>
          <a:p>
            <a:pPr algn="ctr"/>
            <a:r>
              <a:rPr lang="en-US" sz="3200" dirty="0"/>
              <a:t>Remember Residual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209800"/>
                <a:ext cx="8229600" cy="1828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Keep track of net available flow along each edge</a:t>
                </a:r>
              </a:p>
              <a:p>
                <a:r>
                  <a:rPr lang="en-US" sz="2400" dirty="0"/>
                  <a:t>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sz="2400" dirty="0"/>
                  <a:t>”: weight is equal to available flow along that edge in the flow graph </a:t>
                </a:r>
                <a:endParaRPr lang="en-US" sz="24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“</a:t>
                </a:r>
                <a:r>
                  <a:rPr lang="en-US" sz="2400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sz="2400" dirty="0"/>
                  <a:t>”: weight is equal to flow along that edge in the flow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209800"/>
                <a:ext cx="8229600" cy="1828800"/>
              </a:xfrm>
              <a:blipFill>
                <a:blip r:embed="rId2"/>
                <a:stretch>
                  <a:fillRect l="-617" t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37776" y="4343400"/>
            <a:ext cx="4441565" cy="2296262"/>
            <a:chOff x="990600" y="3017500"/>
            <a:chExt cx="4785705" cy="2474180"/>
          </a:xfrm>
        </p:grpSpPr>
        <p:cxnSp>
          <p:nvCxnSpPr>
            <p:cNvPr id="12" name="Straight Connector 11"/>
            <p:cNvCxnSpPr>
              <a:stCxn id="25" idx="2"/>
              <a:endCxn id="2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7" idx="2"/>
              <a:endCxn id="2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6" idx="2"/>
              <a:endCxn id="2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6" idx="7"/>
              <a:endCxn id="2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6" idx="6"/>
              <a:endCxn id="2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7" idx="5"/>
              <a:endCxn id="2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8" idx="3"/>
              <a:endCxn id="2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23" name="Straight Connector 22"/>
            <p:cNvCxnSpPr>
              <a:stCxn id="26" idx="0"/>
              <a:endCxn id="2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/>
            <p:cNvCxnSpPr>
              <a:stCxn id="29" idx="0"/>
              <a:endCxn id="2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26436" y="4507469"/>
            <a:ext cx="4441565" cy="1979821"/>
            <a:chOff x="990600" y="3127078"/>
            <a:chExt cx="4785705" cy="2133220"/>
          </a:xfrm>
        </p:grpSpPr>
        <p:cxnSp>
          <p:nvCxnSpPr>
            <p:cNvPr id="41" name="Straight Connector 40"/>
            <p:cNvCxnSpPr>
              <a:stCxn id="50" idx="2"/>
              <a:endCxn id="49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2" idx="2"/>
              <a:endCxn id="50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1" idx="2"/>
              <a:endCxn id="49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0"/>
              <a:endCxn id="50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9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9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9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02402" y="427653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14983" y="312707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86498" y="409975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37578" y="420338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80535" y="406951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27831" y="4510275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9"/>
          <p:cNvSpPr/>
          <p:nvPr/>
        </p:nvSpPr>
        <p:spPr>
          <a:xfrm rot="7272219">
            <a:off x="6486943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72163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Freeform 71"/>
          <p:cNvSpPr/>
          <p:nvPr/>
        </p:nvSpPr>
        <p:spPr>
          <a:xfrm rot="8454450">
            <a:off x="8151343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51418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Freeform 73"/>
          <p:cNvSpPr/>
          <p:nvPr/>
        </p:nvSpPr>
        <p:spPr>
          <a:xfrm rot="9991492">
            <a:off x="9517905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965793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Freeform 77"/>
          <p:cNvSpPr/>
          <p:nvPr/>
        </p:nvSpPr>
        <p:spPr>
          <a:xfrm rot="17279004">
            <a:off x="9506057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083034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42350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Freeform 80"/>
          <p:cNvSpPr/>
          <p:nvPr/>
        </p:nvSpPr>
        <p:spPr>
          <a:xfrm rot="5400000">
            <a:off x="7892389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211738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897951" y="3680936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51" y="3680936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597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 rot="4139862">
            <a:off x="7105544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307651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Freeform 85"/>
          <p:cNvSpPr/>
          <p:nvPr/>
        </p:nvSpPr>
        <p:spPr>
          <a:xfrm rot="19173573">
            <a:off x="7897991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which share no edges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239" t="-3125" r="-35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99181" y="3150941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edge-disjoint paths of size 4</a:t>
            </a:r>
          </a:p>
        </p:txBody>
      </p:sp>
    </p:spTree>
    <p:extLst>
      <p:ext uri="{BB962C8B-B14F-4D97-AF65-F5344CB8AC3E}">
        <p14:creationId xmlns:p14="http://schemas.microsoft.com/office/powerpoint/2010/main" val="22003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the source and sink, give each edge capacity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, find the max flow.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830997"/>
              </a:xfrm>
              <a:prstGeom prst="rect">
                <a:avLst/>
              </a:prstGeom>
              <a:blipFill>
                <a:blip r:embed="rId2"/>
                <a:stretch>
                  <a:fillRect l="-123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99181" y="3150941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edge-disjoint paths of size 4</a:t>
            </a:r>
          </a:p>
        </p:txBody>
      </p:sp>
    </p:spTree>
    <p:extLst>
      <p:ext uri="{BB962C8B-B14F-4D97-AF65-F5344CB8AC3E}">
        <p14:creationId xmlns:p14="http://schemas.microsoft.com/office/powerpoint/2010/main" val="321786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which share no vertices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239" t="-3125" r="-35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99182" y="3150941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vertex-disjoint path!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8640" y="5074212"/>
            <a:ext cx="745004" cy="745004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Vertex-Disjoint Paths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12954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Convert an instance of the vertex-disjoint paths problem into an instance of edge-disjoint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797832" y="3263127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3263127"/>
                <a:ext cx="459341" cy="4593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/>
              <p:nvPr/>
            </p:nvSpPr>
            <p:spPr>
              <a:xfrm>
                <a:off x="7696201" y="5366594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366594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4520419" y="319585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590943" y="4441609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2027503" y="588192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2962657" y="5528995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7" name="Straight Arrow Connector 36"/>
          <p:cNvCxnSpPr>
            <a:stCxn id="31" idx="7"/>
            <a:endCxn id="33" idx="2"/>
          </p:cNvCxnSpPr>
          <p:nvPr/>
        </p:nvCxnSpPr>
        <p:spPr>
          <a:xfrm>
            <a:off x="2189904" y="3330396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5" idx="0"/>
          </p:cNvCxnSpPr>
          <p:nvPr/>
        </p:nvCxnSpPr>
        <p:spPr>
          <a:xfrm>
            <a:off x="2027503" y="3722467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7"/>
            <a:endCxn id="33" idx="3"/>
          </p:cNvCxnSpPr>
          <p:nvPr/>
        </p:nvCxnSpPr>
        <p:spPr>
          <a:xfrm flipV="1">
            <a:off x="3983015" y="3587929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6"/>
            <a:endCxn id="34" idx="1"/>
          </p:cNvCxnSpPr>
          <p:nvPr/>
        </p:nvCxnSpPr>
        <p:spPr>
          <a:xfrm>
            <a:off x="2257173" y="3492797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5"/>
            <a:endCxn id="36" idx="1"/>
          </p:cNvCxnSpPr>
          <p:nvPr/>
        </p:nvCxnSpPr>
        <p:spPr>
          <a:xfrm>
            <a:off x="2189903" y="3655199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44" idx="2"/>
          </p:cNvCxnSpPr>
          <p:nvPr/>
        </p:nvCxnSpPr>
        <p:spPr>
          <a:xfrm>
            <a:off x="4050284" y="4671280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0"/>
            <a:endCxn id="33" idx="5"/>
          </p:cNvCxnSpPr>
          <p:nvPr/>
        </p:nvCxnSpPr>
        <p:spPr>
          <a:xfrm flipH="1" flipV="1">
            <a:off x="4912491" y="3587929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12491" y="4671280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5" name="Straight Arrow Connector 44"/>
          <p:cNvCxnSpPr>
            <a:stCxn id="36" idx="7"/>
            <a:endCxn id="44" idx="3"/>
          </p:cNvCxnSpPr>
          <p:nvPr/>
        </p:nvCxnSpPr>
        <p:spPr>
          <a:xfrm flipV="1">
            <a:off x="3354729" y="5063351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77708" y="6474860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Arrow Connector 46"/>
          <p:cNvCxnSpPr>
            <a:stCxn id="35" idx="5"/>
            <a:endCxn id="46" idx="2"/>
          </p:cNvCxnSpPr>
          <p:nvPr/>
        </p:nvCxnSpPr>
        <p:spPr>
          <a:xfrm>
            <a:off x="2419575" y="6274000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03066" y="6160204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9" name="Straight Arrow Connector 48"/>
          <p:cNvCxnSpPr>
            <a:stCxn id="35" idx="6"/>
            <a:endCxn id="48" idx="2"/>
          </p:cNvCxnSpPr>
          <p:nvPr/>
        </p:nvCxnSpPr>
        <p:spPr>
          <a:xfrm>
            <a:off x="2486843" y="6111598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5"/>
            <a:endCxn id="48" idx="1"/>
          </p:cNvCxnSpPr>
          <p:nvPr/>
        </p:nvCxnSpPr>
        <p:spPr>
          <a:xfrm>
            <a:off x="3354728" y="5921066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6"/>
            <a:endCxn id="32" idx="2"/>
          </p:cNvCxnSpPr>
          <p:nvPr/>
        </p:nvCxnSpPr>
        <p:spPr>
          <a:xfrm flipV="1">
            <a:off x="3421998" y="5596265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6"/>
            <a:endCxn id="32" idx="1"/>
          </p:cNvCxnSpPr>
          <p:nvPr/>
        </p:nvCxnSpPr>
        <p:spPr>
          <a:xfrm>
            <a:off x="5371831" y="4900950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6"/>
            <a:endCxn id="32" idx="3"/>
          </p:cNvCxnSpPr>
          <p:nvPr/>
        </p:nvCxnSpPr>
        <p:spPr>
          <a:xfrm flipV="1">
            <a:off x="4762407" y="5758666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6"/>
            <a:endCxn id="48" idx="3"/>
          </p:cNvCxnSpPr>
          <p:nvPr/>
        </p:nvCxnSpPr>
        <p:spPr>
          <a:xfrm flipV="1">
            <a:off x="3637048" y="6552276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12697" y="3820067"/>
            <a:ext cx="924402" cy="60005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52600" y="2057401"/>
            <a:ext cx="830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two copies of each node, one connected to incoming edges, the other to outgoing edges</a:t>
            </a:r>
          </a:p>
        </p:txBody>
      </p:sp>
      <p:sp>
        <p:nvSpPr>
          <p:cNvPr id="59" name="Oval 58"/>
          <p:cNvSpPr/>
          <p:nvPr/>
        </p:nvSpPr>
        <p:spPr>
          <a:xfrm>
            <a:off x="9266481" y="3873226"/>
            <a:ext cx="924402" cy="60005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out</a:t>
            </a:r>
          </a:p>
        </p:txBody>
      </p:sp>
      <p:cxnSp>
        <p:nvCxnSpPr>
          <p:cNvPr id="61" name="Straight Arrow Connector 60"/>
          <p:cNvCxnSpPr>
            <a:stCxn id="57" idx="6"/>
            <a:endCxn id="59" idx="2"/>
          </p:cNvCxnSpPr>
          <p:nvPr/>
        </p:nvCxnSpPr>
        <p:spPr>
          <a:xfrm>
            <a:off x="8337099" y="4120093"/>
            <a:ext cx="929382" cy="5315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4"/>
          </p:cNvCxnSpPr>
          <p:nvPr/>
        </p:nvCxnSpPr>
        <p:spPr>
          <a:xfrm flipV="1">
            <a:off x="7579358" y="4420117"/>
            <a:ext cx="295541" cy="480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7" idx="2"/>
          </p:cNvCxnSpPr>
          <p:nvPr/>
        </p:nvCxnSpPr>
        <p:spPr>
          <a:xfrm flipV="1">
            <a:off x="6934201" y="4120093"/>
            <a:ext cx="478497" cy="5315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</p:cNvCxnSpPr>
          <p:nvPr/>
        </p:nvCxnSpPr>
        <p:spPr>
          <a:xfrm>
            <a:off x="10055507" y="4385402"/>
            <a:ext cx="374624" cy="28526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0308" y="3468470"/>
            <a:ext cx="154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Restricts to 1 edge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3116" y="2814936"/>
            <a:ext cx="587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Edge-Disjoint paths on new graph</a:t>
            </a:r>
          </a:p>
        </p:txBody>
      </p:sp>
    </p:spTree>
    <p:extLst>
      <p:ext uri="{BB962C8B-B14F-4D97-AF65-F5344CB8AC3E}">
        <p14:creationId xmlns:p14="http://schemas.microsoft.com/office/powerpoint/2010/main" val="35062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29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3840" y="6858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666" y="6846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Dogs</a:t>
            </a:r>
          </a:p>
        </p:txBody>
      </p:sp>
      <p:pic>
        <p:nvPicPr>
          <p:cNvPr id="10" name="Picture 10" descr="A person and a dog posing for the camera&#10;&#10;Description generated with high confidence">
            <a:extLst>
              <a:ext uri="{FF2B5EF4-FFF2-40B4-BE49-F238E27FC236}">
                <a16:creationId xmlns:a16="http://schemas.microsoft.com/office/drawing/2014/main" id="{7E1FD98C-9A7B-4099-84A4-4A130B63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5" y="1044273"/>
            <a:ext cx="4569124" cy="58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3840" y="6858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666" y="6846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Dogs</a:t>
            </a:r>
          </a:p>
        </p:txBody>
      </p:sp>
      <p:pic>
        <p:nvPicPr>
          <p:cNvPr id="3" name="Picture 5" descr="A person and a dog posing for the camera&#10;&#10;Description generated with high confidence">
            <a:extLst>
              <a:ext uri="{FF2B5EF4-FFF2-40B4-BE49-F238E27FC236}">
                <a16:creationId xmlns:a16="http://schemas.microsoft.com/office/drawing/2014/main" id="{45852399-43A9-4AD9-A266-225247F3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5" y="1044274"/>
            <a:ext cx="4554746" cy="58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3840" y="6858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Lovers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0666" y="6846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Dogs</a:t>
            </a:r>
          </a:p>
        </p:txBody>
      </p:sp>
      <p:pic>
        <p:nvPicPr>
          <p:cNvPr id="3" name="Picture 5" descr="A person and a dog posing for the camera&#10;&#10;Description generated with very high confidence">
            <a:extLst>
              <a:ext uri="{FF2B5EF4-FFF2-40B4-BE49-F238E27FC236}">
                <a16:creationId xmlns:a16="http://schemas.microsoft.com/office/drawing/2014/main" id="{D0CE5CDB-B78E-4FC4-A2EC-80AC20EE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5" y="1044274"/>
            <a:ext cx="4511614" cy="58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dirty="0"/>
                  <a:t>a set of left nodes, right nodes, and edges between left and right</a:t>
                </a:r>
              </a:p>
              <a:p>
                <a:pPr marL="0" indent="0">
                  <a:buNone/>
                </a:pPr>
                <a:r>
                  <a:rPr lang="en-US" dirty="0"/>
                  <a:t>Find the largest 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such that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incident to at most one edge.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erson and a dog posing for the camera&#10;&#10;Description generated with high confidence">
            <a:extLst>
              <a:ext uri="{FF2B5EF4-FFF2-40B4-BE49-F238E27FC236}">
                <a16:creationId xmlns:a16="http://schemas.microsoft.com/office/drawing/2014/main" id="{16214F9E-367D-4128-BF34-84E4E28B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8" y="3187402"/>
            <a:ext cx="2743200" cy="3588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0700" y="1452840"/>
                <a:ext cx="6287901" cy="311916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by:</a:t>
                </a:r>
              </a:p>
              <a:p>
                <a:r>
                  <a:rPr lang="en-US" dirty="0"/>
                  <a:t>Adding in a </a:t>
                </a:r>
                <a:r>
                  <a:rPr lang="en-US" dirty="0">
                    <a:solidFill>
                      <a:srgbClr val="7030A0"/>
                    </a:solidFill>
                  </a:rPr>
                  <a:t>source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sink</a:t>
                </a:r>
                <a:r>
                  <a:rPr lang="en-US" dirty="0"/>
                  <a:t> to the set of nodes: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∪{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Adding an edge from </a:t>
                </a:r>
                <a:r>
                  <a:rPr lang="en-US" dirty="0">
                    <a:solidFill>
                      <a:srgbClr val="7030A0"/>
                    </a:solidFill>
                  </a:rPr>
                  <a:t>source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and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sink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}∪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Make each edge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0700" y="1452840"/>
                <a:ext cx="6287901" cy="3119161"/>
              </a:xfrm>
              <a:blipFill>
                <a:blip r:embed="rId3"/>
                <a:stretch>
                  <a:fillRect l="-1210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Bipartite Matching Using 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990515" y="3748743"/>
            <a:ext cx="1334478" cy="155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90515" y="3764330"/>
            <a:ext cx="1438514" cy="27210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37252" y="3748742"/>
            <a:ext cx="1387741" cy="9086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37251" y="4657373"/>
            <a:ext cx="1315640" cy="406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7251" y="4657373"/>
            <a:ext cx="1491778" cy="922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84871" y="5534714"/>
            <a:ext cx="1487108" cy="446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84871" y="3748742"/>
            <a:ext cx="1440122" cy="1785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84872" y="4698051"/>
            <a:ext cx="1368021" cy="18038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884871" y="3748742"/>
            <a:ext cx="1440122" cy="27366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4724401" y="4698051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4698051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0170877" y="4990456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877" y="4990456"/>
                <a:ext cx="459341" cy="45934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01222" y="3589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80448" y="401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1107" y="3940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2347" y="4465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6727" y="4662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1107" y="5000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21107" y="5394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2347" y="55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83587" y="5722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Connector 33"/>
          <p:cNvCxnSpPr>
            <a:stCxn id="23" idx="7"/>
          </p:cNvCxnSpPr>
          <p:nvPr/>
        </p:nvCxnSpPr>
        <p:spPr>
          <a:xfrm flipV="1">
            <a:off x="5116473" y="3764331"/>
            <a:ext cx="1205647" cy="10009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6"/>
          </p:cNvCxnSpPr>
          <p:nvPr/>
        </p:nvCxnSpPr>
        <p:spPr>
          <a:xfrm flipV="1">
            <a:off x="5183741" y="4657372"/>
            <a:ext cx="1196056" cy="270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5"/>
          </p:cNvCxnSpPr>
          <p:nvPr/>
        </p:nvCxnSpPr>
        <p:spPr>
          <a:xfrm>
            <a:off x="5116472" y="5090122"/>
            <a:ext cx="1256338" cy="4445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4"/>
          </p:cNvCxnSpPr>
          <p:nvPr/>
        </p:nvCxnSpPr>
        <p:spPr>
          <a:xfrm>
            <a:off x="4954072" y="5157392"/>
            <a:ext cx="1349265" cy="13444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8339" y="4099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9295" y="4604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52551" y="526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1970" y="573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>
            <a:endCxn id="24" idx="0"/>
          </p:cNvCxnSpPr>
          <p:nvPr/>
        </p:nvCxnSpPr>
        <p:spPr>
          <a:xfrm>
            <a:off x="8960131" y="3748742"/>
            <a:ext cx="1440417" cy="1241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4" idx="1"/>
          </p:cNvCxnSpPr>
          <p:nvPr/>
        </p:nvCxnSpPr>
        <p:spPr>
          <a:xfrm>
            <a:off x="9032231" y="4698050"/>
            <a:ext cx="1205915" cy="3596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4" idx="2"/>
          </p:cNvCxnSpPr>
          <p:nvPr/>
        </p:nvCxnSpPr>
        <p:spPr>
          <a:xfrm flipV="1">
            <a:off x="8913142" y="5220126"/>
            <a:ext cx="1257734" cy="3592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4" idx="3"/>
          </p:cNvCxnSpPr>
          <p:nvPr/>
        </p:nvCxnSpPr>
        <p:spPr>
          <a:xfrm flipV="1">
            <a:off x="8960131" y="5382527"/>
            <a:ext cx="1278015" cy="11028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50439" y="4099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17355" y="4662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14674" y="5187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514674" y="5722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215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Max Flow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as all “middle” edges with flow 1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4110" y="1676400"/>
                <a:ext cx="11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10" y="1676400"/>
                <a:ext cx="1138710" cy="369332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31270" y="2258879"/>
                <a:ext cx="1053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270" y="2258879"/>
                <a:ext cx="105381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26061" y="2220623"/>
                <a:ext cx="94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061" y="2220623"/>
                <a:ext cx="94654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29290" y="3352800"/>
                <a:ext cx="11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290" y="3352800"/>
                <a:ext cx="1138710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58964" y="533401"/>
                <a:ext cx="1340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64" y="533401"/>
                <a:ext cx="1340367" cy="461665"/>
              </a:xfrm>
              <a:prstGeom prst="rect">
                <a:avLst/>
              </a:prstGeom>
              <a:blipFill>
                <a:blip r:embed="rId7"/>
                <a:stretch>
                  <a:fillRect r="-94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0" descr="A group of people posing for the camera&#10;&#10;Description generated with high confidence">
            <a:extLst>
              <a:ext uri="{FF2B5EF4-FFF2-40B4-BE49-F238E27FC236}">
                <a16:creationId xmlns:a16="http://schemas.microsoft.com/office/drawing/2014/main" id="{905E5366-4F41-4CFD-9503-1472DB898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8476" y="3347582"/>
            <a:ext cx="5201728" cy="33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</a:t>
            </a:r>
          </a:p>
          <a:p>
            <a:r>
              <a:rPr lang="en-US" dirty="0"/>
              <a:t>Bipartite Matching</a:t>
            </a:r>
          </a:p>
          <a:p>
            <a:r>
              <a:rPr lang="en-US" dirty="0"/>
              <a:t>Vertex Cover</a:t>
            </a:r>
          </a:p>
          <a:p>
            <a:r>
              <a:rPr lang="en-US" dirty="0"/>
              <a:t>Independent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technique of supreme ultimate power</a:t>
            </a:r>
          </a:p>
          <a:p>
            <a:r>
              <a:rPr lang="en-US" dirty="0"/>
              <a:t>Convert instance of problem A to an instance of Problem B</a:t>
            </a:r>
          </a:p>
          <a:p>
            <a:r>
              <a:rPr lang="en-US" dirty="0"/>
              <a:t>Convert solution of problem B back to a solution of problem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458" y="1143000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dirty="0"/>
              <a:t> Shows how two different problems relate to each other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46" y="3533681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72" y="2325272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0597852">
            <a:off x="1559784" y="2207720"/>
            <a:ext cx="581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144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MacGyver’s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1" y="1901865"/>
            <a:ext cx="16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086682" y="2307490"/>
            <a:ext cx="592555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7696" y="19812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363286" y="2161900"/>
            <a:ext cx="2333596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1372" y="4696208"/>
            <a:ext cx="21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684810" y="5289197"/>
            <a:ext cx="393856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9447749" y="5463148"/>
            <a:ext cx="164673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715" y="6032170"/>
            <a:ext cx="6293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blipFill>
                <a:blip r:embed="rId7"/>
                <a:stretch>
                  <a:fillRect l="-2521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895601" y="5134054"/>
            <a:ext cx="1174595" cy="1721076"/>
            <a:chOff x="10154328" y="3614629"/>
            <a:chExt cx="1565720" cy="1721076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959163" y="4493096"/>
            <a:ext cx="19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57" y="4113166"/>
                <a:ext cx="1486241" cy="369332"/>
              </a:xfrm>
              <a:prstGeom prst="rect">
                <a:avLst/>
              </a:prstGeom>
              <a:blipFill>
                <a:blip r:embed="rId12"/>
                <a:stretch>
                  <a:fillRect l="-33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1845186"/>
            <a:ext cx="2840038" cy="134457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Aim duct at door, insert keg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32502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Matching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8525" y="1676400"/>
            <a:ext cx="19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7696" y="17526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75" y="4346437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2521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73492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1814" y="20631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14" y="2063144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8641574" y="2133600"/>
            <a:ext cx="2026426" cy="1109978"/>
            <a:chOff x="990600" y="3017500"/>
            <a:chExt cx="4785705" cy="2621377"/>
          </a:xfrm>
        </p:grpSpPr>
        <p:cxnSp>
          <p:nvCxnSpPr>
            <p:cNvPr id="101" name="Straight Connector 100"/>
            <p:cNvCxnSpPr>
              <a:stCxn id="114" idx="2"/>
              <a:endCxn id="113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6" idx="2"/>
              <a:endCxn id="114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5" idx="2"/>
              <a:endCxn id="113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5" idx="7"/>
              <a:endCxn id="116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6"/>
              <a:endCxn id="118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6" idx="5"/>
              <a:endCxn id="117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7" idx="3"/>
              <a:endCxn id="118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441514" y="397755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72080" y="3133348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891" y="5093733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05796" y="418798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12" name="Straight Connector 111"/>
            <p:cNvCxnSpPr>
              <a:stCxn id="115" idx="0"/>
              <a:endCxn id="114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19" name="Straight Connector 118"/>
            <p:cNvCxnSpPr>
              <a:stCxn id="118" idx="0"/>
              <a:endCxn id="116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119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371600" y="4724400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14984" y="3017500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82292" y="4153771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01600" y="4203387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71999" y="4069515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27832" y="4761511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77540" y="3438575"/>
              <a:ext cx="572402" cy="54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86670" y="4953001"/>
            <a:ext cx="2252731" cy="1470973"/>
            <a:chOff x="4702435" y="4126468"/>
            <a:chExt cx="4441565" cy="2900222"/>
          </a:xfrm>
        </p:grpSpPr>
        <p:grpSp>
          <p:nvGrpSpPr>
            <p:cNvPr id="170" name="Group 169"/>
            <p:cNvGrpSpPr/>
            <p:nvPr/>
          </p:nvGrpSpPr>
          <p:grpSpPr>
            <a:xfrm>
              <a:off x="4702435" y="4507468"/>
              <a:ext cx="4441565" cy="2043651"/>
              <a:chOff x="990600" y="3127078"/>
              <a:chExt cx="4785705" cy="2201995"/>
            </a:xfrm>
          </p:grpSpPr>
          <p:cxnSp>
            <p:nvCxnSpPr>
              <p:cNvPr id="171" name="Straight Connector 170"/>
              <p:cNvCxnSpPr>
                <a:stCxn id="180" idx="2"/>
                <a:endCxn id="179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82" idx="2"/>
                <a:endCxn id="180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81" idx="2"/>
                <a:endCxn id="179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81" idx="7"/>
                <a:endCxn id="182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81" idx="6"/>
                <a:endCxn id="184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82" idx="5"/>
                <a:endCxn id="183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83" idx="3"/>
                <a:endCxn id="184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81" idx="0"/>
                <a:endCxn id="180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Oval 178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Oval 179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Oval 183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cxnSp>
            <p:nvCxnSpPr>
              <p:cNvPr id="185" name="Straight Connector 184"/>
              <p:cNvCxnSpPr>
                <a:stCxn id="184" idx="0"/>
                <a:endCxn id="182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reeform 185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577600" y="403022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672078" y="3373392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89893" y="483869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428144" y="4603399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702402" y="427653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314982" y="3127078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186498" y="409975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137578" y="4203386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380535" y="4069515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827832" y="4510274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777541" y="3619703"/>
                <a:ext cx="514900" cy="49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sp>
          <p:nvSpPr>
            <p:cNvPr id="199" name="Freeform 198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448163" y="4240101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01" name="Freeform 200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0179" y="41264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3" name="Freeform 202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441792" y="4624809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5" name="Freeform 204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559033" y="5898771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07" name="Freeform 206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818349" y="65648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09" name="Freeform 208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687738" y="4999475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11" name="Freeform 210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783650" y="5197468"/>
              <a:ext cx="477873" cy="4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55158" y="3429000"/>
            <a:ext cx="21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 Fulkerson</a:t>
            </a:r>
          </a:p>
        </p:txBody>
      </p:sp>
      <p:pic>
        <p:nvPicPr>
          <p:cNvPr id="3" name="Picture 6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79EA0867-6D58-4E87-87BF-CD11C5871E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22673" y="2210519"/>
            <a:ext cx="1173372" cy="1502433"/>
          </a:xfrm>
          <a:prstGeom prst="rect">
            <a:avLst/>
          </a:prstGeom>
        </p:spPr>
      </p:pic>
      <p:pic>
        <p:nvPicPr>
          <p:cNvPr id="10" name="Picture 10" descr="A picture containing text, sky&#10;&#10;Description generated with very high confidence">
            <a:extLst>
              <a:ext uri="{FF2B5EF4-FFF2-40B4-BE49-F238E27FC236}">
                <a16:creationId xmlns:a16="http://schemas.microsoft.com/office/drawing/2014/main" id="{68DECA9C-D1B0-42C5-A7C5-563F93B94DC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31797" y="1846051"/>
            <a:ext cx="3342784" cy="4991820"/>
          </a:xfrm>
          <a:prstGeom prst="rect">
            <a:avLst/>
          </a:prstGeom>
        </p:spPr>
      </p:pic>
      <p:pic>
        <p:nvPicPr>
          <p:cNvPr id="13" name="Picture 14" descr="A picture containing photo, dog&#10;&#10;Description generated with very high confidence">
            <a:extLst>
              <a:ext uri="{FF2B5EF4-FFF2-40B4-BE49-F238E27FC236}">
                <a16:creationId xmlns:a16="http://schemas.microsoft.com/office/drawing/2014/main" id="{469BDC0C-093C-4C81-9DBC-BA9CE012BAC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44740" y="5042859"/>
            <a:ext cx="1226029" cy="1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don’t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1" y="1371600"/>
            <a:ext cx="341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we do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808682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82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29638" y="175260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Instances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38" y="1752601"/>
                <a:ext cx="3333428" cy="646331"/>
              </a:xfrm>
              <a:prstGeom prst="rect">
                <a:avLst/>
              </a:prstGeom>
              <a:blipFill>
                <a:blip r:embed="rId6"/>
                <a:stretch>
                  <a:fillRect l="-1521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7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8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67798" y="3612759"/>
            <a:ext cx="1174595" cy="1721076"/>
            <a:chOff x="10154328" y="3614629"/>
            <a:chExt cx="1565720" cy="172107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Worst-case lower-bound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4398962" y="1528746"/>
            <a:ext cx="3319462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3267162" y="4390678"/>
            <a:ext cx="16192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Algorithm for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4398963" y="2895600"/>
            <a:ext cx="3319463" cy="1812250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7391401" y="4470665"/>
            <a:ext cx="1628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Algorithm for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1869372" y="5979452"/>
            <a:ext cx="8559650" cy="95410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99691" y="5025345"/>
                <a:ext cx="5118004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  <a:p>
                <a:r>
                  <a:rPr lang="en-US" alt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latin typeface="Cambria Math"/>
                      </a:rPr>
                      <m:t>𝑨</m:t>
                    </m:r>
                    <m:r>
                      <a:rPr lang="en-US" altLang="en-US" sz="2800" b="1" i="1">
                        <a:latin typeface="Cambria Math"/>
                      </a:rPr>
                      <m:t>≤</m:t>
                    </m:r>
                    <m:r>
                      <a:rPr lang="en-US" altLang="en-US" sz="28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9691" y="5025345"/>
                <a:ext cx="5118004" cy="954107"/>
              </a:xfrm>
              <a:prstGeom prst="rect">
                <a:avLst/>
              </a:prstGeom>
              <a:blipFill>
                <a:blip r:embed="rId5"/>
                <a:stretch>
                  <a:fillRect l="-744" t="-8000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2601" y="1002268"/>
            <a:ext cx="16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7696" y="838200"/>
            <a:ext cx="15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1" y="2918785"/>
            <a:ext cx="218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1360" y="2971801"/>
            <a:ext cx="19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865923" y="1449561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49561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7865923" y="324195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324195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50882" y="3337444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337444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450882" y="1407893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1407893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172282" y="1407893"/>
            <a:ext cx="592555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363286" y="1376111"/>
            <a:ext cx="2333596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1867439" y="3511774"/>
            <a:ext cx="393856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640711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1755041" y="79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2630378" y="3685725"/>
            <a:ext cx="164673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1869371" y="1603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1983701" y="3127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2098031" y="4651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2212360" y="617539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44" y="4254747"/>
            <a:ext cx="6293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181416" y="2541071"/>
            <a:ext cx="1161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Problem </a:t>
            </a:r>
            <a:r>
              <a:rPr lang="en-US" altLang="en-US" b="1" dirty="0"/>
              <a:t>A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7597893" y="2376205"/>
            <a:ext cx="11587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Problem </a:t>
            </a:r>
            <a:r>
              <a:rPr lang="en-US" alt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11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Proof of Lower Bound by 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114801" y="1527181"/>
            <a:ext cx="48870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1. We know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 is slow</a:t>
            </a:r>
          </a:p>
          <a:p>
            <a:r>
              <a:rPr lang="en-US" altLang="en-US" sz="2400" dirty="0"/>
              <a:t>(e.g.,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= some way to open the door)</a:t>
            </a:r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114800" y="2949894"/>
            <a:ext cx="55727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2. Assume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is quick [toward contradiction]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= some way to light a fire)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114800" y="4623000"/>
            <a:ext cx="55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3. Show how to use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to perform </a:t>
            </a:r>
            <a:r>
              <a:rPr lang="en-US" altLang="en-US" sz="2400" i="1" dirty="0">
                <a:latin typeface="Times New Roman" pitchFamily="18" charset="0"/>
              </a:rPr>
              <a:t>X </a:t>
            </a:r>
            <a:r>
              <a:rPr lang="en-US" altLang="en-US" sz="2400" dirty="0">
                <a:latin typeface="Times New Roman" pitchFamily="18" charset="0"/>
              </a:rPr>
              <a:t>quickly</a:t>
            </a:r>
            <a:endParaRPr lang="en-US" altLang="en-US" sz="2400" dirty="0"/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7717397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038600" y="5644636"/>
            <a:ext cx="78172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4.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/>
              <a:t> is slow, but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could be used to perform </a:t>
            </a:r>
            <a:r>
              <a:rPr lang="en-US" altLang="en-US" sz="2400" i="1" dirty="0">
                <a:latin typeface="Times New Roman" pitchFamily="18" charset="0"/>
              </a:rPr>
              <a:t>X </a:t>
            </a:r>
            <a:r>
              <a:rPr lang="en-US" altLang="en-US" sz="2400" dirty="0">
                <a:latin typeface="Times New Roman" pitchFamily="18" charset="0"/>
              </a:rPr>
              <a:t>quickly</a:t>
            </a:r>
            <a:endParaRPr lang="en-US" altLang="en-US" sz="2400" dirty="0"/>
          </a:p>
          <a:p>
            <a:r>
              <a:rPr lang="en-US" altLang="en-US" sz="2400" dirty="0"/>
              <a:t>	conclusion: 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/>
              <a:t> must not actually be quick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3401642" y="141213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42" y="141213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55712" y="4398552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12" y="4398552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7547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3355712" y="43088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12" y="4308898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28801" y="2725736"/>
            <a:ext cx="1214765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214543" y="1417638"/>
            <a:ext cx="685007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086690" y="4459291"/>
            <a:ext cx="861956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01642" y="2924505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42" y="2924505"/>
                <a:ext cx="625924" cy="1004887"/>
              </a:xfrm>
              <a:prstGeom prst="rect">
                <a:avLst/>
              </a:prstGeom>
              <a:blipFill>
                <a:blip r:embed="rId11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4092453" y="950474"/>
                <a:ext cx="24658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u="sng" dirty="0"/>
                  <a:t>To Show: </a:t>
                </a:r>
                <a14:m>
                  <m:oMath xmlns:m="http://schemas.openxmlformats.org/officeDocument/2006/math">
                    <m:r>
                      <a:rPr lang="en-US" altLang="en-US" sz="2400" i="1" u="sng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400" u="sng" dirty="0"/>
                  <a:t> is slow</a:t>
                </a:r>
              </a:p>
            </p:txBody>
          </p:sp>
        </mc:Choice>
        <mc:Fallback xmlns="">
          <p:sp>
            <p:nvSpPr>
              <p:cNvPr id="2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2453" y="950474"/>
                <a:ext cx="2465868" cy="461665"/>
              </a:xfrm>
              <a:prstGeom prst="rect">
                <a:avLst/>
              </a:prstGeom>
              <a:blipFill>
                <a:blip r:embed="rId12"/>
                <a:stretch>
                  <a:fillRect l="-3590" t="-5405" r="-3077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Reduction Proof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398962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𝑓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𝑛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962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505201" y="4511303"/>
                <a:ext cx="4405821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is not a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harder</a:t>
                </a:r>
                <a:r>
                  <a:rPr lang="en-US" altLang="en-US" sz="2400" b="1" dirty="0"/>
                  <a:t> problem than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  <a:p>
                <a:r>
                  <a:rPr lang="en-US" alt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r>
                      <a:rPr lang="en-US" altLang="en-US" sz="2400" b="1" i="1">
                        <a:latin typeface="Cambria Math"/>
                      </a:rPr>
                      <m:t>≤</m:t>
                    </m:r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1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1" y="4511303"/>
                <a:ext cx="4405821" cy="830997"/>
              </a:xfrm>
              <a:prstGeom prst="rect">
                <a:avLst/>
              </a:prstGeom>
              <a:blipFill>
                <a:blip r:embed="rId3"/>
                <a:stretch>
                  <a:fillRect l="-288" t="-298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450882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181416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5458016"/>
                <a:ext cx="8744830" cy="86658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 dirty="0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𝒇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𝒏</m:t>
                        </m:r>
                        <m:r>
                          <a:rPr lang="en-US" altLang="en-US" sz="2400" b="1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5458016"/>
                <a:ext cx="8744830" cy="866584"/>
              </a:xfrm>
              <a:prstGeom prst="rect">
                <a:avLst/>
              </a:prstGeom>
              <a:blipFill>
                <a:blip r:embed="rId8"/>
                <a:stretch>
                  <a:fillRect l="-1014" t="-4348" b="-5797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1" y="3714873"/>
                <a:ext cx="2450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3714873"/>
                <a:ext cx="2450799" cy="369332"/>
              </a:xfrm>
              <a:prstGeom prst="rect">
                <a:avLst/>
              </a:prstGeom>
              <a:blipFill>
                <a:blip r:embed="rId9"/>
                <a:stretch>
                  <a:fillRect l="-2062" t="-6667" r="-103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6051" y="1413405"/>
            <a:ext cx="507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Edges between people who don’t get along</a:t>
            </a:r>
          </a:p>
          <a:p>
            <a:r>
              <a:rPr lang="en-US" dirty="0"/>
              <a:t>Find the maximum number of people who get along</a:t>
            </a:r>
          </a:p>
        </p:txBody>
      </p:sp>
    </p:spTree>
    <p:extLst>
      <p:ext uri="{BB962C8B-B14F-4D97-AF65-F5344CB8AC3E}">
        <p14:creationId xmlns:p14="http://schemas.microsoft.com/office/powerpoint/2010/main" val="3692393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:r>
                  <a:rPr lang="en-US" dirty="0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30276" y="1299638"/>
            <a:ext cx="8301690" cy="5331100"/>
            <a:chOff x="106276" y="1299638"/>
            <a:chExt cx="8301690" cy="5331100"/>
          </a:xfrm>
        </p:grpSpPr>
        <p:pic>
          <p:nvPicPr>
            <p:cNvPr id="1026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stCxn id="1036" idx="3"/>
              <a:endCxn id="103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28" idx="3"/>
              <a:endCxn id="1056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26" idx="3"/>
              <a:endCxn id="1060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30" idx="1"/>
              <a:endCxn id="1060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30" idx="1"/>
              <a:endCxn id="1056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30" idx="1"/>
              <a:endCxn id="1044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30" idx="1"/>
              <a:endCxn id="1042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42" idx="1"/>
              <a:endCxn id="1052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044" idx="1"/>
              <a:endCxn id="1058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032" idx="1"/>
              <a:endCxn id="1052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9034" y="1476112"/>
            <a:ext cx="331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Independent set of size 6</a:t>
            </a:r>
          </a:p>
        </p:txBody>
      </p:sp>
    </p:spTree>
    <p:extLst>
      <p:ext uri="{BB962C8B-B14F-4D97-AF65-F5344CB8AC3E}">
        <p14:creationId xmlns:p14="http://schemas.microsoft.com/office/powerpoint/2010/main" val="256661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5179497" y="4800601"/>
            <a:ext cx="1060704" cy="914400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290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2648" y="134532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11" idx="2"/>
          </p:cNvCxnSpPr>
          <p:nvPr/>
        </p:nvCxnSpPr>
        <p:spPr>
          <a:xfrm flipV="1">
            <a:off x="6240202" y="3962401"/>
            <a:ext cx="1227399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886201" y="3962401"/>
            <a:ext cx="1293297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  <a:endCxn id="10" idx="0"/>
          </p:cNvCxnSpPr>
          <p:nvPr/>
        </p:nvCxnSpPr>
        <p:spPr>
          <a:xfrm flipH="1">
            <a:off x="3886200" y="1802524"/>
            <a:ext cx="1366448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2" idx="3"/>
          </p:cNvCxnSpPr>
          <p:nvPr/>
        </p:nvCxnSpPr>
        <p:spPr>
          <a:xfrm flipH="1" flipV="1">
            <a:off x="6167048" y="1802524"/>
            <a:ext cx="1300552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11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239000" y="129217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place defenders on bases such that every edge is defended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30814" y="207595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fewest number of defenders needed?</a:t>
            </a:r>
          </a:p>
        </p:txBody>
      </p:sp>
    </p:spTree>
    <p:extLst>
      <p:ext uri="{BB962C8B-B14F-4D97-AF65-F5344CB8AC3E}">
        <p14:creationId xmlns:p14="http://schemas.microsoft.com/office/powerpoint/2010/main" val="2577060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cxnSp>
        <p:nvCxnSpPr>
          <p:cNvPr id="14" name="Straight Connector 13"/>
          <p:cNvCxnSpPr>
            <a:stCxn id="8" idx="1"/>
            <a:endCxn id="23" idx="2"/>
          </p:cNvCxnSpPr>
          <p:nvPr/>
        </p:nvCxnSpPr>
        <p:spPr>
          <a:xfrm flipV="1">
            <a:off x="4711377" y="5562601"/>
            <a:ext cx="1570890" cy="490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578088" y="5181601"/>
            <a:ext cx="602937" cy="871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1"/>
            <a:endCxn id="10" idx="3"/>
          </p:cNvCxnSpPr>
          <p:nvPr/>
        </p:nvCxnSpPr>
        <p:spPr>
          <a:xfrm flipH="1" flipV="1">
            <a:off x="3806687" y="4953000"/>
            <a:ext cx="2246980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2"/>
            <a:endCxn id="10" idx="0"/>
          </p:cNvCxnSpPr>
          <p:nvPr/>
        </p:nvCxnSpPr>
        <p:spPr>
          <a:xfrm>
            <a:off x="2409825" y="3032236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 flipV="1">
            <a:off x="2638425" y="2447105"/>
            <a:ext cx="1734926" cy="356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26" idx="1"/>
          </p:cNvCxnSpPr>
          <p:nvPr/>
        </p:nvCxnSpPr>
        <p:spPr>
          <a:xfrm>
            <a:off x="4830552" y="2447105"/>
            <a:ext cx="2408449" cy="5867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2"/>
            <a:endCxn id="27" idx="0"/>
          </p:cNvCxnSpPr>
          <p:nvPr/>
        </p:nvCxnSpPr>
        <p:spPr>
          <a:xfrm flipH="1">
            <a:off x="4137081" y="2675705"/>
            <a:ext cx="464871" cy="786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3"/>
            <a:endCxn id="30" idx="1"/>
          </p:cNvCxnSpPr>
          <p:nvPr/>
        </p:nvCxnSpPr>
        <p:spPr>
          <a:xfrm>
            <a:off x="4365681" y="3691099"/>
            <a:ext cx="959855" cy="4197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0" idx="0"/>
          </p:cNvCxnSpPr>
          <p:nvPr/>
        </p:nvCxnSpPr>
        <p:spPr>
          <a:xfrm flipH="1">
            <a:off x="5554136" y="3262477"/>
            <a:ext cx="1913465" cy="619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9" idx="3"/>
            <a:endCxn id="63" idx="1"/>
          </p:cNvCxnSpPr>
          <p:nvPr/>
        </p:nvCxnSpPr>
        <p:spPr>
          <a:xfrm flipV="1">
            <a:off x="4830552" y="1709900"/>
            <a:ext cx="909851" cy="737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6" idx="0"/>
            <a:endCxn id="63" idx="3"/>
          </p:cNvCxnSpPr>
          <p:nvPr/>
        </p:nvCxnSpPr>
        <p:spPr>
          <a:xfrm flipH="1" flipV="1">
            <a:off x="6197602" y="1709901"/>
            <a:ext cx="1269998" cy="10953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0"/>
            <a:endCxn id="30" idx="2"/>
          </p:cNvCxnSpPr>
          <p:nvPr/>
        </p:nvCxnSpPr>
        <p:spPr>
          <a:xfrm flipH="1" flipV="1">
            <a:off x="5554135" y="4339458"/>
            <a:ext cx="728132" cy="765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3" idx="0"/>
            <a:endCxn id="26" idx="2"/>
          </p:cNvCxnSpPr>
          <p:nvPr/>
        </p:nvCxnSpPr>
        <p:spPr>
          <a:xfrm flipV="1">
            <a:off x="6282268" y="3262478"/>
            <a:ext cx="1185333" cy="18429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0800000">
            <a:off x="4181025" y="5938348"/>
            <a:ext cx="530353" cy="457201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49487" y="4724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3667" y="5105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9000" y="2805277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08480" y="3462499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81225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73351" y="2218504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35" y="3882257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40402" y="14813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39000" y="129217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of size 5</a:t>
            </a:r>
          </a:p>
        </p:txBody>
      </p:sp>
    </p:spTree>
    <p:extLst>
      <p:ext uri="{BB962C8B-B14F-4D97-AF65-F5344CB8AC3E}">
        <p14:creationId xmlns:p14="http://schemas.microsoft.com/office/powerpoint/2010/main" val="314772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MaxIndSet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MinVertCov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𝑂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𝑉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64624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 dirty="0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blipFill>
                <a:blip r:embed="rId8"/>
                <a:stretch>
                  <a:fillRect l="-1014" t="-454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blipFill>
                <a:blip r:embed="rId9"/>
                <a:stretch>
                  <a:fillRect l="-2353" t="-6667" r="-117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608338" y="1254702"/>
            <a:ext cx="2080891" cy="1412299"/>
            <a:chOff x="307975" y="1345680"/>
            <a:chExt cx="7787040" cy="5285058"/>
          </a:xfrm>
        </p:grpSpPr>
        <p:pic>
          <p:nvPicPr>
            <p:cNvPr id="2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/>
            <p:cNvCxnSpPr>
              <a:stCxn id="29" idx="3"/>
              <a:endCxn id="2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3"/>
              <a:endCxn id="3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1"/>
              <a:endCxn id="3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1"/>
              <a:endCxn id="3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1"/>
              <a:endCxn id="3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3" idx="1"/>
              <a:endCxn id="3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1"/>
              <a:endCxn id="3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1"/>
              <a:endCxn id="3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1"/>
              <a:endCxn id="3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991542" y="1291395"/>
            <a:ext cx="1447858" cy="1290148"/>
            <a:chOff x="657225" y="1481300"/>
            <a:chExt cx="5514975" cy="4914248"/>
          </a:xfrm>
        </p:grpSpPr>
        <p:cxnSp>
          <p:nvCxnSpPr>
            <p:cNvPr id="48" name="Straight Connector 47"/>
            <p:cNvCxnSpPr>
              <a:stCxn id="71" idx="1"/>
              <a:endCxn id="6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2" idx="2"/>
              <a:endCxn id="7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3" idx="1"/>
              <a:endCxn id="6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6" idx="2"/>
              <a:endCxn id="6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3"/>
              <a:endCxn id="6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3"/>
              <a:endCxn id="6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6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6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2"/>
              <a:endCxn id="6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3" idx="0"/>
              <a:endCxn id="6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0"/>
              <a:endCxn id="6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0" name="Isosceles Triangle 6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2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77238" y="1773199"/>
            <a:ext cx="3326990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build this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7238" y="1752601"/>
            <a:ext cx="34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 Instances of MaxIndSet</a:t>
            </a:r>
            <a:endParaRPr lang="en-US" b="1" dirty="0"/>
          </a:p>
          <a:p>
            <a:r>
              <a:rPr lang="en-US" dirty="0"/>
              <a:t>to Instances of </a:t>
            </a:r>
            <a:r>
              <a:rPr lang="en-US" dirty="0" err="1"/>
              <a:t>MinVertCov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MinVertCov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:r>
                  <a:rPr lang="en-US" dirty="0" err="1"/>
                  <a:t>MaxIndSet</a:t>
                </a:r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4"/>
                <a:stretch>
                  <a:fillRect l="-1521" t="-1923" r="-266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30771" y="2769693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3471" y="292209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14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3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15200" y="2585027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2200" y="258502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08698" y="310966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9400" y="318469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653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an independent set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:r>
                  <a:rPr lang="en-US" sz="2800" dirty="0" err="1"/>
                  <a:t>o.w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would not be an independent set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so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covered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38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197772" y="1744684"/>
            <a:ext cx="4165429" cy="2674916"/>
            <a:chOff x="106276" y="1299638"/>
            <a:chExt cx="8301690" cy="5331100"/>
          </a:xfrm>
        </p:grpSpPr>
        <p:pic>
          <p:nvPicPr>
            <p:cNvPr id="1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15" idx="3"/>
              <a:endCxn id="1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3"/>
              <a:endCxn id="2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2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1"/>
              <a:endCxn id="1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1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2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3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HW8 due Friday 11/30 at 11pm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 vertex cover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At least one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belong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 vertex cover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are not both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/>
                  <a:t>No edge has both end-nodes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thus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an independent set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110" t="-1111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553200" y="1656251"/>
            <a:ext cx="3733078" cy="3326447"/>
            <a:chOff x="657225" y="1481300"/>
            <a:chExt cx="5514975" cy="4914248"/>
          </a:xfrm>
        </p:grpSpPr>
        <p:cxnSp>
          <p:nvCxnSpPr>
            <p:cNvPr id="39" name="Straight Connector 38"/>
            <p:cNvCxnSpPr>
              <a:stCxn id="62" idx="1"/>
              <a:endCxn id="54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3" idx="2"/>
              <a:endCxn id="62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1"/>
              <a:endCxn id="53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7" idx="2"/>
              <a:endCxn id="53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7" idx="3"/>
              <a:endCxn id="58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3"/>
              <a:endCxn id="55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8" idx="2"/>
              <a:endCxn id="56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3"/>
              <a:endCxn id="59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5" idx="2"/>
              <a:endCxn id="59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8" idx="3"/>
              <a:endCxn id="60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0"/>
              <a:endCxn id="60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0"/>
              <a:endCxn id="59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0"/>
              <a:endCxn id="55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511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MaxVertCov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MinIndSet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</p:spTree>
    <p:extLst>
      <p:ext uri="{BB962C8B-B14F-4D97-AF65-F5344CB8AC3E}">
        <p14:creationId xmlns:p14="http://schemas.microsoft.com/office/powerpoint/2010/main" val="35713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MaxIndSet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-Time </a:t>
                </a:r>
                <a:r>
                  <a:rPr lang="en-US" dirty="0" err="1"/>
                  <a:t>Reducable</a:t>
                </a:r>
                <a:r>
                  <a:rPr lang="en-US" dirty="0"/>
                  <a:t> to </a:t>
                </a:r>
                <a:r>
                  <a:rPr lang="en-US" dirty="0" err="1"/>
                  <a:t>MinVertCov</a:t>
                </a:r>
                <a:r>
                  <a:rPr lang="en-US" dirty="0"/>
                  <a:t> 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t="-1555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MaxIndSet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MinIndSet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30"/>
                <a:stretch>
                  <a:fillRect l="-3431" t="-2985"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30"/>
                <a:stretch>
                  <a:fillRect l="-3431" t="-2985"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763610"/>
                <a:ext cx="3125632" cy="830997"/>
              </a:xfrm>
              <a:prstGeom prst="rect">
                <a:avLst/>
              </a:prstGeom>
              <a:blipFill>
                <a:blip r:embed="rId31"/>
                <a:stretch>
                  <a:fillRect l="-3239" t="-4412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MaxIndSet</a:t>
            </a:r>
            <a:r>
              <a:rPr lang="en-US" dirty="0"/>
              <a:t> and </a:t>
            </a:r>
            <a:r>
              <a:rPr lang="en-US" dirty="0" err="1"/>
              <a:t>MinVertCov</a:t>
            </a:r>
            <a:r>
              <a:rPr lang="en-US" dirty="0"/>
              <a:t> are either both fast, or both slow</a:t>
            </a:r>
          </a:p>
          <a:p>
            <a:pPr lvl="1"/>
            <a:r>
              <a:rPr lang="en-US" dirty="0"/>
              <a:t>Spoiler alert: We don’t know which!</a:t>
            </a:r>
          </a:p>
          <a:p>
            <a:pPr lvl="2"/>
            <a:r>
              <a:rPr lang="en-US" dirty="0"/>
              <a:t>(But we think they’re both slow)</a:t>
            </a:r>
          </a:p>
          <a:p>
            <a:pPr lvl="1"/>
            <a:r>
              <a:rPr lang="en-US" dirty="0"/>
              <a:t>Both problems are NP-Complete</a:t>
            </a:r>
          </a:p>
          <a:p>
            <a:pPr lvl="2"/>
            <a:r>
              <a:rPr lang="en-US" dirty="0"/>
              <a:t>Next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*CLRS Chapter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0958" y="113507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a good strategy?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752862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4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0" y="4211131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58" y="5334001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Usually smallest problem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Conquer, Dynamic Programming, Greedy</a:t>
            </a:r>
          </a:p>
          <a:p>
            <a:pPr lvl="1"/>
            <a:r>
              <a:rPr lang="en-US" dirty="0"/>
              <a:t>Take an instance of Problem A, relate it to smaller instances of Problem A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Take an instance of Problem A, relate it to an instance of Problem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 start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a destination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give the maximum number of paths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which share no edges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95401"/>
                <a:ext cx="7162800" cy="1200329"/>
              </a:xfrm>
              <a:prstGeom prst="rect">
                <a:avLst/>
              </a:prstGeom>
              <a:blipFill>
                <a:blip r:embed="rId2"/>
                <a:stretch>
                  <a:fillRect l="-1239" t="-3125" r="-35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32" y="2988540"/>
                <a:ext cx="459341" cy="4593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solidFill>
                <a:srgbClr val="00CC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5092007"/>
                <a:ext cx="459341" cy="4593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20419" y="292127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590943" y="4167022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Oval 9"/>
          <p:cNvSpPr/>
          <p:nvPr/>
        </p:nvSpPr>
        <p:spPr>
          <a:xfrm>
            <a:off x="2027503" y="5607341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962657" y="5254408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>
            <a:off x="2189904" y="3055809"/>
            <a:ext cx="2330515" cy="951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10" idx="0"/>
          </p:cNvCxnSpPr>
          <p:nvPr/>
        </p:nvCxnSpPr>
        <p:spPr>
          <a:xfrm>
            <a:off x="2027503" y="3447880"/>
            <a:ext cx="229671" cy="215946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8" idx="3"/>
          </p:cNvCxnSpPr>
          <p:nvPr/>
        </p:nvCxnSpPr>
        <p:spPr>
          <a:xfrm flipV="1">
            <a:off x="3983015" y="3313342"/>
            <a:ext cx="604673" cy="9209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>
            <a:off x="2257173" y="3218210"/>
            <a:ext cx="1401039" cy="10160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1" idx="1"/>
          </p:cNvCxnSpPr>
          <p:nvPr/>
        </p:nvCxnSpPr>
        <p:spPr>
          <a:xfrm>
            <a:off x="2189903" y="3380612"/>
            <a:ext cx="840022" cy="194106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69" idx="2"/>
          </p:cNvCxnSpPr>
          <p:nvPr/>
        </p:nvCxnSpPr>
        <p:spPr>
          <a:xfrm>
            <a:off x="4050284" y="4396693"/>
            <a:ext cx="862207" cy="22967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0"/>
            <a:endCxn id="8" idx="5"/>
          </p:cNvCxnSpPr>
          <p:nvPr/>
        </p:nvCxnSpPr>
        <p:spPr>
          <a:xfrm flipH="1" flipV="1">
            <a:off x="4912491" y="3313342"/>
            <a:ext cx="3013381" cy="17786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12491" y="439669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2" name="Straight Arrow Connector 71"/>
          <p:cNvCxnSpPr>
            <a:stCxn id="11" idx="7"/>
            <a:endCxn id="69" idx="3"/>
          </p:cNvCxnSpPr>
          <p:nvPr/>
        </p:nvCxnSpPr>
        <p:spPr>
          <a:xfrm flipV="1">
            <a:off x="3354729" y="4788764"/>
            <a:ext cx="1625031" cy="532912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7708" y="6200273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1" name="Straight Arrow Connector 90"/>
          <p:cNvCxnSpPr>
            <a:stCxn id="10" idx="5"/>
            <a:endCxn id="90" idx="2"/>
          </p:cNvCxnSpPr>
          <p:nvPr/>
        </p:nvCxnSpPr>
        <p:spPr>
          <a:xfrm>
            <a:off x="2419575" y="5999413"/>
            <a:ext cx="758133" cy="430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03066" y="5885617"/>
            <a:ext cx="459341" cy="459341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5" name="Straight Arrow Connector 94"/>
          <p:cNvCxnSpPr>
            <a:stCxn id="10" idx="6"/>
            <a:endCxn id="94" idx="2"/>
          </p:cNvCxnSpPr>
          <p:nvPr/>
        </p:nvCxnSpPr>
        <p:spPr>
          <a:xfrm>
            <a:off x="2486843" y="5837011"/>
            <a:ext cx="1816222" cy="27827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5"/>
            <a:endCxn id="94" idx="1"/>
          </p:cNvCxnSpPr>
          <p:nvPr/>
        </p:nvCxnSpPr>
        <p:spPr>
          <a:xfrm>
            <a:off x="3354728" y="5646479"/>
            <a:ext cx="1015606" cy="306406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6"/>
            <a:endCxn id="7" idx="2"/>
          </p:cNvCxnSpPr>
          <p:nvPr/>
        </p:nvCxnSpPr>
        <p:spPr>
          <a:xfrm flipV="1">
            <a:off x="3421998" y="5321678"/>
            <a:ext cx="4274203" cy="16240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6"/>
            <a:endCxn id="7" idx="1"/>
          </p:cNvCxnSpPr>
          <p:nvPr/>
        </p:nvCxnSpPr>
        <p:spPr>
          <a:xfrm>
            <a:off x="5371831" y="4626363"/>
            <a:ext cx="2391638" cy="5329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7" idx="3"/>
          </p:cNvCxnSpPr>
          <p:nvPr/>
        </p:nvCxnSpPr>
        <p:spPr>
          <a:xfrm flipV="1">
            <a:off x="4762407" y="5484079"/>
            <a:ext cx="3001063" cy="63120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6"/>
            <a:endCxn id="94" idx="3"/>
          </p:cNvCxnSpPr>
          <p:nvPr/>
        </p:nvCxnSpPr>
        <p:spPr>
          <a:xfrm flipV="1">
            <a:off x="3637048" y="6277689"/>
            <a:ext cx="733286" cy="15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99181" y="3150941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edge-disjoint paths of size 3</a:t>
            </a:r>
          </a:p>
        </p:txBody>
      </p:sp>
    </p:spTree>
    <p:extLst>
      <p:ext uri="{BB962C8B-B14F-4D97-AF65-F5344CB8AC3E}">
        <p14:creationId xmlns:p14="http://schemas.microsoft.com/office/powerpoint/2010/main" val="30890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29168</TotalTime>
  <Words>1870</Words>
  <Application>Microsoft Macintosh PowerPoint</Application>
  <PresentationFormat>Widescreen</PresentationFormat>
  <Paragraphs>504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Ravie</vt:lpstr>
      <vt:lpstr>Times New Roman</vt:lpstr>
      <vt:lpstr>Office Theme</vt:lpstr>
      <vt:lpstr>PowerPoint Presentation</vt:lpstr>
      <vt:lpstr>Today’s Keywords</vt:lpstr>
      <vt:lpstr>CLRS Readings</vt:lpstr>
      <vt:lpstr>Homeworks</vt:lpstr>
      <vt:lpstr>Divide and Conquer*</vt:lpstr>
      <vt:lpstr>Dynamic Programming</vt:lpstr>
      <vt:lpstr>Greedy Algorithms</vt:lpstr>
      <vt:lpstr>So far</vt:lpstr>
      <vt:lpstr>Edge-Disjoint Paths</vt:lpstr>
      <vt:lpstr>Edge-Disjoint Paths</vt:lpstr>
      <vt:lpstr>Edge-Disjoint Paths Algorithm</vt:lpstr>
      <vt:lpstr>Vertex-Disjoint Paths</vt:lpstr>
      <vt:lpstr>Vertex-Disjoint Paths Algorithm</vt:lpstr>
      <vt:lpstr>Maximum Bipartite Matching</vt:lpstr>
      <vt:lpstr>Maximum Bipartite Matching</vt:lpstr>
      <vt:lpstr>Maximum Bipartite Matching</vt:lpstr>
      <vt:lpstr>Maximum Bipartite Matching</vt:lpstr>
      <vt:lpstr>Maximum Bipartite Matching Using Max Flow</vt:lpstr>
      <vt:lpstr>Run Time</vt:lpstr>
      <vt:lpstr>Reductions</vt:lpstr>
      <vt:lpstr>Reductions</vt:lpstr>
      <vt:lpstr>MacGyver’s Reduction</vt:lpstr>
      <vt:lpstr>Bipartite Matching Reduction</vt:lpstr>
      <vt:lpstr>In General: Reduction</vt:lpstr>
      <vt:lpstr>Worst-case lower-bound Proofs</vt:lpstr>
      <vt:lpstr>Proof of Lower Bound by Reduction</vt:lpstr>
      <vt:lpstr>Reduction Proof Notation</vt:lpstr>
      <vt:lpstr>Party Problem</vt:lpstr>
      <vt:lpstr>Maximum Independent Set</vt:lpstr>
      <vt:lpstr>Example</vt:lpstr>
      <vt:lpstr>Generalized Baseball</vt:lpstr>
      <vt:lpstr>Generalized Baseball</vt:lpstr>
      <vt:lpstr>Minimum Vertex Cover</vt:lpstr>
      <vt:lpstr>Example</vt:lpstr>
      <vt:lpstr>MaxIndSet≤_VMinVertCov</vt:lpstr>
      <vt:lpstr>We need to build this Reduction</vt:lpstr>
      <vt:lpstr>Reduction Idea</vt:lpstr>
      <vt:lpstr>Reduction Idea</vt:lpstr>
      <vt:lpstr>Proof: ⇒</vt:lpstr>
      <vt:lpstr>Proof: ⇐</vt:lpstr>
      <vt:lpstr>MaxVertCov V-Time Reducable to MinIndSet</vt:lpstr>
      <vt:lpstr>MaxIndSet V-Time Reducable to MinVertCov </vt:lpstr>
      <vt:lpstr>Corollary</vt:lpstr>
      <vt:lpstr>Corollary</vt:lpstr>
      <vt:lpstr>Conclusion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3129</cp:revision>
  <dcterms:created xsi:type="dcterms:W3CDTF">2017-08-21T20:54:06Z</dcterms:created>
  <dcterms:modified xsi:type="dcterms:W3CDTF">2018-11-27T03:26:17Z</dcterms:modified>
</cp:coreProperties>
</file>