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43" r:id="rId2"/>
    <p:sldId id="479" r:id="rId3"/>
    <p:sldId id="293" r:id="rId4"/>
    <p:sldId id="294" r:id="rId5"/>
    <p:sldId id="298" r:id="rId6"/>
    <p:sldId id="430" r:id="rId7"/>
    <p:sldId id="431" r:id="rId8"/>
    <p:sldId id="432" r:id="rId9"/>
    <p:sldId id="434" r:id="rId10"/>
    <p:sldId id="435" r:id="rId11"/>
    <p:sldId id="436" r:id="rId12"/>
    <p:sldId id="437" r:id="rId13"/>
    <p:sldId id="439" r:id="rId14"/>
    <p:sldId id="440" r:id="rId15"/>
    <p:sldId id="441" r:id="rId16"/>
    <p:sldId id="448" r:id="rId17"/>
    <p:sldId id="449" r:id="rId18"/>
    <p:sldId id="451" r:id="rId19"/>
    <p:sldId id="450" r:id="rId20"/>
    <p:sldId id="481" r:id="rId21"/>
    <p:sldId id="482" r:id="rId22"/>
    <p:sldId id="483" r:id="rId23"/>
    <p:sldId id="484" r:id="rId24"/>
    <p:sldId id="485" r:id="rId25"/>
    <p:sldId id="486" r:id="rId26"/>
    <p:sldId id="452" r:id="rId27"/>
    <p:sldId id="454" r:id="rId28"/>
    <p:sldId id="455" r:id="rId29"/>
    <p:sldId id="456" r:id="rId30"/>
    <p:sldId id="457" r:id="rId31"/>
    <p:sldId id="458" r:id="rId32"/>
    <p:sldId id="460" r:id="rId33"/>
    <p:sldId id="461" r:id="rId34"/>
    <p:sldId id="462" r:id="rId35"/>
    <p:sldId id="463" r:id="rId36"/>
    <p:sldId id="464" r:id="rId37"/>
    <p:sldId id="466" r:id="rId38"/>
    <p:sldId id="468" r:id="rId39"/>
    <p:sldId id="473" r:id="rId40"/>
    <p:sldId id="489" r:id="rId41"/>
    <p:sldId id="502" r:id="rId42"/>
    <p:sldId id="470" r:id="rId43"/>
    <p:sldId id="471" r:id="rId44"/>
    <p:sldId id="472" r:id="rId45"/>
    <p:sldId id="477" r:id="rId46"/>
    <p:sldId id="478" r:id="rId47"/>
    <p:sldId id="474" r:id="rId48"/>
    <p:sldId id="47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343"/>
            <p14:sldId id="479"/>
            <p14:sldId id="293"/>
            <p14:sldId id="294"/>
            <p14:sldId id="298"/>
            <p14:sldId id="430"/>
            <p14:sldId id="431"/>
            <p14:sldId id="432"/>
            <p14:sldId id="434"/>
            <p14:sldId id="435"/>
            <p14:sldId id="436"/>
            <p14:sldId id="437"/>
            <p14:sldId id="439"/>
            <p14:sldId id="440"/>
            <p14:sldId id="441"/>
            <p14:sldId id="448"/>
            <p14:sldId id="449"/>
            <p14:sldId id="451"/>
            <p14:sldId id="450"/>
            <p14:sldId id="481"/>
            <p14:sldId id="482"/>
            <p14:sldId id="483"/>
            <p14:sldId id="484"/>
            <p14:sldId id="485"/>
            <p14:sldId id="486"/>
            <p14:sldId id="452"/>
            <p14:sldId id="454"/>
            <p14:sldId id="455"/>
            <p14:sldId id="456"/>
            <p14:sldId id="457"/>
            <p14:sldId id="458"/>
            <p14:sldId id="460"/>
            <p14:sldId id="461"/>
            <p14:sldId id="462"/>
            <p14:sldId id="463"/>
            <p14:sldId id="464"/>
            <p14:sldId id="466"/>
            <p14:sldId id="468"/>
            <p14:sldId id="473"/>
            <p14:sldId id="489"/>
            <p14:sldId id="502"/>
            <p14:sldId id="470"/>
            <p14:sldId id="471"/>
            <p14:sldId id="472"/>
            <p14:sldId id="477"/>
            <p14:sldId id="478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FF6600"/>
    <a:srgbClr val="FF99FF"/>
    <a:srgbClr val="FFCC00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2929" autoAdjust="0"/>
  </p:normalViewPr>
  <p:slideViewPr>
    <p:cSldViewPr>
      <p:cViewPr varScale="1">
        <p:scale>
          <a:sx n="93" d="100"/>
          <a:sy n="93" d="100"/>
        </p:scale>
        <p:origin x="20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7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8.png"/><Relationship Id="rId19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667000"/>
            <a:ext cx="7391400" cy="205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n-US" sz="2800" dirty="0"/>
              <a:t>Build a Max Heap from the following Elements:</a:t>
            </a:r>
          </a:p>
          <a:p>
            <a:pPr marL="0" indent="0" algn="ctr">
              <a:buNone/>
            </a:pPr>
            <a:r>
              <a:rPr lang="en-US" sz="2800" dirty="0"/>
              <a:t>4, 15, 22, 6, 18, 30, 14, 21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43200" y="3810000"/>
            <a:ext cx="48006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2400" y="33071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Stable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00201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600" y="12192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7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5704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04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5704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6085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85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)+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6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rgbClr val="7030A0"/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2984471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 )+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2984471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2484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2484719" cy="523220"/>
              </a:xfrm>
              <a:prstGeom prst="rect">
                <a:avLst/>
              </a:prstGeom>
              <a:blipFill>
                <a:blip r:embed="rId23"/>
                <a:stretch>
                  <a:fillRect l="-5612" t="-14634" r="-1531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083766" y="2147455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4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4"/>
                <a:ext cx="2803115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(almost always)</a:t>
                </a: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Better constants than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Mergesort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4"/>
                <a:ext cx="2803115" cy="1877437"/>
              </a:xfrm>
              <a:prstGeom prst="rect">
                <a:avLst/>
              </a:prstGeom>
              <a:blipFill>
                <a:blip r:embed="rId2"/>
                <a:stretch>
                  <a:fillRect r="-2703"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1939" y="4547175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kinda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897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305185" y="4953000"/>
            <a:ext cx="2868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Uses stack for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33167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March through list, swapping </a:t>
            </a:r>
            <a:r>
              <a:rPr lang="en-US" dirty="0">
                <a:solidFill>
                  <a:srgbClr val="FF33CC"/>
                </a:solidFill>
              </a:rPr>
              <a:t>adjacent elements</a:t>
            </a:r>
            <a:r>
              <a:rPr lang="en-US" dirty="0"/>
              <a:t> if out of order, repeat until sorted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69524" y="2971800"/>
            <a:ext cx="6403076" cy="533400"/>
            <a:chOff x="1445524" y="2971800"/>
            <a:chExt cx="6403076" cy="533400"/>
          </a:xfrm>
        </p:grpSpPr>
        <p:sp>
          <p:nvSpPr>
            <p:cNvPr id="86" name="Rectangle 85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80034" y="3802117"/>
            <a:ext cx="6403076" cy="533400"/>
            <a:chOff x="1445524" y="2971800"/>
            <a:chExt cx="6403076" cy="533400"/>
          </a:xfrm>
        </p:grpSpPr>
        <p:sp>
          <p:nvSpPr>
            <p:cNvPr id="99" name="Rectangle 98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69524" y="4648200"/>
            <a:ext cx="6403076" cy="533400"/>
            <a:chOff x="1445524" y="2971800"/>
            <a:chExt cx="6403076" cy="533400"/>
          </a:xfrm>
        </p:grpSpPr>
        <p:sp>
          <p:nvSpPr>
            <p:cNvPr id="112" name="Rectangle 111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980034" y="5562600"/>
            <a:ext cx="6403076" cy="533400"/>
            <a:chOff x="1445524" y="2971800"/>
            <a:chExt cx="6403076" cy="533400"/>
          </a:xfrm>
        </p:grpSpPr>
        <p:sp>
          <p:nvSpPr>
            <p:cNvPr id="125" name="Rectangle 124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9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0" y="1661993"/>
                <a:ext cx="309271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Insertion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61993"/>
                <a:ext cx="3092716" cy="1446550"/>
              </a:xfrm>
              <a:prstGeom prst="rect">
                <a:avLst/>
              </a:prstGeom>
              <a:blipFill>
                <a:blip r:embed="rId2"/>
                <a:stretch>
                  <a:fillRect l="-816" r="-408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9779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5717" y="3480376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Kinda</a:t>
            </a:r>
            <a:endParaRPr lang="en-US" sz="3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March through list, swapping </a:t>
            </a:r>
            <a:r>
              <a:rPr lang="en-US" sz="2000" dirty="0">
                <a:solidFill>
                  <a:srgbClr val="FF33CC"/>
                </a:solidFill>
              </a:rPr>
              <a:t>adjacent elements</a:t>
            </a:r>
            <a:r>
              <a:rPr lang="en-US" sz="2000" dirty="0"/>
              <a:t> if out of order, repeat until sorted</a:t>
            </a:r>
            <a:endParaRPr lang="en-US" sz="2000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69400" y="3480375"/>
            <a:ext cx="35671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“Compared to straight insertion […], bubble sorting requires a more complicated program and takes about twice as long!” –Donald Knuth</a:t>
            </a:r>
          </a:p>
        </p:txBody>
      </p:sp>
    </p:spTree>
    <p:extLst>
      <p:ext uri="{BB962C8B-B14F-4D97-AF65-F5344CB8AC3E}">
        <p14:creationId xmlns:p14="http://schemas.microsoft.com/office/powerpoint/2010/main" val="21941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  <p:bldP spid="13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is “almost” Adaptive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March through list, swapping </a:t>
            </a:r>
            <a:r>
              <a:rPr lang="en-US" dirty="0">
                <a:solidFill>
                  <a:srgbClr val="FF33CC"/>
                </a:solidFill>
              </a:rPr>
              <a:t>adjacent elements</a:t>
            </a:r>
            <a:r>
              <a:rPr lang="en-US" dirty="0"/>
              <a:t> if out of order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69524" y="2743200"/>
            <a:ext cx="6403076" cy="533400"/>
            <a:chOff x="1445524" y="2971800"/>
            <a:chExt cx="6403076" cy="533400"/>
          </a:xfrm>
        </p:grpSpPr>
        <p:sp>
          <p:nvSpPr>
            <p:cNvPr id="86" name="Rectangle 85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69524" y="3429000"/>
            <a:ext cx="6403076" cy="533400"/>
            <a:chOff x="1445524" y="2971800"/>
            <a:chExt cx="6403076" cy="533400"/>
          </a:xfrm>
        </p:grpSpPr>
        <p:sp>
          <p:nvSpPr>
            <p:cNvPr id="58" name="Rectangle 57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431993" y="3984625"/>
            <a:ext cx="403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makes one “pass”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702824" y="4724400"/>
            <a:ext cx="6403076" cy="533400"/>
            <a:chOff x="1445524" y="2971800"/>
            <a:chExt cx="6403076" cy="533400"/>
          </a:xfrm>
          <a:noFill/>
        </p:grpSpPr>
        <p:sp>
          <p:nvSpPr>
            <p:cNvPr id="72" name="Rectangle 71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672864" y="5257801"/>
            <a:ext cx="403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one “pass”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2702824" y="5719465"/>
            <a:ext cx="6403076" cy="533400"/>
            <a:chOff x="1445524" y="2971800"/>
            <a:chExt cx="6403076" cy="533400"/>
          </a:xfrm>
          <a:noFill/>
        </p:grpSpPr>
        <p:sp>
          <p:nvSpPr>
            <p:cNvPr id="150" name="Rectangle 149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671726" y="6252866"/>
                <a:ext cx="5100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Requires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passes, thus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26" y="6252866"/>
                <a:ext cx="5100105" cy="461665"/>
              </a:xfrm>
              <a:prstGeom prst="rect">
                <a:avLst/>
              </a:prstGeom>
              <a:blipFill>
                <a:blip r:embed="rId2"/>
                <a:stretch>
                  <a:fillRect l="-1489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5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48" grpId="0"/>
      <p:bldP spid="1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1600200"/>
                <a:ext cx="303171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Insertion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00200"/>
                <a:ext cx="3031714" cy="1446550"/>
              </a:xfrm>
              <a:prstGeom prst="rect">
                <a:avLst/>
              </a:prstGeom>
              <a:blipFill>
                <a:blip r:embed="rId2"/>
                <a:stretch>
                  <a:fillRect l="-2092" r="-1674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161" y="3480375"/>
            <a:ext cx="1809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trike="sngStrike" dirty="0" err="1"/>
              <a:t>Kinda</a:t>
            </a:r>
            <a:endParaRPr lang="en-US" sz="3200" strike="sngStrike" dirty="0"/>
          </a:p>
          <a:p>
            <a:pPr algn="ctr"/>
            <a:r>
              <a:rPr lang="en-US" sz="3200" dirty="0"/>
              <a:t>Not really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8361" y="34803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289560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1264" y="34803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March through list, swapping </a:t>
            </a:r>
            <a:r>
              <a:rPr lang="en-US" sz="2000" dirty="0">
                <a:solidFill>
                  <a:srgbClr val="FF33CC"/>
                </a:solidFill>
              </a:rPr>
              <a:t>adjacent elements</a:t>
            </a:r>
            <a:r>
              <a:rPr lang="en-US" sz="2000" dirty="0"/>
              <a:t> if out of order, repeat until sorted</a:t>
            </a:r>
            <a:endParaRPr lang="en-US" sz="2000" dirty="0">
              <a:solidFill>
                <a:srgbClr val="FF33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4549676"/>
            <a:ext cx="4989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"the bubble sort seems to have nothing to recommend it, except a catchy name and the fact that it leads to some interesting theoretical problems” –Donald Knuth, The Art of Computer Programming</a:t>
            </a:r>
          </a:p>
        </p:txBody>
      </p:sp>
      <p:pic>
        <p:nvPicPr>
          <p:cNvPr id="1026" name="Picture 2" descr="http://www-cs-faculty.stanford.edu/~knuth/dek-14May10-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76" y="4170621"/>
            <a:ext cx="3382324" cy="225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Property: Each node must be larger than its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" name="Oval 5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" name="Oval 6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" name="Oval 7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" name="Oval 11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4" name="Straight Connector 13"/>
          <p:cNvCxnSpPr>
            <a:stCxn id="5" idx="2"/>
            <a:endCxn id="6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6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7"/>
            <a:endCxn id="6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8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7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1"/>
            <a:endCxn id="7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732212" y="5747266"/>
            <a:ext cx="4801738" cy="849868"/>
            <a:chOff x="3208212" y="5747266"/>
            <a:chExt cx="4801738" cy="849868"/>
          </a:xfrm>
        </p:grpSpPr>
        <p:grpSp>
          <p:nvGrpSpPr>
            <p:cNvPr id="31" name="Group 30"/>
            <p:cNvGrpSpPr/>
            <p:nvPr/>
          </p:nvGrpSpPr>
          <p:grpSpPr>
            <a:xfrm>
              <a:off x="3208212" y="5747266"/>
              <a:ext cx="4268338" cy="849868"/>
              <a:chOff x="2361062" y="2743200"/>
              <a:chExt cx="4268338" cy="84986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361062" y="2743200"/>
                <a:ext cx="4268338" cy="533400"/>
                <a:chOff x="1445524" y="2971800"/>
                <a:chExt cx="4268338" cy="5334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445524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978924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512893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21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046293" y="2971800"/>
                  <a:ext cx="533400" cy="533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22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579693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113662" y="2971800"/>
                  <a:ext cx="533400" cy="533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15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647062" y="2971800"/>
                  <a:ext cx="533400" cy="533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180462" y="2971800"/>
                  <a:ext cx="533400" cy="533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500545" y="3223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33945" y="3223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67914" y="3223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77688" y="3223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11088" y="322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10332" y="322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02083" y="3223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35483" y="322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CC"/>
                    </a:solidFill>
                  </a:rPr>
                  <a:t>7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7476550" y="5747266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92407" y="62278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7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3" name="Right Brace 42"/>
          <p:cNvSpPr/>
          <p:nvPr/>
        </p:nvSpPr>
        <p:spPr>
          <a:xfrm rot="16200000">
            <a:off x="4494093" y="4076131"/>
            <a:ext cx="457200" cy="37349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55224" y="4114800"/>
            <a:ext cx="6403076" cy="533400"/>
            <a:chOff x="1064524" y="3429000"/>
            <a:chExt cx="6403076" cy="533400"/>
          </a:xfrm>
        </p:grpSpPr>
        <p:sp>
          <p:nvSpPr>
            <p:cNvPr id="46" name="Rectangle 45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55224" y="4800600"/>
            <a:ext cx="6403076" cy="533400"/>
            <a:chOff x="1064524" y="3429000"/>
            <a:chExt cx="6403076" cy="533400"/>
          </a:xfrm>
        </p:grpSpPr>
        <p:sp>
          <p:nvSpPr>
            <p:cNvPr id="59" name="Rectangle 58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55224" y="6172200"/>
            <a:ext cx="6403076" cy="533400"/>
            <a:chOff x="1064524" y="3429000"/>
            <a:chExt cx="6403076" cy="533400"/>
          </a:xfrm>
        </p:grpSpPr>
        <p:sp>
          <p:nvSpPr>
            <p:cNvPr id="72" name="Rectangle 71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8208" y="54218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</p:spTree>
    <p:extLst>
      <p:ext uri="{BB962C8B-B14F-4D97-AF65-F5344CB8AC3E}">
        <p14:creationId xmlns:p14="http://schemas.microsoft.com/office/powerpoint/2010/main" val="1457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(but with very small constants)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Great for short lists!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blipFill>
                <a:blip r:embed="rId2"/>
                <a:stretch>
                  <a:fillRect l="-2315" r="-3704" b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7180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Maintain a </a:t>
            </a:r>
            <a:r>
              <a:rPr lang="en-US" sz="2000" dirty="0">
                <a:solidFill>
                  <a:srgbClr val="FF0000"/>
                </a:solidFill>
              </a:rPr>
              <a:t>sorted list prefix</a:t>
            </a:r>
            <a:r>
              <a:rPr lang="en-US" sz="2000" dirty="0"/>
              <a:t>, extend that prefix by “inserting” the </a:t>
            </a:r>
            <a:r>
              <a:rPr lang="en-US" sz="2000" dirty="0">
                <a:solidFill>
                  <a:srgbClr val="FF33CC"/>
                </a:solidFill>
              </a:rPr>
              <a:t>next element</a:t>
            </a:r>
          </a:p>
        </p:txBody>
      </p:sp>
    </p:spTree>
    <p:extLst>
      <p:ext uri="{BB962C8B-B14F-4D97-AF65-F5344CB8AC3E}">
        <p14:creationId xmlns:p14="http://schemas.microsoft.com/office/powerpoint/2010/main" val="7498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is Adaptive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2855224" y="4876800"/>
            <a:ext cx="6403076" cy="533400"/>
            <a:chOff x="1064524" y="3429000"/>
            <a:chExt cx="6403076" cy="533400"/>
          </a:xfrm>
        </p:grpSpPr>
        <p:sp>
          <p:nvSpPr>
            <p:cNvPr id="87" name="Rectangle 86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761917" y="4136977"/>
            <a:ext cx="157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sp>
        <p:nvSpPr>
          <p:cNvPr id="100" name="Right Brace 99"/>
          <p:cNvSpPr/>
          <p:nvPr/>
        </p:nvSpPr>
        <p:spPr>
          <a:xfrm rot="16200000">
            <a:off x="4494299" y="2791444"/>
            <a:ext cx="457200" cy="37345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546" y="5712768"/>
            <a:ext cx="5558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one comparison needed per element!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90832" y="5712768"/>
                <a:ext cx="2049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Runtime: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32" y="5712768"/>
                <a:ext cx="2049215" cy="461665"/>
              </a:xfrm>
              <a:prstGeom prst="rect">
                <a:avLst/>
              </a:prstGeom>
              <a:blipFill>
                <a:blip r:embed="rId2"/>
                <a:stretch>
                  <a:fillRect l="-4321" t="-8108" r="-123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1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5" grpId="0"/>
      <p:bldP spid="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7180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8361" y="34803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Maintain a </a:t>
            </a:r>
            <a:r>
              <a:rPr lang="en-US" sz="2000" dirty="0">
                <a:solidFill>
                  <a:srgbClr val="FF0000"/>
                </a:solidFill>
              </a:rPr>
              <a:t>sorted list prefix</a:t>
            </a:r>
            <a:r>
              <a:rPr lang="en-US" sz="2000" dirty="0"/>
              <a:t>, extend that prefix by “inserting” the </a:t>
            </a:r>
            <a:r>
              <a:rPr lang="en-US" sz="2000" dirty="0">
                <a:solidFill>
                  <a:srgbClr val="FF33CC"/>
                </a:solidFill>
              </a:rPr>
              <a:t>next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(but with very small constants)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Great for short lists!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blipFill>
                <a:blip r:embed="rId2"/>
                <a:stretch>
                  <a:fillRect l="-2315" r="-3704" b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1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is 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10’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3" name="Right Brace 42"/>
          <p:cNvSpPr/>
          <p:nvPr/>
        </p:nvSpPr>
        <p:spPr>
          <a:xfrm rot="16200000">
            <a:off x="4494093" y="3454863"/>
            <a:ext cx="457200" cy="37349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55224" y="4114800"/>
            <a:ext cx="6403076" cy="533400"/>
            <a:chOff x="1064524" y="3429000"/>
            <a:chExt cx="6403076" cy="533400"/>
          </a:xfrm>
        </p:grpSpPr>
        <p:sp>
          <p:nvSpPr>
            <p:cNvPr id="46" name="Rectangle 45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10’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55224" y="5550932"/>
            <a:ext cx="6403076" cy="533400"/>
            <a:chOff x="1064524" y="3429000"/>
            <a:chExt cx="6403076" cy="533400"/>
          </a:xfrm>
        </p:grpSpPr>
        <p:sp>
          <p:nvSpPr>
            <p:cNvPr id="72" name="Rectangle 71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10’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8208" y="4800600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35221" y="6184548"/>
            <a:ext cx="477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“second” 10 will stay to the right</a:t>
            </a:r>
          </a:p>
        </p:txBody>
      </p:sp>
    </p:spTree>
    <p:extLst>
      <p:ext uri="{BB962C8B-B14F-4D97-AF65-F5344CB8AC3E}">
        <p14:creationId xmlns:p14="http://schemas.microsoft.com/office/powerpoint/2010/main" val="2308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5" grpId="0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914401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7180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8361" y="34803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289560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1264" y="34803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Maintain a </a:t>
            </a:r>
            <a:r>
              <a:rPr lang="en-US" sz="2000" dirty="0">
                <a:solidFill>
                  <a:srgbClr val="FF0000"/>
                </a:solidFill>
              </a:rPr>
              <a:t>sorted list prefix</a:t>
            </a:r>
            <a:r>
              <a:rPr lang="en-US" sz="2000" dirty="0"/>
              <a:t>, extend that prefix by “inserting” the </a:t>
            </a:r>
            <a:r>
              <a:rPr lang="en-US" sz="2000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7307" y="457200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Online?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54301" y="51567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1188" y="4542335"/>
            <a:ext cx="403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sort a list as it is received, i.e., don’t need the entire list to begin sorting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232" y="5563780"/>
            <a:ext cx="403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“All things considered, it’s actually a pretty good sorting algorithm!” –Nate Brunelle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24800" y="1371601"/>
                <a:ext cx="27432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(but with very small constants)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Great for short lists!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371601"/>
                <a:ext cx="2743200" cy="1692771"/>
              </a:xfrm>
              <a:prstGeom prst="rect">
                <a:avLst/>
              </a:prstGeom>
              <a:blipFill>
                <a:blip r:embed="rId2"/>
                <a:stretch>
                  <a:fillRect l="-2315" r="-3704" b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3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Build a Heap, repeatedly extract max element from the heap to build sorted list Right-to-Left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6253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73746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70909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43868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8054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971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971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4079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4079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4648201" y="539004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40656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40656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32477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32477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02599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02599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2" idx="3"/>
          </p:cNvCxnSpPr>
          <p:nvPr/>
        </p:nvCxnSpPr>
        <p:spPr>
          <a:xfrm flipV="1">
            <a:off x="4992240" y="5067858"/>
            <a:ext cx="319733" cy="322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9640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9640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0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25232" y="2882745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71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71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432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7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126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6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64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8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42600" y="601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645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2744178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3112411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27691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</a:t>
            </a:r>
          </a:p>
          <a:p>
            <a:r>
              <a:rPr lang="en-US" dirty="0"/>
              <a:t>Quicksort</a:t>
            </a:r>
          </a:p>
          <a:p>
            <a:r>
              <a:rPr lang="en-US" dirty="0"/>
              <a:t>Sorting Algorithm Characteristics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Linear time Sorting</a:t>
            </a:r>
          </a:p>
          <a:p>
            <a:r>
              <a:rPr lang="en-US" dirty="0"/>
              <a:t>Counting Sort</a:t>
            </a:r>
          </a:p>
          <a:p>
            <a:r>
              <a:rPr lang="en-US" dirty="0"/>
              <a:t>Radix Sort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131194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Quick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blipFill>
                <a:blip r:embed="rId2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Idea</a:t>
            </a:r>
            <a:r>
              <a:rPr lang="en-US" sz="2000" dirty="0"/>
              <a:t>: Build a Heap, repeatedly extract max element from the heap to build sorted list Right-to-Left</a:t>
            </a:r>
            <a:endParaRPr lang="en-US" sz="2000" dirty="0">
              <a:solidFill>
                <a:srgbClr val="FF33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5950" y="2933590"/>
            <a:ext cx="42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removing an element from the heap, move it to the (now unoccupied)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28922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595930"/>
            <a:ext cx="688077" cy="6880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7086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4249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7208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1394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4648201" y="592344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3996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3996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5817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5817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55939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5939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2" idx="3"/>
          </p:cNvCxnSpPr>
          <p:nvPr/>
        </p:nvCxnSpPr>
        <p:spPr>
          <a:xfrm flipV="1">
            <a:off x="4992240" y="5601258"/>
            <a:ext cx="319733" cy="322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2980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2980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2218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76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26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59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6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0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6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05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6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01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69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18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42600" y="6553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59021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595930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7086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4249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7208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1394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3996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3996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5817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5817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55939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5939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2980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2980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2218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76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26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59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6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0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6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05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6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01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69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18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66962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90849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60759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8253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54161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8375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2561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5299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95299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51637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51637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69846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69846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571061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71061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41470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41470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33849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88268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23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38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71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88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1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77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1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7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1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709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30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5718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90849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60759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8253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54161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8375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2561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5299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51637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51637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69846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69846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71061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41470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41470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33849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88268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23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38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71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88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1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77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1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7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1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709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30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47234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8367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62511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300055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7167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50012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4313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5975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5975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69155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69155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87364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87364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58988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58988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51367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305786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4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55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88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9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305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3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9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34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8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30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4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04213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Quick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blipFill>
                <a:blip r:embed="rId2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4" y="348037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5563" y="3480374"/>
            <a:ext cx="12650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  <a:p>
            <a:pPr algn="ctr"/>
            <a:r>
              <a:rPr lang="en-US" sz="3200" dirty="0"/>
              <a:t>(HW4)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289560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1264" y="34803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Idea</a:t>
            </a:r>
            <a:r>
              <a:rPr lang="en-US" sz="2000" dirty="0"/>
              <a:t>: Build a Heap, repeatedly extract max element from the heap to build sorted list Right-to-Left</a:t>
            </a:r>
            <a:endParaRPr lang="en-US" sz="20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comparison-based</a:t>
            </a:r>
          </a:p>
          <a:p>
            <a:r>
              <a:rPr lang="en-US" dirty="0"/>
              <a:t>Need to make some sort of assumption about the contents of the list</a:t>
            </a:r>
          </a:p>
          <a:p>
            <a:pPr lvl="1"/>
            <a:r>
              <a:rPr lang="en-US" dirty="0"/>
              <a:t>Small number of unique values</a:t>
            </a:r>
          </a:p>
          <a:p>
            <a:pPr lvl="1"/>
            <a:r>
              <a:rPr lang="en-US" dirty="0"/>
              <a:t>Small range of values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4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things are less than each element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76400" y="2590801"/>
                <a:ext cx="4551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Range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[1,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(here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[1,6]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make an array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populate with counts of each value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590801"/>
                <a:ext cx="4551118" cy="1200329"/>
              </a:xfrm>
              <a:prstGeom prst="rect">
                <a:avLst/>
              </a:prstGeom>
              <a:blipFill>
                <a:blip r:embed="rId2"/>
                <a:stretch>
                  <a:fillRect l="-2235" t="-3158" r="-1117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885062" y="18288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0262" y="3169861"/>
            <a:ext cx="3201538" cy="849868"/>
            <a:chOff x="2361062" y="2743200"/>
            <a:chExt cx="3201538" cy="849868"/>
          </a:xfrm>
        </p:grpSpPr>
        <p:grpSp>
          <p:nvGrpSpPr>
            <p:cNvPr id="32" name="Group 31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503034" y="3205151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34" y="3205151"/>
                <a:ext cx="7661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524001" y="3787096"/>
                <a:ext cx="2519921" cy="878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++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33CC"/>
                        </a:solidFill>
                        <a:latin typeface="Cambria Math"/>
                      </a:rPr>
                      <m:t>C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787096"/>
                <a:ext cx="2519921" cy="878510"/>
              </a:xfrm>
              <a:prstGeom prst="rect">
                <a:avLst/>
              </a:prstGeom>
              <a:blipFill>
                <a:blip r:embed="rId4"/>
                <a:stretch>
                  <a:fillRect l="-4020" t="-28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1447800" y="259245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3118891" y="1905001"/>
                <a:ext cx="738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91" y="1905001"/>
                <a:ext cx="738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1676400" y="5036404"/>
                <a:ext cx="46344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Take “</a:t>
                </a:r>
                <a:r>
                  <a:rPr lang="en-US" sz="2400" dirty="0">
                    <a:solidFill>
                      <a:srgbClr val="0070C0"/>
                    </a:solidFill>
                  </a:rPr>
                  <a:t>running sum</a:t>
                </a:r>
                <a:r>
                  <a:rPr lang="en-US" sz="2400" dirty="0"/>
                  <a:t>”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to count things less than each value</a:t>
                </a: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36404"/>
                <a:ext cx="4634474" cy="830997"/>
              </a:xfrm>
              <a:prstGeom prst="rect">
                <a:avLst/>
              </a:prstGeom>
              <a:blipFill>
                <a:blip r:embed="rId6"/>
                <a:stretch>
                  <a:fillRect l="-2192" t="-4545" r="-10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7390262" y="4953000"/>
            <a:ext cx="3201538" cy="849868"/>
            <a:chOff x="2361062" y="2743200"/>
            <a:chExt cx="3201538" cy="8498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503034" y="4988290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34" y="4988290"/>
                <a:ext cx="7661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1524001" y="5867401"/>
                <a:ext cx="394736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len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867401"/>
                <a:ext cx="3947363" cy="830997"/>
              </a:xfrm>
              <a:prstGeom prst="rect">
                <a:avLst/>
              </a:prstGeom>
              <a:blipFill>
                <a:blip r:embed="rId8"/>
                <a:stretch>
                  <a:fillRect l="-2564" t="-4478" r="-321"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1447800" y="5038058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8991031" y="4038600"/>
            <a:ext cx="48463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52886" y="4038600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running sum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8458200" y="5026968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6238" y="5867400"/>
            <a:ext cx="261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To sort: last item of value 3 goes at index 4</a:t>
            </a:r>
          </a:p>
        </p:txBody>
      </p:sp>
      <p:sp>
        <p:nvSpPr>
          <p:cNvPr id="1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0080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6" grpId="0"/>
      <p:bldP spid="117" grpId="0" animBg="1"/>
      <p:bldP spid="119" grpId="0"/>
      <p:bldP spid="16" grpId="0" animBg="1"/>
      <p:bldP spid="17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  <a:p>
            <a:r>
              <a:rPr lang="en-US" dirty="0"/>
              <a:t>Chapter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things are less than each element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90172" y="18288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1828801" y="3447872"/>
                <a:ext cx="45849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each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element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(last to first):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 find its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proper place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Decrement that position of </a:t>
                </a:r>
                <a:r>
                  <a:rPr lang="en-US" sz="2400" dirty="0">
                    <a:solidFill>
                      <a:srgbClr val="FF33CC"/>
                    </a:solidFill>
                  </a:rPr>
                  <a:t>C</a:t>
                </a: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447872"/>
                <a:ext cx="4584909" cy="1200329"/>
              </a:xfrm>
              <a:prstGeom prst="rect">
                <a:avLst/>
              </a:prstGeom>
              <a:blipFill>
                <a:blip r:embed="rId3"/>
                <a:stretch>
                  <a:fillRect l="-2216" t="-2083" r="-110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7466462" y="1806714"/>
            <a:ext cx="3201538" cy="849868"/>
            <a:chOff x="2361062" y="2743200"/>
            <a:chExt cx="3201538" cy="8498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132438" y="2568714"/>
            <a:ext cx="261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Last item of value 6 goes at index 8</a:t>
            </a:r>
          </a:p>
        </p:txBody>
      </p:sp>
      <p:sp>
        <p:nvSpPr>
          <p:cNvPr id="63" name="Oval 62"/>
          <p:cNvSpPr/>
          <p:nvPr/>
        </p:nvSpPr>
        <p:spPr>
          <a:xfrm>
            <a:off x="6019800" y="1865783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747372" y="5322332"/>
            <a:ext cx="4268338" cy="849868"/>
            <a:chOff x="2361062" y="2743200"/>
            <a:chExt cx="4268338" cy="849868"/>
          </a:xfrm>
        </p:grpSpPr>
        <p:grpSp>
          <p:nvGrpSpPr>
            <p:cNvPr id="65" name="Group 64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477000" y="3352801"/>
                <a:ext cx="3932680" cy="1428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len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downto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1"/>
                <a:ext cx="3932680" cy="1428533"/>
              </a:xfrm>
              <a:prstGeom prst="rect">
                <a:avLst/>
              </a:prstGeom>
              <a:blipFill>
                <a:blip r:embed="rId6"/>
                <a:stretch>
                  <a:fillRect l="-2244" t="-2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50457" y="191666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10134600" y="1880682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21793" y="540436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001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things are less than each element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90172" y="18288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1828801" y="3447872"/>
                <a:ext cx="45824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each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element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dirty="0"/>
                      <m:t>last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to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first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 find its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proper place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Decrement that position of </a:t>
                </a:r>
                <a:r>
                  <a:rPr lang="en-US" sz="2400" dirty="0">
                    <a:solidFill>
                      <a:srgbClr val="FF33CC"/>
                    </a:solidFill>
                  </a:rPr>
                  <a:t>C</a:t>
                </a: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447872"/>
                <a:ext cx="4582473" cy="1200329"/>
              </a:xfrm>
              <a:prstGeom prst="rect">
                <a:avLst/>
              </a:prstGeom>
              <a:blipFill>
                <a:blip r:embed="rId3"/>
                <a:stretch>
                  <a:fillRect l="-2216" t="-2083" r="-83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7466462" y="1806714"/>
            <a:ext cx="3201538" cy="849868"/>
            <a:chOff x="2361062" y="2743200"/>
            <a:chExt cx="3201538" cy="8498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132438" y="2568714"/>
            <a:ext cx="261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Last item of value 1 goes at index 2</a:t>
            </a:r>
          </a:p>
        </p:txBody>
      </p:sp>
      <p:sp>
        <p:nvSpPr>
          <p:cNvPr id="63" name="Oval 62"/>
          <p:cNvSpPr/>
          <p:nvPr/>
        </p:nvSpPr>
        <p:spPr>
          <a:xfrm>
            <a:off x="5486400" y="1865783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747372" y="5322332"/>
            <a:ext cx="4268338" cy="849868"/>
            <a:chOff x="2361062" y="2743200"/>
            <a:chExt cx="4268338" cy="849868"/>
          </a:xfrm>
        </p:grpSpPr>
        <p:grpSp>
          <p:nvGrpSpPr>
            <p:cNvPr id="65" name="Group 64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477000" y="3352801"/>
                <a:ext cx="3961469" cy="1428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len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downto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1"/>
                <a:ext cx="3961469" cy="1428533"/>
              </a:xfrm>
              <a:prstGeom prst="rect">
                <a:avLst/>
              </a:prstGeom>
              <a:blipFill>
                <a:blip r:embed="rId6"/>
                <a:stretch>
                  <a:fillRect l="-2229" t="-2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20255" y="540436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23114" y="191666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7467600" y="1902768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7726286" y="5093155"/>
                <a:ext cx="27131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86" y="5093155"/>
                <a:ext cx="2713115" cy="461665"/>
              </a:xfrm>
              <a:prstGeom prst="rect">
                <a:avLst/>
              </a:prstGeom>
              <a:blipFill>
                <a:blip r:embed="rId7"/>
                <a:stretch>
                  <a:fillRect l="-32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726921" y="5786736"/>
                <a:ext cx="2605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Memory: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21" y="5786736"/>
                <a:ext cx="2605585" cy="461665"/>
              </a:xfrm>
              <a:prstGeom prst="rect">
                <a:avLst/>
              </a:prstGeom>
              <a:blipFill>
                <a:blip r:embed="rId8"/>
                <a:stretch>
                  <a:fillRect l="-3382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4190999"/>
              </a:xfrm>
            </p:spPr>
            <p:txBody>
              <a:bodyPr/>
              <a:lstStyle/>
              <a:p>
                <a:r>
                  <a:rPr lang="en-US" dirty="0"/>
                  <a:t>Why not always use counting sort?</a:t>
                </a:r>
              </a:p>
              <a:p>
                <a:r>
                  <a:rPr lang="en-US" dirty="0"/>
                  <a:t>For 64-bit numbers, requires an array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5 GHz CPU will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&gt;116</m:t>
                    </m:r>
                  </m:oMath>
                </a14:m>
                <a:r>
                  <a:rPr lang="en-US" dirty="0"/>
                  <a:t> years to initialize the array</a:t>
                </a:r>
              </a:p>
              <a:p>
                <a:pPr lvl="1"/>
                <a:r>
                  <a:rPr lang="en-US" dirty="0"/>
                  <a:t>18 </a:t>
                </a:r>
                <a:r>
                  <a:rPr lang="en-US" dirty="0" err="1"/>
                  <a:t>Exabytes</a:t>
                </a:r>
                <a:r>
                  <a:rPr lang="en-US" dirty="0"/>
                  <a:t> of data</a:t>
                </a:r>
              </a:p>
              <a:p>
                <a:pPr lvl="2"/>
                <a:r>
                  <a:rPr lang="en-US" dirty="0"/>
                  <a:t>Total amount of data that Google has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4190999"/>
              </a:xfrm>
              <a:blipFill>
                <a:blip r:embed="rId2"/>
                <a:stretch>
                  <a:fillRect l="-1852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 txBox="1">
            <a:spLocks/>
          </p:cNvSpPr>
          <p:nvPr/>
        </p:nvSpPr>
        <p:spPr>
          <a:xfrm>
            <a:off x="8229600" y="65087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2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Exabytes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p:pic>
        <p:nvPicPr>
          <p:cNvPr id="2050" name="Picture 2" descr="https://upload.wikimedia.org/wikipedia/commons/e/ed/EFF_photograph_of_NSA%27s_Utah_Data_Cen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3800"/>
            <a:ext cx="79248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4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Stable sort </a:t>
            </a:r>
            <a:r>
              <a:rPr lang="en-US" dirty="0"/>
              <a:t>on each digit, from least significant to most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752600" y="27432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801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323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999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7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24000" y="3592491"/>
            <a:ext cx="318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 each element into a “bucket” according to its 1’s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74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440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6106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772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438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104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70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9436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020939" y="2743200"/>
            <a:ext cx="4293125" cy="849868"/>
            <a:chOff x="2361062" y="2743200"/>
            <a:chExt cx="4293125" cy="849868"/>
          </a:xfrm>
        </p:grpSpPr>
        <p:grpSp>
          <p:nvGrpSpPr>
            <p:cNvPr id="95" name="Group 94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113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901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555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512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245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800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018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121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67914" y="3223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77688" y="3223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11088" y="3223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0332" y="3223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02083" y="3223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35483" y="3223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15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992657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526057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60026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69800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03200" y="59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02444" y="59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194195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27595" y="59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4102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76800" y="4495800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269625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811805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83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" grpId="0" animBg="1"/>
      <p:bldP spid="65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2" grpId="0"/>
      <p:bldP spid="1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Stable sort </a:t>
            </a:r>
            <a:r>
              <a:rPr lang="en-US" dirty="0"/>
              <a:t>on each digit, from least significant to most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0" y="3592491"/>
            <a:ext cx="318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 each element into a “bucket” according to its 10’s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74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440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6106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772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438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104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70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9436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992657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526057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60026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6980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03200" y="412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02444" y="412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19419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27595" y="412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4102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76800" y="2680879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26962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81180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6774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1440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106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772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438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104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770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436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92657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26057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60026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69800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03200" y="617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02444" y="617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94195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27595" y="617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4102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4574274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69625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811805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4335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Stable sort </a:t>
            </a:r>
            <a:r>
              <a:rPr lang="en-US" dirty="0"/>
              <a:t>on each digit, from least significant to most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0" y="3592491"/>
            <a:ext cx="318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 each element into a “bucket” according to its 100’s place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6774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1440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106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772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438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104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770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436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92657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26057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60026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69800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03200" y="426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02444" y="426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94195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27595" y="426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4102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2669274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69625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811805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822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4488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154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820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486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152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18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484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7457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30857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4826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74600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8000" y="625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07244" y="625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98995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32395" y="625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150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81600" y="4662079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574425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16605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524000" y="5059739"/>
                <a:ext cx="365760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digits in largest value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base of representation</a:t>
                </a: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59739"/>
                <a:ext cx="3657600" cy="1247842"/>
              </a:xfrm>
              <a:prstGeom prst="rect">
                <a:avLst/>
              </a:prstGeom>
              <a:blipFill>
                <a:blip r:embed="rId2"/>
                <a:stretch>
                  <a:fillRect l="-2778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4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For each element,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elements come before it in sorted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0" y="3592491"/>
                <a:ext cx="4551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Range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[0,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(here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[0,5]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make an array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populate with counts of each value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592491"/>
                <a:ext cx="4551118" cy="1200329"/>
              </a:xfrm>
              <a:prstGeom prst="rect">
                <a:avLst/>
              </a:prstGeom>
              <a:blipFill>
                <a:blip r:embed="rId2"/>
                <a:stretch>
                  <a:fillRect l="-2235" t="-3158" r="-11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885062" y="27432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7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53300" y="3767720"/>
            <a:ext cx="3201538" cy="849868"/>
            <a:chOff x="2361062" y="2743200"/>
            <a:chExt cx="3201538" cy="849868"/>
          </a:xfrm>
        </p:grpSpPr>
        <p:grpSp>
          <p:nvGrpSpPr>
            <p:cNvPr id="32" name="Group 31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466072" y="3803588"/>
                <a:ext cx="870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72" y="3803588"/>
                <a:ext cx="8701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24001" y="5105400"/>
                <a:ext cx="476193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Now make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s.t.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Value at index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is the number of elements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105400"/>
                <a:ext cx="4761930" cy="1569660"/>
              </a:xfrm>
              <a:prstGeom prst="rect">
                <a:avLst/>
              </a:prstGeom>
              <a:blipFill>
                <a:blip r:embed="rId4"/>
                <a:stretch>
                  <a:fillRect l="-1867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7364228" y="5246132"/>
            <a:ext cx="3201538" cy="849868"/>
            <a:chOff x="2361062" y="2743200"/>
            <a:chExt cx="3201538" cy="849868"/>
          </a:xfrm>
        </p:grpSpPr>
        <p:grpSp>
          <p:nvGrpSpPr>
            <p:cNvPr id="99" name="Group 98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477000" y="5282000"/>
                <a:ext cx="8772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282000"/>
                <a:ext cx="877228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8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For each element,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elements come before it in sorted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85062" y="27432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08079" y="3621502"/>
                <a:ext cx="4761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at index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is the number of elements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79" y="3621502"/>
                <a:ext cx="4761930" cy="830997"/>
              </a:xfrm>
              <a:prstGeom prst="rect">
                <a:avLst/>
              </a:prstGeom>
              <a:blipFill>
                <a:blip r:embed="rId2"/>
                <a:stretch>
                  <a:fillRect l="-186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7364228" y="3657600"/>
            <a:ext cx="3201538" cy="849868"/>
            <a:chOff x="2361062" y="2743200"/>
            <a:chExt cx="3201538" cy="849868"/>
          </a:xfrm>
        </p:grpSpPr>
        <p:grpSp>
          <p:nvGrpSpPr>
            <p:cNvPr id="99" name="Group 98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477000" y="3693468"/>
                <a:ext cx="8772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93468"/>
                <a:ext cx="8772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Hw3 Due 11pm Monday Oct 1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!)</a:t>
            </a:r>
          </a:p>
          <a:p>
            <a:r>
              <a:rPr lang="en-US" dirty="0"/>
              <a:t>Hw4 released soon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14448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079" t="-8108" r="-308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17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1" y="220980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209801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282264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2264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0060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1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7496" y="3810001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96" y="3810001"/>
                <a:ext cx="105015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7496" y="4338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96" y="4338936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699903" y="2210416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Optimal!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903" y="2822643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Optimal!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2303" y="480060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048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multiple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187117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11262</TotalTime>
  <Words>3345</Words>
  <Application>Microsoft Macintosh PowerPoint</Application>
  <PresentationFormat>Widescreen</PresentationFormat>
  <Paragraphs>1493</Paragraphs>
  <Slides>48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Cambria Math</vt:lpstr>
      <vt:lpstr>Office Theme</vt:lpstr>
      <vt:lpstr>PowerPoint Presentation</vt:lpstr>
      <vt:lpstr>Heap</vt:lpstr>
      <vt:lpstr>Today’s Keywords</vt:lpstr>
      <vt:lpstr>CLRS Readings</vt:lpstr>
      <vt:lpstr>Homeworks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  <vt:lpstr>Bubble Sort</vt:lpstr>
      <vt:lpstr>Bubble Sort</vt:lpstr>
      <vt:lpstr>Bubble Sort is “almost” Adaptive</vt:lpstr>
      <vt:lpstr>Bubble Sort</vt:lpstr>
      <vt:lpstr>Insertion Sort</vt:lpstr>
      <vt:lpstr>Insertion Sort</vt:lpstr>
      <vt:lpstr>Insertion Sort is Adaptive</vt:lpstr>
      <vt:lpstr>Insertion Sort</vt:lpstr>
      <vt:lpstr>Insertion Sort is Stable</vt:lpstr>
      <vt:lpstr>Insertion Sort</vt:lpstr>
      <vt:lpstr>Heap Sort</vt:lpstr>
      <vt:lpstr>Heap Sort</vt:lpstr>
      <vt:lpstr>Heap Sort</vt:lpstr>
      <vt:lpstr>Heap Sort</vt:lpstr>
      <vt:lpstr>Heap Sort</vt:lpstr>
      <vt:lpstr>Heap Sort</vt:lpstr>
      <vt:lpstr>In Place Heap Sort</vt:lpstr>
      <vt:lpstr>In Place Heap Sort</vt:lpstr>
      <vt:lpstr>In Place Heap Sort</vt:lpstr>
      <vt:lpstr>In Place Heap Sort</vt:lpstr>
      <vt:lpstr>In Place Heap Sort</vt:lpstr>
      <vt:lpstr>Heap Sort</vt:lpstr>
      <vt:lpstr>Sorting in Linear Time</vt:lpstr>
      <vt:lpstr>Counting Sort</vt:lpstr>
      <vt:lpstr>Counting Sort</vt:lpstr>
      <vt:lpstr>Counting Sort</vt:lpstr>
      <vt:lpstr>Counting Sort</vt:lpstr>
      <vt:lpstr>12 Exabytes</vt:lpstr>
      <vt:lpstr>Radix Sort</vt:lpstr>
      <vt:lpstr>Radix Sort</vt:lpstr>
      <vt:lpstr>Radix Sort</vt:lpstr>
      <vt:lpstr>Generalized Counting Sort</vt:lpstr>
      <vt:lpstr>Generalized Counting Sort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1165</cp:revision>
  <dcterms:created xsi:type="dcterms:W3CDTF">2017-08-21T20:54:06Z</dcterms:created>
  <dcterms:modified xsi:type="dcterms:W3CDTF">2018-09-27T03:04:09Z</dcterms:modified>
</cp:coreProperties>
</file>