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3"/>
  </p:notesMasterIdLst>
  <p:sldIdLst>
    <p:sldId id="343" r:id="rId2"/>
    <p:sldId id="633" r:id="rId3"/>
    <p:sldId id="659" r:id="rId4"/>
    <p:sldId id="660" r:id="rId5"/>
    <p:sldId id="661" r:id="rId6"/>
    <p:sldId id="480" r:id="rId7"/>
    <p:sldId id="481" r:id="rId8"/>
    <p:sldId id="482" r:id="rId9"/>
    <p:sldId id="634" r:id="rId10"/>
    <p:sldId id="641" r:id="rId11"/>
    <p:sldId id="642" r:id="rId12"/>
    <p:sldId id="643" r:id="rId13"/>
    <p:sldId id="644" r:id="rId14"/>
    <p:sldId id="645" r:id="rId15"/>
    <p:sldId id="647" r:id="rId16"/>
    <p:sldId id="650" r:id="rId17"/>
    <p:sldId id="648" r:id="rId18"/>
    <p:sldId id="649" r:id="rId19"/>
    <p:sldId id="652" r:id="rId20"/>
    <p:sldId id="653" r:id="rId21"/>
    <p:sldId id="654" r:id="rId22"/>
    <p:sldId id="655" r:id="rId23"/>
    <p:sldId id="656" r:id="rId24"/>
    <p:sldId id="657" r:id="rId25"/>
    <p:sldId id="662" r:id="rId26"/>
    <p:sldId id="663" r:id="rId27"/>
    <p:sldId id="664" r:id="rId28"/>
    <p:sldId id="665" r:id="rId29"/>
    <p:sldId id="666" r:id="rId30"/>
    <p:sldId id="667" r:id="rId31"/>
    <p:sldId id="668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B0F0"/>
    <a:srgbClr val="009900"/>
    <a:srgbClr val="FFFF00"/>
    <a:srgbClr val="CC6600"/>
    <a:srgbClr val="FF0000"/>
    <a:srgbClr val="CCCC00"/>
    <a:srgbClr val="FFA7FF"/>
    <a:srgbClr val="FF696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2888" autoAdjust="0"/>
  </p:normalViewPr>
  <p:slideViewPr>
    <p:cSldViewPr>
      <p:cViewPr varScale="1">
        <p:scale>
          <a:sx n="93" d="100"/>
          <a:sy n="93" d="100"/>
        </p:scale>
        <p:origin x="208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3" Type="http://schemas.openxmlformats.org/officeDocument/2006/relationships/image" Target="../media/image25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5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50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5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52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5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54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5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55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5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5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42.png"/><Relationship Id="rId5" Type="http://schemas.openxmlformats.org/officeDocument/2006/relationships/image" Target="../media/image56.png"/><Relationship Id="rId15" Type="http://schemas.openxmlformats.org/officeDocument/2006/relationships/image" Target="../media/image59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9.png"/><Relationship Id="rId2" Type="http://schemas.openxmlformats.org/officeDocument/2006/relationships/image" Target="../media/image53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67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9.png"/><Relationship Id="rId2" Type="http://schemas.openxmlformats.org/officeDocument/2006/relationships/image" Target="../media/image53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68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9.png"/><Relationship Id="rId2" Type="http://schemas.openxmlformats.org/officeDocument/2006/relationships/image" Target="../media/image53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70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eg"/><Relationship Id="rId11" Type="http://schemas.openxmlformats.org/officeDocument/2006/relationships/image" Target="../media/image80.jpeg"/><Relationship Id="rId5" Type="http://schemas.openxmlformats.org/officeDocument/2006/relationships/image" Target="../media/image74.png"/><Relationship Id="rId10" Type="http://schemas.openxmlformats.org/officeDocument/2006/relationships/image" Target="../media/image79.jpeg"/><Relationship Id="rId4" Type="http://schemas.openxmlformats.org/officeDocument/2006/relationships/image" Target="../media/image73.jpeg"/><Relationship Id="rId9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92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9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0.png"/><Relationship Id="rId5" Type="http://schemas.openxmlformats.org/officeDocument/2006/relationships/image" Target="../media/image86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5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/>
          </p:cNvSpPr>
          <p:nvPr/>
        </p:nvSpPr>
        <p:spPr>
          <a:xfrm>
            <a:off x="1143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6100" y="1942449"/>
            <a:ext cx="64770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Warm up:</a:t>
            </a:r>
          </a:p>
          <a:p>
            <a:pPr algn="ctr"/>
            <a:r>
              <a:rPr lang="en-US" sz="3200" dirty="0"/>
              <a:t>Modify Dijkstra’s Algorithm to find the shortest paths by </a:t>
            </a:r>
            <a:r>
              <a:rPr lang="en-US" sz="3200" i="1" dirty="0"/>
              <a:t>product</a:t>
            </a:r>
            <a:r>
              <a:rPr lang="en-US" sz="3200" dirty="0"/>
              <a:t> of edge weights (assume all weights are at least 1)</a:t>
            </a:r>
          </a:p>
        </p:txBody>
      </p:sp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Currency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1"/>
            <a:ext cx="9144000" cy="277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886" y="1307068"/>
            <a:ext cx="296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Dollar = 0.8783121137 Euro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8161" y="4355068"/>
            <a:ext cx="30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Euro= 4.1823100458 Dirham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1" y="4292034"/>
            <a:ext cx="326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Dirham= 1.0548325619 Ringgit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8157" y="1078469"/>
            <a:ext cx="292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 Dollar = 3.87 Ringgit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30824" y="5410201"/>
            <a:ext cx="6316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Dollar= 0.8783121137 * 4.1823100458 * 1.0548325619 Ringgit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= 3.87479406049 Ringgit</a:t>
            </a:r>
          </a:p>
        </p:txBody>
      </p:sp>
    </p:spTree>
    <p:extLst>
      <p:ext uri="{BB962C8B-B14F-4D97-AF65-F5344CB8AC3E}">
        <p14:creationId xmlns:p14="http://schemas.microsoft.com/office/powerpoint/2010/main" val="308088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Currency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676400" y="1524001"/>
            <a:ext cx="7924800" cy="5305097"/>
            <a:chOff x="152400" y="1064832"/>
            <a:chExt cx="8305800" cy="576426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064832"/>
              <a:ext cx="8153400" cy="5764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04800" y="166589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152400" y="4038600"/>
              <a:ext cx="914400" cy="1524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86400" y="1672092"/>
              <a:ext cx="9906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86400" y="1672092"/>
              <a:ext cx="1143000" cy="762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562600" y="4106062"/>
              <a:ext cx="9906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62600" y="4106062"/>
              <a:ext cx="1143000" cy="762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1752601" y="4038600"/>
            <a:ext cx="8007991" cy="31925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91000" y="3669268"/>
            <a:ext cx="3184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Ringgit = 0.2583979328 Dollar</a:t>
            </a:r>
          </a:p>
        </p:txBody>
      </p:sp>
      <p:sp>
        <p:nvSpPr>
          <p:cNvPr id="3" name="Rectangle 2"/>
          <p:cNvSpPr/>
          <p:nvPr/>
        </p:nvSpPr>
        <p:spPr>
          <a:xfrm>
            <a:off x="2039924" y="1150835"/>
            <a:ext cx="3301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Dollar = 3.87479406049 Ringgit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1801" y="4800601"/>
            <a:ext cx="488467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 Dollar = 3.87479406049  * 0.2583979328 Dollar</a:t>
            </a:r>
          </a:p>
          <a:p>
            <a:r>
              <a:rPr lang="en-US" dirty="0">
                <a:solidFill>
                  <a:srgbClr val="FF0000"/>
                </a:solidFill>
              </a:rPr>
              <a:t>       = 1.00123877526 Dollar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7563" y="5492467"/>
            <a:ext cx="17849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Free Money!</a:t>
            </a:r>
          </a:p>
        </p:txBody>
      </p:sp>
    </p:spTree>
    <p:extLst>
      <p:ext uri="{BB962C8B-B14F-4D97-AF65-F5344CB8AC3E}">
        <p14:creationId xmlns:p14="http://schemas.microsoft.com/office/powerpoint/2010/main" val="268196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Currency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22792" y="1371601"/>
            <a:ext cx="790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way to transfer USD to MYR: </a:t>
            </a:r>
          </a:p>
          <a:p>
            <a:r>
              <a:rPr lang="en-US" sz="2400" dirty="0"/>
              <a:t>	Given a graph of currencies (edges are exchange rates)</a:t>
            </a:r>
          </a:p>
          <a:p>
            <a:r>
              <a:rPr lang="en-US" sz="2400" dirty="0"/>
              <a:t>	find the shortest path by product of edge weights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2018268" y="4106048"/>
            <a:ext cx="6119653" cy="2533512"/>
            <a:chOff x="198791" y="3091936"/>
            <a:chExt cx="7194610" cy="2978540"/>
          </a:xfrm>
        </p:grpSpPr>
        <p:sp>
          <p:nvSpPr>
            <p:cNvPr id="31" name="TextBox 30"/>
            <p:cNvSpPr txBox="1"/>
            <p:nvPr/>
          </p:nvSpPr>
          <p:spPr>
            <a:xfrm>
              <a:off x="579630" y="4381078"/>
              <a:ext cx="1451504" cy="361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0.8783121137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198791" y="3276600"/>
              <a:ext cx="8402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USD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1466679" y="4810174"/>
              <a:ext cx="9164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Euro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4707202" y="5230275"/>
              <a:ext cx="9164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AED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6477000" y="3276599"/>
              <a:ext cx="9164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MYR</a:t>
              </a:r>
            </a:p>
          </p:txBody>
        </p:sp>
        <p:cxnSp>
          <p:nvCxnSpPr>
            <p:cNvPr id="55" name="Curved Connector 54"/>
            <p:cNvCxnSpPr>
              <a:stCxn id="34" idx="3"/>
              <a:endCxn id="47" idx="2"/>
            </p:cNvCxnSpPr>
            <p:nvPr/>
          </p:nvCxnSpPr>
          <p:spPr>
            <a:xfrm rot="16200000" flipH="1">
              <a:off x="275998" y="4039593"/>
              <a:ext cx="1236519" cy="1144843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47" idx="5"/>
              <a:endCxn id="48" idx="2"/>
            </p:cNvCxnSpPr>
            <p:nvPr/>
          </p:nvCxnSpPr>
          <p:spPr>
            <a:xfrm rot="16200000" flipH="1">
              <a:off x="3416516" y="4359690"/>
              <a:ext cx="123046" cy="2458326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>
              <a:stCxn id="48" idx="6"/>
              <a:endCxn id="49" idx="4"/>
            </p:cNvCxnSpPr>
            <p:nvPr/>
          </p:nvCxnSpPr>
          <p:spPr>
            <a:xfrm flipV="1">
              <a:off x="5623603" y="4116800"/>
              <a:ext cx="1311598" cy="1533576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7"/>
            <p:cNvCxnSpPr>
              <a:stCxn id="49" idx="3"/>
              <a:endCxn id="34" idx="5"/>
            </p:cNvCxnSpPr>
            <p:nvPr/>
          </p:nvCxnSpPr>
          <p:spPr>
            <a:xfrm rot="5400000">
              <a:off x="3763576" y="1146127"/>
              <a:ext cx="1" cy="5695257"/>
            </a:xfrm>
            <a:prstGeom prst="curvedConnector3">
              <a:avLst>
                <a:gd name="adj1" fmla="val 35164600000"/>
              </a:avLst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2713246" y="5141359"/>
              <a:ext cx="1451504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4.1823100458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257800" y="4598018"/>
              <a:ext cx="1451504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1.0548325619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211184" y="3971940"/>
              <a:ext cx="1451504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0.2583979328</a:t>
              </a:r>
            </a:p>
          </p:txBody>
        </p:sp>
        <p:cxnSp>
          <p:nvCxnSpPr>
            <p:cNvPr id="106" name="Curved Connector 105"/>
            <p:cNvCxnSpPr>
              <a:stCxn id="34" idx="0"/>
              <a:endCxn id="49" idx="0"/>
            </p:cNvCxnSpPr>
            <p:nvPr/>
          </p:nvCxnSpPr>
          <p:spPr>
            <a:xfrm rot="5400000" flipH="1" flipV="1">
              <a:off x="3777046" y="118446"/>
              <a:ext cx="1" cy="6316309"/>
            </a:xfrm>
            <a:prstGeom prst="curvedConnector3">
              <a:avLst>
                <a:gd name="adj1" fmla="val 22860100000"/>
              </a:avLst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2925394" y="3091936"/>
              <a:ext cx="1558925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3.87479406049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5036719" y="2743200"/>
                <a:ext cx="2027927" cy="1029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719" y="2743200"/>
                <a:ext cx="2027927" cy="1029128"/>
              </a:xfrm>
              <a:prstGeom prst="rect">
                <a:avLst/>
              </a:prstGeom>
              <a:blipFill>
                <a:blip r:embed="rId2"/>
                <a:stretch>
                  <a:fillRect l="-21250" t="-127160" b="-17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7190365" y="2934599"/>
            <a:ext cx="30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Invert edge weights to make it a minimization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327383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Currency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22792" y="1371601"/>
            <a:ext cx="790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way to transfer USD to MYR: </a:t>
            </a:r>
          </a:p>
          <a:p>
            <a:r>
              <a:rPr lang="en-US" sz="2400" dirty="0"/>
              <a:t>	Given a graph of currencies (edges are exchange rates)</a:t>
            </a:r>
          </a:p>
          <a:p>
            <a:r>
              <a:rPr lang="en-US" sz="2400" dirty="0"/>
              <a:t>	find the shortest path by product of edge weights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2018268" y="4106048"/>
            <a:ext cx="6119653" cy="2533512"/>
            <a:chOff x="198791" y="3091936"/>
            <a:chExt cx="7194610" cy="2978540"/>
          </a:xfrm>
        </p:grpSpPr>
        <p:sp>
          <p:nvSpPr>
            <p:cNvPr id="31" name="TextBox 30"/>
            <p:cNvSpPr txBox="1"/>
            <p:nvPr/>
          </p:nvSpPr>
          <p:spPr>
            <a:xfrm>
              <a:off x="579630" y="4495903"/>
              <a:ext cx="592136" cy="361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1.14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198791" y="3276600"/>
              <a:ext cx="8402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USD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1466679" y="4810174"/>
              <a:ext cx="9164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Euro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4707202" y="5230275"/>
              <a:ext cx="9164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AED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6477000" y="3276599"/>
              <a:ext cx="9164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MYR</a:t>
              </a:r>
            </a:p>
          </p:txBody>
        </p:sp>
        <p:cxnSp>
          <p:nvCxnSpPr>
            <p:cNvPr id="55" name="Curved Connector 54"/>
            <p:cNvCxnSpPr>
              <a:stCxn id="34" idx="3"/>
              <a:endCxn id="47" idx="2"/>
            </p:cNvCxnSpPr>
            <p:nvPr/>
          </p:nvCxnSpPr>
          <p:spPr>
            <a:xfrm rot="16200000" flipH="1">
              <a:off x="275998" y="4039593"/>
              <a:ext cx="1236519" cy="1144843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47" idx="5"/>
              <a:endCxn id="48" idx="2"/>
            </p:cNvCxnSpPr>
            <p:nvPr/>
          </p:nvCxnSpPr>
          <p:spPr>
            <a:xfrm rot="16200000" flipH="1">
              <a:off x="3416516" y="4359690"/>
              <a:ext cx="123046" cy="2458326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>
              <a:stCxn id="48" idx="6"/>
              <a:endCxn id="49" idx="4"/>
            </p:cNvCxnSpPr>
            <p:nvPr/>
          </p:nvCxnSpPr>
          <p:spPr>
            <a:xfrm flipV="1">
              <a:off x="5623603" y="4116800"/>
              <a:ext cx="1311598" cy="1533576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7"/>
            <p:cNvCxnSpPr>
              <a:stCxn id="49" idx="3"/>
              <a:endCxn id="34" idx="5"/>
            </p:cNvCxnSpPr>
            <p:nvPr/>
          </p:nvCxnSpPr>
          <p:spPr>
            <a:xfrm rot="5400000">
              <a:off x="3763576" y="1146127"/>
              <a:ext cx="1" cy="5695257"/>
            </a:xfrm>
            <a:prstGeom prst="curvedConnector3">
              <a:avLst>
                <a:gd name="adj1" fmla="val 35164600000"/>
              </a:avLst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3155587" y="5190829"/>
              <a:ext cx="592136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0.24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832096" y="4821594"/>
              <a:ext cx="592136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0.95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211184" y="3971940"/>
              <a:ext cx="592136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3.87</a:t>
              </a:r>
            </a:p>
          </p:txBody>
        </p:sp>
        <p:cxnSp>
          <p:nvCxnSpPr>
            <p:cNvPr id="106" name="Curved Connector 105"/>
            <p:cNvCxnSpPr>
              <a:stCxn id="34" idx="0"/>
              <a:endCxn id="49" idx="0"/>
            </p:cNvCxnSpPr>
            <p:nvPr/>
          </p:nvCxnSpPr>
          <p:spPr>
            <a:xfrm rot="5400000" flipH="1" flipV="1">
              <a:off x="3777046" y="118446"/>
              <a:ext cx="1" cy="6316309"/>
            </a:xfrm>
            <a:prstGeom prst="curvedConnector3">
              <a:avLst>
                <a:gd name="adj1" fmla="val 22860100000"/>
              </a:avLst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2925394" y="3091936"/>
              <a:ext cx="592136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0.26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5036718" y="2743200"/>
                <a:ext cx="1985672" cy="1029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718" y="2743200"/>
                <a:ext cx="1985672" cy="1029128"/>
              </a:xfrm>
              <a:prstGeom prst="rect">
                <a:avLst/>
              </a:prstGeom>
              <a:blipFill>
                <a:blip r:embed="rId2"/>
                <a:stretch>
                  <a:fillRect l="-23567" t="-127160" b="-17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7190365" y="2934599"/>
            <a:ext cx="30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Take log of edge weights to make summation</a:t>
            </a:r>
          </a:p>
        </p:txBody>
      </p:sp>
    </p:spTree>
    <p:extLst>
      <p:ext uri="{BB962C8B-B14F-4D97-AF65-F5344CB8AC3E}">
        <p14:creationId xmlns:p14="http://schemas.microsoft.com/office/powerpoint/2010/main" val="400056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Currency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22792" y="1371601"/>
            <a:ext cx="790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way to transfer USD to MYR: </a:t>
            </a:r>
          </a:p>
          <a:p>
            <a:r>
              <a:rPr lang="en-US" sz="2400" dirty="0"/>
              <a:t>	Given a graph of currencies (edges are exchange rates)</a:t>
            </a:r>
          </a:p>
          <a:p>
            <a:r>
              <a:rPr lang="en-US" sz="2400" dirty="0"/>
              <a:t>	find the shortest path by product of edge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5036718" y="2743200"/>
                <a:ext cx="2383666" cy="1029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718" y="2743200"/>
                <a:ext cx="2383666" cy="1029128"/>
              </a:xfrm>
              <a:prstGeom prst="rect">
                <a:avLst/>
              </a:prstGeom>
              <a:blipFill>
                <a:blip r:embed="rId2"/>
                <a:stretch>
                  <a:fillRect l="-19681" t="-127160" b="-17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7472593" y="2934597"/>
            <a:ext cx="308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Now a shortest path problem!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018268" y="4106048"/>
            <a:ext cx="6119653" cy="2533512"/>
            <a:chOff x="198791" y="3091936"/>
            <a:chExt cx="7194610" cy="2978540"/>
          </a:xfrm>
        </p:grpSpPr>
        <p:sp>
          <p:nvSpPr>
            <p:cNvPr id="23" name="TextBox 22"/>
            <p:cNvSpPr txBox="1"/>
            <p:nvPr/>
          </p:nvSpPr>
          <p:spPr>
            <a:xfrm>
              <a:off x="579630" y="4495903"/>
              <a:ext cx="592136" cy="361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0.06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198791" y="3276600"/>
              <a:ext cx="8402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USD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466679" y="4810174"/>
              <a:ext cx="9164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Euro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4707202" y="5230275"/>
              <a:ext cx="9164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AED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6477000" y="3276599"/>
              <a:ext cx="916401" cy="8402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MYR</a:t>
              </a:r>
            </a:p>
          </p:txBody>
        </p:sp>
        <p:cxnSp>
          <p:nvCxnSpPr>
            <p:cNvPr id="28" name="Curved Connector 27"/>
            <p:cNvCxnSpPr>
              <a:stCxn id="24" idx="3"/>
              <a:endCxn id="25" idx="2"/>
            </p:cNvCxnSpPr>
            <p:nvPr/>
          </p:nvCxnSpPr>
          <p:spPr>
            <a:xfrm rot="16200000" flipH="1">
              <a:off x="275998" y="4039593"/>
              <a:ext cx="1236519" cy="1144843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25" idx="5"/>
              <a:endCxn id="26" idx="2"/>
            </p:cNvCxnSpPr>
            <p:nvPr/>
          </p:nvCxnSpPr>
          <p:spPr>
            <a:xfrm rot="16200000" flipH="1">
              <a:off x="3416516" y="4359690"/>
              <a:ext cx="123046" cy="2458326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26" idx="6"/>
              <a:endCxn id="27" idx="4"/>
            </p:cNvCxnSpPr>
            <p:nvPr/>
          </p:nvCxnSpPr>
          <p:spPr>
            <a:xfrm flipV="1">
              <a:off x="5623603" y="4116800"/>
              <a:ext cx="1311598" cy="1533576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7" idx="3"/>
              <a:endCxn id="24" idx="5"/>
            </p:cNvCxnSpPr>
            <p:nvPr/>
          </p:nvCxnSpPr>
          <p:spPr>
            <a:xfrm rot="5400000">
              <a:off x="3763576" y="1146127"/>
              <a:ext cx="1" cy="5695257"/>
            </a:xfrm>
            <a:prstGeom prst="curvedConnector3">
              <a:avLst>
                <a:gd name="adj1" fmla="val 35164600000"/>
              </a:avLst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155587" y="5190829"/>
              <a:ext cx="656212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-0.63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32096" y="4821594"/>
              <a:ext cx="548789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-.02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11184" y="3971940"/>
              <a:ext cx="592136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0.57</a:t>
              </a:r>
            </a:p>
          </p:txBody>
        </p:sp>
        <p:cxnSp>
          <p:nvCxnSpPr>
            <p:cNvPr id="37" name="Curved Connector 36"/>
            <p:cNvCxnSpPr>
              <a:stCxn id="24" idx="0"/>
              <a:endCxn id="27" idx="0"/>
            </p:cNvCxnSpPr>
            <p:nvPr/>
          </p:nvCxnSpPr>
          <p:spPr>
            <a:xfrm rot="5400000" flipH="1" flipV="1">
              <a:off x="3777046" y="118446"/>
              <a:ext cx="1" cy="6316309"/>
            </a:xfrm>
            <a:prstGeom prst="curvedConnector3">
              <a:avLst>
                <a:gd name="adj1" fmla="val 22860100000"/>
              </a:avLst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925394" y="3091936"/>
              <a:ext cx="763632" cy="361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9900"/>
                  </a:solidFill>
                </a:rPr>
                <a:t>-0.585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507850" y="5912895"/>
            <a:ext cx="308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Negative Edge Weights!</a:t>
            </a:r>
          </a:p>
        </p:txBody>
      </p:sp>
    </p:spTree>
    <p:extLst>
      <p:ext uri="{BB962C8B-B14F-4D97-AF65-F5344CB8AC3E}">
        <p14:creationId xmlns:p14="http://schemas.microsoft.com/office/powerpoint/2010/main" val="45218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negative edges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00400" y="1600200"/>
            <a:ext cx="4600060" cy="2684122"/>
            <a:chOff x="0" y="3020093"/>
            <a:chExt cx="7044346" cy="4110355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8462" y="5546337"/>
              <a:ext cx="57000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1530663" y="4419600"/>
                <a:ext cx="208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𝐹</m:t>
                          </m:r>
                          <m:r>
                            <a:rPr lang="en-US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US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663" y="4419600"/>
                <a:ext cx="208133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1524001" y="5105401"/>
            <a:ext cx="3789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Weight if we take the cycle 0 times: 31</a:t>
            </a:r>
          </a:p>
          <a:p>
            <a:r>
              <a:rPr lang="en-US" dirty="0">
                <a:solidFill>
                  <a:srgbClr val="FF33CC"/>
                </a:solidFill>
              </a:rPr>
              <a:t>Weight if we take the cycle 1 time: 30</a:t>
            </a:r>
          </a:p>
          <a:p>
            <a:r>
              <a:rPr lang="en-US" dirty="0">
                <a:solidFill>
                  <a:srgbClr val="FF33CC"/>
                </a:solidFill>
              </a:rPr>
              <a:t>Weight if we take the cycle 2 times: 29</a:t>
            </a:r>
          </a:p>
          <a:p>
            <a:r>
              <a:rPr lang="en-US" dirty="0">
                <a:solidFill>
                  <a:srgbClr val="FF33CC"/>
                </a:solidFill>
              </a:rPr>
              <a:t>…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23992" y="4419600"/>
            <a:ext cx="4944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is no shortest path from A to I!</a:t>
            </a:r>
          </a:p>
          <a:p>
            <a:endParaRPr lang="en-US" sz="2400" dirty="0"/>
          </a:p>
          <a:p>
            <a:r>
              <a:rPr lang="en-US" sz="2400" dirty="0"/>
              <a:t>What we need: an algorithm that finds the shortest path in graphs with negative edge weights (if one exists)</a:t>
            </a:r>
          </a:p>
        </p:txBody>
      </p:sp>
    </p:spTree>
    <p:extLst>
      <p:ext uri="{BB962C8B-B14F-4D97-AF65-F5344CB8AC3E}">
        <p14:creationId xmlns:p14="http://schemas.microsoft.com/office/powerpoint/2010/main" val="283225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83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Any simple path has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838200"/>
              </a:xfrm>
              <a:blipFill>
                <a:blip r:embed="rId2"/>
                <a:stretch>
                  <a:fillRect l="-1852"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0" y="2743200"/>
            <a:ext cx="3275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Pigeonhole Principle!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811740" y="3741761"/>
                <a:ext cx="8229600" cy="129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More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edges means some node appears twice (i.e., there is a cycle)</a:t>
                </a: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740" y="3741761"/>
                <a:ext cx="8229600" cy="1295400"/>
              </a:xfrm>
              <a:prstGeom prst="rect">
                <a:avLst/>
              </a:prstGeom>
              <a:blipFill>
                <a:blip r:embed="rId3"/>
                <a:stretch>
                  <a:fillRect l="-1849" t="-5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786719" y="5334000"/>
                <a:ext cx="8229600" cy="129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If there is a shortest path of more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edges, there is a negative weight cycle</a:t>
                </a: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19" y="5334000"/>
                <a:ext cx="8229600" cy="1295400"/>
              </a:xfrm>
              <a:prstGeom prst="rect">
                <a:avLst/>
              </a:prstGeom>
              <a:blipFill>
                <a:blip r:embed="rId4"/>
                <a:stretch>
                  <a:fillRect l="-1849" t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39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Bellman-Ford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22791" y="1371601"/>
            <a:ext cx="4352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Idea: Use Dynamic Programming!</a:t>
            </a: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981200" y="2227702"/>
                <a:ext cx="1981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227702"/>
                <a:ext cx="19812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826892" y="2043035"/>
                <a:ext cx="4572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 using at most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edges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892" y="2043035"/>
                <a:ext cx="4572000" cy="830997"/>
              </a:xfrm>
              <a:prstGeom prst="rect">
                <a:avLst/>
              </a:prstGeom>
              <a:blipFill>
                <a:blip r:embed="rId3"/>
                <a:stretch>
                  <a:fillRect l="-193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1600200" y="3869184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Two options: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3580168" y="3198293"/>
                <a:ext cx="457323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A path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edges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to some node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 then edge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𝑥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𝑣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68" y="3198293"/>
                <a:ext cx="4573233" cy="830997"/>
              </a:xfrm>
              <a:prstGeom prst="rect">
                <a:avLst/>
              </a:prstGeom>
              <a:blipFill>
                <a:blip r:embed="rId4"/>
                <a:stretch>
                  <a:fillRect l="-1939" t="-46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3657600" y="4719936"/>
                <a:ext cx="533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A path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of at most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edges </a:t>
                </a: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719936"/>
                <a:ext cx="5334000" cy="461665"/>
              </a:xfrm>
              <a:prstGeom prst="rect">
                <a:avLst/>
              </a:prstGeom>
              <a:blipFill>
                <a:blip r:embed="rId5"/>
                <a:stretch>
                  <a:fillRect l="-1905" t="-11111" r="-1667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3657600" y="4100016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OR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8763000" y="4572001"/>
            <a:ext cx="1866080" cy="1053547"/>
            <a:chOff x="6669774" y="5181600"/>
            <a:chExt cx="1866080" cy="105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 rot="19779830">
                  <a:off x="7103739" y="5865815"/>
                  <a:ext cx="12720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 edges</a:t>
                  </a: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79830">
                  <a:off x="7103739" y="5865815"/>
                  <a:ext cx="127208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031" r="-7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>
                <a:xfrm>
                  <a:off x="6669774" y="5927735"/>
                  <a:ext cx="245492" cy="245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774" y="5927735"/>
                  <a:ext cx="245492" cy="245492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/>
                <p:cNvSpPr/>
                <p:nvPr/>
              </p:nvSpPr>
              <p:spPr>
                <a:xfrm>
                  <a:off x="8290362" y="5418809"/>
                  <a:ext cx="245492" cy="245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Oval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362" y="5418809"/>
                  <a:ext cx="245492" cy="245492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l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 47"/>
            <p:cNvSpPr/>
            <p:nvPr/>
          </p:nvSpPr>
          <p:spPr>
            <a:xfrm>
              <a:off x="6908526" y="5181600"/>
              <a:ext cx="1405720" cy="815108"/>
            </a:xfrm>
            <a:custGeom>
              <a:avLst/>
              <a:gdLst>
                <a:gd name="connsiteX0" fmla="*/ 0 w 1405720"/>
                <a:gd name="connsiteY0" fmla="*/ 796010 h 815108"/>
                <a:gd name="connsiteX1" fmla="*/ 109182 w 1405720"/>
                <a:gd name="connsiteY1" fmla="*/ 372930 h 815108"/>
                <a:gd name="connsiteX2" fmla="*/ 477672 w 1405720"/>
                <a:gd name="connsiteY2" fmla="*/ 809658 h 815108"/>
                <a:gd name="connsiteX3" fmla="*/ 627797 w 1405720"/>
                <a:gd name="connsiteY3" fmla="*/ 577646 h 815108"/>
                <a:gd name="connsiteX4" fmla="*/ 518615 w 1405720"/>
                <a:gd name="connsiteY4" fmla="*/ 4440 h 815108"/>
                <a:gd name="connsiteX5" fmla="*/ 928048 w 1405720"/>
                <a:gd name="connsiteY5" fmla="*/ 304691 h 815108"/>
                <a:gd name="connsiteX6" fmla="*/ 1037230 w 1405720"/>
                <a:gd name="connsiteY6" fmla="*/ 168213 h 815108"/>
                <a:gd name="connsiteX7" fmla="*/ 1269242 w 1405720"/>
                <a:gd name="connsiteY7" fmla="*/ 45383 h 815108"/>
                <a:gd name="connsiteX8" fmla="*/ 1405720 w 1405720"/>
                <a:gd name="connsiteY8" fmla="*/ 250100 h 81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5720" h="815108">
                  <a:moveTo>
                    <a:pt x="0" y="796010"/>
                  </a:moveTo>
                  <a:cubicBezTo>
                    <a:pt x="14785" y="583332"/>
                    <a:pt x="29570" y="370655"/>
                    <a:pt x="109182" y="372930"/>
                  </a:cubicBezTo>
                  <a:cubicBezTo>
                    <a:pt x="188794" y="375205"/>
                    <a:pt x="391236" y="775539"/>
                    <a:pt x="477672" y="809658"/>
                  </a:cubicBezTo>
                  <a:cubicBezTo>
                    <a:pt x="564108" y="843777"/>
                    <a:pt x="620973" y="711849"/>
                    <a:pt x="627797" y="577646"/>
                  </a:cubicBezTo>
                  <a:cubicBezTo>
                    <a:pt x="634621" y="443443"/>
                    <a:pt x="468573" y="49932"/>
                    <a:pt x="518615" y="4440"/>
                  </a:cubicBezTo>
                  <a:cubicBezTo>
                    <a:pt x="568657" y="-41052"/>
                    <a:pt x="841612" y="277395"/>
                    <a:pt x="928048" y="304691"/>
                  </a:cubicBezTo>
                  <a:cubicBezTo>
                    <a:pt x="1014484" y="331986"/>
                    <a:pt x="980364" y="211431"/>
                    <a:pt x="1037230" y="168213"/>
                  </a:cubicBezTo>
                  <a:cubicBezTo>
                    <a:pt x="1094096" y="124995"/>
                    <a:pt x="1207827" y="31735"/>
                    <a:pt x="1269242" y="45383"/>
                  </a:cubicBezTo>
                  <a:cubicBezTo>
                    <a:pt x="1330657" y="59031"/>
                    <a:pt x="1332932" y="129545"/>
                    <a:pt x="1405720" y="250100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524000" y="5862936"/>
                <a:ext cx="2971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862936"/>
                <a:ext cx="2971800" cy="461665"/>
              </a:xfrm>
              <a:prstGeom prst="rect">
                <a:avLst/>
              </a:prstGeom>
              <a:blipFill>
                <a:blip r:embed="rId9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4144218" y="5548365"/>
                <a:ext cx="4771183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lim>
                          </m:limLow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𝑆h𝑜𝑟𝑡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18" y="5548365"/>
                <a:ext cx="4771183" cy="573106"/>
              </a:xfrm>
              <a:prstGeom prst="rect">
                <a:avLst/>
              </a:prstGeom>
              <a:blipFill>
                <a:blip r:embed="rId10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3083918" y="6172201"/>
                <a:ext cx="4771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𝑆h𝑜𝑟𝑡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−1,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918" y="6172201"/>
                <a:ext cx="4771183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eft Brace 53"/>
          <p:cNvSpPr/>
          <p:nvPr/>
        </p:nvSpPr>
        <p:spPr>
          <a:xfrm>
            <a:off x="4157865" y="5440881"/>
            <a:ext cx="304800" cy="13157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7904412" y="3075324"/>
            <a:ext cx="2247080" cy="1039477"/>
            <a:chOff x="6380412" y="3075323"/>
            <a:chExt cx="2247080" cy="1039477"/>
          </a:xfrm>
        </p:grpSpPr>
        <p:grpSp>
          <p:nvGrpSpPr>
            <p:cNvPr id="50" name="Group 49"/>
            <p:cNvGrpSpPr/>
            <p:nvPr/>
          </p:nvGrpSpPr>
          <p:grpSpPr>
            <a:xfrm>
              <a:off x="6380412" y="3075323"/>
              <a:ext cx="2247080" cy="1039477"/>
              <a:chOff x="6380412" y="2452157"/>
              <a:chExt cx="2247080" cy="10394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/>
                  <p:cNvSpPr/>
                  <p:nvPr/>
                </p:nvSpPr>
                <p:spPr>
                  <a:xfrm>
                    <a:off x="6380412" y="3198292"/>
                    <a:ext cx="245492" cy="24549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Oval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0412" y="3198292"/>
                    <a:ext cx="245492" cy="245492"/>
                  </a:xfrm>
                  <a:prstGeom prst="ellipse">
                    <a:avLst/>
                  </a:prstGeom>
                  <a:blipFill rotWithShape="1">
                    <a:blip r:embed="rId12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/>
                  <p:cNvSpPr/>
                  <p:nvPr/>
                </p:nvSpPr>
                <p:spPr>
                  <a:xfrm>
                    <a:off x="8382000" y="3246142"/>
                    <a:ext cx="245492" cy="24549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Oval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0" y="3246142"/>
                    <a:ext cx="245492" cy="245492"/>
                  </a:xfrm>
                  <a:prstGeom prst="ellipse">
                    <a:avLst/>
                  </a:prstGeom>
                  <a:blipFill rotWithShape="1">
                    <a:blip r:embed="rId13"/>
                    <a:stretch>
                      <a:fillRect l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Oval 39"/>
                  <p:cNvSpPr/>
                  <p:nvPr/>
                </p:nvSpPr>
                <p:spPr>
                  <a:xfrm>
                    <a:off x="8001000" y="2689366"/>
                    <a:ext cx="245492" cy="24549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Oval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000" y="2689366"/>
                    <a:ext cx="245492" cy="245492"/>
                  </a:xfrm>
                  <a:prstGeom prst="ellipse">
                    <a:avLst/>
                  </a:prstGeom>
                  <a:blipFill rotWithShape="1">
                    <a:blip r:embed="rId14"/>
                    <a:stretch>
                      <a:fillRect l="-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40" idx="5"/>
                <a:endCxn id="39" idx="1"/>
              </p:cNvCxnSpPr>
              <p:nvPr/>
            </p:nvCxnSpPr>
            <p:spPr>
              <a:xfrm>
                <a:off x="8210541" y="2898907"/>
                <a:ext cx="207410" cy="383186"/>
              </a:xfrm>
              <a:prstGeom prst="straightConnector1">
                <a:avLst/>
              </a:prstGeom>
              <a:ln w="38100">
                <a:solidFill>
                  <a:srgbClr val="FF33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reeform 43"/>
              <p:cNvSpPr/>
              <p:nvPr/>
            </p:nvSpPr>
            <p:spPr>
              <a:xfrm>
                <a:off x="6619164" y="2452157"/>
                <a:ext cx="1405720" cy="815108"/>
              </a:xfrm>
              <a:custGeom>
                <a:avLst/>
                <a:gdLst>
                  <a:gd name="connsiteX0" fmla="*/ 0 w 1405720"/>
                  <a:gd name="connsiteY0" fmla="*/ 796010 h 815108"/>
                  <a:gd name="connsiteX1" fmla="*/ 109182 w 1405720"/>
                  <a:gd name="connsiteY1" fmla="*/ 372930 h 815108"/>
                  <a:gd name="connsiteX2" fmla="*/ 477672 w 1405720"/>
                  <a:gd name="connsiteY2" fmla="*/ 809658 h 815108"/>
                  <a:gd name="connsiteX3" fmla="*/ 627797 w 1405720"/>
                  <a:gd name="connsiteY3" fmla="*/ 577646 h 815108"/>
                  <a:gd name="connsiteX4" fmla="*/ 518615 w 1405720"/>
                  <a:gd name="connsiteY4" fmla="*/ 4440 h 815108"/>
                  <a:gd name="connsiteX5" fmla="*/ 928048 w 1405720"/>
                  <a:gd name="connsiteY5" fmla="*/ 304691 h 815108"/>
                  <a:gd name="connsiteX6" fmla="*/ 1037230 w 1405720"/>
                  <a:gd name="connsiteY6" fmla="*/ 168213 h 815108"/>
                  <a:gd name="connsiteX7" fmla="*/ 1269242 w 1405720"/>
                  <a:gd name="connsiteY7" fmla="*/ 45383 h 815108"/>
                  <a:gd name="connsiteX8" fmla="*/ 1405720 w 1405720"/>
                  <a:gd name="connsiteY8" fmla="*/ 250100 h 81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5720" h="815108">
                    <a:moveTo>
                      <a:pt x="0" y="796010"/>
                    </a:moveTo>
                    <a:cubicBezTo>
                      <a:pt x="14785" y="583332"/>
                      <a:pt x="29570" y="370655"/>
                      <a:pt x="109182" y="372930"/>
                    </a:cubicBezTo>
                    <a:cubicBezTo>
                      <a:pt x="188794" y="375205"/>
                      <a:pt x="391236" y="775539"/>
                      <a:pt x="477672" y="809658"/>
                    </a:cubicBezTo>
                    <a:cubicBezTo>
                      <a:pt x="564108" y="843777"/>
                      <a:pt x="620973" y="711849"/>
                      <a:pt x="627797" y="577646"/>
                    </a:cubicBezTo>
                    <a:cubicBezTo>
                      <a:pt x="634621" y="443443"/>
                      <a:pt x="468573" y="49932"/>
                      <a:pt x="518615" y="4440"/>
                    </a:cubicBezTo>
                    <a:cubicBezTo>
                      <a:pt x="568657" y="-41052"/>
                      <a:pt x="841612" y="277395"/>
                      <a:pt x="928048" y="304691"/>
                    </a:cubicBezTo>
                    <a:cubicBezTo>
                      <a:pt x="1014484" y="331986"/>
                      <a:pt x="980364" y="211431"/>
                      <a:pt x="1037230" y="168213"/>
                    </a:cubicBezTo>
                    <a:cubicBezTo>
                      <a:pt x="1094096" y="124995"/>
                      <a:pt x="1207827" y="31735"/>
                      <a:pt x="1269242" y="45383"/>
                    </a:cubicBezTo>
                    <a:cubicBezTo>
                      <a:pt x="1330657" y="59031"/>
                      <a:pt x="1332932" y="129545"/>
                      <a:pt x="1405720" y="25010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 rot="19779830">
                  <a:off x="6831560" y="3705765"/>
                  <a:ext cx="12720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edges</a:t>
                  </a: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79830">
                  <a:off x="6831560" y="3705765"/>
                  <a:ext cx="127208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5031" r="-7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86559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Bellman 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7426" y="2561218"/>
            <a:ext cx="6654975" cy="867783"/>
            <a:chOff x="0" y="5278008"/>
            <a:chExt cx="6654975" cy="867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17081"/>
                  <a:ext cx="2971800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𝑆h𝑜𝑟𝑡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𝑆h𝑜𝑟𝑡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/>
            <p:cNvSpPr/>
            <p:nvPr/>
          </p:nvSpPr>
          <p:spPr>
            <a:xfrm>
              <a:off x="2417192" y="5347857"/>
              <a:ext cx="234074" cy="7508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623478"/>
                  </p:ext>
                </p:extLst>
              </p:nvPr>
            </p:nvGraphicFramePr>
            <p:xfrm>
              <a:off x="2743204" y="3815080"/>
              <a:ext cx="609599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623478"/>
                  </p:ext>
                </p:extLst>
              </p:nvPr>
            </p:nvGraphicFramePr>
            <p:xfrm>
              <a:off x="2743204" y="3815080"/>
              <a:ext cx="609599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87" t="-3448" r="-807547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3448" r="-692593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774" t="-3448" r="-605660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148" t="-3448" r="-494444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3448" r="-403774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6296" t="-3448" r="-296296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7547" t="-3448" r="-201887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94444" t="-3448" r="-98148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9434" t="-3448" b="-7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289027" y="3429000"/>
                <a:ext cx="60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27" y="3429000"/>
                <a:ext cx="6065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895603" y="34457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 rot="2253684">
                <a:off x="1883760" y="3618746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1883760" y="3618746"/>
                <a:ext cx="5558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377399" y="382244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3822449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377399" y="42077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4207748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377399" y="491688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491688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377398" y="528621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8" y="528621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377399" y="56555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565554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377399" y="602488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602488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382873" y="454755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873" y="454755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6610354" y="762001"/>
            <a:ext cx="3981447" cy="2538281"/>
            <a:chOff x="0" y="2727362"/>
            <a:chExt cx="7044346" cy="4490961"/>
          </a:xfrm>
        </p:grpSpPr>
        <p:cxnSp>
          <p:nvCxnSpPr>
            <p:cNvPr id="43" name="Straight Connector 42"/>
            <p:cNvCxnSpPr>
              <a:stCxn id="71" idx="7"/>
              <a:endCxn id="72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2" idx="6"/>
              <a:endCxn id="75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1" idx="4"/>
              <a:endCxn id="73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4" idx="3"/>
              <a:endCxn id="73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6" idx="2"/>
              <a:endCxn id="73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5"/>
              <a:endCxn id="76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4" idx="7"/>
              <a:endCxn id="75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6"/>
              <a:endCxn id="77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7" idx="1"/>
              <a:endCxn id="75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9" idx="2"/>
              <a:endCxn id="75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7" idx="0"/>
              <a:endCxn id="79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8" idx="1"/>
              <a:endCxn id="79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8" idx="3"/>
              <a:endCxn id="77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7227" y="3195081"/>
              <a:ext cx="740810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5563" y="3940743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5875" y="6564867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7348" y="5905158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55801" y="4595356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678" y="4462779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4874" y="313182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8462" y="5546337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77032" y="353628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1033" y="5224258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5965" y="6404395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30978" y="272736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00" y="5096526"/>
              <a:ext cx="865602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-12</a:t>
              </a:r>
            </a:p>
          </p:txBody>
        </p:sp>
        <p:cxnSp>
          <p:nvCxnSpPr>
            <p:cNvPr id="69" name="Straight Connector 68"/>
            <p:cNvCxnSpPr>
              <a:stCxn id="72" idx="4"/>
              <a:endCxn id="73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112261" y="4075563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581403" y="34340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330487" y="34340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16287" y="34340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25887" y="34340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11687" y="343408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997487" y="343408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83287" y="343408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69087" y="343408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2362201" y="64124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64124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1778758" y="1078226"/>
                <a:ext cx="297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Start node is E</a:t>
                </a:r>
              </a:p>
              <a:p>
                <a:r>
                  <a:rPr lang="en-US" sz="2000" dirty="0"/>
                  <a:t>Initialize all others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∞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58" y="1078226"/>
                <a:ext cx="2971800" cy="707886"/>
              </a:xfrm>
              <a:prstGeom prst="rect">
                <a:avLst/>
              </a:prstGeom>
              <a:blipFill>
                <a:blip r:embed="rId16"/>
                <a:stretch>
                  <a:fillRect l="-2128" t="-3509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1519721" y="2174520"/>
                <a:ext cx="153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21" y="2174520"/>
                <a:ext cx="153474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/>
              <p:cNvSpPr/>
              <p:nvPr/>
            </p:nvSpPr>
            <p:spPr>
              <a:xfrm>
                <a:off x="2895601" y="1989854"/>
                <a:ext cx="32449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using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989854"/>
                <a:ext cx="3244941" cy="646331"/>
              </a:xfrm>
              <a:prstGeom prst="rect">
                <a:avLst/>
              </a:prstGeom>
              <a:blipFill>
                <a:blip r:embed="rId18"/>
                <a:stretch>
                  <a:fillRect l="-1563" t="-3846" r="-195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589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Bellman 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7426" y="2590801"/>
            <a:ext cx="6654975" cy="867783"/>
            <a:chOff x="0" y="5278008"/>
            <a:chExt cx="6654975" cy="867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0" y="5506608"/>
                  <a:ext cx="2971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06608"/>
                  <a:ext cx="2971800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𝑆h𝑜𝑟𝑡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𝑆h𝑜𝑟𝑡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/>
            <p:cNvSpPr/>
            <p:nvPr/>
          </p:nvSpPr>
          <p:spPr>
            <a:xfrm>
              <a:off x="2417192" y="5347857"/>
              <a:ext cx="234074" cy="7508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0992351"/>
                  </p:ext>
                </p:extLst>
              </p:nvPr>
            </p:nvGraphicFramePr>
            <p:xfrm>
              <a:off x="2743204" y="3815080"/>
              <a:ext cx="609599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0992351"/>
                  </p:ext>
                </p:extLst>
              </p:nvPr>
            </p:nvGraphicFramePr>
            <p:xfrm>
              <a:off x="2743204" y="3815080"/>
              <a:ext cx="609599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87" t="-3448" r="-807547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3448" r="-692593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774" t="-3448" r="-605660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148" t="-3448" r="-494444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3448" r="-403774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6296" t="-3448" r="-296296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7547" t="-3448" r="-201887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94444" t="-3448" r="-98148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9434" t="-3448" b="-7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87" t="-100000" r="-807547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774" t="-100000" r="-605660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100000" r="-403774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6296" t="-100000" r="-296296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9434" t="-100000" b="-5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289027" y="3429000"/>
                <a:ext cx="60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27" y="3429000"/>
                <a:ext cx="6065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895603" y="34457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 rot="2253684">
                <a:off x="1883760" y="3618746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1883760" y="3618746"/>
                <a:ext cx="5558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377399" y="382244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3822449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377399" y="42077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4207748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377399" y="491688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491688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377398" y="528621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8" y="528621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377399" y="56555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565554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377399" y="602488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602488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382873" y="454755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873" y="454755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6610354" y="762001"/>
            <a:ext cx="3981447" cy="2538281"/>
            <a:chOff x="0" y="2727362"/>
            <a:chExt cx="7044346" cy="4490961"/>
          </a:xfrm>
        </p:grpSpPr>
        <p:cxnSp>
          <p:nvCxnSpPr>
            <p:cNvPr id="43" name="Straight Connector 42"/>
            <p:cNvCxnSpPr>
              <a:stCxn id="71" idx="7"/>
              <a:endCxn id="72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2" idx="6"/>
              <a:endCxn id="75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1" idx="4"/>
              <a:endCxn id="73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4" idx="3"/>
              <a:endCxn id="73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6" idx="2"/>
              <a:endCxn id="73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5"/>
              <a:endCxn id="76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4" idx="7"/>
              <a:endCxn id="75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6"/>
              <a:endCxn id="77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7" idx="1"/>
              <a:endCxn id="75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9" idx="2"/>
              <a:endCxn id="75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7" idx="0"/>
              <a:endCxn id="79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8" idx="1"/>
              <a:endCxn id="79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8" idx="3"/>
              <a:endCxn id="77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7227" y="3195081"/>
              <a:ext cx="740810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5563" y="3940743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5875" y="6564867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7348" y="5905158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55801" y="4595356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678" y="4462779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4874" y="313182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8462" y="5546337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77032" y="353628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1033" y="5224258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5965" y="6404395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30978" y="272736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00" y="5096526"/>
              <a:ext cx="865602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-12</a:t>
              </a:r>
            </a:p>
          </p:txBody>
        </p:sp>
        <p:cxnSp>
          <p:nvCxnSpPr>
            <p:cNvPr id="69" name="Straight Connector 68"/>
            <p:cNvCxnSpPr>
              <a:stCxn id="72" idx="4"/>
              <a:endCxn id="73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112261" y="4075563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581403" y="34340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330487" y="34340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16287" y="34340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25887" y="34340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11687" y="343408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997487" y="343408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83287" y="343408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69087" y="343408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2362201" y="64124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64124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1778758" y="1078226"/>
                <a:ext cx="297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Start node is E</a:t>
                </a:r>
              </a:p>
              <a:p>
                <a:r>
                  <a:rPr lang="en-US" sz="2000" dirty="0"/>
                  <a:t>Initialize all others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∞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58" y="1078226"/>
                <a:ext cx="2971800" cy="707886"/>
              </a:xfrm>
              <a:prstGeom prst="rect">
                <a:avLst/>
              </a:prstGeom>
              <a:blipFill>
                <a:blip r:embed="rId16"/>
                <a:stretch>
                  <a:fillRect l="-2128" t="-3509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1519721" y="2174520"/>
                <a:ext cx="153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21" y="2174520"/>
                <a:ext cx="153474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/>
              <p:cNvSpPr/>
              <p:nvPr/>
            </p:nvSpPr>
            <p:spPr>
              <a:xfrm>
                <a:off x="2895601" y="1989854"/>
                <a:ext cx="32449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using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989854"/>
                <a:ext cx="3244941" cy="646331"/>
              </a:xfrm>
              <a:prstGeom prst="rect">
                <a:avLst/>
              </a:prstGeom>
              <a:blipFill>
                <a:blip r:embed="rId18"/>
                <a:stretch>
                  <a:fillRect l="-1563" t="-3846" r="-195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23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1905001" y="1066800"/>
                <a:ext cx="8686800" cy="316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=∞</m:t>
                    </m:r>
                  </m:oMath>
                </a14:m>
                <a:r>
                  <a:rPr lang="en-US" sz="2800" dirty="0"/>
                  <a:t> for each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𝑣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Keep a priority queue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𝑃𝑄</m:t>
                    </m:r>
                  </m:oMath>
                </a14:m>
                <a:r>
                  <a:rPr lang="en-US" sz="2800" dirty="0"/>
                  <a:t> of nodes,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800" dirty="0"/>
                  <a:t> as key</a:t>
                </a:r>
              </a:p>
              <a:p>
                <a:r>
                  <a:rPr lang="en-US" sz="2800" dirty="0"/>
                  <a:t>Pick a start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=0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While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𝑃𝑄</m:t>
                    </m:r>
                  </m:oMath>
                </a14:m>
                <a:r>
                  <a:rPr lang="en-US" sz="2800" dirty="0"/>
                  <a:t> is not empty:</a:t>
                </a: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𝑣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𝑃𝑄</m:t>
                    </m:r>
                    <m:r>
                      <a:rPr lang="en-US" sz="2800" i="1">
                        <a:latin typeface="Cambria Math"/>
                      </a:rPr>
                      <m:t>.</m:t>
                    </m:r>
                    <m:r>
                      <a:rPr lang="en-US" sz="2800" i="1">
                        <a:latin typeface="Cambria Math"/>
                      </a:rPr>
                      <m:t>𝑒𝑥𝑡𝑟𝑎𝑐𝑡𝑚𝑖𝑛</m:t>
                    </m:r>
                    <m:r>
                      <a:rPr lang="en-US" sz="2800" i="1">
                        <a:latin typeface="Cambria Math"/>
                      </a:rPr>
                      <m:t>()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	for each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𝑢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𝑃𝑄</m:t>
                    </m:r>
                    <m:r>
                      <a:rPr lang="en-US" sz="2800" i="1">
                        <a:latin typeface="Cambria Math"/>
                      </a:rPr>
                      <m:t>.</m:t>
                    </m:r>
                    <m:r>
                      <a:rPr lang="en-US" sz="2800" i="1">
                        <a:latin typeface="Cambria Math"/>
                      </a:rPr>
                      <m:t>𝑑𝑒𝑐𝑟𝑒𝑎𝑠𝑒𝐾𝑒𝑦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𝑢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066800"/>
                <a:ext cx="8686800" cy="3164008"/>
              </a:xfrm>
              <a:prstGeom prst="rect">
                <a:avLst/>
              </a:prstGeom>
              <a:blipFill>
                <a:blip r:embed="rId2"/>
                <a:stretch>
                  <a:fillRect l="-1314" t="-2410" r="-584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524000" y="4495800"/>
            <a:ext cx="457200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sz="2800" dirty="0"/>
              <a:t>Modify </a:t>
            </a:r>
            <a:r>
              <a:rPr lang="en-US" sz="2800" dirty="0" err="1"/>
              <a:t>Dijkstra’s</a:t>
            </a:r>
            <a:r>
              <a:rPr lang="en-US" sz="2800" dirty="0"/>
              <a:t> Algorithm to find the shortest paths by </a:t>
            </a:r>
            <a:r>
              <a:rPr lang="en-US" sz="2800" i="1" dirty="0"/>
              <a:t>product</a:t>
            </a:r>
            <a:r>
              <a:rPr lang="en-US" sz="2800" dirty="0"/>
              <a:t> of edge weights (assume all weights are at least 1)</a:t>
            </a:r>
          </a:p>
        </p:txBody>
      </p:sp>
    </p:spTree>
    <p:extLst>
      <p:ext uri="{BB962C8B-B14F-4D97-AF65-F5344CB8AC3E}">
        <p14:creationId xmlns:p14="http://schemas.microsoft.com/office/powerpoint/2010/main" val="1619927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Bellman 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7426" y="2590801"/>
            <a:ext cx="6654975" cy="867783"/>
            <a:chOff x="0" y="5278008"/>
            <a:chExt cx="6654975" cy="867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0" y="5506608"/>
                  <a:ext cx="2971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06608"/>
                  <a:ext cx="2971800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𝑆h𝑜𝑟𝑡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𝑆h𝑜𝑟𝑡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/>
            <p:cNvSpPr/>
            <p:nvPr/>
          </p:nvSpPr>
          <p:spPr>
            <a:xfrm>
              <a:off x="2417192" y="5347857"/>
              <a:ext cx="234074" cy="7508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584789"/>
                  </p:ext>
                </p:extLst>
              </p:nvPr>
            </p:nvGraphicFramePr>
            <p:xfrm>
              <a:off x="2743204" y="3815080"/>
              <a:ext cx="609599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584789"/>
                  </p:ext>
                </p:extLst>
              </p:nvPr>
            </p:nvGraphicFramePr>
            <p:xfrm>
              <a:off x="2743204" y="3815080"/>
              <a:ext cx="609599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87" t="-3448" r="-807547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3448" r="-692593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774" t="-3448" r="-605660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148" t="-3448" r="-494444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3448" r="-403774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6296" t="-3448" r="-296296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7547" t="-3448" r="-201887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94444" t="-3448" r="-98148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9434" t="-3448" b="-7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87" t="-100000" r="-807547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774" t="-100000" r="-605660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100000" r="-403774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6296" t="-100000" r="-296296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9434" t="-100000" b="-5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206897" r="-403774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289027" y="3429000"/>
                <a:ext cx="60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27" y="3429000"/>
                <a:ext cx="6065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895603" y="34457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 rot="2253684">
                <a:off x="1883760" y="3618746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1883760" y="3618746"/>
                <a:ext cx="5558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377399" y="382244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3822449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377399" y="42077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4207748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377399" y="491688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491688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377398" y="528621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8" y="528621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377399" y="56555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565554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377399" y="602488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602488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382873" y="454755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873" y="454755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6610354" y="762001"/>
            <a:ext cx="3981447" cy="2538281"/>
            <a:chOff x="0" y="2727362"/>
            <a:chExt cx="7044346" cy="4490961"/>
          </a:xfrm>
        </p:grpSpPr>
        <p:cxnSp>
          <p:nvCxnSpPr>
            <p:cNvPr id="43" name="Straight Connector 42"/>
            <p:cNvCxnSpPr>
              <a:stCxn id="71" idx="7"/>
              <a:endCxn id="72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2" idx="6"/>
              <a:endCxn id="75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1" idx="4"/>
              <a:endCxn id="73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4" idx="3"/>
              <a:endCxn id="73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6" idx="2"/>
              <a:endCxn id="73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5"/>
              <a:endCxn id="76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4" idx="7"/>
              <a:endCxn id="75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6"/>
              <a:endCxn id="77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7" idx="1"/>
              <a:endCxn id="75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9" idx="2"/>
              <a:endCxn id="75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7" idx="0"/>
              <a:endCxn id="79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8" idx="1"/>
              <a:endCxn id="79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8" idx="3"/>
              <a:endCxn id="77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7227" y="3195081"/>
              <a:ext cx="740810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5563" y="3940743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5875" y="6564867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7348" y="5905158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55801" y="4595356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678" y="4462779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4874" y="313182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8462" y="5546337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77032" y="353628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1033" y="5224258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5965" y="6404395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30978" y="272736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00" y="5096526"/>
              <a:ext cx="865602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-12</a:t>
              </a:r>
            </a:p>
          </p:txBody>
        </p:sp>
        <p:cxnSp>
          <p:nvCxnSpPr>
            <p:cNvPr id="69" name="Straight Connector 68"/>
            <p:cNvCxnSpPr>
              <a:stCxn id="72" idx="4"/>
              <a:endCxn id="73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112261" y="4075563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581403" y="34340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330487" y="34340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16287" y="34340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25887" y="34340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11687" y="343408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997487" y="343408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83287" y="343408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69087" y="343408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2362201" y="64124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64124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1778758" y="1078226"/>
                <a:ext cx="297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Start node is E</a:t>
                </a:r>
              </a:p>
              <a:p>
                <a:r>
                  <a:rPr lang="en-US" sz="2000" dirty="0"/>
                  <a:t>Initialize all others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∞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58" y="1078226"/>
                <a:ext cx="2971800" cy="707886"/>
              </a:xfrm>
              <a:prstGeom prst="rect">
                <a:avLst/>
              </a:prstGeom>
              <a:blipFill>
                <a:blip r:embed="rId16"/>
                <a:stretch>
                  <a:fillRect l="-2128" t="-3509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1519721" y="2174520"/>
                <a:ext cx="153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21" y="2174520"/>
                <a:ext cx="153474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/>
              <p:cNvSpPr/>
              <p:nvPr/>
            </p:nvSpPr>
            <p:spPr>
              <a:xfrm>
                <a:off x="2895601" y="1989854"/>
                <a:ext cx="32449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using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989854"/>
                <a:ext cx="3244941" cy="646331"/>
              </a:xfrm>
              <a:prstGeom prst="rect">
                <a:avLst/>
              </a:prstGeom>
              <a:blipFill>
                <a:blip r:embed="rId18"/>
                <a:stretch>
                  <a:fillRect l="-1563" t="-3846" r="-195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19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Bellman 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7426" y="2590801"/>
            <a:ext cx="6654975" cy="867783"/>
            <a:chOff x="0" y="5278008"/>
            <a:chExt cx="6654975" cy="867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0" y="5506608"/>
                  <a:ext cx="2971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06608"/>
                  <a:ext cx="2971800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𝑆h𝑜𝑟𝑡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𝑆h𝑜𝑟𝑡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/>
            <p:cNvSpPr/>
            <p:nvPr/>
          </p:nvSpPr>
          <p:spPr>
            <a:xfrm>
              <a:off x="2417192" y="5347857"/>
              <a:ext cx="234074" cy="7508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3309966"/>
                  </p:ext>
                </p:extLst>
              </p:nvPr>
            </p:nvGraphicFramePr>
            <p:xfrm>
              <a:off x="2743204" y="3815080"/>
              <a:ext cx="609599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3309966"/>
                  </p:ext>
                </p:extLst>
              </p:nvPr>
            </p:nvGraphicFramePr>
            <p:xfrm>
              <a:off x="2743204" y="3815080"/>
              <a:ext cx="609599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87" t="-3448" r="-807547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3448" r="-692593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774" t="-3448" r="-605660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148" t="-3448" r="-494444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3448" r="-403774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6296" t="-3448" r="-296296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7547" t="-3448" r="-201887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94444" t="-3448" r="-98148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9434" t="-3448" b="-7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87" t="-100000" r="-807547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774" t="-100000" r="-605660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100000" r="-403774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6296" t="-100000" r="-296296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9434" t="-100000" b="-5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206897" r="-403774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289027" y="3429000"/>
                <a:ext cx="60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27" y="3429000"/>
                <a:ext cx="6065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895603" y="34457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 rot="2253684">
                <a:off x="1883760" y="3618746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1883760" y="3618746"/>
                <a:ext cx="5558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377399" y="382244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3822449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377399" y="42077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4207748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377399" y="491688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491688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377398" y="528621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8" y="528621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377399" y="56555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565554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377399" y="602488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602488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382873" y="454755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873" y="454755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6610354" y="762001"/>
            <a:ext cx="3981447" cy="2538281"/>
            <a:chOff x="0" y="2727362"/>
            <a:chExt cx="7044346" cy="4490961"/>
          </a:xfrm>
        </p:grpSpPr>
        <p:cxnSp>
          <p:nvCxnSpPr>
            <p:cNvPr id="43" name="Straight Connector 42"/>
            <p:cNvCxnSpPr>
              <a:stCxn id="71" idx="7"/>
              <a:endCxn id="72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2" idx="6"/>
              <a:endCxn id="75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1" idx="4"/>
              <a:endCxn id="73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4" idx="3"/>
              <a:endCxn id="73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6" idx="2"/>
              <a:endCxn id="73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5"/>
              <a:endCxn id="76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4" idx="7"/>
              <a:endCxn id="75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6"/>
              <a:endCxn id="77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7" idx="1"/>
              <a:endCxn id="75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9" idx="2"/>
              <a:endCxn id="75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7" idx="0"/>
              <a:endCxn id="79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8" idx="1"/>
              <a:endCxn id="79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8" idx="3"/>
              <a:endCxn id="77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7227" y="3195081"/>
              <a:ext cx="740810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5563" y="3940743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5875" y="6564867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7348" y="5905158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55801" y="4595356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678" y="4462779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4874" y="313182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8462" y="5546337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77032" y="353628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1033" y="5224258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5965" y="6404395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30978" y="272736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00" y="5096526"/>
              <a:ext cx="865602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-12</a:t>
              </a:r>
            </a:p>
          </p:txBody>
        </p:sp>
        <p:cxnSp>
          <p:nvCxnSpPr>
            <p:cNvPr id="69" name="Straight Connector 68"/>
            <p:cNvCxnSpPr>
              <a:stCxn id="72" idx="4"/>
              <a:endCxn id="73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112261" y="4075563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581403" y="34340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330487" y="34340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16287" y="34340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25887" y="34340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11687" y="343408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997487" y="343408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83287" y="343408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69087" y="343408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2362201" y="64124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64124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1778758" y="1078226"/>
                <a:ext cx="297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Start node is E</a:t>
                </a:r>
              </a:p>
              <a:p>
                <a:r>
                  <a:rPr lang="en-US" sz="2000" dirty="0"/>
                  <a:t>Initialize all others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∞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58" y="1078226"/>
                <a:ext cx="2971800" cy="707886"/>
              </a:xfrm>
              <a:prstGeom prst="rect">
                <a:avLst/>
              </a:prstGeom>
              <a:blipFill>
                <a:blip r:embed="rId16"/>
                <a:stretch>
                  <a:fillRect l="-2128" t="-3509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1519721" y="2174520"/>
                <a:ext cx="153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21" y="2174520"/>
                <a:ext cx="153474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/>
              <p:cNvSpPr/>
              <p:nvPr/>
            </p:nvSpPr>
            <p:spPr>
              <a:xfrm>
                <a:off x="2895601" y="1989854"/>
                <a:ext cx="32449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using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989854"/>
                <a:ext cx="3244941" cy="646331"/>
              </a:xfrm>
              <a:prstGeom prst="rect">
                <a:avLst/>
              </a:prstGeom>
              <a:blipFill>
                <a:blip r:embed="rId18"/>
                <a:stretch>
                  <a:fillRect l="-1563" t="-3846" r="-195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692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Bellman 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7426" y="2590801"/>
            <a:ext cx="6654975" cy="867783"/>
            <a:chOff x="0" y="5278008"/>
            <a:chExt cx="6654975" cy="867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0" y="5506608"/>
                  <a:ext cx="2971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06608"/>
                  <a:ext cx="2971800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𝑆h𝑜𝑟𝑡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𝑆h𝑜𝑟𝑡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/>
            <p:cNvSpPr/>
            <p:nvPr/>
          </p:nvSpPr>
          <p:spPr>
            <a:xfrm>
              <a:off x="2417192" y="5347857"/>
              <a:ext cx="234074" cy="7508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6341567"/>
                  </p:ext>
                </p:extLst>
              </p:nvPr>
            </p:nvGraphicFramePr>
            <p:xfrm>
              <a:off x="2743204" y="3815080"/>
              <a:ext cx="609599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6341567"/>
                  </p:ext>
                </p:extLst>
              </p:nvPr>
            </p:nvGraphicFramePr>
            <p:xfrm>
              <a:off x="2743204" y="3815080"/>
              <a:ext cx="609599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87" t="-3448" r="-807547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3448" r="-692593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774" t="-3448" r="-605660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148" t="-3448" r="-494444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3448" r="-403774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6296" t="-3448" r="-296296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7547" t="-3448" r="-201887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94444" t="-3448" r="-98148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9434" t="-3448" b="-7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87" t="-100000" r="-807547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774" t="-100000" r="-60566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100000" r="-40377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6296" t="-100000" r="-296296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9434" t="-100000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206897" r="-403774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289027" y="3429000"/>
                <a:ext cx="60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27" y="3429000"/>
                <a:ext cx="6065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895603" y="34457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 rot="2253684">
                <a:off x="1883760" y="3618746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1883760" y="3618746"/>
                <a:ext cx="5558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377399" y="382244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3822449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377399" y="42077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4207748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377399" y="491688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491688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377398" y="528621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8" y="528621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377399" y="56555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565554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377399" y="602488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602488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382873" y="454755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873" y="454755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6610354" y="762001"/>
            <a:ext cx="3981447" cy="2538281"/>
            <a:chOff x="0" y="2727362"/>
            <a:chExt cx="7044346" cy="4490961"/>
          </a:xfrm>
        </p:grpSpPr>
        <p:cxnSp>
          <p:nvCxnSpPr>
            <p:cNvPr id="43" name="Straight Connector 42"/>
            <p:cNvCxnSpPr>
              <a:stCxn id="71" idx="7"/>
              <a:endCxn id="72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2" idx="6"/>
              <a:endCxn id="75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1" idx="4"/>
              <a:endCxn id="73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4" idx="3"/>
              <a:endCxn id="73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6" idx="2"/>
              <a:endCxn id="73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5"/>
              <a:endCxn id="76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4" idx="7"/>
              <a:endCxn id="75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6"/>
              <a:endCxn id="77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7" idx="1"/>
              <a:endCxn id="75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9" idx="2"/>
              <a:endCxn id="75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7" idx="0"/>
              <a:endCxn id="79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8" idx="1"/>
              <a:endCxn id="79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8" idx="3"/>
              <a:endCxn id="77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7227" y="3195081"/>
              <a:ext cx="740810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5563" y="3940743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5875" y="6564867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7348" y="5905158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55801" y="4595356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678" y="4462779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4874" y="313182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8462" y="5546337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77032" y="353628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1033" y="5224258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5965" y="6404395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30978" y="272736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00" y="5096526"/>
              <a:ext cx="865602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-12</a:t>
              </a:r>
            </a:p>
          </p:txBody>
        </p:sp>
        <p:cxnSp>
          <p:nvCxnSpPr>
            <p:cNvPr id="69" name="Straight Connector 68"/>
            <p:cNvCxnSpPr>
              <a:stCxn id="72" idx="4"/>
              <a:endCxn id="73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112261" y="4075563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581403" y="34340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330487" y="34340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16287" y="34340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25887" y="34340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11687" y="343408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997487" y="343408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83287" y="343408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69087" y="343408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2362201" y="64124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64124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1778758" y="1078226"/>
                <a:ext cx="297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Start node is E</a:t>
                </a:r>
              </a:p>
              <a:p>
                <a:r>
                  <a:rPr lang="en-US" sz="2000" dirty="0"/>
                  <a:t>Initialize all others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∞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58" y="1078226"/>
                <a:ext cx="2971800" cy="707886"/>
              </a:xfrm>
              <a:prstGeom prst="rect">
                <a:avLst/>
              </a:prstGeom>
              <a:blipFill>
                <a:blip r:embed="rId16"/>
                <a:stretch>
                  <a:fillRect l="-2128" t="-3509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1519721" y="2174520"/>
                <a:ext cx="153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21" y="2174520"/>
                <a:ext cx="153474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/>
              <p:cNvSpPr/>
              <p:nvPr/>
            </p:nvSpPr>
            <p:spPr>
              <a:xfrm>
                <a:off x="2895601" y="1989854"/>
                <a:ext cx="32449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using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989854"/>
                <a:ext cx="3244941" cy="646331"/>
              </a:xfrm>
              <a:prstGeom prst="rect">
                <a:avLst/>
              </a:prstGeom>
              <a:blipFill>
                <a:blip r:embed="rId18"/>
                <a:stretch>
                  <a:fillRect l="-1563" t="-3846" r="-195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33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Bellman Ford: Negative cycles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7426" y="2590801"/>
            <a:ext cx="6654975" cy="867783"/>
            <a:chOff x="0" y="5278008"/>
            <a:chExt cx="6654975" cy="867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0" y="5506608"/>
                  <a:ext cx="2971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06608"/>
                  <a:ext cx="2971800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𝑆h𝑜𝑟𝑡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𝑆h𝑜𝑟𝑡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/>
            <p:cNvSpPr/>
            <p:nvPr/>
          </p:nvSpPr>
          <p:spPr>
            <a:xfrm>
              <a:off x="2417192" y="5347857"/>
              <a:ext cx="234074" cy="7508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70263"/>
                  </p:ext>
                </p:extLst>
              </p:nvPr>
            </p:nvGraphicFramePr>
            <p:xfrm>
              <a:off x="2362204" y="3815080"/>
              <a:ext cx="609599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70263"/>
                  </p:ext>
                </p:extLst>
              </p:nvPr>
            </p:nvGraphicFramePr>
            <p:xfrm>
              <a:off x="2362204" y="3815080"/>
              <a:ext cx="609599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87" t="-3448" r="-807547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3448" r="-692593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774" t="-3448" r="-605660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148" t="-3448" r="-494444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3448" r="-403774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6296" t="-3448" r="-296296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7547" t="-3448" r="-201887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94444" t="-3448" r="-98148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9434" t="-3448" b="-7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87" t="-100000" r="-807547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774" t="-100000" r="-60566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100000" r="-40377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6296" t="-100000" r="-296296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206897" r="-403774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33CC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908027" y="3429000"/>
                <a:ext cx="60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027" y="3429000"/>
                <a:ext cx="6065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514603" y="34457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 rot="2253684">
                <a:off x="1502760" y="3618746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1502760" y="3618746"/>
                <a:ext cx="5558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996399" y="382244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399" y="3822449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996399" y="42077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399" y="4207748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996399" y="491688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399" y="491688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996398" y="528621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398" y="528621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996399" y="56555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399" y="565554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996399" y="602488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399" y="602488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001873" y="454755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873" y="454755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6610354" y="762001"/>
            <a:ext cx="3981447" cy="2538281"/>
            <a:chOff x="0" y="2727362"/>
            <a:chExt cx="7044346" cy="4490961"/>
          </a:xfrm>
        </p:grpSpPr>
        <p:cxnSp>
          <p:nvCxnSpPr>
            <p:cNvPr id="43" name="Straight Connector 42"/>
            <p:cNvCxnSpPr>
              <a:stCxn id="71" idx="7"/>
              <a:endCxn id="72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2" idx="6"/>
              <a:endCxn id="75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1" idx="4"/>
              <a:endCxn id="73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4" idx="3"/>
              <a:endCxn id="73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6" idx="2"/>
              <a:endCxn id="73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5"/>
              <a:endCxn id="76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4" idx="7"/>
              <a:endCxn id="75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6"/>
              <a:endCxn id="77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7" idx="1"/>
              <a:endCxn id="75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9" idx="2"/>
              <a:endCxn id="75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7" idx="0"/>
              <a:endCxn id="79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8" idx="1"/>
              <a:endCxn id="79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8" idx="3"/>
              <a:endCxn id="77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7227" y="3195081"/>
              <a:ext cx="740810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5563" y="3940743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5875" y="6564867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7348" y="5905158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55801" y="4595356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678" y="4462779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4874" y="313182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8462" y="5546337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77032" y="353628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1033" y="5224258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5965" y="6404395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30978" y="272736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00" y="5096526"/>
              <a:ext cx="865602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-12</a:t>
              </a:r>
            </a:p>
          </p:txBody>
        </p:sp>
        <p:cxnSp>
          <p:nvCxnSpPr>
            <p:cNvPr id="69" name="Straight Connector 68"/>
            <p:cNvCxnSpPr>
              <a:stCxn id="72" idx="4"/>
              <a:endCxn id="73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112261" y="4075563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200403" y="34340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49487" y="34340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35287" y="34340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44887" y="34340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930687" y="343408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16487" y="343408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02287" y="343408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988087" y="343408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1981201" y="64124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1" y="64124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1778758" y="1078226"/>
                <a:ext cx="297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Start node is E</a:t>
                </a:r>
              </a:p>
              <a:p>
                <a:r>
                  <a:rPr lang="en-US" sz="2000" dirty="0"/>
                  <a:t>Initialize all others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∞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58" y="1078226"/>
                <a:ext cx="2971800" cy="707886"/>
              </a:xfrm>
              <a:prstGeom prst="rect">
                <a:avLst/>
              </a:prstGeom>
              <a:blipFill>
                <a:blip r:embed="rId16"/>
                <a:stretch>
                  <a:fillRect l="-2128" t="-3509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1519721" y="2174520"/>
                <a:ext cx="153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21" y="2174520"/>
                <a:ext cx="153474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/>
              <p:cNvSpPr/>
              <p:nvPr/>
            </p:nvSpPr>
            <p:spPr>
              <a:xfrm>
                <a:off x="2895601" y="1989854"/>
                <a:ext cx="32449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using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989854"/>
                <a:ext cx="3244941" cy="646331"/>
              </a:xfrm>
              <a:prstGeom prst="rect">
                <a:avLst/>
              </a:prstGeom>
              <a:blipFill>
                <a:blip r:embed="rId18"/>
                <a:stretch>
                  <a:fillRect l="-1563" t="-3846" r="-195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584096" y="3822450"/>
            <a:ext cx="1956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we computed row V, values change</a:t>
            </a:r>
          </a:p>
          <a:p>
            <a:endParaRPr lang="en-US" sz="2000" dirty="0"/>
          </a:p>
          <a:p>
            <a:r>
              <a:rPr lang="en-US" sz="2000" dirty="0"/>
              <a:t>There is a negative weight cycle!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570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Ford Run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Intialize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𝑆h𝑜𝑟𝑡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𝑆h𝑜𝑟𝑡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=∞</m:t>
                    </m:r>
                  </m:oMath>
                </a14:m>
                <a:r>
                  <a:rPr lang="en-US" dirty="0"/>
                  <a:t> for each vertex</a:t>
                </a:r>
              </a:p>
              <a:p>
                <a:pPr marL="0" indent="0">
                  <a:buNone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𝑆h𝑜𝑟𝑡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 …, 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)∈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b="0" dirty="0"/>
                  <a:t>:</a:t>
                </a:r>
                <a:r>
                  <a:rPr lang="en-US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𝑆h𝑜𝑟𝑡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min</m:t>
                    </m:r>
                    <m:r>
                      <a:rPr lang="en-US" b="0" i="1" smtClean="0">
                        <a:latin typeface="Cambria Math"/>
                      </a:rPr>
                      <m:t>⁡{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𝑆h𝑜𝑟𝑡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𝑆h𝑜𝑟𝑡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−1][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]}</m:t>
                    </m:r>
                  </m:oMath>
                </a14:m>
                <a:r>
                  <a:rPr lang="en-US" b="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781800" y="1676400"/>
                <a:ext cx="5364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676400"/>
                <a:ext cx="53649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217106" y="2228910"/>
                <a:ext cx="4108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106" y="2228910"/>
                <a:ext cx="41081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589279" y="2712508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279" y="2712508"/>
                <a:ext cx="38504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410201" y="3265018"/>
                <a:ext cx="9911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times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1" y="3265018"/>
                <a:ext cx="991105" cy="400110"/>
              </a:xfrm>
              <a:prstGeom prst="rect">
                <a:avLst/>
              </a:prstGeom>
              <a:blipFill>
                <a:blip r:embed="rId6"/>
                <a:stretch>
                  <a:fillRect t="-6061" r="-506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050047" y="3819641"/>
                <a:ext cx="9929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times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47" y="3819641"/>
                <a:ext cx="992964" cy="400110"/>
              </a:xfrm>
              <a:prstGeom prst="rect">
                <a:avLst/>
              </a:prstGeom>
              <a:blipFill>
                <a:blip r:embed="rId7"/>
                <a:stretch>
                  <a:fillRect t="-6250" r="-50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614276" y="4800600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76" y="4800600"/>
                <a:ext cx="38504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68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Bellman-Ford?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Dijkstra’s: </a:t>
                </a:r>
              </a:p>
              <a:p>
                <a:pPr lvl="1"/>
                <a:r>
                  <a:rPr lang="en-US" dirty="0"/>
                  <a:t>only works for positive edge weights</a:t>
                </a:r>
              </a:p>
              <a:p>
                <a:pPr lvl="1"/>
                <a:r>
                  <a:rPr lang="en-US" dirty="0"/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 good for dynamic graphs (where edge weights are variable)</a:t>
                </a:r>
              </a:p>
              <a:p>
                <a:pPr lvl="2"/>
                <a:r>
                  <a:rPr lang="en-US" dirty="0"/>
                  <a:t>Must recalculate “from scratch”</a:t>
                </a:r>
              </a:p>
              <a:p>
                <a:r>
                  <a:rPr lang="en-US" dirty="0"/>
                  <a:t>Bellman-Ford:</a:t>
                </a:r>
              </a:p>
              <a:p>
                <a:pPr lvl="1"/>
                <a:r>
                  <a:rPr lang="en-US" dirty="0"/>
                  <a:t>Works for negative edge weights</a:t>
                </a:r>
              </a:p>
              <a:p>
                <a:pPr lvl="1"/>
                <a:r>
                  <a:rPr lang="en-US" dirty="0"/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More efficient for dynamic graphs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to recalculate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08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Bellman Ford: Dynamic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7426" y="2590801"/>
            <a:ext cx="6654975" cy="867783"/>
            <a:chOff x="0" y="5278008"/>
            <a:chExt cx="6654975" cy="867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0" y="5506608"/>
                  <a:ext cx="2971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06608"/>
                  <a:ext cx="2971800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𝑆h𝑜𝑟𝑡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𝑆h𝑜𝑟𝑡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/>
            <p:cNvSpPr/>
            <p:nvPr/>
          </p:nvSpPr>
          <p:spPr>
            <a:xfrm>
              <a:off x="2417192" y="5347857"/>
              <a:ext cx="234074" cy="7508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6287625"/>
                  </p:ext>
                </p:extLst>
              </p:nvPr>
            </p:nvGraphicFramePr>
            <p:xfrm>
              <a:off x="2743204" y="3815080"/>
              <a:ext cx="609599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6287625"/>
                  </p:ext>
                </p:extLst>
              </p:nvPr>
            </p:nvGraphicFramePr>
            <p:xfrm>
              <a:off x="2743204" y="3815080"/>
              <a:ext cx="609599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87" t="-3448" r="-807547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3448" r="-692593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774" t="-3448" r="-605660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148" t="-3448" r="-494444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3448" r="-403774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6296" t="-3448" r="-296296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7547" t="-3448" r="-201887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94444" t="-3448" r="-98148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9434" t="-3448" b="-7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87" t="-100000" r="-807547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774" t="-100000" r="-60566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100000" r="-40377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6296" t="-100000" r="-296296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9434" t="-100000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206897" r="-403774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289027" y="3429000"/>
                <a:ext cx="60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27" y="3429000"/>
                <a:ext cx="6065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895603" y="34457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 rot="2253684">
                <a:off x="1883760" y="3618746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1883760" y="3618746"/>
                <a:ext cx="5558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377399" y="382244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3822449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377399" y="42077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4207748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377399" y="491688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491688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377398" y="528621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8" y="528621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377399" y="56555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565554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377399" y="602488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602488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382873" y="454755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873" y="454755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6610354" y="762001"/>
            <a:ext cx="3981447" cy="2538281"/>
            <a:chOff x="0" y="2727362"/>
            <a:chExt cx="7044346" cy="4490961"/>
          </a:xfrm>
        </p:grpSpPr>
        <p:cxnSp>
          <p:nvCxnSpPr>
            <p:cNvPr id="43" name="Straight Connector 42"/>
            <p:cNvCxnSpPr>
              <a:stCxn id="71" idx="7"/>
              <a:endCxn id="72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2" idx="6"/>
              <a:endCxn id="75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1" idx="4"/>
              <a:endCxn id="73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4" idx="3"/>
              <a:endCxn id="73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6" idx="2"/>
              <a:endCxn id="73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5"/>
              <a:endCxn id="76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4" idx="7"/>
              <a:endCxn id="75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6"/>
              <a:endCxn id="77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7" idx="1"/>
              <a:endCxn id="75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9" idx="2"/>
              <a:endCxn id="75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7" idx="0"/>
              <a:endCxn id="79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8" idx="1"/>
              <a:endCxn id="79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8" idx="3"/>
              <a:endCxn id="77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7227" y="3195081"/>
              <a:ext cx="740810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5563" y="3940743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5875" y="6564867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7348" y="5905158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55801" y="4595356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678" y="4462779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4874" y="313182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8462" y="5546337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77032" y="353628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1033" y="5224258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5965" y="6404395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30978" y="272736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00" y="5096526"/>
              <a:ext cx="865602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-12</a:t>
              </a:r>
            </a:p>
          </p:txBody>
        </p:sp>
        <p:cxnSp>
          <p:nvCxnSpPr>
            <p:cNvPr id="69" name="Straight Connector 68"/>
            <p:cNvCxnSpPr>
              <a:stCxn id="72" idx="4"/>
              <a:endCxn id="73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112261" y="4075563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581403" y="34340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330487" y="34340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16287" y="34340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25887" y="34340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11687" y="343408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997487" y="343408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83287" y="343408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69087" y="343408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2362201" y="64124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64124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1778758" y="1078227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Each node will update its neighbors if edge weight changes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1519721" y="2174520"/>
                <a:ext cx="153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21" y="2174520"/>
                <a:ext cx="153474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/>
              <p:cNvSpPr/>
              <p:nvPr/>
            </p:nvSpPr>
            <p:spPr>
              <a:xfrm>
                <a:off x="2895601" y="1989854"/>
                <a:ext cx="32449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using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989854"/>
                <a:ext cx="3244941" cy="646331"/>
              </a:xfrm>
              <a:prstGeom prst="rect">
                <a:avLst/>
              </a:prstGeom>
              <a:blipFill>
                <a:blip r:embed="rId17"/>
                <a:stretch>
                  <a:fillRect l="-1563" t="-3846" r="-195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8385114" y="69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CCFF"/>
                </a:solidFill>
              </a:rPr>
              <a:t>5</a:t>
            </a:r>
          </a:p>
        </p:txBody>
      </p:sp>
      <p:sp>
        <p:nvSpPr>
          <p:cNvPr id="3" name="Right Arrow 2"/>
          <p:cNvSpPr/>
          <p:nvPr/>
        </p:nvSpPr>
        <p:spPr>
          <a:xfrm rot="8807908">
            <a:off x="3280820" y="4476763"/>
            <a:ext cx="254175" cy="200633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2446804">
            <a:off x="3962139" y="4460232"/>
            <a:ext cx="254175" cy="200633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Bellman Ford: Dynamic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7426" y="2590801"/>
            <a:ext cx="6654975" cy="867783"/>
            <a:chOff x="0" y="5278008"/>
            <a:chExt cx="6654975" cy="867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0" y="5506608"/>
                  <a:ext cx="2971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06608"/>
                  <a:ext cx="2971800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𝑆h𝑜𝑟𝑡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𝑆h𝑜𝑟𝑡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/>
            <p:cNvSpPr/>
            <p:nvPr/>
          </p:nvSpPr>
          <p:spPr>
            <a:xfrm>
              <a:off x="2417192" y="5347857"/>
              <a:ext cx="234074" cy="7508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665557"/>
                  </p:ext>
                </p:extLst>
              </p:nvPr>
            </p:nvGraphicFramePr>
            <p:xfrm>
              <a:off x="2743204" y="3815080"/>
              <a:ext cx="609599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665557"/>
                  </p:ext>
                </p:extLst>
              </p:nvPr>
            </p:nvGraphicFramePr>
            <p:xfrm>
              <a:off x="2743204" y="3815080"/>
              <a:ext cx="609599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87" t="-3448" r="-807547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3448" r="-692593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774" t="-3448" r="-605660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148" t="-3448" r="-494444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3448" r="-403774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6296" t="-3448" r="-296296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7547" t="-3448" r="-201887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94444" t="-3448" r="-98148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9434" t="-3448" b="-7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87" t="-100000" r="-807547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774" t="-100000" r="-60566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100000" r="-40377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6296" t="-100000" r="-296296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9434" t="-100000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206897" r="-403774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289027" y="3429000"/>
                <a:ext cx="60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27" y="3429000"/>
                <a:ext cx="6065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895603" y="34457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 rot="2253684">
                <a:off x="1883760" y="3618746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1883760" y="3618746"/>
                <a:ext cx="5558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377399" y="382244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3822449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377399" y="42077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4207748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377399" y="491688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491688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377398" y="528621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8" y="528621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377399" y="56555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565554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377399" y="602488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602488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382873" y="454755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873" y="454755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6610354" y="762001"/>
            <a:ext cx="3981447" cy="2538281"/>
            <a:chOff x="0" y="2727362"/>
            <a:chExt cx="7044346" cy="4490961"/>
          </a:xfrm>
        </p:grpSpPr>
        <p:cxnSp>
          <p:nvCxnSpPr>
            <p:cNvPr id="43" name="Straight Connector 42"/>
            <p:cNvCxnSpPr>
              <a:stCxn id="71" idx="7"/>
              <a:endCxn id="72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2" idx="6"/>
              <a:endCxn id="75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1" idx="4"/>
              <a:endCxn id="73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4" idx="3"/>
              <a:endCxn id="73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6" idx="2"/>
              <a:endCxn id="73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5"/>
              <a:endCxn id="76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4" idx="7"/>
              <a:endCxn id="75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6"/>
              <a:endCxn id="77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7" idx="1"/>
              <a:endCxn id="75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9" idx="2"/>
              <a:endCxn id="75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7" idx="0"/>
              <a:endCxn id="79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8" idx="1"/>
              <a:endCxn id="79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8" idx="3"/>
              <a:endCxn id="77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7227" y="3195081"/>
              <a:ext cx="740810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5563" y="3940743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5875" y="6564867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7348" y="5905158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55801" y="4595356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678" y="4462779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4874" y="313182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8462" y="5546337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77032" y="353628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1033" y="5224258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5965" y="6404395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30978" y="272736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00" y="5096526"/>
              <a:ext cx="865602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-12</a:t>
              </a:r>
            </a:p>
          </p:txBody>
        </p:sp>
        <p:cxnSp>
          <p:nvCxnSpPr>
            <p:cNvPr id="69" name="Straight Connector 68"/>
            <p:cNvCxnSpPr>
              <a:stCxn id="72" idx="4"/>
              <a:endCxn id="73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112261" y="4075563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581403" y="34340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330487" y="34340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16287" y="34340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25887" y="34340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11687" y="343408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997487" y="343408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83287" y="343408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69087" y="343408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2362201" y="64124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64124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1519721" y="2174520"/>
                <a:ext cx="153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21" y="2174520"/>
                <a:ext cx="153474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/>
              <p:cNvSpPr/>
              <p:nvPr/>
            </p:nvSpPr>
            <p:spPr>
              <a:xfrm>
                <a:off x="2895601" y="1989854"/>
                <a:ext cx="32449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using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989854"/>
                <a:ext cx="3244941" cy="646331"/>
              </a:xfrm>
              <a:prstGeom prst="rect">
                <a:avLst/>
              </a:prstGeom>
              <a:blipFill>
                <a:blip r:embed="rId17"/>
                <a:stretch>
                  <a:fillRect l="-1563" t="-3846" r="-195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8385114" y="69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CCFF"/>
                </a:solidFill>
              </a:rPr>
              <a:t>5</a:t>
            </a:r>
          </a:p>
        </p:txBody>
      </p:sp>
      <p:sp>
        <p:nvSpPr>
          <p:cNvPr id="3" name="Right Arrow 2"/>
          <p:cNvSpPr/>
          <p:nvPr/>
        </p:nvSpPr>
        <p:spPr>
          <a:xfrm rot="8807908">
            <a:off x="3280820" y="4476763"/>
            <a:ext cx="254175" cy="200633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2446804">
            <a:off x="3962139" y="4460232"/>
            <a:ext cx="254175" cy="200633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 rot="2446804">
            <a:off x="4673254" y="4861510"/>
            <a:ext cx="254175" cy="200633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 rot="9719810">
            <a:off x="3343298" y="4842276"/>
            <a:ext cx="834261" cy="251800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778758" y="1078227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Each node will update its neighbors if edge weight changes</a:t>
            </a:r>
          </a:p>
        </p:txBody>
      </p:sp>
    </p:spTree>
    <p:extLst>
      <p:ext uri="{BB962C8B-B14F-4D97-AF65-F5344CB8AC3E}">
        <p14:creationId xmlns:p14="http://schemas.microsoft.com/office/powerpoint/2010/main" val="17267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Bellman Ford: Dynamic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7426" y="2590801"/>
            <a:ext cx="6654975" cy="867783"/>
            <a:chOff x="0" y="5278008"/>
            <a:chExt cx="6654975" cy="867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0" y="5506608"/>
                  <a:ext cx="2971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06608"/>
                  <a:ext cx="2971800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𝑆h𝑜𝑟𝑡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92" y="5278008"/>
                  <a:ext cx="4771183" cy="4928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𝑆h𝑜𝑟𝑡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09" y="5745681"/>
                  <a:ext cx="4771183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/>
            <p:cNvSpPr/>
            <p:nvPr/>
          </p:nvSpPr>
          <p:spPr>
            <a:xfrm>
              <a:off x="2417192" y="5347857"/>
              <a:ext cx="234074" cy="7508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3495405"/>
                  </p:ext>
                </p:extLst>
              </p:nvPr>
            </p:nvGraphicFramePr>
            <p:xfrm>
              <a:off x="2743204" y="3815080"/>
              <a:ext cx="609599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-11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-11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-11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3495405"/>
                  </p:ext>
                </p:extLst>
              </p:nvPr>
            </p:nvGraphicFramePr>
            <p:xfrm>
              <a:off x="2743204" y="3815080"/>
              <a:ext cx="609599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87" t="-3448" r="-807547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3448" r="-692593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774" t="-3448" r="-605660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148" t="-3448" r="-494444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3448" r="-403774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6296" t="-3448" r="-296296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7547" t="-3448" r="-201887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94444" t="-3448" r="-98148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9434" t="-3448" b="-7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87" t="-100000" r="-807547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774" t="-100000" r="-60566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100000" r="-40377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6296" t="-100000" r="-296296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9434" t="-100000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5660" t="-206897" r="-403774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-11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33CC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-11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-11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-11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289027" y="3429000"/>
                <a:ext cx="606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27" y="3429000"/>
                <a:ext cx="6065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895603" y="34457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 rot="2253684">
                <a:off x="1883760" y="3618746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1883760" y="3618746"/>
                <a:ext cx="5558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377399" y="382244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3822449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377399" y="42077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4207748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377399" y="491688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491688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377398" y="528621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8" y="528621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377399" y="56555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565554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377399" y="602488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99" y="602488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382873" y="454755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873" y="454755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6610354" y="762001"/>
            <a:ext cx="3981447" cy="2538281"/>
            <a:chOff x="0" y="2727362"/>
            <a:chExt cx="7044346" cy="4490961"/>
          </a:xfrm>
        </p:grpSpPr>
        <p:cxnSp>
          <p:nvCxnSpPr>
            <p:cNvPr id="43" name="Straight Connector 42"/>
            <p:cNvCxnSpPr>
              <a:stCxn id="71" idx="7"/>
              <a:endCxn id="72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2" idx="6"/>
              <a:endCxn id="75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1" idx="4"/>
              <a:endCxn id="73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4" idx="3"/>
              <a:endCxn id="73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6" idx="2"/>
              <a:endCxn id="73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5"/>
              <a:endCxn id="76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4" idx="7"/>
              <a:endCxn id="75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6"/>
              <a:endCxn id="77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7" idx="1"/>
              <a:endCxn id="75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9" idx="2"/>
              <a:endCxn id="75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7" idx="0"/>
              <a:endCxn id="79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8" idx="1"/>
              <a:endCxn id="79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8" idx="3"/>
              <a:endCxn id="77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7227" y="3195081"/>
              <a:ext cx="740810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5563" y="3940743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5875" y="6564867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7348" y="5905158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55801" y="4595356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678" y="4462779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4874" y="313182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8462" y="5546337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77032" y="353628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1033" y="5224258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5965" y="6404395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30978" y="2727362"/>
              <a:ext cx="533771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00" y="5096526"/>
              <a:ext cx="865602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-12</a:t>
              </a:r>
            </a:p>
          </p:txBody>
        </p:sp>
        <p:cxnSp>
          <p:nvCxnSpPr>
            <p:cNvPr id="69" name="Straight Connector 68"/>
            <p:cNvCxnSpPr>
              <a:stCxn id="72" idx="4"/>
              <a:endCxn id="73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112261" y="4075563"/>
              <a:ext cx="658563" cy="65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581403" y="34340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330487" y="34340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16287" y="34340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25887" y="34340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11687" y="343408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997487" y="343408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83287" y="343408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69087" y="343408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2362201" y="64124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64124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1519721" y="2174520"/>
                <a:ext cx="153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21" y="2174520"/>
                <a:ext cx="153474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/>
              <p:cNvSpPr/>
              <p:nvPr/>
            </p:nvSpPr>
            <p:spPr>
              <a:xfrm>
                <a:off x="2895601" y="1989854"/>
                <a:ext cx="32449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using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989854"/>
                <a:ext cx="3244941" cy="646331"/>
              </a:xfrm>
              <a:prstGeom prst="rect">
                <a:avLst/>
              </a:prstGeom>
              <a:blipFill>
                <a:blip r:embed="rId17"/>
                <a:stretch>
                  <a:fillRect l="-1563" t="-3846" r="-195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8385114" y="69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CCFF"/>
                </a:solidFill>
              </a:rPr>
              <a:t>5</a:t>
            </a:r>
          </a:p>
        </p:txBody>
      </p:sp>
      <p:sp>
        <p:nvSpPr>
          <p:cNvPr id="3" name="Right Arrow 2"/>
          <p:cNvSpPr/>
          <p:nvPr/>
        </p:nvSpPr>
        <p:spPr>
          <a:xfrm rot="8807908">
            <a:off x="3280820" y="4476763"/>
            <a:ext cx="254175" cy="200633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2446804">
            <a:off x="3962139" y="4460232"/>
            <a:ext cx="254175" cy="200633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 rot="2446804">
            <a:off x="4673254" y="4861510"/>
            <a:ext cx="254175" cy="200633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 rot="9719810">
            <a:off x="3343298" y="4842276"/>
            <a:ext cx="834261" cy="251800"/>
          </a:xfrm>
          <a:prstGeom prst="rightArrow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778758" y="1078227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Each node will update its neighbors if edge weight changes</a:t>
            </a:r>
          </a:p>
        </p:txBody>
      </p:sp>
    </p:spTree>
    <p:extLst>
      <p:ext uri="{BB962C8B-B14F-4D97-AF65-F5344CB8AC3E}">
        <p14:creationId xmlns:p14="http://schemas.microsoft.com/office/powerpoint/2010/main" val="4000749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524000" y="4983540"/>
                <a:ext cx="891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Find the quickest way to get from each place to every other place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latin typeface="Cambria Math"/>
                      </a:rPr>
                      <m:t>=(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for each start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2400" dirty="0"/>
                  <a:t> and destination node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𝑣</m:t>
                    </m:r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2400" dirty="0"/>
                  <a:t> find the least-weight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  <m:r>
                      <a:rPr lang="en-US" sz="2400" i="1">
                        <a:latin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</a:rPr>
                      <m:t>𝑣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83540"/>
                <a:ext cx="8915400" cy="1569660"/>
              </a:xfrm>
              <a:prstGeom prst="rect">
                <a:avLst/>
              </a:prstGeom>
              <a:blipFill>
                <a:blip r:embed="rId2"/>
                <a:stretch>
                  <a:fillRect l="-1140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919330" y="1143001"/>
            <a:ext cx="6224670" cy="3513099"/>
            <a:chOff x="480930" y="1479605"/>
            <a:chExt cx="7331333" cy="4137681"/>
          </a:xfrm>
        </p:grpSpPr>
        <p:pic>
          <p:nvPicPr>
            <p:cNvPr id="1026" name="Picture 2" descr="Image result for UCL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114800"/>
              <a:ext cx="866775" cy="86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SRI Internationa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209800"/>
              <a:ext cx="1295400" cy="957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UCSB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690" y="1694567"/>
              <a:ext cx="957755" cy="508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University of Utah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6074" y="4419600"/>
              <a:ext cx="1042326" cy="1042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harvar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362" y="4850937"/>
              <a:ext cx="678862" cy="661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yal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30" y="2590799"/>
              <a:ext cx="674276" cy="70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cmu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134" y="3216884"/>
              <a:ext cx="994129" cy="994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mit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398" y="3227426"/>
              <a:ext cx="737119" cy="376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Image result for university of virginia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1691" y="1484924"/>
              <a:ext cx="927892" cy="927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Connector 16"/>
            <p:cNvCxnSpPr/>
            <p:nvPr/>
          </p:nvCxnSpPr>
          <p:spPr>
            <a:xfrm flipV="1">
              <a:off x="891962" y="1948870"/>
              <a:ext cx="1422613" cy="7834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152445" y="1807386"/>
              <a:ext cx="1317345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91962" y="3294856"/>
              <a:ext cx="711306" cy="11247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40" idx="1"/>
            </p:cNvCxnSpPr>
            <p:nvPr/>
          </p:nvCxnSpPr>
          <p:spPr>
            <a:xfrm flipH="1">
              <a:off x="2194691" y="3415703"/>
              <a:ext cx="987707" cy="10038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2194690" y="4724400"/>
              <a:ext cx="1288074" cy="6096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40" idx="2"/>
            </p:cNvCxnSpPr>
            <p:nvPr/>
          </p:nvCxnSpPr>
          <p:spPr>
            <a:xfrm>
              <a:off x="3550958" y="3603979"/>
              <a:ext cx="118835" cy="14252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669793" y="2203174"/>
              <a:ext cx="799997" cy="109168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964215" y="5181599"/>
              <a:ext cx="1445985" cy="2488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4725637" y="2203174"/>
              <a:ext cx="836964" cy="25212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029201" y="2209800"/>
              <a:ext cx="698036" cy="38099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886450" y="2942828"/>
              <a:ext cx="171450" cy="16053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6400800" y="2749016"/>
              <a:ext cx="685800" cy="6666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6248400" y="4114800"/>
              <a:ext cx="990600" cy="8667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7" name="TextBox 2056"/>
            <p:cNvSpPr txBox="1"/>
            <p:nvPr/>
          </p:nvSpPr>
          <p:spPr>
            <a:xfrm>
              <a:off x="1350455" y="1838594"/>
              <a:ext cx="576216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56996" y="2716453"/>
              <a:ext cx="355322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57310" y="5182292"/>
              <a:ext cx="355322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08782" y="4522580"/>
              <a:ext cx="493144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66346" y="3334666"/>
              <a:ext cx="355322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81113" y="3080202"/>
              <a:ext cx="438393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43897" y="1916604"/>
              <a:ext cx="355322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619896" y="4163760"/>
              <a:ext cx="355322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25482" y="2470602"/>
              <a:ext cx="355322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12468" y="3841681"/>
              <a:ext cx="438393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47400" y="5021818"/>
              <a:ext cx="355322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92413" y="1479605"/>
              <a:ext cx="355322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8068" y="3713947"/>
              <a:ext cx="493144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cxnSp>
          <p:nvCxnSpPr>
            <p:cNvPr id="69" name="Straight Connector 68"/>
            <p:cNvCxnSpPr>
              <a:stCxn id="1030" idx="2"/>
              <a:endCxn id="1026" idx="0"/>
            </p:cNvCxnSpPr>
            <p:nvPr/>
          </p:nvCxnSpPr>
          <p:spPr>
            <a:xfrm flipH="1">
              <a:off x="1881188" y="2203174"/>
              <a:ext cx="792380" cy="19116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975692" y="2879847"/>
              <a:ext cx="355322" cy="43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76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 (for min product)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414696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1905001" y="1066800"/>
                <a:ext cx="8686800" cy="316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=∞</m:t>
                    </m:r>
                  </m:oMath>
                </a14:m>
                <a:r>
                  <a:rPr lang="en-US" sz="2800" dirty="0"/>
                  <a:t> for each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𝑣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Keep a priority queue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𝑃𝑄</m:t>
                    </m:r>
                  </m:oMath>
                </a14:m>
                <a:r>
                  <a:rPr lang="en-US" sz="2800" dirty="0"/>
                  <a:t> of nodes,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800" dirty="0"/>
                  <a:t> as key</a:t>
                </a:r>
              </a:p>
              <a:p>
                <a:r>
                  <a:rPr lang="en-US" sz="2800" dirty="0"/>
                  <a:t>Pick a start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=1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While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𝑃𝑄</m:t>
                    </m:r>
                  </m:oMath>
                </a14:m>
                <a:r>
                  <a:rPr lang="en-US" sz="2800" dirty="0"/>
                  <a:t> is not empty:</a:t>
                </a: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𝑣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𝑃𝑄</m:t>
                    </m:r>
                    <m:r>
                      <a:rPr lang="en-US" sz="2800" i="1">
                        <a:latin typeface="Cambria Math"/>
                      </a:rPr>
                      <m:t>.</m:t>
                    </m:r>
                    <m:r>
                      <a:rPr lang="en-US" sz="2800" i="1">
                        <a:latin typeface="Cambria Math"/>
                      </a:rPr>
                      <m:t>𝑒𝑥𝑡𝑟𝑎𝑐𝑡𝑚𝑖𝑛</m:t>
                    </m:r>
                    <m:r>
                      <a:rPr lang="en-US" sz="2800" i="1">
                        <a:latin typeface="Cambria Math"/>
                      </a:rPr>
                      <m:t>()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	for each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𝑢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𝑃𝑄</m:t>
                    </m:r>
                    <m:r>
                      <a:rPr lang="en-US" sz="2800" i="1">
                        <a:latin typeface="Cambria Math"/>
                      </a:rPr>
                      <m:t>.</m:t>
                    </m:r>
                    <m:r>
                      <a:rPr lang="en-US" sz="2800" i="1">
                        <a:latin typeface="Cambria Math"/>
                      </a:rPr>
                      <m:t>𝑑𝑒𝑐𝑟𝑒𝑎𝑠𝑒𝐾𝑒𝑦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𝑢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⋅</m:t>
                            </m:r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066800"/>
                <a:ext cx="8686800" cy="3164008"/>
              </a:xfrm>
              <a:prstGeom prst="rect">
                <a:avLst/>
              </a:prstGeom>
              <a:blipFill>
                <a:blip r:embed="rId2"/>
                <a:stretch>
                  <a:fillRect l="-1314" t="-2410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3810000" y="464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872357" y="3963586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357" y="3963586"/>
                <a:ext cx="4331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123444" y="6024720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444" y="6024720"/>
                <a:ext cx="4331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5252476" y="4954640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476" y="4954640"/>
                <a:ext cx="4331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6192333" y="4038600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33" y="4038600"/>
                <a:ext cx="4331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5410890" y="6209386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890" y="6209386"/>
                <a:ext cx="4331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6667607" y="6193956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607" y="6193956"/>
                <a:ext cx="4331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7090049" y="4407932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049" y="4407932"/>
                <a:ext cx="4331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7948868" y="5081679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868" y="5081679"/>
                <a:ext cx="4331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781800" y="2514601"/>
            <a:ext cx="381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know this works?</a:t>
            </a:r>
          </a:p>
        </p:txBody>
      </p:sp>
    </p:spTree>
    <p:extLst>
      <p:ext uri="{BB962C8B-B14F-4D97-AF65-F5344CB8AC3E}">
        <p14:creationId xmlns:p14="http://schemas.microsoft.com/office/powerpoint/2010/main" val="11312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clearly be found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Run Bellman-Ford with each node being the start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43200" y="3276601"/>
                <a:ext cx="373006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 each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𝑠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𝐵𝑒𝑙𝑙𝑚𝑎𝑛𝐹𝑜𝑟𝑑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𝑠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276601"/>
                <a:ext cx="3730060" cy="954107"/>
              </a:xfrm>
              <a:prstGeom prst="rect">
                <a:avLst/>
              </a:prstGeom>
              <a:blipFill>
                <a:blip r:embed="rId3"/>
                <a:stretch>
                  <a:fillRect l="-3741" t="-6579" r="-68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029201" y="3301270"/>
                <a:ext cx="9911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times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1" y="3301270"/>
                <a:ext cx="991105" cy="400110"/>
              </a:xfrm>
              <a:prstGeom prst="rect">
                <a:avLst/>
              </a:prstGeom>
              <a:blipFill>
                <a:blip r:embed="rId4"/>
                <a:stretch>
                  <a:fillRect t="-6250" r="-5128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430024" y="3867090"/>
                <a:ext cx="1158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24" y="3867090"/>
                <a:ext cx="1158266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43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8229600" cy="1600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Finds all-pairs shortest paths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Θ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Uses Dynamic Programming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8229600" cy="1600200"/>
              </a:xfrm>
              <a:blipFill>
                <a:blip r:embed="rId2"/>
                <a:stretch>
                  <a:fillRect l="-1080" t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337137"/>
            <a:ext cx="6904546" cy="707886"/>
            <a:chOff x="838200" y="2985700"/>
            <a:chExt cx="6324600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38200" y="3124200"/>
                  <a:ext cx="1939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𝑆h𝑜𝑟𝑡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124200"/>
                  <a:ext cx="1939878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2635190" y="2985700"/>
                  <a:ext cx="4527610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the length of the shortest path from node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sz="2000" dirty="0"/>
                    <a:t> to node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sz="2000" dirty="0"/>
                    <a:t> using only intermediate nodes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1,…,</m:t>
                      </m:r>
                      <m:r>
                        <a:rPr lang="en-US" sz="2000" i="1">
                          <a:latin typeface="Cambria Math"/>
                        </a:rPr>
                        <m:t>𝑘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190" y="2985700"/>
                  <a:ext cx="4527610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1023" t="-3509" r="-1535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/>
          <p:cNvSpPr/>
          <p:nvPr/>
        </p:nvSpPr>
        <p:spPr>
          <a:xfrm>
            <a:off x="1600200" y="3869184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Two options: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559864" y="3554133"/>
                <a:ext cx="45732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includes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864" y="3554133"/>
                <a:ext cx="4573233" cy="461665"/>
              </a:xfrm>
              <a:prstGeom prst="rect">
                <a:avLst/>
              </a:prstGeom>
              <a:blipFill>
                <a:blip r:embed="rId5"/>
                <a:stretch>
                  <a:fillRect l="-193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657600" y="4719936"/>
                <a:ext cx="533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excludes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719936"/>
                <a:ext cx="5334000" cy="461665"/>
              </a:xfrm>
              <a:prstGeom prst="rect">
                <a:avLst/>
              </a:prstGeom>
              <a:blipFill>
                <a:blip r:embed="rId6"/>
                <a:stretch>
                  <a:fillRect l="-1905" t="-11111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657600" y="4100016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34400" y="4419601"/>
            <a:ext cx="1866080" cy="991627"/>
            <a:chOff x="6669774" y="5181600"/>
            <a:chExt cx="1866080" cy="9916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6669774" y="5927735"/>
                  <a:ext cx="245492" cy="245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774" y="5927735"/>
                  <a:ext cx="245492" cy="245492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454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8290362" y="5418809"/>
                  <a:ext cx="245492" cy="245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362" y="5418809"/>
                  <a:ext cx="245492" cy="245492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l="-15909" t="-2273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 15"/>
            <p:cNvSpPr/>
            <p:nvPr/>
          </p:nvSpPr>
          <p:spPr>
            <a:xfrm>
              <a:off x="6908526" y="5181600"/>
              <a:ext cx="1405720" cy="815108"/>
            </a:xfrm>
            <a:custGeom>
              <a:avLst/>
              <a:gdLst>
                <a:gd name="connsiteX0" fmla="*/ 0 w 1405720"/>
                <a:gd name="connsiteY0" fmla="*/ 796010 h 815108"/>
                <a:gd name="connsiteX1" fmla="*/ 109182 w 1405720"/>
                <a:gd name="connsiteY1" fmla="*/ 372930 h 815108"/>
                <a:gd name="connsiteX2" fmla="*/ 477672 w 1405720"/>
                <a:gd name="connsiteY2" fmla="*/ 809658 h 815108"/>
                <a:gd name="connsiteX3" fmla="*/ 627797 w 1405720"/>
                <a:gd name="connsiteY3" fmla="*/ 577646 h 815108"/>
                <a:gd name="connsiteX4" fmla="*/ 518615 w 1405720"/>
                <a:gd name="connsiteY4" fmla="*/ 4440 h 815108"/>
                <a:gd name="connsiteX5" fmla="*/ 928048 w 1405720"/>
                <a:gd name="connsiteY5" fmla="*/ 304691 h 815108"/>
                <a:gd name="connsiteX6" fmla="*/ 1037230 w 1405720"/>
                <a:gd name="connsiteY6" fmla="*/ 168213 h 815108"/>
                <a:gd name="connsiteX7" fmla="*/ 1269242 w 1405720"/>
                <a:gd name="connsiteY7" fmla="*/ 45383 h 815108"/>
                <a:gd name="connsiteX8" fmla="*/ 1405720 w 1405720"/>
                <a:gd name="connsiteY8" fmla="*/ 250100 h 81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5720" h="815108">
                  <a:moveTo>
                    <a:pt x="0" y="796010"/>
                  </a:moveTo>
                  <a:cubicBezTo>
                    <a:pt x="14785" y="583332"/>
                    <a:pt x="29570" y="370655"/>
                    <a:pt x="109182" y="372930"/>
                  </a:cubicBezTo>
                  <a:cubicBezTo>
                    <a:pt x="188794" y="375205"/>
                    <a:pt x="391236" y="775539"/>
                    <a:pt x="477672" y="809658"/>
                  </a:cubicBezTo>
                  <a:cubicBezTo>
                    <a:pt x="564108" y="843777"/>
                    <a:pt x="620973" y="711849"/>
                    <a:pt x="627797" y="577646"/>
                  </a:cubicBezTo>
                  <a:cubicBezTo>
                    <a:pt x="634621" y="443443"/>
                    <a:pt x="468573" y="49932"/>
                    <a:pt x="518615" y="4440"/>
                  </a:cubicBezTo>
                  <a:cubicBezTo>
                    <a:pt x="568657" y="-41052"/>
                    <a:pt x="841612" y="277395"/>
                    <a:pt x="928048" y="304691"/>
                  </a:cubicBezTo>
                  <a:cubicBezTo>
                    <a:pt x="1014484" y="331986"/>
                    <a:pt x="980364" y="211431"/>
                    <a:pt x="1037230" y="168213"/>
                  </a:cubicBezTo>
                  <a:cubicBezTo>
                    <a:pt x="1094096" y="124995"/>
                    <a:pt x="1207827" y="31735"/>
                    <a:pt x="1269242" y="45383"/>
                  </a:cubicBezTo>
                  <a:cubicBezTo>
                    <a:pt x="1330657" y="59031"/>
                    <a:pt x="1332932" y="129545"/>
                    <a:pt x="1405720" y="250100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524000" y="5862936"/>
                <a:ext cx="2971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𝑆h𝑜𝑟𝑡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862936"/>
                <a:ext cx="2971800" cy="461665"/>
              </a:xfrm>
              <a:prstGeom prst="rect">
                <a:avLst/>
              </a:prstGeom>
              <a:blipFill>
                <a:blip r:embed="rId9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946097" y="5638287"/>
                <a:ext cx="60163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𝑆h𝑜𝑟𝑡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𝑆h𝑜𝑟𝑡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97" y="5638287"/>
                <a:ext cx="6016375" cy="461665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210327" y="6172201"/>
                <a:ext cx="4771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𝑆h𝑜𝑟𝑡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327" y="6172201"/>
                <a:ext cx="4771183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/>
          <p:cNvSpPr/>
          <p:nvPr/>
        </p:nvSpPr>
        <p:spPr>
          <a:xfrm>
            <a:off x="4157865" y="5440881"/>
            <a:ext cx="304800" cy="13157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/>
              <p:cNvSpPr/>
              <p:nvPr/>
            </p:nvSpPr>
            <p:spPr>
              <a:xfrm>
                <a:off x="8136508" y="3655520"/>
                <a:ext cx="245492" cy="2454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508" y="3655520"/>
                <a:ext cx="245492" cy="245492"/>
              </a:xfrm>
              <a:prstGeom prst="ellipse">
                <a:avLst/>
              </a:prstGeom>
              <a:blipFill>
                <a:blip r:embed="rId12"/>
                <a:stretch>
                  <a:fillRect l="-454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/>
              <p:cNvSpPr/>
              <p:nvPr/>
            </p:nvSpPr>
            <p:spPr>
              <a:xfrm>
                <a:off x="9313529" y="3893051"/>
                <a:ext cx="245492" cy="2454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529" y="3893051"/>
                <a:ext cx="245492" cy="245492"/>
              </a:xfrm>
              <a:prstGeom prst="ellipse">
                <a:avLst/>
              </a:prstGeom>
              <a:blipFill>
                <a:blip r:embed="rId13"/>
                <a:stretch>
                  <a:fillRect l="-1363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/>
              <p:cNvSpPr/>
              <p:nvPr/>
            </p:nvSpPr>
            <p:spPr>
              <a:xfrm>
                <a:off x="9757096" y="3146594"/>
                <a:ext cx="245492" cy="2454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096" y="3146594"/>
                <a:ext cx="245492" cy="245492"/>
              </a:xfrm>
              <a:prstGeom prst="ellipse">
                <a:avLst/>
              </a:prstGeom>
              <a:blipFill>
                <a:blip r:embed="rId14"/>
                <a:stretch>
                  <a:fillRect l="-869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 27"/>
          <p:cNvSpPr/>
          <p:nvPr/>
        </p:nvSpPr>
        <p:spPr>
          <a:xfrm>
            <a:off x="8375260" y="2909385"/>
            <a:ext cx="1405720" cy="815108"/>
          </a:xfrm>
          <a:custGeom>
            <a:avLst/>
            <a:gdLst>
              <a:gd name="connsiteX0" fmla="*/ 0 w 1405720"/>
              <a:gd name="connsiteY0" fmla="*/ 796010 h 815108"/>
              <a:gd name="connsiteX1" fmla="*/ 109182 w 1405720"/>
              <a:gd name="connsiteY1" fmla="*/ 372930 h 815108"/>
              <a:gd name="connsiteX2" fmla="*/ 477672 w 1405720"/>
              <a:gd name="connsiteY2" fmla="*/ 809658 h 815108"/>
              <a:gd name="connsiteX3" fmla="*/ 627797 w 1405720"/>
              <a:gd name="connsiteY3" fmla="*/ 577646 h 815108"/>
              <a:gd name="connsiteX4" fmla="*/ 518615 w 1405720"/>
              <a:gd name="connsiteY4" fmla="*/ 4440 h 815108"/>
              <a:gd name="connsiteX5" fmla="*/ 928048 w 1405720"/>
              <a:gd name="connsiteY5" fmla="*/ 304691 h 815108"/>
              <a:gd name="connsiteX6" fmla="*/ 1037230 w 1405720"/>
              <a:gd name="connsiteY6" fmla="*/ 168213 h 815108"/>
              <a:gd name="connsiteX7" fmla="*/ 1269242 w 1405720"/>
              <a:gd name="connsiteY7" fmla="*/ 45383 h 815108"/>
              <a:gd name="connsiteX8" fmla="*/ 1405720 w 1405720"/>
              <a:gd name="connsiteY8" fmla="*/ 250100 h 81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5720" h="815108">
                <a:moveTo>
                  <a:pt x="0" y="796010"/>
                </a:moveTo>
                <a:cubicBezTo>
                  <a:pt x="14785" y="583332"/>
                  <a:pt x="29570" y="370655"/>
                  <a:pt x="109182" y="372930"/>
                </a:cubicBezTo>
                <a:cubicBezTo>
                  <a:pt x="188794" y="375205"/>
                  <a:pt x="391236" y="775539"/>
                  <a:pt x="477672" y="809658"/>
                </a:cubicBezTo>
                <a:cubicBezTo>
                  <a:pt x="564108" y="843777"/>
                  <a:pt x="620973" y="711849"/>
                  <a:pt x="627797" y="577646"/>
                </a:cubicBezTo>
                <a:cubicBezTo>
                  <a:pt x="634621" y="443443"/>
                  <a:pt x="468573" y="49932"/>
                  <a:pt x="518615" y="4440"/>
                </a:cubicBezTo>
                <a:cubicBezTo>
                  <a:pt x="568657" y="-41052"/>
                  <a:pt x="841612" y="277395"/>
                  <a:pt x="928048" y="304691"/>
                </a:cubicBezTo>
                <a:cubicBezTo>
                  <a:pt x="1014484" y="331986"/>
                  <a:pt x="980364" y="211431"/>
                  <a:pt x="1037230" y="168213"/>
                </a:cubicBezTo>
                <a:cubicBezTo>
                  <a:pt x="1094096" y="124995"/>
                  <a:pt x="1207827" y="31735"/>
                  <a:pt x="1269242" y="45383"/>
                </a:cubicBezTo>
                <a:cubicBezTo>
                  <a:pt x="1330657" y="59031"/>
                  <a:pt x="1332932" y="129545"/>
                  <a:pt x="1405720" y="25010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171121" y="3019877"/>
            <a:ext cx="1212299" cy="937975"/>
          </a:xfrm>
          <a:custGeom>
            <a:avLst/>
            <a:gdLst>
              <a:gd name="connsiteX0" fmla="*/ 841787 w 1212299"/>
              <a:gd name="connsiteY0" fmla="*/ 228291 h 937975"/>
              <a:gd name="connsiteX1" fmla="*/ 1128390 w 1212299"/>
              <a:gd name="connsiteY1" fmla="*/ 9927 h 937975"/>
              <a:gd name="connsiteX2" fmla="*/ 1169334 w 1212299"/>
              <a:gd name="connsiteY2" fmla="*/ 514894 h 937975"/>
              <a:gd name="connsiteX3" fmla="*/ 568832 w 1212299"/>
              <a:gd name="connsiteY3" fmla="*/ 692315 h 937975"/>
              <a:gd name="connsiteX4" fmla="*/ 241286 w 1212299"/>
              <a:gd name="connsiteY4" fmla="*/ 419360 h 937975"/>
              <a:gd name="connsiteX5" fmla="*/ 9274 w 1212299"/>
              <a:gd name="connsiteY5" fmla="*/ 815145 h 937975"/>
              <a:gd name="connsiteX6" fmla="*/ 159399 w 1212299"/>
              <a:gd name="connsiteY6" fmla="*/ 937975 h 93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99" h="937975">
                <a:moveTo>
                  <a:pt x="841787" y="228291"/>
                </a:moveTo>
                <a:cubicBezTo>
                  <a:pt x="957793" y="95225"/>
                  <a:pt x="1073799" y="-37840"/>
                  <a:pt x="1128390" y="9927"/>
                </a:cubicBezTo>
                <a:cubicBezTo>
                  <a:pt x="1182981" y="57694"/>
                  <a:pt x="1262594" y="401163"/>
                  <a:pt x="1169334" y="514894"/>
                </a:cubicBezTo>
                <a:cubicBezTo>
                  <a:pt x="1076074" y="628625"/>
                  <a:pt x="723507" y="708237"/>
                  <a:pt x="568832" y="692315"/>
                </a:cubicBezTo>
                <a:cubicBezTo>
                  <a:pt x="414157" y="676393"/>
                  <a:pt x="334546" y="398888"/>
                  <a:pt x="241286" y="419360"/>
                </a:cubicBezTo>
                <a:cubicBezTo>
                  <a:pt x="148026" y="439832"/>
                  <a:pt x="22922" y="728709"/>
                  <a:pt x="9274" y="815145"/>
                </a:cubicBezTo>
                <a:cubicBezTo>
                  <a:pt x="-4374" y="901581"/>
                  <a:pt x="-29395" y="899306"/>
                  <a:pt x="159399" y="93797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/>
              <p:cNvSpPr/>
              <p:nvPr/>
            </p:nvSpPr>
            <p:spPr>
              <a:xfrm>
                <a:off x="9686499" y="4996657"/>
                <a:ext cx="245492" cy="2454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499" y="4996657"/>
                <a:ext cx="245492" cy="245492"/>
              </a:xfrm>
              <a:prstGeom prst="ellipse">
                <a:avLst/>
              </a:prstGeom>
              <a:blipFill>
                <a:blip r:embed="rId15"/>
                <a:stretch>
                  <a:fillRect l="-1363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8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by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19200"/>
                <a:ext cx="8229600" cy="167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Goal: find the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which minimizes: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⋅…⋅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19200"/>
                <a:ext cx="8229600" cy="1676400"/>
              </a:xfrm>
              <a:blipFill>
                <a:blip r:embed="rId2"/>
                <a:stretch>
                  <a:fillRect l="-1852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05000" y="3276600"/>
                <a:ext cx="8229600" cy="1676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Observation: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⋅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  <m:r>
                            <a:rPr lang="en-US">
                              <a:latin typeface="Cambria Math"/>
                            </a:rPr>
                            <m:t>(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⋅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⋅…⋅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)=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…+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276600"/>
                <a:ext cx="8229600" cy="1676400"/>
              </a:xfrm>
              <a:prstGeom prst="rect">
                <a:avLst/>
              </a:prstGeom>
              <a:blipFill>
                <a:blip r:embed="rId3"/>
                <a:stretch>
                  <a:fillRect l="-1233" t="-5263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981200" y="5181600"/>
                <a:ext cx="8229600" cy="1676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New Goal: find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which minimizes: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…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log</m:t>
                      </m:r>
                      <m:r>
                        <a:rPr lang="en-US" i="1">
                          <a:latin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81600"/>
                <a:ext cx="8229600" cy="1676400"/>
              </a:xfrm>
              <a:prstGeom prst="rect">
                <a:avLst/>
              </a:prstGeom>
              <a:blipFill>
                <a:blip r:embed="rId4"/>
                <a:stretch>
                  <a:fillRect l="-1543" t="-8333" b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34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 (for min product)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657601" y="4038601"/>
            <a:ext cx="4873295" cy="2895599"/>
            <a:chOff x="-258730" y="2696245"/>
            <a:chExt cx="7462768" cy="4434203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08029" y="3046313"/>
              <a:ext cx="1156689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log 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25820" y="3979831"/>
              <a:ext cx="977491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log 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977491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log 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11566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log 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977491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log 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08717" y="4462778"/>
              <a:ext cx="977491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log 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08855" y="3046314"/>
              <a:ext cx="977491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log 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977491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log 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58510" y="3629762"/>
              <a:ext cx="977491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log 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41683" y="5224258"/>
              <a:ext cx="977491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log 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608304" y="6404395"/>
              <a:ext cx="977491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log 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8511" y="2696245"/>
              <a:ext cx="977491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log 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-258730" y="5096525"/>
              <a:ext cx="11566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log 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864192" y="4262423"/>
              <a:ext cx="977491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log 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1905001" y="1066800"/>
                <a:ext cx="8686800" cy="316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=∞</m:t>
                    </m:r>
                  </m:oMath>
                </a14:m>
                <a:r>
                  <a:rPr lang="en-US" sz="2800" dirty="0"/>
                  <a:t> for each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𝑣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Keep a priority queue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𝑃𝑄</m:t>
                    </m:r>
                  </m:oMath>
                </a14:m>
                <a:r>
                  <a:rPr lang="en-US" sz="2800" dirty="0"/>
                  <a:t> of nodes,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800" dirty="0"/>
                  <a:t> as key</a:t>
                </a:r>
              </a:p>
              <a:p>
                <a:r>
                  <a:rPr lang="en-US" sz="2800" dirty="0"/>
                  <a:t>Pick a start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=0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While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𝑃𝑄</m:t>
                    </m:r>
                  </m:oMath>
                </a14:m>
                <a:r>
                  <a:rPr lang="en-US" sz="2800" dirty="0"/>
                  <a:t> is not empty:</a:t>
                </a: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𝑣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𝑃𝑄</m:t>
                    </m:r>
                    <m:r>
                      <a:rPr lang="en-US" sz="2800" i="1">
                        <a:latin typeface="Cambria Math"/>
                      </a:rPr>
                      <m:t>.</m:t>
                    </m:r>
                    <m:r>
                      <a:rPr lang="en-US" sz="2800" i="1">
                        <a:latin typeface="Cambria Math"/>
                      </a:rPr>
                      <m:t>𝑒𝑥𝑡𝑟𝑎𝑐𝑡𝑚𝑖𝑛</m:t>
                    </m:r>
                    <m:r>
                      <a:rPr lang="en-US" sz="2800" i="1">
                        <a:latin typeface="Cambria Math"/>
                      </a:rPr>
                      <m:t>()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	for each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𝑢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𝑃𝑄</m:t>
                    </m:r>
                    <m:r>
                      <a:rPr lang="en-US" sz="2800" i="1">
                        <a:latin typeface="Cambria Math"/>
                      </a:rPr>
                      <m:t>.</m:t>
                    </m:r>
                    <m:r>
                      <a:rPr lang="en-US" sz="2800" i="1">
                        <a:latin typeface="Cambria Math"/>
                      </a:rPr>
                      <m:t>𝑑𝑒𝑐𝑟𝑒𝑎𝑠𝑒𝐾𝑒𝑦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𝑢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33CC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i="1" strike="sngStrike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strike="sngStrike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 strike="sngStrike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800" i="1" strike="sngStrike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⋅</m:t>
                            </m:r>
                            <m:r>
                              <a:rPr lang="en-US" sz="2800" i="1" strike="sngStrike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i="1" strike="sngStrike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strike="sngStrike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sz="2800" i="1" strike="sngStrike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800" i="1" strike="sngStrike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066800"/>
                <a:ext cx="8686800" cy="3164008"/>
              </a:xfrm>
              <a:prstGeom prst="rect">
                <a:avLst/>
              </a:prstGeom>
              <a:blipFill>
                <a:blip r:embed="rId2"/>
                <a:stretch>
                  <a:fillRect l="-1314" t="-2410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3810000" y="464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872357" y="3963586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357" y="3963586"/>
                <a:ext cx="4331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123444" y="6024720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444" y="6024720"/>
                <a:ext cx="4331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5252476" y="4954640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476" y="4954640"/>
                <a:ext cx="4331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6192333" y="4038600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33" y="4038600"/>
                <a:ext cx="4331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5410890" y="6209386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890" y="6209386"/>
                <a:ext cx="4331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6667607" y="6193956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607" y="6193956"/>
                <a:ext cx="4331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7090049" y="4407932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049" y="4407932"/>
                <a:ext cx="4331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7948868" y="5081679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33CC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868" y="5081679"/>
                <a:ext cx="4331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772401" y="3059668"/>
                <a:ext cx="29642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log</m:t>
                      </m:r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⁡(</m:t>
                      </m:r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1" y="3059668"/>
                <a:ext cx="2964273" cy="523220"/>
              </a:xfrm>
              <a:prstGeom prst="rect">
                <a:avLst/>
              </a:prstGeom>
              <a:blipFill>
                <a:blip r:embed="rId9"/>
                <a:stretch>
                  <a:fillRect r="-85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93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</a:t>
            </a:r>
          </a:p>
          <a:p>
            <a:r>
              <a:rPr lang="en-US" dirty="0"/>
              <a:t>Shortest path </a:t>
            </a:r>
          </a:p>
          <a:p>
            <a:r>
              <a:rPr lang="en-US" dirty="0"/>
              <a:t>Bellman-Ford</a:t>
            </a:r>
          </a:p>
          <a:p>
            <a:pPr lvl="1"/>
            <a:r>
              <a:rPr lang="en-US" dirty="0"/>
              <a:t>OG DP</a:t>
            </a:r>
          </a:p>
          <a:p>
            <a:r>
              <a:rPr lang="en-US" dirty="0"/>
              <a:t>Floyd-</a:t>
            </a:r>
            <a:r>
              <a:rPr lang="en-US" dirty="0" err="1"/>
              <a:t>Warshall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 descr="Pillow Tal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83" y="3886200"/>
            <a:ext cx="8103417" cy="235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0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22</a:t>
            </a:r>
          </a:p>
          <a:p>
            <a:r>
              <a:rPr lang="en-US" dirty="0"/>
              <a:t>Chapter 23</a:t>
            </a:r>
          </a:p>
          <a:p>
            <a:r>
              <a:rPr lang="en-US" dirty="0"/>
              <a:t>Chapter 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HW7 Released</a:t>
            </a:r>
          </a:p>
          <a:p>
            <a:pPr lvl="1"/>
            <a:r>
              <a:rPr lang="en-US" dirty="0"/>
              <a:t>Due Saturday April 21, 11pm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Written (use latex)</a:t>
            </a:r>
          </a:p>
          <a:p>
            <a:pPr lvl="1"/>
            <a:r>
              <a:rPr lang="en-US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4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Currency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676400" y="1524001"/>
            <a:ext cx="7924800" cy="5305097"/>
            <a:chOff x="152400" y="1064832"/>
            <a:chExt cx="8305800" cy="576426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064832"/>
              <a:ext cx="8153400" cy="5764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04800" y="166589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152400" y="4038600"/>
              <a:ext cx="914400" cy="1524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86400" y="1672092"/>
              <a:ext cx="9906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86400" y="1672092"/>
              <a:ext cx="1143000" cy="762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562600" y="4106062"/>
              <a:ext cx="9906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62600" y="4106062"/>
              <a:ext cx="1143000" cy="762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1752601" y="4038600"/>
            <a:ext cx="8007991" cy="31925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32473" y="3669268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Dollar = 3.87 Ringgit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8161" y="990600"/>
            <a:ext cx="296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Dollar = 0.8783121137 Euro</a:t>
            </a:r>
          </a:p>
        </p:txBody>
      </p:sp>
    </p:spTree>
    <p:extLst>
      <p:ext uri="{BB962C8B-B14F-4D97-AF65-F5344CB8AC3E}">
        <p14:creationId xmlns:p14="http://schemas.microsoft.com/office/powerpoint/2010/main" val="15066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25231</TotalTime>
  <Words>2520</Words>
  <Application>Microsoft Macintosh PowerPoint</Application>
  <PresentationFormat>Widescreen</PresentationFormat>
  <Paragraphs>1195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Cambria Math</vt:lpstr>
      <vt:lpstr>Arial</vt:lpstr>
      <vt:lpstr>Office Theme</vt:lpstr>
      <vt:lpstr>PowerPoint Presentation</vt:lpstr>
      <vt:lpstr>Dijkstra’s Algorithm</vt:lpstr>
      <vt:lpstr>Dijkstra’s Algorithm (for min product)</vt:lpstr>
      <vt:lpstr>Shortest path by product</vt:lpstr>
      <vt:lpstr>Dijkstra’s Algorithm (for min product)</vt:lpstr>
      <vt:lpstr>Today’s Keywords</vt:lpstr>
      <vt:lpstr>CLRS Readings</vt:lpstr>
      <vt:lpstr>Homeworks</vt:lpstr>
      <vt:lpstr>Currency Exchange</vt:lpstr>
      <vt:lpstr>Currency Exchange</vt:lpstr>
      <vt:lpstr>Currency Exchange</vt:lpstr>
      <vt:lpstr>Best Currency Exchange</vt:lpstr>
      <vt:lpstr>Best Currency Exchange</vt:lpstr>
      <vt:lpstr>Best Currency Exchange</vt:lpstr>
      <vt:lpstr>Problem with negative edges</vt:lpstr>
      <vt:lpstr>Note</vt:lpstr>
      <vt:lpstr>Bellman-Ford</vt:lpstr>
      <vt:lpstr>Bellman Ford</vt:lpstr>
      <vt:lpstr>Bellman Ford</vt:lpstr>
      <vt:lpstr>Bellman Ford</vt:lpstr>
      <vt:lpstr>Bellman Ford</vt:lpstr>
      <vt:lpstr>Bellman Ford</vt:lpstr>
      <vt:lpstr>Bellman Ford: Negative cycles</vt:lpstr>
      <vt:lpstr>Bellman Ford Run Time</vt:lpstr>
      <vt:lpstr>Why Use Bellman-Ford?</vt:lpstr>
      <vt:lpstr>Bellman Ford: Dynamic</vt:lpstr>
      <vt:lpstr>Bellman Ford: Dynamic</vt:lpstr>
      <vt:lpstr>Bellman Ford: Dynamic</vt:lpstr>
      <vt:lpstr>All Pairs Shortest Path</vt:lpstr>
      <vt:lpstr>All-Pairs Shortest Path</vt:lpstr>
      <vt:lpstr>Floyd-Warshall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Hott, John R (jh2jf)</cp:lastModifiedBy>
  <cp:revision>2614</cp:revision>
  <dcterms:created xsi:type="dcterms:W3CDTF">2017-08-21T20:54:06Z</dcterms:created>
  <dcterms:modified xsi:type="dcterms:W3CDTF">2018-11-14T21:28:10Z</dcterms:modified>
</cp:coreProperties>
</file>