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775" r:id="rId2"/>
    <p:sldId id="480" r:id="rId3"/>
    <p:sldId id="481" r:id="rId4"/>
    <p:sldId id="776" r:id="rId5"/>
    <p:sldId id="835" r:id="rId6"/>
    <p:sldId id="836" r:id="rId7"/>
    <p:sldId id="823" r:id="rId8"/>
    <p:sldId id="824" r:id="rId9"/>
    <p:sldId id="777" r:id="rId10"/>
    <p:sldId id="760" r:id="rId11"/>
    <p:sldId id="762" r:id="rId12"/>
    <p:sldId id="761" r:id="rId13"/>
    <p:sldId id="763" r:id="rId14"/>
    <p:sldId id="827" r:id="rId15"/>
    <p:sldId id="773" r:id="rId16"/>
    <p:sldId id="789" r:id="rId17"/>
    <p:sldId id="790" r:id="rId18"/>
    <p:sldId id="791" r:id="rId19"/>
    <p:sldId id="792" r:id="rId20"/>
    <p:sldId id="793" r:id="rId21"/>
    <p:sldId id="794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3" r:id="rId32"/>
    <p:sldId id="795" r:id="rId33"/>
    <p:sldId id="814" r:id="rId34"/>
    <p:sldId id="796" r:id="rId35"/>
    <p:sldId id="797" r:id="rId36"/>
    <p:sldId id="798" r:id="rId37"/>
    <p:sldId id="799" r:id="rId38"/>
    <p:sldId id="800" r:id="rId39"/>
    <p:sldId id="802" r:id="rId40"/>
    <p:sldId id="803" r:id="rId41"/>
    <p:sldId id="833" r:id="rId42"/>
    <p:sldId id="834" r:id="rId43"/>
    <p:sldId id="828" r:id="rId44"/>
    <p:sldId id="829" r:id="rId45"/>
    <p:sldId id="830" r:id="rId46"/>
    <p:sldId id="831" r:id="rId47"/>
    <p:sldId id="832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A7FF"/>
    <a:srgbClr val="FFFF00"/>
    <a:srgbClr val="00CCFF"/>
    <a:srgbClr val="33CC33"/>
    <a:srgbClr val="996600"/>
    <a:srgbClr val="CC6600"/>
    <a:srgbClr val="009900"/>
    <a:srgbClr val="FF66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5"/>
    <p:restoredTop sz="92888" autoAdjust="0"/>
  </p:normalViewPr>
  <p:slideViewPr>
    <p:cSldViewPr>
      <p:cViewPr varScale="1">
        <p:scale>
          <a:sx n="64" d="100"/>
          <a:sy n="64" d="100"/>
        </p:scale>
        <p:origin x="-7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26" Type="http://schemas.openxmlformats.org/officeDocument/2006/relationships/image" Target="../media/image49.jpeg"/><Relationship Id="rId3" Type="http://schemas.openxmlformats.org/officeDocument/2006/relationships/image" Target="../media/image86.png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171.pn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29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4.jpeg"/><Relationship Id="rId24" Type="http://schemas.openxmlformats.org/officeDocument/2006/relationships/image" Target="../media/image47.jpeg"/><Relationship Id="rId5" Type="http://schemas.openxmlformats.org/officeDocument/2006/relationships/image" Target="../media/image139.png"/><Relationship Id="rId15" Type="http://schemas.openxmlformats.org/officeDocument/2006/relationships/image" Target="../media/image38.jpeg"/><Relationship Id="rId23" Type="http://schemas.openxmlformats.org/officeDocument/2006/relationships/image" Target="../media/image46.jpeg"/><Relationship Id="rId28" Type="http://schemas.openxmlformats.org/officeDocument/2006/relationships/image" Target="../media/image51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137.pn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jpeg"/><Relationship Id="rId27" Type="http://schemas.openxmlformats.org/officeDocument/2006/relationships/image" Target="../media/image50.jpeg"/><Relationship Id="rId30" Type="http://schemas.openxmlformats.org/officeDocument/2006/relationships/image" Target="../media/image5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137.png"/><Relationship Id="rId21" Type="http://schemas.openxmlformats.org/officeDocument/2006/relationships/image" Target="../media/image45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jpeg"/><Relationship Id="rId25" Type="http://schemas.openxmlformats.org/officeDocument/2006/relationships/image" Target="../media/image49.jpeg"/><Relationship Id="rId2" Type="http://schemas.openxmlformats.org/officeDocument/2006/relationships/image" Target="../media/image86.png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29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5" Type="http://schemas.openxmlformats.org/officeDocument/2006/relationships/image" Target="../media/image140.pn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28" Type="http://schemas.openxmlformats.org/officeDocument/2006/relationships/image" Target="../media/image52.jpe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Relationship Id="rId22" Type="http://schemas.openxmlformats.org/officeDocument/2006/relationships/image" Target="../media/image46.jpeg"/><Relationship Id="rId27" Type="http://schemas.openxmlformats.org/officeDocument/2006/relationships/image" Target="../media/image51.jpeg"/><Relationship Id="rId30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26" Type="http://schemas.openxmlformats.org/officeDocument/2006/relationships/image" Target="../media/image49.jpeg"/><Relationship Id="rId3" Type="http://schemas.openxmlformats.org/officeDocument/2006/relationships/image" Target="../media/image86.png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172.pn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29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4.jpeg"/><Relationship Id="rId24" Type="http://schemas.openxmlformats.org/officeDocument/2006/relationships/image" Target="../media/image47.jpeg"/><Relationship Id="rId5" Type="http://schemas.openxmlformats.org/officeDocument/2006/relationships/image" Target="../media/image139.png"/><Relationship Id="rId15" Type="http://schemas.openxmlformats.org/officeDocument/2006/relationships/image" Target="../media/image38.jpeg"/><Relationship Id="rId23" Type="http://schemas.openxmlformats.org/officeDocument/2006/relationships/image" Target="../media/image46.jpeg"/><Relationship Id="rId28" Type="http://schemas.openxmlformats.org/officeDocument/2006/relationships/image" Target="../media/image51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137.pn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jpeg"/><Relationship Id="rId27" Type="http://schemas.openxmlformats.org/officeDocument/2006/relationships/image" Target="../media/image50.jpeg"/><Relationship Id="rId30" Type="http://schemas.openxmlformats.org/officeDocument/2006/relationships/image" Target="../media/image5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137.png"/><Relationship Id="rId21" Type="http://schemas.openxmlformats.org/officeDocument/2006/relationships/image" Target="../media/image45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jpeg"/><Relationship Id="rId25" Type="http://schemas.openxmlformats.org/officeDocument/2006/relationships/image" Target="../media/image49.jpeg"/><Relationship Id="rId2" Type="http://schemas.openxmlformats.org/officeDocument/2006/relationships/image" Target="../media/image86.png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29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5" Type="http://schemas.openxmlformats.org/officeDocument/2006/relationships/image" Target="../media/image140.pn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28" Type="http://schemas.openxmlformats.org/officeDocument/2006/relationships/image" Target="../media/image52.jpe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Relationship Id="rId22" Type="http://schemas.openxmlformats.org/officeDocument/2006/relationships/image" Target="../media/image46.jpeg"/><Relationship Id="rId27" Type="http://schemas.openxmlformats.org/officeDocument/2006/relationships/image" Target="../media/image51.jpeg"/><Relationship Id="rId30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7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6.png"/><Relationship Id="rId2" Type="http://schemas.openxmlformats.org/officeDocument/2006/relationships/image" Target="../media/image125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19" Type="http://schemas.openxmlformats.org/officeDocument/2006/relationships/image" Target="../media/image14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18" Type="http://schemas.openxmlformats.org/officeDocument/2006/relationships/image" Target="../media/image871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60.png"/><Relationship Id="rId12" Type="http://schemas.openxmlformats.org/officeDocument/2006/relationships/image" Target="../media/image811.png"/><Relationship Id="rId17" Type="http://schemas.openxmlformats.org/officeDocument/2006/relationships/image" Target="../media/image861.png"/><Relationship Id="rId2" Type="http://schemas.openxmlformats.org/officeDocument/2006/relationships/image" Target="../media/image720.png"/><Relationship Id="rId16" Type="http://schemas.openxmlformats.org/officeDocument/2006/relationships/image" Target="../media/image850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5" Type="http://schemas.openxmlformats.org/officeDocument/2006/relationships/image" Target="../media/image840.png"/><Relationship Id="rId10" Type="http://schemas.openxmlformats.org/officeDocument/2006/relationships/image" Target="../media/image790.png"/><Relationship Id="rId19" Type="http://schemas.openxmlformats.org/officeDocument/2006/relationships/image" Target="../media/image880.png"/><Relationship Id="rId4" Type="http://schemas.openxmlformats.org/officeDocument/2006/relationships/image" Target="../media/image151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1.png"/><Relationship Id="rId18" Type="http://schemas.openxmlformats.org/officeDocument/2006/relationships/image" Target="../media/image861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850.png"/><Relationship Id="rId2" Type="http://schemas.openxmlformats.org/officeDocument/2006/relationships/image" Target="../media/image910.png"/><Relationship Id="rId16" Type="http://schemas.openxmlformats.org/officeDocument/2006/relationships/image" Target="../media/image84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0.png"/><Relationship Id="rId5" Type="http://schemas.openxmlformats.org/officeDocument/2006/relationships/image" Target="../media/image155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19" Type="http://schemas.openxmlformats.org/officeDocument/2006/relationships/image" Target="../media/image871.png"/><Relationship Id="rId4" Type="http://schemas.openxmlformats.org/officeDocument/2006/relationships/image" Target="../media/image154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156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91.png"/><Relationship Id="rId12" Type="http://schemas.openxmlformats.org/officeDocument/2006/relationships/image" Target="../media/image162.png"/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15.png"/><Relationship Id="rId5" Type="http://schemas.openxmlformats.org/officeDocument/2006/relationships/image" Target="../media/image159.png"/><Relationship Id="rId10" Type="http://schemas.openxmlformats.org/officeDocument/2006/relationships/image" Target="../media/image110.png"/><Relationship Id="rId4" Type="http://schemas.openxmlformats.org/officeDocument/2006/relationships/image" Target="../media/image158.png"/><Relationship Id="rId9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image" Target="../media/image9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8.png"/><Relationship Id="rId10" Type="http://schemas.openxmlformats.org/officeDocument/2006/relationships/image" Target="../media/image115.png"/><Relationship Id="rId4" Type="http://schemas.openxmlformats.org/officeDocument/2006/relationships/image" Target="../media/image177.png"/><Relationship Id="rId9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90.png"/><Relationship Id="rId18" Type="http://schemas.openxmlformats.org/officeDocument/2006/relationships/image" Target="../media/image195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89.png"/><Relationship Id="rId17" Type="http://schemas.openxmlformats.org/officeDocument/2006/relationships/image" Target="../media/image194.png"/><Relationship Id="rId2" Type="http://schemas.openxmlformats.org/officeDocument/2006/relationships/image" Target="../media/image180.png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8.png"/><Relationship Id="rId5" Type="http://schemas.openxmlformats.org/officeDocument/2006/relationships/image" Target="../media/image183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19" Type="http://schemas.openxmlformats.org/officeDocument/2006/relationships/image" Target="../media/image196.png"/><Relationship Id="rId4" Type="http://schemas.openxmlformats.org/officeDocument/2006/relationships/image" Target="../media/image182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201.png"/><Relationship Id="rId18" Type="http://schemas.openxmlformats.org/officeDocument/2006/relationships/image" Target="../media/image195.png"/><Relationship Id="rId3" Type="http://schemas.openxmlformats.org/officeDocument/2006/relationships/image" Target="../media/image150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17" Type="http://schemas.openxmlformats.org/officeDocument/2006/relationships/image" Target="../media/image194.png"/><Relationship Id="rId2" Type="http://schemas.openxmlformats.org/officeDocument/2006/relationships/image" Target="../media/image1311.png"/><Relationship Id="rId16" Type="http://schemas.openxmlformats.org/officeDocument/2006/relationships/image" Target="../media/image202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128.png"/><Relationship Id="rId5" Type="http://schemas.openxmlformats.org/officeDocument/2006/relationships/image" Target="../media/image198.png"/><Relationship Id="rId15" Type="http://schemas.openxmlformats.org/officeDocument/2006/relationships/image" Target="../media/image192.png"/><Relationship Id="rId10" Type="http://schemas.openxmlformats.org/officeDocument/2006/relationships/image" Target="../media/image200.png"/><Relationship Id="rId19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184.png"/><Relationship Id="rId14" Type="http://schemas.openxmlformats.org/officeDocument/2006/relationships/image" Target="../media/image1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91.png"/><Relationship Id="rId18" Type="http://schemas.openxmlformats.org/officeDocument/2006/relationships/image" Target="../media/image203.png"/><Relationship Id="rId3" Type="http://schemas.openxmlformats.org/officeDocument/2006/relationships/image" Target="../media/image150.png"/><Relationship Id="rId7" Type="http://schemas.openxmlformats.org/officeDocument/2006/relationships/image" Target="../media/image183.png"/><Relationship Id="rId12" Type="http://schemas.openxmlformats.org/officeDocument/2006/relationships/image" Target="../media/image201.png"/><Relationship Id="rId17" Type="http://schemas.openxmlformats.org/officeDocument/2006/relationships/image" Target="../media/image195.png"/><Relationship Id="rId2" Type="http://schemas.openxmlformats.org/officeDocument/2006/relationships/image" Target="../media/image1400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5" Type="http://schemas.openxmlformats.org/officeDocument/2006/relationships/image" Target="../media/image199.png"/><Relationship Id="rId15" Type="http://schemas.openxmlformats.org/officeDocument/2006/relationships/image" Target="../media/image202.png"/><Relationship Id="rId10" Type="http://schemas.openxmlformats.org/officeDocument/2006/relationships/image" Target="../media/image128.png"/><Relationship Id="rId19" Type="http://schemas.openxmlformats.org/officeDocument/2006/relationships/image" Target="../media/image205.png"/><Relationship Id="rId4" Type="http://schemas.openxmlformats.org/officeDocument/2006/relationships/image" Target="../media/image198.png"/><Relationship Id="rId9" Type="http://schemas.openxmlformats.org/officeDocument/2006/relationships/image" Target="../media/image200.png"/><Relationship Id="rId14" Type="http://schemas.openxmlformats.org/officeDocument/2006/relationships/image" Target="../media/image1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76.png"/><Relationship Id="rId7" Type="http://schemas.openxmlformats.org/officeDocument/2006/relationships/image" Target="../media/image1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91.png"/><Relationship Id="rId10" Type="http://schemas.openxmlformats.org/officeDocument/2006/relationships/image" Target="../media/image178.png"/><Relationship Id="rId4" Type="http://schemas.openxmlformats.org/officeDocument/2006/relationships/image" Target="../media/image90.png"/><Relationship Id="rId9" Type="http://schemas.openxmlformats.org/officeDocument/2006/relationships/image" Target="../media/image1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.png"/><Relationship Id="rId7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10.png"/><Relationship Id="rId5" Type="http://schemas.openxmlformats.org/officeDocument/2006/relationships/image" Target="../media/image90.png"/><Relationship Id="rId10" Type="http://schemas.openxmlformats.org/officeDocument/2006/relationships/image" Target="../media/image109.png"/><Relationship Id="rId4" Type="http://schemas.openxmlformats.org/officeDocument/2006/relationships/image" Target="../media/image77.png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65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openxmlformats.org/officeDocument/2006/relationships/image" Target="../media/image28.jpeg"/><Relationship Id="rId4" Type="http://schemas.openxmlformats.org/officeDocument/2006/relationships/image" Target="../media/image25.jpe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100" y="1942448"/>
            <a:ext cx="64770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Warm up:</a:t>
            </a:r>
          </a:p>
          <a:p>
            <a:pPr algn="ctr"/>
            <a:r>
              <a:rPr lang="en-US" sz="3200" smtClean="0"/>
              <a:t>Grab cookies!</a:t>
            </a:r>
          </a:p>
          <a:p>
            <a:pPr algn="ctr"/>
            <a:r>
              <a:rPr lang="en-US" sz="3200" smtClean="0"/>
              <a:t>Start with 2, leftovers will be at regrade office hours</a:t>
            </a:r>
          </a:p>
          <a:p>
            <a:pPr algn="ctr"/>
            <a:r>
              <a:rPr lang="en-US" sz="3200" smtClean="0"/>
              <a:t>Vegan &amp; Gluten-free are available</a:t>
            </a:r>
          </a:p>
          <a:p>
            <a:pPr algn="ctr"/>
            <a:r>
              <a:rPr lang="en-US" sz="3200" smtClean="0"/>
              <a:t>Courtesy of Nate and Robbie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MaxVertCov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MinIndSet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</p:spTree>
    <p:extLst>
      <p:ext uri="{BB962C8B-B14F-4D97-AF65-F5344CB8AC3E}">
        <p14:creationId xmlns:p14="http://schemas.microsoft.com/office/powerpoint/2010/main" val="3571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MinIndSet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blipFill rotWithShape="1">
                <a:blip r:embed="rId30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MinVertCov</a:t>
                </a:r>
                <a:r>
                  <a:rPr lang="en-US" dirty="0"/>
                  <a:t> 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MaxIndSet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blipFill rotWithShape="1">
                <a:blip r:embed="rId30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MaxIndSet</a:t>
            </a:r>
            <a:r>
              <a:rPr lang="en-US" dirty="0"/>
              <a:t> and </a:t>
            </a:r>
            <a:r>
              <a:rPr lang="en-US" dirty="0" err="1"/>
              <a:t>MinVertCov</a:t>
            </a:r>
            <a:r>
              <a:rPr lang="en-US" dirty="0"/>
              <a:t> are either both fast, or both slow</a:t>
            </a:r>
          </a:p>
          <a:p>
            <a:pPr lvl="1"/>
            <a:r>
              <a:rPr lang="en-US" dirty="0"/>
              <a:t>Spoiler alert: We don’t know which!</a:t>
            </a:r>
          </a:p>
          <a:p>
            <a:pPr lvl="2"/>
            <a:r>
              <a:rPr lang="en-US" dirty="0"/>
              <a:t>(But we think they’re both slow)</a:t>
            </a:r>
          </a:p>
          <a:p>
            <a:pPr lvl="1"/>
            <a:r>
              <a:rPr lang="en-US" dirty="0"/>
              <a:t>Both problems are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Output is complex</a:t>
                </a:r>
              </a:p>
              <a:p>
                <a:pPr lvl="1"/>
                <a:r>
                  <a:rPr lang="en-US" dirty="0"/>
                  <a:t>Give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solution, is it valid?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/>
                  <a:t>this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597968"/>
            <a:ext cx="25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982" y="2971801"/>
            <a:ext cx="299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we can solve this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46666" y="28126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Problems verifiable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97884" y="38032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772" y="41512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4460" y="3255249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</p:spPr>
            <p:txBody>
              <a:bodyPr/>
              <a:lstStyle/>
              <a:p>
                <a:r>
                  <a:rPr lang="en-US" dirty="0"/>
                  <a:t>To show: Given a potential solution, can we verify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  <a:blipFill>
                <a:blip r:embed="rId3"/>
                <a:stretch>
                  <a:fillRect l="-1852" t="-510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2743201"/>
                <a:ext cx="76962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an independent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1"/>
                <a:ext cx="7696200" cy="1839675"/>
              </a:xfrm>
              <a:prstGeom prst="rect">
                <a:avLst/>
              </a:prstGeom>
              <a:blipFill rotWithShape="1">
                <a:blip r:embed="rId4"/>
                <a:stretch>
                  <a:fillRect l="-2059" t="-4305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</p:spPr>
            <p:txBody>
              <a:bodyPr/>
              <a:lstStyle/>
              <a:p>
                <a:r>
                  <a:rPr lang="en-US" dirty="0"/>
                  <a:t>To show: Given a potential solution, can we verify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  <a:blipFill>
                <a:blip r:embed="rId3"/>
                <a:stretch>
                  <a:fillRect l="-1852" t="-510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2743201"/>
                <a:ext cx="71628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a Vertex Cover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1"/>
                <a:ext cx="7162800" cy="1839675"/>
              </a:xfrm>
              <a:prstGeom prst="rect">
                <a:avLst/>
              </a:prstGeom>
              <a:blipFill>
                <a:blip r:embed="rId4"/>
                <a:stretch>
                  <a:fillRect l="-2305" t="-4828" b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  <a:blipFill>
                <a:blip r:embed="rId2"/>
                <a:stretch>
                  <a:fillRect l="-1947" t="-1401" r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2866" y="31174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97884" y="41080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9772" y="44560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4460" y="3667780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523316" y="853635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2902" y="174011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0956" y="2173501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</a:t>
            </a:r>
          </a:p>
          <a:p>
            <a:r>
              <a:rPr lang="en-US" dirty="0"/>
              <a:t>Bipartite Matching</a:t>
            </a:r>
          </a:p>
          <a:p>
            <a:r>
              <a:rPr lang="en-US" dirty="0"/>
              <a:t>Vertex Cover</a:t>
            </a:r>
          </a:p>
          <a:p>
            <a:r>
              <a:rPr lang="en-US" dirty="0"/>
              <a:t>Independent Set</a:t>
            </a:r>
          </a:p>
          <a:p>
            <a:r>
              <a:rPr lang="en-US" dirty="0"/>
              <a:t>NP-Completeness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NP-Hardness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NP-Hard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6200" y="1371600"/>
            <a:ext cx="28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to show is 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4000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9718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1433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“Together they stand, together they fall”</a:t>
                </a:r>
              </a:p>
              <a:p>
                <a:r>
                  <a:rPr lang="en-US" dirty="0"/>
                  <a:t>Problems solvable in polynomial time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</a:t>
                </a:r>
              </a:p>
              <a:p>
                <a:r>
                  <a:rPr lang="en-US" dirty="0"/>
                  <a:t>NP-Complete = NP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/>
                  <a:t> NP-Hard</a:t>
                </a:r>
              </a:p>
              <a:p>
                <a:r>
                  <a:rPr lang="en-US" dirty="0"/>
                  <a:t>How to show a problem is NP-Complete?</a:t>
                </a:r>
              </a:p>
              <a:p>
                <a:pPr lvl="1"/>
                <a:r>
                  <a:rPr lang="en-US" dirty="0"/>
                  <a:t>Show it belongs to NP</a:t>
                </a:r>
              </a:p>
              <a:p>
                <a:pPr lvl="2"/>
                <a:r>
                  <a:rPr lang="en-US" dirty="0"/>
                  <a:t>Give a polynomial time verifier</a:t>
                </a:r>
              </a:p>
              <a:p>
                <a:pPr lvl="1"/>
                <a:r>
                  <a:rPr lang="en-US" dirty="0"/>
                  <a:t>Show it is NP-Hard</a:t>
                </a:r>
              </a:p>
              <a:p>
                <a:pPr lvl="2"/>
                <a:r>
                  <a:rPr lang="en-US" dirty="0"/>
                  <a:t>Give a reduction from another NP-H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  <a:blipFill>
                <a:blip r:embed="rId2"/>
                <a:stretch>
                  <a:fillRect l="-194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5800" y="31174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80818" y="41080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2706" y="44560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7394" y="3667780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606250" y="853635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15836" y="174011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9611" y="31053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6032221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1" y="1371600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4000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3131403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7111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1" y="1371600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70966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cannot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31242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cannot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954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9906000" cy="3276600"/>
          </a:xfrm>
        </p:spPr>
        <p:txBody>
          <a:bodyPr/>
          <a:lstStyle/>
          <a:p>
            <a:r>
              <a:rPr lang="en-US" dirty="0"/>
              <a:t>Shown to be NP-Hard by Cook and Levin (independently)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800" y="441960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19600"/>
                <a:ext cx="8544262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206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1" y="5013324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1" y="534566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6500" y="4195464"/>
            <a:ext cx="381000" cy="13716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2400" y="4881265"/>
            <a:ext cx="747332" cy="46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2266" y="4881265"/>
            <a:ext cx="297466" cy="46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4709732" y="4839195"/>
            <a:ext cx="91858" cy="5064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553201" y="4930168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4930168"/>
                <a:ext cx="1638013" cy="1569660"/>
              </a:xfrm>
              <a:prstGeom prst="rect">
                <a:avLst/>
              </a:prstGeom>
              <a:blipFill rotWithShape="1">
                <a:blip r:embed="rId3"/>
                <a:stretch>
                  <a:fillRect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0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 (slide 21)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𝑘𝐼𝑛𝑑𝑆𝑒𝑡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1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878" y="1371600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801" y="4727933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7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Instance of 3SAT to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600201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1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47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476500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971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96260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62603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3076904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590800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590801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3622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3622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57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575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4830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4830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62604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76500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76501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4042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404241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995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99541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903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903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3004645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518541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518542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7944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794438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7852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785241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899542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9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39241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39241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8771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87717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7852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78520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92821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506717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506718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191001"/>
            <a:ext cx="939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produce a triangle graph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1" y="4652665"/>
            <a:ext cx="609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Connect each node to all of its opposites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54166" y="2055163"/>
            <a:ext cx="6184712" cy="861459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712" h="861459">
                <a:moveTo>
                  <a:pt x="0" y="435790"/>
                </a:moveTo>
                <a:cubicBezTo>
                  <a:pt x="64375" y="318862"/>
                  <a:pt x="128751" y="201935"/>
                  <a:pt x="331075" y="136245"/>
                </a:cubicBezTo>
                <a:cubicBezTo>
                  <a:pt x="533399" y="70555"/>
                  <a:pt x="1213944" y="41652"/>
                  <a:pt x="1213944" y="41652"/>
                </a:cubicBezTo>
                <a:cubicBezTo>
                  <a:pt x="2128344" y="31142"/>
                  <a:pt x="5037082" y="-63451"/>
                  <a:pt x="5817475" y="73183"/>
                </a:cubicBezTo>
                <a:cubicBezTo>
                  <a:pt x="6597868" y="209817"/>
                  <a:pt x="5891048" y="714314"/>
                  <a:pt x="5896303" y="861459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24855" y="2141067"/>
            <a:ext cx="4077198" cy="649430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198" h="649430">
                <a:moveTo>
                  <a:pt x="0" y="192230"/>
                </a:moveTo>
                <a:cubicBezTo>
                  <a:pt x="26276" y="127853"/>
                  <a:pt x="52552" y="63477"/>
                  <a:pt x="599090" y="34574"/>
                </a:cubicBezTo>
                <a:cubicBezTo>
                  <a:pt x="1145628" y="5671"/>
                  <a:pt x="2706414" y="-17977"/>
                  <a:pt x="3279228" y="18809"/>
                </a:cubicBezTo>
                <a:cubicBezTo>
                  <a:pt x="3852042" y="55595"/>
                  <a:pt x="3930870" y="150189"/>
                  <a:pt x="4035973" y="255292"/>
                </a:cubicBezTo>
                <a:cubicBezTo>
                  <a:pt x="4141076" y="360395"/>
                  <a:pt x="4025462" y="504912"/>
                  <a:pt x="3909848" y="64943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107324" y="3130425"/>
            <a:ext cx="3768764" cy="543868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764" h="543868">
                <a:moveTo>
                  <a:pt x="0" y="85741"/>
                </a:moveTo>
                <a:cubicBezTo>
                  <a:pt x="10510" y="167196"/>
                  <a:pt x="21021" y="248651"/>
                  <a:pt x="110359" y="306458"/>
                </a:cubicBezTo>
                <a:cubicBezTo>
                  <a:pt x="199697" y="364265"/>
                  <a:pt x="225973" y="393168"/>
                  <a:pt x="536028" y="432582"/>
                </a:cubicBezTo>
                <a:cubicBezTo>
                  <a:pt x="846083" y="471996"/>
                  <a:pt x="1495097" y="553451"/>
                  <a:pt x="1970690" y="542941"/>
                </a:cubicBezTo>
                <a:cubicBezTo>
                  <a:pt x="2446283" y="532431"/>
                  <a:pt x="3092669" y="456231"/>
                  <a:pt x="3389586" y="369520"/>
                </a:cubicBezTo>
                <a:cubicBezTo>
                  <a:pt x="3686503" y="282809"/>
                  <a:pt x="3817883" y="-95563"/>
                  <a:pt x="3752193" y="22678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091560" y="3121572"/>
            <a:ext cx="7126013" cy="1051950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6013" h="1051950">
                <a:moveTo>
                  <a:pt x="0" y="126125"/>
                </a:moveTo>
                <a:cubicBezTo>
                  <a:pt x="22334" y="340273"/>
                  <a:pt x="44668" y="554422"/>
                  <a:pt x="173420" y="677918"/>
                </a:cubicBezTo>
                <a:cubicBezTo>
                  <a:pt x="302172" y="801414"/>
                  <a:pt x="522889" y="822435"/>
                  <a:pt x="772510" y="867104"/>
                </a:cubicBezTo>
                <a:cubicBezTo>
                  <a:pt x="1022131" y="911773"/>
                  <a:pt x="1153510" y="917028"/>
                  <a:pt x="1671144" y="945931"/>
                </a:cubicBezTo>
                <a:cubicBezTo>
                  <a:pt x="2188778" y="974834"/>
                  <a:pt x="3084786" y="1087821"/>
                  <a:pt x="3878317" y="1040525"/>
                </a:cubicBezTo>
                <a:cubicBezTo>
                  <a:pt x="4671848" y="993229"/>
                  <a:pt x="5891048" y="835573"/>
                  <a:pt x="6432331" y="662152"/>
                </a:cubicBezTo>
                <a:cubicBezTo>
                  <a:pt x="6973614" y="488731"/>
                  <a:pt x="7020910" y="68317"/>
                  <a:pt x="7126013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954111" y="2333298"/>
            <a:ext cx="1813035" cy="1046627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35" h="1046627">
                <a:moveTo>
                  <a:pt x="1813035" y="0"/>
                </a:moveTo>
                <a:cubicBezTo>
                  <a:pt x="1573924" y="9196"/>
                  <a:pt x="1334814" y="18393"/>
                  <a:pt x="1198180" y="189186"/>
                </a:cubicBezTo>
                <a:cubicBezTo>
                  <a:pt x="1061546" y="359979"/>
                  <a:pt x="1192925" y="922282"/>
                  <a:pt x="993228" y="1024758"/>
                </a:cubicBezTo>
                <a:cubicBezTo>
                  <a:pt x="793531" y="1127234"/>
                  <a:pt x="162910" y="838200"/>
                  <a:pt x="0" y="804041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895601" y="3105807"/>
            <a:ext cx="1876097" cy="161214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097" h="161214">
                <a:moveTo>
                  <a:pt x="0" y="94593"/>
                </a:moveTo>
                <a:cubicBezTo>
                  <a:pt x="482162" y="134006"/>
                  <a:pt x="964324" y="173420"/>
                  <a:pt x="1277007" y="157655"/>
                </a:cubicBezTo>
                <a:cubicBezTo>
                  <a:pt x="1589690" y="141890"/>
                  <a:pt x="1876097" y="0"/>
                  <a:pt x="1876097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55931" y="3137339"/>
            <a:ext cx="1828800" cy="551793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51793">
                <a:moveTo>
                  <a:pt x="1828800" y="0"/>
                </a:moveTo>
                <a:cubicBezTo>
                  <a:pt x="1634358" y="275896"/>
                  <a:pt x="1439917" y="551793"/>
                  <a:pt x="1135117" y="551793"/>
                </a:cubicBezTo>
                <a:cubicBezTo>
                  <a:pt x="830317" y="551793"/>
                  <a:pt x="139262" y="65690"/>
                  <a:pt x="0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69476" y="3153103"/>
            <a:ext cx="7126014" cy="770776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6014" h="770776">
                <a:moveTo>
                  <a:pt x="0" y="47297"/>
                </a:moveTo>
                <a:cubicBezTo>
                  <a:pt x="591206" y="337645"/>
                  <a:pt x="1182413" y="627993"/>
                  <a:pt x="1939158" y="725214"/>
                </a:cubicBezTo>
                <a:cubicBezTo>
                  <a:pt x="2695903" y="822435"/>
                  <a:pt x="3675993" y="751490"/>
                  <a:pt x="4540469" y="630621"/>
                </a:cubicBezTo>
                <a:cubicBezTo>
                  <a:pt x="5404945" y="509752"/>
                  <a:pt x="6689835" y="0"/>
                  <a:pt x="7126014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4" y="3074276"/>
            <a:ext cx="5738648" cy="725494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8648" h="725494">
                <a:moveTo>
                  <a:pt x="0" y="0"/>
                </a:moveTo>
                <a:cubicBezTo>
                  <a:pt x="239110" y="354724"/>
                  <a:pt x="478221" y="709449"/>
                  <a:pt x="1434662" y="725214"/>
                </a:cubicBezTo>
                <a:cubicBezTo>
                  <a:pt x="2391103" y="740979"/>
                  <a:pt x="5016062" y="86710"/>
                  <a:pt x="5738648" y="94593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53200" y="3137339"/>
            <a:ext cx="3326524" cy="586301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6524" h="586301">
                <a:moveTo>
                  <a:pt x="0" y="0"/>
                </a:moveTo>
                <a:cubicBezTo>
                  <a:pt x="173420" y="130065"/>
                  <a:pt x="346841" y="260131"/>
                  <a:pt x="488731" y="346841"/>
                </a:cubicBezTo>
                <a:cubicBezTo>
                  <a:pt x="630621" y="433551"/>
                  <a:pt x="698938" y="486103"/>
                  <a:pt x="851338" y="520262"/>
                </a:cubicBezTo>
                <a:cubicBezTo>
                  <a:pt x="1003738" y="554421"/>
                  <a:pt x="990600" y="630621"/>
                  <a:pt x="1403131" y="551793"/>
                </a:cubicBezTo>
                <a:cubicBezTo>
                  <a:pt x="1815662" y="472965"/>
                  <a:pt x="3092669" y="7882"/>
                  <a:pt x="3326524" y="47296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237891" y="2221939"/>
            <a:ext cx="3358055" cy="158655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8055" h="158655">
                <a:moveTo>
                  <a:pt x="0" y="158655"/>
                </a:moveTo>
                <a:cubicBezTo>
                  <a:pt x="235169" y="99534"/>
                  <a:pt x="470338" y="40413"/>
                  <a:pt x="835572" y="16765"/>
                </a:cubicBezTo>
                <a:cubicBezTo>
                  <a:pt x="1200806" y="-6883"/>
                  <a:pt x="1770993" y="-4256"/>
                  <a:pt x="2191407" y="16765"/>
                </a:cubicBezTo>
                <a:cubicBezTo>
                  <a:pt x="2611821" y="37786"/>
                  <a:pt x="3050628" y="174421"/>
                  <a:pt x="3358055" y="1428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62193" y="2437086"/>
            <a:ext cx="1891862" cy="846004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862" h="846004">
                <a:moveTo>
                  <a:pt x="0" y="589893"/>
                </a:moveTo>
                <a:cubicBezTo>
                  <a:pt x="48610" y="706821"/>
                  <a:pt x="97221" y="823749"/>
                  <a:pt x="268014" y="842142"/>
                </a:cubicBezTo>
                <a:cubicBezTo>
                  <a:pt x="438807" y="860535"/>
                  <a:pt x="809297" y="813238"/>
                  <a:pt x="1024759" y="700252"/>
                </a:cubicBezTo>
                <a:cubicBezTo>
                  <a:pt x="1240221" y="587266"/>
                  <a:pt x="1416269" y="274583"/>
                  <a:pt x="1560786" y="164224"/>
                </a:cubicBezTo>
                <a:cubicBezTo>
                  <a:pt x="1705303" y="53865"/>
                  <a:pt x="1831428" y="-61748"/>
                  <a:pt x="1891862" y="3810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652596" y="5638801"/>
                <a:ext cx="6114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-IndSet in this graph,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96" y="5638801"/>
                <a:ext cx="6114550" cy="954107"/>
              </a:xfrm>
              <a:prstGeom prst="rect">
                <a:avLst/>
              </a:prstGeom>
              <a:blipFill>
                <a:blip r:embed="rId19"/>
                <a:stretch>
                  <a:fillRect l="-1863" t="-8000" r="-248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64571" y="5191780"/>
                <a:ext cx="6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1" y="5191780"/>
                <a:ext cx="6114550" cy="523220"/>
              </a:xfrm>
              <a:prstGeom prst="rect">
                <a:avLst/>
              </a:prstGeom>
              <a:blipFill>
                <a:blip r:embed="rId20"/>
                <a:stretch>
                  <a:fillRect l="-18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Satisfying Assignment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7800" y="3886201"/>
                <a:ext cx="922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One node per triangle is in the Independent set: </a:t>
                </a:r>
              </a:p>
              <a:p>
                <a:r>
                  <a:rPr lang="en-US" sz="2400" dirty="0"/>
                  <a:t>because we can have exactly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total in the set, </a:t>
                </a:r>
              </a:p>
              <a:p>
                <a:r>
                  <a:rPr lang="en-US" sz="2400" dirty="0"/>
                  <a:t>and 2 in a triangle would be adjacent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1"/>
                <a:ext cx="9220200" cy="1200329"/>
              </a:xfrm>
              <a:prstGeom prst="rect">
                <a:avLst/>
              </a:prstGeom>
              <a:blipFill>
                <a:blip r:embed="rId4"/>
                <a:stretch>
                  <a:fillRect l="-96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81200" y="1539240"/>
            <a:ext cx="8039100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1"/>
              <a:endCxn id="8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9" idx="3"/>
              <a:endCxn id="1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3"/>
              <a:endCxn id="1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1"/>
              <a:endCxn id="1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25" idx="3"/>
              <a:endCxn id="2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3"/>
              <a:endCxn id="2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1"/>
              <a:endCxn id="2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31" idx="3"/>
              <a:endCxn id="3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3"/>
              <a:endCxn id="3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1"/>
              <a:endCxn id="3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>
              <a:stCxn id="37" idx="3"/>
              <a:endCxn id="3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3"/>
              <a:endCxn id="3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1"/>
              <a:endCxn id="3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6117" y="5059775"/>
                <a:ext cx="92202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selected in some triangle,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not selected in any triangle:</a:t>
                </a:r>
              </a:p>
              <a:p>
                <a:r>
                  <a:rPr lang="en-US" sz="2400" dirty="0"/>
                  <a:t>Because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adjacent to every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5059775"/>
                <a:ext cx="9220200" cy="863634"/>
              </a:xfrm>
              <a:prstGeom prst="rect">
                <a:avLst/>
              </a:prstGeom>
              <a:blipFill>
                <a:blip r:embed="rId20"/>
                <a:stretch>
                  <a:fillRect l="-963" t="-289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524000" y="5994367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the variable which each included node represents to “true”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5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Satisfying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IndSet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7800" y="388620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one true variable from the assignment for each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6117" y="4622767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independent set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nodes, because 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clauses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4622767"/>
                <a:ext cx="9220200" cy="461665"/>
              </a:xfrm>
              <a:prstGeom prst="rect">
                <a:avLst/>
              </a:prstGeom>
              <a:blipFill>
                <a:blip r:embed="rId4"/>
                <a:stretch>
                  <a:fillRect l="-9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24000" y="5257801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any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true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cannot be true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1"/>
                <a:ext cx="9220200" cy="461665"/>
              </a:xfrm>
              <a:prstGeom prst="rect">
                <a:avLst/>
              </a:prstGeom>
              <a:blipFill>
                <a:blip r:embed="rId5"/>
                <a:stretch>
                  <a:fillRect l="-110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981200" y="1539240"/>
            <a:ext cx="8039100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stCxn id="63" idx="3"/>
              <a:endCxn id="62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1" idx="3"/>
              <a:endCxn id="62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1"/>
              <a:endCxn id="63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stCxn id="69" idx="3"/>
              <a:endCxn id="6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1"/>
              <a:endCxn id="6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>
              <a:stCxn id="75" idx="3"/>
              <a:endCxn id="7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3"/>
              <a:endCxn id="7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3" idx="1"/>
              <a:endCxn id="7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>
              <a:stCxn id="81" idx="3"/>
              <a:endCxn id="8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8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1"/>
              <a:endCxn id="8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>
              <a:stCxn id="87" idx="3"/>
              <a:endCxn id="8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3"/>
              <a:endCxn id="8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1"/>
              <a:endCxn id="8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878" y="1371600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801" y="4727933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1120" y="2020670"/>
                <a:ext cx="313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Make triangles, connect opposites,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clauses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20" y="2020670"/>
                <a:ext cx="3131280" cy="646331"/>
              </a:xfrm>
              <a:prstGeom prst="rect">
                <a:avLst/>
              </a:prstGeom>
              <a:blipFill>
                <a:blip r:embed="rId10"/>
                <a:stretch>
                  <a:fillRect l="-121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true to variables from selected 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0216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9718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5284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 (slide 22)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showed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𝑘𝐼𝑛𝑑𝑆𝑒𝑡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𝑘𝑉𝑒𝑟𝑡𝐶𝑜𝑣</m:t>
                    </m:r>
                  </m:oMath>
                </a14:m>
                <a:endParaRPr lang="en-US" dirty="0"/>
              </a:p>
              <a:p>
                <a:pPr marL="1314450" lvl="2" indent="-514350"/>
                <a:r>
                  <a:rPr lang="en-US" dirty="0"/>
                  <a:t>(</a:t>
                </a:r>
                <a:r>
                  <a:rPr lang="en-US"/>
                  <a:t>Last Class)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𝑘𝐼𝑛𝑑𝑆𝑒𝑡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𝑘𝑉𝑒𝑟𝑡𝐶𝑜𝑣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9" y="1371600"/>
                <a:ext cx="1051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9" y="1371600"/>
                <a:ext cx="10511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1" y="1403866"/>
                <a:ext cx="121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𝑘𝑉𝑒𝑟𝑡𝐶𝑜𝑣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03866"/>
                <a:ext cx="12157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0" y="4873374"/>
                <a:ext cx="2312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𝑘𝑉𝑒𝑟𝑡𝐶𝑜𝑣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873374"/>
                <a:ext cx="2312108" cy="369332"/>
              </a:xfrm>
              <a:prstGeom prst="rect">
                <a:avLst/>
              </a:prstGeom>
              <a:blipFill>
                <a:blip r:embed="rId5"/>
                <a:stretch>
                  <a:fillRect l="-2198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1" y="4727933"/>
                <a:ext cx="220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𝑘𝐼𝑛𝑑𝑆𝑒𝑡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4727933"/>
                <a:ext cx="2200411" cy="369332"/>
              </a:xfrm>
              <a:prstGeom prst="rect">
                <a:avLst/>
              </a:prstGeom>
              <a:blipFill>
                <a:blip r:embed="rId8"/>
                <a:stretch>
                  <a:fillRect l="-2299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5800" y="2297668"/>
                <a:ext cx="313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𝑘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𝑉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97668"/>
                <a:ext cx="31312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0216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8956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844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5037806" cy="4525963"/>
              </a:xfrm>
            </p:spPr>
            <p:txBody>
              <a:bodyPr/>
              <a:lstStyle/>
              <a:p>
                <a:r>
                  <a:rPr lang="en-US" dirty="0"/>
                  <a:t>Clique: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Problem:</a:t>
                </a:r>
              </a:p>
              <a:p>
                <a:pPr lvl="1"/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5037806" cy="4525963"/>
              </a:xfrm>
              <a:blipFill>
                <a:blip r:embed="rId3"/>
                <a:stretch>
                  <a:fillRect l="-302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1488" y="1524000"/>
            <a:ext cx="4190312" cy="3733800"/>
            <a:chOff x="3729661" y="2473752"/>
            <a:chExt cx="4190312" cy="3733800"/>
          </a:xfrm>
        </p:grpSpPr>
        <p:cxnSp>
          <p:nvCxnSpPr>
            <p:cNvPr id="6" name="Straight Connector 5"/>
            <p:cNvCxnSpPr>
              <a:stCxn id="29" idx="1"/>
              <a:endCxn id="21" idx="2"/>
            </p:cNvCxnSpPr>
            <p:nvPr/>
          </p:nvCxnSpPr>
          <p:spPr>
            <a:xfrm flipV="1">
              <a:off x="5652082" y="5574749"/>
              <a:ext cx="1193576" cy="45914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0" idx="2"/>
              <a:endCxn id="29" idx="3"/>
            </p:cNvCxnSpPr>
            <p:nvPr/>
          </p:nvCxnSpPr>
          <p:spPr>
            <a:xfrm>
              <a:off x="4791006" y="5285262"/>
              <a:ext cx="458111" cy="74863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1"/>
              <a:endCxn id="20" idx="3"/>
            </p:cNvCxnSpPr>
            <p:nvPr/>
          </p:nvCxnSpPr>
          <p:spPr>
            <a:xfrm flipH="1" flipV="1">
              <a:off x="4964697" y="5111571"/>
              <a:ext cx="1707269" cy="28948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  <a:endCxn id="20" idx="0"/>
            </p:cNvCxnSpPr>
            <p:nvPr/>
          </p:nvCxnSpPr>
          <p:spPr>
            <a:xfrm>
              <a:off x="3903353" y="3652162"/>
              <a:ext cx="887653" cy="1285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3"/>
              <a:endCxn id="25" idx="1"/>
            </p:cNvCxnSpPr>
            <p:nvPr/>
          </p:nvCxnSpPr>
          <p:spPr>
            <a:xfrm flipV="1">
              <a:off x="4077044" y="3207576"/>
              <a:ext cx="1318207" cy="2708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5" idx="3"/>
              <a:endCxn id="22" idx="1"/>
            </p:cNvCxnSpPr>
            <p:nvPr/>
          </p:nvCxnSpPr>
          <p:spPr>
            <a:xfrm>
              <a:off x="5742635" y="3207576"/>
              <a:ext cx="1829954" cy="44583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2"/>
              <a:endCxn id="23" idx="0"/>
            </p:cNvCxnSpPr>
            <p:nvPr/>
          </p:nvCxnSpPr>
          <p:spPr>
            <a:xfrm flipH="1">
              <a:off x="5215732" y="3381268"/>
              <a:ext cx="353212" cy="597812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3"/>
              <a:endCxn id="26" idx="1"/>
            </p:cNvCxnSpPr>
            <p:nvPr/>
          </p:nvCxnSpPr>
          <p:spPr>
            <a:xfrm>
              <a:off x="5389423" y="4152771"/>
              <a:ext cx="729304" cy="3189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2" idx="2"/>
              <a:endCxn id="26" idx="0"/>
            </p:cNvCxnSpPr>
            <p:nvPr/>
          </p:nvCxnSpPr>
          <p:spPr>
            <a:xfrm flipH="1">
              <a:off x="6292419" y="3827101"/>
              <a:ext cx="1453863" cy="47091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3"/>
              <a:endCxn id="27" idx="1"/>
            </p:cNvCxnSpPr>
            <p:nvPr/>
          </p:nvCxnSpPr>
          <p:spPr>
            <a:xfrm flipV="1">
              <a:off x="5742635" y="2647444"/>
              <a:ext cx="723475" cy="5601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0"/>
              <a:endCxn id="27" idx="3"/>
            </p:cNvCxnSpPr>
            <p:nvPr/>
          </p:nvCxnSpPr>
          <p:spPr>
            <a:xfrm flipH="1" flipV="1">
              <a:off x="6813494" y="2647444"/>
              <a:ext cx="932787" cy="8322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1" idx="0"/>
              <a:endCxn id="26" idx="2"/>
            </p:cNvCxnSpPr>
            <p:nvPr/>
          </p:nvCxnSpPr>
          <p:spPr>
            <a:xfrm flipH="1" flipV="1">
              <a:off x="6292419" y="4645397"/>
              <a:ext cx="553239" cy="581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1" idx="0"/>
              <a:endCxn id="22" idx="2"/>
            </p:cNvCxnSpPr>
            <p:nvPr/>
          </p:nvCxnSpPr>
          <p:spPr>
            <a:xfrm flipV="1">
              <a:off x="6845658" y="3827101"/>
              <a:ext cx="900623" cy="140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0800000">
              <a:off x="5249117" y="5860244"/>
              <a:ext cx="402965" cy="3473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314" y="4937879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71966" y="5227366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72590" y="3479718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42040" y="3979079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661" y="3304779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95252" y="303388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8727" y="429801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6110" y="2473752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3218" y="537947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3-Clique</a:t>
              </a:r>
            </a:p>
          </p:txBody>
        </p:sp>
        <p:cxnSp>
          <p:nvCxnSpPr>
            <p:cNvPr id="31" name="Straight Connector 30"/>
            <p:cNvCxnSpPr>
              <a:stCxn id="23" idx="3"/>
              <a:endCxn id="22" idx="1"/>
            </p:cNvCxnSpPr>
            <p:nvPr/>
          </p:nvCxnSpPr>
          <p:spPr>
            <a:xfrm flipV="1">
              <a:off x="5389423" y="3653410"/>
              <a:ext cx="2183167" cy="49936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0"/>
              <a:endCxn id="25" idx="2"/>
            </p:cNvCxnSpPr>
            <p:nvPr/>
          </p:nvCxnSpPr>
          <p:spPr>
            <a:xfrm flipH="1" flipV="1">
              <a:off x="5568944" y="3381267"/>
              <a:ext cx="723475" cy="91674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43599" y="3440668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559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a Graph and a potential solution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the solution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every pair of nodes share an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28425" y="3278970"/>
            <a:ext cx="4016620" cy="3579031"/>
            <a:chOff x="3729661" y="2473752"/>
            <a:chExt cx="4190312" cy="3733800"/>
          </a:xfrm>
        </p:grpSpPr>
        <p:cxnSp>
          <p:nvCxnSpPr>
            <p:cNvPr id="6" name="Straight Connector 5"/>
            <p:cNvCxnSpPr>
              <a:stCxn id="19" idx="1"/>
              <a:endCxn id="21" idx="2"/>
            </p:cNvCxnSpPr>
            <p:nvPr/>
          </p:nvCxnSpPr>
          <p:spPr>
            <a:xfrm flipV="1">
              <a:off x="5652082" y="5574749"/>
              <a:ext cx="1193576" cy="45914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0" idx="2"/>
              <a:endCxn id="19" idx="3"/>
            </p:cNvCxnSpPr>
            <p:nvPr/>
          </p:nvCxnSpPr>
          <p:spPr>
            <a:xfrm>
              <a:off x="4791006" y="5285262"/>
              <a:ext cx="458111" cy="74863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1"/>
              <a:endCxn id="20" idx="3"/>
            </p:cNvCxnSpPr>
            <p:nvPr/>
          </p:nvCxnSpPr>
          <p:spPr>
            <a:xfrm flipH="1" flipV="1">
              <a:off x="4964697" y="5111571"/>
              <a:ext cx="1707269" cy="28948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  <a:endCxn id="20" idx="0"/>
            </p:cNvCxnSpPr>
            <p:nvPr/>
          </p:nvCxnSpPr>
          <p:spPr>
            <a:xfrm>
              <a:off x="3903353" y="3652162"/>
              <a:ext cx="887653" cy="1285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3"/>
              <a:endCxn id="25" idx="1"/>
            </p:cNvCxnSpPr>
            <p:nvPr/>
          </p:nvCxnSpPr>
          <p:spPr>
            <a:xfrm flipV="1">
              <a:off x="4077044" y="3207576"/>
              <a:ext cx="1318207" cy="2708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5" idx="3"/>
              <a:endCxn id="22" idx="1"/>
            </p:cNvCxnSpPr>
            <p:nvPr/>
          </p:nvCxnSpPr>
          <p:spPr>
            <a:xfrm>
              <a:off x="5742635" y="3207576"/>
              <a:ext cx="1829954" cy="44583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2"/>
              <a:endCxn id="23" idx="0"/>
            </p:cNvCxnSpPr>
            <p:nvPr/>
          </p:nvCxnSpPr>
          <p:spPr>
            <a:xfrm flipH="1">
              <a:off x="5215732" y="3381268"/>
              <a:ext cx="353212" cy="597812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3"/>
              <a:endCxn id="26" idx="1"/>
            </p:cNvCxnSpPr>
            <p:nvPr/>
          </p:nvCxnSpPr>
          <p:spPr>
            <a:xfrm>
              <a:off x="5389423" y="4152771"/>
              <a:ext cx="729304" cy="3189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2" idx="2"/>
              <a:endCxn id="26" idx="0"/>
            </p:cNvCxnSpPr>
            <p:nvPr/>
          </p:nvCxnSpPr>
          <p:spPr>
            <a:xfrm flipH="1">
              <a:off x="6292419" y="3827101"/>
              <a:ext cx="1453863" cy="47091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3"/>
              <a:endCxn id="27" idx="1"/>
            </p:cNvCxnSpPr>
            <p:nvPr/>
          </p:nvCxnSpPr>
          <p:spPr>
            <a:xfrm flipV="1">
              <a:off x="5742635" y="2647444"/>
              <a:ext cx="723475" cy="5601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0"/>
              <a:endCxn id="27" idx="3"/>
            </p:cNvCxnSpPr>
            <p:nvPr/>
          </p:nvCxnSpPr>
          <p:spPr>
            <a:xfrm flipH="1" flipV="1">
              <a:off x="6813494" y="2647444"/>
              <a:ext cx="932787" cy="8322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1" idx="0"/>
              <a:endCxn id="26" idx="2"/>
            </p:cNvCxnSpPr>
            <p:nvPr/>
          </p:nvCxnSpPr>
          <p:spPr>
            <a:xfrm flipH="1" flipV="1">
              <a:off x="6292419" y="4645397"/>
              <a:ext cx="553239" cy="581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1" idx="0"/>
              <a:endCxn id="22" idx="2"/>
            </p:cNvCxnSpPr>
            <p:nvPr/>
          </p:nvCxnSpPr>
          <p:spPr>
            <a:xfrm flipV="1">
              <a:off x="6845658" y="3827101"/>
              <a:ext cx="900623" cy="140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10800000">
              <a:off x="5249117" y="5860244"/>
              <a:ext cx="402965" cy="3473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314" y="4937879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71966" y="5227366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72590" y="3479718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42040" y="3979079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661" y="3304779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95252" y="303388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8727" y="429801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6110" y="2473752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3218" y="5379473"/>
              <a:ext cx="1219201" cy="38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3-Clique</a:t>
              </a:r>
            </a:p>
          </p:txBody>
        </p:sp>
        <p:cxnSp>
          <p:nvCxnSpPr>
            <p:cNvPr id="29" name="Straight Connector 28"/>
            <p:cNvCxnSpPr>
              <a:stCxn id="23" idx="3"/>
              <a:endCxn id="22" idx="1"/>
            </p:cNvCxnSpPr>
            <p:nvPr/>
          </p:nvCxnSpPr>
          <p:spPr>
            <a:xfrm flipV="1">
              <a:off x="5389423" y="3653410"/>
              <a:ext cx="2183167" cy="49936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0"/>
              <a:endCxn id="25" idx="2"/>
            </p:cNvCxnSpPr>
            <p:nvPr/>
          </p:nvCxnSpPr>
          <p:spPr>
            <a:xfrm flipH="1" flipV="1">
              <a:off x="5568944" y="3381267"/>
              <a:ext cx="723475" cy="91674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599" y="3440668"/>
              <a:ext cx="1219201" cy="38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717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3</m:t>
                      </m:r>
                      <m:r>
                        <a:rPr lang="en-US" sz="4400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blipFill>
                <a:blip r:embed="rId5"/>
                <a:stretch>
                  <a:fillRect l="-2454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𝑆𝐴𝑇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blipFill>
                <a:blip r:embed="rId8"/>
                <a:stretch>
                  <a:fillRect l="-261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9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3048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Instance of 3SAT to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304800"/>
                <a:ext cx="8229600" cy="1143000"/>
              </a:xfrm>
              <a:blipFill>
                <a:blip r:embed="rId2"/>
                <a:stretch>
                  <a:fillRect l="-2315" r="-216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0000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1447800" y="3962401"/>
            <a:ext cx="791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produce a node for each of its three variables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71298" y="4495801"/>
            <a:ext cx="894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Connect each node to all non-contradictory nodes in the other clauses</a:t>
            </a:r>
          </a:p>
          <a:p>
            <a:r>
              <a:rPr lang="en-US" sz="2400" dirty="0">
                <a:solidFill>
                  <a:srgbClr val="FF33CC"/>
                </a:solidFill>
              </a:rPr>
              <a:t>(i.e., anything that’s not its negation)</a:t>
            </a:r>
          </a:p>
        </p:txBody>
      </p:sp>
      <p:cxnSp>
        <p:nvCxnSpPr>
          <p:cNvPr id="13" name="Straight Connector 12"/>
          <p:cNvCxnSpPr>
            <a:stCxn id="56" idx="3"/>
            <a:endCxn id="66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6" idx="3"/>
            <a:endCxn id="68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6" idx="3"/>
            <a:endCxn id="67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6" idx="3"/>
            <a:endCxn id="73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6" idx="3"/>
            <a:endCxn id="74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6" idx="3"/>
            <a:endCxn id="72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2" idx="3"/>
            <a:endCxn id="66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2" idx="3"/>
            <a:endCxn id="68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2" idx="3"/>
            <a:endCxn id="67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2" idx="3"/>
            <a:endCxn id="73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2" idx="3"/>
            <a:endCxn id="72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1" idx="3"/>
            <a:endCxn id="66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1" idx="3"/>
            <a:endCxn id="68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1" idx="3"/>
            <a:endCxn id="73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1" idx="3"/>
            <a:endCxn id="74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1" idx="3"/>
            <a:endCxn id="72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781800" y="2328822"/>
            <a:ext cx="355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CC"/>
                </a:solidFill>
              </a:rPr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652596" y="5827694"/>
                <a:ext cx="6114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graph,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there is a satisfying assignment</a:t>
                </a: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96" y="5827694"/>
                <a:ext cx="6114550" cy="954107"/>
              </a:xfrm>
              <a:prstGeom prst="rect">
                <a:avLst/>
              </a:prstGeom>
              <a:blipFill>
                <a:blip r:embed="rId11"/>
                <a:stretch>
                  <a:fillRect l="-1863" t="-6579" r="-227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564571" y="5380673"/>
                <a:ext cx="6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number of clauses</a:t>
                </a: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1" y="5380673"/>
                <a:ext cx="6114550" cy="523220"/>
              </a:xfrm>
              <a:prstGeom prst="rect">
                <a:avLst/>
              </a:prstGeom>
              <a:blipFill>
                <a:blip r:embed="rId12"/>
                <a:stretch>
                  <a:fillRect l="-18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828800" y="1214736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214736"/>
                <a:ext cx="8544262" cy="461665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000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43" grpId="0"/>
      <p:bldP spid="144" grpId="0"/>
      <p:bldP spid="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Satisfying Assignment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7800" y="3886201"/>
                <a:ext cx="922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triplets in the graph, and no two nodes in the same triplet are adjacent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1"/>
                <a:ext cx="9220200" cy="830997"/>
              </a:xfrm>
              <a:prstGeom prst="rect">
                <a:avLst/>
              </a:prstGeom>
              <a:blipFill>
                <a:blip r:embed="rId4"/>
                <a:stretch>
                  <a:fillRect l="-96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4286" b="-33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59" idx="3"/>
            <a:endCxn id="64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3"/>
            <a:endCxn id="66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3"/>
            <a:endCxn id="65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8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9" idx="3"/>
            <a:endCxn id="69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3"/>
            <a:endCxn id="67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3"/>
            <a:endCxn id="64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3"/>
            <a:endCxn id="66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  <a:endCxn id="65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3"/>
            <a:endCxn id="68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  <a:endCxn id="67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64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2" idx="3"/>
            <a:endCxn id="66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3"/>
            <a:endCxn id="68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2" idx="3"/>
            <a:endCxn id="69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3"/>
            <a:endCxn id="67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524000" y="4867650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have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-Clique, must have one node from each triplet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67650"/>
                <a:ext cx="9220200" cy="461665"/>
              </a:xfrm>
              <a:prstGeom prst="rect">
                <a:avLst/>
              </a:prstGeom>
              <a:blipFill>
                <a:blip r:embed="rId20"/>
                <a:stretch>
                  <a:fillRect l="-110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490831" y="5481715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Cannot select a node for both a variable and its negation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47800" y="6015336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 selection of nodes is a satisfying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30678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Satisfying Assignment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7800" y="388620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one node for a true variable from each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10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4286" b="-33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59" idx="3"/>
            <a:endCxn id="64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3"/>
            <a:endCxn id="66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3"/>
            <a:endCxn id="65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8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9" idx="3"/>
            <a:endCxn id="69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3"/>
            <a:endCxn id="67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3"/>
            <a:endCxn id="64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3"/>
            <a:endCxn id="66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  <a:endCxn id="65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3"/>
            <a:endCxn id="68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  <a:endCxn id="67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64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2" idx="3"/>
            <a:endCxn id="66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3"/>
            <a:endCxn id="68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2" idx="3"/>
            <a:endCxn id="69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3"/>
            <a:endCxn id="67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479331" y="4405985"/>
                <a:ext cx="922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will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nodes selected</a:t>
                </a:r>
              </a:p>
              <a:p>
                <a:r>
                  <a:rPr lang="en-US" sz="2400" dirty="0"/>
                  <a:t>We can’t select both a node and its negation</a:t>
                </a:r>
              </a:p>
              <a:p>
                <a:r>
                  <a:rPr lang="en-US" sz="2400" dirty="0"/>
                  <a:t>All nodes will be non-contradictory, so they will be pairwise adjacent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31" y="4405985"/>
                <a:ext cx="9220200" cy="1200329"/>
              </a:xfrm>
              <a:prstGeom prst="rect">
                <a:avLst/>
              </a:prstGeom>
              <a:blipFill>
                <a:blip r:embed="rId19"/>
                <a:stretch>
                  <a:fillRect l="-963" t="-210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4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HW9 </a:t>
            </a:r>
            <a:r>
              <a:rPr lang="en-US" dirty="0"/>
              <a:t>due </a:t>
            </a:r>
            <a:r>
              <a:rPr lang="en-US"/>
              <a:t>Friday </a:t>
            </a:r>
            <a:r>
              <a:rPr lang="en-US" smtClean="0"/>
              <a:t>12/7 </a:t>
            </a:r>
            <a:r>
              <a:rPr lang="en-US" dirty="0"/>
              <a:t>at 11pm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3</m:t>
                      </m:r>
                      <m:r>
                        <a:rPr lang="en-US" sz="4400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𝑆𝐴𝑇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blipFill>
                <a:blip r:embed="rId6"/>
                <a:stretch>
                  <a:fillRect l="-261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364224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641120" y="1676400"/>
            <a:ext cx="31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triplet per clause, connect non-</a:t>
            </a:r>
            <a:r>
              <a:rPr lang="en-US" dirty="0" err="1"/>
              <a:t>contraditcory</a:t>
            </a:r>
            <a:r>
              <a:rPr lang="en-US" dirty="0"/>
              <a:t> nodes among clauses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each variable selected to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blipFill>
                <a:blip r:embed="rId10"/>
                <a:stretch>
                  <a:fillRect l="-2454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630216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4784" y="30480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1681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01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Output is complex</a:t>
                </a:r>
              </a:p>
              <a:p>
                <a:pPr lvl="1"/>
                <a:r>
                  <a:rPr lang="en-US" dirty="0"/>
                  <a:t>Give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solution, is it valid?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/>
                  <a:t>this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597968"/>
            <a:ext cx="25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982" y="2971801"/>
            <a:ext cx="299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we can solve this</a:t>
            </a:r>
          </a:p>
        </p:txBody>
      </p:sp>
    </p:spTree>
    <p:extLst>
      <p:ext uri="{BB962C8B-B14F-4D97-AF65-F5344CB8AC3E}">
        <p14:creationId xmlns:p14="http://schemas.microsoft.com/office/powerpoint/2010/main" val="2093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5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053765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17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00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1" y="1413404"/>
                <a:ext cx="6856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Is there a set of non-adjacent nodes of 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1413404"/>
                <a:ext cx="6856813" cy="523220"/>
              </a:xfrm>
              <a:prstGeom prst="rect">
                <a:avLst/>
              </a:prstGeom>
              <a:blipFill>
                <a:blip r:embed="rId15"/>
                <a:stretch>
                  <a:fillRect l="-2037" t="-9524" r="-92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5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30771" y="2769693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3471" y="292209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14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15200" y="2585027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2200" y="258502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08698" y="310966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9400" y="318469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4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MacGyver’s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1" y="1901865"/>
            <a:ext cx="16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086682" y="2307490"/>
            <a:ext cx="592555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7696" y="19812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363286" y="2161900"/>
            <a:ext cx="2333596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1372" y="4696208"/>
            <a:ext cx="21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684810" y="5289197"/>
            <a:ext cx="393856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9447749" y="5463148"/>
            <a:ext cx="164673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15" y="6032170"/>
            <a:ext cx="6293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blipFill>
                <a:blip r:embed="rId7"/>
                <a:stretch>
                  <a:fillRect l="-2521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895601" y="5134054"/>
            <a:ext cx="1174595" cy="1721076"/>
            <a:chOff x="10154328" y="3614629"/>
            <a:chExt cx="1565720" cy="1721076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959163" y="4493096"/>
            <a:ext cx="19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blipFill>
                <a:blip r:embed="rId12"/>
                <a:stretch>
                  <a:fillRect l="-33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1845186"/>
            <a:ext cx="2840038" cy="134457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Aim duct at door, insert keg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9065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29536</TotalTime>
  <Words>2584</Words>
  <Application>Microsoft Office PowerPoint</Application>
  <PresentationFormat>Custom</PresentationFormat>
  <Paragraphs>559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PowerPoint Presentation</vt:lpstr>
      <vt:lpstr>Today’s Keywords</vt:lpstr>
      <vt:lpstr>CLRS Readings</vt:lpstr>
      <vt:lpstr>Homeworks</vt:lpstr>
      <vt:lpstr>k Independent Set</vt:lpstr>
      <vt:lpstr>k Vertex Cover</vt:lpstr>
      <vt:lpstr>Reduction Idea</vt:lpstr>
      <vt:lpstr>Reduction Idea</vt:lpstr>
      <vt:lpstr>MacGyver’s Reduction</vt:lpstr>
      <vt:lpstr>MaxVertCov V-Time Reducable to MinIndSet</vt:lpstr>
      <vt:lpstr>Corollary</vt:lpstr>
      <vt:lpstr>MaxIndSet V-Time Reducable to MinVertCov </vt:lpstr>
      <vt:lpstr>Corollary</vt:lpstr>
      <vt:lpstr>Conclusion</vt:lpstr>
      <vt:lpstr>Problem Types</vt:lpstr>
      <vt:lpstr>P vs NP</vt:lpstr>
      <vt:lpstr>k-Independent Set is NP</vt:lpstr>
      <vt:lpstr>k-Vertex Cover is NP</vt:lpstr>
      <vt:lpstr>NP-Hard</vt:lpstr>
      <vt:lpstr>NP-Hardness Reduction</vt:lpstr>
      <vt:lpstr>NP-Complete</vt:lpstr>
      <vt:lpstr>NP-Completeness</vt:lpstr>
      <vt:lpstr>NP-Completeness</vt:lpstr>
      <vt:lpstr>3-SAT</vt:lpstr>
      <vt:lpstr>k-Independent Set is NP-Complete</vt:lpstr>
      <vt:lpstr>3SAT≤_p kIndSet</vt:lpstr>
      <vt:lpstr>Instance of 3SAT to Instance of kIndSet</vt:lpstr>
      <vt:lpstr>kIndSet ⇒ Satisfying Assignment</vt:lpstr>
      <vt:lpstr>Satisfying Assignment ⇒kIndSet</vt:lpstr>
      <vt:lpstr>3SAT≤_p kIndSet</vt:lpstr>
      <vt:lpstr>k-Vertex Cover is NP-Complete</vt:lpstr>
      <vt:lpstr>kIndSet≤_p kVertCov</vt:lpstr>
      <vt:lpstr>k-Clique Problem</vt:lpstr>
      <vt:lpstr>k-Clique is NP-Complete</vt:lpstr>
      <vt:lpstr>k-Clique is NP</vt:lpstr>
      <vt:lpstr>3SAT≤_p kClique</vt:lpstr>
      <vt:lpstr>Instance of 3SAT to Instance of kClique</vt:lpstr>
      <vt:lpstr>kClique ⇒ Satisfying Assignment</vt:lpstr>
      <vt:lpstr>Satisfying Assignment⇒ kClique </vt:lpstr>
      <vt:lpstr>3SAT≤_p kClique</vt:lpstr>
      <vt:lpstr>Reduction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3146</cp:revision>
  <dcterms:created xsi:type="dcterms:W3CDTF">2017-08-21T20:54:06Z</dcterms:created>
  <dcterms:modified xsi:type="dcterms:W3CDTF">2018-12-04T18:19:41Z</dcterms:modified>
</cp:coreProperties>
</file>