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3" r:id="rId2"/>
    <p:sldId id="425" r:id="rId3"/>
    <p:sldId id="404" r:id="rId4"/>
    <p:sldId id="402" r:id="rId5"/>
    <p:sldId id="293" r:id="rId6"/>
    <p:sldId id="294" r:id="rId7"/>
    <p:sldId id="298" r:id="rId8"/>
    <p:sldId id="373" r:id="rId9"/>
    <p:sldId id="374" r:id="rId10"/>
    <p:sldId id="379" r:id="rId11"/>
    <p:sldId id="381" r:id="rId12"/>
    <p:sldId id="382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5" r:id="rId31"/>
    <p:sldId id="408" r:id="rId32"/>
    <p:sldId id="409" r:id="rId33"/>
    <p:sldId id="410" r:id="rId34"/>
    <p:sldId id="411" r:id="rId35"/>
    <p:sldId id="412" r:id="rId36"/>
    <p:sldId id="414" r:id="rId37"/>
    <p:sldId id="416" r:id="rId38"/>
    <p:sldId id="415" r:id="rId39"/>
    <p:sldId id="417" r:id="rId40"/>
    <p:sldId id="418" r:id="rId41"/>
    <p:sldId id="420" r:id="rId42"/>
    <p:sldId id="421" r:id="rId43"/>
    <p:sldId id="423" r:id="rId44"/>
    <p:sldId id="422" r:id="rId45"/>
    <p:sldId id="426" r:id="rId46"/>
    <p:sldId id="4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33CC"/>
    <a:srgbClr val="FFFF00"/>
    <a:srgbClr val="FF99FF"/>
    <a:srgbClr val="FF6600"/>
    <a:srgbClr val="FFCC00"/>
    <a:srgbClr val="92D050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88256" autoAdjust="0"/>
  </p:normalViewPr>
  <p:slideViewPr>
    <p:cSldViewPr>
      <p:cViewPr varScale="1">
        <p:scale>
          <a:sx n="61" d="100"/>
          <a:sy n="61" d="100"/>
        </p:scale>
        <p:origin x="-94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18" Type="http://schemas.openxmlformats.org/officeDocument/2006/relationships/image" Target="../media/image650.png"/><Relationship Id="rId26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68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49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.png"/><Relationship Id="rId3" Type="http://schemas.openxmlformats.org/officeDocument/2006/relationships/image" Target="../media/image75.png"/><Relationship Id="rId21" Type="http://schemas.openxmlformats.org/officeDocument/2006/relationships/image" Target="../media/image63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2" Type="http://schemas.openxmlformats.org/officeDocument/2006/relationships/image" Target="../media/image7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530.png"/><Relationship Id="rId24" Type="http://schemas.openxmlformats.org/officeDocument/2006/relationships/image" Target="../media/image66.png"/><Relationship Id="rId32" Type="http://schemas.openxmlformats.org/officeDocument/2006/relationships/image" Target="../media/image70.png"/><Relationship Id="rId5" Type="http://schemas.openxmlformats.org/officeDocument/2006/relationships/image" Target="../media/image77.png"/><Relationship Id="rId15" Type="http://schemas.openxmlformats.org/officeDocument/2006/relationships/image" Target="../media/image57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.png"/><Relationship Id="rId31" Type="http://schemas.openxmlformats.org/officeDocument/2006/relationships/image" Target="../media/image69.png"/><Relationship Id="rId4" Type="http://schemas.openxmlformats.org/officeDocument/2006/relationships/image" Target="../media/image76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.png"/><Relationship Id="rId30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8" Type="http://schemas.openxmlformats.org/officeDocument/2006/relationships/image" Target="../media/image101.png"/><Relationship Id="rId26" Type="http://schemas.openxmlformats.org/officeDocument/2006/relationships/image" Target="../media/image112.png"/><Relationship Id="rId3" Type="http://schemas.openxmlformats.org/officeDocument/2006/relationships/image" Target="../media/image100.png"/><Relationship Id="rId21" Type="http://schemas.openxmlformats.org/officeDocument/2006/relationships/image" Target="../media/image105.png"/><Relationship Id="rId34" Type="http://schemas.openxmlformats.org/officeDocument/2006/relationships/image" Target="../media/image122.png"/><Relationship Id="rId7" Type="http://schemas.openxmlformats.org/officeDocument/2006/relationships/image" Target="../media/image35.png"/><Relationship Id="rId12" Type="http://schemas.openxmlformats.org/officeDocument/2006/relationships/image" Target="../media/image109.png"/><Relationship Id="rId17" Type="http://schemas.openxmlformats.org/officeDocument/2006/relationships/image" Target="../media/image40.png"/><Relationship Id="rId25" Type="http://schemas.openxmlformats.org/officeDocument/2006/relationships/image" Target="../media/image110.png"/><Relationship Id="rId33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04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108.png"/><Relationship Id="rId32" Type="http://schemas.openxmlformats.org/officeDocument/2006/relationships/image" Target="../media/image119.png"/><Relationship Id="rId5" Type="http://schemas.openxmlformats.org/officeDocument/2006/relationships/image" Target="../media/image102.png"/><Relationship Id="rId15" Type="http://schemas.openxmlformats.org/officeDocument/2006/relationships/image" Target="../media/image39.png"/><Relationship Id="rId23" Type="http://schemas.openxmlformats.org/officeDocument/2006/relationships/image" Target="../media/image120.png"/><Relationship Id="rId28" Type="http://schemas.openxmlformats.org/officeDocument/2006/relationships/image" Target="../media/image115.png"/><Relationship Id="rId10" Type="http://schemas.openxmlformats.org/officeDocument/2006/relationships/image" Target="../media/image37.png"/><Relationship Id="rId19" Type="http://schemas.openxmlformats.org/officeDocument/2006/relationships/image" Target="../media/image103.png"/><Relationship Id="rId31" Type="http://schemas.openxmlformats.org/officeDocument/2006/relationships/image" Target="../media/image118.png"/><Relationship Id="rId4" Type="http://schemas.openxmlformats.org/officeDocument/2006/relationships/image" Target="../media/image33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07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4600" y="2133600"/>
                <a:ext cx="7391400" cy="2209800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Compare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𝑚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When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0" y="2133600"/>
                <a:ext cx="7391400" cy="2209800"/>
              </a:xfrm>
              <a:blipFill>
                <a:blip r:embed="rId2"/>
                <a:stretch>
                  <a:fillRect t="-3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 </a:t>
                </a:r>
                <a:r>
                  <a:rPr lang="en-US" dirty="0"/>
                  <a:t>at beginning of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 pointer (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) just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and a pointer (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) at the end of the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:r>
                  <a:rPr lang="en-US" dirty="0">
                    <a:solidFill>
                      <a:srgbClr val="FFC000"/>
                    </a:solidFill>
                  </a:rPr>
                  <a:t>Begin </a:t>
                </a:r>
                <a:r>
                  <a:rPr lang="en-US" dirty="0"/>
                  <a:t>&lt; </a:t>
                </a:r>
                <a:r>
                  <a:rPr lang="en-US" dirty="0">
                    <a:solidFill>
                      <a:srgbClr val="0070C0"/>
                    </a:solidFill>
                  </a:rPr>
                  <a:t>End: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&lt;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pointers meet at element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: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pointer position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Else If pointers meet at element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value to the left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t="-2801" r="-81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r>
              <a:rPr lang="en-US" dirty="0"/>
              <a:t>Can we find median in linear time?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865194" y="36576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36576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8610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4793" y="1447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4526363" y="339632"/>
            <a:ext cx="451798" cy="373493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&lt;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blipFill>
                <a:blip r:embed="rId2"/>
                <a:stretch>
                  <a:fillRect l="-4306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8000766" y="11458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&gt;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blipFill>
                <a:blip r:embed="rId3"/>
                <a:stretch>
                  <a:fillRect l="-480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022798" y="326409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Exactly where it belongs!</a:t>
            </a:r>
          </a:p>
        </p:txBody>
      </p:sp>
      <p:cxnSp>
        <p:nvCxnSpPr>
          <p:cNvPr id="24" name="Straight Arrow Connector 23"/>
          <p:cNvCxnSpPr>
            <a:stCxn id="22" idx="0"/>
            <a:endCxn id="13" idx="2"/>
          </p:cNvCxnSpPr>
          <p:nvPr/>
        </p:nvCxnSpPr>
        <p:spPr>
          <a:xfrm flipH="1" flipV="1">
            <a:off x="6886431" y="1981200"/>
            <a:ext cx="45704" cy="128289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Recurse on </a:t>
                </a:r>
                <a:r>
                  <a:rPr lang="en-US" dirty="0" err="1"/>
                  <a:t>sublist</a:t>
                </a:r>
                <a:r>
                  <a:rPr lang="en-US" dirty="0"/>
                  <a:t> that contains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(add index of the pivot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if </a:t>
                </a:r>
                <a:r>
                  <a:rPr lang="en-US" dirty="0" err="1"/>
                  <a:t>recursing</a:t>
                </a:r>
                <a:r>
                  <a:rPr lang="en-US" dirty="0"/>
                  <a:t> right)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  <a:blipFill>
                <a:blip r:embed="rId4"/>
                <a:stretch>
                  <a:fillRect l="-1695" t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7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1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1700214"/>
            <a:ext cx="64103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48087" y="3352801"/>
            <a:ext cx="0" cy="15427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16506" y="1429048"/>
            <a:ext cx="0" cy="194140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32216" y="50247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16" y="502473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72200" y="502920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29201"/>
                <a:ext cx="5169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84214" y="5029201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14" y="5029201"/>
                <a:ext cx="10645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41417" y="4006334"/>
                <a:ext cx="700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17" y="4006334"/>
                <a:ext cx="700320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77000" y="3897926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97926"/>
                <a:ext cx="7612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29097" y="4026593"/>
                <a:ext cx="700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97" y="4026593"/>
                <a:ext cx="70032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68183" y="2590800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83" y="2590800"/>
                <a:ext cx="761234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0108794">
                <a:off x="3383191" y="3502513"/>
                <a:ext cx="1890069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0.75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08794">
                <a:off x="3383191" y="3502513"/>
                <a:ext cx="1890069" cy="465833"/>
              </a:xfrm>
              <a:prstGeom prst="rect">
                <a:avLst/>
              </a:prstGeom>
              <a:blipFill>
                <a:blip r:embed="rId11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8836" y="5334001"/>
                <a:ext cx="5275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36" y="5334001"/>
                <a:ext cx="5275931" cy="646331"/>
              </a:xfrm>
              <a:prstGeom prst="rect">
                <a:avLst/>
              </a:prstGeom>
              <a:blipFill>
                <a:blip r:embed="rId12"/>
                <a:stretch>
                  <a:fillRect l="-719" r="-719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8916506" y="3370451"/>
            <a:ext cx="0" cy="15427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55107" y="2971801"/>
            <a:ext cx="0" cy="194140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4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pPr lvl="1"/>
            <a:endParaRPr lang="en-US" dirty="0"/>
          </a:p>
          <a:p>
            <a:r>
              <a:rPr lang="en-US" dirty="0"/>
              <a:t>Here’s what’s next:</a:t>
            </a:r>
          </a:p>
          <a:p>
            <a:pPr lvl="1"/>
            <a:r>
              <a:rPr lang="en-US" dirty="0"/>
              <a:t>An algorithm for finding a “rough” split</a:t>
            </a:r>
          </a:p>
          <a:p>
            <a:pPr lvl="1"/>
            <a:r>
              <a:rPr lang="en-US" dirty="0"/>
              <a:t>This algorithm uses </a:t>
            </a:r>
            <a:r>
              <a:rPr lang="en-US" dirty="0" err="1"/>
              <a:t>Quickselect</a:t>
            </a:r>
            <a:r>
              <a:rPr lang="en-US" dirty="0"/>
              <a:t> as a subroutine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5065" y="5254080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36803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8032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way to select a “good” pivot</a:t>
            </a:r>
          </a:p>
          <a:p>
            <a:endParaRPr lang="en-US" dirty="0"/>
          </a:p>
          <a:p>
            <a:r>
              <a:rPr lang="en-US" dirty="0"/>
              <a:t>Guarantees pivot is greater than 30% of elements and less than 30% of the elements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2338" y="396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48387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3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7630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526614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56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94" grpId="0" animBg="1"/>
      <p:bldP spid="95" grpId="0"/>
      <p:bldP spid="82" grpId="0"/>
      <p:bldP spid="96" grpId="0"/>
      <p:bldP spid="97" grpId="0" animBg="1"/>
      <p:bldP spid="98" grpId="0"/>
      <p:bldP spid="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FF33CC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283" y="2158426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283" y="2158426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98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93108" y="3915908"/>
                <a:ext cx="2446247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108" y="3915908"/>
                <a:ext cx="2446247" cy="1189493"/>
              </a:xfrm>
              <a:prstGeom prst="rect">
                <a:avLst/>
              </a:prstGeom>
              <a:blipFill>
                <a:blip r:embed="rId4"/>
                <a:stretch>
                  <a:fillRect l="-51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Medians,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2338" y="396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48387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333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5463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5463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97337" y="5491411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37" y="5491411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9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13649" y="5168816"/>
            <a:ext cx="276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Master theorem Case  3!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blipFill>
                <a:blip r:embed="rId8"/>
                <a:stretch>
                  <a:fillRect l="-2041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62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28601"/>
            <a:ext cx="62103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5715000" y="3976687"/>
            <a:ext cx="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53200" y="3138487"/>
            <a:ext cx="0" cy="27432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1600" y="3976687"/>
            <a:ext cx="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991600" y="1233487"/>
            <a:ext cx="0" cy="27432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9344755">
                <a:off x="3319620" y="4458239"/>
                <a:ext cx="2170018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1.25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4755">
                <a:off x="3319620" y="4458239"/>
                <a:ext cx="2170018" cy="528093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08416" y="5881688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16" y="588168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41064" y="5881688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64" y="5881688"/>
                <a:ext cx="5169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60414" y="5881688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14" y="5881688"/>
                <a:ext cx="10645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4378" y="4954995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78" y="4954995"/>
                <a:ext cx="870623" cy="461665"/>
              </a:xfrm>
              <a:prstGeom prst="rect">
                <a:avLst/>
              </a:prstGeom>
              <a:blipFill>
                <a:blip r:embed="rId7"/>
                <a:stretch>
                  <a:fillRect r="-142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89689" y="4724162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689" y="4724162"/>
                <a:ext cx="870623" cy="461665"/>
              </a:xfrm>
              <a:prstGeom prst="rect">
                <a:avLst/>
              </a:prstGeom>
              <a:blipFill>
                <a:blip r:embed="rId8"/>
                <a:stretch>
                  <a:fillRect l="-1449" r="-144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53624" y="2514601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24" y="2514601"/>
                <a:ext cx="952377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61198" y="6211670"/>
                <a:ext cx="52759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≥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98" y="6211670"/>
                <a:ext cx="5275931" cy="646331"/>
              </a:xfrm>
              <a:prstGeom prst="rect">
                <a:avLst/>
              </a:prstGeom>
              <a:blipFill>
                <a:blip r:embed="rId10"/>
                <a:stretch>
                  <a:fillRect l="-962" r="-72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14607" y="4451757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07" y="4451757"/>
                <a:ext cx="952377" cy="461665"/>
              </a:xfrm>
              <a:prstGeom prst="rect">
                <a:avLst/>
              </a:prstGeom>
              <a:blipFill>
                <a:blip r:embed="rId1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7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guarantees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Approach has very </a:t>
                </a:r>
                <a:r>
                  <a:rPr lang="en-US"/>
                  <a:t>large constants</a:t>
                </a:r>
                <a:endParaRPr lang="en-US" dirty="0"/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Random pivot</a:t>
                </a:r>
              </a:p>
              <a:p>
                <a:pPr lvl="1"/>
                <a:r>
                  <a:rPr lang="en-US" dirty="0"/>
                  <a:t>Very small constant (very fast algorithm)</a:t>
                </a:r>
              </a:p>
              <a:p>
                <a:pPr lvl="1"/>
                <a:r>
                  <a:rPr lang="en-US" dirty="0"/>
                  <a:t>Expected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7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3858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5804" y="3028252"/>
                <a:ext cx="13335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914400" y="3834326"/>
                <a:ext cx="108366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34326"/>
                <a:ext cx="1083662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2778124" y="3834326"/>
                <a:ext cx="1250414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124" y="3834326"/>
                <a:ext cx="1250414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4800600" y="3832376"/>
                <a:ext cx="121567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3832376"/>
                <a:ext cx="1215678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995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81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blipFill>
                <a:blip r:embed="rId9"/>
                <a:stretch>
                  <a:fillRect l="-5785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088223" y="443358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069423" y="466218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126823" y="489078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527178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21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5226656"/>
                <a:ext cx="71663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124200" y="5562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5562600"/>
                <a:ext cx="71663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239000" y="6324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0" y="6324600"/>
                <a:ext cx="71663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052554" y="2590800"/>
            <a:ext cx="19956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1456231" y="3485452"/>
            <a:ext cx="1596323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052554" y="3485452"/>
            <a:ext cx="350777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408439" y="3485452"/>
            <a:ext cx="1240011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1" y="3485452"/>
            <a:ext cx="853451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3" y="4291526"/>
            <a:ext cx="358468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408439" y="4289576"/>
            <a:ext cx="55845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200333" y="4289576"/>
            <a:ext cx="20810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403331" y="4291526"/>
            <a:ext cx="62520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261977" y="4291526"/>
            <a:ext cx="14135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1456231" y="4291527"/>
            <a:ext cx="599882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289553" y="4291527"/>
            <a:ext cx="166678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676650" y="2887520"/>
                <a:ext cx="74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0" y="2887520"/>
                <a:ext cx="744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905000" y="3601232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01232"/>
                <a:ext cx="87312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942544" y="3558174"/>
                <a:ext cx="914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100</a:t>
                </a: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4" y="3558174"/>
                <a:ext cx="91480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4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867400" y="3581400"/>
                <a:ext cx="1001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81400"/>
                <a:ext cx="1001364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014395" y="3505200"/>
                <a:ext cx="112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95" y="3505200"/>
                <a:ext cx="11296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828800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067464"/>
                <a:ext cx="36580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793175" y="54500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75" y="5450091"/>
                <a:ext cx="36580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7955631" y="62116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1" y="6211648"/>
                <a:ext cx="365805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93726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1852559"/>
                <a:ext cx="435184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93829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914" y="2975811"/>
                <a:ext cx="435184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93726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822091"/>
                <a:ext cx="435184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45258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58" y="3026020"/>
                <a:ext cx="482824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2209800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56876"/>
                <a:ext cx="482824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114800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840790"/>
                <a:ext cx="482824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6096000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0790"/>
                <a:ext cx="482824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286000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55568"/>
                <a:ext cx="482824" cy="4616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4191000" y="582464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824648"/>
                <a:ext cx="482824" cy="46166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6324600" y="6286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6286313"/>
                <a:ext cx="482824" cy="46166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841512" y="1981200"/>
            <a:ext cx="125186" cy="47667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574812" y="4115952"/>
                <a:ext cx="2312388" cy="76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4812" y="4115952"/>
                <a:ext cx="2312388" cy="76084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11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6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4267200"/>
                <a:ext cx="82296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Then we shorten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each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4267200"/>
                <a:ext cx="8229600" cy="838200"/>
              </a:xfrm>
              <a:blipFill>
                <a:blip r:embed="rId2"/>
                <a:stretch>
                  <a:fillRect l="-1852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4724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47244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4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2578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257800"/>
                <a:ext cx="82296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885928" y="5943600"/>
            <a:ext cx="604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What’s the probability of this occurring?</a:t>
            </a:r>
          </a:p>
        </p:txBody>
      </p:sp>
    </p:spTree>
    <p:extLst>
      <p:ext uri="{BB962C8B-B14F-4D97-AF65-F5344CB8AC3E}">
        <p14:creationId xmlns:p14="http://schemas.microsoft.com/office/powerpoint/2010/main" val="32535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run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must consistently 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from within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143000"/>
              </a:xfrm>
              <a:blipFill>
                <a:blip r:embed="rId3"/>
                <a:stretch>
                  <a:fillRect l="-1852" t="-5495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2819401"/>
                <a:ext cx="6552948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first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</a:t>
                </a:r>
                <a:r>
                  <a:rPr lang="en-US" sz="2800" dirty="0"/>
                  <a:t> 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19401"/>
                <a:ext cx="6552948" cy="712887"/>
              </a:xfrm>
              <a:prstGeom prst="rect">
                <a:avLst/>
              </a:prstGeom>
              <a:blipFill>
                <a:blip r:embed="rId4"/>
                <a:stretch>
                  <a:fillRect l="-1741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4999" y="3962401"/>
                <a:ext cx="738702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second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2800" dirty="0"/>
                  <a:t>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9" y="3962401"/>
                <a:ext cx="7387022" cy="712887"/>
              </a:xfrm>
              <a:prstGeom prst="rect">
                <a:avLst/>
              </a:prstGeom>
              <a:blipFill>
                <a:blip r:embed="rId5"/>
                <a:stretch>
                  <a:fillRect l="-154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all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pivots </a:t>
                </a:r>
                <a:r>
                  <a:rPr lang="en-US" sz="2800" dirty="0"/>
                  <a:t>are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blipFill>
                <a:blip r:embed="rId6"/>
                <a:stretch>
                  <a:fillRect l="-1768" t="-11905" r="-7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200" y="5591167"/>
                <a:ext cx="5775748" cy="1214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⋅1=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91167"/>
                <a:ext cx="5775748" cy="1214307"/>
              </a:xfrm>
              <a:prstGeom prst="rect">
                <a:avLst/>
              </a:prstGeom>
              <a:blipFill>
                <a:blip r:embed="rId7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4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Remember, run time counts comparisons!</a:t>
                </a:r>
              </a:p>
              <a:p>
                <a:r>
                  <a:rPr lang="en-US" dirty="0"/>
                  <a:t>Quicksort only compares against a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  <a:p>
                <a:pPr lvl="1"/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only compared to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if one of them was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3733800"/>
              </a:xfrm>
              <a:blipFill>
                <a:blip r:embed="rId3"/>
                <a:stretch>
                  <a:fillRect l="-185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of comparing two given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743200"/>
            <a:ext cx="6403076" cy="533400"/>
            <a:chOff x="1445524" y="2895600"/>
            <a:chExt cx="6403076" cy="5334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1951645" y="3810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(Probability of comparing 3 and 4) = 1</a:t>
            </a:r>
          </a:p>
          <a:p>
            <a:pPr lvl="1"/>
            <a:r>
              <a:rPr lang="en-US" dirty="0"/>
              <a:t>Why? Otherwise I wouldn’t know which came first</a:t>
            </a:r>
          </a:p>
          <a:p>
            <a:pPr lvl="1"/>
            <a:r>
              <a:rPr lang="en-US" dirty="0"/>
              <a:t>ANY sorting algorithm must compare adjacent elements</a:t>
            </a:r>
          </a:p>
        </p:txBody>
      </p:sp>
    </p:spTree>
    <p:extLst>
      <p:ext uri="{BB962C8B-B14F-4D97-AF65-F5344CB8AC3E}">
        <p14:creationId xmlns:p14="http://schemas.microsoft.com/office/powerpoint/2010/main" val="240899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of comparing two given elements?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743200"/>
            <a:ext cx="6403076" cy="533400"/>
            <a:chOff x="1445524" y="2895600"/>
            <a:chExt cx="6403076" cy="5334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51645" y="3429000"/>
                <a:ext cx="8229600" cy="3276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(Probability of comparing 1 and 12)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Why?</a:t>
                </a:r>
              </a:p>
              <a:p>
                <a:pPr lvl="2"/>
                <a:r>
                  <a:rPr lang="en-US" dirty="0"/>
                  <a:t>I only compare 1 with 12 if either was chosen as the first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</a:p>
              <a:p>
                <a:pPr lvl="2"/>
                <a:r>
                  <a:rPr lang="en-US" dirty="0"/>
                  <a:t>Otherwise they would be divided into opposite </a:t>
                </a:r>
                <a:r>
                  <a:rPr lang="en-US" dirty="0" err="1"/>
                  <a:t>sublists</a:t>
                </a:r>
                <a:endParaRPr lang="en-US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45" y="3429000"/>
                <a:ext cx="8229600" cy="3276600"/>
              </a:xfrm>
              <a:prstGeom prst="rect">
                <a:avLst/>
              </a:prstGeom>
              <a:blipFill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94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 Argument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Average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2296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of comparing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 dependent on the number of elements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Expected number of comparisons: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419600"/>
              </a:xfrm>
              <a:blipFill>
                <a:blip r:embed="rId3"/>
                <a:stretch>
                  <a:fillRect l="-1852" t="-1433" b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95375"/>
            <a:ext cx="85344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495800" y="4724400"/>
            <a:ext cx="0" cy="838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00" y="4419601"/>
            <a:ext cx="0" cy="11436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72400" y="3581401"/>
            <a:ext cx="0" cy="11436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72400" y="4725061"/>
            <a:ext cx="0" cy="838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363926">
                <a:off x="2362732" y="4610738"/>
                <a:ext cx="1642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3926">
                <a:off x="2362732" y="4610738"/>
                <a:ext cx="1642694" cy="523220"/>
              </a:xfrm>
              <a:prstGeom prst="rect">
                <a:avLst/>
              </a:prstGeom>
              <a:blipFill>
                <a:blip r:embed="rId4"/>
                <a:stretch>
                  <a:fillRect l="-73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78208" y="563880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08" y="5638801"/>
                <a:ext cx="43518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9830" y="563880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30" y="5638801"/>
                <a:ext cx="5169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87332" y="5715000"/>
                <a:ext cx="106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2" y="5715000"/>
                <a:ext cx="10645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1" y="5006173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006173"/>
                <a:ext cx="870623" cy="461665"/>
              </a:xfrm>
              <a:prstGeom prst="rect">
                <a:avLst/>
              </a:prstGeom>
              <a:blipFill>
                <a:blip r:embed="rId8"/>
                <a:stretch>
                  <a:fillRect l="-142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6024" y="4947846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4" y="4947846"/>
                <a:ext cx="952377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19625" y="4912668"/>
                <a:ext cx="870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25" y="4912668"/>
                <a:ext cx="870623" cy="461665"/>
              </a:xfrm>
              <a:prstGeom prst="rect">
                <a:avLst/>
              </a:prstGeom>
              <a:blipFill>
                <a:blip r:embed="rId10"/>
                <a:stretch>
                  <a:fillRect l="-1449" r="-144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48601" y="3957936"/>
                <a:ext cx="952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1" y="3957936"/>
                <a:ext cx="952377" cy="461665"/>
              </a:xfrm>
              <a:prstGeom prst="rect">
                <a:avLst/>
              </a:prstGeom>
              <a:blipFill>
                <a:blip r:embed="rId11"/>
                <a:stretch>
                  <a:fillRect l="-1316" r="-131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61198" y="6211670"/>
                <a:ext cx="5274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r>
                            <a:rPr lang="en-US" sz="36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𝑚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98" y="6211670"/>
                <a:ext cx="5274329" cy="646331"/>
              </a:xfrm>
              <a:prstGeom prst="rect">
                <a:avLst/>
              </a:prstGeom>
              <a:blipFill>
                <a:blip r:embed="rId12"/>
                <a:stretch>
                  <a:fillRect l="-962" r="-72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90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2048381" cy="70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2048381" cy="701602"/>
              </a:xfrm>
              <a:prstGeom prst="rect">
                <a:avLst/>
              </a:prstGeom>
              <a:blipFill>
                <a:blip r:embed="rId4"/>
                <a:stretch>
                  <a:fillRect l="-61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71835" y="3359865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2 are chosen as pivot </a:t>
            </a:r>
          </a:p>
          <a:p>
            <a:r>
              <a:rPr lang="en-US" sz="2800" dirty="0"/>
              <a:t>(these will always be compared)</a:t>
            </a:r>
          </a:p>
        </p:txBody>
      </p:sp>
    </p:spTree>
    <p:extLst>
      <p:ext uri="{BB962C8B-B14F-4D97-AF65-F5344CB8AC3E}">
        <p14:creationId xmlns:p14="http://schemas.microsoft.com/office/powerpoint/2010/main" val="101355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2627899" cy="703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2627899" cy="703782"/>
              </a:xfrm>
              <a:prstGeom prst="rect">
                <a:avLst/>
              </a:prstGeom>
              <a:blipFill>
                <a:blip r:embed="rId4"/>
                <a:stretch>
                  <a:fillRect l="-48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5" y="3359865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3 are chosen as pivot </a:t>
            </a:r>
          </a:p>
          <a:p>
            <a:r>
              <a:rPr lang="en-US" sz="2800" dirty="0"/>
              <a:t>(but never if 2 is ever chosen)</a:t>
            </a:r>
          </a:p>
        </p:txBody>
      </p:sp>
    </p:spTree>
    <p:extLst>
      <p:ext uri="{BB962C8B-B14F-4D97-AF65-F5344CB8AC3E}">
        <p14:creationId xmlns:p14="http://schemas.microsoft.com/office/powerpoint/2010/main" val="564920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9" y="5334000"/>
                <a:ext cx="3207417" cy="703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Sum so far: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9" y="5334000"/>
                <a:ext cx="3207417" cy="703782"/>
              </a:xfrm>
              <a:prstGeom prst="rect">
                <a:avLst/>
              </a:prstGeom>
              <a:blipFill>
                <a:blip r:embed="rId4"/>
                <a:stretch>
                  <a:fillRect l="-393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5" y="3359865"/>
            <a:ext cx="586570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4 are chosen as pivot </a:t>
            </a:r>
          </a:p>
          <a:p>
            <a:r>
              <a:rPr lang="en-US" sz="2800" dirty="0"/>
              <a:t>(but never if 2 or 3 are chosen)</a:t>
            </a:r>
          </a:p>
        </p:txBody>
      </p:sp>
    </p:spTree>
    <p:extLst>
      <p:ext uri="{BB962C8B-B14F-4D97-AF65-F5344CB8AC3E}">
        <p14:creationId xmlns:p14="http://schemas.microsoft.com/office/powerpoint/2010/main" val="2593229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&lt;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8424" y="1143002"/>
                <a:ext cx="3581400" cy="914399"/>
              </a:xfrm>
              <a:blipFill>
                <a:blip r:embed="rId2"/>
                <a:stretch>
                  <a:fillRect t="-113699" b="-1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Consider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55" y="1451576"/>
                <a:ext cx="3236142" cy="523220"/>
              </a:xfrm>
              <a:prstGeom prst="rect">
                <a:avLst/>
              </a:prstGeom>
              <a:blipFill>
                <a:blip r:embed="rId3"/>
                <a:stretch>
                  <a:fillRect l="-35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85928" y="5334001"/>
                <a:ext cx="5295296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Overall 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28" y="5334001"/>
                <a:ext cx="5295296" cy="704295"/>
              </a:xfrm>
              <a:prstGeom prst="rect">
                <a:avLst/>
              </a:prstGeom>
              <a:blipFill>
                <a:blip r:embed="rId4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19228" y="2667000"/>
            <a:ext cx="6403076" cy="533400"/>
            <a:chOff x="1445524" y="2895600"/>
            <a:chExt cx="6403076" cy="5334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71836" y="3359865"/>
            <a:ext cx="60484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Compared if 1 or 12 are chosen as pivot </a:t>
            </a:r>
          </a:p>
          <a:p>
            <a:r>
              <a:rPr lang="en-US" sz="2800" dirty="0"/>
              <a:t>(but never if 2 -&gt; 11 are chosen)</a:t>
            </a:r>
          </a:p>
        </p:txBody>
      </p:sp>
    </p:spTree>
    <p:extLst>
      <p:ext uri="{BB962C8B-B14F-4D97-AF65-F5344CB8AC3E}">
        <p14:creationId xmlns:p14="http://schemas.microsoft.com/office/powerpoint/2010/main" val="903261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295401"/>
                <a:ext cx="3581400" cy="914399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295401"/>
                <a:ext cx="3581400" cy="914399"/>
              </a:xfrm>
              <a:blipFill>
                <a:blip r:embed="rId2"/>
                <a:stretch>
                  <a:fillRect l="-4610" t="-138356" b="-20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819400" y="2438401"/>
                <a:ext cx="5791200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+…+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401"/>
                <a:ext cx="5791200" cy="914399"/>
              </a:xfrm>
              <a:prstGeom prst="rect">
                <a:avLst/>
              </a:prstGeom>
              <a:blipFill>
                <a:blip r:embed="rId3"/>
                <a:stretch>
                  <a:fillRect l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819400" y="3200401"/>
                <a:ext cx="5791200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terms overall</a:t>
                </a: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00401"/>
                <a:ext cx="5791200" cy="914399"/>
              </a:xfrm>
              <a:prstGeom prst="rect">
                <a:avLst/>
              </a:prstGeom>
              <a:blipFill>
                <a:blip r:embed="rId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545021" y="3886201"/>
                <a:ext cx="7751379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/>
                        </a:rPr>
                        <m:t>≤2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21" y="3886201"/>
                <a:ext cx="7751379" cy="914399"/>
              </a:xfrm>
              <a:prstGeom prst="rect">
                <a:avLst/>
              </a:prstGeom>
              <a:blipFill>
                <a:blip r:embed="rId5"/>
                <a:stretch>
                  <a:fillRect t="-139726" b="-20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486400" y="3886200"/>
            <a:ext cx="2438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01001" y="4127213"/>
                <a:ext cx="17300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1" y="4127213"/>
                <a:ext cx="1730025" cy="584775"/>
              </a:xfrm>
              <a:prstGeom prst="rect">
                <a:avLst/>
              </a:prstGeom>
              <a:blipFill>
                <a:blip r:embed="rId6"/>
                <a:stretch>
                  <a:fillRect r="-219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6436" y="5460123"/>
                <a:ext cx="6633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Quicksort overall: 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36" y="5460123"/>
                <a:ext cx="6633034" cy="584775"/>
              </a:xfrm>
              <a:prstGeom prst="rect">
                <a:avLst/>
              </a:prstGeom>
              <a:blipFill>
                <a:blip r:embed="rId7"/>
                <a:stretch>
                  <a:fillRect l="-2103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2800" y="914400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914400"/>
                <a:ext cx="4572000" cy="523221"/>
              </a:xfrm>
              <a:prstGeom prst="rect">
                <a:avLst/>
              </a:prstGeom>
              <a:blipFill>
                <a:blip r:embed="rId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3352800" y="1590020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90020"/>
                <a:ext cx="4572000" cy="523221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3352800" y="3479264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r>
                        <a:rPr lang="en-US" sz="2800" i="1" dirty="0" smtClean="0">
                          <a:latin typeface="Cambria Math"/>
                        </a:rPr>
                        <m:t>𝑐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𝑚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79264"/>
                <a:ext cx="4572000" cy="523221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4343400" y="3962399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𝑐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𝑐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62399"/>
                <a:ext cx="4572000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4419600" y="4430916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≈ </m:t>
                      </m:r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)+</m:t>
                      </m:r>
                      <m:r>
                        <a:rPr lang="en-US" sz="2800" i="1" dirty="0">
                          <a:latin typeface="Cambria Math"/>
                        </a:rPr>
                        <m:t>𝑓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𝑚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430916"/>
                <a:ext cx="4572000" cy="523221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905000" y="5572779"/>
                <a:ext cx="8001000" cy="52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Similarly,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⇒</m:t>
                    </m:r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≤</m:t>
                    </m:r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𝑚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72779"/>
                <a:ext cx="8001000" cy="523221"/>
              </a:xfrm>
              <a:prstGeom prst="rect">
                <a:avLst/>
              </a:prstGeom>
              <a:blipFill>
                <a:blip r:embed="rId7"/>
                <a:stretch>
                  <a:fillRect l="-317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913898D-37AD-7B4E-AB5C-403CF40EFF43}"/>
                  </a:ext>
                </a:extLst>
              </p:cNvPr>
              <p:cNvSpPr/>
              <p:nvPr/>
            </p:nvSpPr>
            <p:spPr>
              <a:xfrm>
                <a:off x="3352800" y="2057400"/>
                <a:ext cx="4572000" cy="523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13898D-37AD-7B4E-AB5C-403CF40EF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057400"/>
                <a:ext cx="4572000" cy="523221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34C77636-83E0-3847-8DA4-C05D0B85636A}"/>
                  </a:ext>
                </a:extLst>
              </p:cNvPr>
              <p:cNvSpPr/>
              <p:nvPr/>
            </p:nvSpPr>
            <p:spPr>
              <a:xfrm>
                <a:off x="2819400" y="2581360"/>
                <a:ext cx="5638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C77636-83E0-3847-8DA4-C05D0B856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581360"/>
                <a:ext cx="5638800" cy="523220"/>
              </a:xfrm>
              <a:prstGeom prst="rect">
                <a:avLst/>
              </a:prstGeom>
              <a:blipFill>
                <a:blip r:embed="rId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1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run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1" y="1143000"/>
                <a:ext cx="697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all partitions are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1143000"/>
                <a:ext cx="6979859" cy="523220"/>
              </a:xfrm>
              <a:prstGeom prst="rect">
                <a:avLst/>
              </a:prstGeom>
              <a:blipFill>
                <a:blip r:embed="rId3"/>
                <a:stretch>
                  <a:fillRect l="-1633" t="-11905" r="-72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1666221"/>
                <a:ext cx="457426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66221"/>
                <a:ext cx="4574266" cy="910377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1" y="2819400"/>
                <a:ext cx="7701917" cy="1645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1" y="2819400"/>
                <a:ext cx="7701917" cy="1645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42593" y="4191000"/>
                <a:ext cx="5990422" cy="163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93" y="4191000"/>
                <a:ext cx="5990422" cy="1636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05200" y="5562601"/>
                <a:ext cx="1446678" cy="1205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62601"/>
                <a:ext cx="1446678" cy="1205715"/>
              </a:xfrm>
              <a:prstGeom prst="rect">
                <a:avLst/>
              </a:prstGeom>
              <a:blipFill>
                <a:blip r:embed="rId7"/>
                <a:stretch>
                  <a:fillRect r="-263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Quicksort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Order statistic</a:t>
            </a:r>
          </a:p>
          <a:p>
            <a:r>
              <a:rPr lang="en-US" dirty="0" err="1"/>
              <a:t>Quickselect</a:t>
            </a:r>
            <a:endParaRPr lang="en-US" dirty="0"/>
          </a:p>
          <a:p>
            <a:r>
              <a:rPr lang="en-US" dirty="0"/>
              <a:t>Median of Medians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Hw2 due 11pm Friday!</a:t>
            </a:r>
          </a:p>
          <a:p>
            <a:pPr lvl="1"/>
            <a:r>
              <a:rPr lang="en-US" dirty="0"/>
              <a:t>Programming (use Python or Java!)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Closest pair of points</a:t>
            </a:r>
          </a:p>
          <a:p>
            <a:r>
              <a:rPr lang="en-US" dirty="0"/>
              <a:t>Hw3 released soon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CBA878-5878-6644-803B-11DBA7869DEA}"/>
              </a:ext>
            </a:extLst>
          </p:cNvPr>
          <p:cNvSpPr txBox="1"/>
          <p:nvPr/>
        </p:nvSpPr>
        <p:spPr>
          <a:xfrm>
            <a:off x="7765473" y="381000"/>
            <a:ext cx="4419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on HW2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read from </a:t>
            </a:r>
            <a:r>
              <a:rPr lang="en-US" dirty="0" err="1"/>
              <a:t>garden.txt</a:t>
            </a:r>
            <a:r>
              <a:rPr lang="en-US" dirty="0"/>
              <a:t> file automatically (it’s a fixed filename)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file has a list of pairs of </a:t>
            </a:r>
            <a:r>
              <a:rPr lang="en-US" b="1" dirty="0"/>
              <a:t>floats</a:t>
            </a:r>
            <a:r>
              <a:rPr lang="en-US" dirty="0"/>
              <a:t> (not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only output </a:t>
            </a:r>
            <a:r>
              <a:rPr lang="en-US" b="1" dirty="0"/>
              <a:t>one</a:t>
            </a:r>
            <a:r>
              <a:rPr lang="en-US" dirty="0"/>
              <a:t> floating point number (minimum 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Uploaded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python file,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java files (uploaded individually)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Don’t use packages!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Don’t use subdirectories!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upload a zip file!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it yourself: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files you are going to upload in a directory (with a </a:t>
            </a:r>
            <a:r>
              <a:rPr lang="en-US" dirty="0" err="1"/>
              <a:t>garden.txt</a:t>
            </a:r>
            <a:r>
              <a:rPr lang="en-US" dirty="0"/>
              <a:t> file)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python closestpair_mst3k.py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javac</a:t>
            </a:r>
            <a:r>
              <a:rPr lang="en-US" dirty="0"/>
              <a:t> *.java</a:t>
            </a:r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ClosestPair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one for your language and you should get a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429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743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2945</Words>
  <Application>Microsoft Office PowerPoint</Application>
  <PresentationFormat>Custom</PresentationFormat>
  <Paragraphs>706</Paragraphs>
  <Slides>46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f(n)=O(n)</vt:lpstr>
      <vt:lpstr>f(n)=Ω(n)</vt:lpstr>
      <vt:lpstr>f(n)=Θ(n)</vt:lpstr>
      <vt:lpstr>Today’s Keywords</vt:lpstr>
      <vt:lpstr>CLRS Readings</vt:lpstr>
      <vt:lpstr>Homeworks</vt:lpstr>
      <vt:lpstr>Quicksort</vt:lpstr>
      <vt:lpstr>Partition (Divide step)</vt:lpstr>
      <vt:lpstr>Partition Summary</vt:lpstr>
      <vt:lpstr>Quicksort Run Time</vt:lpstr>
      <vt:lpstr>Quicksort Run Time</vt:lpstr>
      <vt:lpstr>Good Pivot</vt:lpstr>
      <vt:lpstr>Quickselect</vt:lpstr>
      <vt:lpstr>Quickselect</vt:lpstr>
      <vt:lpstr>Partition (Divide step)</vt:lpstr>
      <vt:lpstr>Conquer</vt:lpstr>
      <vt:lpstr>Quickselect Run Time</vt:lpstr>
      <vt:lpstr>Quickselect Run Time</vt:lpstr>
      <vt:lpstr>Good Pivot</vt:lpstr>
      <vt:lpstr>Good Pivot</vt:lpstr>
      <vt:lpstr>Median of Medians</vt:lpstr>
      <vt:lpstr>Median of Medians</vt:lpstr>
      <vt:lpstr>Why is this good?</vt:lpstr>
      <vt:lpstr>Why is this good?</vt:lpstr>
      <vt:lpstr>Quickselect</vt:lpstr>
      <vt:lpstr>Median of Medians, Run Time</vt:lpstr>
      <vt:lpstr>Quickselect</vt:lpstr>
      <vt:lpstr>Phew! Back to Quicksort</vt:lpstr>
      <vt:lpstr>Is it worth it?</vt:lpstr>
      <vt:lpstr>Quicksort Run Time</vt:lpstr>
      <vt:lpstr>PowerPoint Presentation</vt:lpstr>
      <vt:lpstr>Quicksort Run Time</vt:lpstr>
      <vt:lpstr>Quicksort Run Time</vt:lpstr>
      <vt:lpstr>Probability of n^2 run time</vt:lpstr>
      <vt:lpstr>Formal Argument for n log⁡n Average</vt:lpstr>
      <vt:lpstr>Formal Argument for n log⁡n Average</vt:lpstr>
      <vt:lpstr>Formal Argument for n log⁡n Average</vt:lpstr>
      <vt:lpstr>Formal Argument for n log⁡n Average</vt:lpstr>
      <vt:lpstr>Expected number of Comparisons</vt:lpstr>
      <vt:lpstr>Expected number of Comparisons</vt:lpstr>
      <vt:lpstr>Expected number of Comparisons</vt:lpstr>
      <vt:lpstr>Expected number of Comparisons</vt:lpstr>
      <vt:lpstr>Expected number of Comparisons</vt:lpstr>
      <vt:lpstr>PowerPoint Presentation</vt:lpstr>
      <vt:lpstr>Probability of n^2 run time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947</cp:revision>
  <dcterms:created xsi:type="dcterms:W3CDTF">2017-08-21T20:54:06Z</dcterms:created>
  <dcterms:modified xsi:type="dcterms:W3CDTF">2018-09-20T15:19:37Z</dcterms:modified>
</cp:coreProperties>
</file>