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8" r:id="rId2"/>
    <p:sldId id="293" r:id="rId3"/>
    <p:sldId id="294" r:id="rId4"/>
    <p:sldId id="298" r:id="rId5"/>
    <p:sldId id="303" r:id="rId6"/>
    <p:sldId id="257" r:id="rId7"/>
    <p:sldId id="267" r:id="rId8"/>
    <p:sldId id="268" r:id="rId9"/>
    <p:sldId id="270" r:id="rId10"/>
    <p:sldId id="272" r:id="rId11"/>
    <p:sldId id="273" r:id="rId12"/>
    <p:sldId id="300" r:id="rId13"/>
    <p:sldId id="274" r:id="rId14"/>
    <p:sldId id="301" r:id="rId15"/>
    <p:sldId id="259" r:id="rId16"/>
    <p:sldId id="299" r:id="rId17"/>
    <p:sldId id="261" r:id="rId18"/>
    <p:sldId id="260" r:id="rId19"/>
    <p:sldId id="262" r:id="rId20"/>
    <p:sldId id="263" r:id="rId21"/>
    <p:sldId id="269" r:id="rId22"/>
    <p:sldId id="264" r:id="rId23"/>
    <p:sldId id="278" r:id="rId24"/>
    <p:sldId id="282" r:id="rId25"/>
    <p:sldId id="265" r:id="rId26"/>
    <p:sldId id="266" r:id="rId27"/>
    <p:sldId id="279" r:id="rId28"/>
    <p:sldId id="28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417"/>
    <p:restoredTop sz="92286"/>
  </p:normalViewPr>
  <p:slideViewPr>
    <p:cSldViewPr>
      <p:cViewPr varScale="1">
        <p:scale>
          <a:sx n="64" d="100"/>
          <a:sy n="64" d="100"/>
        </p:scale>
        <p:origin x="-40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6A8A2-0A77-4DF1-ACBC-7D11A5290DAF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CC6A41-CD34-4465-A15A-244F20CB3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258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722D0-59F4-4B79-8BA6-F2E30F2116E5}" type="datetime1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29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FFA3-6496-4798-8CCB-E6C4EE610DB9}" type="datetime1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69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7231-798E-4F49-B9A0-1EAD997B6C68}" type="datetime1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477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A48BE-C363-48CB-9542-F6BD3509FC59}" type="datetime1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23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087CF-B198-47EA-B0CE-AC312F7A4AE1}" type="datetime1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47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26C02-A6B5-43D5-894F-9F72481847EA}" type="datetime1">
              <a:rPr lang="en-US" smtClean="0"/>
              <a:t>8/30/2018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124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38122-C20D-4FB3-8F37-3F2BD1A516A3}" type="datetime1">
              <a:rPr lang="en-US" smtClean="0"/>
              <a:t>8/30/2018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73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0A51-851C-4217-A8D0-53643D678335}" type="datetime1">
              <a:rPr lang="en-US" smtClean="0"/>
              <a:t>8/30/2018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96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D5C6A-E4E1-48BC-9461-8CD230740078}" type="datetime1">
              <a:rPr lang="en-US" smtClean="0"/>
              <a:t>8/30/2018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21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6B909-C547-4EC3-9908-71DA5F9ED7E9}" type="datetime1">
              <a:rPr lang="en-US" smtClean="0"/>
              <a:t>8/30/2018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38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ADC54-3C6E-40B6-95EE-6A55BDC79F6A}" type="datetime1">
              <a:rPr lang="en-US" smtClean="0"/>
              <a:t>8/30/2018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0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157B9-E295-4ED4-9DD6-8A5518F38E70}" type="datetime1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49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76600" y="1143000"/>
                <a:ext cx="7391400" cy="1524000"/>
              </a:xfrm>
              <a:ln>
                <a:solidFill>
                  <a:schemeClr val="tx1"/>
                </a:solidFill>
              </a:ln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:r>
                  <a:rPr lang="en-US" sz="2800" b="1" u="sng" dirty="0"/>
                  <a:t>Warm up</a:t>
                </a:r>
                <a:r>
                  <a:rPr lang="en-US" sz="2800" dirty="0"/>
                  <a:t> </a:t>
                </a:r>
              </a:p>
              <a:p>
                <a:pPr marL="0" indent="0" algn="ctr">
                  <a:buNone/>
                </a:pPr>
                <a:r>
                  <a:rPr lang="en-US" sz="2800" dirty="0"/>
                  <a:t>Can you cover an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/>
                      </a:rPr>
                      <m:t>8</m:t>
                    </m:r>
                    <m:r>
                      <a:rPr lang="en-US" sz="2800" i="1">
                        <a:latin typeface="Cambria Math"/>
                      </a:rPr>
                      <m:t>×8</m:t>
                    </m:r>
                  </m:oMath>
                </a14:m>
                <a:r>
                  <a:rPr lang="en-US" sz="2800" dirty="0"/>
                  <a:t> grid with 1 square missing </a:t>
                </a:r>
              </a:p>
              <a:p>
                <a:pPr marL="0" indent="0" algn="ctr">
                  <a:buNone/>
                </a:pPr>
                <a:r>
                  <a:rPr lang="en-US" sz="2800" dirty="0"/>
                  <a:t>using “</a:t>
                </a:r>
                <a:r>
                  <a:rPr lang="en-US" sz="2800" dirty="0" err="1"/>
                  <a:t>trominoes</a:t>
                </a:r>
                <a:r>
                  <a:rPr lang="en-US" sz="2800" dirty="0"/>
                  <a:t>”?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76600" y="1143000"/>
                <a:ext cx="7391400" cy="1524000"/>
              </a:xfrm>
              <a:blipFill>
                <a:blip r:embed="rId2"/>
                <a:stretch>
                  <a:fillRect l="-514" t="-4098" r="-1370" b="-106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Group 67"/>
          <p:cNvGrpSpPr/>
          <p:nvPr/>
        </p:nvGrpSpPr>
        <p:grpSpPr>
          <a:xfrm>
            <a:off x="1600200" y="3124200"/>
            <a:ext cx="3657600" cy="3657600"/>
            <a:chOff x="1728019" y="2819400"/>
            <a:chExt cx="3657600" cy="3657600"/>
          </a:xfrm>
        </p:grpSpPr>
        <p:sp>
          <p:nvSpPr>
            <p:cNvPr id="4" name="Rectangle 3"/>
            <p:cNvSpPr/>
            <p:nvPr/>
          </p:nvSpPr>
          <p:spPr>
            <a:xfrm>
              <a:off x="17280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1852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6424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0996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568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0140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4712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9284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7280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1852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6424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0996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568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0140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4712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9284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7280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1852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6424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0996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5568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014019" y="3733800"/>
              <a:ext cx="457200" cy="457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4712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9284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7280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1852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6424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0996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5568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0140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4712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9284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7280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1852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6424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0996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5568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0140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4712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9284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7280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1852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6424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0996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5568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0140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4712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9284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7280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1852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6424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0996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5568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0140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4712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9284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7280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1852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6424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0996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5568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0140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4712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9284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391400" y="4149213"/>
            <a:ext cx="914400" cy="914400"/>
            <a:chOff x="5867400" y="4149213"/>
            <a:chExt cx="914400" cy="914400"/>
          </a:xfrm>
          <a:solidFill>
            <a:srgbClr val="FF0000"/>
          </a:solidFill>
        </p:grpSpPr>
        <p:sp>
          <p:nvSpPr>
            <p:cNvPr id="69" name="Rectangle 68"/>
            <p:cNvSpPr/>
            <p:nvPr/>
          </p:nvSpPr>
          <p:spPr>
            <a:xfrm>
              <a:off x="5867400" y="41492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324600" y="41492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324600" y="46064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1828803" y="2667003"/>
            <a:ext cx="2607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Can you cover this?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065102" y="3588326"/>
            <a:ext cx="1697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With these?</a:t>
            </a:r>
          </a:p>
        </p:txBody>
      </p:sp>
      <p:sp>
        <p:nvSpPr>
          <p:cNvPr id="76" name="Title 1"/>
          <p:cNvSpPr txBox="1">
            <a:spLocks/>
          </p:cNvSpPr>
          <p:nvPr/>
        </p:nvSpPr>
        <p:spPr>
          <a:xfrm>
            <a:off x="1143000" y="-327025"/>
            <a:ext cx="51816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tx2">
                    <a:lumMod val="60000"/>
                    <a:lumOff val="40000"/>
                  </a:schemeClr>
                </a:solidFill>
              </a:rPr>
              <a:t>CS4102 Algorithms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7" name="Subtitle 2"/>
          <p:cNvSpPr txBox="1">
            <a:spLocks/>
          </p:cNvSpPr>
          <p:nvPr/>
        </p:nvSpPr>
        <p:spPr>
          <a:xfrm>
            <a:off x="1512570" y="609600"/>
            <a:ext cx="3352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Fall 2018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6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Notation*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rgbClr val="FF33CC"/>
                    </a:solidFill>
                  </a:rPr>
                  <a:t>At most </a:t>
                </a:r>
                <a:r>
                  <a:rPr lang="en-US" dirty="0"/>
                  <a:t>within constant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𝑔</m:t>
                    </m:r>
                  </m:oMath>
                </a14:m>
                <a:r>
                  <a:rPr lang="en-US" dirty="0"/>
                  <a:t> for large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{</m:t>
                    </m:r>
                  </m:oMath>
                </a14:m>
                <a:r>
                  <a:rPr lang="en-US" dirty="0"/>
                  <a:t>f</a:t>
                </a:r>
                <a:r>
                  <a:rPr lang="en-US" b="0" dirty="0"/>
                  <a:t>unctions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|∃ </m:t>
                    </m:r>
                  </m:oMath>
                </a14:m>
                <a:r>
                  <a:rPr lang="en-US" dirty="0"/>
                  <a:t>constants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𝑐</m:t>
                    </m:r>
                    <m:r>
                      <a:rPr lang="en-US" b="0" i="1" dirty="0" smtClean="0">
                        <a:latin typeface="Cambria Math"/>
                      </a:rPr>
                      <m:t>&gt;0</m:t>
                    </m:r>
                    <m:r>
                      <a:rPr lang="en-US" b="0" i="1" dirty="0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⋅</m:t>
                    </m:r>
                    <m:r>
                      <a:rPr lang="en-US" b="0" i="1" smtClean="0">
                        <a:latin typeface="Cambria Math"/>
                      </a:rPr>
                      <m:t>𝑔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)}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Ω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rgbClr val="FF33CC"/>
                    </a:solidFill>
                  </a:rPr>
                  <a:t>At least </a:t>
                </a:r>
                <a:r>
                  <a:rPr lang="en-US" dirty="0"/>
                  <a:t>within constant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𝑔</m:t>
                    </m:r>
                  </m:oMath>
                </a14:m>
                <a:r>
                  <a:rPr lang="en-US" dirty="0"/>
                  <a:t> for large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{</m:t>
                    </m:r>
                  </m:oMath>
                </a14:m>
                <a:r>
                  <a:rPr lang="en-US" dirty="0"/>
                  <a:t>functions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r>
                      <a:rPr lang="en-US" i="1">
                        <a:latin typeface="Cambria Math"/>
                      </a:rPr>
                      <m:t>|∃ </m:t>
                    </m:r>
                  </m:oMath>
                </a14:m>
                <a:r>
                  <a:rPr lang="en-US" dirty="0"/>
                  <a:t>constants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𝑐</m:t>
                    </m:r>
                    <m:r>
                      <a:rPr lang="en-US" i="1" dirty="0">
                        <a:latin typeface="Cambria Math"/>
                      </a:rPr>
                      <m:t>&gt;0</m:t>
                    </m:r>
                    <m:r>
                      <a:rPr lang="en-US" i="1" dirty="0">
                        <a:latin typeface="Cambria Math"/>
                      </a:rPr>
                      <m:t>,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&gt;0</m:t>
                    </m:r>
                    <m:r>
                      <a:rPr lang="en-US" b="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∀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≥</m:t>
                    </m:r>
                    <m:r>
                      <a:rPr lang="en-US" i="1">
                        <a:latin typeface="Cambria Math"/>
                      </a:rPr>
                      <m:t>𝑐</m:t>
                    </m:r>
                    <m:r>
                      <a:rPr lang="en-US" i="1">
                        <a:latin typeface="Cambria Math"/>
                      </a:rPr>
                      <m:t>⋅</m:t>
                    </m:r>
                    <m:r>
                      <a:rPr lang="en-US" i="1">
                        <a:latin typeface="Cambria Math"/>
                      </a:rPr>
                      <m:t>𝑔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)}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“</a:t>
                </a:r>
                <a:r>
                  <a:rPr lang="en-US" dirty="0">
                    <a:solidFill>
                      <a:srgbClr val="FF33CC"/>
                    </a:solidFill>
                  </a:rPr>
                  <a:t>Tightly</a:t>
                </a:r>
                <a:r>
                  <a:rPr lang="en-US" dirty="0"/>
                  <a:t>” within constant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𝑔</m:t>
                    </m:r>
                  </m:oMath>
                </a14:m>
                <a:r>
                  <a:rPr lang="en-US" dirty="0"/>
                  <a:t> for large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Ω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∩</m:t>
                    </m:r>
                    <m:r>
                      <a:rPr lang="en-US" i="1">
                        <a:latin typeface="Cambria Math"/>
                      </a:rPr>
                      <m:t>𝑂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78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924800" y="648866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*CLRS Chapter 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0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90"/>
          <a:stretch/>
        </p:blipFill>
        <p:spPr bwMode="auto">
          <a:xfrm>
            <a:off x="2326301" y="1143000"/>
            <a:ext cx="5207943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315200" y="1817132"/>
                <a:ext cx="18288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𝑓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𝑛</m:t>
                      </m:r>
                      <m:r>
                        <a:rPr lang="en-US" i="1">
                          <a:latin typeface="Cambria Math"/>
                        </a:rPr>
                        <m:t>)=</m:t>
                      </m:r>
                      <m:r>
                        <a:rPr lang="en-US" i="1">
                          <a:latin typeface="Cambria Math"/>
                        </a:rPr>
                        <m:t>𝑂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1817132"/>
                <a:ext cx="1828834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325620" y="2527373"/>
                <a:ext cx="18183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𝑓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𝑛</m:t>
                      </m:r>
                      <m:r>
                        <a:rPr lang="en-US" i="1">
                          <a:latin typeface="Cambria Math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Θ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5620" y="2527373"/>
                <a:ext cx="1818383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313538" y="3091934"/>
                <a:ext cx="18247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𝑓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𝑛</m:t>
                      </m:r>
                      <m:r>
                        <a:rPr lang="en-US" i="1">
                          <a:latin typeface="Cambria Math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Ω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3538" y="3091934"/>
                <a:ext cx="1824795" cy="369332"/>
              </a:xfrm>
              <a:prstGeom prst="rect">
                <a:avLst/>
              </a:prstGeom>
              <a:blipFill>
                <a:blip r:embed="rId5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4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Notation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Show: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 smtClean="0">
                    <a:solidFill>
                      <a:srgbClr val="FF0000"/>
                    </a:solidFill>
                  </a:rPr>
                  <a:t>Find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0000"/>
                        </a:solidFill>
                        <a:latin typeface="Cambria Math"/>
                      </a:rPr>
                      <m:t>𝑐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∀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i="1">
                        <a:latin typeface="Cambria Math"/>
                      </a:rPr>
                      <m:t>≤</m:t>
                    </m:r>
                    <m:r>
                      <a:rPr lang="en-US" i="1">
                        <a:latin typeface="Cambria Math"/>
                      </a:rPr>
                      <m:t>𝑐</m:t>
                    </m:r>
                    <m:r>
                      <a:rPr lang="en-US" i="1">
                        <a:latin typeface="Cambria Math"/>
                      </a:rPr>
                      <m:t>⋅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=1,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(1)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=0</m:t>
                    </m:r>
                    <m:r>
                      <a:rPr lang="en-US" b="0" i="0" smtClean="0">
                        <a:latin typeface="Cambria Math"/>
                      </a:rPr>
                      <m:t>, 1</m:t>
                    </m:r>
                    <m:r>
                      <a:rPr lang="en-US" b="0" i="1" smtClean="0">
                        <a:latin typeface="Cambria Math"/>
                      </a:rPr>
                      <m:t>⋅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≥1,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&lt;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⇒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22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9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Notation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𝑜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Below </a:t>
                </a:r>
                <a:r>
                  <a:rPr lang="en-US" i="1" dirty="0"/>
                  <a:t>any</a:t>
                </a:r>
                <a:r>
                  <a:rPr lang="en-US" dirty="0"/>
                  <a:t> constant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𝑔</m:t>
                    </m:r>
                  </m:oMath>
                </a14:m>
                <a:r>
                  <a:rPr lang="en-US" dirty="0"/>
                  <a:t> for large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{</m:t>
                    </m:r>
                  </m:oMath>
                </a14:m>
                <a:r>
                  <a:rPr lang="en-US" dirty="0"/>
                  <a:t>f</a:t>
                </a:r>
                <a:r>
                  <a:rPr lang="en-US" b="0" dirty="0"/>
                  <a:t>unctions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|∀ </m:t>
                    </m:r>
                  </m:oMath>
                </a14:m>
                <a:r>
                  <a:rPr lang="en-US" dirty="0"/>
                  <a:t>constants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𝑐</m:t>
                    </m:r>
                    <m:r>
                      <a:rPr lang="en-US" b="0" i="1" dirty="0" smtClean="0">
                        <a:latin typeface="Cambria Math"/>
                      </a:rPr>
                      <m:t>&gt;0</m:t>
                    </m:r>
                    <m:r>
                      <a:rPr lang="en-US" b="0" i="1" dirty="0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∃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⋅</m:t>
                    </m:r>
                    <m:r>
                      <a:rPr lang="en-US" b="0" i="1" smtClean="0">
                        <a:latin typeface="Cambria Math"/>
                      </a:rPr>
                      <m:t>𝑔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)}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𝜔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Above </a:t>
                </a:r>
                <a:r>
                  <a:rPr lang="en-US" i="1" dirty="0"/>
                  <a:t>any </a:t>
                </a:r>
                <a:r>
                  <a:rPr lang="en-US" dirty="0"/>
                  <a:t>constant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𝑔</m:t>
                    </m:r>
                  </m:oMath>
                </a14:m>
                <a:r>
                  <a:rPr lang="en-US" dirty="0"/>
                  <a:t> for large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{</m:t>
                    </m:r>
                  </m:oMath>
                </a14:m>
                <a:r>
                  <a:rPr lang="en-US" dirty="0"/>
                  <a:t>functions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r>
                      <a:rPr lang="en-US" i="1">
                        <a:latin typeface="Cambria Math"/>
                      </a:rPr>
                      <m:t>|∀ </m:t>
                    </m:r>
                  </m:oMath>
                </a14:m>
                <a:r>
                  <a:rPr lang="en-US" dirty="0"/>
                  <a:t>constants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𝑐</m:t>
                    </m:r>
                    <m:r>
                      <a:rPr lang="en-US" b="0" i="1" dirty="0" smtClean="0">
                        <a:latin typeface="Cambria Math"/>
                      </a:rPr>
                      <m:t>&gt;0</m:t>
                    </m:r>
                    <m:r>
                      <a:rPr lang="en-US" i="1" dirty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∃</m:t>
                        </m:r>
                        <m:r>
                          <a:rPr lang="en-US" i="1" dirty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∀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/>
                      </a:rPr>
                      <m:t>𝑐</m:t>
                    </m:r>
                    <m:r>
                      <a:rPr lang="en-US" i="1">
                        <a:latin typeface="Cambria Math"/>
                      </a:rPr>
                      <m:t>⋅</m:t>
                    </m:r>
                    <m:r>
                      <a:rPr lang="en-US" i="1">
                        <a:latin typeface="Cambria Math"/>
                      </a:rPr>
                      <m:t>𝑔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)}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𝜃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𝑜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)∩</m:t>
                    </m:r>
                    <m:r>
                      <a:rPr lang="en-US" b="0" i="1" smtClean="0">
                        <a:latin typeface="Cambria Math"/>
                      </a:rPr>
                      <m:t>𝜔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)=∅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7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Notation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3429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</a:rPr>
                      <m:t>𝑜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𝑔</m:t>
                        </m:r>
                        <m:d>
                          <m:d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400" i="1">
                        <a:latin typeface="Cambria Math"/>
                      </a:rPr>
                      <m:t>={</m:t>
                    </m:r>
                  </m:oMath>
                </a14:m>
                <a:r>
                  <a:rPr lang="en-US" sz="2400" dirty="0"/>
                  <a:t>functions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𝑓</m:t>
                    </m:r>
                    <m:r>
                      <a:rPr lang="en-US" sz="2400" i="1">
                        <a:latin typeface="Cambria Math"/>
                      </a:rPr>
                      <m:t>|∀ </m:t>
                    </m:r>
                  </m:oMath>
                </a14:m>
                <a:r>
                  <a:rPr lang="en-US" sz="2400" dirty="0"/>
                  <a:t>constants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𝑐</m:t>
                    </m:r>
                    <m:r>
                      <a:rPr lang="en-US" sz="2400" i="1" dirty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4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/>
                          </a:rPr>
                          <m:t>∃</m:t>
                        </m:r>
                        <m:r>
                          <a:rPr lang="en-US" sz="2400" i="1" dirty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400" i="1" dirty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s.t.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∀</m:t>
                    </m:r>
                    <m:r>
                      <a:rPr lang="en-US" sz="2400" i="1">
                        <a:latin typeface="Cambria Math"/>
                      </a:rPr>
                      <m:t>𝑛</m:t>
                    </m:r>
                    <m:r>
                      <a:rPr lang="en-US" sz="2400" i="1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 </m:t>
                    </m:r>
                    <m:r>
                      <a:rPr lang="en-US" sz="24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i="1">
                        <a:latin typeface="Cambria Math"/>
                      </a:rPr>
                      <m:t>𝑐</m:t>
                    </m:r>
                    <m:r>
                      <a:rPr lang="en-US" sz="2400" i="1">
                        <a:latin typeface="Cambria Math"/>
                      </a:rPr>
                      <m:t>⋅</m:t>
                    </m:r>
                    <m:r>
                      <a:rPr lang="en-US" sz="2400" i="1">
                        <a:latin typeface="Cambria Math"/>
                      </a:rPr>
                      <m:t>𝑔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𝑛</m:t>
                    </m:r>
                    <m:r>
                      <a:rPr lang="en-US" sz="2400" i="1">
                        <a:latin typeface="Cambria Math"/>
                      </a:rPr>
                      <m:t>)}</m:t>
                    </m:r>
                  </m:oMath>
                </a14:m>
                <a:endParaRPr lang="en-US" sz="2400" dirty="0"/>
              </a:p>
              <a:p>
                <a:r>
                  <a:rPr lang="en-US" sz="2800" dirty="0"/>
                  <a:t>To Show: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8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sz="2800" i="1">
                        <a:latin typeface="Cambria Math"/>
                      </a:rPr>
                      <m:t>∈</m:t>
                    </m:r>
                    <m:r>
                      <a:rPr lang="en-US" sz="2800" i="1">
                        <a:latin typeface="Cambria Math"/>
                      </a:rPr>
                      <m:t>𝑜</m:t>
                    </m:r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800" dirty="0"/>
              </a:p>
              <a:p>
                <a:pPr lvl="1"/>
                <a:r>
                  <a:rPr lang="en-US" sz="2400" dirty="0" smtClean="0">
                    <a:solidFill>
                      <a:srgbClr val="FF0000"/>
                    </a:solidFill>
                  </a:rPr>
                  <a:t>given any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𝑐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find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 dirty="0">
                        <a:latin typeface="Cambria Math"/>
                      </a:rPr>
                      <m:t>&gt;0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s.t.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∀</m:t>
                    </m:r>
                    <m:r>
                      <a:rPr lang="en-US" sz="2400" i="1">
                        <a:latin typeface="Cambria Math"/>
                      </a:rPr>
                      <m:t>𝑛</m:t>
                    </m:r>
                    <m:r>
                      <a:rPr lang="en-US" sz="2400" i="1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 </m:t>
                    </m:r>
                    <m:r>
                      <a:rPr lang="en-US" sz="2400" i="1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4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sz="2400" i="1">
                        <a:latin typeface="Cambria Math"/>
                      </a:rPr>
                      <m:t>&lt;</m:t>
                    </m:r>
                    <m:r>
                      <a:rPr lang="en-US" sz="2400" i="1">
                        <a:latin typeface="Cambria Math"/>
                      </a:rPr>
                      <m:t>𝑐</m:t>
                    </m:r>
                    <m:r>
                      <a:rPr lang="en-US" sz="2400" i="1">
                        <a:latin typeface="Cambria Math"/>
                      </a:rPr>
                      <m:t>⋅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Find a value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 in terms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𝑐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4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sz="2400" i="1">
                        <a:latin typeface="Cambria Math"/>
                      </a:rPr>
                      <m:t>&lt;</m:t>
                    </m:r>
                    <m:r>
                      <a:rPr lang="en-US" sz="2400" i="1">
                        <a:latin typeface="Cambria Math"/>
                      </a:rPr>
                      <m:t>𝑐</m:t>
                    </m:r>
                    <m:r>
                      <a:rPr lang="en-US" sz="2400" b="0" i="1" smtClean="0">
                        <a:latin typeface="Cambria Math"/>
                      </a:rPr>
                      <m:t>⋅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4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sz="2400" i="1">
                        <a:latin typeface="Cambria Math"/>
                      </a:rPr>
                      <m:t>&lt;</m:t>
                    </m:r>
                    <m:r>
                      <a:rPr lang="en-US" sz="2400" i="1">
                        <a:latin typeface="Cambria Math"/>
                      </a:rPr>
                      <m:t>𝑐</m:t>
                    </m:r>
                    <m:r>
                      <a:rPr lang="en-US" sz="2400" i="1">
                        <a:latin typeface="Cambria Math"/>
                      </a:rPr>
                      <m:t>⋅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  <m:r>
                          <a:rPr lang="en-US" sz="2400" i="1">
                            <a:latin typeface="Cambria Math"/>
                          </a:rPr>
                          <m:t>&lt;</m:t>
                        </m:r>
                        <m:r>
                          <a:rPr lang="en-US" sz="2400" i="1">
                            <a:latin typeface="Cambria Math"/>
                          </a:rPr>
                          <m:t>𝑐</m:t>
                        </m:r>
                        <m:r>
                          <a:rPr lang="en-US" sz="2400" i="1">
                            <a:latin typeface="Cambria Math"/>
                          </a:rPr>
                          <m:t>⋅</m:t>
                        </m:r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For a given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𝑐</m:t>
                    </m:r>
                  </m:oMath>
                </a14:m>
                <a:r>
                  <a:rPr lang="en-US" sz="2400" dirty="0"/>
                  <a:t>, select any value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 such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en-US" sz="2400" i="1">
                        <a:latin typeface="Cambria Math"/>
                      </a:rPr>
                      <m:t>&lt;</m:t>
                    </m:r>
                    <m:r>
                      <a:rPr lang="en-US" sz="2400" i="1">
                        <a:latin typeface="Cambria Math"/>
                      </a:rPr>
                      <m:t>𝑐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44" t="-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4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Trominoes</a:t>
            </a:r>
            <a:r>
              <a:rPr lang="en-US" dirty="0"/>
              <a:t> Puzzle Solution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365523" y="1524000"/>
            <a:ext cx="3657600" cy="3657600"/>
            <a:chOff x="1728019" y="2819400"/>
            <a:chExt cx="3657600" cy="3657600"/>
          </a:xfrm>
        </p:grpSpPr>
        <p:sp>
          <p:nvSpPr>
            <p:cNvPr id="5" name="Rectangle 4"/>
            <p:cNvSpPr/>
            <p:nvPr/>
          </p:nvSpPr>
          <p:spPr>
            <a:xfrm>
              <a:off x="17280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1852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6424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996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5568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140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4712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9284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7280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1852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6424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996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5568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0140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712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9284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7280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1852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6424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0996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568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14019" y="3733800"/>
              <a:ext cx="457200" cy="457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4712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9284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7280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1852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6424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0996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5568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0140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4712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9284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7280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1852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6424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0996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5568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0140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4712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9284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7280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1852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6424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0996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5568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0140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4712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9284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7280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1852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6424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0996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5568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0140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4712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9284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7280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1852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6424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0996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5568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0140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4712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9284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3676818" y="5968428"/>
            <a:ext cx="46610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What about larger boards?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3644107" y="2895603"/>
                <a:ext cx="7214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4107" y="2895603"/>
                <a:ext cx="721416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5833615" y="5181603"/>
                <a:ext cx="7214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3615" y="5181603"/>
                <a:ext cx="721416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4" grpId="0"/>
      <p:bldP spid="7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Trominoes</a:t>
            </a:r>
            <a:r>
              <a:rPr lang="en-US" dirty="0"/>
              <a:t> Puzzle Solution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365523" y="1524000"/>
            <a:ext cx="3657600" cy="3657600"/>
            <a:chOff x="1728019" y="2819400"/>
            <a:chExt cx="3657600" cy="3657600"/>
          </a:xfrm>
        </p:grpSpPr>
        <p:sp>
          <p:nvSpPr>
            <p:cNvPr id="5" name="Rectangle 4"/>
            <p:cNvSpPr/>
            <p:nvPr/>
          </p:nvSpPr>
          <p:spPr>
            <a:xfrm>
              <a:off x="17280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1852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6424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996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5568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140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4712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9284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7280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1852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6424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996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5568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0140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712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9284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7280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1852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6424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0996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568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14019" y="3733800"/>
              <a:ext cx="457200" cy="457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4712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9284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7280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1852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6424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0996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5568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0140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4712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9284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7280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1852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6424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0996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5568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0140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4712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9284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7280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1852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6424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0996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5568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0140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4712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9284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7280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1852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6424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0996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5568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0140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4712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9284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7280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1852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6424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0996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5568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0140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4712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9284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3676821" y="5562602"/>
            <a:ext cx="54922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Divide the board into quadrants</a:t>
            </a:r>
          </a:p>
        </p:txBody>
      </p:sp>
      <p:cxnSp>
        <p:nvCxnSpPr>
          <p:cNvPr id="71" name="Straight Connector 70"/>
          <p:cNvCxnSpPr/>
          <p:nvPr/>
        </p:nvCxnSpPr>
        <p:spPr>
          <a:xfrm>
            <a:off x="6194323" y="1524000"/>
            <a:ext cx="0" cy="36576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4365523" y="3352800"/>
            <a:ext cx="36576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34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Trominoes</a:t>
            </a:r>
            <a:r>
              <a:rPr lang="en-US" dirty="0"/>
              <a:t> Puzzle Solution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365523" y="1524000"/>
            <a:ext cx="3657600" cy="3657600"/>
            <a:chOff x="1728019" y="2819400"/>
            <a:chExt cx="3657600" cy="3657600"/>
          </a:xfrm>
        </p:grpSpPr>
        <p:sp>
          <p:nvSpPr>
            <p:cNvPr id="5" name="Rectangle 4"/>
            <p:cNvSpPr/>
            <p:nvPr/>
          </p:nvSpPr>
          <p:spPr>
            <a:xfrm>
              <a:off x="17280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1852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6424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996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5568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140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4712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9284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7280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1852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6424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996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5568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0140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712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9284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7280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1852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6424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0996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568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14019" y="3733800"/>
              <a:ext cx="457200" cy="457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4712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9284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7280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1852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6424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0996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5568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0140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4712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9284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7280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1852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6424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0996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5568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0140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4712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9284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7280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1852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6424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0996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5568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0140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4712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9284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7280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1852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6424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0996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5568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0140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4712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9284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7280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1852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6424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0996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5568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0140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4712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9284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3216248" y="5410200"/>
            <a:ext cx="64133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Place a </a:t>
            </a:r>
            <a:r>
              <a:rPr lang="en-US" sz="3200" dirty="0" err="1"/>
              <a:t>tromino</a:t>
            </a:r>
            <a:r>
              <a:rPr lang="en-US" sz="3200" dirty="0"/>
              <a:t> to occupy the three quadrants without the missing piece</a:t>
            </a:r>
          </a:p>
        </p:txBody>
      </p:sp>
      <p:cxnSp>
        <p:nvCxnSpPr>
          <p:cNvPr id="71" name="Straight Connector 70"/>
          <p:cNvCxnSpPr/>
          <p:nvPr/>
        </p:nvCxnSpPr>
        <p:spPr>
          <a:xfrm>
            <a:off x="6194323" y="1524000"/>
            <a:ext cx="0" cy="36576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4365523" y="3352800"/>
            <a:ext cx="36576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 rot="10800000">
            <a:off x="5751908" y="2895600"/>
            <a:ext cx="914400" cy="914400"/>
            <a:chOff x="5867400" y="4149213"/>
            <a:chExt cx="914400" cy="914400"/>
          </a:xfrm>
          <a:solidFill>
            <a:srgbClr val="FF0000"/>
          </a:solidFill>
        </p:grpSpPr>
        <p:sp>
          <p:nvSpPr>
            <p:cNvPr id="74" name="Rectangle 73"/>
            <p:cNvSpPr/>
            <p:nvPr/>
          </p:nvSpPr>
          <p:spPr>
            <a:xfrm>
              <a:off x="5867400" y="41492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324600" y="41492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324600" y="46064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87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Trominoes</a:t>
            </a:r>
            <a:r>
              <a:rPr lang="en-US" dirty="0"/>
              <a:t> Puzzle Solution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343400" y="1524000"/>
            <a:ext cx="1828800" cy="1828800"/>
            <a:chOff x="2841523" y="1524000"/>
            <a:chExt cx="1828800" cy="1828800"/>
          </a:xfrm>
        </p:grpSpPr>
        <p:sp>
          <p:nvSpPr>
            <p:cNvPr id="5" name="Rectangle 4"/>
            <p:cNvSpPr/>
            <p:nvPr/>
          </p:nvSpPr>
          <p:spPr>
            <a:xfrm>
              <a:off x="2841523" y="1524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298723" y="1524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755923" y="1524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213123" y="1524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841523" y="1981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98723" y="1981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755923" y="1981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213123" y="1981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841523" y="2438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298723" y="2438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755923" y="2438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213123" y="2438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841523" y="2895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298723" y="2895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55923" y="2895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213123" y="2895600"/>
              <a:ext cx="457200" cy="457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72200" y="1524000"/>
            <a:ext cx="1828800" cy="1828800"/>
            <a:chOff x="4670323" y="1524000"/>
            <a:chExt cx="1828800" cy="1828800"/>
          </a:xfrm>
        </p:grpSpPr>
        <p:sp>
          <p:nvSpPr>
            <p:cNvPr id="9" name="Rectangle 8"/>
            <p:cNvSpPr/>
            <p:nvPr/>
          </p:nvSpPr>
          <p:spPr>
            <a:xfrm>
              <a:off x="4670323" y="1524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127523" y="1524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584723" y="1524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041923" y="1524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670323" y="1981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127523" y="1981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584723" y="1981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041923" y="1981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70323" y="2438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127523" y="2438400"/>
              <a:ext cx="457200" cy="457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584723" y="2438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41923" y="2438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670323" y="2895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127523" y="2895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584723" y="2895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041923" y="2895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4343400" y="3352800"/>
            <a:ext cx="1828800" cy="1828800"/>
            <a:chOff x="2841523" y="3352800"/>
            <a:chExt cx="1828800" cy="1828800"/>
          </a:xfrm>
        </p:grpSpPr>
        <p:sp>
          <p:nvSpPr>
            <p:cNvPr id="37" name="Rectangle 36"/>
            <p:cNvSpPr/>
            <p:nvPr/>
          </p:nvSpPr>
          <p:spPr>
            <a:xfrm>
              <a:off x="2841523" y="3352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298723" y="3352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755923" y="3352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213123" y="3352800"/>
              <a:ext cx="457200" cy="457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841523" y="3810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298723" y="3810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755923" y="3810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213123" y="3810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841523" y="4267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298723" y="4267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755923" y="4267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213123" y="4267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841523" y="4724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298723" y="4724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755923" y="4724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213123" y="4724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172200" y="3352800"/>
            <a:ext cx="1828800" cy="1828800"/>
            <a:chOff x="4670323" y="3352800"/>
            <a:chExt cx="1828800" cy="1828800"/>
          </a:xfrm>
        </p:grpSpPr>
        <p:sp>
          <p:nvSpPr>
            <p:cNvPr id="41" name="Rectangle 40"/>
            <p:cNvSpPr/>
            <p:nvPr/>
          </p:nvSpPr>
          <p:spPr>
            <a:xfrm>
              <a:off x="4670323" y="3352800"/>
              <a:ext cx="457200" cy="457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127523" y="3352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584723" y="3352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041923" y="3352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670323" y="3810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127523" y="3810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584723" y="3810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041923" y="3810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670323" y="4267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127523" y="4267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584723" y="4267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041923" y="4267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670323" y="4724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127523" y="4724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584723" y="4724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041923" y="4724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2362200" y="5410203"/>
            <a:ext cx="746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Each quadrant is now a smaller </a:t>
            </a:r>
            <a:r>
              <a:rPr lang="en-US" sz="3200" dirty="0" err="1"/>
              <a:t>subproblem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91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29325E-6 L -0.03334 0.0444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7" y="222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12581E-6 L 0.03334 0.0444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7" y="222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69288E-6 L -0.04166 -0.033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3" y="-166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69288E-6 L 0.03334 -0.0444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7" y="-22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Trominoes</a:t>
            </a:r>
            <a:r>
              <a:rPr lang="en-US" dirty="0"/>
              <a:t> Puzzle Solution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191000" y="1295400"/>
            <a:ext cx="1828800" cy="1828800"/>
            <a:chOff x="2841523" y="1524000"/>
            <a:chExt cx="1828800" cy="1828800"/>
          </a:xfrm>
        </p:grpSpPr>
        <p:sp>
          <p:nvSpPr>
            <p:cNvPr id="5" name="Rectangle 4"/>
            <p:cNvSpPr/>
            <p:nvPr/>
          </p:nvSpPr>
          <p:spPr>
            <a:xfrm>
              <a:off x="2841523" y="1524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298723" y="1524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755923" y="1524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213123" y="1524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841523" y="1981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98723" y="1981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755923" y="1981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213123" y="1981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841523" y="2438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298723" y="2438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755923" y="2438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213123" y="2438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841523" y="2895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298723" y="2895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55923" y="2895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213123" y="2895600"/>
              <a:ext cx="457200" cy="457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400800" y="1295400"/>
            <a:ext cx="1828800" cy="1828800"/>
            <a:chOff x="4670323" y="1524000"/>
            <a:chExt cx="1828800" cy="1828800"/>
          </a:xfrm>
        </p:grpSpPr>
        <p:sp>
          <p:nvSpPr>
            <p:cNvPr id="9" name="Rectangle 8"/>
            <p:cNvSpPr/>
            <p:nvPr/>
          </p:nvSpPr>
          <p:spPr>
            <a:xfrm>
              <a:off x="4670323" y="1524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127523" y="1524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584723" y="1524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041923" y="1524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670323" y="1981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127523" y="1981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584723" y="1981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041923" y="1981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70323" y="2438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127523" y="2438400"/>
              <a:ext cx="457200" cy="457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584723" y="2438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41923" y="2438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670323" y="2895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127523" y="2895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584723" y="2895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041923" y="2895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4191000" y="3429000"/>
            <a:ext cx="1828800" cy="1828800"/>
            <a:chOff x="2841523" y="3352800"/>
            <a:chExt cx="1828800" cy="1828800"/>
          </a:xfrm>
        </p:grpSpPr>
        <p:sp>
          <p:nvSpPr>
            <p:cNvPr id="37" name="Rectangle 36"/>
            <p:cNvSpPr/>
            <p:nvPr/>
          </p:nvSpPr>
          <p:spPr>
            <a:xfrm>
              <a:off x="2841523" y="3352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298723" y="3352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755923" y="3352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213123" y="3352800"/>
              <a:ext cx="457200" cy="457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841523" y="3810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298723" y="3810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755923" y="3810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213123" y="3810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841523" y="4267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298723" y="4267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755923" y="4267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213123" y="4267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841523" y="4724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298723" y="4724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755923" y="4724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213123" y="4724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400800" y="3429000"/>
            <a:ext cx="1828800" cy="1828800"/>
            <a:chOff x="4670323" y="3352800"/>
            <a:chExt cx="1828800" cy="1828800"/>
          </a:xfrm>
        </p:grpSpPr>
        <p:sp>
          <p:nvSpPr>
            <p:cNvPr id="41" name="Rectangle 40"/>
            <p:cNvSpPr/>
            <p:nvPr/>
          </p:nvSpPr>
          <p:spPr>
            <a:xfrm>
              <a:off x="4670323" y="3352800"/>
              <a:ext cx="457200" cy="457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127523" y="3352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584723" y="3352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041923" y="3352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670323" y="3810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127523" y="3810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584723" y="3810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041923" y="3810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670323" y="4267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127523" y="4267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584723" y="4267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041923" y="4267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670323" y="4724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127523" y="4724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584723" y="4724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041923" y="4724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3216248" y="5410203"/>
            <a:ext cx="6413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Solve </a:t>
            </a:r>
            <a:r>
              <a:rPr lang="en-US" sz="3200" b="1" dirty="0">
                <a:solidFill>
                  <a:srgbClr val="FF33CC"/>
                </a:solidFill>
              </a:rPr>
              <a:t>Recursively</a:t>
            </a:r>
          </a:p>
        </p:txBody>
      </p:sp>
      <p:cxnSp>
        <p:nvCxnSpPr>
          <p:cNvPr id="72" name="Straight Connector 71"/>
          <p:cNvCxnSpPr/>
          <p:nvPr/>
        </p:nvCxnSpPr>
        <p:spPr>
          <a:xfrm>
            <a:off x="5105400" y="1295400"/>
            <a:ext cx="0" cy="1828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4191004" y="2209800"/>
            <a:ext cx="182879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7315199" y="1295400"/>
            <a:ext cx="0" cy="1828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6400803" y="2209800"/>
            <a:ext cx="182879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7315200" y="3429000"/>
            <a:ext cx="0" cy="1828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6400804" y="4343400"/>
            <a:ext cx="182879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5105400" y="3429000"/>
            <a:ext cx="0" cy="1828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4191004" y="4343400"/>
            <a:ext cx="182879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 rot="16200000">
            <a:off x="4648199" y="1752600"/>
            <a:ext cx="914400" cy="914400"/>
            <a:chOff x="5867400" y="4149213"/>
            <a:chExt cx="914400" cy="914400"/>
          </a:xfrm>
          <a:solidFill>
            <a:srgbClr val="FF0000"/>
          </a:solidFill>
        </p:grpSpPr>
        <p:sp>
          <p:nvSpPr>
            <p:cNvPr id="89" name="Rectangle 88"/>
            <p:cNvSpPr/>
            <p:nvPr/>
          </p:nvSpPr>
          <p:spPr>
            <a:xfrm>
              <a:off x="5867400" y="41492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324600" y="41492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324600" y="46064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 rot="10800000">
            <a:off x="4648200" y="3886200"/>
            <a:ext cx="914400" cy="914400"/>
            <a:chOff x="5867400" y="4149213"/>
            <a:chExt cx="914400" cy="914400"/>
          </a:xfrm>
          <a:solidFill>
            <a:srgbClr val="FF0000"/>
          </a:solidFill>
        </p:grpSpPr>
        <p:sp>
          <p:nvSpPr>
            <p:cNvPr id="93" name="Rectangle 92"/>
            <p:cNvSpPr/>
            <p:nvPr/>
          </p:nvSpPr>
          <p:spPr>
            <a:xfrm>
              <a:off x="5867400" y="41492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324600" y="41492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6324600" y="46064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 rot="5400000">
            <a:off x="6858000" y="3886200"/>
            <a:ext cx="914400" cy="914400"/>
            <a:chOff x="5867400" y="4149213"/>
            <a:chExt cx="914400" cy="914400"/>
          </a:xfrm>
          <a:solidFill>
            <a:srgbClr val="FF0000"/>
          </a:solidFill>
        </p:grpSpPr>
        <p:sp>
          <p:nvSpPr>
            <p:cNvPr id="97" name="Rectangle 96"/>
            <p:cNvSpPr/>
            <p:nvPr/>
          </p:nvSpPr>
          <p:spPr>
            <a:xfrm>
              <a:off x="5867400" y="41492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6324600" y="41492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324600" y="46064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6858000" y="1752600"/>
            <a:ext cx="914400" cy="914400"/>
            <a:chOff x="5867400" y="4149213"/>
            <a:chExt cx="914400" cy="914400"/>
          </a:xfrm>
          <a:solidFill>
            <a:srgbClr val="FF0000"/>
          </a:solidFill>
        </p:grpSpPr>
        <p:sp>
          <p:nvSpPr>
            <p:cNvPr id="101" name="Rectangle 100"/>
            <p:cNvSpPr/>
            <p:nvPr/>
          </p:nvSpPr>
          <p:spPr>
            <a:xfrm>
              <a:off x="5867400" y="41492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324600" y="41492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324600" y="46064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09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Keywords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  <a:p>
            <a:r>
              <a:rPr lang="en-US" dirty="0"/>
              <a:t>Recurrences</a:t>
            </a:r>
          </a:p>
          <a:p>
            <a:r>
              <a:rPr lang="en-US" dirty="0"/>
              <a:t>Asymptotic notation</a:t>
            </a:r>
          </a:p>
          <a:p>
            <a:r>
              <a:rPr lang="en-US" dirty="0"/>
              <a:t>Divide and Conquer</a:t>
            </a:r>
          </a:p>
          <a:p>
            <a:r>
              <a:rPr lang="en-US" dirty="0" err="1" smtClean="0"/>
              <a:t>Trominos</a:t>
            </a:r>
            <a:endParaRPr lang="en-US" dirty="0"/>
          </a:p>
          <a:p>
            <a:r>
              <a:rPr lang="en-US" dirty="0"/>
              <a:t>Merge Sort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4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and Conquer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191000" y="1295400"/>
            <a:ext cx="1828800" cy="1828800"/>
            <a:chOff x="2841523" y="1524000"/>
            <a:chExt cx="1828800" cy="1828800"/>
          </a:xfrm>
        </p:grpSpPr>
        <p:sp>
          <p:nvSpPr>
            <p:cNvPr id="5" name="Rectangle 4"/>
            <p:cNvSpPr/>
            <p:nvPr/>
          </p:nvSpPr>
          <p:spPr>
            <a:xfrm>
              <a:off x="2841523" y="1524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298723" y="1524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755923" y="1524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213123" y="1524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841523" y="1981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98723" y="1981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755923" y="1981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213123" y="1981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841523" y="2438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298723" y="2438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755923" y="2438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213123" y="2438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841523" y="2895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298723" y="2895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55923" y="2895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213123" y="2895600"/>
              <a:ext cx="457200" cy="457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400800" y="1295400"/>
            <a:ext cx="1828800" cy="1828800"/>
            <a:chOff x="4670323" y="1524000"/>
            <a:chExt cx="1828800" cy="1828800"/>
          </a:xfrm>
        </p:grpSpPr>
        <p:sp>
          <p:nvSpPr>
            <p:cNvPr id="9" name="Rectangle 8"/>
            <p:cNvSpPr/>
            <p:nvPr/>
          </p:nvSpPr>
          <p:spPr>
            <a:xfrm>
              <a:off x="4670323" y="1524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127523" y="1524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584723" y="1524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041923" y="1524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670323" y="1981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127523" y="1981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584723" y="1981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041923" y="1981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70323" y="2438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127523" y="2438400"/>
              <a:ext cx="457200" cy="457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584723" y="2438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41923" y="2438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670323" y="2895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127523" y="2895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584723" y="2895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041923" y="2895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4191000" y="3429000"/>
            <a:ext cx="1828800" cy="1828800"/>
            <a:chOff x="2841523" y="3352800"/>
            <a:chExt cx="1828800" cy="1828800"/>
          </a:xfrm>
        </p:grpSpPr>
        <p:sp>
          <p:nvSpPr>
            <p:cNvPr id="37" name="Rectangle 36"/>
            <p:cNvSpPr/>
            <p:nvPr/>
          </p:nvSpPr>
          <p:spPr>
            <a:xfrm>
              <a:off x="2841523" y="3352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298723" y="3352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755923" y="3352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213123" y="3352800"/>
              <a:ext cx="457200" cy="457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841523" y="3810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298723" y="3810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755923" y="3810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213123" y="3810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841523" y="4267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298723" y="4267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755923" y="4267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213123" y="4267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841523" y="4724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298723" y="4724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755923" y="4724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213123" y="4724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400800" y="3429000"/>
            <a:ext cx="1828800" cy="1828800"/>
            <a:chOff x="4670323" y="3352800"/>
            <a:chExt cx="1828800" cy="1828800"/>
          </a:xfrm>
        </p:grpSpPr>
        <p:sp>
          <p:nvSpPr>
            <p:cNvPr id="41" name="Rectangle 40"/>
            <p:cNvSpPr/>
            <p:nvPr/>
          </p:nvSpPr>
          <p:spPr>
            <a:xfrm>
              <a:off x="4670323" y="3352800"/>
              <a:ext cx="457200" cy="457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127523" y="3352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584723" y="3352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041923" y="3352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670323" y="3810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127523" y="3810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584723" y="3810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041923" y="3810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670323" y="4267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127523" y="4267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584723" y="4267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041923" y="4267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670323" y="4724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127523" y="4724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584723" y="4724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041923" y="4724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3216248" y="5410203"/>
            <a:ext cx="6413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Our first algorithmic technique!</a:t>
            </a:r>
          </a:p>
        </p:txBody>
      </p:sp>
      <p:cxnSp>
        <p:nvCxnSpPr>
          <p:cNvPr id="72" name="Straight Connector 71"/>
          <p:cNvCxnSpPr/>
          <p:nvPr/>
        </p:nvCxnSpPr>
        <p:spPr>
          <a:xfrm>
            <a:off x="5105400" y="1295400"/>
            <a:ext cx="0" cy="1828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4191004" y="2209800"/>
            <a:ext cx="182879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7315199" y="1295400"/>
            <a:ext cx="0" cy="1828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6400803" y="2209800"/>
            <a:ext cx="182879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7315200" y="3429000"/>
            <a:ext cx="0" cy="1828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6400804" y="4343400"/>
            <a:ext cx="182879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5105400" y="3429000"/>
            <a:ext cx="0" cy="1828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4191004" y="4343400"/>
            <a:ext cx="182879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 rot="16200000">
            <a:off x="4648199" y="1752600"/>
            <a:ext cx="914400" cy="914400"/>
            <a:chOff x="5867400" y="4149213"/>
            <a:chExt cx="914400" cy="914400"/>
          </a:xfrm>
          <a:solidFill>
            <a:srgbClr val="FF0000"/>
          </a:solidFill>
        </p:grpSpPr>
        <p:sp>
          <p:nvSpPr>
            <p:cNvPr id="89" name="Rectangle 88"/>
            <p:cNvSpPr/>
            <p:nvPr/>
          </p:nvSpPr>
          <p:spPr>
            <a:xfrm>
              <a:off x="5867400" y="41492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324600" y="41492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324600" y="46064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 rot="10800000">
            <a:off x="4648200" y="3886200"/>
            <a:ext cx="914400" cy="914400"/>
            <a:chOff x="5867400" y="4149213"/>
            <a:chExt cx="914400" cy="914400"/>
          </a:xfrm>
          <a:solidFill>
            <a:srgbClr val="FF0000"/>
          </a:solidFill>
        </p:grpSpPr>
        <p:sp>
          <p:nvSpPr>
            <p:cNvPr id="93" name="Rectangle 92"/>
            <p:cNvSpPr/>
            <p:nvPr/>
          </p:nvSpPr>
          <p:spPr>
            <a:xfrm>
              <a:off x="5867400" y="41492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324600" y="41492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6324600" y="46064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 rot="5400000">
            <a:off x="6858000" y="3886200"/>
            <a:ext cx="914400" cy="914400"/>
            <a:chOff x="5867400" y="4149213"/>
            <a:chExt cx="914400" cy="914400"/>
          </a:xfrm>
          <a:solidFill>
            <a:srgbClr val="FF0000"/>
          </a:solidFill>
        </p:grpSpPr>
        <p:sp>
          <p:nvSpPr>
            <p:cNvPr id="97" name="Rectangle 96"/>
            <p:cNvSpPr/>
            <p:nvPr/>
          </p:nvSpPr>
          <p:spPr>
            <a:xfrm>
              <a:off x="5867400" y="41492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6324600" y="41492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324600" y="46064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6858000" y="1752600"/>
            <a:ext cx="914400" cy="914400"/>
            <a:chOff x="5867400" y="4149213"/>
            <a:chExt cx="914400" cy="914400"/>
          </a:xfrm>
          <a:solidFill>
            <a:srgbClr val="FF0000"/>
          </a:solidFill>
        </p:grpSpPr>
        <p:sp>
          <p:nvSpPr>
            <p:cNvPr id="101" name="Rectangle 100"/>
            <p:cNvSpPr/>
            <p:nvPr/>
          </p:nvSpPr>
          <p:spPr>
            <a:xfrm>
              <a:off x="5867400" y="41492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324600" y="41492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324600" y="46064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04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Trominoes</a:t>
            </a:r>
            <a:r>
              <a:rPr lang="en-US" dirty="0"/>
              <a:t> Puzzle Solution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365525" y="1523998"/>
            <a:ext cx="3657601" cy="3657604"/>
            <a:chOff x="2841522" y="1523998"/>
            <a:chExt cx="3657601" cy="3657604"/>
          </a:xfrm>
        </p:grpSpPr>
        <p:grpSp>
          <p:nvGrpSpPr>
            <p:cNvPr id="4" name="Group 3"/>
            <p:cNvGrpSpPr/>
            <p:nvPr/>
          </p:nvGrpSpPr>
          <p:grpSpPr>
            <a:xfrm>
              <a:off x="2841523" y="1524000"/>
              <a:ext cx="3657600" cy="3657600"/>
              <a:chOff x="1728019" y="2819400"/>
              <a:chExt cx="3657600" cy="36576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7280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1852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6424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0996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5568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0140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4712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49284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7280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1852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6424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0996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5568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40140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44712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9284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728019" y="3733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185219" y="3733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642419" y="3733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099619" y="3733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556819" y="3733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4014019" y="3733800"/>
                <a:ext cx="457200" cy="4572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4471219" y="3733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928419" y="3733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7280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21852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26424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30996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35568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40140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44712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49284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17280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1852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6424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30996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35568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0140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44712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49284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7280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21852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6424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30996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35568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40140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44712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49284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17280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21852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26424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30996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35568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40140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44712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49284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17280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21852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26424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30996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35568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40140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44712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49284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 rot="10800000">
              <a:off x="4227908" y="2895600"/>
              <a:ext cx="914400" cy="914400"/>
              <a:chOff x="5867400" y="4149213"/>
              <a:chExt cx="914400" cy="914400"/>
            </a:xfrm>
            <a:solidFill>
              <a:srgbClr val="FF0000"/>
            </a:solidFill>
          </p:grpSpPr>
          <p:sp>
            <p:nvSpPr>
              <p:cNvPr id="74" name="Rectangle 73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 rot="10800000">
              <a:off x="3314021" y="3810001"/>
              <a:ext cx="914400" cy="914400"/>
              <a:chOff x="5867400" y="4149213"/>
              <a:chExt cx="914400" cy="914400"/>
            </a:xfrm>
            <a:solidFill>
              <a:srgbClr val="0070C0"/>
            </a:solidFill>
          </p:grpSpPr>
          <p:sp>
            <p:nvSpPr>
              <p:cNvPr id="78" name="Rectangle 77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 rot="5400000">
              <a:off x="5142308" y="3810002"/>
              <a:ext cx="914400" cy="914400"/>
              <a:chOff x="5867400" y="4149213"/>
              <a:chExt cx="914400" cy="914400"/>
            </a:xfrm>
            <a:solidFill>
              <a:srgbClr val="0070C0"/>
            </a:solidFill>
          </p:grpSpPr>
          <p:sp>
            <p:nvSpPr>
              <p:cNvPr id="82" name="Rectangle 81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 rot="16200000">
              <a:off x="3298723" y="1981200"/>
              <a:ext cx="914400" cy="914400"/>
              <a:chOff x="5867400" y="4149213"/>
              <a:chExt cx="914400" cy="914400"/>
            </a:xfrm>
            <a:solidFill>
              <a:srgbClr val="0070C0"/>
            </a:solidFill>
          </p:grpSpPr>
          <p:sp>
            <p:nvSpPr>
              <p:cNvPr id="86" name="Rectangle 85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5127523" y="1981199"/>
              <a:ext cx="914400" cy="914400"/>
              <a:chOff x="5867400" y="4149213"/>
              <a:chExt cx="914400" cy="914400"/>
            </a:xfrm>
            <a:solidFill>
              <a:srgbClr val="0070C0"/>
            </a:solidFill>
          </p:grpSpPr>
          <p:sp>
            <p:nvSpPr>
              <p:cNvPr id="90" name="Rectangle 89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 rot="16200000">
              <a:off x="2841523" y="1523999"/>
              <a:ext cx="914400" cy="914400"/>
              <a:chOff x="5867400" y="4149213"/>
              <a:chExt cx="914400" cy="91440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94" name="Rectangle 93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5584723" y="1523998"/>
              <a:ext cx="914400" cy="914400"/>
              <a:chOff x="5867400" y="4149213"/>
              <a:chExt cx="914400" cy="91440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98" name="Rectangle 97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1" name="Group 100"/>
            <p:cNvGrpSpPr/>
            <p:nvPr/>
          </p:nvGrpSpPr>
          <p:grpSpPr>
            <a:xfrm rot="5400000">
              <a:off x="5584723" y="4267200"/>
              <a:ext cx="914400" cy="914400"/>
              <a:chOff x="5867400" y="4149213"/>
              <a:chExt cx="914400" cy="91440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02" name="Rectangle 101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 rot="10800000">
              <a:off x="2841523" y="4267200"/>
              <a:ext cx="914400" cy="914400"/>
              <a:chOff x="5867400" y="4149213"/>
              <a:chExt cx="914400" cy="91440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06" name="Rectangle 105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9" name="Group 108"/>
            <p:cNvGrpSpPr/>
            <p:nvPr/>
          </p:nvGrpSpPr>
          <p:grpSpPr>
            <a:xfrm rot="16200000">
              <a:off x="2841522" y="3352800"/>
              <a:ext cx="914400" cy="914400"/>
              <a:chOff x="5867400" y="4149213"/>
              <a:chExt cx="914400" cy="914400"/>
            </a:xfrm>
            <a:solidFill>
              <a:srgbClr val="FFFF00"/>
            </a:solidFill>
          </p:grpSpPr>
          <p:sp>
            <p:nvSpPr>
              <p:cNvPr id="110" name="Rectangle 109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 rot="16200000">
              <a:off x="4685108" y="1531960"/>
              <a:ext cx="914400" cy="914400"/>
              <a:chOff x="5867400" y="4149213"/>
              <a:chExt cx="914400" cy="914400"/>
            </a:xfrm>
            <a:solidFill>
              <a:srgbClr val="FFFF00"/>
            </a:solidFill>
          </p:grpSpPr>
          <p:sp>
            <p:nvSpPr>
              <p:cNvPr id="114" name="Rectangle 113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 rot="10800000">
              <a:off x="4685107" y="4267202"/>
              <a:ext cx="914400" cy="914400"/>
              <a:chOff x="5867400" y="4149213"/>
              <a:chExt cx="914400" cy="914400"/>
            </a:xfrm>
            <a:solidFill>
              <a:srgbClr val="FFFF00"/>
            </a:solidFill>
          </p:grpSpPr>
          <p:sp>
            <p:nvSpPr>
              <p:cNvPr id="118" name="Rectangle 117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 rot="16200000">
              <a:off x="3755922" y="2438398"/>
              <a:ext cx="914400" cy="914400"/>
              <a:chOff x="5867400" y="4149213"/>
              <a:chExt cx="914400" cy="914400"/>
            </a:xfrm>
            <a:solidFill>
              <a:srgbClr val="FFFF00"/>
            </a:solidFill>
          </p:grpSpPr>
          <p:sp>
            <p:nvSpPr>
              <p:cNvPr id="122" name="Rectangle 121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 rot="10800000">
              <a:off x="2841522" y="2438397"/>
              <a:ext cx="914400" cy="914400"/>
              <a:chOff x="5867400" y="4149213"/>
              <a:chExt cx="914400" cy="914400"/>
            </a:xfrm>
            <a:solidFill>
              <a:srgbClr val="FF33CC"/>
            </a:solidFill>
          </p:grpSpPr>
          <p:sp>
            <p:nvSpPr>
              <p:cNvPr id="126" name="Rectangle 125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 rot="10800000">
              <a:off x="4685108" y="2438397"/>
              <a:ext cx="914400" cy="914400"/>
              <a:chOff x="5867400" y="4149213"/>
              <a:chExt cx="914400" cy="914400"/>
            </a:xfrm>
            <a:solidFill>
              <a:srgbClr val="FF33CC"/>
            </a:solidFill>
          </p:grpSpPr>
          <p:sp>
            <p:nvSpPr>
              <p:cNvPr id="130" name="Rectangle 129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 rot="10800000">
              <a:off x="3755922" y="3352802"/>
              <a:ext cx="914400" cy="914400"/>
              <a:chOff x="5867400" y="4149213"/>
              <a:chExt cx="914400" cy="914400"/>
            </a:xfrm>
            <a:solidFill>
              <a:srgbClr val="FF33CC"/>
            </a:solidFill>
          </p:grpSpPr>
          <p:sp>
            <p:nvSpPr>
              <p:cNvPr id="134" name="Rectangle 133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5584723" y="3352803"/>
              <a:ext cx="914400" cy="914400"/>
              <a:chOff x="5867400" y="4149213"/>
              <a:chExt cx="914400" cy="914400"/>
            </a:xfrm>
            <a:solidFill>
              <a:srgbClr val="FF33CC"/>
            </a:solidFill>
          </p:grpSpPr>
          <p:sp>
            <p:nvSpPr>
              <p:cNvPr id="138" name="Rectangle 137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9" name="Slide Number Placeholder 6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2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and Conquer*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Divide</a:t>
            </a:r>
            <a:r>
              <a:rPr lang="en-US" b="1" dirty="0"/>
              <a:t>: </a:t>
            </a:r>
          </a:p>
          <a:p>
            <a:pPr lvl="1"/>
            <a:r>
              <a:rPr lang="en-US" dirty="0"/>
              <a:t>Break the problem into multiple </a:t>
            </a:r>
            <a:r>
              <a:rPr lang="en-US" dirty="0" err="1">
                <a:solidFill>
                  <a:srgbClr val="FF33CC"/>
                </a:solidFill>
              </a:rPr>
              <a:t>subproblems</a:t>
            </a:r>
            <a:r>
              <a:rPr lang="en-US" dirty="0"/>
              <a:t>, each smaller instances of the original</a:t>
            </a:r>
            <a:endParaRPr lang="en-US" b="1" dirty="0"/>
          </a:p>
          <a:p>
            <a:r>
              <a:rPr lang="en-US" b="1" dirty="0">
                <a:solidFill>
                  <a:srgbClr val="0070C0"/>
                </a:solidFill>
              </a:rPr>
              <a:t>Conquer</a:t>
            </a:r>
            <a:r>
              <a:rPr lang="en-US" b="1" dirty="0"/>
              <a:t>:</a:t>
            </a:r>
          </a:p>
          <a:p>
            <a:pPr lvl="1"/>
            <a:r>
              <a:rPr lang="en-US" dirty="0"/>
              <a:t>If the </a:t>
            </a:r>
            <a:r>
              <a:rPr lang="en-US" dirty="0" err="1"/>
              <a:t>suproblems</a:t>
            </a:r>
            <a:r>
              <a:rPr lang="en-US" dirty="0"/>
              <a:t> are “large”:</a:t>
            </a:r>
          </a:p>
          <a:p>
            <a:pPr lvl="2"/>
            <a:r>
              <a:rPr lang="en-US" dirty="0"/>
              <a:t>Solve each </a:t>
            </a:r>
            <a:r>
              <a:rPr lang="en-US" dirty="0" err="1"/>
              <a:t>subproblem</a:t>
            </a:r>
            <a:r>
              <a:rPr lang="en-US" dirty="0"/>
              <a:t> </a:t>
            </a:r>
            <a:r>
              <a:rPr lang="en-US" dirty="0">
                <a:solidFill>
                  <a:srgbClr val="FF33CC"/>
                </a:solidFill>
              </a:rPr>
              <a:t>recursively</a:t>
            </a:r>
          </a:p>
          <a:p>
            <a:pPr lvl="1"/>
            <a:r>
              <a:rPr lang="en-US" dirty="0"/>
              <a:t>If the </a:t>
            </a:r>
            <a:r>
              <a:rPr lang="en-US" dirty="0" err="1"/>
              <a:t>subproblems</a:t>
            </a:r>
            <a:r>
              <a:rPr lang="en-US" dirty="0"/>
              <a:t> are “small”:</a:t>
            </a:r>
          </a:p>
          <a:p>
            <a:pPr lvl="2"/>
            <a:r>
              <a:rPr lang="en-US" dirty="0"/>
              <a:t>Solve them directly (</a:t>
            </a:r>
            <a:r>
              <a:rPr lang="en-US" dirty="0">
                <a:solidFill>
                  <a:srgbClr val="FF33CC"/>
                </a:solidFill>
              </a:rPr>
              <a:t>base case</a:t>
            </a:r>
            <a:r>
              <a:rPr lang="en-US" dirty="0"/>
              <a:t>)</a:t>
            </a:r>
          </a:p>
          <a:p>
            <a:r>
              <a:rPr lang="en-US" b="1" dirty="0">
                <a:solidFill>
                  <a:srgbClr val="0070C0"/>
                </a:solidFill>
              </a:rPr>
              <a:t>Combine</a:t>
            </a:r>
            <a:r>
              <a:rPr lang="en-US" b="1" dirty="0"/>
              <a:t>:</a:t>
            </a:r>
          </a:p>
          <a:p>
            <a:pPr lvl="1"/>
            <a:r>
              <a:rPr lang="en-US" dirty="0"/>
              <a:t>Merge together solutions to </a:t>
            </a:r>
            <a:r>
              <a:rPr lang="en-US" dirty="0" err="1"/>
              <a:t>subproblems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24800" y="648866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*CLRS Chapter 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50958" y="1135072"/>
            <a:ext cx="228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When is this a good strategy?</a:t>
            </a:r>
          </a:p>
        </p:txBody>
      </p:sp>
      <p:grpSp>
        <p:nvGrpSpPr>
          <p:cNvPr id="98" name="Group 97"/>
          <p:cNvGrpSpPr/>
          <p:nvPr/>
        </p:nvGrpSpPr>
        <p:grpSpPr>
          <a:xfrm>
            <a:off x="3752864" y="1337079"/>
            <a:ext cx="833409" cy="817684"/>
            <a:chOff x="2667000" y="1295400"/>
            <a:chExt cx="4038600" cy="3962400"/>
          </a:xfrm>
        </p:grpSpPr>
        <p:grpSp>
          <p:nvGrpSpPr>
            <p:cNvPr id="6" name="Group 5"/>
            <p:cNvGrpSpPr/>
            <p:nvPr/>
          </p:nvGrpSpPr>
          <p:grpSpPr>
            <a:xfrm>
              <a:off x="2667000" y="1295400"/>
              <a:ext cx="1828800" cy="1828800"/>
              <a:chOff x="2841523" y="1524000"/>
              <a:chExt cx="1828800" cy="18288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841523" y="1524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298723" y="1524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755923" y="1524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213123" y="1524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841523" y="1981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298723" y="1981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755923" y="1981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213123" y="1981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841523" y="2438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298723" y="2438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755923" y="2438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4213123" y="2438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841523" y="2895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298723" y="2895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3755923" y="2895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213123" y="2895600"/>
                <a:ext cx="457200" cy="4572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4876800" y="1295400"/>
              <a:ext cx="1828800" cy="1828800"/>
              <a:chOff x="4670323" y="1524000"/>
              <a:chExt cx="1828800" cy="18288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4670323" y="1524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5127523" y="1524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5584723" y="1524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041923" y="1524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670323" y="1981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5127523" y="1981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5584723" y="1981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6041923" y="1981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4670323" y="2438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5127523" y="2438400"/>
                <a:ext cx="457200" cy="4572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5584723" y="2438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6041923" y="2438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4670323" y="2895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127523" y="2895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5584723" y="2895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041923" y="2895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2667000" y="3429000"/>
              <a:ext cx="1828800" cy="1828800"/>
              <a:chOff x="2841523" y="3352800"/>
              <a:chExt cx="1828800" cy="1828800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2841523" y="3352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3298723" y="3352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755923" y="3352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4213123" y="3352800"/>
                <a:ext cx="457200" cy="4572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2841523" y="3810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3298723" y="3810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3755923" y="3810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4213123" y="3810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841523" y="4267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3298723" y="4267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3755923" y="4267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4213123" y="4267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841523" y="4724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298723" y="4724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3755923" y="4724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4213123" y="4724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4876800" y="3429000"/>
              <a:ext cx="1828800" cy="1828800"/>
              <a:chOff x="4670323" y="3352800"/>
              <a:chExt cx="1828800" cy="1828800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4670323" y="3352800"/>
                <a:ext cx="457200" cy="4572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5127523" y="3352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5584723" y="3352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6041923" y="3352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4670323" y="3810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127523" y="3810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5584723" y="3810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6041923" y="3810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4670323" y="4267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5127523" y="4267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5584723" y="4267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6041923" y="4267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4670323" y="4724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5127523" y="4724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5584723" y="4724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6041923" y="4724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61" name="Group 260"/>
          <p:cNvGrpSpPr/>
          <p:nvPr/>
        </p:nvGrpSpPr>
        <p:grpSpPr>
          <a:xfrm>
            <a:off x="7315200" y="3276600"/>
            <a:ext cx="817684" cy="817684"/>
            <a:chOff x="5976352" y="3352800"/>
            <a:chExt cx="408096" cy="408096"/>
          </a:xfrm>
        </p:grpSpPr>
        <p:grpSp>
          <p:nvGrpSpPr>
            <p:cNvPr id="168" name="Group 167"/>
            <p:cNvGrpSpPr/>
            <p:nvPr/>
          </p:nvGrpSpPr>
          <p:grpSpPr>
            <a:xfrm>
              <a:off x="5976352" y="3352800"/>
              <a:ext cx="408096" cy="408096"/>
              <a:chOff x="2841523" y="1524000"/>
              <a:chExt cx="1828800" cy="1828800"/>
            </a:xfrm>
          </p:grpSpPr>
          <p:sp>
            <p:nvSpPr>
              <p:cNvPr id="169" name="Rectangle 168"/>
              <p:cNvSpPr/>
              <p:nvPr/>
            </p:nvSpPr>
            <p:spPr>
              <a:xfrm>
                <a:off x="2841523" y="1524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3298723" y="1524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3755923" y="1524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>
                <a:off x="4213123" y="1524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angle 172"/>
              <p:cNvSpPr/>
              <p:nvPr/>
            </p:nvSpPr>
            <p:spPr>
              <a:xfrm>
                <a:off x="2841523" y="1981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3298723" y="1981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3755923" y="1981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4213123" y="1981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2841523" y="2438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3298723" y="2438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3755923" y="2438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4213123" y="2438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2841523" y="2895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ectangle 181"/>
              <p:cNvSpPr/>
              <p:nvPr/>
            </p:nvSpPr>
            <p:spPr>
              <a:xfrm>
                <a:off x="3298723" y="2895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Rectangle 182"/>
              <p:cNvSpPr/>
              <p:nvPr/>
            </p:nvSpPr>
            <p:spPr>
              <a:xfrm>
                <a:off x="3755923" y="2895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Rectangle 183"/>
              <p:cNvSpPr/>
              <p:nvPr/>
            </p:nvSpPr>
            <p:spPr>
              <a:xfrm>
                <a:off x="4213123" y="2895600"/>
                <a:ext cx="457200" cy="4572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36" name="Straight Connector 235"/>
            <p:cNvCxnSpPr/>
            <p:nvPr/>
          </p:nvCxnSpPr>
          <p:spPr>
            <a:xfrm>
              <a:off x="6180400" y="3352800"/>
              <a:ext cx="0" cy="408096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flipH="1">
              <a:off x="5976352" y="3556848"/>
              <a:ext cx="408096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4" name="Group 243"/>
            <p:cNvGrpSpPr/>
            <p:nvPr/>
          </p:nvGrpSpPr>
          <p:grpSpPr>
            <a:xfrm rot="16200000">
              <a:off x="6078376" y="3454824"/>
              <a:ext cx="204048" cy="204048"/>
              <a:chOff x="5867400" y="4149213"/>
              <a:chExt cx="914400" cy="914400"/>
            </a:xfrm>
            <a:solidFill>
              <a:srgbClr val="FF0000"/>
            </a:solidFill>
          </p:grpSpPr>
          <p:sp>
            <p:nvSpPr>
              <p:cNvPr id="245" name="Rectangle 244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ectangle 245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86" name="Group 285"/>
          <p:cNvGrpSpPr/>
          <p:nvPr/>
        </p:nvGrpSpPr>
        <p:grpSpPr>
          <a:xfrm>
            <a:off x="7320695" y="4220346"/>
            <a:ext cx="835526" cy="822595"/>
            <a:chOff x="6200042" y="4631642"/>
            <a:chExt cx="408842" cy="408842"/>
          </a:xfrm>
        </p:grpSpPr>
        <p:sp>
          <p:nvSpPr>
            <p:cNvPr id="280" name="Rectangle 279"/>
            <p:cNvSpPr/>
            <p:nvPr/>
          </p:nvSpPr>
          <p:spPr>
            <a:xfrm>
              <a:off x="6200042" y="4631642"/>
              <a:ext cx="204421" cy="2044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6404463" y="4631642"/>
              <a:ext cx="204421" cy="2044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6200042" y="4836063"/>
              <a:ext cx="204421" cy="2044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6404463" y="4836063"/>
              <a:ext cx="204421" cy="20442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6" name="Group 265"/>
          <p:cNvGrpSpPr/>
          <p:nvPr/>
        </p:nvGrpSpPr>
        <p:grpSpPr>
          <a:xfrm rot="16200000">
            <a:off x="7315202" y="4211133"/>
            <a:ext cx="841021" cy="841021"/>
            <a:chOff x="5867400" y="4149213"/>
            <a:chExt cx="914400" cy="914400"/>
          </a:xfrm>
          <a:solidFill>
            <a:srgbClr val="FF0000"/>
          </a:solidFill>
        </p:grpSpPr>
        <p:sp>
          <p:nvSpPr>
            <p:cNvPr id="267" name="Rectangle 266"/>
            <p:cNvSpPr/>
            <p:nvPr/>
          </p:nvSpPr>
          <p:spPr>
            <a:xfrm>
              <a:off x="5867400" y="41492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6324600" y="41492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6324600" y="46064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8" name="Group 357"/>
          <p:cNvGrpSpPr/>
          <p:nvPr/>
        </p:nvGrpSpPr>
        <p:grpSpPr>
          <a:xfrm>
            <a:off x="8601460" y="5334003"/>
            <a:ext cx="847343" cy="847343"/>
            <a:chOff x="2841522" y="1523998"/>
            <a:chExt cx="3657601" cy="3657604"/>
          </a:xfrm>
        </p:grpSpPr>
        <p:grpSp>
          <p:nvGrpSpPr>
            <p:cNvPr id="359" name="Group 358"/>
            <p:cNvGrpSpPr/>
            <p:nvPr/>
          </p:nvGrpSpPr>
          <p:grpSpPr>
            <a:xfrm>
              <a:off x="2841523" y="1524000"/>
              <a:ext cx="3657600" cy="3657600"/>
              <a:chOff x="1728019" y="2819400"/>
              <a:chExt cx="3657600" cy="3657600"/>
            </a:xfrm>
          </p:grpSpPr>
          <p:sp>
            <p:nvSpPr>
              <p:cNvPr id="428" name="Rectangle 427"/>
              <p:cNvSpPr/>
              <p:nvPr/>
            </p:nvSpPr>
            <p:spPr>
              <a:xfrm>
                <a:off x="17280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9" name="Rectangle 428"/>
              <p:cNvSpPr/>
              <p:nvPr/>
            </p:nvSpPr>
            <p:spPr>
              <a:xfrm>
                <a:off x="21852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0" name="Rectangle 429"/>
              <p:cNvSpPr/>
              <p:nvPr/>
            </p:nvSpPr>
            <p:spPr>
              <a:xfrm>
                <a:off x="26424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1" name="Rectangle 430"/>
              <p:cNvSpPr/>
              <p:nvPr/>
            </p:nvSpPr>
            <p:spPr>
              <a:xfrm>
                <a:off x="30996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2" name="Rectangle 431"/>
              <p:cNvSpPr/>
              <p:nvPr/>
            </p:nvSpPr>
            <p:spPr>
              <a:xfrm>
                <a:off x="35568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3" name="Rectangle 432"/>
              <p:cNvSpPr/>
              <p:nvPr/>
            </p:nvSpPr>
            <p:spPr>
              <a:xfrm>
                <a:off x="40140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4" name="Rectangle 433"/>
              <p:cNvSpPr/>
              <p:nvPr/>
            </p:nvSpPr>
            <p:spPr>
              <a:xfrm>
                <a:off x="44712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5" name="Rectangle 434"/>
              <p:cNvSpPr/>
              <p:nvPr/>
            </p:nvSpPr>
            <p:spPr>
              <a:xfrm>
                <a:off x="49284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6" name="Rectangle 435"/>
              <p:cNvSpPr/>
              <p:nvPr/>
            </p:nvSpPr>
            <p:spPr>
              <a:xfrm>
                <a:off x="17280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7" name="Rectangle 436"/>
              <p:cNvSpPr/>
              <p:nvPr/>
            </p:nvSpPr>
            <p:spPr>
              <a:xfrm>
                <a:off x="21852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8" name="Rectangle 437"/>
              <p:cNvSpPr/>
              <p:nvPr/>
            </p:nvSpPr>
            <p:spPr>
              <a:xfrm>
                <a:off x="26424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9" name="Rectangle 438"/>
              <p:cNvSpPr/>
              <p:nvPr/>
            </p:nvSpPr>
            <p:spPr>
              <a:xfrm>
                <a:off x="30996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0" name="Rectangle 439"/>
              <p:cNvSpPr/>
              <p:nvPr/>
            </p:nvSpPr>
            <p:spPr>
              <a:xfrm>
                <a:off x="35568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1" name="Rectangle 440"/>
              <p:cNvSpPr/>
              <p:nvPr/>
            </p:nvSpPr>
            <p:spPr>
              <a:xfrm>
                <a:off x="40140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2" name="Rectangle 441"/>
              <p:cNvSpPr/>
              <p:nvPr/>
            </p:nvSpPr>
            <p:spPr>
              <a:xfrm>
                <a:off x="44712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3" name="Rectangle 442"/>
              <p:cNvSpPr/>
              <p:nvPr/>
            </p:nvSpPr>
            <p:spPr>
              <a:xfrm>
                <a:off x="49284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4" name="Rectangle 443"/>
              <p:cNvSpPr/>
              <p:nvPr/>
            </p:nvSpPr>
            <p:spPr>
              <a:xfrm>
                <a:off x="1728019" y="3733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5" name="Rectangle 444"/>
              <p:cNvSpPr/>
              <p:nvPr/>
            </p:nvSpPr>
            <p:spPr>
              <a:xfrm>
                <a:off x="2185219" y="3733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6" name="Rectangle 445"/>
              <p:cNvSpPr/>
              <p:nvPr/>
            </p:nvSpPr>
            <p:spPr>
              <a:xfrm>
                <a:off x="2642419" y="3733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7" name="Rectangle 446"/>
              <p:cNvSpPr/>
              <p:nvPr/>
            </p:nvSpPr>
            <p:spPr>
              <a:xfrm>
                <a:off x="3099619" y="3733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8" name="Rectangle 447"/>
              <p:cNvSpPr/>
              <p:nvPr/>
            </p:nvSpPr>
            <p:spPr>
              <a:xfrm>
                <a:off x="3556819" y="3733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9" name="Rectangle 448"/>
              <p:cNvSpPr/>
              <p:nvPr/>
            </p:nvSpPr>
            <p:spPr>
              <a:xfrm>
                <a:off x="4014019" y="3733800"/>
                <a:ext cx="457200" cy="4572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0" name="Rectangle 449"/>
              <p:cNvSpPr/>
              <p:nvPr/>
            </p:nvSpPr>
            <p:spPr>
              <a:xfrm>
                <a:off x="4471219" y="3733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1" name="Rectangle 450"/>
              <p:cNvSpPr/>
              <p:nvPr/>
            </p:nvSpPr>
            <p:spPr>
              <a:xfrm>
                <a:off x="4928419" y="3733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2" name="Rectangle 451"/>
              <p:cNvSpPr/>
              <p:nvPr/>
            </p:nvSpPr>
            <p:spPr>
              <a:xfrm>
                <a:off x="17280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3" name="Rectangle 452"/>
              <p:cNvSpPr/>
              <p:nvPr/>
            </p:nvSpPr>
            <p:spPr>
              <a:xfrm>
                <a:off x="21852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4" name="Rectangle 453"/>
              <p:cNvSpPr/>
              <p:nvPr/>
            </p:nvSpPr>
            <p:spPr>
              <a:xfrm>
                <a:off x="26424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5" name="Rectangle 454"/>
              <p:cNvSpPr/>
              <p:nvPr/>
            </p:nvSpPr>
            <p:spPr>
              <a:xfrm>
                <a:off x="30996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6" name="Rectangle 455"/>
              <p:cNvSpPr/>
              <p:nvPr/>
            </p:nvSpPr>
            <p:spPr>
              <a:xfrm>
                <a:off x="35568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7" name="Rectangle 456"/>
              <p:cNvSpPr/>
              <p:nvPr/>
            </p:nvSpPr>
            <p:spPr>
              <a:xfrm>
                <a:off x="40140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8" name="Rectangle 457"/>
              <p:cNvSpPr/>
              <p:nvPr/>
            </p:nvSpPr>
            <p:spPr>
              <a:xfrm>
                <a:off x="44712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9" name="Rectangle 458"/>
              <p:cNvSpPr/>
              <p:nvPr/>
            </p:nvSpPr>
            <p:spPr>
              <a:xfrm>
                <a:off x="49284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0" name="Rectangle 459"/>
              <p:cNvSpPr/>
              <p:nvPr/>
            </p:nvSpPr>
            <p:spPr>
              <a:xfrm>
                <a:off x="17280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1" name="Rectangle 460"/>
              <p:cNvSpPr/>
              <p:nvPr/>
            </p:nvSpPr>
            <p:spPr>
              <a:xfrm>
                <a:off x="21852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2" name="Rectangle 461"/>
              <p:cNvSpPr/>
              <p:nvPr/>
            </p:nvSpPr>
            <p:spPr>
              <a:xfrm>
                <a:off x="26424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3" name="Rectangle 462"/>
              <p:cNvSpPr/>
              <p:nvPr/>
            </p:nvSpPr>
            <p:spPr>
              <a:xfrm>
                <a:off x="30996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4" name="Rectangle 463"/>
              <p:cNvSpPr/>
              <p:nvPr/>
            </p:nvSpPr>
            <p:spPr>
              <a:xfrm>
                <a:off x="35568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5" name="Rectangle 464"/>
              <p:cNvSpPr/>
              <p:nvPr/>
            </p:nvSpPr>
            <p:spPr>
              <a:xfrm>
                <a:off x="40140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6" name="Rectangle 465"/>
              <p:cNvSpPr/>
              <p:nvPr/>
            </p:nvSpPr>
            <p:spPr>
              <a:xfrm>
                <a:off x="44712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7" name="Rectangle 466"/>
              <p:cNvSpPr/>
              <p:nvPr/>
            </p:nvSpPr>
            <p:spPr>
              <a:xfrm>
                <a:off x="49284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8" name="Rectangle 467"/>
              <p:cNvSpPr/>
              <p:nvPr/>
            </p:nvSpPr>
            <p:spPr>
              <a:xfrm>
                <a:off x="17280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9" name="Rectangle 468"/>
              <p:cNvSpPr/>
              <p:nvPr/>
            </p:nvSpPr>
            <p:spPr>
              <a:xfrm>
                <a:off x="21852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0" name="Rectangle 469"/>
              <p:cNvSpPr/>
              <p:nvPr/>
            </p:nvSpPr>
            <p:spPr>
              <a:xfrm>
                <a:off x="26424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1" name="Rectangle 470"/>
              <p:cNvSpPr/>
              <p:nvPr/>
            </p:nvSpPr>
            <p:spPr>
              <a:xfrm>
                <a:off x="30996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2" name="Rectangle 471"/>
              <p:cNvSpPr/>
              <p:nvPr/>
            </p:nvSpPr>
            <p:spPr>
              <a:xfrm>
                <a:off x="35568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3" name="Rectangle 472"/>
              <p:cNvSpPr/>
              <p:nvPr/>
            </p:nvSpPr>
            <p:spPr>
              <a:xfrm>
                <a:off x="40140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4" name="Rectangle 473"/>
              <p:cNvSpPr/>
              <p:nvPr/>
            </p:nvSpPr>
            <p:spPr>
              <a:xfrm>
                <a:off x="44712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5" name="Rectangle 474"/>
              <p:cNvSpPr/>
              <p:nvPr/>
            </p:nvSpPr>
            <p:spPr>
              <a:xfrm>
                <a:off x="49284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6" name="Rectangle 475"/>
              <p:cNvSpPr/>
              <p:nvPr/>
            </p:nvSpPr>
            <p:spPr>
              <a:xfrm>
                <a:off x="17280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7" name="Rectangle 476"/>
              <p:cNvSpPr/>
              <p:nvPr/>
            </p:nvSpPr>
            <p:spPr>
              <a:xfrm>
                <a:off x="21852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8" name="Rectangle 477"/>
              <p:cNvSpPr/>
              <p:nvPr/>
            </p:nvSpPr>
            <p:spPr>
              <a:xfrm>
                <a:off x="26424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9" name="Rectangle 478"/>
              <p:cNvSpPr/>
              <p:nvPr/>
            </p:nvSpPr>
            <p:spPr>
              <a:xfrm>
                <a:off x="30996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0" name="Rectangle 479"/>
              <p:cNvSpPr/>
              <p:nvPr/>
            </p:nvSpPr>
            <p:spPr>
              <a:xfrm>
                <a:off x="35568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1" name="Rectangle 480"/>
              <p:cNvSpPr/>
              <p:nvPr/>
            </p:nvSpPr>
            <p:spPr>
              <a:xfrm>
                <a:off x="40140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2" name="Rectangle 481"/>
              <p:cNvSpPr/>
              <p:nvPr/>
            </p:nvSpPr>
            <p:spPr>
              <a:xfrm>
                <a:off x="44712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3" name="Rectangle 482"/>
              <p:cNvSpPr/>
              <p:nvPr/>
            </p:nvSpPr>
            <p:spPr>
              <a:xfrm>
                <a:off x="49284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4" name="Rectangle 483"/>
              <p:cNvSpPr/>
              <p:nvPr/>
            </p:nvSpPr>
            <p:spPr>
              <a:xfrm>
                <a:off x="17280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5" name="Rectangle 484"/>
              <p:cNvSpPr/>
              <p:nvPr/>
            </p:nvSpPr>
            <p:spPr>
              <a:xfrm>
                <a:off x="21852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6" name="Rectangle 485"/>
              <p:cNvSpPr/>
              <p:nvPr/>
            </p:nvSpPr>
            <p:spPr>
              <a:xfrm>
                <a:off x="26424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7" name="Rectangle 486"/>
              <p:cNvSpPr/>
              <p:nvPr/>
            </p:nvSpPr>
            <p:spPr>
              <a:xfrm>
                <a:off x="30996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8" name="Rectangle 487"/>
              <p:cNvSpPr/>
              <p:nvPr/>
            </p:nvSpPr>
            <p:spPr>
              <a:xfrm>
                <a:off x="35568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9" name="Rectangle 488"/>
              <p:cNvSpPr/>
              <p:nvPr/>
            </p:nvSpPr>
            <p:spPr>
              <a:xfrm>
                <a:off x="40140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0" name="Rectangle 489"/>
              <p:cNvSpPr/>
              <p:nvPr/>
            </p:nvSpPr>
            <p:spPr>
              <a:xfrm>
                <a:off x="44712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1" name="Rectangle 490"/>
              <p:cNvSpPr/>
              <p:nvPr/>
            </p:nvSpPr>
            <p:spPr>
              <a:xfrm>
                <a:off x="49284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0" name="Group 359"/>
            <p:cNvGrpSpPr/>
            <p:nvPr/>
          </p:nvGrpSpPr>
          <p:grpSpPr>
            <a:xfrm rot="10800000">
              <a:off x="4227908" y="2895600"/>
              <a:ext cx="914400" cy="914400"/>
              <a:chOff x="5867400" y="4149213"/>
              <a:chExt cx="914400" cy="914400"/>
            </a:xfrm>
            <a:solidFill>
              <a:srgbClr val="FF0000"/>
            </a:solidFill>
          </p:grpSpPr>
          <p:sp>
            <p:nvSpPr>
              <p:cNvPr id="425" name="Rectangle 424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6" name="Rectangle 425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7" name="Rectangle 426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1" name="Group 360"/>
            <p:cNvGrpSpPr/>
            <p:nvPr/>
          </p:nvGrpSpPr>
          <p:grpSpPr>
            <a:xfrm rot="10800000">
              <a:off x="3314021" y="3810001"/>
              <a:ext cx="914400" cy="914400"/>
              <a:chOff x="5867400" y="4149213"/>
              <a:chExt cx="914400" cy="914400"/>
            </a:xfrm>
            <a:solidFill>
              <a:srgbClr val="0070C0"/>
            </a:solidFill>
          </p:grpSpPr>
          <p:sp>
            <p:nvSpPr>
              <p:cNvPr id="422" name="Rectangle 421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3" name="Rectangle 422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4" name="Rectangle 423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2" name="Group 361"/>
            <p:cNvGrpSpPr/>
            <p:nvPr/>
          </p:nvGrpSpPr>
          <p:grpSpPr>
            <a:xfrm rot="5400000">
              <a:off x="5142308" y="3810002"/>
              <a:ext cx="914400" cy="914400"/>
              <a:chOff x="5867400" y="4149213"/>
              <a:chExt cx="914400" cy="914400"/>
            </a:xfrm>
            <a:solidFill>
              <a:srgbClr val="0070C0"/>
            </a:solidFill>
          </p:grpSpPr>
          <p:sp>
            <p:nvSpPr>
              <p:cNvPr id="419" name="Rectangle 418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0" name="Rectangle 419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1" name="Rectangle 420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3" name="Group 362"/>
            <p:cNvGrpSpPr/>
            <p:nvPr/>
          </p:nvGrpSpPr>
          <p:grpSpPr>
            <a:xfrm rot="16200000">
              <a:off x="3298723" y="1981200"/>
              <a:ext cx="914400" cy="914400"/>
              <a:chOff x="5867400" y="4149213"/>
              <a:chExt cx="914400" cy="914400"/>
            </a:xfrm>
            <a:solidFill>
              <a:srgbClr val="0070C0"/>
            </a:solidFill>
          </p:grpSpPr>
          <p:sp>
            <p:nvSpPr>
              <p:cNvPr id="416" name="Rectangle 415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7" name="Rectangle 416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8" name="Rectangle 417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4" name="Group 363"/>
            <p:cNvGrpSpPr/>
            <p:nvPr/>
          </p:nvGrpSpPr>
          <p:grpSpPr>
            <a:xfrm>
              <a:off x="5127523" y="1981199"/>
              <a:ext cx="914400" cy="914400"/>
              <a:chOff x="5867400" y="4149213"/>
              <a:chExt cx="914400" cy="914400"/>
            </a:xfrm>
            <a:solidFill>
              <a:srgbClr val="0070C0"/>
            </a:solidFill>
          </p:grpSpPr>
          <p:sp>
            <p:nvSpPr>
              <p:cNvPr id="413" name="Rectangle 412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4" name="Rectangle 413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5" name="Rectangle 414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5" name="Group 364"/>
            <p:cNvGrpSpPr/>
            <p:nvPr/>
          </p:nvGrpSpPr>
          <p:grpSpPr>
            <a:xfrm rot="16200000">
              <a:off x="2841523" y="1523999"/>
              <a:ext cx="914400" cy="914400"/>
              <a:chOff x="5867400" y="4149213"/>
              <a:chExt cx="914400" cy="91440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410" name="Rectangle 409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1" name="Rectangle 410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2" name="Rectangle 411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6" name="Group 365"/>
            <p:cNvGrpSpPr/>
            <p:nvPr/>
          </p:nvGrpSpPr>
          <p:grpSpPr>
            <a:xfrm>
              <a:off x="5584723" y="1523998"/>
              <a:ext cx="914400" cy="914400"/>
              <a:chOff x="5867400" y="4149213"/>
              <a:chExt cx="914400" cy="91440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407" name="Rectangle 406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8" name="Rectangle 407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9" name="Rectangle 408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7" name="Group 366"/>
            <p:cNvGrpSpPr/>
            <p:nvPr/>
          </p:nvGrpSpPr>
          <p:grpSpPr>
            <a:xfrm rot="5400000">
              <a:off x="5584723" y="4267200"/>
              <a:ext cx="914400" cy="914400"/>
              <a:chOff x="5867400" y="4149213"/>
              <a:chExt cx="914400" cy="91440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404" name="Rectangle 403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5" name="Rectangle 404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6" name="Rectangle 405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8" name="Group 367"/>
            <p:cNvGrpSpPr/>
            <p:nvPr/>
          </p:nvGrpSpPr>
          <p:grpSpPr>
            <a:xfrm rot="10800000">
              <a:off x="2841523" y="4267200"/>
              <a:ext cx="914400" cy="914400"/>
              <a:chOff x="5867400" y="4149213"/>
              <a:chExt cx="914400" cy="91440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401" name="Rectangle 400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2" name="Rectangle 401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3" name="Rectangle 402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9" name="Group 368"/>
            <p:cNvGrpSpPr/>
            <p:nvPr/>
          </p:nvGrpSpPr>
          <p:grpSpPr>
            <a:xfrm rot="16200000">
              <a:off x="2841522" y="3352800"/>
              <a:ext cx="914400" cy="914400"/>
              <a:chOff x="5867400" y="4149213"/>
              <a:chExt cx="914400" cy="914400"/>
            </a:xfrm>
            <a:solidFill>
              <a:srgbClr val="FFFF00"/>
            </a:solidFill>
          </p:grpSpPr>
          <p:sp>
            <p:nvSpPr>
              <p:cNvPr id="398" name="Rectangle 397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9" name="Rectangle 398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0" name="Rectangle 399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0" name="Group 369"/>
            <p:cNvGrpSpPr/>
            <p:nvPr/>
          </p:nvGrpSpPr>
          <p:grpSpPr>
            <a:xfrm rot="16200000">
              <a:off x="4685108" y="1531960"/>
              <a:ext cx="914400" cy="914400"/>
              <a:chOff x="5867400" y="4149213"/>
              <a:chExt cx="914400" cy="914400"/>
            </a:xfrm>
            <a:solidFill>
              <a:srgbClr val="FFFF00"/>
            </a:solidFill>
          </p:grpSpPr>
          <p:sp>
            <p:nvSpPr>
              <p:cNvPr id="395" name="Rectangle 394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6" name="Rectangle 395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7" name="Rectangle 396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1" name="Group 370"/>
            <p:cNvGrpSpPr/>
            <p:nvPr/>
          </p:nvGrpSpPr>
          <p:grpSpPr>
            <a:xfrm rot="10800000">
              <a:off x="4685107" y="4267202"/>
              <a:ext cx="914400" cy="914400"/>
              <a:chOff x="5867400" y="4149213"/>
              <a:chExt cx="914400" cy="914400"/>
            </a:xfrm>
            <a:solidFill>
              <a:srgbClr val="FFFF00"/>
            </a:solidFill>
          </p:grpSpPr>
          <p:sp>
            <p:nvSpPr>
              <p:cNvPr id="392" name="Rectangle 391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3" name="Rectangle 392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4" name="Rectangle 393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2" name="Group 371"/>
            <p:cNvGrpSpPr/>
            <p:nvPr/>
          </p:nvGrpSpPr>
          <p:grpSpPr>
            <a:xfrm rot="16200000">
              <a:off x="3755922" y="2438398"/>
              <a:ext cx="914400" cy="914400"/>
              <a:chOff x="5867400" y="4149213"/>
              <a:chExt cx="914400" cy="914400"/>
            </a:xfrm>
            <a:solidFill>
              <a:srgbClr val="FFFF00"/>
            </a:solidFill>
          </p:grpSpPr>
          <p:sp>
            <p:nvSpPr>
              <p:cNvPr id="389" name="Rectangle 388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0" name="Rectangle 389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1" name="Rectangle 390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3" name="Group 372"/>
            <p:cNvGrpSpPr/>
            <p:nvPr/>
          </p:nvGrpSpPr>
          <p:grpSpPr>
            <a:xfrm rot="10800000">
              <a:off x="2841522" y="2438397"/>
              <a:ext cx="914400" cy="914400"/>
              <a:chOff x="5867400" y="4149213"/>
              <a:chExt cx="914400" cy="914400"/>
            </a:xfrm>
            <a:solidFill>
              <a:srgbClr val="FF33CC"/>
            </a:solidFill>
          </p:grpSpPr>
          <p:sp>
            <p:nvSpPr>
              <p:cNvPr id="386" name="Rectangle 385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7" name="Rectangle 386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8" name="Rectangle 387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4" name="Group 373"/>
            <p:cNvGrpSpPr/>
            <p:nvPr/>
          </p:nvGrpSpPr>
          <p:grpSpPr>
            <a:xfrm rot="10800000">
              <a:off x="4685108" y="2438397"/>
              <a:ext cx="914400" cy="914400"/>
              <a:chOff x="5867400" y="4149213"/>
              <a:chExt cx="914400" cy="914400"/>
            </a:xfrm>
            <a:solidFill>
              <a:srgbClr val="FF33CC"/>
            </a:solidFill>
          </p:grpSpPr>
          <p:sp>
            <p:nvSpPr>
              <p:cNvPr id="383" name="Rectangle 382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4" name="Rectangle 383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5" name="Rectangle 384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5" name="Group 374"/>
            <p:cNvGrpSpPr/>
            <p:nvPr/>
          </p:nvGrpSpPr>
          <p:grpSpPr>
            <a:xfrm rot="10800000">
              <a:off x="3755922" y="3352802"/>
              <a:ext cx="914400" cy="914400"/>
              <a:chOff x="5867400" y="4149213"/>
              <a:chExt cx="914400" cy="914400"/>
            </a:xfrm>
            <a:solidFill>
              <a:srgbClr val="FF33CC"/>
            </a:solidFill>
          </p:grpSpPr>
          <p:sp>
            <p:nvSpPr>
              <p:cNvPr id="380" name="Rectangle 379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1" name="Rectangle 380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2" name="Rectangle 381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6" name="Group 375"/>
            <p:cNvGrpSpPr/>
            <p:nvPr/>
          </p:nvGrpSpPr>
          <p:grpSpPr>
            <a:xfrm>
              <a:off x="5584723" y="3352803"/>
              <a:ext cx="914400" cy="914400"/>
              <a:chOff x="5867400" y="4149213"/>
              <a:chExt cx="914400" cy="914400"/>
            </a:xfrm>
            <a:solidFill>
              <a:srgbClr val="FF33CC"/>
            </a:solidFill>
          </p:grpSpPr>
          <p:sp>
            <p:nvSpPr>
              <p:cNvPr id="377" name="Rectangle 376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8" name="Rectangle 377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9" name="Rectangle 378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4" name="Slide Number Placeholder 2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64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Divide and Conquer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Break into smaller </a:t>
                </a:r>
                <a:r>
                  <a:rPr lang="en-US" dirty="0" err="1">
                    <a:solidFill>
                      <a:srgbClr val="FF33CC"/>
                    </a:solidFill>
                  </a:rPr>
                  <a:t>subproblems</a:t>
                </a:r>
                <a:endParaRPr lang="en-US" dirty="0">
                  <a:solidFill>
                    <a:srgbClr val="FF33CC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</a:t>
                </a:r>
                <a:r>
                  <a:rPr lang="en-US" dirty="0">
                    <a:solidFill>
                      <a:srgbClr val="FF33CC"/>
                    </a:solidFill>
                  </a:rPr>
                  <a:t>recurrence</a:t>
                </a:r>
                <a:r>
                  <a:rPr lang="en-US" dirty="0"/>
                  <a:t> relation to express recursive running time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</a:t>
                </a:r>
                <a:r>
                  <a:rPr lang="en-US" dirty="0">
                    <a:solidFill>
                      <a:srgbClr val="FF33CC"/>
                    </a:solidFill>
                  </a:rPr>
                  <a:t>asymptotic</a:t>
                </a:r>
                <a:r>
                  <a:rPr lang="en-US" dirty="0"/>
                  <a:t> notation to simplify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r>
                  <a:rPr lang="en-US" b="1" dirty="0">
                    <a:solidFill>
                      <a:srgbClr val="0070C0"/>
                    </a:solidFill>
                  </a:rPr>
                  <a:t>Divide</a:t>
                </a:r>
                <a:r>
                  <a:rPr lang="en-US" b="1" dirty="0"/>
                  <a:t>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𝐷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time, </a:t>
                </a:r>
                <a:endParaRPr lang="en-US" b="1" dirty="0"/>
              </a:p>
              <a:p>
                <a:r>
                  <a:rPr lang="en-US" b="1" dirty="0">
                    <a:solidFill>
                      <a:srgbClr val="0070C0"/>
                    </a:solidFill>
                  </a:rPr>
                  <a:t>Conquer</a:t>
                </a:r>
                <a:r>
                  <a:rPr lang="en-US" b="1" dirty="0"/>
                  <a:t>: </a:t>
                </a:r>
                <a:r>
                  <a:rPr lang="en-US" dirty="0" err="1"/>
                  <a:t>recurse</a:t>
                </a:r>
                <a:r>
                  <a:rPr lang="en-US" dirty="0"/>
                  <a:t> on small problems,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endParaRPr lang="en-US" b="1" dirty="0"/>
              </a:p>
              <a:p>
                <a:r>
                  <a:rPr lang="en-US" b="1" dirty="0">
                    <a:solidFill>
                      <a:srgbClr val="0070C0"/>
                    </a:solidFill>
                  </a:rPr>
                  <a:t>Combine</a:t>
                </a:r>
                <a:r>
                  <a:rPr lang="en-US" b="1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</a:rPr>
                      <m:t>C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time</a:t>
                </a:r>
              </a:p>
              <a:p>
                <a:r>
                  <a:rPr lang="en-US" b="1" dirty="0"/>
                  <a:t>Recurrence: </a:t>
                </a:r>
                <a:endParaRPr lang="en-US" b="0" i="1" dirty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2801" b="-21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3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Recurrence Solving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1371603"/>
            <a:ext cx="2971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Tree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Guess/Check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“Cookbook”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Substitution</a:t>
            </a:r>
          </a:p>
        </p:txBody>
      </p:sp>
      <p:pic>
        <p:nvPicPr>
          <p:cNvPr id="1026" name="Picture 2" descr="Image result for tre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782" y="1295400"/>
            <a:ext cx="795618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654162" y="2371638"/>
            <a:ext cx="1232038" cy="1200329"/>
            <a:chOff x="883101" y="2371635"/>
            <a:chExt cx="1232038" cy="1200329"/>
          </a:xfrm>
        </p:grpSpPr>
        <p:pic>
          <p:nvPicPr>
            <p:cNvPr id="5" name="Picture 2" descr="Image result for check mark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7297" y="2667000"/>
              <a:ext cx="657842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883101" y="2371635"/>
              <a:ext cx="57419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>
                  <a:solidFill>
                    <a:srgbClr val="FF0000"/>
                  </a:solidFill>
                  <a:latin typeface="Berlin Sans FB Demi" panose="020E0802020502020306" pitchFamily="34" charset="0"/>
                </a:rPr>
                <a:t>?</a:t>
              </a:r>
              <a:endParaRPr lang="en-US" sz="3600" b="1" dirty="0">
                <a:solidFill>
                  <a:srgbClr val="FF0000"/>
                </a:solidFill>
                <a:latin typeface="Berlin Sans FB Demi" panose="020E0802020502020306" pitchFamily="34" charset="0"/>
              </a:endParaRPr>
            </a:p>
          </p:txBody>
        </p:sp>
      </p:grpSp>
      <p:pic>
        <p:nvPicPr>
          <p:cNvPr id="1028" name="Picture 4" descr="https://images-na.ssl-images-amazon.com/images/I/61Aytsfq0IL._SX401_BO1,204,203,200_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970" y="3962403"/>
            <a:ext cx="889430" cy="1103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ubstitution socc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290" y="5334003"/>
            <a:ext cx="959313" cy="1438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0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Divide</a:t>
                </a:r>
                <a:r>
                  <a:rPr lang="en-US" b="1" dirty="0"/>
                  <a:t>: </a:t>
                </a:r>
              </a:p>
              <a:p>
                <a:pPr lvl="1"/>
                <a:r>
                  <a:rPr lang="en-US" dirty="0"/>
                  <a:t>Break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-element list into two lists of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elements</a:t>
                </a:r>
              </a:p>
              <a:p>
                <a:r>
                  <a:rPr lang="en-US" b="1" dirty="0">
                    <a:solidFill>
                      <a:srgbClr val="0070C0"/>
                    </a:solidFill>
                  </a:rPr>
                  <a:t>Conquer</a:t>
                </a:r>
                <a:r>
                  <a:rPr lang="en-US" b="1" dirty="0"/>
                  <a:t>: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&gt;1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2"/>
                <a:r>
                  <a:rPr lang="en-US" dirty="0"/>
                  <a:t>Sort each </a:t>
                </a:r>
                <a:r>
                  <a:rPr lang="en-US" dirty="0" err="1"/>
                  <a:t>sublist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FF33CC"/>
                    </a:solidFill>
                  </a:rPr>
                  <a:t>recursively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2"/>
                <a:r>
                  <a:rPr lang="en-US" dirty="0"/>
                  <a:t>List is already sorted (</a:t>
                </a:r>
                <a:r>
                  <a:rPr lang="en-US" dirty="0">
                    <a:solidFill>
                      <a:srgbClr val="FF33CC"/>
                    </a:solidFill>
                  </a:rPr>
                  <a:t>base case</a:t>
                </a:r>
                <a:r>
                  <a:rPr lang="en-US" dirty="0"/>
                  <a:t>)</a:t>
                </a:r>
              </a:p>
              <a:p>
                <a:r>
                  <a:rPr lang="en-US" b="1" dirty="0">
                    <a:solidFill>
                      <a:srgbClr val="0070C0"/>
                    </a:solidFill>
                  </a:rPr>
                  <a:t>Combine</a:t>
                </a:r>
                <a:r>
                  <a:rPr lang="en-US" b="1" dirty="0"/>
                  <a:t>:</a:t>
                </a:r>
              </a:p>
              <a:p>
                <a:pPr lvl="1"/>
                <a:r>
                  <a:rPr lang="en-US" dirty="0"/>
                  <a:t>Merge together sorted </a:t>
                </a:r>
                <a:r>
                  <a:rPr lang="en-US" dirty="0" err="1"/>
                  <a:t>sublists</a:t>
                </a:r>
                <a:r>
                  <a:rPr lang="en-US" dirty="0"/>
                  <a:t> into one sorted list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 r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5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295400"/>
                <a:ext cx="8229600" cy="54102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Combine</a:t>
                </a:r>
                <a:r>
                  <a:rPr lang="en-US" b="1" dirty="0"/>
                  <a:t>: </a:t>
                </a:r>
                <a:r>
                  <a:rPr lang="en-US" dirty="0"/>
                  <a:t>Merge sorted </a:t>
                </a:r>
                <a:r>
                  <a:rPr lang="en-US" dirty="0" err="1"/>
                  <a:t>sublists</a:t>
                </a:r>
                <a:r>
                  <a:rPr lang="en-US" dirty="0"/>
                  <a:t> into one sorted list</a:t>
                </a:r>
              </a:p>
              <a:p>
                <a:r>
                  <a:rPr lang="en-US" dirty="0"/>
                  <a:t>We have: </a:t>
                </a:r>
              </a:p>
              <a:p>
                <a:pPr lvl="1"/>
                <a:r>
                  <a:rPr lang="en-US" dirty="0"/>
                  <a:t>2 sorted lists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1 output list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While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not empty):</a:t>
                </a:r>
              </a:p>
              <a:p>
                <a:pPr marL="0" indent="0">
                  <a:buNone/>
                </a:pPr>
                <a:r>
                  <a:rPr lang="en-US" dirty="0"/>
                  <a:t>	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[0]</m:t>
                    </m:r>
                  </m:oMath>
                </a14:m>
                <a:r>
                  <a:rPr lang="en-US" dirty="0"/>
                  <a:t>: </a:t>
                </a:r>
                <a:endParaRPr lang="en-US" b="0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b="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dirty="0"/>
                  <a:t>.append(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.pop())</a:t>
                </a:r>
              </a:p>
              <a:p>
                <a:pPr marL="0" indent="0">
                  <a:buNone/>
                </a:pPr>
                <a:r>
                  <a:rPr lang="en-US" dirty="0"/>
                  <a:t>	Else: </a:t>
                </a:r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dirty="0"/>
                  <a:t>.append(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.pop())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dirty="0"/>
                  <a:t>.append(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dirty="0"/>
                  <a:t>.append(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295400"/>
                <a:ext cx="8229600" cy="5410200"/>
              </a:xfrm>
              <a:blipFill>
                <a:blip r:embed="rId2"/>
                <a:stretch>
                  <a:fillRect l="-1543" t="-1639" b="-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5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Merge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Break into smaller </a:t>
                </a:r>
                <a:r>
                  <a:rPr lang="en-US" dirty="0" err="1">
                    <a:solidFill>
                      <a:srgbClr val="FF33CC"/>
                    </a:solidFill>
                  </a:rPr>
                  <a:t>subproblems</a:t>
                </a:r>
                <a:endParaRPr lang="en-US" dirty="0">
                  <a:solidFill>
                    <a:srgbClr val="FF33CC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</a:t>
                </a:r>
                <a:r>
                  <a:rPr lang="en-US" dirty="0">
                    <a:solidFill>
                      <a:srgbClr val="FF33CC"/>
                    </a:solidFill>
                  </a:rPr>
                  <a:t>recurrence</a:t>
                </a:r>
                <a:r>
                  <a:rPr lang="en-US" dirty="0"/>
                  <a:t> relation to express recursive running time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</a:t>
                </a:r>
                <a:r>
                  <a:rPr lang="en-US" dirty="0">
                    <a:solidFill>
                      <a:srgbClr val="FF33CC"/>
                    </a:solidFill>
                  </a:rPr>
                  <a:t>asymptotic</a:t>
                </a:r>
                <a:r>
                  <a:rPr lang="en-US" dirty="0"/>
                  <a:t> notation to simplify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r>
                  <a:rPr lang="en-US" b="1" dirty="0">
                    <a:solidFill>
                      <a:srgbClr val="0070C0"/>
                    </a:solidFill>
                  </a:rPr>
                  <a:t>Divide</a:t>
                </a:r>
                <a:r>
                  <a:rPr lang="en-US" b="1" dirty="0"/>
                  <a:t>: </a:t>
                </a:r>
                <a:r>
                  <a:rPr lang="en-US" dirty="0"/>
                  <a:t>0 comparisons</a:t>
                </a:r>
              </a:p>
              <a:p>
                <a:r>
                  <a:rPr lang="en-US" b="1" dirty="0">
                    <a:solidFill>
                      <a:srgbClr val="0070C0"/>
                    </a:solidFill>
                  </a:rPr>
                  <a:t>Conquer</a:t>
                </a:r>
                <a:r>
                  <a:rPr lang="en-US" b="1" dirty="0"/>
                  <a:t>: </a:t>
                </a:r>
                <a:r>
                  <a:rPr lang="en-US" dirty="0" err="1"/>
                  <a:t>recurse</a:t>
                </a:r>
                <a:r>
                  <a:rPr lang="en-US" dirty="0"/>
                  <a:t> on 2 small problems, size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b="1" dirty="0"/>
              </a:p>
              <a:p>
                <a:r>
                  <a:rPr lang="en-US" b="1" dirty="0">
                    <a:solidFill>
                      <a:srgbClr val="0070C0"/>
                    </a:solidFill>
                  </a:rPr>
                  <a:t>Combine</a:t>
                </a:r>
                <a:r>
                  <a:rPr lang="en-US" b="1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comparisons</a:t>
                </a:r>
              </a:p>
              <a:p>
                <a:r>
                  <a:rPr lang="en-US" b="1" dirty="0"/>
                  <a:t>Recurrence: </a:t>
                </a:r>
                <a:endParaRPr lang="en-US" b="0" i="1" dirty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=2</m:t>
                    </m:r>
                    <m:r>
                      <a:rPr lang="en-US" b="0" i="1" smtClean="0">
                        <a:latin typeface="Cambria Math"/>
                      </a:rPr>
                      <m:t>𝑇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 )+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41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 Box 2"/>
              <p:cNvSpPr txBox="1">
                <a:spLocks noChangeArrowheads="1"/>
              </p:cNvSpPr>
              <p:nvPr/>
            </p:nvSpPr>
            <p:spPr bwMode="auto">
              <a:xfrm>
                <a:off x="8113216" y="2505032"/>
                <a:ext cx="2630984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latin typeface="Symbol" pitchFamily="18" charset="2"/>
                  </a:rPr>
                  <a:t>Þ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 </a:t>
                </a:r>
                <a:r>
                  <a:rPr lang="en-US" sz="2800" dirty="0"/>
                  <a:t>total / level</a:t>
                </a:r>
              </a:p>
            </p:txBody>
          </p:sp>
        </mc:Choice>
        <mc:Fallback xmlns="">
          <p:sp>
            <p:nvSpPr>
              <p:cNvPr id="41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13216" y="2505032"/>
                <a:ext cx="2630984" cy="523220"/>
              </a:xfrm>
              <a:prstGeom prst="rect">
                <a:avLst/>
              </a:prstGeom>
              <a:blipFill>
                <a:blip r:embed="rId2"/>
                <a:stretch>
                  <a:fillRect l="-2885" t="-11905" r="-2885" b="-3333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Left Brace 41"/>
          <p:cNvSpPr/>
          <p:nvPr/>
        </p:nvSpPr>
        <p:spPr>
          <a:xfrm flipH="1" flipV="1">
            <a:off x="8077200" y="2133602"/>
            <a:ext cx="250372" cy="3553177"/>
          </a:xfrm>
          <a:prstGeom prst="leftBrace">
            <a:avLst>
              <a:gd name="adj1" fmla="val 83199"/>
              <a:gd name="adj2" fmla="val 49631"/>
            </a:avLst>
          </a:prstGeom>
          <a:ln w="1905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 Box 2"/>
              <p:cNvSpPr txBox="1">
                <a:spLocks noChangeArrowheads="1"/>
              </p:cNvSpPr>
              <p:nvPr/>
            </p:nvSpPr>
            <p:spPr bwMode="auto">
              <a:xfrm>
                <a:off x="8115300" y="3676690"/>
                <a:ext cx="2312388" cy="954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srgbClr val="FF00FF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dirty="0">
                            <a:solidFill>
                              <a:srgbClr val="FF00FF"/>
                            </a:solidFill>
                            <a:latin typeface="Cambria Math"/>
                          </a:rPr>
                          <m:t>log</m:t>
                        </m:r>
                      </m:e>
                      <m:sub>
                        <m:r>
                          <a:rPr lang="en-US" sz="2800" i="1" dirty="0">
                            <a:solidFill>
                              <a:srgbClr val="FF00FF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800" i="1" dirty="0">
                        <a:solidFill>
                          <a:srgbClr val="FF00FF"/>
                        </a:solidFill>
                        <a:latin typeface="Cambria Math"/>
                      </a:rPr>
                      <m:t>⁡</m:t>
                    </m:r>
                    <m:r>
                      <a:rPr lang="en-US" sz="2800" i="1" dirty="0">
                        <a:solidFill>
                          <a:srgbClr val="FF00FF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800" dirty="0">
                    <a:solidFill>
                      <a:srgbClr val="FF00FF"/>
                    </a:solidFill>
                  </a:rPr>
                  <a:t> </a:t>
                </a:r>
                <a:r>
                  <a:rPr lang="en-US" sz="2800" dirty="0"/>
                  <a:t>levels</a:t>
                </a:r>
              </a:p>
              <a:p>
                <a:pPr algn="ctr"/>
                <a:r>
                  <a:rPr lang="en-US" sz="2800" dirty="0"/>
                  <a:t>of recursion</a:t>
                </a:r>
              </a:p>
            </p:txBody>
          </p:sp>
        </mc:Choice>
        <mc:Fallback xmlns="">
          <p:sp>
            <p:nvSpPr>
              <p:cNvPr id="43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15300" y="3676690"/>
                <a:ext cx="2312388" cy="954107"/>
              </a:xfrm>
              <a:prstGeom prst="rect">
                <a:avLst/>
              </a:prstGeom>
              <a:blipFill>
                <a:blip r:embed="rId3"/>
                <a:stretch>
                  <a:fillRect t="-6579" b="-1578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 Box 41"/>
              <p:cNvSpPr txBox="1">
                <a:spLocks noChangeArrowheads="1"/>
              </p:cNvSpPr>
              <p:nvPr/>
            </p:nvSpPr>
            <p:spPr bwMode="auto">
              <a:xfrm>
                <a:off x="4381500" y="2133600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4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81500" y="2133600"/>
                <a:ext cx="1333500" cy="457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4465610" y="1182558"/>
                <a:ext cx="3318281" cy="7224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=2</m:t>
                      </m:r>
                      <m:r>
                        <a:rPr lang="en-US" sz="24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i="1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610" y="1182558"/>
                <a:ext cx="3318281" cy="722442"/>
              </a:xfrm>
              <a:prstGeom prst="rect">
                <a:avLst/>
              </a:prstGeom>
              <a:blipFill>
                <a:blip r:embed="rId5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7143434" y="5686780"/>
                <a:ext cx="3492751" cy="9723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/>
                            </a:rPr>
                            <m:t>𝑖</m:t>
                          </m:r>
                          <m:r>
                            <a:rPr lang="en-US" sz="20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func>
                            <m:func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𝑛</m:t>
                              </m:r>
                            </m:e>
                          </m:func>
                        </m:sup>
                        <m:e>
                          <m:r>
                            <a:rPr lang="en-US" sz="2000" i="1">
                              <a:latin typeface="Cambria Math"/>
                            </a:rPr>
                            <m:t>𝑛</m:t>
                          </m:r>
                        </m:e>
                      </m:nary>
                      <m:r>
                        <a:rPr lang="en-US" sz="2000" i="1">
                          <a:latin typeface="Cambria Math"/>
                        </a:rPr>
                        <m:t>=</m:t>
                      </m:r>
                      <m:r>
                        <a:rPr lang="en-US" sz="2000" i="1">
                          <a:latin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sz="2000" i="1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00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2000" i="1"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434" y="5686780"/>
                <a:ext cx="3492751" cy="972317"/>
              </a:xfrm>
              <a:prstGeom prst="rect">
                <a:avLst/>
              </a:prstGeom>
              <a:blipFill>
                <a:blip r:embed="rId6"/>
                <a:stretch>
                  <a:fillRect t="-96104" b="-150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 Box 41"/>
              <p:cNvSpPr txBox="1">
                <a:spLocks noChangeArrowheads="1"/>
              </p:cNvSpPr>
              <p:nvPr/>
            </p:nvSpPr>
            <p:spPr bwMode="auto">
              <a:xfrm>
                <a:off x="2690604" y="3028252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7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90604" y="3028252"/>
                <a:ext cx="1333500" cy="457200"/>
              </a:xfrm>
              <a:prstGeom prst="rect">
                <a:avLst/>
              </a:prstGeom>
              <a:blipFill>
                <a:blip r:embed="rId7"/>
                <a:stretch>
                  <a:fillRect l="-7477" t="-144737" b="-215789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 Box 41"/>
              <p:cNvSpPr txBox="1">
                <a:spLocks noChangeArrowheads="1"/>
              </p:cNvSpPr>
              <p:nvPr/>
            </p:nvSpPr>
            <p:spPr bwMode="auto">
              <a:xfrm>
                <a:off x="5981700" y="3028252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8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81700" y="3028252"/>
                <a:ext cx="1333500" cy="457200"/>
              </a:xfrm>
              <a:prstGeom prst="rect">
                <a:avLst/>
              </a:prstGeom>
              <a:blipFill>
                <a:blip r:embed="rId8"/>
                <a:stretch>
                  <a:fillRect l="-7477" t="-144737" b="-215789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 Box 41"/>
              <p:cNvSpPr txBox="1">
                <a:spLocks noChangeArrowheads="1"/>
              </p:cNvSpPr>
              <p:nvPr/>
            </p:nvSpPr>
            <p:spPr bwMode="auto">
              <a:xfrm>
                <a:off x="1573880" y="3834326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9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73880" y="3834326"/>
                <a:ext cx="1333500" cy="457200"/>
              </a:xfrm>
              <a:prstGeom prst="rect">
                <a:avLst/>
              </a:prstGeom>
              <a:blipFill>
                <a:blip r:embed="rId9"/>
                <a:stretch>
                  <a:fillRect l="-7477" t="-147368" b="-213158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 Box 41"/>
              <p:cNvSpPr txBox="1">
                <a:spLocks noChangeArrowheads="1"/>
              </p:cNvSpPr>
              <p:nvPr/>
            </p:nvSpPr>
            <p:spPr bwMode="auto">
              <a:xfrm>
                <a:off x="3314700" y="3834326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0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14700" y="3834326"/>
                <a:ext cx="1333500" cy="457200"/>
              </a:xfrm>
              <a:prstGeom prst="rect">
                <a:avLst/>
              </a:prstGeom>
              <a:blipFill>
                <a:blip r:embed="rId10"/>
                <a:stretch>
                  <a:fillRect l="-7477" t="-147368" b="-213158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 Box 41"/>
              <p:cNvSpPr txBox="1">
                <a:spLocks noChangeArrowheads="1"/>
              </p:cNvSpPr>
              <p:nvPr/>
            </p:nvSpPr>
            <p:spPr bwMode="auto">
              <a:xfrm>
                <a:off x="5257800" y="3832376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1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57800" y="3832376"/>
                <a:ext cx="1333500" cy="457200"/>
              </a:xfrm>
              <a:prstGeom prst="rect">
                <a:avLst/>
              </a:prstGeom>
              <a:blipFill>
                <a:blip r:embed="rId10"/>
                <a:stretch>
                  <a:fillRect l="-7477" t="-147368" b="-213158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 Box 41"/>
              <p:cNvSpPr txBox="1">
                <a:spLocks noChangeArrowheads="1"/>
              </p:cNvSpPr>
              <p:nvPr/>
            </p:nvSpPr>
            <p:spPr bwMode="auto">
              <a:xfrm>
                <a:off x="6743700" y="3834326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43700" y="3834326"/>
                <a:ext cx="1333500" cy="457200"/>
              </a:xfrm>
              <a:prstGeom prst="rect">
                <a:avLst/>
              </a:prstGeom>
              <a:blipFill>
                <a:blip r:embed="rId11"/>
                <a:stretch>
                  <a:fillRect l="-7477" t="-147368" b="-213158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/>
          <p:cNvSpPr/>
          <p:nvPr/>
        </p:nvSpPr>
        <p:spPr>
          <a:xfrm rot="16200000">
            <a:off x="2018785" y="4281270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54" name="Rectangle 53"/>
          <p:cNvSpPr/>
          <p:nvPr/>
        </p:nvSpPr>
        <p:spPr>
          <a:xfrm rot="16200000">
            <a:off x="3694351" y="4308285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55" name="Rectangle 54"/>
          <p:cNvSpPr/>
          <p:nvPr/>
        </p:nvSpPr>
        <p:spPr>
          <a:xfrm rot="16200000">
            <a:off x="5637451" y="4308285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56" name="Rectangle 55"/>
          <p:cNvSpPr/>
          <p:nvPr/>
        </p:nvSpPr>
        <p:spPr>
          <a:xfrm rot="16200000">
            <a:off x="7123351" y="4335300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 Box 41"/>
              <p:cNvSpPr txBox="1">
                <a:spLocks noChangeArrowheads="1"/>
              </p:cNvSpPr>
              <p:nvPr/>
            </p:nvSpPr>
            <p:spPr bwMode="auto">
              <a:xfrm>
                <a:off x="1524001" y="5226656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7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1" y="5226656"/>
                <a:ext cx="716630" cy="4572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Box 41"/>
              <p:cNvSpPr txBox="1">
                <a:spLocks noChangeArrowheads="1"/>
              </p:cNvSpPr>
              <p:nvPr/>
            </p:nvSpPr>
            <p:spPr bwMode="auto">
              <a:xfrm>
                <a:off x="2332289" y="5229577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8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32289" y="5229577"/>
                <a:ext cx="716630" cy="4572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 Box 41"/>
              <p:cNvSpPr txBox="1">
                <a:spLocks noChangeArrowheads="1"/>
              </p:cNvSpPr>
              <p:nvPr/>
            </p:nvSpPr>
            <p:spPr bwMode="auto">
              <a:xfrm>
                <a:off x="3201319" y="5229577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9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01319" y="5229577"/>
                <a:ext cx="716630" cy="4572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/>
          <p:cNvSpPr/>
          <p:nvPr/>
        </p:nvSpPr>
        <p:spPr>
          <a:xfrm>
            <a:off x="4133849" y="4917339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 Box 41"/>
              <p:cNvSpPr txBox="1">
                <a:spLocks noChangeArrowheads="1"/>
              </p:cNvSpPr>
              <p:nvPr/>
            </p:nvSpPr>
            <p:spPr bwMode="auto">
              <a:xfrm>
                <a:off x="5348411" y="5226656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1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48411" y="5226656"/>
                <a:ext cx="716630" cy="4572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 Box 41"/>
              <p:cNvSpPr txBox="1">
                <a:spLocks noChangeArrowheads="1"/>
              </p:cNvSpPr>
              <p:nvPr/>
            </p:nvSpPr>
            <p:spPr bwMode="auto">
              <a:xfrm>
                <a:off x="6156699" y="5229577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2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56699" y="5229577"/>
                <a:ext cx="716630" cy="4572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 Box 41"/>
              <p:cNvSpPr txBox="1">
                <a:spLocks noChangeArrowheads="1"/>
              </p:cNvSpPr>
              <p:nvPr/>
            </p:nvSpPr>
            <p:spPr bwMode="auto">
              <a:xfrm>
                <a:off x="7025729" y="5229577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3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25729" y="5229577"/>
                <a:ext cx="716630" cy="4572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/>
          <p:cNvCxnSpPr>
            <a:stCxn id="44" idx="2"/>
            <a:endCxn id="47" idx="0"/>
          </p:cNvCxnSpPr>
          <p:nvPr/>
        </p:nvCxnSpPr>
        <p:spPr>
          <a:xfrm flipH="1">
            <a:off x="3357354" y="2590800"/>
            <a:ext cx="1690896" cy="43745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44" idx="2"/>
            <a:endCxn id="48" idx="0"/>
          </p:cNvCxnSpPr>
          <p:nvPr/>
        </p:nvCxnSpPr>
        <p:spPr>
          <a:xfrm>
            <a:off x="5048250" y="2590800"/>
            <a:ext cx="1600200" cy="43745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47" idx="2"/>
            <a:endCxn id="49" idx="0"/>
          </p:cNvCxnSpPr>
          <p:nvPr/>
        </p:nvCxnSpPr>
        <p:spPr>
          <a:xfrm flipH="1">
            <a:off x="2240630" y="3485452"/>
            <a:ext cx="1116724" cy="34887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7" idx="2"/>
            <a:endCxn id="50" idx="0"/>
          </p:cNvCxnSpPr>
          <p:nvPr/>
        </p:nvCxnSpPr>
        <p:spPr>
          <a:xfrm>
            <a:off x="3357354" y="3485452"/>
            <a:ext cx="624096" cy="34887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48" idx="2"/>
            <a:endCxn id="51" idx="0"/>
          </p:cNvCxnSpPr>
          <p:nvPr/>
        </p:nvCxnSpPr>
        <p:spPr>
          <a:xfrm flipH="1">
            <a:off x="5924550" y="3485452"/>
            <a:ext cx="723900" cy="34692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48" idx="2"/>
            <a:endCxn id="52" idx="0"/>
          </p:cNvCxnSpPr>
          <p:nvPr/>
        </p:nvCxnSpPr>
        <p:spPr>
          <a:xfrm>
            <a:off x="6648450" y="3485452"/>
            <a:ext cx="762000" cy="34887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7486650" y="4291526"/>
            <a:ext cx="499546" cy="33926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52" idx="2"/>
          </p:cNvCxnSpPr>
          <p:nvPr/>
        </p:nvCxnSpPr>
        <p:spPr>
          <a:xfrm flipH="1">
            <a:off x="7143434" y="4291526"/>
            <a:ext cx="267019" cy="33926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51" idx="2"/>
          </p:cNvCxnSpPr>
          <p:nvPr/>
        </p:nvCxnSpPr>
        <p:spPr>
          <a:xfrm>
            <a:off x="5924553" y="4289576"/>
            <a:ext cx="499545" cy="32045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51" idx="2"/>
          </p:cNvCxnSpPr>
          <p:nvPr/>
        </p:nvCxnSpPr>
        <p:spPr>
          <a:xfrm flipH="1">
            <a:off x="5657534" y="4289576"/>
            <a:ext cx="267019" cy="32045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50" idx="2"/>
          </p:cNvCxnSpPr>
          <p:nvPr/>
        </p:nvCxnSpPr>
        <p:spPr>
          <a:xfrm>
            <a:off x="3981450" y="4291526"/>
            <a:ext cx="526860" cy="3133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50" idx="2"/>
          </p:cNvCxnSpPr>
          <p:nvPr/>
        </p:nvCxnSpPr>
        <p:spPr>
          <a:xfrm flipH="1">
            <a:off x="3741750" y="4291526"/>
            <a:ext cx="239703" cy="3133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49" idx="2"/>
          </p:cNvCxnSpPr>
          <p:nvPr/>
        </p:nvCxnSpPr>
        <p:spPr>
          <a:xfrm>
            <a:off x="2240633" y="4291529"/>
            <a:ext cx="474963" cy="3084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49" idx="2"/>
          </p:cNvCxnSpPr>
          <p:nvPr/>
        </p:nvCxnSpPr>
        <p:spPr>
          <a:xfrm flipH="1">
            <a:off x="1949034" y="4291529"/>
            <a:ext cx="291599" cy="3084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750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10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000"/>
                            </p:stCondLst>
                            <p:childTnLst>
                              <p:par>
                                <p:cTn id="1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10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 animBg="1"/>
      <p:bldP spid="44" grpId="0" animBg="1"/>
      <p:bldP spid="46" grpId="0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54" grpId="0"/>
      <p:bldP spid="55" grpId="0"/>
      <p:bldP spid="56" grpId="0"/>
      <p:bldP spid="57" grpId="0" animBg="1"/>
      <p:bldP spid="58" grpId="0" animBg="1"/>
      <p:bldP spid="59" grpId="0" animBg="1"/>
      <p:bldP spid="60" grpId="0"/>
      <p:bldP spid="61" grpId="0" animBg="1"/>
      <p:bldP spid="62" grpId="0" animBg="1"/>
      <p:bldP spid="6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CLRS Readings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Chapters 3 &amp;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3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Hw0 due 11pm Wednesday, Sept 5</a:t>
            </a:r>
          </a:p>
          <a:p>
            <a:pPr lvl="1"/>
            <a:r>
              <a:rPr lang="en-US" dirty="0"/>
              <a:t>Submit 2 attachments (zip and pdf)</a:t>
            </a:r>
          </a:p>
          <a:p>
            <a:r>
              <a:rPr lang="en-US" dirty="0" smtClean="0"/>
              <a:t>Hw1 </a:t>
            </a:r>
            <a:r>
              <a:rPr lang="en-US" dirty="0"/>
              <a:t>released Monday, Sept 3</a:t>
            </a:r>
          </a:p>
          <a:p>
            <a:pPr lvl="1"/>
            <a:r>
              <a:rPr lang="en-US" dirty="0"/>
              <a:t>Due 11pm Wednesday, Sept 12</a:t>
            </a:r>
          </a:p>
          <a:p>
            <a:pPr lvl="1"/>
            <a:r>
              <a:rPr lang="en-US" dirty="0"/>
              <a:t>Written (use Latex!)</a:t>
            </a:r>
          </a:p>
          <a:p>
            <a:pPr lvl="1"/>
            <a:r>
              <a:rPr lang="en-US" dirty="0"/>
              <a:t>Asymptotic notation</a:t>
            </a:r>
          </a:p>
          <a:p>
            <a:pPr lvl="1"/>
            <a:r>
              <a:rPr lang="en-US" dirty="0"/>
              <a:t>Recurrences</a:t>
            </a:r>
          </a:p>
          <a:p>
            <a:pPr lvl="1"/>
            <a:r>
              <a:rPr lang="en-US" dirty="0"/>
              <a:t>Divide and conquer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26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Attendance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many people are here today?</a:t>
            </a:r>
          </a:p>
          <a:p>
            <a:r>
              <a:rPr lang="en-US" dirty="0"/>
              <a:t>Naïve algorithm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Everyone stand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Professor walks around counting people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When counted, sit down</a:t>
            </a:r>
          </a:p>
          <a:p>
            <a:pPr marL="571500" indent="-514350"/>
            <a:r>
              <a:rPr lang="en-US" dirty="0"/>
              <a:t>Run time?</a:t>
            </a:r>
          </a:p>
          <a:p>
            <a:pPr marL="971550" lvl="1" indent="-514350"/>
            <a:r>
              <a:rPr lang="en-US" dirty="0"/>
              <a:t>Class of n students</a:t>
            </a:r>
          </a:p>
          <a:p>
            <a:pPr marL="971550" lvl="1" indent="-514350"/>
            <a:r>
              <a:rPr lang="en-US" dirty="0"/>
              <a:t>O(n)</a:t>
            </a:r>
          </a:p>
          <a:p>
            <a:pPr marL="571500" indent="-514350"/>
            <a:r>
              <a:rPr lang="en-US" dirty="0"/>
              <a:t>Other suggestions?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421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Attendance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1600200"/>
            <a:ext cx="8229600" cy="5257800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Everyone Stand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Initialize your “count” to 1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Greet a neighbor who is standing: share your name, full date of birth(pause if odd one out)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you are older: give “count” to younger and sit. </a:t>
            </a:r>
            <a:br>
              <a:rPr lang="en-US" dirty="0"/>
            </a:br>
            <a:r>
              <a:rPr lang="en-US" dirty="0"/>
              <a:t>Else if you are younger: add your “count” with </a:t>
            </a:r>
            <a:r>
              <a:rPr lang="en-US" dirty="0" err="1"/>
              <a:t>older’s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you are standing and have a standing neighbor, go to 3</a:t>
            </a:r>
          </a:p>
        </p:txBody>
      </p:sp>
      <p:sp>
        <p:nvSpPr>
          <p:cNvPr id="10" name="Circular Arrow 9"/>
          <p:cNvSpPr/>
          <p:nvPr/>
        </p:nvSpPr>
        <p:spPr>
          <a:xfrm rot="16200000">
            <a:off x="952501" y="3924300"/>
            <a:ext cx="2971800" cy="1981200"/>
          </a:xfrm>
          <a:prstGeom prst="circularArrow">
            <a:avLst>
              <a:gd name="adj1" fmla="val 7845"/>
              <a:gd name="adj2" fmla="val 1142318"/>
              <a:gd name="adj3" fmla="val 20457679"/>
              <a:gd name="adj4" fmla="val 10800000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15200" y="1371603"/>
            <a:ext cx="2286000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was the run time of this algorithm?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0" y="2571932"/>
            <a:ext cx="2286000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are we going to count?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animBg="1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Attendance Algorithm Analysis</a:t>
            </a:r>
          </a:p>
        </p:txBody>
      </p:sp>
      <p:sp>
        <p:nvSpPr>
          <p:cNvPr id="4" name="Oval 3"/>
          <p:cNvSpPr/>
          <p:nvPr/>
        </p:nvSpPr>
        <p:spPr>
          <a:xfrm>
            <a:off x="2209800" y="1600200"/>
            <a:ext cx="1371600" cy="685800"/>
          </a:xfrm>
          <a:prstGeom prst="ellipse">
            <a:avLst/>
          </a:prstGeom>
          <a:solidFill>
            <a:srgbClr val="00B0F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1.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Stand</a:t>
            </a:r>
          </a:p>
        </p:txBody>
      </p:sp>
      <p:sp>
        <p:nvSpPr>
          <p:cNvPr id="5" name="Oval 4"/>
          <p:cNvSpPr/>
          <p:nvPr/>
        </p:nvSpPr>
        <p:spPr>
          <a:xfrm>
            <a:off x="3581400" y="1600200"/>
            <a:ext cx="1371600" cy="685800"/>
          </a:xfrm>
          <a:prstGeom prst="ellipse">
            <a:avLst/>
          </a:prstGeom>
          <a:solidFill>
            <a:srgbClr val="00B0F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2. count=1</a:t>
            </a:r>
          </a:p>
        </p:txBody>
      </p:sp>
      <p:sp>
        <p:nvSpPr>
          <p:cNvPr id="6" name="Oval 5"/>
          <p:cNvSpPr/>
          <p:nvPr/>
        </p:nvSpPr>
        <p:spPr>
          <a:xfrm>
            <a:off x="5476164" y="1600200"/>
            <a:ext cx="1371600" cy="685800"/>
          </a:xfrm>
          <a:prstGeom prst="ellipse">
            <a:avLst/>
          </a:prstGeom>
          <a:solidFill>
            <a:srgbClr val="00B0F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3.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Greet</a:t>
            </a:r>
          </a:p>
        </p:txBody>
      </p:sp>
      <p:sp>
        <p:nvSpPr>
          <p:cNvPr id="7" name="Oval 6"/>
          <p:cNvSpPr/>
          <p:nvPr/>
        </p:nvSpPr>
        <p:spPr>
          <a:xfrm>
            <a:off x="6847764" y="1600200"/>
            <a:ext cx="1371600" cy="685800"/>
          </a:xfrm>
          <a:prstGeom prst="ellipse">
            <a:avLst/>
          </a:prstGeom>
          <a:solidFill>
            <a:srgbClr val="00B0F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4.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Add/sit</a:t>
            </a:r>
          </a:p>
        </p:txBody>
      </p:sp>
      <p:sp>
        <p:nvSpPr>
          <p:cNvPr id="8" name="Oval 7"/>
          <p:cNvSpPr/>
          <p:nvPr/>
        </p:nvSpPr>
        <p:spPr>
          <a:xfrm>
            <a:off x="8219364" y="1600200"/>
            <a:ext cx="1371600" cy="685800"/>
          </a:xfrm>
          <a:prstGeom prst="ellipse">
            <a:avLst/>
          </a:prstGeom>
          <a:solidFill>
            <a:srgbClr val="00B0F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5.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Repeat</a:t>
            </a:r>
          </a:p>
        </p:txBody>
      </p:sp>
      <p:cxnSp>
        <p:nvCxnSpPr>
          <p:cNvPr id="13" name="Curved Connector 12"/>
          <p:cNvCxnSpPr>
            <a:stCxn id="8" idx="0"/>
            <a:endCxn id="6" idx="0"/>
          </p:cNvCxnSpPr>
          <p:nvPr/>
        </p:nvCxnSpPr>
        <p:spPr>
          <a:xfrm rot="16200000" flipV="1">
            <a:off x="7533564" y="228600"/>
            <a:ext cx="12700" cy="2743200"/>
          </a:xfrm>
          <a:prstGeom prst="curvedConnector3">
            <a:avLst>
              <a:gd name="adj1" fmla="val 2659701"/>
            </a:avLst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209800" y="1295400"/>
            <a:ext cx="2743200" cy="1219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470245" y="2514600"/>
            <a:ext cx="2221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Constant Initialization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011121" y="2312453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rgbClr val="FF000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121" y="2312453"/>
                <a:ext cx="36580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389071" y="2329934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rgbClr val="FF000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9071" y="2329934"/>
                <a:ext cx="36580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8613998" y="2329934"/>
                <a:ext cx="928267" cy="4089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r>
                        <a:rPr lang="en-US" i="1" dirty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f>
                        <m:fPr>
                          <m:type m:val="skw"/>
                          <m:ctrlPr>
                            <a:rPr lang="en-US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i="1" dirty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3998" y="2329934"/>
                <a:ext cx="928267" cy="408958"/>
              </a:xfrm>
              <a:prstGeom prst="rect">
                <a:avLst/>
              </a:prstGeom>
              <a:blipFill>
                <a:blip r:embed="rId4"/>
                <a:stretch>
                  <a:fillRect l="-2703" t="-123529" r="-6757" b="-188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029200" y="2312453"/>
                <a:ext cx="9471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r>
                        <a:rPr lang="en-US" i="1" dirty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i="1" dirty="0">
                          <a:solidFill>
                            <a:srgbClr val="FF0000"/>
                          </a:solidFill>
                          <a:latin typeface="Cambria Math"/>
                        </a:rPr>
                        <m:t>)=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2312453"/>
                <a:ext cx="947118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996686" y="3657600"/>
                <a:ext cx="3788986" cy="5847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=1+1+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f>
                        <m:fPr>
                          <m:type m:val="skw"/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6686" y="3657600"/>
                <a:ext cx="3788986" cy="584712"/>
              </a:xfrm>
              <a:prstGeom prst="rect">
                <a:avLst/>
              </a:prstGeom>
              <a:blipFill>
                <a:blip r:embed="rId6"/>
                <a:stretch>
                  <a:fillRect t="-156522" r="-4000" b="-2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5837128" y="3657603"/>
            <a:ext cx="3330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How can we “solve” this?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37131" y="4271668"/>
            <a:ext cx="1533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Base case?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007276" y="4240887"/>
                <a:ext cx="16503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=3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276" y="4240887"/>
                <a:ext cx="16503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2128883" y="5257803"/>
            <a:ext cx="6454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Do not need to be exact, asymptotic bound is fine.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209803" y="5644363"/>
            <a:ext cx="897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Why?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58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solve the recurrence!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752871" y="1788762"/>
                <a:ext cx="3162982" cy="5847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=2+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f>
                        <m:fPr>
                          <m:type m:val="skw"/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871" y="1788762"/>
                <a:ext cx="3162982" cy="584712"/>
              </a:xfrm>
              <a:prstGeom prst="rect">
                <a:avLst/>
              </a:prstGeom>
              <a:blipFill>
                <a:blip r:embed="rId2"/>
                <a:stretch>
                  <a:fillRect t="-151064" r="-4800" b="-227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52871" y="1295368"/>
                <a:ext cx="16503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=3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871" y="1295368"/>
                <a:ext cx="165032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096002" y="1145535"/>
                <a:ext cx="2735685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FF33CC"/>
                    </a:solidFill>
                  </a:rPr>
                  <a:t>Special case: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33CC"/>
                        </a:solidFill>
                        <a:latin typeface="Cambria Math"/>
                      </a:rPr>
                      <m:t>𝑛</m:t>
                    </m:r>
                    <m:r>
                      <a:rPr lang="en-US" sz="2400" i="1">
                        <a:solidFill>
                          <a:srgbClr val="FF33CC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FF33CC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2" y="1145535"/>
                <a:ext cx="2735685" cy="468205"/>
              </a:xfrm>
              <a:prstGeom prst="rect">
                <a:avLst/>
              </a:prstGeom>
              <a:blipFill>
                <a:blip r:embed="rId4"/>
                <a:stretch>
                  <a:fillRect l="-3721" t="-5263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657600" y="2373477"/>
                <a:ext cx="1963678" cy="5831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2+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f>
                        <m:fPr>
                          <m:type m:val="skw"/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2373477"/>
                <a:ext cx="1963678" cy="583173"/>
              </a:xfrm>
              <a:prstGeom prst="rect">
                <a:avLst/>
              </a:prstGeom>
              <a:blipFill>
                <a:blip r:embed="rId5"/>
                <a:stretch>
                  <a:fillRect t="-151064" r="-7742" b="-227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/>
          <p:nvPr/>
        </p:nvCxnSpPr>
        <p:spPr>
          <a:xfrm flipV="1">
            <a:off x="3657600" y="1818589"/>
            <a:ext cx="1258252" cy="39121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424936" y="2373477"/>
            <a:ext cx="1196345" cy="36972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234155" y="2956650"/>
                <a:ext cx="1963678" cy="5875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2+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f>
                        <m:fPr>
                          <m:type m:val="skw"/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8</m:t>
                          </m:r>
                        </m:den>
                      </m:f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4155" y="2956650"/>
                <a:ext cx="1963678" cy="587533"/>
              </a:xfrm>
              <a:prstGeom prst="rect">
                <a:avLst/>
              </a:prstGeom>
              <a:blipFill>
                <a:blip r:embed="rId6"/>
                <a:stretch>
                  <a:fillRect t="-151064" r="-8333" b="-227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 rot="2181819">
            <a:off x="5632394" y="3341258"/>
            <a:ext cx="538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791203" y="3896380"/>
                <a:ext cx="46519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3" y="3896380"/>
                <a:ext cx="465191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ight Brace 18"/>
          <p:cNvSpPr/>
          <p:nvPr/>
        </p:nvSpPr>
        <p:spPr>
          <a:xfrm>
            <a:off x="6641598" y="1607198"/>
            <a:ext cx="673602" cy="292391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375131" y="2776771"/>
                <a:ext cx="51571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𝑘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5131" y="2776771"/>
                <a:ext cx="515718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874535" y="4953000"/>
                <a:ext cx="6055632" cy="15006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32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3200" i="1">
                          <a:latin typeface="Cambria Math"/>
                        </a:rPr>
                        <m:t>=3+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i="1">
                              <a:latin typeface="Cambria Math"/>
                            </a:rPr>
                            <m:t>𝑖</m:t>
                          </m:r>
                          <m:r>
                            <a:rPr lang="en-US" sz="32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a:rPr lang="en-US" sz="3200" i="1">
                              <a:latin typeface="Cambria Math"/>
                            </a:rPr>
                            <m:t>2</m:t>
                          </m:r>
                        </m:e>
                      </m:nary>
                      <m:r>
                        <a:rPr lang="en-US" sz="3200" i="1">
                          <a:latin typeface="Cambria Math"/>
                        </a:rPr>
                        <m:t>=2</m:t>
                      </m:r>
                      <m:func>
                        <m:funcPr>
                          <m:ctrlPr>
                            <a:rPr lang="en-US" sz="3200" i="1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3200" i="1">
                          <a:latin typeface="Cambria Math"/>
                        </a:rPr>
                        <m:t>+3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535" y="4953000"/>
                <a:ext cx="6055632" cy="1500604"/>
              </a:xfrm>
              <a:prstGeom prst="rect">
                <a:avLst/>
              </a:prstGeom>
              <a:blipFill>
                <a:blip r:embed="rId9"/>
                <a:stretch>
                  <a:fillRect t="-100000" b="-15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/>
          <p:cNvSpPr/>
          <p:nvPr/>
        </p:nvSpPr>
        <p:spPr>
          <a:xfrm rot="2320398">
            <a:off x="2373991" y="2664031"/>
            <a:ext cx="4403655" cy="9572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4952232" y="3065552"/>
            <a:ext cx="1196345" cy="36972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00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1" grpId="0"/>
      <p:bldP spid="12" grpId="0"/>
      <p:bldP spid="13" grpId="0"/>
      <p:bldP spid="19" grpId="0" animBg="1"/>
      <p:bldP spid="20" grpId="0"/>
      <p:bldP spid="22" grpId="0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What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95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More people in the room </a:t>
                </a:r>
                <a:r>
                  <a:rPr lang="en-US" dirty="0">
                    <a:latin typeface="Calibri"/>
                  </a:rPr>
                  <a:t>→</a:t>
                </a:r>
                <a:r>
                  <a:rPr lang="en-US" dirty="0"/>
                  <a:t> more time</a:t>
                </a:r>
              </a:p>
              <a:p>
                <a:endParaRPr lang="en-US" dirty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 0&lt;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&lt;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&lt;</m:t>
                    </m:r>
                    <m:r>
                      <a:rPr lang="en-US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d>
                              <m:dPr>
                                <m:begChr m:val="⌈"/>
                                <m:endChr m:val="⌉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func>
                              </m:e>
                            </m:d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=2 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b="0" i="1" smtClean="0">
                        <a:latin typeface="Cambria Math"/>
                      </a:rPr>
                      <m:t>+3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22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419600" y="5188806"/>
            <a:ext cx="31234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These are unimportant.</a:t>
            </a:r>
          </a:p>
          <a:p>
            <a:r>
              <a:rPr lang="en-US" sz="2400" dirty="0">
                <a:solidFill>
                  <a:srgbClr val="FF33CC"/>
                </a:solidFill>
              </a:rPr>
              <a:t>Why?</a:t>
            </a:r>
          </a:p>
        </p:txBody>
      </p:sp>
      <p:cxnSp>
        <p:nvCxnSpPr>
          <p:cNvPr id="6" name="Straight Arrow Connector 5"/>
          <p:cNvCxnSpPr>
            <a:stCxn id="4" idx="0"/>
          </p:cNvCxnSpPr>
          <p:nvPr/>
        </p:nvCxnSpPr>
        <p:spPr>
          <a:xfrm flipH="1" flipV="1">
            <a:off x="5065583" y="4373730"/>
            <a:ext cx="915759" cy="815076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6286858" y="4373729"/>
            <a:ext cx="533400" cy="815074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7162800" y="3810000"/>
                <a:ext cx="192212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/>
                        </a:rPr>
                        <m:t>=</m:t>
                      </m:r>
                      <m:r>
                        <a:rPr lang="en-US" sz="2800" i="1" smtClean="0">
                          <a:latin typeface="Cambria Math"/>
                        </a:rPr>
                        <m:t>𝑂</m:t>
                      </m:r>
                      <m:r>
                        <a:rPr lang="en-US" sz="2800" i="1" smtClean="0">
                          <a:latin typeface="Cambria Math"/>
                        </a:rPr>
                        <m:t>(</m:t>
                      </m:r>
                      <m:func>
                        <m:funcPr>
                          <m:ctrlPr>
                            <a:rPr lang="en-US" sz="28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28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3810000"/>
                <a:ext cx="1922128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0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5347</TotalTime>
  <Words>1431</Words>
  <Application>Microsoft Office PowerPoint</Application>
  <PresentationFormat>Custom</PresentationFormat>
  <Paragraphs>260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PowerPoint Presentation</vt:lpstr>
      <vt:lpstr>Today’s Keywords</vt:lpstr>
      <vt:lpstr>CLRS Readings</vt:lpstr>
      <vt:lpstr>Homeworks</vt:lpstr>
      <vt:lpstr>Attendance</vt:lpstr>
      <vt:lpstr>Better Attendance</vt:lpstr>
      <vt:lpstr>Attendance Algorithm Analysis</vt:lpstr>
      <vt:lpstr>Let’s solve the recurrence!</vt:lpstr>
      <vt:lpstr>What if n≠2^k?</vt:lpstr>
      <vt:lpstr>Asymptotic Notation*</vt:lpstr>
      <vt:lpstr>PowerPoint Presentation</vt:lpstr>
      <vt:lpstr>Asymptotic Notation Example</vt:lpstr>
      <vt:lpstr>Asymptotic Notation</vt:lpstr>
      <vt:lpstr>Asymptotic Notation Example</vt:lpstr>
      <vt:lpstr>Trominoes Puzzle Solution</vt:lpstr>
      <vt:lpstr>Trominoes Puzzle Solution</vt:lpstr>
      <vt:lpstr>Trominoes Puzzle Solution</vt:lpstr>
      <vt:lpstr>Trominoes Puzzle Solution</vt:lpstr>
      <vt:lpstr>Trominoes Puzzle Solution</vt:lpstr>
      <vt:lpstr>Divide and Conquer</vt:lpstr>
      <vt:lpstr>Trominoes Puzzle Solution</vt:lpstr>
      <vt:lpstr>Divide and Conquer*</vt:lpstr>
      <vt:lpstr>Analyzing Divide and Conquer</vt:lpstr>
      <vt:lpstr>Recurrence Solving Techniques</vt:lpstr>
      <vt:lpstr>Merge Sort</vt:lpstr>
      <vt:lpstr>Merge</vt:lpstr>
      <vt:lpstr>Analyzing Merge Sort</vt:lpstr>
      <vt:lpstr>Tree method</vt:lpstr>
    </vt:vector>
  </TitlesOfParts>
  <Company>UVA SEAS Computer Science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njb2b</dc:creator>
  <cp:lastModifiedBy>njb2b</cp:lastModifiedBy>
  <cp:revision>283</cp:revision>
  <dcterms:created xsi:type="dcterms:W3CDTF">2017-08-21T20:54:06Z</dcterms:created>
  <dcterms:modified xsi:type="dcterms:W3CDTF">2018-08-30T15:32:04Z</dcterms:modified>
</cp:coreProperties>
</file>