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4" r:id="rId2"/>
    <p:sldId id="285" r:id="rId3"/>
    <p:sldId id="286" r:id="rId4"/>
    <p:sldId id="287" r:id="rId5"/>
    <p:sldId id="288" r:id="rId6"/>
    <p:sldId id="257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69"/>
  </p:normalViewPr>
  <p:slideViewPr>
    <p:cSldViewPr>
      <p:cViewPr varScale="1">
        <p:scale>
          <a:sx n="65" d="100"/>
          <a:sy n="65" d="100"/>
        </p:scale>
        <p:origin x="-82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DF92-D653-4048-AC5C-83354A8DACF5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0EDA-2DAD-0846-82DC-664A65A95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B0EDA-2DAD-0846-82DC-664A65A951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0B81-A8F6-425A-95A8-CA2046ABB7F4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EB3A-AB6A-4BD8-80FD-412F0AE9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2.png"/><Relationship Id="rId4" Type="http://schemas.openxmlformats.org/officeDocument/2006/relationships/image" Target="../media/image78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23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2" Type="http://schemas.openxmlformats.org/officeDocument/2006/relationships/image" Target="../media/image92.png"/><Relationship Id="rId16" Type="http://schemas.openxmlformats.org/officeDocument/2006/relationships/image" Target="../media/image109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7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5" Type="http://schemas.openxmlformats.org/officeDocument/2006/relationships/image" Target="../media/image94.png"/><Relationship Id="rId15" Type="http://schemas.openxmlformats.org/officeDocument/2006/relationships/image" Target="../media/image108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0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93.png"/><Relationship Id="rId9" Type="http://schemas.openxmlformats.org/officeDocument/2006/relationships/image" Target="../media/image99.png"/><Relationship Id="rId14" Type="http://schemas.openxmlformats.org/officeDocument/2006/relationships/image" Target="../media/image10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26" Type="http://schemas.openxmlformats.org/officeDocument/2006/relationships/image" Target="../media/image161.png"/><Relationship Id="rId3" Type="http://schemas.openxmlformats.org/officeDocument/2006/relationships/image" Target="../media/image143.png"/><Relationship Id="rId21" Type="http://schemas.openxmlformats.org/officeDocument/2006/relationships/image" Target="../media/image156.png"/><Relationship Id="rId7" Type="http://schemas.openxmlformats.org/officeDocument/2006/relationships/image" Target="../media/image145.png"/><Relationship Id="rId12" Type="http://schemas.openxmlformats.org/officeDocument/2006/relationships/image" Target="../media/image12.png"/><Relationship Id="rId17" Type="http://schemas.openxmlformats.org/officeDocument/2006/relationships/image" Target="../media/image152.png"/><Relationship Id="rId25" Type="http://schemas.openxmlformats.org/officeDocument/2006/relationships/image" Target="../media/image160.png"/><Relationship Id="rId2" Type="http://schemas.openxmlformats.org/officeDocument/2006/relationships/image" Target="../media/image4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3.png"/><Relationship Id="rId24" Type="http://schemas.openxmlformats.org/officeDocument/2006/relationships/image" Target="../media/image159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28" Type="http://schemas.openxmlformats.org/officeDocument/2006/relationships/image" Target="../media/image163.png"/><Relationship Id="rId10" Type="http://schemas.openxmlformats.org/officeDocument/2006/relationships/image" Target="../media/image14.png"/><Relationship Id="rId19" Type="http://schemas.openxmlformats.org/officeDocument/2006/relationships/image" Target="../media/image154.png"/><Relationship Id="rId4" Type="http://schemas.openxmlformats.org/officeDocument/2006/relationships/image" Target="../media/image7.png"/><Relationship Id="rId9" Type="http://schemas.openxmlformats.org/officeDocument/2006/relationships/image" Target="../media/image147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26" Type="http://schemas.openxmlformats.org/officeDocument/2006/relationships/image" Target="../media/image181.png"/><Relationship Id="rId39" Type="http://schemas.openxmlformats.org/officeDocument/2006/relationships/image" Target="../media/image1030.png"/><Relationship Id="rId3" Type="http://schemas.openxmlformats.org/officeDocument/2006/relationships/image" Target="../media/image23.png"/><Relationship Id="rId21" Type="http://schemas.openxmlformats.org/officeDocument/2006/relationships/image" Target="../media/image850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191.png"/><Relationship Id="rId7" Type="http://schemas.openxmlformats.org/officeDocument/2006/relationships/image" Target="../media/image173.png"/><Relationship Id="rId12" Type="http://schemas.openxmlformats.org/officeDocument/2006/relationships/image" Target="../media/image760.png"/><Relationship Id="rId17" Type="http://schemas.openxmlformats.org/officeDocument/2006/relationships/image" Target="../media/image179.png"/><Relationship Id="rId25" Type="http://schemas.openxmlformats.org/officeDocument/2006/relationships/image" Target="../media/image180.png"/><Relationship Id="rId46" Type="http://schemas.openxmlformats.org/officeDocument/2006/relationships/image" Target="../media/image110.png"/><Relationship Id="rId2" Type="http://schemas.openxmlformats.org/officeDocument/2006/relationships/image" Target="../media/image169.png"/><Relationship Id="rId16" Type="http://schemas.openxmlformats.org/officeDocument/2006/relationships/image" Target="../media/image178.png"/><Relationship Id="rId20" Type="http://schemas.openxmlformats.org/officeDocument/2006/relationships/image" Target="../media/image84.png"/><Relationship Id="rId29" Type="http://schemas.openxmlformats.org/officeDocument/2006/relationships/image" Target="../media/image184.png"/><Relationship Id="rId41" Type="http://schemas.openxmlformats.org/officeDocument/2006/relationships/image" Target="../media/image105.png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187.png"/><Relationship Id="rId40" Type="http://schemas.openxmlformats.org/officeDocument/2006/relationships/image" Target="../media/image104.png"/><Relationship Id="rId45" Type="http://schemas.openxmlformats.org/officeDocument/2006/relationships/image" Target="../media/image1090.png"/><Relationship Id="rId53" Type="http://schemas.openxmlformats.org/officeDocument/2006/relationships/image" Target="../media/image188.png"/><Relationship Id="rId5" Type="http://schemas.openxmlformats.org/officeDocument/2006/relationships/image" Target="../media/image171.png"/><Relationship Id="rId15" Type="http://schemas.openxmlformats.org/officeDocument/2006/relationships/image" Target="../media/image177.png"/><Relationship Id="rId23" Type="http://schemas.openxmlformats.org/officeDocument/2006/relationships/image" Target="../media/image87.png"/><Relationship Id="rId28" Type="http://schemas.openxmlformats.org/officeDocument/2006/relationships/image" Target="../media/image183.png"/><Relationship Id="rId49" Type="http://schemas.openxmlformats.org/officeDocument/2006/relationships/image" Target="../media/image11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186.png"/><Relationship Id="rId44" Type="http://schemas.openxmlformats.org/officeDocument/2006/relationships/image" Target="../media/image1080.png"/><Relationship Id="rId52" Type="http://schemas.openxmlformats.org/officeDocument/2006/relationships/image" Target="../media/image1160.png"/><Relationship Id="rId4" Type="http://schemas.openxmlformats.org/officeDocument/2006/relationships/image" Target="../media/image170.png"/><Relationship Id="rId9" Type="http://schemas.openxmlformats.org/officeDocument/2006/relationships/image" Target="../media/image73.png"/><Relationship Id="rId14" Type="http://schemas.openxmlformats.org/officeDocument/2006/relationships/image" Target="../media/image176.png"/><Relationship Id="rId22" Type="http://schemas.openxmlformats.org/officeDocument/2006/relationships/image" Target="../media/image86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192.png"/><Relationship Id="rId8" Type="http://schemas.openxmlformats.org/officeDocument/2006/relationships/image" Target="../media/image174.png"/><Relationship Id="rId51" Type="http://schemas.openxmlformats.org/officeDocument/2006/relationships/image" Target="../media/image1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26" Type="http://schemas.openxmlformats.org/officeDocument/2006/relationships/image" Target="../media/image33.png"/><Relationship Id="rId51" Type="http://schemas.openxmlformats.org/officeDocument/2006/relationships/image" Target="../media/image115.png"/><Relationship Id="rId3" Type="http://schemas.openxmlformats.org/officeDocument/2006/relationships/image" Target="../media/image23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5" Type="http://schemas.openxmlformats.org/officeDocument/2006/relationships/image" Target="../media/image32.png"/><Relationship Id="rId46" Type="http://schemas.openxmlformats.org/officeDocument/2006/relationships/image" Target="../media/image110.png"/><Relationship Id="rId2" Type="http://schemas.openxmlformats.org/officeDocument/2006/relationships/image" Target="../media/image22.png"/><Relationship Id="rId20" Type="http://schemas.openxmlformats.org/officeDocument/2006/relationships/image" Target="../media/image84.png"/><Relationship Id="rId29" Type="http://schemas.openxmlformats.org/officeDocument/2006/relationships/image" Target="../media/image36.png"/><Relationship Id="rId41" Type="http://schemas.openxmlformats.org/officeDocument/2006/relationships/image" Target="../media/image10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750.png"/><Relationship Id="rId24" Type="http://schemas.openxmlformats.org/officeDocument/2006/relationships/image" Target="../media/image31.png"/><Relationship Id="rId40" Type="http://schemas.openxmlformats.org/officeDocument/2006/relationships/image" Target="../media/image104.png"/><Relationship Id="rId53" Type="http://schemas.openxmlformats.org/officeDocument/2006/relationships/image" Target="../media/image40.png"/><Relationship Id="rId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35.png"/><Relationship Id="rId49" Type="http://schemas.openxmlformats.org/officeDocument/2006/relationships/image" Target="../media/image113.png"/><Relationship Id="rId10" Type="http://schemas.openxmlformats.org/officeDocument/2006/relationships/image" Target="../media/image740.png"/><Relationship Id="rId19" Type="http://schemas.openxmlformats.org/officeDocument/2006/relationships/image" Target="../media/image83.png"/><Relationship Id="rId31" Type="http://schemas.openxmlformats.org/officeDocument/2006/relationships/image" Target="../media/image38.png"/><Relationship Id="rId52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730.png"/><Relationship Id="rId14" Type="http://schemas.openxmlformats.org/officeDocument/2006/relationships/image" Target="../media/image30.png"/><Relationship Id="rId22" Type="http://schemas.openxmlformats.org/officeDocument/2006/relationships/image" Target="../media/image86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26" Type="http://schemas.openxmlformats.org/officeDocument/2006/relationships/image" Target="../media/image212.png"/><Relationship Id="rId3" Type="http://schemas.openxmlformats.org/officeDocument/2006/relationships/image" Target="../media/image198.png"/><Relationship Id="rId21" Type="http://schemas.openxmlformats.org/officeDocument/2006/relationships/image" Target="../media/image207.png"/><Relationship Id="rId7" Type="http://schemas.openxmlformats.org/officeDocument/2006/relationships/image" Target="../media/image145.png"/><Relationship Id="rId12" Type="http://schemas.openxmlformats.org/officeDocument/2006/relationships/image" Target="../media/image12.png"/><Relationship Id="rId17" Type="http://schemas.openxmlformats.org/officeDocument/2006/relationships/image" Target="../media/image203.png"/><Relationship Id="rId25" Type="http://schemas.openxmlformats.org/officeDocument/2006/relationships/image" Target="../media/image211.png"/><Relationship Id="rId2" Type="http://schemas.openxmlformats.org/officeDocument/2006/relationships/image" Target="../media/image4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3.png"/><Relationship Id="rId24" Type="http://schemas.openxmlformats.org/officeDocument/2006/relationships/image" Target="../media/image210.png"/><Relationship Id="rId32" Type="http://schemas.openxmlformats.org/officeDocument/2006/relationships/image" Target="../media/image165.png"/><Relationship Id="rId5" Type="http://schemas.openxmlformats.org/officeDocument/2006/relationships/image" Target="../media/image8.png"/><Relationship Id="rId15" Type="http://schemas.openxmlformats.org/officeDocument/2006/relationships/image" Target="../media/image201.png"/><Relationship Id="rId23" Type="http://schemas.openxmlformats.org/officeDocument/2006/relationships/image" Target="../media/image209.png"/><Relationship Id="rId28" Type="http://schemas.openxmlformats.org/officeDocument/2006/relationships/image" Target="../media/image161.png"/><Relationship Id="rId10" Type="http://schemas.openxmlformats.org/officeDocument/2006/relationships/image" Target="../media/image14.png"/><Relationship Id="rId19" Type="http://schemas.openxmlformats.org/officeDocument/2006/relationships/image" Target="../media/image205.png"/><Relationship Id="rId31" Type="http://schemas.openxmlformats.org/officeDocument/2006/relationships/image" Target="../media/image164.png"/><Relationship Id="rId4" Type="http://schemas.openxmlformats.org/officeDocument/2006/relationships/image" Target="../media/image7.png"/><Relationship Id="rId9" Type="http://schemas.openxmlformats.org/officeDocument/2006/relationships/image" Target="../media/image147.png"/><Relationship Id="rId14" Type="http://schemas.openxmlformats.org/officeDocument/2006/relationships/image" Target="../media/image200.png"/><Relationship Id="rId22" Type="http://schemas.openxmlformats.org/officeDocument/2006/relationships/image" Target="../media/image208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26" Type="http://schemas.openxmlformats.org/officeDocument/2006/relationships/image" Target="../media/image33.png"/><Relationship Id="rId51" Type="http://schemas.openxmlformats.org/officeDocument/2006/relationships/image" Target="../media/image115.png"/><Relationship Id="rId3" Type="http://schemas.openxmlformats.org/officeDocument/2006/relationships/image" Target="../media/image23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55" Type="http://schemas.openxmlformats.org/officeDocument/2006/relationships/image" Target="../media/image42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25" Type="http://schemas.openxmlformats.org/officeDocument/2006/relationships/image" Target="../media/image32.png"/><Relationship Id="rId46" Type="http://schemas.openxmlformats.org/officeDocument/2006/relationships/image" Target="../media/image110.png"/><Relationship Id="rId2" Type="http://schemas.openxmlformats.org/officeDocument/2006/relationships/image" Target="../media/image22.png"/><Relationship Id="rId20" Type="http://schemas.openxmlformats.org/officeDocument/2006/relationships/image" Target="../media/image84.png"/><Relationship Id="rId29" Type="http://schemas.openxmlformats.org/officeDocument/2006/relationships/image" Target="../media/image36.png"/><Relationship Id="rId41" Type="http://schemas.openxmlformats.org/officeDocument/2006/relationships/image" Target="../media/image105.png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75.png"/><Relationship Id="rId24" Type="http://schemas.openxmlformats.org/officeDocument/2006/relationships/image" Target="../media/image31.png"/><Relationship Id="rId40" Type="http://schemas.openxmlformats.org/officeDocument/2006/relationships/image" Target="../media/image104.png"/><Relationship Id="rId53" Type="http://schemas.openxmlformats.org/officeDocument/2006/relationships/image" Target="../media/image40.png"/><Relationship Id="rId5" Type="http://schemas.openxmlformats.org/officeDocument/2006/relationships/image" Target="../media/image25.png"/><Relationship Id="rId23" Type="http://schemas.openxmlformats.org/officeDocument/2006/relationships/image" Target="../media/image87.png"/><Relationship Id="rId28" Type="http://schemas.openxmlformats.org/officeDocument/2006/relationships/image" Target="../media/image35.png"/><Relationship Id="rId49" Type="http://schemas.openxmlformats.org/officeDocument/2006/relationships/image" Target="../media/image11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38.png"/><Relationship Id="rId52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73.png"/><Relationship Id="rId14" Type="http://schemas.openxmlformats.org/officeDocument/2006/relationships/image" Target="../media/image30.png"/><Relationship Id="rId22" Type="http://schemas.openxmlformats.org/officeDocument/2006/relationships/image" Target="../media/image86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56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hyperlink" Target="https://collab.its.virginia.edu/access/content/group/01a58549-6dbe-46f1-a247-58dd59eee89f/Lecture%20Supplimentals/cs4102_L3_proofs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 txBox="1">
            <a:spLocks/>
          </p:cNvSpPr>
          <p:nvPr/>
        </p:nvSpPr>
        <p:spPr>
          <a:xfrm>
            <a:off x="1143000" y="-327025"/>
            <a:ext cx="51816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CS4102 Algorithms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1512570" y="609600"/>
            <a:ext cx="3352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2018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86000" y="2084634"/>
            <a:ext cx="7391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/>
              <a:t>Warm Up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What is the asymptotic run time of </a:t>
            </a:r>
            <a:r>
              <a:rPr lang="en-US" sz="2800" dirty="0" err="1"/>
              <a:t>MergeSort</a:t>
            </a:r>
            <a:r>
              <a:rPr lang="en-US" sz="2800" dirty="0"/>
              <a:t> if its recurrence 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3764281" y="3675756"/>
                <a:ext cx="3760709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+209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81" y="3675756"/>
                <a:ext cx="3760709" cy="72244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0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2286000"/>
            <a:ext cx="4117258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0575" y="2667000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(induction)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8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1909917"/>
                <a:ext cx="5754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∀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  <m:r>
                      <a:rPr lang="en-US" sz="3600" i="1">
                        <a:latin typeface="Cambria Math"/>
                      </a:rPr>
                      <m:t>, 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𝑘</m:t>
                    </m:r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dirty="0"/>
                  <a:t> holds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09917"/>
                <a:ext cx="5754973" cy="646331"/>
              </a:xfrm>
              <a:prstGeom prst="rect">
                <a:avLst/>
              </a:prstGeom>
              <a:blipFill>
                <a:blip r:embed="rId2"/>
                <a:stretch>
                  <a:fillRect l="-3084" t="-11538" r="-2203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3011269"/>
                <a:ext cx="66479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Base case(s):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/>
                  <a:t> holds		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11269"/>
                <a:ext cx="6647974" cy="646331"/>
              </a:xfrm>
              <a:prstGeom prst="rect">
                <a:avLst/>
              </a:prstGeom>
              <a:blipFill>
                <a:blip r:embed="rId3"/>
                <a:stretch>
                  <a:fillRect l="-2672" t="-13462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4186536"/>
                <a:ext cx="6793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∀</m:t>
                    </m:r>
                    <m:r>
                      <a:rPr lang="en-US" sz="3600" i="1">
                        <a:latin typeface="Cambria Math"/>
                      </a:rPr>
                      <m:t>𝑥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/>
                      </a:rPr>
                      <m:t>, 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holds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186536"/>
                <a:ext cx="6793335" cy="646331"/>
              </a:xfrm>
              <a:prstGeom prst="rect">
                <a:avLst/>
              </a:prstGeom>
              <a:blipFill>
                <a:blip r:embed="rId4"/>
                <a:stretch>
                  <a:fillRect l="-2612" t="-13462" r="-167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47800" y="5253336"/>
                <a:ext cx="67930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3600" dirty="0"/>
                  <a:t>	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600" i="1">
                        <a:latin typeface="Cambria Math"/>
                      </a:rPr>
                      <m:t>⇒</m:t>
                    </m:r>
                    <m:r>
                      <a:rPr lang="en-US" sz="3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253336"/>
                <a:ext cx="6793013" cy="646331"/>
              </a:xfrm>
              <a:prstGeom prst="rect">
                <a:avLst/>
              </a:prstGeom>
              <a:blipFill>
                <a:blip r:embed="rId5"/>
                <a:stretch>
                  <a:fillRect l="-2612" t="-1346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and Check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Prove: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(definition of big-O)</a:t>
                </a:r>
              </a:p>
              <a:p>
                <a:r>
                  <a:rPr lang="en-US" dirty="0"/>
                  <a:t>Technique: Induction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Base cases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</m:t>
                    </m:r>
                  </m:oMath>
                </a14:m>
                <a:r>
                  <a:rPr lang="en-US" dirty="0"/>
                  <a:t> for a small number of cases</a:t>
                </a: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Hypothesis</a:t>
                </a:r>
                <a:r>
                  <a:rPr lang="en-US" dirty="0"/>
                  <a:t>: </a:t>
                </a:r>
                <a:endParaRPr lang="en-US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Inductive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step</a:t>
                </a:r>
                <a:r>
                  <a:rPr lang="en-US" dirty="0"/>
                  <a:t>:</a:t>
                </a:r>
                <a:endParaRPr lang="en-US" b="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 (Loose)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0668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0668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7"/>
                <a:ext cx="5667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7"/>
                <a:ext cx="5667001" cy="461665"/>
              </a:xfrm>
              <a:prstGeom prst="rect">
                <a:avLst/>
              </a:prstGeom>
              <a:blipFill>
                <a:blip r:embed="rId3"/>
                <a:stretch>
                  <a:fillRect l="-179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0"/>
                <a:ext cx="687463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=8≤3000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+16=40≤3000⋅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0"/>
                <a:ext cx="6874639" cy="1569660"/>
              </a:xfrm>
              <a:prstGeom prst="rect">
                <a:avLst/>
              </a:prstGeom>
              <a:blipFill>
                <a:blip r:embed="rId4"/>
                <a:stretch>
                  <a:fillRect l="-1479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blipFill>
                <a:blip r:embed="rId5"/>
                <a:stretch>
                  <a:fillRect l="-152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5253336"/>
                <a:ext cx="60707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≤3000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1.6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5253336"/>
                <a:ext cx="6070764" cy="461665"/>
              </a:xfrm>
              <a:prstGeom prst="rect">
                <a:avLst/>
              </a:prstGeom>
              <a:blipFill>
                <a:blip r:embed="rId6"/>
                <a:stretch>
                  <a:fillRect l="-1670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Guess and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92941" y="1151290"/>
                <a:ext cx="3577069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)+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41" y="1151290"/>
                <a:ext cx="3577069" cy="827471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7"/>
                <a:ext cx="6208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7"/>
                <a:ext cx="6208559" cy="461665"/>
              </a:xfrm>
              <a:prstGeom prst="rect">
                <a:avLst/>
              </a:prstGeom>
              <a:blipFill>
                <a:blip r:embed="rId3"/>
                <a:stretch>
                  <a:fillRect l="-1633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2697540"/>
                <a:ext cx="474335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=2≤2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697540"/>
                <a:ext cx="4743350" cy="1569660"/>
              </a:xfrm>
              <a:prstGeom prst="rect">
                <a:avLst/>
              </a:prstGeom>
              <a:blipFill>
                <a:blip r:embed="rId4"/>
                <a:stretch>
                  <a:fillRect l="-2145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186536"/>
                <a:ext cx="6647974" cy="461665"/>
              </a:xfrm>
              <a:prstGeom prst="rect">
                <a:avLst/>
              </a:prstGeom>
              <a:blipFill>
                <a:blip r:embed="rId5"/>
                <a:stretch>
                  <a:fillRect l="-152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5253336"/>
                <a:ext cx="6795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5253336"/>
                <a:ext cx="6795258" cy="461665"/>
              </a:xfrm>
              <a:prstGeom prst="rect">
                <a:avLst/>
              </a:prstGeom>
              <a:blipFill>
                <a:blip r:embed="rId6"/>
                <a:stretch>
                  <a:fillRect l="-1493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Guess and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1909916"/>
                <a:ext cx="6810711" cy="478080"/>
              </a:xfrm>
              <a:prstGeom prst="rect">
                <a:avLst/>
              </a:prstGeom>
              <a:blipFill>
                <a:blip r:embed="rId3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4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≤24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5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24(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4567535"/>
                <a:ext cx="7880940" cy="478080"/>
              </a:xfrm>
              <a:prstGeom prst="rect">
                <a:avLst/>
              </a:prstGeom>
              <a:blipFill>
                <a:blip r:embed="rId6"/>
                <a:stretch>
                  <a:fillRect l="-128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we leave out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−16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58" y="1186465"/>
                <a:ext cx="3349315" cy="827471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1909916"/>
                <a:ext cx="6807505" cy="478080"/>
              </a:xfrm>
              <a:prstGeom prst="rect">
                <a:avLst/>
              </a:prstGeom>
              <a:blipFill>
                <a:blip r:embed="rId4"/>
                <a:stretch>
                  <a:fillRect l="-1490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by inspection, holds for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(at home)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1"/>
                <a:ext cx="8494633" cy="461665"/>
              </a:xfrm>
              <a:prstGeom prst="rect">
                <a:avLst/>
              </a:prstGeom>
              <a:blipFill>
                <a:blip r:embed="rId5"/>
                <a:stretch>
                  <a:fillRect l="-1196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</a:t>
                </a: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3505200"/>
                <a:ext cx="7571303" cy="478080"/>
              </a:xfrm>
              <a:prstGeom prst="rect">
                <a:avLst/>
              </a:prstGeom>
              <a:blipFill>
                <a:blip r:embed="rId6"/>
                <a:stretch>
                  <a:fillRect l="-134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−16(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4567535"/>
                <a:ext cx="7726026" cy="478080"/>
              </a:xfrm>
              <a:prstGeom prst="rect">
                <a:avLst/>
              </a:prstGeom>
              <a:blipFill>
                <a:blip r:embed="rId7"/>
                <a:stretch>
                  <a:fillRect l="-131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673445" y="1961926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3581401"/>
            <a:ext cx="879755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74077" y="4628525"/>
            <a:ext cx="1769923" cy="374061"/>
          </a:xfrm>
          <a:prstGeom prst="rect">
            <a:avLst/>
          </a:prstGeom>
          <a:solidFill>
            <a:schemeClr val="bg1">
              <a:lumMod val="6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wanted: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209" y="5617920"/>
                <a:ext cx="6297430" cy="478080"/>
              </a:xfrm>
              <a:prstGeom prst="rect">
                <a:avLst/>
              </a:prstGeom>
              <a:blipFill>
                <a:blip r:embed="rId8"/>
                <a:stretch>
                  <a:fillRect l="-1408" t="-2564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What we got: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latin typeface="Cambria Math"/>
                      </a:rPr>
                      <m:t>+8(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66503"/>
                <a:ext cx="7397923" cy="478080"/>
              </a:xfrm>
              <a:prstGeom prst="rect">
                <a:avLst/>
              </a:prstGeom>
              <a:blipFill>
                <a:blip r:embed="rId9"/>
                <a:stretch>
                  <a:fillRect l="-1199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938228" y="5486400"/>
            <a:ext cx="257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Induction failed!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“Bad </a:t>
            </a:r>
            <a:r>
              <a:rPr lang="en-US" dirty="0" err="1"/>
              <a:t>Mergesort</a:t>
            </a:r>
            <a:r>
              <a:rPr lang="en-US" dirty="0"/>
              <a:t>” Guess and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92941" y="1151290"/>
                <a:ext cx="4173387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 )+209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41" y="1151290"/>
                <a:ext cx="4173387" cy="827471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6794" y="1909917"/>
                <a:ext cx="65483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Goal: </a:t>
                </a: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4" y="1909917"/>
                <a:ext cx="6548396" cy="461665"/>
              </a:xfrm>
              <a:prstGeom prst="rect">
                <a:avLst/>
              </a:prstGeom>
              <a:blipFill>
                <a:blip r:embed="rId3"/>
                <a:stretch>
                  <a:fillRect l="-15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1" y="2697540"/>
                <a:ext cx="568726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Base cases: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=518≤209⋅2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		… up to some small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697540"/>
                <a:ext cx="5687263" cy="1569660"/>
              </a:xfrm>
              <a:prstGeom prst="rect">
                <a:avLst/>
              </a:prstGeom>
              <a:blipFill>
                <a:blip r:embed="rId4"/>
                <a:stretch>
                  <a:fillRect l="-1786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6795" y="4186536"/>
                <a:ext cx="7571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Hypothesis: 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∀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4186536"/>
                <a:ext cx="7571303" cy="461665"/>
              </a:xfrm>
              <a:prstGeom prst="rect">
                <a:avLst/>
              </a:prstGeom>
              <a:blipFill>
                <a:blip r:embed="rId5"/>
                <a:stretch>
                  <a:fillRect l="-1340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6795" y="5253336"/>
                <a:ext cx="73050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Inductive step: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≤209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95" y="5253336"/>
                <a:ext cx="7305013" cy="461665"/>
              </a:xfrm>
              <a:prstGeom prst="rect">
                <a:avLst/>
              </a:prstGeom>
              <a:blipFill>
                <a:blip r:embed="rId6"/>
                <a:stretch>
                  <a:fillRect l="-1389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Solving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1"/>
            <a:ext cx="2971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Tree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Guess/Check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“Cookbook”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Substitution</a:t>
            </a:r>
          </a:p>
        </p:txBody>
      </p:sp>
      <p:pic>
        <p:nvPicPr>
          <p:cNvPr id="1026" name="Picture 2" descr="Image result for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82" y="1295400"/>
            <a:ext cx="79561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654162" y="2371636"/>
            <a:ext cx="1232038" cy="1200329"/>
            <a:chOff x="883101" y="2371635"/>
            <a:chExt cx="1232038" cy="1200329"/>
          </a:xfrm>
        </p:grpSpPr>
        <p:pic>
          <p:nvPicPr>
            <p:cNvPr id="5" name="Picture 2" descr="Image result for check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297" y="2667000"/>
              <a:ext cx="657842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101" y="2371635"/>
              <a:ext cx="5741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FF0000"/>
                  </a:solidFill>
                  <a:latin typeface="Berlin Sans FB Demi" panose="020E0802020502020306" pitchFamily="34" charset="0"/>
                </a:rPr>
                <a:t>?</a:t>
              </a:r>
              <a:endPara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028" name="Picture 4" descr="https://images-na.ssl-images-amazon.com/images/I/61Aytsfq0IL._SX401_BO1,204,203,200_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970" y="3962401"/>
            <a:ext cx="889430" cy="11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ubstitution socc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8" y="5334001"/>
            <a:ext cx="959313" cy="143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435942" y="3886200"/>
            <a:ext cx="4117258" cy="137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𝐷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 </a:t>
                </a:r>
                <a:r>
                  <a:rPr lang="en-US" dirty="0" err="1"/>
                  <a:t>recurse</a:t>
                </a:r>
                <a:r>
                  <a:rPr lang="en-US" dirty="0"/>
                  <a:t> on small problems,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b="1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C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b="1" dirty="0"/>
                  <a:t>Recurrence: </a:t>
                </a:r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Many D&amp;C recurrences are of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9103816" y="2505033"/>
                <a:ext cx="2630984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 algn="ctr">
                  <a:buFont typeface="Symbol"/>
                  <a:buChar char="Þ"/>
                </a:pP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209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per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3816" y="2505033"/>
                <a:ext cx="2630984" cy="954107"/>
              </a:xfrm>
              <a:prstGeom prst="rect">
                <a:avLst/>
              </a:prstGeom>
              <a:blipFill>
                <a:blip r:embed="rId2"/>
                <a:stretch>
                  <a:fillRect t="-7895" b="-171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9155712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9193812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812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760709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+209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760709" cy="7224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400800" y="5733284"/>
                <a:ext cx="4283930" cy="972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=209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nary>
                      <m:r>
                        <a:rPr lang="en-US" sz="2000" i="1">
                          <a:latin typeface="Cambria Math"/>
                        </a:rPr>
                        <m:t>=209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733284"/>
                <a:ext cx="4283930" cy="972317"/>
              </a:xfrm>
              <a:prstGeom prst="rect">
                <a:avLst/>
              </a:prstGeom>
              <a:blipFill>
                <a:blip r:embed="rId6"/>
                <a:stretch>
                  <a:fillRect t="-93590" b="-148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9144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0480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054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70485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85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35930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4276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4850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4281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533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134168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688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221071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071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750404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6658523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8523" y="5226656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7466811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6811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82749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49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  <a:endCxn id="49" idx="0"/>
          </p:cNvCxnSpPr>
          <p:nvPr/>
        </p:nvCxnSpPr>
        <p:spPr>
          <a:xfrm flipH="1">
            <a:off x="158115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3573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  <a:endCxn id="51" idx="0"/>
          </p:cNvCxnSpPr>
          <p:nvPr/>
        </p:nvCxnSpPr>
        <p:spPr>
          <a:xfrm flipH="1">
            <a:off x="57721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10668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7914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4482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7721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051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7147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4750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158115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28955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53869" y="1948933"/>
                <a:ext cx="759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209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69" y="1948933"/>
                <a:ext cx="7593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24104" y="2900075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04" y="2900075"/>
                <a:ext cx="797782" cy="610936"/>
              </a:xfrm>
              <a:prstGeom prst="rect">
                <a:avLst/>
              </a:prstGeom>
              <a:blipFill>
                <a:blip r:embed="rId1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7518" y="295138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18" y="2951384"/>
                <a:ext cx="797782" cy="610936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174018" y="365626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018" y="3656264"/>
                <a:ext cx="797782" cy="610936"/>
              </a:xfrm>
              <a:prstGeom prst="rect">
                <a:avLst/>
              </a:prstGeom>
              <a:blipFill>
                <a:blip r:embed="rId1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43400" y="3657600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657600"/>
                <a:ext cx="797782" cy="610936"/>
              </a:xfrm>
              <a:prstGeom prst="rect">
                <a:avLst/>
              </a:prstGeom>
              <a:blipFill>
                <a:blip r:embed="rId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324600" y="3656264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656264"/>
                <a:ext cx="797782" cy="610936"/>
              </a:xfrm>
              <a:prstGeom prst="rect">
                <a:avLst/>
              </a:prstGeom>
              <a:blipFill>
                <a:blip r:embed="rId1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270018" y="3657600"/>
                <a:ext cx="79778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209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18" y="3657600"/>
                <a:ext cx="797782" cy="610936"/>
              </a:xfrm>
              <a:prstGeom prst="rect">
                <a:avLst/>
              </a:prstGeom>
              <a:blipFill>
                <a:blip r:embed="rId1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41">
                <a:extLst>
                  <a:ext uri="{FF2B5EF4-FFF2-40B4-BE49-F238E27FC236}">
                    <a16:creationId xmlns:a16="http://schemas.microsoft.com/office/drawing/2014/main" xmlns="" id="{6937742A-8C08-2144-9CB9-B65AAA3CF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4999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 Box 41">
                <a:extLst>
                  <a:ext uri="{FF2B5EF4-FFF2-40B4-BE49-F238E27FC236}">
                    <a16:creationId xmlns:a16="http://schemas.microsoft.com/office/drawing/2014/main" id="{6937742A-8C08-2144-9CB9-B65AAA3C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4999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41">
                <a:extLst>
                  <a:ext uri="{FF2B5EF4-FFF2-40B4-BE49-F238E27FC236}">
                    <a16:creationId xmlns:a16="http://schemas.microsoft.com/office/drawing/2014/main" xmlns="" id="{BCAC8CE6-A435-0844-81C8-7FAB6DC0DE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3287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 Box 41">
                <a:extLst>
                  <a:ext uri="{FF2B5EF4-FFF2-40B4-BE49-F238E27FC236}">
                    <a16:creationId xmlns:a16="http://schemas.microsoft.com/office/drawing/2014/main" id="{BCAC8CE6-A435-0844-81C8-7FAB6DC0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3287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 Box 41">
                <a:extLst>
                  <a:ext uri="{FF2B5EF4-FFF2-40B4-BE49-F238E27FC236}">
                    <a16:creationId xmlns:a16="http://schemas.microsoft.com/office/drawing/2014/main" xmlns="" id="{F90DBDB8-8BAC-2041-AA1F-5A76FC928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144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 Box 41">
                <a:extLst>
                  <a:ext uri="{FF2B5EF4-FFF2-40B4-BE49-F238E27FC236}">
                    <a16:creationId xmlns:a16="http://schemas.microsoft.com/office/drawing/2014/main" id="{F90DBDB8-8BAC-2041-AA1F-5A76FC92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1446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40" grpId="0"/>
      <p:bldP spid="64" grpId="0"/>
      <p:bldP spid="66" grpId="0"/>
      <p:bldP spid="67" grpId="0"/>
      <p:bldP spid="68" grpId="0"/>
      <p:bldP spid="70" grpId="0"/>
      <p:bldP spid="71" grpId="0"/>
      <p:bldP spid="72" grpId="0" animBg="1"/>
      <p:bldP spid="74" grpId="0" animBg="1"/>
      <p:bldP spid="7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143000"/>
                <a:ext cx="3657989" cy="830292"/>
              </a:xfrm>
              <a:prstGeom prst="rect">
                <a:avLst/>
              </a:prstGeom>
              <a:blipFill>
                <a:blip r:embed="rId2"/>
                <a:stretch>
                  <a:fillRect r="-3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0277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1937266"/>
                <a:ext cx="6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f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1937266"/>
                <a:ext cx="63748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66872"/>
                <a:ext cx="772776" cy="566694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2857717"/>
                <a:ext cx="772776" cy="566694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66872"/>
                <a:ext cx="772776" cy="56669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27432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71817"/>
                <a:ext cx="875432" cy="566694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368" y="4271817"/>
                <a:ext cx="875432" cy="566694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273305"/>
                <a:ext cx="875432" cy="566694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68" y="4273305"/>
                <a:ext cx="875432" cy="566694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737477" y="41148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 Box 41"/>
              <p:cNvSpPr txBox="1">
                <a:spLocks noChangeArrowheads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4157301"/>
                <a:ext cx="420458" cy="839971"/>
              </a:xfrm>
              <a:prstGeom prst="rect">
                <a:avLst/>
              </a:prstGeom>
              <a:blipFill>
                <a:blip r:embed="rId15"/>
                <a:stretch>
                  <a:fillRect l="-35294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 Box 41"/>
              <p:cNvSpPr txBox="1">
                <a:spLocks noChangeArrowheads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6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6568" y="4157301"/>
                <a:ext cx="420458" cy="839971"/>
              </a:xfrm>
              <a:prstGeom prst="rect">
                <a:avLst/>
              </a:prstGeom>
              <a:blipFill>
                <a:blip r:embed="rId16"/>
                <a:stretch>
                  <a:fillRect l="-28571" b="-5882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 Box 41"/>
              <p:cNvSpPr txBox="1">
                <a:spLocks noChangeArrowheads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614" y="4158789"/>
                <a:ext cx="420458" cy="839971"/>
              </a:xfrm>
              <a:prstGeom prst="rect">
                <a:avLst/>
              </a:prstGeom>
              <a:blipFill>
                <a:blip r:embed="rId17"/>
                <a:stretch>
                  <a:fillRect l="-31429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 Box 41"/>
              <p:cNvSpPr txBox="1">
                <a:spLocks noChangeArrowheads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6568" y="4158789"/>
                <a:ext cx="420458" cy="839971"/>
              </a:xfrm>
              <a:prstGeom prst="rect">
                <a:avLst/>
              </a:prstGeom>
              <a:blipFill>
                <a:blip r:embed="rId18"/>
                <a:stretch>
                  <a:fillRect l="-28571" b="-5797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29" y="3583172"/>
            <a:ext cx="5982568" cy="607829"/>
            <a:chOff x="210229" y="3931959"/>
            <a:chExt cx="5982568" cy="607829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39733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</p:cNvCxnSpPr>
            <p:nvPr/>
          </p:nvCxnSpPr>
          <p:spPr>
            <a:xfrm>
              <a:off x="362629" y="3941114"/>
              <a:ext cx="86877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3941114"/>
              <a:ext cx="2020168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39641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</p:cNvCxnSpPr>
            <p:nvPr/>
          </p:nvCxnSpPr>
          <p:spPr>
            <a:xfrm>
              <a:off x="4308900" y="3931959"/>
              <a:ext cx="10456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3931959"/>
              <a:ext cx="188389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221999" y="3996318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H="1">
              <a:off x="1864737" y="3996318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2182679" y="3996318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0" y="5947221"/>
                <a:ext cx="691536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931" y="5939174"/>
                <a:ext cx="691536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50" y="5931127"/>
                <a:ext cx="691536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66" y="5906908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942" y="5898861"/>
                <a:ext cx="691536" cy="369332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61" y="5890814"/>
                <a:ext cx="69153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264" y="5882767"/>
                <a:ext cx="691536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 rot="16200000">
            <a:off x="1568741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44" name="Straight Connector 43"/>
          <p:cNvCxnSpPr>
            <a:stCxn id="232" idx="2"/>
          </p:cNvCxnSpPr>
          <p:nvPr/>
        </p:nvCxnSpPr>
        <p:spPr>
          <a:xfrm>
            <a:off x="1734229" y="4970291"/>
            <a:ext cx="287546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2" idx="2"/>
          </p:cNvCxnSpPr>
          <p:nvPr/>
        </p:nvCxnSpPr>
        <p:spPr>
          <a:xfrm flipH="1">
            <a:off x="1524001" y="4970291"/>
            <a:ext cx="210229" cy="31635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2" idx="2"/>
          </p:cNvCxnSpPr>
          <p:nvPr/>
        </p:nvCxnSpPr>
        <p:spPr>
          <a:xfrm flipH="1">
            <a:off x="1730177" y="4970292"/>
            <a:ext cx="4052" cy="31146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236" idx="2"/>
          </p:cNvCxnSpPr>
          <p:nvPr/>
        </p:nvCxnSpPr>
        <p:spPr>
          <a:xfrm>
            <a:off x="3906797" y="4970291"/>
            <a:ext cx="223936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>
            <a:stCxn id="236" idx="2"/>
          </p:cNvCxnSpPr>
          <p:nvPr/>
        </p:nvCxnSpPr>
        <p:spPr>
          <a:xfrm flipH="1">
            <a:off x="3632961" y="4970291"/>
            <a:ext cx="273837" cy="3212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stCxn id="236" idx="2"/>
          </p:cNvCxnSpPr>
          <p:nvPr/>
        </p:nvCxnSpPr>
        <p:spPr>
          <a:xfrm flipH="1">
            <a:off x="3839137" y="4970292"/>
            <a:ext cx="67661" cy="3163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248" idx="2"/>
          </p:cNvCxnSpPr>
          <p:nvPr/>
        </p:nvCxnSpPr>
        <p:spPr>
          <a:xfrm>
            <a:off x="5642844" y="4971780"/>
            <a:ext cx="177833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248" idx="2"/>
          </p:cNvCxnSpPr>
          <p:nvPr/>
        </p:nvCxnSpPr>
        <p:spPr>
          <a:xfrm flipH="1">
            <a:off x="5322905" y="4971780"/>
            <a:ext cx="319938" cy="3019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248" idx="2"/>
          </p:cNvCxnSpPr>
          <p:nvPr/>
        </p:nvCxnSpPr>
        <p:spPr>
          <a:xfrm flipH="1">
            <a:off x="5529081" y="4971779"/>
            <a:ext cx="113762" cy="297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252" idx="2"/>
          </p:cNvCxnSpPr>
          <p:nvPr/>
        </p:nvCxnSpPr>
        <p:spPr>
          <a:xfrm>
            <a:off x="7716798" y="4971780"/>
            <a:ext cx="153009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>
            <a:stCxn id="252" idx="2"/>
          </p:cNvCxnSpPr>
          <p:nvPr/>
        </p:nvCxnSpPr>
        <p:spPr>
          <a:xfrm flipH="1">
            <a:off x="7372035" y="4971780"/>
            <a:ext cx="344762" cy="2885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stCxn id="252" idx="2"/>
          </p:cNvCxnSpPr>
          <p:nvPr/>
        </p:nvCxnSpPr>
        <p:spPr>
          <a:xfrm flipH="1">
            <a:off x="7578211" y="4971779"/>
            <a:ext cx="138586" cy="28364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 rot="16200000">
            <a:off x="2568508" y="539639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6" name="Rectangle 375"/>
          <p:cNvSpPr/>
          <p:nvPr/>
        </p:nvSpPr>
        <p:spPr>
          <a:xfrm rot="16200000">
            <a:off x="3376592" y="5401922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8" name="Rectangle 377"/>
          <p:cNvSpPr/>
          <p:nvPr/>
        </p:nvSpPr>
        <p:spPr>
          <a:xfrm rot="16200000">
            <a:off x="5350968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79" name="Rectangle 378"/>
          <p:cNvSpPr/>
          <p:nvPr/>
        </p:nvSpPr>
        <p:spPr>
          <a:xfrm rot="16200000">
            <a:off x="6350735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82" name="Rectangle 381"/>
          <p:cNvSpPr/>
          <p:nvPr/>
        </p:nvSpPr>
        <p:spPr>
          <a:xfrm rot="16200000">
            <a:off x="7126587" y="5401923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 Box 41"/>
              <p:cNvSpPr txBox="1">
                <a:spLocks noChangeArrowheads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8110" y="6096000"/>
                <a:ext cx="268058" cy="457200"/>
              </a:xfrm>
              <a:prstGeom prst="rect">
                <a:avLst/>
              </a:prstGeom>
              <a:blipFill>
                <a:blip r:embed="rId25"/>
                <a:stretch>
                  <a:fillRect l="-37500" r="-833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 Box 41"/>
              <p:cNvSpPr txBox="1">
                <a:spLocks noChangeArrowheads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9531" y="6087953"/>
                <a:ext cx="268058" cy="457200"/>
              </a:xfrm>
              <a:prstGeom prst="rect">
                <a:avLst/>
              </a:prstGeom>
              <a:blipFill>
                <a:blip r:embed="rId26"/>
                <a:stretch>
                  <a:fillRect l="-39130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 Box 41"/>
              <p:cNvSpPr txBox="1">
                <a:spLocks noChangeArrowheads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4750" y="6079906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 Box 41"/>
              <p:cNvSpPr txBox="1">
                <a:spLocks noChangeArrowheads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6055687"/>
                <a:ext cx="268058" cy="457200"/>
              </a:xfrm>
              <a:prstGeom prst="rect">
                <a:avLst/>
              </a:prstGeom>
              <a:blipFill>
                <a:blip r:embed="rId28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 Box 41"/>
              <p:cNvSpPr txBox="1">
                <a:spLocks noChangeArrowheads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5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8176" y="6047640"/>
                <a:ext cx="268058" cy="457200"/>
              </a:xfrm>
              <a:prstGeom prst="rect">
                <a:avLst/>
              </a:prstGeom>
              <a:blipFill>
                <a:blip r:embed="rId29"/>
                <a:stretch>
                  <a:fillRect l="-39130" r="-13043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 Box 41"/>
              <p:cNvSpPr txBox="1">
                <a:spLocks noChangeArrowheads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395" y="6039593"/>
                <a:ext cx="268058" cy="457200"/>
              </a:xfrm>
              <a:prstGeom prst="rect">
                <a:avLst/>
              </a:prstGeom>
              <a:blipFill>
                <a:blip r:embed="rId27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 Box 41"/>
              <p:cNvSpPr txBox="1">
                <a:spLocks noChangeArrowheads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8498" y="6031546"/>
                <a:ext cx="268058" cy="457200"/>
              </a:xfrm>
              <a:prstGeom prst="rect">
                <a:avLst/>
              </a:prstGeom>
              <a:blipFill>
                <a:blip r:embed="rId30"/>
                <a:stretch>
                  <a:fillRect l="-43478" r="-8696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4" name="Rectangle 383"/>
          <p:cNvSpPr/>
          <p:nvPr/>
        </p:nvSpPr>
        <p:spPr>
          <a:xfrm>
            <a:off x="4127877" y="5777316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021860" y="2524780"/>
                <a:ext cx="1273618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a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860" y="2524780"/>
                <a:ext cx="1273618" cy="830292"/>
              </a:xfrm>
              <a:prstGeom prst="rect">
                <a:avLst/>
              </a:prstGeom>
              <a:blipFill>
                <a:blip r:embed="rId31"/>
                <a:stretch>
                  <a:fillRect l="-98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627306" y="6010808"/>
                <a:ext cx="196432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306" y="6010808"/>
                <a:ext cx="1964320" cy="542393"/>
              </a:xfrm>
              <a:prstGeom prst="rect">
                <a:avLst/>
              </a:prstGeom>
              <a:blipFill>
                <a:blip r:embed="rId32"/>
                <a:stretch>
                  <a:fillRect r="-128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311587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7261222" y="580536"/>
                <a:ext cx="3559179" cy="13244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22" y="580536"/>
                <a:ext cx="3559179" cy="1324465"/>
              </a:xfrm>
              <a:prstGeom prst="rect">
                <a:avLst/>
              </a:prstGeom>
              <a:blipFill>
                <a:blip r:embed="rId33"/>
                <a:stretch>
                  <a:fillRect t="-97170" b="-1528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886630" y="24849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673788" y="2764335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9149350" y="1915180"/>
                <a:ext cx="985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350" y="1915180"/>
                <a:ext cx="985077" cy="523220"/>
              </a:xfrm>
              <a:prstGeom prst="rect">
                <a:avLst/>
              </a:prstGeom>
              <a:blipFill>
                <a:blip r:embed="rId34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067626" y="4122708"/>
                <a:ext cx="1600374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a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626" y="4122708"/>
                <a:ext cx="1600374" cy="830292"/>
              </a:xfrm>
              <a:prstGeom prst="rect">
                <a:avLst/>
              </a:prstGeom>
              <a:blipFill>
                <a:blip r:embed="rId3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2858620" y="4267201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692598" y="4183560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  <p:bldP spid="394" grpId="0"/>
      <p:bldP spid="395" grpId="0"/>
      <p:bldP spid="396" grpId="0" animBg="1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𝑎𝑓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8278228" cy="724814"/>
              </a:xfrm>
              <a:prstGeom prst="rect">
                <a:avLst/>
              </a:prstGeom>
              <a:blipFill>
                <a:blip r:embed="rId2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334652" y="2552700"/>
            <a:ext cx="6876148" cy="1344028"/>
            <a:chOff x="1828800" y="2552700"/>
            <a:chExt cx="6876148" cy="1344028"/>
          </a:xfrm>
        </p:grpSpPr>
        <p:sp>
          <p:nvSpPr>
            <p:cNvPr id="5" name="Rounded Rectangle 4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360920" y="2552700"/>
              <a:ext cx="1344028" cy="134402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7952" y="4267200"/>
            <a:ext cx="6851834" cy="762000"/>
            <a:chOff x="1562100" y="4267200"/>
            <a:chExt cx="6851834" cy="762000"/>
          </a:xfrm>
        </p:grpSpPr>
        <p:sp>
          <p:nvSpPr>
            <p:cNvPr id="10" name="Rounded Rectangle 9"/>
            <p:cNvSpPr/>
            <p:nvPr/>
          </p:nvSpPr>
          <p:spPr>
            <a:xfrm>
              <a:off x="1562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051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910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676900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51934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 rot="10800000">
            <a:off x="9424486" y="6414236"/>
            <a:ext cx="228600" cy="228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0800000">
            <a:off x="7239001" y="6109436"/>
            <a:ext cx="533400" cy="5334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10800000">
            <a:off x="5715000" y="5880836"/>
            <a:ext cx="762000" cy="7620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10800000">
            <a:off x="4191001" y="5652237"/>
            <a:ext cx="990600" cy="990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0800000">
            <a:off x="2743200" y="5298808"/>
            <a:ext cx="1344028" cy="13440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55769" y="2357736"/>
            <a:ext cx="1467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1:</a:t>
            </a:r>
          </a:p>
          <a:p>
            <a:r>
              <a:rPr lang="en-US" dirty="0"/>
              <a:t>Most work happens at the leaves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55769" y="4105871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2:</a:t>
            </a:r>
          </a:p>
          <a:p>
            <a:r>
              <a:rPr lang="en-US" dirty="0"/>
              <a:t>Work happens  consistently throughout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55769" y="5509158"/>
            <a:ext cx="15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3:</a:t>
            </a:r>
          </a:p>
          <a:p>
            <a:r>
              <a:rPr lang="en-US" dirty="0"/>
              <a:t>Most work happens at top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2: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Case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Ω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and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𝑐𝑓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𝑓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1066800"/>
                <a:ext cx="3657989" cy="830292"/>
              </a:xfrm>
              <a:prstGeom prst="rect">
                <a:avLst/>
              </a:prstGeom>
              <a:blipFill>
                <a:blip r:embed="rId3"/>
                <a:stretch>
                  <a:fillRect r="-34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5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:br>
                  <a:rPr lang="en-US" dirty="0">
                    <a:solidFill>
                      <a:srgbClr val="0070C0"/>
                    </a:solidFill>
                  </a:rPr>
                </a:b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func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Insert math here…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Conclusion: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389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1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15054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7" y="6013292"/>
                <a:ext cx="4716227" cy="578685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3250955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616644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61664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725465"/>
                <a:ext cx="61664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45468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556" y="3733800"/>
                <a:ext cx="616644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733800"/>
                <a:ext cx="61664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4" y="5042953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1170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7" y="5128892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2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116625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5177136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1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000" y="3524288"/>
                <a:ext cx="2312388" cy="523220"/>
              </a:xfrm>
              <a:prstGeom prst="rect">
                <a:avLst/>
              </a:prstGeom>
              <a:blipFill>
                <a:blip r:embed="rId30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 rot="5400000">
            <a:off x="8077202" y="3352801"/>
            <a:ext cx="4114801" cy="762000"/>
            <a:chOff x="3005502" y="4267200"/>
            <a:chExt cx="4114801" cy="762000"/>
          </a:xfrm>
        </p:grpSpPr>
        <p:sp>
          <p:nvSpPr>
            <p:cNvPr id="106" name="Rounded Rectangle 105"/>
            <p:cNvSpPr/>
            <p:nvPr/>
          </p:nvSpPr>
          <p:spPr>
            <a:xfrm>
              <a:off x="30055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0723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5139102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6358303" y="4267200"/>
              <a:ext cx="762000" cy="762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9473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56" y="6013291"/>
                <a:ext cx="3256148" cy="594650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=4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+5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6" name="Group 385"/>
          <p:cNvGrpSpPr/>
          <p:nvPr/>
        </p:nvGrpSpPr>
        <p:grpSpPr>
          <a:xfrm>
            <a:off x="1886630" y="2942107"/>
            <a:ext cx="5785833" cy="267449"/>
            <a:chOff x="362629" y="2942106"/>
            <a:chExt cx="5785833" cy="267449"/>
          </a:xfrm>
        </p:grpSpPr>
        <p:cxnSp>
          <p:nvCxnSpPr>
            <p:cNvPr id="33" name="Straight Connector 32"/>
            <p:cNvCxnSpPr>
              <a:stCxn id="14" idx="2"/>
              <a:endCxn id="16" idx="0"/>
            </p:cNvCxnSpPr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4" idx="2"/>
              <a:endCxn id="227" idx="0"/>
            </p:cNvCxnSpPr>
            <p:nvPr/>
          </p:nvCxnSpPr>
          <p:spPr>
            <a:xfrm>
              <a:off x="3524250" y="2942106"/>
              <a:ext cx="2624212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4" idx="2"/>
              <a:endCxn id="225" idx="0"/>
            </p:cNvCxnSpPr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14" idx="2"/>
              <a:endCxn id="223" idx="0"/>
            </p:cNvCxnSpPr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3"/>
                <a:ext cx="502830" cy="616515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95" y="617582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8"/>
                <a:ext cx="502830" cy="61651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570" y="3324073"/>
                <a:ext cx="502830" cy="616515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6206291" cy="849126"/>
            <a:chOff x="152400" y="3200400"/>
            <a:chExt cx="6206291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8233" y="3200400"/>
                  <a:ext cx="420458" cy="83997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33" y="3314918"/>
                <a:ext cx="502830" cy="616515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8"/>
                <a:ext cx="502830" cy="616515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8"/>
                <a:ext cx="502830" cy="616515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/>
              <p:cNvSpPr txBox="1"/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9" name="TextBox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30506"/>
                <a:ext cx="502830" cy="616515"/>
              </a:xfrm>
              <a:prstGeom prst="rect">
                <a:avLst/>
              </a:prstGeom>
              <a:blipFill>
                <a:blip r:embed="rId1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6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6767472" cy="885447"/>
            <a:chOff x="0" y="4572000"/>
            <a:chExt cx="6767472" cy="885447"/>
          </a:xfrm>
        </p:grpSpPr>
        <p:sp>
          <p:nvSpPr>
            <p:cNvPr id="29" name="Rectangle 28"/>
            <p:cNvSpPr/>
            <p:nvPr/>
          </p:nvSpPr>
          <p:spPr>
            <a:xfrm>
              <a:off x="3167652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8400" y="4615988"/>
                  <a:ext cx="420458" cy="83997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7014" y="4617476"/>
                  <a:ext cx="420458" cy="839971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14" y="4731994"/>
                <a:ext cx="502830" cy="616515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Group 386"/>
          <p:cNvGrpSpPr/>
          <p:nvPr/>
        </p:nvGrpSpPr>
        <p:grpSpPr>
          <a:xfrm>
            <a:off x="1734230" y="4040372"/>
            <a:ext cx="6665473" cy="577105"/>
            <a:chOff x="210229" y="4040371"/>
            <a:chExt cx="6665473" cy="577105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6" idx="2"/>
              <a:endCxn id="238" idx="0"/>
            </p:cNvCxnSpPr>
            <p:nvPr/>
          </p:nvCxnSpPr>
          <p:spPr>
            <a:xfrm>
              <a:off x="362629" y="4049526"/>
              <a:ext cx="2286000" cy="56646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23" idx="2"/>
              <a:endCxn id="254" idx="0"/>
            </p:cNvCxnSpPr>
            <p:nvPr/>
          </p:nvCxnSpPr>
          <p:spPr>
            <a:xfrm>
              <a:off x="4308900" y="4040371"/>
              <a:ext cx="2248343" cy="5771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>
              <a:stCxn id="225" idx="2"/>
            </p:cNvCxnSpPr>
            <p:nvPr/>
          </p:nvCxnSpPr>
          <p:spPr>
            <a:xfrm>
              <a:off x="2221999" y="4049526"/>
              <a:ext cx="72724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227" idx="2"/>
            </p:cNvCxnSpPr>
            <p:nvPr/>
          </p:nvCxnSpPr>
          <p:spPr>
            <a:xfrm>
              <a:off x="6148462" y="4040371"/>
              <a:ext cx="252278" cy="34450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>
              <a:stCxn id="227" idx="2"/>
            </p:cNvCxnSpPr>
            <p:nvPr/>
          </p:nvCxnSpPr>
          <p:spPr>
            <a:xfrm flipH="1">
              <a:off x="5791200" y="4040371"/>
              <a:ext cx="357262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27" idx="2"/>
            </p:cNvCxnSpPr>
            <p:nvPr/>
          </p:nvCxnSpPr>
          <p:spPr>
            <a:xfrm>
              <a:off x="6148462" y="4040371"/>
              <a:ext cx="72724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27" idx="2"/>
            </p:cNvCxnSpPr>
            <p:nvPr/>
          </p:nvCxnSpPr>
          <p:spPr>
            <a:xfrm flipH="1">
              <a:off x="6109142" y="4040371"/>
              <a:ext cx="39320" cy="3396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50" y="6175821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71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26" y="616777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90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745" y="615972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/>
              <p:cNvSpPr txBox="1"/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6" name="TextBox 3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66" y="6151680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6135508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2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77" y="6127461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41" y="6119414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796" y="6119414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17" y="6111367"/>
                <a:ext cx="365805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TextBox 373"/>
              <p:cNvSpPr txBox="1"/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4" name="TextBox 3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572" y="6111367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4" y="5454472"/>
            <a:ext cx="7265499" cy="820909"/>
            <a:chOff x="-39737" y="5454471"/>
            <a:chExt cx="7265499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2" idx="2"/>
            </p:cNvCxnSpPr>
            <p:nvPr/>
          </p:nvCxnSpPr>
          <p:spPr>
            <a:xfrm>
              <a:off x="210229" y="5454471"/>
              <a:ext cx="762508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>
              <a:stCxn id="234" idx="2"/>
            </p:cNvCxnSpPr>
            <p:nvPr/>
          </p:nvCxnSpPr>
          <p:spPr>
            <a:xfrm>
              <a:off x="972229" y="5454471"/>
              <a:ext cx="750309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36" idx="2"/>
            </p:cNvCxnSpPr>
            <p:nvPr/>
          </p:nvCxnSpPr>
          <p:spPr>
            <a:xfrm>
              <a:off x="1810429" y="5454471"/>
              <a:ext cx="698898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stCxn id="238" idx="2"/>
            </p:cNvCxnSpPr>
            <p:nvPr/>
          </p:nvCxnSpPr>
          <p:spPr>
            <a:xfrm>
              <a:off x="2648629" y="5455959"/>
              <a:ext cx="198005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38" idx="2"/>
            </p:cNvCxnSpPr>
            <p:nvPr/>
          </p:nvCxnSpPr>
          <p:spPr>
            <a:xfrm flipH="1">
              <a:off x="2348862" y="5455959"/>
              <a:ext cx="299767" cy="31398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>
              <a:stCxn id="238" idx="2"/>
            </p:cNvCxnSpPr>
            <p:nvPr/>
          </p:nvCxnSpPr>
          <p:spPr>
            <a:xfrm>
              <a:off x="2648629" y="5455959"/>
              <a:ext cx="672967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38" idx="2"/>
            </p:cNvCxnSpPr>
            <p:nvPr/>
          </p:nvCxnSpPr>
          <p:spPr>
            <a:xfrm flipH="1">
              <a:off x="2555038" y="5455959"/>
              <a:ext cx="93591" cy="30909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248" idx="2"/>
            </p:cNvCxnSpPr>
            <p:nvPr/>
          </p:nvCxnSpPr>
          <p:spPr>
            <a:xfrm>
              <a:off x="4118843" y="5455959"/>
              <a:ext cx="652795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stCxn id="250" idx="2"/>
            </p:cNvCxnSpPr>
            <p:nvPr/>
          </p:nvCxnSpPr>
          <p:spPr>
            <a:xfrm>
              <a:off x="4880843" y="5455959"/>
              <a:ext cx="627971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252" idx="2"/>
            </p:cNvCxnSpPr>
            <p:nvPr/>
          </p:nvCxnSpPr>
          <p:spPr>
            <a:xfrm>
              <a:off x="5719043" y="5455959"/>
              <a:ext cx="627971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>
              <a:stCxn id="254" idx="2"/>
            </p:cNvCxnSpPr>
            <p:nvPr/>
          </p:nvCxnSpPr>
          <p:spPr>
            <a:xfrm>
              <a:off x="6557243" y="5457447"/>
              <a:ext cx="159258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54" idx="2"/>
            </p:cNvCxnSpPr>
            <p:nvPr/>
          </p:nvCxnSpPr>
          <p:spPr>
            <a:xfrm flipH="1">
              <a:off x="6218730" y="5457447"/>
              <a:ext cx="338513" cy="28949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>
              <a:stCxn id="254" idx="2"/>
            </p:cNvCxnSpPr>
            <p:nvPr/>
          </p:nvCxnSpPr>
          <p:spPr>
            <a:xfrm>
              <a:off x="6557243" y="5457447"/>
              <a:ext cx="634220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54" idx="2"/>
            </p:cNvCxnSpPr>
            <p:nvPr/>
          </p:nvCxnSpPr>
          <p:spPr>
            <a:xfrm flipH="1">
              <a:off x="6424906" y="5457447"/>
              <a:ext cx="132337" cy="2846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7" name="Rectangle 376"/>
            <p:cNvSpPr/>
            <p:nvPr/>
          </p:nvSpPr>
          <p:spPr>
            <a:xfrm rot="16200000">
              <a:off x="2852359" y="5644785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3" name="Rectangle 382"/>
            <p:cNvSpPr/>
            <p:nvPr/>
          </p:nvSpPr>
          <p:spPr>
            <a:xfrm rot="16200000">
              <a:off x="6602354" y="5554323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560743" y="6005916"/>
            <a:ext cx="6964487" cy="775885"/>
            <a:chOff x="36742" y="6005915"/>
            <a:chExt cx="696448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742" y="6324600"/>
                  <a:ext cx="268058" cy="457200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892" y="6308506"/>
                  <a:ext cx="268058" cy="457200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7513" y="6300459"/>
                  <a:ext cx="268058" cy="457200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33171" y="6260146"/>
                  <a:ext cx="268058" cy="457200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32766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34" y="2362200"/>
                <a:ext cx="678134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4" y="3210441"/>
                <a:ext cx="1137427" cy="897425"/>
              </a:xfrm>
              <a:prstGeom prst="rect">
                <a:avLst/>
              </a:prstGeom>
              <a:blipFill>
                <a:blip r:embed="rId54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513" y="4585772"/>
                <a:ext cx="1336200" cy="898964"/>
              </a:xfrm>
              <a:prstGeom prst="rect">
                <a:avLst/>
              </a:prstGeom>
              <a:blipFill>
                <a:blip r:embed="rId5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⋅5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0" y="6087625"/>
                <a:ext cx="1911934" cy="542393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6927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 rot="5400000">
            <a:off x="7688601" y="4000500"/>
            <a:ext cx="4724400" cy="990600"/>
            <a:chOff x="1828800" y="2552700"/>
            <a:chExt cx="4724400" cy="990600"/>
          </a:xfrm>
        </p:grpSpPr>
        <p:sp>
          <p:nvSpPr>
            <p:cNvPr id="134" name="Rounded Rectangle 133"/>
            <p:cNvSpPr/>
            <p:nvPr/>
          </p:nvSpPr>
          <p:spPr>
            <a:xfrm>
              <a:off x="1828800" y="2552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819400" y="25527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4191000" y="25527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70014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4419601"/>
                <a:ext cx="3349315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1.5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730" y="6013292"/>
                <a:ext cx="3363870" cy="578685"/>
              </a:xfrm>
              <a:prstGeom prst="rect">
                <a:avLst/>
              </a:prstGeom>
              <a:blipFill>
                <a:blip r:embed="rId5"/>
                <a:stretch>
                  <a:fillRect r="-37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4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734229" y="4040372"/>
            <a:ext cx="5508814" cy="575617"/>
            <a:chOff x="210229" y="4040371"/>
            <a:chExt cx="5508814" cy="575617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3" y="5454472"/>
            <a:ext cx="6265732" cy="820909"/>
            <a:chOff x="-39737" y="5454471"/>
            <a:chExt cx="6265732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618111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8⋅1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⋅3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⋅9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blipFill>
                <a:blip r:embed="rId5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0831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886630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8439300" y="4209900"/>
            <a:ext cx="4076400" cy="990600"/>
            <a:chOff x="2476800" y="2552700"/>
            <a:chExt cx="4076400" cy="990600"/>
          </a:xfrm>
        </p:grpSpPr>
        <p:sp>
          <p:nvSpPr>
            <p:cNvPr id="96" name="Rounded Rectangle 95"/>
            <p:cNvSpPr/>
            <p:nvPr/>
          </p:nvSpPr>
          <p:spPr>
            <a:xfrm>
              <a:off x="2476800" y="3314700"/>
              <a:ext cx="228600" cy="228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238800" y="3009900"/>
              <a:ext cx="533400" cy="5334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381800" y="2781300"/>
              <a:ext cx="7620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562600" y="2552700"/>
              <a:ext cx="990600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Karatsuba</a:t>
            </a:r>
          </a:p>
          <a:p>
            <a:r>
              <a:rPr lang="en-US" dirty="0"/>
              <a:t>Guess and check Method</a:t>
            </a:r>
          </a:p>
          <a:p>
            <a:r>
              <a:rPr lang="en-US"/>
              <a:t>Induction</a:t>
            </a:r>
          </a:p>
          <a:p>
            <a:r>
              <a:rPr lang="en-US"/>
              <a:t>Master Theorem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7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r>
                          <a:rPr lang="en-US" sz="2000" i="1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2: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Case 3: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Ω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𝜀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𝜀</m:t>
                    </m:r>
                    <m:r>
                      <a:rPr lang="en-US" sz="20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𝑐𝑓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𝑐</m:t>
                    </m:r>
                    <m:r>
                      <a:rPr lang="en-US" sz="2000" i="1">
                        <a:latin typeface="Cambria Math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𝑓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𝑛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43175"/>
                <a:ext cx="2664897" cy="619400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=2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419601"/>
                <a:ext cx="3803412" cy="82747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76442" y="549007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6013291"/>
                <a:ext cx="117859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73339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+15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733394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1" y="3834326"/>
                <a:ext cx="904231" cy="457200"/>
              </a:xfrm>
              <a:prstGeom prst="rect">
                <a:avLst/>
              </a:prstGeom>
              <a:blipFill>
                <a:blip r:embed="rId6"/>
                <a:stretch>
                  <a:fillRect l="-34247" t="-147368" r="-4110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975072" cy="457200"/>
              </a:xfrm>
              <a:prstGeom prst="rect">
                <a:avLst/>
              </a:prstGeom>
              <a:blipFill>
                <a:blip r:embed="rId7"/>
                <a:stretch>
                  <a:fillRect l="-26582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952500" cy="457200"/>
              </a:xfrm>
              <a:prstGeom prst="rect">
                <a:avLst/>
              </a:prstGeom>
              <a:blipFill>
                <a:blip r:embed="rId8"/>
                <a:stretch>
                  <a:fillRect l="-31579" t="-147368" r="-1316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1" y="3834326"/>
                <a:ext cx="992723" cy="457200"/>
              </a:xfrm>
              <a:prstGeom prst="rect">
                <a:avLst/>
              </a:prstGeom>
              <a:blipFill>
                <a:blip r:embed="rId9"/>
                <a:stretch>
                  <a:fillRect l="-26250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5340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280277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025996" y="3485452"/>
            <a:ext cx="1331358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26991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505450" y="3485452"/>
            <a:ext cx="11430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591612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96630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505451" y="4289576"/>
            <a:ext cx="6900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2" y="4289576"/>
            <a:ext cx="76518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627264" y="4291526"/>
            <a:ext cx="706074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6" y="4291526"/>
            <a:ext cx="60488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025997" y="4291527"/>
            <a:ext cx="689597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76964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10" y="1965660"/>
                <a:ext cx="738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10" y="1965660"/>
                <a:ext cx="73840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1" y="288752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1" y="2887521"/>
                <a:ext cx="1003223" cy="619593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1" y="288752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1" y="2887521"/>
                <a:ext cx="1003223" cy="619593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372341" y="3495208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41" y="3495208"/>
                <a:ext cx="1003223" cy="619593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038601" y="342900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3429001"/>
                <a:ext cx="1003223" cy="619593"/>
              </a:xfrm>
              <a:prstGeom prst="rect">
                <a:avLst/>
              </a:prstGeom>
              <a:blipFill>
                <a:blip r:embed="rId1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791201" y="3429001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1" y="3429001"/>
                <a:ext cx="1003223" cy="619593"/>
              </a:xfrm>
              <a:prstGeom prst="rect">
                <a:avLst/>
              </a:prstGeom>
              <a:blipFill>
                <a:blip r:embed="rId1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86970" y="3495208"/>
                <a:ext cx="1003223" cy="619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70" y="3495208"/>
                <a:ext cx="1003223" cy="619593"/>
              </a:xfrm>
              <a:prstGeom prst="rect">
                <a:avLst/>
              </a:prstGeom>
              <a:blipFill>
                <a:blip r:embed="rId1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0" y="506746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067464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230923" y="504295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042953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2" y="5117068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2" y="5117068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877016" y="512889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16" y="5128892"/>
                <a:ext cx="49404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01321" y="506746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321" y="5067464"/>
                <a:ext cx="49404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0" y="51166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5116625"/>
                <a:ext cx="49404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05800" y="1852559"/>
                <a:ext cx="917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1852559"/>
                <a:ext cx="917622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378776" y="2743201"/>
                <a:ext cx="917624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76" y="2743201"/>
                <a:ext cx="917624" cy="831061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382000" y="3657601"/>
                <a:ext cx="917622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3657601"/>
                <a:ext cx="917622" cy="833433"/>
              </a:xfrm>
              <a:prstGeom prst="rect">
                <a:avLst/>
              </a:prstGeom>
              <a:blipFill>
                <a:blip r:embed="rId2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322184" y="5177136"/>
                <a:ext cx="1431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15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184" y="5177136"/>
                <a:ext cx="1431417" cy="461665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94" y="3840790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718" y="525556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923" y="525556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76" y="5208643"/>
                <a:ext cx="482824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4" y="5224424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335" y="5224424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525000" y="2009424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9117612" y="3539706"/>
                <a:ext cx="231238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7612" y="3539706"/>
                <a:ext cx="2312388" cy="523220"/>
              </a:xfrm>
              <a:prstGeom prst="rect">
                <a:avLst/>
              </a:prstGeom>
              <a:blipFill>
                <a:blip r:embed="rId32"/>
                <a:stretch>
                  <a:fillRect b="-19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/>
          <p:cNvGrpSpPr/>
          <p:nvPr/>
        </p:nvGrpSpPr>
        <p:grpSpPr>
          <a:xfrm rot="5400000">
            <a:off x="7847145" y="2924627"/>
            <a:ext cx="4907280" cy="1344029"/>
            <a:chOff x="1399172" y="5298808"/>
            <a:chExt cx="4907280" cy="1344029"/>
          </a:xfrm>
        </p:grpSpPr>
        <p:sp>
          <p:nvSpPr>
            <p:cNvPr id="112" name="Rounded Rectangle 111"/>
            <p:cNvSpPr/>
            <p:nvPr/>
          </p:nvSpPr>
          <p:spPr>
            <a:xfrm rot="10800000">
              <a:off x="5773052" y="6109436"/>
              <a:ext cx="533400" cy="533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 rot="10800000">
              <a:off x="4343400" y="5880836"/>
              <a:ext cx="7620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10800000">
              <a:off x="2971799" y="5652237"/>
              <a:ext cx="990600" cy="9906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rot="10800000">
              <a:off x="1399172" y="5298808"/>
              <a:ext cx="1344028" cy="134402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07840-35BB-1C47-8EE2-18331CC1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Help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597C43-34D6-0F48-8CDC-867BF4CF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How to ask a question about homework (efficiently)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to see if your question is already on piazza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it’s not on piazza, ask on piazza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for other questions you know the answer to, and provide answers to any that you see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 office hours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Instructor office hours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Email, set up a meeting</a:t>
            </a:r>
          </a:p>
        </p:txBody>
      </p:sp>
    </p:spTree>
    <p:extLst>
      <p:ext uri="{BB962C8B-B14F-4D97-AF65-F5344CB8AC3E}">
        <p14:creationId xmlns:p14="http://schemas.microsoft.com/office/powerpoint/2010/main" val="366912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due 11pm Wednesday, Sept 12</a:t>
            </a:r>
          </a:p>
          <a:p>
            <a:pPr lvl="1"/>
            <a:r>
              <a:rPr lang="en-US" dirty="0"/>
              <a:t>Written (use Latex!)</a:t>
            </a:r>
          </a:p>
          <a:p>
            <a:pPr lvl="1"/>
            <a:r>
              <a:rPr lang="en-US" dirty="0"/>
              <a:t>Asymptotic notation</a:t>
            </a:r>
          </a:p>
          <a:p>
            <a:pPr lvl="1"/>
            <a:r>
              <a:rPr lang="en-US" dirty="0"/>
              <a:t>Recurrences</a:t>
            </a:r>
          </a:p>
          <a:p>
            <a:pPr lvl="1"/>
            <a:r>
              <a:rPr lang="en-US" dirty="0"/>
              <a:t>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Algorithm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52600" y="133350"/>
            <a:ext cx="1884258" cy="986524"/>
            <a:chOff x="1415357" y="2514600"/>
            <a:chExt cx="2819400" cy="1476133"/>
          </a:xfrm>
        </p:grpSpPr>
        <p:sp>
          <p:nvSpPr>
            <p:cNvPr id="30" name="Rounded Rectangle 29"/>
            <p:cNvSpPr/>
            <p:nvPr/>
          </p:nvSpPr>
          <p:spPr>
            <a:xfrm>
              <a:off x="2286000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415357" y="3207840"/>
              <a:ext cx="2819400" cy="782893"/>
              <a:chOff x="1752600" y="3207840"/>
              <a:chExt cx="2819400" cy="7828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dirty="0">
                              <a:latin typeface="Cambria Math"/>
                            </a:rPr>
                            <m:t>×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6830" y="3207840"/>
                    <a:ext cx="782411" cy="78289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/>
              <p:cNvCxnSpPr/>
              <p:nvPr/>
            </p:nvCxnSpPr>
            <p:spPr>
              <a:xfrm>
                <a:off x="1752600" y="3977281"/>
                <a:ext cx="28194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>
              <a:off x="3167553" y="251460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86000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67553" y="3269160"/>
              <a:ext cx="860532" cy="5408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18244" y="1595497"/>
                <a:ext cx="8049961" cy="2221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Recursively compute: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𝑎𝑐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(</m:t>
                    </m:r>
                    <m:r>
                      <a:rPr lang="en-US" sz="3200" i="1">
                        <a:latin typeface="Cambria Math"/>
                      </a:rPr>
                      <m:t>𝑎</m:t>
                    </m:r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𝑏</m:t>
                    </m:r>
                    <m:r>
                      <a:rPr lang="en-US" sz="3200" i="1">
                        <a:latin typeface="Cambria Math"/>
                      </a:rPr>
                      <m:t>)(</m:t>
                    </m:r>
                    <m:r>
                      <a:rPr lang="en-US" sz="3200" i="1">
                        <a:latin typeface="Cambria Math"/>
                      </a:rPr>
                      <m:t>𝑐</m:t>
                    </m:r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𝑑</m:t>
                    </m:r>
                    <m:r>
                      <a:rPr lang="en-US" sz="32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𝑎𝑑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𝑐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𝑎𝑐</m:t>
                    </m:r>
                    <m:r>
                      <a:rPr lang="en-US" sz="3200" i="1">
                        <a:latin typeface="Cambria Math"/>
                      </a:rPr>
                      <m:t>−</m:t>
                    </m:r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3200" dirty="0"/>
                  <a:t>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𝑎𝑑</m:t>
                        </m:r>
                        <m:r>
                          <a:rPr lang="en-US" sz="3200" i="1">
                            <a:latin typeface="Cambria Math"/>
                          </a:rPr>
                          <m:t>+</m:t>
                        </m:r>
                        <m:r>
                          <a:rPr lang="en-US" sz="3200" i="1">
                            <a:latin typeface="Cambria Math"/>
                          </a:rPr>
                          <m:t>𝑏𝑐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+</m:t>
                    </m:r>
                    <m:r>
                      <a:rPr lang="en-US" sz="3200" i="1">
                        <a:latin typeface="Cambria Math"/>
                      </a:rPr>
                      <m:t>𝑏𝑑</m:t>
                    </m:r>
                  </m:oMath>
                </a14:m>
                <a:endParaRPr lang="en-US" sz="32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244" y="1595497"/>
                <a:ext cx="8049961" cy="2221442"/>
              </a:xfrm>
              <a:prstGeom prst="rect">
                <a:avLst/>
              </a:prstGeom>
              <a:blipFill>
                <a:blip r:embed="rId3"/>
                <a:stretch>
                  <a:fillRect l="-1890" t="-3409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562101" y="4434781"/>
            <a:ext cx="50163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 x = Karatsuba(</a:t>
            </a:r>
            <a:r>
              <a:rPr lang="en-US" sz="3200" dirty="0" err="1"/>
              <a:t>a,c</a:t>
            </a:r>
            <a:r>
              <a:rPr lang="en-US" sz="3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y = Karatsuba(</a:t>
            </a:r>
            <a:r>
              <a:rPr lang="en-US" sz="3200" dirty="0" err="1"/>
              <a:t>a,d</a:t>
            </a:r>
            <a:r>
              <a:rPr lang="en-US" sz="32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z = Karatsuba(</a:t>
            </a:r>
            <a:r>
              <a:rPr lang="en-US" sz="3200" dirty="0" err="1"/>
              <a:t>a+b,c+d</a:t>
            </a:r>
            <a:r>
              <a:rPr lang="en-US" sz="3200" dirty="0"/>
              <a:t>)-x-y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Return 10</a:t>
            </a:r>
            <a:r>
              <a:rPr lang="en-US" sz="3200" baseline="30000" dirty="0"/>
              <a:t>n</a:t>
            </a:r>
            <a:r>
              <a:rPr lang="en-US" sz="3200" dirty="0"/>
              <a:t>x +10</a:t>
            </a:r>
            <a:r>
              <a:rPr lang="en-US" sz="3200" baseline="30000" dirty="0"/>
              <a:t>n/2</a:t>
            </a:r>
            <a:r>
              <a:rPr lang="en-US" sz="3200" dirty="0"/>
              <a:t>z+y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07341" y="3383724"/>
                <a:ext cx="3800336" cy="9325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=3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+8</m:t>
                      </m:r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41" y="3383724"/>
                <a:ext cx="3800336" cy="932563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562101" y="3850006"/>
            <a:ext cx="233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Pseudo-code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1092" y="1219201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484906"/>
                <a:ext cx="13335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170" y="2394466"/>
                <a:ext cx="5028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24072"/>
                <a:ext cx="502830" cy="610936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71" y="3314917"/>
                <a:ext cx="502830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/>
              <p:cNvSpPr txBox="1"/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6" name="TextBox 2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324072"/>
                <a:ext cx="502830" cy="610936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5" name="Group 384"/>
          <p:cNvGrpSpPr/>
          <p:nvPr/>
        </p:nvGrpSpPr>
        <p:grpSpPr>
          <a:xfrm>
            <a:off x="1676401" y="3200400"/>
            <a:ext cx="4366729" cy="849126"/>
            <a:chOff x="152400" y="3200400"/>
            <a:chExt cx="4366729" cy="849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" y="3209555"/>
                  <a:ext cx="420458" cy="83997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8671" y="3200400"/>
                  <a:ext cx="420458" cy="83997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1770" y="3209555"/>
                  <a:ext cx="420458" cy="83997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/>
              <p:cNvSpPr txBox="1"/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5" name="TextBox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729017"/>
                <a:ext cx="502830" cy="610936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/>
              <p:cNvSpPr txBox="1"/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7" name="TextBox 2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29017"/>
                <a:ext cx="502830" cy="610936"/>
              </a:xfrm>
              <a:prstGeom prst="rect">
                <a:avLst/>
              </a:prstGeom>
              <a:blipFill>
                <a:blip r:embed="rId1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/>
              <p:cNvSpPr txBox="1"/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/>
              <p:cNvSpPr txBox="1"/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1" name="TextBox 2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4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14" y="4730505"/>
                <a:ext cx="502830" cy="610936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oup 387"/>
          <p:cNvGrpSpPr/>
          <p:nvPr/>
        </p:nvGrpSpPr>
        <p:grpSpPr>
          <a:xfrm>
            <a:off x="1524000" y="4572001"/>
            <a:ext cx="5929272" cy="883959"/>
            <a:chOff x="0" y="4572000"/>
            <a:chExt cx="5929272" cy="883959"/>
          </a:xfrm>
        </p:grpSpPr>
        <p:sp>
          <p:nvSpPr>
            <p:cNvPr id="29" name="Rectangle 28"/>
            <p:cNvSpPr/>
            <p:nvPr/>
          </p:nvSpPr>
          <p:spPr>
            <a:xfrm>
              <a:off x="2775327" y="4572000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4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2000" y="4614500"/>
                  <a:ext cx="420458" cy="83997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6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00200" y="4614500"/>
                  <a:ext cx="420458" cy="83997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8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0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06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2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8814" y="4615988"/>
                  <a:ext cx="420458" cy="839971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7" name="Group 386"/>
          <p:cNvGrpSpPr/>
          <p:nvPr/>
        </p:nvGrpSpPr>
        <p:grpSpPr>
          <a:xfrm>
            <a:off x="1734229" y="4040372"/>
            <a:ext cx="5508814" cy="575617"/>
            <a:chOff x="210229" y="4040371"/>
            <a:chExt cx="5508814" cy="575617"/>
          </a:xfrm>
        </p:grpSpPr>
        <p:cxnSp>
          <p:nvCxnSpPr>
            <p:cNvPr id="35" name="Straight Connector 34"/>
            <p:cNvCxnSpPr>
              <a:stCxn id="16" idx="2"/>
              <a:endCxn id="232" idx="0"/>
            </p:cNvCxnSpPr>
            <p:nvPr/>
          </p:nvCxnSpPr>
          <p:spPr>
            <a:xfrm flipH="1">
              <a:off x="210229" y="4049526"/>
              <a:ext cx="1524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2"/>
              <a:endCxn id="234" idx="0"/>
            </p:cNvCxnSpPr>
            <p:nvPr/>
          </p:nvCxnSpPr>
          <p:spPr>
            <a:xfrm>
              <a:off x="362629" y="4049526"/>
              <a:ext cx="6096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6" idx="2"/>
              <a:endCxn id="236" idx="0"/>
            </p:cNvCxnSpPr>
            <p:nvPr/>
          </p:nvCxnSpPr>
          <p:spPr>
            <a:xfrm>
              <a:off x="362629" y="4049526"/>
              <a:ext cx="1447800" cy="56497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>
              <a:stCxn id="223" idx="2"/>
              <a:endCxn id="248" idx="0"/>
            </p:cNvCxnSpPr>
            <p:nvPr/>
          </p:nvCxnSpPr>
          <p:spPr>
            <a:xfrm flipH="1">
              <a:off x="4118843" y="4040371"/>
              <a:ext cx="190057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23" idx="2"/>
              <a:endCxn id="250" idx="0"/>
            </p:cNvCxnSpPr>
            <p:nvPr/>
          </p:nvCxnSpPr>
          <p:spPr>
            <a:xfrm>
              <a:off x="4308900" y="4040371"/>
              <a:ext cx="5719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23" idx="2"/>
              <a:endCxn id="252" idx="0"/>
            </p:cNvCxnSpPr>
            <p:nvPr/>
          </p:nvCxnSpPr>
          <p:spPr>
            <a:xfrm>
              <a:off x="4308900" y="4040371"/>
              <a:ext cx="1410143" cy="57561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>
              <a:stCxn id="225" idx="2"/>
            </p:cNvCxnSpPr>
            <p:nvPr/>
          </p:nvCxnSpPr>
          <p:spPr>
            <a:xfrm>
              <a:off x="2221999" y="4049526"/>
              <a:ext cx="252278" cy="31487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>
              <a:stCxn id="225" idx="2"/>
            </p:cNvCxnSpPr>
            <p:nvPr/>
          </p:nvCxnSpPr>
          <p:spPr>
            <a:xfrm flipH="1">
              <a:off x="1864737" y="4049526"/>
              <a:ext cx="357262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>
              <a:stCxn id="225" idx="2"/>
            </p:cNvCxnSpPr>
            <p:nvPr/>
          </p:nvCxnSpPr>
          <p:spPr>
            <a:xfrm flipH="1">
              <a:off x="2182679" y="4049526"/>
              <a:ext cx="39320" cy="30997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/>
              <p:cNvSpPr txBox="1"/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0" name="TextBox 3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511" y="6175821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/>
              <p:cNvSpPr txBox="1"/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2" name="TextBox 3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2" y="6167774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/>
              <p:cNvSpPr txBox="1"/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4" name="TextBox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87" y="6167774"/>
                <a:ext cx="365805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/>
              <p:cNvSpPr txBox="1"/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2" name="TextBox 3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51" y="6159727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/>
              <p:cNvSpPr txBox="1"/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0" y="6135508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/>
              <p:cNvSpPr txBox="1"/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4" name="TextBox 3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01" y="6127461"/>
                <a:ext cx="36580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/>
              <p:cNvSpPr txBox="1"/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6" name="TextBox 3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156" y="6127461"/>
                <a:ext cx="36580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20" y="6119414"/>
                <a:ext cx="36580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/>
              <p:cNvSpPr txBox="1"/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0" name="TextBox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375" y="6119414"/>
                <a:ext cx="36580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/>
              <p:cNvSpPr txBox="1"/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2" name="TextBox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6" y="6111367"/>
                <a:ext cx="365805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Group 388"/>
          <p:cNvGrpSpPr/>
          <p:nvPr/>
        </p:nvGrpSpPr>
        <p:grpSpPr>
          <a:xfrm>
            <a:off x="1484263" y="5454472"/>
            <a:ext cx="6265732" cy="820909"/>
            <a:chOff x="-39737" y="5454471"/>
            <a:chExt cx="6265732" cy="820909"/>
          </a:xfrm>
        </p:grpSpPr>
        <p:sp>
          <p:nvSpPr>
            <p:cNvPr id="25" name="Rectangle 24"/>
            <p:cNvSpPr/>
            <p:nvPr/>
          </p:nvSpPr>
          <p:spPr>
            <a:xfrm rot="16200000">
              <a:off x="44741" y="563770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cxnSp>
          <p:nvCxnSpPr>
            <p:cNvPr id="44" name="Straight Connector 43"/>
            <p:cNvCxnSpPr>
              <a:stCxn id="232" idx="2"/>
            </p:cNvCxnSpPr>
            <p:nvPr/>
          </p:nvCxnSpPr>
          <p:spPr>
            <a:xfrm>
              <a:off x="210229" y="5454471"/>
              <a:ext cx="287546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32" idx="2"/>
            </p:cNvCxnSpPr>
            <p:nvPr/>
          </p:nvCxnSpPr>
          <p:spPr>
            <a:xfrm flipH="1">
              <a:off x="0" y="5454471"/>
              <a:ext cx="210229" cy="31635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32" idx="2"/>
            </p:cNvCxnSpPr>
            <p:nvPr/>
          </p:nvCxnSpPr>
          <p:spPr>
            <a:xfrm flipH="1">
              <a:off x="206177" y="5454471"/>
              <a:ext cx="4052" cy="31146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234" idx="2"/>
            </p:cNvCxnSpPr>
            <p:nvPr/>
          </p:nvCxnSpPr>
          <p:spPr>
            <a:xfrm>
              <a:off x="972229" y="5454471"/>
              <a:ext cx="27534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34" idx="2"/>
            </p:cNvCxnSpPr>
            <p:nvPr/>
          </p:nvCxnSpPr>
          <p:spPr>
            <a:xfrm flipH="1">
              <a:off x="749802" y="5454471"/>
              <a:ext cx="222427" cy="31880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34" idx="2"/>
            </p:cNvCxnSpPr>
            <p:nvPr/>
          </p:nvCxnSpPr>
          <p:spPr>
            <a:xfrm flipH="1">
              <a:off x="955978" y="5454471"/>
              <a:ext cx="16251" cy="31390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36" idx="2"/>
            </p:cNvCxnSpPr>
            <p:nvPr/>
          </p:nvCxnSpPr>
          <p:spPr>
            <a:xfrm>
              <a:off x="1810429" y="5454471"/>
              <a:ext cx="223936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36" idx="2"/>
            </p:cNvCxnSpPr>
            <p:nvPr/>
          </p:nvCxnSpPr>
          <p:spPr>
            <a:xfrm flipH="1">
              <a:off x="1536592" y="5454471"/>
              <a:ext cx="273837" cy="3212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36" idx="2"/>
            </p:cNvCxnSpPr>
            <p:nvPr/>
          </p:nvCxnSpPr>
          <p:spPr>
            <a:xfrm flipH="1">
              <a:off x="1742768" y="5454471"/>
              <a:ext cx="67661" cy="31635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48" idx="2"/>
            </p:cNvCxnSpPr>
            <p:nvPr/>
          </p:nvCxnSpPr>
          <p:spPr>
            <a:xfrm>
              <a:off x="4118843" y="5455959"/>
              <a:ext cx="177833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>
              <a:stCxn id="248" idx="2"/>
            </p:cNvCxnSpPr>
            <p:nvPr/>
          </p:nvCxnSpPr>
          <p:spPr>
            <a:xfrm flipH="1">
              <a:off x="3798905" y="5455959"/>
              <a:ext cx="319938" cy="30192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248" idx="2"/>
            </p:cNvCxnSpPr>
            <p:nvPr/>
          </p:nvCxnSpPr>
          <p:spPr>
            <a:xfrm flipH="1">
              <a:off x="4005081" y="5455959"/>
              <a:ext cx="113762" cy="29703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>
              <a:stCxn id="250" idx="2"/>
            </p:cNvCxnSpPr>
            <p:nvPr/>
          </p:nvCxnSpPr>
          <p:spPr>
            <a:xfrm>
              <a:off x="4880843" y="5455959"/>
              <a:ext cx="153009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250" idx="2"/>
            </p:cNvCxnSpPr>
            <p:nvPr/>
          </p:nvCxnSpPr>
          <p:spPr>
            <a:xfrm flipH="1">
              <a:off x="4536081" y="5455959"/>
              <a:ext cx="344762" cy="30043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stCxn id="250" idx="2"/>
            </p:cNvCxnSpPr>
            <p:nvPr/>
          </p:nvCxnSpPr>
          <p:spPr>
            <a:xfrm flipH="1">
              <a:off x="4742257" y="5455959"/>
              <a:ext cx="138586" cy="295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2" idx="2"/>
            </p:cNvCxnSpPr>
            <p:nvPr/>
          </p:nvCxnSpPr>
          <p:spPr>
            <a:xfrm>
              <a:off x="5719043" y="5455959"/>
              <a:ext cx="153009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stCxn id="252" idx="2"/>
            </p:cNvCxnSpPr>
            <p:nvPr/>
          </p:nvCxnSpPr>
          <p:spPr>
            <a:xfrm flipH="1">
              <a:off x="5374281" y="5455959"/>
              <a:ext cx="344762" cy="2885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52" idx="2"/>
            </p:cNvCxnSpPr>
            <p:nvPr/>
          </p:nvCxnSpPr>
          <p:spPr>
            <a:xfrm flipH="1">
              <a:off x="5580457" y="5455959"/>
              <a:ext cx="138586" cy="28364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 rot="16200000">
              <a:off x="1044508" y="563052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 rot="16200000">
              <a:off x="1852592" y="5651972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8" name="Rectangle 377"/>
            <p:cNvSpPr/>
            <p:nvPr/>
          </p:nvSpPr>
          <p:spPr>
            <a:xfrm rot="16200000">
              <a:off x="3826968" y="5569316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79" name="Rectangle 378"/>
            <p:cNvSpPr/>
            <p:nvPr/>
          </p:nvSpPr>
          <p:spPr>
            <a:xfrm rot="16200000">
              <a:off x="4826735" y="5562129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 rot="16200000">
              <a:off x="5602587" y="5561510"/>
              <a:ext cx="53893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1618111" y="6005916"/>
            <a:ext cx="6032177" cy="775885"/>
            <a:chOff x="502897" y="6005915"/>
            <a:chExt cx="6032177" cy="775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897" y="6324600"/>
                  <a:ext cx="268058" cy="457200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518" y="6316553"/>
                  <a:ext cx="268058" cy="457200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5673" y="6316553"/>
                  <a:ext cx="268058" cy="457200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4737" y="6308506"/>
                  <a:ext cx="268058" cy="457200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2400" y="6284287"/>
                  <a:ext cx="268058" cy="457200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3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9021" y="6276240"/>
                  <a:ext cx="268058" cy="457200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5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05176" y="6276240"/>
                  <a:ext cx="268058" cy="457200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7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24240" y="6268193"/>
                  <a:ext cx="268058" cy="457200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9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90395" y="6268193"/>
                  <a:ext cx="268058" cy="457200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7016" y="6260146"/>
                  <a:ext cx="268058" cy="457200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Rectangle 383"/>
            <p:cNvSpPr/>
            <p:nvPr/>
          </p:nvSpPr>
          <p:spPr>
            <a:xfrm>
              <a:off x="2667000" y="6005915"/>
              <a:ext cx="57419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/>
              <p:cNvSpPr txBox="1"/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8⋅1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1" name="TextBox 3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35" y="2524780"/>
                <a:ext cx="1137427" cy="52322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/>
              <p:cNvSpPr txBox="1"/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⋅3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2" name="TextBox 3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3210440"/>
                <a:ext cx="1137427" cy="898964"/>
              </a:xfrm>
              <a:prstGeom prst="rect">
                <a:avLst/>
              </a:prstGeom>
              <a:blipFill>
                <a:blip r:embed="rId5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/>
              <p:cNvSpPr txBox="1"/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⋅9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3" name="TextBox 3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14" y="4585772"/>
                <a:ext cx="1137427" cy="898964"/>
              </a:xfrm>
              <a:prstGeom prst="rect">
                <a:avLst/>
              </a:prstGeom>
              <a:blipFill>
                <a:blip r:embed="rId5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/>
              <p:cNvSpPr txBox="1"/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4" name="TextBox 3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5867401"/>
                <a:ext cx="2686441" cy="907493"/>
              </a:xfrm>
              <a:prstGeom prst="rect">
                <a:avLst/>
              </a:prstGeom>
              <a:blipFill>
                <a:blip r:embed="rId5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Rectangle 394"/>
          <p:cNvSpPr/>
          <p:nvPr/>
        </p:nvSpPr>
        <p:spPr>
          <a:xfrm rot="16200000">
            <a:off x="9083161" y="5487959"/>
            <a:ext cx="538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7019950" y="685801"/>
                <a:ext cx="3648050" cy="132446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50" y="685801"/>
                <a:ext cx="3648050" cy="1324465"/>
              </a:xfrm>
              <a:prstGeom prst="rect">
                <a:avLst/>
              </a:prstGeom>
              <a:blipFill>
                <a:blip r:embed="rId56"/>
                <a:stretch>
                  <a:fillRect t="-96226" r="-692" b="-152830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886630" y="2942107"/>
            <a:ext cx="3946271" cy="267449"/>
            <a:chOff x="362629" y="2942106"/>
            <a:chExt cx="3946271" cy="267449"/>
          </a:xfrm>
        </p:grpSpPr>
        <p:cxnSp>
          <p:nvCxnSpPr>
            <p:cNvPr id="134" name="Straight Connector 133"/>
            <p:cNvCxnSpPr/>
            <p:nvPr/>
          </p:nvCxnSpPr>
          <p:spPr>
            <a:xfrm flipH="1">
              <a:off x="362629" y="2942106"/>
              <a:ext cx="316162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221999" y="2942106"/>
              <a:ext cx="1302251" cy="2674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524250" y="2942106"/>
              <a:ext cx="784650" cy="258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1" grpId="0"/>
      <p:bldP spid="162" grpId="0"/>
      <p:bldP spid="224" grpId="0"/>
      <p:bldP spid="226" grpId="0"/>
      <p:bldP spid="233" grpId="0"/>
      <p:bldP spid="235" grpId="0"/>
      <p:bldP spid="237" grpId="0"/>
      <p:bldP spid="249" grpId="0"/>
      <p:bldP spid="251" grpId="0"/>
      <p:bldP spid="253" grpId="0"/>
      <p:bldP spid="340" grpId="0"/>
      <p:bldP spid="342" grpId="0"/>
      <p:bldP spid="344" grpId="0"/>
      <p:bldP spid="352" grpId="0"/>
      <p:bldP spid="362" grpId="0"/>
      <p:bldP spid="364" grpId="0"/>
      <p:bldP spid="366" grpId="0"/>
      <p:bldP spid="368" grpId="0"/>
      <p:bldP spid="370" grpId="0"/>
      <p:bldP spid="372" grpId="0"/>
      <p:bldP spid="391" grpId="0"/>
      <p:bldP spid="392" grpId="0"/>
      <p:bldP spid="393" grpId="0"/>
      <p:bldP spid="394" grpId="0"/>
      <p:bldP spid="395" grpId="0"/>
      <p:bldP spid="3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=3</m:t>
                      </m:r>
                      <m:r>
                        <a:rPr lang="en-US" sz="28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+8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1600201"/>
                <a:ext cx="3349315" cy="827471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1092" y="1219201"/>
            <a:ext cx="49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3. Use </a:t>
            </a:r>
            <a:r>
              <a:rPr lang="en-US" sz="2400" dirty="0">
                <a:solidFill>
                  <a:srgbClr val="FF33CC"/>
                </a:solidFill>
              </a:rPr>
              <a:t>asymptotic</a:t>
            </a:r>
            <a:r>
              <a:rPr lang="en-US" sz="2400" dirty="0"/>
              <a:t> notation to 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TextBox 395"/>
              <p:cNvSpPr txBox="1"/>
              <p:nvPr/>
            </p:nvSpPr>
            <p:spPr>
              <a:xfrm>
                <a:off x="2582406" y="2427672"/>
                <a:ext cx="3648050" cy="1324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6" name="TextBox 3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6" y="2427672"/>
                <a:ext cx="3648050" cy="1324465"/>
              </a:xfrm>
              <a:prstGeom prst="rect">
                <a:avLst/>
              </a:prstGeom>
              <a:blipFill>
                <a:blip r:embed="rId3"/>
                <a:stretch>
                  <a:fillRect t="-98095" r="-692" b="-1552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2582407" y="3922872"/>
                <a:ext cx="4357283" cy="1280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=8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7" y="3922872"/>
                <a:ext cx="4357283" cy="1280222"/>
              </a:xfrm>
              <a:prstGeom prst="rect">
                <a:avLst/>
              </a:prstGeom>
              <a:blipFill>
                <a:blip r:embed="rId4"/>
                <a:stretch>
                  <a:fillRect t="-66667" b="-1009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2582407" y="5801381"/>
                <a:ext cx="4188967" cy="5786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=24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−16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407" y="5801381"/>
                <a:ext cx="4188967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6669853" y="5862110"/>
                <a:ext cx="2131417" cy="5423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53" y="5862110"/>
                <a:ext cx="2131417" cy="542393"/>
              </a:xfrm>
              <a:prstGeom prst="rect">
                <a:avLst/>
              </a:prstGeom>
              <a:blipFill>
                <a:blip r:embed="rId6"/>
                <a:stretch>
                  <a:fillRect r="-1183" b="-18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82406" y="5269468"/>
            <a:ext cx="642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Math, math, and more math…(on board, </a:t>
            </a:r>
            <a:r>
              <a:rPr lang="en-US" dirty="0">
                <a:hlinkClick r:id="rId7"/>
              </a:rPr>
              <a:t>see lecture supplemental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69853" y="6315608"/>
                <a:ext cx="2046651" cy="52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1.585</m:t>
                          </m:r>
                        </m:sup>
                      </m:sSup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53" y="6315608"/>
                <a:ext cx="2046651" cy="528093"/>
              </a:xfrm>
              <a:prstGeom prst="rect">
                <a:avLst/>
              </a:prstGeom>
              <a:blipFill>
                <a:blip r:embed="rId8"/>
                <a:stretch>
                  <a:fillRect r="-1235" b="-186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133" grpId="0"/>
      <p:bldP spid="134" grpId="0"/>
      <p:bldP spid="135" grpId="0"/>
      <p:bldP spid="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80245"/>
            <a:ext cx="8839200" cy="534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30338" y="1219200"/>
                <a:ext cx="6465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338" y="1219200"/>
                <a:ext cx="64652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71674" y="5105401"/>
                <a:ext cx="1150187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1.585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674" y="5105401"/>
                <a:ext cx="1150187" cy="528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3284</Words>
  <Application>Microsoft Office PowerPoint</Application>
  <PresentationFormat>Custom</PresentationFormat>
  <Paragraphs>590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Tree method</vt:lpstr>
      <vt:lpstr>Today’s Keywords</vt:lpstr>
      <vt:lpstr>CLRS Readings</vt:lpstr>
      <vt:lpstr>Homework</vt:lpstr>
      <vt:lpstr>Karatsuba Algorithm</vt:lpstr>
      <vt:lpstr>Karatsuba</vt:lpstr>
      <vt:lpstr>Karatsuba</vt:lpstr>
      <vt:lpstr>PowerPoint Presentation</vt:lpstr>
      <vt:lpstr>Recurrence Solving Techniques</vt:lpstr>
      <vt:lpstr>Induction (review)</vt:lpstr>
      <vt:lpstr>Guess and Check Intuition</vt:lpstr>
      <vt:lpstr>Karatsuba Guess and Check (Loose)</vt:lpstr>
      <vt:lpstr>Mergesort Guess and Check</vt:lpstr>
      <vt:lpstr>Karatsuba Guess and Check</vt:lpstr>
      <vt:lpstr>What if we leave out the -16n?</vt:lpstr>
      <vt:lpstr>“Bad Mergesort” Guess and Check</vt:lpstr>
      <vt:lpstr>Recurrence Solving Techniques</vt:lpstr>
      <vt:lpstr>Observation</vt:lpstr>
      <vt:lpstr>General</vt:lpstr>
      <vt:lpstr>3 Cases</vt:lpstr>
      <vt:lpstr>Master Theorem</vt:lpstr>
      <vt:lpstr>Proof of Case 1</vt:lpstr>
      <vt:lpstr>Master Theorem Example 1</vt:lpstr>
      <vt:lpstr>Tree method</vt:lpstr>
      <vt:lpstr>Master Theorem Example 2</vt:lpstr>
      <vt:lpstr>Tree method</vt:lpstr>
      <vt:lpstr>Master Theorem Example 3</vt:lpstr>
      <vt:lpstr>Karatsuba</vt:lpstr>
      <vt:lpstr>Master Theorem Example 4</vt:lpstr>
      <vt:lpstr>Tree method</vt:lpstr>
      <vt:lpstr>Homework Help Algorithm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njb2b</cp:lastModifiedBy>
  <cp:revision>11</cp:revision>
  <dcterms:created xsi:type="dcterms:W3CDTF">2018-09-05T19:33:27Z</dcterms:created>
  <dcterms:modified xsi:type="dcterms:W3CDTF">2018-09-06T15:42:43Z</dcterms:modified>
</cp:coreProperties>
</file>