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0"/>
  </p:notesMasterIdLst>
  <p:sldIdLst>
    <p:sldId id="343" r:id="rId2"/>
    <p:sldId id="345" r:id="rId3"/>
    <p:sldId id="372" r:id="rId4"/>
    <p:sldId id="293" r:id="rId5"/>
    <p:sldId id="294" r:id="rId6"/>
    <p:sldId id="373" r:id="rId7"/>
    <p:sldId id="274" r:id="rId8"/>
    <p:sldId id="273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59" r:id="rId25"/>
    <p:sldId id="342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4" r:id="rId34"/>
    <p:sldId id="353" r:id="rId35"/>
    <p:sldId id="355" r:id="rId36"/>
    <p:sldId id="362" r:id="rId37"/>
    <p:sldId id="361" r:id="rId38"/>
    <p:sldId id="358" r:id="rId39"/>
    <p:sldId id="360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357" r:id="rId49"/>
  </p:sldIdLst>
  <p:sldSz cx="12192000" cy="6858000"/>
  <p:notesSz cx="6858000" cy="9144000"/>
  <p:embeddedFontLst>
    <p:embeddedFont>
      <p:font typeface="Berlin Sans FB Demi" panose="020E0802020502020306" pitchFamily="34" charset="0"/>
      <p:bold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ambria Math" panose="02040503050406030204" pitchFamily="18" charset="0"/>
      <p:regular r:id="rId5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FFCC66"/>
    <a:srgbClr val="FF33CC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88231" autoAdjust="0"/>
  </p:normalViewPr>
  <p:slideViewPr>
    <p:cSldViewPr>
      <p:cViewPr varScale="1">
        <p:scale>
          <a:sx n="62" d="100"/>
          <a:sy n="62" d="100"/>
        </p:scale>
        <p:origin x="804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48.png"/><Relationship Id="rId18" Type="http://schemas.openxmlformats.org/officeDocument/2006/relationships/image" Target="../media/image153.png"/><Relationship Id="rId26" Type="http://schemas.openxmlformats.org/officeDocument/2006/relationships/image" Target="../media/image161.png"/><Relationship Id="rId3" Type="http://schemas.openxmlformats.org/officeDocument/2006/relationships/image" Target="../media/image143.png"/><Relationship Id="rId21" Type="http://schemas.openxmlformats.org/officeDocument/2006/relationships/image" Target="../media/image156.png"/><Relationship Id="rId7" Type="http://schemas.openxmlformats.org/officeDocument/2006/relationships/image" Target="../media/image145.png"/><Relationship Id="rId12" Type="http://schemas.openxmlformats.org/officeDocument/2006/relationships/image" Target="../media/image1210.png"/><Relationship Id="rId17" Type="http://schemas.openxmlformats.org/officeDocument/2006/relationships/image" Target="../media/image152.png"/><Relationship Id="rId25" Type="http://schemas.openxmlformats.org/officeDocument/2006/relationships/image" Target="../media/image160.png"/><Relationship Id="rId2" Type="http://schemas.openxmlformats.org/officeDocument/2006/relationships/image" Target="../media/image410.png"/><Relationship Id="rId16" Type="http://schemas.openxmlformats.org/officeDocument/2006/relationships/image" Target="../media/image151.png"/><Relationship Id="rId20" Type="http://schemas.openxmlformats.org/officeDocument/2006/relationships/image" Target="../media/image155.png"/><Relationship Id="rId29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310.png"/><Relationship Id="rId24" Type="http://schemas.openxmlformats.org/officeDocument/2006/relationships/image" Target="../media/image159.png"/><Relationship Id="rId5" Type="http://schemas.openxmlformats.org/officeDocument/2006/relationships/image" Target="../media/image8.png"/><Relationship Id="rId15" Type="http://schemas.openxmlformats.org/officeDocument/2006/relationships/image" Target="../media/image150.png"/><Relationship Id="rId23" Type="http://schemas.openxmlformats.org/officeDocument/2006/relationships/image" Target="../media/image158.png"/><Relationship Id="rId28" Type="http://schemas.openxmlformats.org/officeDocument/2006/relationships/image" Target="../media/image163.png"/><Relationship Id="rId10" Type="http://schemas.openxmlformats.org/officeDocument/2006/relationships/image" Target="../media/image14.png"/><Relationship Id="rId19" Type="http://schemas.openxmlformats.org/officeDocument/2006/relationships/image" Target="../media/image154.png"/><Relationship Id="rId4" Type="http://schemas.openxmlformats.org/officeDocument/2006/relationships/image" Target="../media/image710.png"/><Relationship Id="rId9" Type="http://schemas.openxmlformats.org/officeDocument/2006/relationships/image" Target="../media/image147.png"/><Relationship Id="rId14" Type="http://schemas.openxmlformats.org/officeDocument/2006/relationships/image" Target="../media/image149.png"/><Relationship Id="rId22" Type="http://schemas.openxmlformats.org/officeDocument/2006/relationships/image" Target="../media/image157.png"/><Relationship Id="rId27" Type="http://schemas.openxmlformats.org/officeDocument/2006/relationships/image" Target="../media/image162.png"/><Relationship Id="rId30" Type="http://schemas.openxmlformats.org/officeDocument/2006/relationships/image" Target="../media/image1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26" Type="http://schemas.openxmlformats.org/officeDocument/2006/relationships/image" Target="../media/image28.png"/><Relationship Id="rId39" Type="http://schemas.openxmlformats.org/officeDocument/2006/relationships/image" Target="../media/image1030.png"/><Relationship Id="rId3" Type="http://schemas.openxmlformats.org/officeDocument/2006/relationships/image" Target="../media/image16.png"/><Relationship Id="rId21" Type="http://schemas.openxmlformats.org/officeDocument/2006/relationships/image" Target="../media/image850.png"/><Relationship Id="rId42" Type="http://schemas.openxmlformats.org/officeDocument/2006/relationships/image" Target="../media/image106.png"/><Relationship Id="rId47" Type="http://schemas.openxmlformats.org/officeDocument/2006/relationships/image" Target="../media/image111.png"/><Relationship Id="rId50" Type="http://schemas.openxmlformats.org/officeDocument/2006/relationships/image" Target="../media/image114.png"/><Relationship Id="rId55" Type="http://schemas.openxmlformats.org/officeDocument/2006/relationships/image" Target="../media/image38.png"/><Relationship Id="rId7" Type="http://schemas.openxmlformats.org/officeDocument/2006/relationships/image" Target="../media/image20.png"/><Relationship Id="rId12" Type="http://schemas.openxmlformats.org/officeDocument/2006/relationships/image" Target="../media/image760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46" Type="http://schemas.openxmlformats.org/officeDocument/2006/relationships/image" Target="../media/image110.png"/><Relationship Id="rId2" Type="http://schemas.openxmlformats.org/officeDocument/2006/relationships/image" Target="../media/image15.png"/><Relationship Id="rId16" Type="http://schemas.openxmlformats.org/officeDocument/2006/relationships/image" Target="../media/image26.png"/><Relationship Id="rId20" Type="http://schemas.openxmlformats.org/officeDocument/2006/relationships/image" Target="../media/image84.png"/><Relationship Id="rId29" Type="http://schemas.openxmlformats.org/officeDocument/2006/relationships/image" Target="../media/image31.png"/><Relationship Id="rId41" Type="http://schemas.openxmlformats.org/officeDocument/2006/relationships/image" Target="../media/image105.png"/><Relationship Id="rId5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32" Type="http://schemas.openxmlformats.org/officeDocument/2006/relationships/image" Target="../media/image34.png"/><Relationship Id="rId40" Type="http://schemas.openxmlformats.org/officeDocument/2006/relationships/image" Target="../media/image104.png"/><Relationship Id="rId45" Type="http://schemas.openxmlformats.org/officeDocument/2006/relationships/image" Target="../media/image1090.png"/><Relationship Id="rId53" Type="http://schemas.openxmlformats.org/officeDocument/2006/relationships/image" Target="../media/image36.png"/><Relationship Id="rId5" Type="http://schemas.openxmlformats.org/officeDocument/2006/relationships/image" Target="../media/image18.png"/><Relationship Id="rId15" Type="http://schemas.openxmlformats.org/officeDocument/2006/relationships/image" Target="../media/image25.png"/><Relationship Id="rId23" Type="http://schemas.openxmlformats.org/officeDocument/2006/relationships/image" Target="../media/image87.png"/><Relationship Id="rId28" Type="http://schemas.openxmlformats.org/officeDocument/2006/relationships/image" Target="../media/image30.png"/><Relationship Id="rId49" Type="http://schemas.openxmlformats.org/officeDocument/2006/relationships/image" Target="../media/image113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31" Type="http://schemas.openxmlformats.org/officeDocument/2006/relationships/image" Target="../media/image33.png"/><Relationship Id="rId44" Type="http://schemas.openxmlformats.org/officeDocument/2006/relationships/image" Target="../media/image1080.png"/><Relationship Id="rId52" Type="http://schemas.openxmlformats.org/officeDocument/2006/relationships/image" Target="../media/image1160.png"/><Relationship Id="rId4" Type="http://schemas.openxmlformats.org/officeDocument/2006/relationships/image" Target="../media/image17.png"/><Relationship Id="rId9" Type="http://schemas.openxmlformats.org/officeDocument/2006/relationships/image" Target="../media/image73.png"/><Relationship Id="rId14" Type="http://schemas.openxmlformats.org/officeDocument/2006/relationships/image" Target="../media/image24.png"/><Relationship Id="rId22" Type="http://schemas.openxmlformats.org/officeDocument/2006/relationships/image" Target="../media/image86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43" Type="http://schemas.openxmlformats.org/officeDocument/2006/relationships/image" Target="../media/image107.png"/><Relationship Id="rId48" Type="http://schemas.openxmlformats.org/officeDocument/2006/relationships/image" Target="../media/image112.png"/><Relationship Id="rId56" Type="http://schemas.openxmlformats.org/officeDocument/2006/relationships/image" Target="../media/image39.png"/><Relationship Id="rId8" Type="http://schemas.openxmlformats.org/officeDocument/2006/relationships/image" Target="../media/image21.png"/><Relationship Id="rId51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26" Type="http://schemas.openxmlformats.org/officeDocument/2006/relationships/image" Target="../media/image49.png"/><Relationship Id="rId51" Type="http://schemas.openxmlformats.org/officeDocument/2006/relationships/image" Target="../media/image115.png"/><Relationship Id="rId3" Type="http://schemas.openxmlformats.org/officeDocument/2006/relationships/image" Target="../media/image41.png"/><Relationship Id="rId42" Type="http://schemas.openxmlformats.org/officeDocument/2006/relationships/image" Target="../media/image106.png"/><Relationship Id="rId47" Type="http://schemas.openxmlformats.org/officeDocument/2006/relationships/image" Target="../media/image111.png"/><Relationship Id="rId50" Type="http://schemas.openxmlformats.org/officeDocument/2006/relationships/image" Target="../media/image114.png"/><Relationship Id="rId55" Type="http://schemas.openxmlformats.org/officeDocument/2006/relationships/image" Target="../media/image57.png"/><Relationship Id="rId12" Type="http://schemas.openxmlformats.org/officeDocument/2006/relationships/image" Target="../media/image45.png"/><Relationship Id="rId25" Type="http://schemas.openxmlformats.org/officeDocument/2006/relationships/image" Target="../media/image48.png"/><Relationship Id="rId46" Type="http://schemas.openxmlformats.org/officeDocument/2006/relationships/image" Target="../media/image110.png"/><Relationship Id="rId2" Type="http://schemas.openxmlformats.org/officeDocument/2006/relationships/image" Target="../media/image40.png"/><Relationship Id="rId20" Type="http://schemas.openxmlformats.org/officeDocument/2006/relationships/image" Target="../media/image84.png"/><Relationship Id="rId29" Type="http://schemas.openxmlformats.org/officeDocument/2006/relationships/image" Target="../media/image52.png"/><Relationship Id="rId41" Type="http://schemas.openxmlformats.org/officeDocument/2006/relationships/image" Target="../media/image105.png"/><Relationship Id="rId54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750.png"/><Relationship Id="rId24" Type="http://schemas.openxmlformats.org/officeDocument/2006/relationships/image" Target="../media/image47.png"/><Relationship Id="rId40" Type="http://schemas.openxmlformats.org/officeDocument/2006/relationships/image" Target="../media/image104.png"/><Relationship Id="rId53" Type="http://schemas.openxmlformats.org/officeDocument/2006/relationships/image" Target="../media/image55.png"/><Relationship Id="rId5" Type="http://schemas.openxmlformats.org/officeDocument/2006/relationships/image" Target="../media/image43.png"/><Relationship Id="rId23" Type="http://schemas.openxmlformats.org/officeDocument/2006/relationships/image" Target="../media/image87.png"/><Relationship Id="rId28" Type="http://schemas.openxmlformats.org/officeDocument/2006/relationships/image" Target="../media/image51.png"/><Relationship Id="rId49" Type="http://schemas.openxmlformats.org/officeDocument/2006/relationships/image" Target="../media/image113.png"/><Relationship Id="rId10" Type="http://schemas.openxmlformats.org/officeDocument/2006/relationships/image" Target="../media/image740.png"/><Relationship Id="rId19" Type="http://schemas.openxmlformats.org/officeDocument/2006/relationships/image" Target="../media/image83.png"/><Relationship Id="rId52" Type="http://schemas.openxmlformats.org/officeDocument/2006/relationships/image" Target="../media/image54.png"/><Relationship Id="rId4" Type="http://schemas.openxmlformats.org/officeDocument/2006/relationships/image" Target="../media/image42.png"/><Relationship Id="rId9" Type="http://schemas.openxmlformats.org/officeDocument/2006/relationships/image" Target="../media/image730.png"/><Relationship Id="rId22" Type="http://schemas.openxmlformats.org/officeDocument/2006/relationships/image" Target="../media/image86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43" Type="http://schemas.openxmlformats.org/officeDocument/2006/relationships/image" Target="../media/image107.png"/><Relationship Id="rId48" Type="http://schemas.openxmlformats.org/officeDocument/2006/relationships/image" Target="../media/image1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6.png"/><Relationship Id="rId26" Type="http://schemas.openxmlformats.org/officeDocument/2006/relationships/image" Target="../media/image139.png"/><Relationship Id="rId3" Type="http://schemas.openxmlformats.org/officeDocument/2006/relationships/image" Target="../media/image58.png"/><Relationship Id="rId21" Type="http://schemas.openxmlformats.org/officeDocument/2006/relationships/image" Target="../media/image79.png"/><Relationship Id="rId34" Type="http://schemas.openxmlformats.org/officeDocument/2006/relationships/image" Target="../media/image1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135.png"/><Relationship Id="rId33" Type="http://schemas.openxmlformats.org/officeDocument/2006/relationships/image" Target="../media/image175.png"/><Relationship Id="rId2" Type="http://schemas.openxmlformats.org/officeDocument/2006/relationships/image" Target="../media/image16.png"/><Relationship Id="rId16" Type="http://schemas.openxmlformats.org/officeDocument/2006/relationships/image" Target="../media/image71.png"/><Relationship Id="rId20" Type="http://schemas.openxmlformats.org/officeDocument/2006/relationships/image" Target="../media/image78.png"/><Relationship Id="rId29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132.png"/><Relationship Id="rId32" Type="http://schemas.openxmlformats.org/officeDocument/2006/relationships/image" Target="../media/image174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81.png"/><Relationship Id="rId28" Type="http://schemas.openxmlformats.org/officeDocument/2006/relationships/image" Target="../media/image170.png"/><Relationship Id="rId10" Type="http://schemas.openxmlformats.org/officeDocument/2006/relationships/image" Target="../media/image65.png"/><Relationship Id="rId19" Type="http://schemas.openxmlformats.org/officeDocument/2006/relationships/image" Target="../media/image77.png"/><Relationship Id="rId31" Type="http://schemas.openxmlformats.org/officeDocument/2006/relationships/image" Target="../media/image173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80.png"/><Relationship Id="rId27" Type="http://schemas.openxmlformats.org/officeDocument/2006/relationships/image" Target="../media/image169.png"/><Relationship Id="rId30" Type="http://schemas.openxmlformats.org/officeDocument/2006/relationships/image" Target="../media/image17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18" Type="http://schemas.openxmlformats.org/officeDocument/2006/relationships/image" Target="../media/image200.png"/><Relationship Id="rId26" Type="http://schemas.openxmlformats.org/officeDocument/2006/relationships/image" Target="../media/image1740.png"/><Relationship Id="rId3" Type="http://schemas.openxmlformats.org/officeDocument/2006/relationships/image" Target="../media/image179.png"/><Relationship Id="rId21" Type="http://schemas.openxmlformats.org/officeDocument/2006/relationships/image" Target="../media/image203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17" Type="http://schemas.openxmlformats.org/officeDocument/2006/relationships/image" Target="../media/image199.png"/><Relationship Id="rId25" Type="http://schemas.openxmlformats.org/officeDocument/2006/relationships/image" Target="../media/image207.png"/><Relationship Id="rId2" Type="http://schemas.openxmlformats.org/officeDocument/2006/relationships/image" Target="../media/image178.png"/><Relationship Id="rId16" Type="http://schemas.openxmlformats.org/officeDocument/2006/relationships/image" Target="../media/image198.png"/><Relationship Id="rId20" Type="http://schemas.openxmlformats.org/officeDocument/2006/relationships/image" Target="../media/image202.png"/><Relationship Id="rId29" Type="http://schemas.openxmlformats.org/officeDocument/2006/relationships/image" Target="../media/image1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24" Type="http://schemas.openxmlformats.org/officeDocument/2006/relationships/image" Target="../media/image206.png"/><Relationship Id="rId32" Type="http://schemas.openxmlformats.org/officeDocument/2006/relationships/image" Target="../media/image210.png"/><Relationship Id="rId5" Type="http://schemas.openxmlformats.org/officeDocument/2006/relationships/image" Target="../media/image181.png"/><Relationship Id="rId15" Type="http://schemas.openxmlformats.org/officeDocument/2006/relationships/image" Target="../media/image192.png"/><Relationship Id="rId23" Type="http://schemas.openxmlformats.org/officeDocument/2006/relationships/image" Target="../media/image205.png"/><Relationship Id="rId28" Type="http://schemas.openxmlformats.org/officeDocument/2006/relationships/image" Target="../media/image1710.png"/><Relationship Id="rId10" Type="http://schemas.openxmlformats.org/officeDocument/2006/relationships/image" Target="../media/image186.png"/><Relationship Id="rId19" Type="http://schemas.openxmlformats.org/officeDocument/2006/relationships/image" Target="../media/image201.png"/><Relationship Id="rId31" Type="http://schemas.openxmlformats.org/officeDocument/2006/relationships/image" Target="../media/image209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Relationship Id="rId14" Type="http://schemas.openxmlformats.org/officeDocument/2006/relationships/image" Target="../media/image191.png"/><Relationship Id="rId22" Type="http://schemas.openxmlformats.org/officeDocument/2006/relationships/image" Target="../media/image204.png"/><Relationship Id="rId27" Type="http://schemas.openxmlformats.org/officeDocument/2006/relationships/image" Target="../media/image1750.png"/><Relationship Id="rId30" Type="http://schemas.openxmlformats.org/officeDocument/2006/relationships/image" Target="../media/image20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215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5" Type="http://schemas.openxmlformats.org/officeDocument/2006/relationships/image" Target="../media/image213.png"/><Relationship Id="rId4" Type="http://schemas.openxmlformats.org/officeDocument/2006/relationships/image" Target="../media/image2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18" Type="http://schemas.openxmlformats.org/officeDocument/2006/relationships/image" Target="../media/image218.png"/><Relationship Id="rId26" Type="http://schemas.openxmlformats.org/officeDocument/2006/relationships/image" Target="../media/image1740.png"/><Relationship Id="rId39" Type="http://schemas.openxmlformats.org/officeDocument/2006/relationships/image" Target="../media/image226.png"/><Relationship Id="rId3" Type="http://schemas.openxmlformats.org/officeDocument/2006/relationships/image" Target="../media/image216.png"/><Relationship Id="rId21" Type="http://schemas.openxmlformats.org/officeDocument/2006/relationships/image" Target="../media/image203.png"/><Relationship Id="rId34" Type="http://schemas.openxmlformats.org/officeDocument/2006/relationships/image" Target="../media/image221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17" Type="http://schemas.openxmlformats.org/officeDocument/2006/relationships/image" Target="../media/image217.png"/><Relationship Id="rId25" Type="http://schemas.openxmlformats.org/officeDocument/2006/relationships/image" Target="../media/image207.png"/><Relationship Id="rId33" Type="http://schemas.openxmlformats.org/officeDocument/2006/relationships/image" Target="../media/image220.png"/><Relationship Id="rId38" Type="http://schemas.openxmlformats.org/officeDocument/2006/relationships/image" Target="../media/image225.png"/><Relationship Id="rId2" Type="http://schemas.openxmlformats.org/officeDocument/2006/relationships/image" Target="../media/image178.png"/><Relationship Id="rId16" Type="http://schemas.openxmlformats.org/officeDocument/2006/relationships/image" Target="../media/image199.png"/><Relationship Id="rId20" Type="http://schemas.openxmlformats.org/officeDocument/2006/relationships/image" Target="../media/image202.png"/><Relationship Id="rId29" Type="http://schemas.openxmlformats.org/officeDocument/2006/relationships/image" Target="../media/image1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24" Type="http://schemas.openxmlformats.org/officeDocument/2006/relationships/image" Target="../media/image206.png"/><Relationship Id="rId32" Type="http://schemas.openxmlformats.org/officeDocument/2006/relationships/image" Target="../media/image219.png"/><Relationship Id="rId37" Type="http://schemas.openxmlformats.org/officeDocument/2006/relationships/image" Target="../media/image224.png"/><Relationship Id="rId5" Type="http://schemas.openxmlformats.org/officeDocument/2006/relationships/image" Target="../media/image181.png"/><Relationship Id="rId15" Type="http://schemas.openxmlformats.org/officeDocument/2006/relationships/image" Target="../media/image192.png"/><Relationship Id="rId23" Type="http://schemas.openxmlformats.org/officeDocument/2006/relationships/image" Target="../media/image205.png"/><Relationship Id="rId28" Type="http://schemas.openxmlformats.org/officeDocument/2006/relationships/image" Target="../media/image1710.png"/><Relationship Id="rId36" Type="http://schemas.openxmlformats.org/officeDocument/2006/relationships/image" Target="../media/image223.png"/><Relationship Id="rId10" Type="http://schemas.openxmlformats.org/officeDocument/2006/relationships/image" Target="../media/image186.png"/><Relationship Id="rId19" Type="http://schemas.openxmlformats.org/officeDocument/2006/relationships/image" Target="../media/image201.png"/><Relationship Id="rId31" Type="http://schemas.openxmlformats.org/officeDocument/2006/relationships/image" Target="../media/image209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Relationship Id="rId14" Type="http://schemas.openxmlformats.org/officeDocument/2006/relationships/image" Target="../media/image191.png"/><Relationship Id="rId22" Type="http://schemas.openxmlformats.org/officeDocument/2006/relationships/image" Target="../media/image204.png"/><Relationship Id="rId27" Type="http://schemas.openxmlformats.org/officeDocument/2006/relationships/image" Target="../media/image1750.png"/><Relationship Id="rId30" Type="http://schemas.openxmlformats.org/officeDocument/2006/relationships/image" Target="../media/image208.png"/><Relationship Id="rId35" Type="http://schemas.openxmlformats.org/officeDocument/2006/relationships/image" Target="../media/image2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8.png"/><Relationship Id="rId18" Type="http://schemas.openxmlformats.org/officeDocument/2006/relationships/image" Target="../media/image243.png"/><Relationship Id="rId26" Type="http://schemas.openxmlformats.org/officeDocument/2006/relationships/image" Target="../media/image1750.png"/><Relationship Id="rId3" Type="http://schemas.openxmlformats.org/officeDocument/2006/relationships/image" Target="../media/image10.png"/><Relationship Id="rId21" Type="http://schemas.openxmlformats.org/officeDocument/2006/relationships/image" Target="../media/image203.png"/><Relationship Id="rId7" Type="http://schemas.openxmlformats.org/officeDocument/2006/relationships/image" Target="../media/image232.png"/><Relationship Id="rId12" Type="http://schemas.openxmlformats.org/officeDocument/2006/relationships/image" Target="../media/image237.png"/><Relationship Id="rId17" Type="http://schemas.openxmlformats.org/officeDocument/2006/relationships/image" Target="../media/image242.png"/><Relationship Id="rId25" Type="http://schemas.openxmlformats.org/officeDocument/2006/relationships/image" Target="../media/image1740.png"/><Relationship Id="rId2" Type="http://schemas.openxmlformats.org/officeDocument/2006/relationships/image" Target="../media/image227.png"/><Relationship Id="rId16" Type="http://schemas.openxmlformats.org/officeDocument/2006/relationships/image" Target="../media/image241.png"/><Relationship Id="rId20" Type="http://schemas.openxmlformats.org/officeDocument/2006/relationships/image" Target="../media/image202.png"/><Relationship Id="rId29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1" Type="http://schemas.openxmlformats.org/officeDocument/2006/relationships/image" Target="../media/image236.png"/><Relationship Id="rId24" Type="http://schemas.openxmlformats.org/officeDocument/2006/relationships/image" Target="../media/image246.png"/><Relationship Id="rId5" Type="http://schemas.openxmlformats.org/officeDocument/2006/relationships/image" Target="../media/image230.png"/><Relationship Id="rId15" Type="http://schemas.openxmlformats.org/officeDocument/2006/relationships/image" Target="../media/image240.png"/><Relationship Id="rId23" Type="http://schemas.openxmlformats.org/officeDocument/2006/relationships/image" Target="../media/image245.png"/><Relationship Id="rId28" Type="http://schemas.openxmlformats.org/officeDocument/2006/relationships/image" Target="../media/image1700.png"/><Relationship Id="rId10" Type="http://schemas.openxmlformats.org/officeDocument/2006/relationships/image" Target="../media/image235.png"/><Relationship Id="rId19" Type="http://schemas.openxmlformats.org/officeDocument/2006/relationships/image" Target="../media/image201.png"/><Relationship Id="rId31" Type="http://schemas.openxmlformats.org/officeDocument/2006/relationships/image" Target="../media/image219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Relationship Id="rId14" Type="http://schemas.openxmlformats.org/officeDocument/2006/relationships/image" Target="../media/image239.png"/><Relationship Id="rId22" Type="http://schemas.openxmlformats.org/officeDocument/2006/relationships/image" Target="../media/image244.png"/><Relationship Id="rId27" Type="http://schemas.openxmlformats.org/officeDocument/2006/relationships/image" Target="../media/image1710.png"/><Relationship Id="rId30" Type="http://schemas.openxmlformats.org/officeDocument/2006/relationships/image" Target="../media/image2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40.png"/><Relationship Id="rId18" Type="http://schemas.openxmlformats.org/officeDocument/2006/relationships/image" Target="../media/image202.png"/><Relationship Id="rId26" Type="http://schemas.openxmlformats.org/officeDocument/2006/relationships/image" Target="../media/image1700.png"/><Relationship Id="rId3" Type="http://schemas.openxmlformats.org/officeDocument/2006/relationships/image" Target="../media/image249.png"/><Relationship Id="rId21" Type="http://schemas.openxmlformats.org/officeDocument/2006/relationships/image" Target="../media/image245.png"/><Relationship Id="rId7" Type="http://schemas.openxmlformats.org/officeDocument/2006/relationships/image" Target="../media/image253.png"/><Relationship Id="rId12" Type="http://schemas.openxmlformats.org/officeDocument/2006/relationships/image" Target="../media/image239.png"/><Relationship Id="rId17" Type="http://schemas.openxmlformats.org/officeDocument/2006/relationships/image" Target="../media/image201.png"/><Relationship Id="rId25" Type="http://schemas.openxmlformats.org/officeDocument/2006/relationships/image" Target="../media/image1710.png"/><Relationship Id="rId2" Type="http://schemas.openxmlformats.org/officeDocument/2006/relationships/image" Target="../media/image248.png"/><Relationship Id="rId16" Type="http://schemas.openxmlformats.org/officeDocument/2006/relationships/image" Target="../media/image243.png"/><Relationship Id="rId20" Type="http://schemas.openxmlformats.org/officeDocument/2006/relationships/image" Target="../media/image244.png"/><Relationship Id="rId29" Type="http://schemas.openxmlformats.org/officeDocument/2006/relationships/image" Target="../media/image2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11" Type="http://schemas.openxmlformats.org/officeDocument/2006/relationships/image" Target="../media/image238.png"/><Relationship Id="rId24" Type="http://schemas.openxmlformats.org/officeDocument/2006/relationships/image" Target="../media/image1750.png"/><Relationship Id="rId32" Type="http://schemas.openxmlformats.org/officeDocument/2006/relationships/image" Target="../media/image260.png"/><Relationship Id="rId5" Type="http://schemas.openxmlformats.org/officeDocument/2006/relationships/image" Target="../media/image251.png"/><Relationship Id="rId15" Type="http://schemas.openxmlformats.org/officeDocument/2006/relationships/image" Target="../media/image242.png"/><Relationship Id="rId23" Type="http://schemas.openxmlformats.org/officeDocument/2006/relationships/image" Target="../media/image1740.png"/><Relationship Id="rId28" Type="http://schemas.openxmlformats.org/officeDocument/2006/relationships/image" Target="../media/image247.png"/><Relationship Id="rId10" Type="http://schemas.openxmlformats.org/officeDocument/2006/relationships/image" Target="../media/image256.png"/><Relationship Id="rId19" Type="http://schemas.openxmlformats.org/officeDocument/2006/relationships/image" Target="../media/image203.png"/><Relationship Id="rId31" Type="http://schemas.openxmlformats.org/officeDocument/2006/relationships/image" Target="../media/image259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41.png"/><Relationship Id="rId22" Type="http://schemas.openxmlformats.org/officeDocument/2006/relationships/image" Target="../media/image246.png"/><Relationship Id="rId27" Type="http://schemas.openxmlformats.org/officeDocument/2006/relationships/image" Target="../media/image208.png"/><Relationship Id="rId30" Type="http://schemas.openxmlformats.org/officeDocument/2006/relationships/image" Target="../media/image2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11.png"/><Relationship Id="rId4" Type="http://schemas.openxmlformats.org/officeDocument/2006/relationships/image" Target="../media/image16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0.png"/><Relationship Id="rId2" Type="http://schemas.openxmlformats.org/officeDocument/2006/relationships/image" Target="../media/image1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0.png"/><Relationship Id="rId5" Type="http://schemas.openxmlformats.org/officeDocument/2006/relationships/image" Target="../media/image2010.png"/><Relationship Id="rId4" Type="http://schemas.openxmlformats.org/officeDocument/2006/relationships/image" Target="../media/image17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0.png"/><Relationship Id="rId2" Type="http://schemas.openxmlformats.org/officeDocument/2006/relationships/image" Target="../media/image18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8.png"/><Relationship Id="rId4" Type="http://schemas.openxmlformats.org/officeDocument/2006/relationships/image" Target="../media/image17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5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10.png"/><Relationship Id="rId7" Type="http://schemas.openxmlformats.org/officeDocument/2006/relationships/image" Target="../media/image35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1.png"/><Relationship Id="rId4" Type="http://schemas.openxmlformats.org/officeDocument/2006/relationships/image" Target="../media/image40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550.png"/><Relationship Id="rId3" Type="http://schemas.openxmlformats.org/officeDocument/2006/relationships/image" Target="../media/image450.png"/><Relationship Id="rId7" Type="http://schemas.openxmlformats.org/officeDocument/2006/relationships/image" Target="../media/image500.png"/><Relationship Id="rId12" Type="http://schemas.openxmlformats.org/officeDocument/2006/relationships/image" Target="../media/image54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30.png"/><Relationship Id="rId5" Type="http://schemas.openxmlformats.org/officeDocument/2006/relationships/image" Target="../media/image480.png"/><Relationship Id="rId10" Type="http://schemas.openxmlformats.org/officeDocument/2006/relationships/image" Target="../media/image520.png"/><Relationship Id="rId4" Type="http://schemas.openxmlformats.org/officeDocument/2006/relationships/image" Target="../media/image470.png"/><Relationship Id="rId9" Type="http://schemas.openxmlformats.org/officeDocument/2006/relationships/image" Target="../media/image460.png"/><Relationship Id="rId14" Type="http://schemas.openxmlformats.org/officeDocument/2006/relationships/image" Target="../media/image5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550.png"/><Relationship Id="rId3" Type="http://schemas.openxmlformats.org/officeDocument/2006/relationships/image" Target="../media/image450.png"/><Relationship Id="rId7" Type="http://schemas.openxmlformats.org/officeDocument/2006/relationships/image" Target="../media/image500.png"/><Relationship Id="rId12" Type="http://schemas.openxmlformats.org/officeDocument/2006/relationships/image" Target="../media/image54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30.png"/><Relationship Id="rId5" Type="http://schemas.openxmlformats.org/officeDocument/2006/relationships/image" Target="../media/image480.png"/><Relationship Id="rId10" Type="http://schemas.openxmlformats.org/officeDocument/2006/relationships/image" Target="../media/image520.png"/><Relationship Id="rId4" Type="http://schemas.openxmlformats.org/officeDocument/2006/relationships/image" Target="../media/image470.png"/><Relationship Id="rId9" Type="http://schemas.openxmlformats.org/officeDocument/2006/relationships/image" Target="../media/image46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13" Type="http://schemas.openxmlformats.org/officeDocument/2006/relationships/image" Target="../media/image690.png"/><Relationship Id="rId18" Type="http://schemas.openxmlformats.org/officeDocument/2006/relationships/image" Target="../media/image741.png"/><Relationship Id="rId3" Type="http://schemas.openxmlformats.org/officeDocument/2006/relationships/image" Target="../media/image630.png"/><Relationship Id="rId21" Type="http://schemas.openxmlformats.org/officeDocument/2006/relationships/image" Target="../media/image770.png"/><Relationship Id="rId7" Type="http://schemas.openxmlformats.org/officeDocument/2006/relationships/image" Target="../media/image500.png"/><Relationship Id="rId12" Type="http://schemas.openxmlformats.org/officeDocument/2006/relationships/image" Target="../media/image550.png"/><Relationship Id="rId17" Type="http://schemas.openxmlformats.org/officeDocument/2006/relationships/image" Target="../media/image731.png"/><Relationship Id="rId2" Type="http://schemas.openxmlformats.org/officeDocument/2006/relationships/image" Target="../media/image620.png"/><Relationship Id="rId16" Type="http://schemas.openxmlformats.org/officeDocument/2006/relationships/image" Target="../media/image720.png"/><Relationship Id="rId20" Type="http://schemas.openxmlformats.org/officeDocument/2006/relationships/image" Target="../media/image7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40.png"/><Relationship Id="rId5" Type="http://schemas.openxmlformats.org/officeDocument/2006/relationships/image" Target="../media/image650.png"/><Relationship Id="rId15" Type="http://schemas.openxmlformats.org/officeDocument/2006/relationships/image" Target="../media/image711.png"/><Relationship Id="rId23" Type="http://schemas.openxmlformats.org/officeDocument/2006/relationships/image" Target="../media/image790.png"/><Relationship Id="rId10" Type="http://schemas.openxmlformats.org/officeDocument/2006/relationships/image" Target="../media/image680.png"/><Relationship Id="rId19" Type="http://schemas.openxmlformats.org/officeDocument/2006/relationships/image" Target="../media/image751.png"/><Relationship Id="rId4" Type="http://schemas.openxmlformats.org/officeDocument/2006/relationships/image" Target="../media/image640.png"/><Relationship Id="rId9" Type="http://schemas.openxmlformats.org/officeDocument/2006/relationships/image" Target="../media/image670.png"/><Relationship Id="rId14" Type="http://schemas.openxmlformats.org/officeDocument/2006/relationships/image" Target="../media/image700.png"/><Relationship Id="rId22" Type="http://schemas.openxmlformats.org/officeDocument/2006/relationships/image" Target="../media/image7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0.png"/><Relationship Id="rId4" Type="http://schemas.openxmlformats.org/officeDocument/2006/relationships/image" Target="../media/image8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76600" y="1064568"/>
                <a:ext cx="7391400" cy="1754832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800" b="1" u="sng" dirty="0"/>
                  <a:t>Warm up</a:t>
                </a:r>
                <a:r>
                  <a:rPr lang="en-US" sz="28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2800" dirty="0"/>
                  <a:t>Given 5 points on the unit equilateral triangle, show there’s always a pair of distance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apart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6600" y="1064568"/>
                <a:ext cx="7391400" cy="1754832"/>
              </a:xfrm>
              <a:blipFill>
                <a:blip r:embed="rId2"/>
                <a:stretch>
                  <a:fillRect t="-43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itle 1"/>
          <p:cNvSpPr txBox="1">
            <a:spLocks/>
          </p:cNvSpPr>
          <p:nvPr/>
        </p:nvSpPr>
        <p:spPr>
          <a:xfrm>
            <a:off x="1143000" y="-327025"/>
            <a:ext cx="518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CS4102 Algorithms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1512570" y="609600"/>
            <a:ext cx="335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2018</a:t>
            </a:r>
          </a:p>
        </p:txBody>
      </p:sp>
      <p:sp>
        <p:nvSpPr>
          <p:cNvPr id="75" name="Oval 74"/>
          <p:cNvSpPr/>
          <p:nvPr/>
        </p:nvSpPr>
        <p:spPr>
          <a:xfrm>
            <a:off x="6248400" y="3728884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781800" y="5943600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158740" y="5867400"/>
            <a:ext cx="152400" cy="152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867400" y="4953000"/>
            <a:ext cx="152400" cy="1524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705600" y="5105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956114" y="4299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794314" y="6487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4267200" y="2971801"/>
            <a:ext cx="4077798" cy="351534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8314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1" y="1182558"/>
                <a:ext cx="3250955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1" y="1182558"/>
                <a:ext cx="3250955" cy="72244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1" y="3834326"/>
                <a:ext cx="904231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1" y="3834326"/>
                <a:ext cx="904231" cy="457200"/>
              </a:xfrm>
              <a:prstGeom prst="rect">
                <a:avLst/>
              </a:prstGeom>
              <a:blipFill>
                <a:blip r:embed="rId6"/>
                <a:stretch>
                  <a:fillRect l="-34247" t="-147368" r="-4110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139728" y="3834326"/>
                <a:ext cx="975072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9728" y="3834326"/>
                <a:ext cx="975072" cy="457200"/>
              </a:xfrm>
              <a:prstGeom prst="rect">
                <a:avLst/>
              </a:prstGeom>
              <a:blipFill>
                <a:blip r:embed="rId7"/>
                <a:stretch>
                  <a:fillRect l="-26582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3832376"/>
                <a:ext cx="952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3832376"/>
                <a:ext cx="952500" cy="457200"/>
              </a:xfrm>
              <a:prstGeom prst="rect">
                <a:avLst/>
              </a:prstGeom>
              <a:blipFill>
                <a:blip r:embed="rId8"/>
                <a:stretch>
                  <a:fillRect l="-31579" t="-147368" r="-1316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743701" y="3834326"/>
                <a:ext cx="992723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3701" y="3834326"/>
                <a:ext cx="992723" cy="457200"/>
              </a:xfrm>
              <a:prstGeom prst="rect">
                <a:avLst/>
              </a:prstGeom>
              <a:blipFill>
                <a:blip r:embed="rId9"/>
                <a:stretch>
                  <a:fillRect l="-26250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280277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025996" y="3485452"/>
            <a:ext cx="1331358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26991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505450" y="3485452"/>
            <a:ext cx="11430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591612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486650" y="4291526"/>
            <a:ext cx="4995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143432" y="4291526"/>
            <a:ext cx="96630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505451" y="4289576"/>
            <a:ext cx="6900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428932" y="4289576"/>
            <a:ext cx="76518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627264" y="4291526"/>
            <a:ext cx="706074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566776" y="4291526"/>
            <a:ext cx="60488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025997" y="4291527"/>
            <a:ext cx="689597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76964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83109" y="1965660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09" y="1965660"/>
                <a:ext cx="3745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981450" y="2887520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0" y="2887520"/>
                <a:ext cx="616644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276940" y="2887520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40" y="2887520"/>
                <a:ext cx="616644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438400" y="3725465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725465"/>
                <a:ext cx="616644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038600" y="3745468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745468"/>
                <a:ext cx="61664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936556" y="3733800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556" y="3733800"/>
                <a:ext cx="616644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696200" y="3733800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3733800"/>
                <a:ext cx="61664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686800" y="1852559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852559"/>
                <a:ext cx="435184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697114" y="2975811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114" y="2975811"/>
                <a:ext cx="435184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686800" y="3822091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3822091"/>
                <a:ext cx="435184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686800" y="5177136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5177136"/>
                <a:ext cx="435184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/>
          <p:cNvSpPr/>
          <p:nvPr/>
        </p:nvSpPr>
        <p:spPr>
          <a:xfrm flipH="1" flipV="1">
            <a:off x="9155712" y="1981201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2"/>
              <p:cNvSpPr txBox="1">
                <a:spLocks noChangeArrowheads="1"/>
              </p:cNvSpPr>
              <p:nvPr/>
            </p:nvSpPr>
            <p:spPr bwMode="auto">
              <a:xfrm>
                <a:off x="8763000" y="3524288"/>
                <a:ext cx="231238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⁡</m:t>
                      </m:r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3000" y="3524288"/>
                <a:ext cx="2312388" cy="523220"/>
              </a:xfrm>
              <a:prstGeom prst="rect">
                <a:avLst/>
              </a:prstGeom>
              <a:blipFill>
                <a:blip r:embed="rId30"/>
                <a:stretch>
                  <a:fillRect b="-190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/>
          <p:cNvGrpSpPr/>
          <p:nvPr/>
        </p:nvGrpSpPr>
        <p:grpSpPr>
          <a:xfrm rot="5400000">
            <a:off x="8915399" y="3352801"/>
            <a:ext cx="4114801" cy="762000"/>
            <a:chOff x="3005502" y="4267200"/>
            <a:chExt cx="4114801" cy="762000"/>
          </a:xfrm>
        </p:grpSpPr>
        <p:sp>
          <p:nvSpPr>
            <p:cNvPr id="106" name="Rounded Rectangle 105"/>
            <p:cNvSpPr/>
            <p:nvPr/>
          </p:nvSpPr>
          <p:spPr>
            <a:xfrm>
              <a:off x="3005502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4072302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5139102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6358303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6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𝑂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r>
                          <a:rPr lang="en-US" sz="2000" i="1">
                            <a:latin typeface="Cambria Math"/>
                          </a:rPr>
                          <m:t>𝜀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2: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3: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Ω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𝜀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and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𝑐𝑓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  <m:r>
                      <a:rPr lang="en-US" sz="2000" i="1">
                        <a:latin typeface="Cambria Math"/>
                      </a:rPr>
                      <m:t>&lt;1</m:t>
                    </m:r>
                  </m:oMath>
                </a14:m>
                <a:r>
                  <a:rPr lang="en-US" sz="2000" dirty="0"/>
                  <a:t> and all sufficiently large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1359473"/>
                <a:ext cx="2664897" cy="619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𝑓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59473"/>
                <a:ext cx="2664897" cy="619400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1" y="4419601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=4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+5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4419601"/>
                <a:ext cx="3349315" cy="827471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76442" y="5490071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89156" y="6013291"/>
                <a:ext cx="3256148" cy="594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56" y="6013291"/>
                <a:ext cx="3256148" cy="594650"/>
              </a:xfrm>
              <a:prstGeom prst="rect">
                <a:avLst/>
              </a:prstGeom>
              <a:blipFill>
                <a:blip r:embed="rId5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2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792337" y="1600201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=4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+5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337" y="1600201"/>
                <a:ext cx="3349315" cy="827471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1"/>
              <p:cNvSpPr txBox="1">
                <a:spLocks noChangeArrowheads="1"/>
              </p:cNvSpPr>
              <p:nvPr/>
            </p:nvSpPr>
            <p:spPr bwMode="auto">
              <a:xfrm>
                <a:off x="3583036" y="248490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3036" y="2484906"/>
                <a:ext cx="13335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6" name="Group 385"/>
          <p:cNvGrpSpPr/>
          <p:nvPr/>
        </p:nvGrpSpPr>
        <p:grpSpPr>
          <a:xfrm>
            <a:off x="1088166" y="2942107"/>
            <a:ext cx="5785833" cy="267449"/>
            <a:chOff x="362629" y="2942106"/>
            <a:chExt cx="5785833" cy="267449"/>
          </a:xfrm>
        </p:grpSpPr>
        <p:cxnSp>
          <p:nvCxnSpPr>
            <p:cNvPr id="33" name="Straight Connector 32"/>
            <p:cNvCxnSpPr>
              <a:stCxn id="14" idx="2"/>
              <a:endCxn id="16" idx="0"/>
            </p:cNvCxnSpPr>
            <p:nvPr/>
          </p:nvCxnSpPr>
          <p:spPr>
            <a:xfrm flipH="1">
              <a:off x="362629" y="2942106"/>
              <a:ext cx="3161620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4" idx="2"/>
              <a:endCxn id="227" idx="0"/>
            </p:cNvCxnSpPr>
            <p:nvPr/>
          </p:nvCxnSpPr>
          <p:spPr>
            <a:xfrm>
              <a:off x="3524249" y="2942106"/>
              <a:ext cx="2624213" cy="25829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4" idx="2"/>
              <a:endCxn id="225" idx="0"/>
            </p:cNvCxnSpPr>
            <p:nvPr/>
          </p:nvCxnSpPr>
          <p:spPr>
            <a:xfrm flipH="1">
              <a:off x="2221999" y="2942106"/>
              <a:ext cx="1302250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4" idx="2"/>
              <a:endCxn id="223" idx="0"/>
            </p:cNvCxnSpPr>
            <p:nvPr/>
          </p:nvCxnSpPr>
          <p:spPr>
            <a:xfrm>
              <a:off x="3524249" y="2942106"/>
              <a:ext cx="784651" cy="25829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4794706" y="2394466"/>
                <a:ext cx="502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706" y="2394466"/>
                <a:ext cx="5028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1182736" y="3324073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736" y="3324073"/>
                <a:ext cx="502830" cy="616515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893131" y="617582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31" y="6175821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5129007" y="33149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007" y="3314918"/>
                <a:ext cx="502830" cy="61651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3042106" y="3324073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106" y="3324073"/>
                <a:ext cx="502830" cy="616515"/>
              </a:xfrm>
              <a:prstGeom prst="rect">
                <a:avLst/>
              </a:prstGeom>
              <a:blipFill>
                <a:blip r:embed="rId8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5" name="Group 384"/>
          <p:cNvGrpSpPr/>
          <p:nvPr/>
        </p:nvGrpSpPr>
        <p:grpSpPr>
          <a:xfrm>
            <a:off x="877937" y="3200400"/>
            <a:ext cx="6206291" cy="849126"/>
            <a:chOff x="152400" y="3200400"/>
            <a:chExt cx="6206291" cy="849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938233" y="32004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7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38233" y="3200400"/>
                  <a:ext cx="420458" cy="83997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/>
              <p:cNvSpPr txBox="1"/>
              <p:nvPr/>
            </p:nvSpPr>
            <p:spPr>
              <a:xfrm>
                <a:off x="6968569" y="33149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8" name="TextBox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569" y="3314918"/>
                <a:ext cx="502830" cy="616515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1030336" y="47290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36" y="4729018"/>
                <a:ext cx="502830" cy="616515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1792336" y="47290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336" y="4729018"/>
                <a:ext cx="502830" cy="616515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2630536" y="47290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536" y="4729018"/>
                <a:ext cx="502830" cy="616515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/>
              <p:cNvSpPr txBox="1"/>
              <p:nvPr/>
            </p:nvSpPr>
            <p:spPr>
              <a:xfrm>
                <a:off x="3468736" y="4730506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9" name="TextBox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736" y="4730506"/>
                <a:ext cx="502830" cy="616515"/>
              </a:xfrm>
              <a:prstGeom prst="rect">
                <a:avLst/>
              </a:prstGeom>
              <a:blipFill>
                <a:blip r:embed="rId1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4938950" y="4730506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950" y="4730506"/>
                <a:ext cx="502830" cy="616515"/>
              </a:xfrm>
              <a:prstGeom prst="rect">
                <a:avLst/>
              </a:prstGeom>
              <a:blipFill>
                <a:blip r:embed="rId1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5700950" y="4730506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950" y="4730506"/>
                <a:ext cx="502830" cy="616515"/>
              </a:xfrm>
              <a:prstGeom prst="rect">
                <a:avLst/>
              </a:prstGeom>
              <a:blipFill>
                <a:blip r:embed="rId1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6539150" y="4730506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50" y="4730506"/>
                <a:ext cx="502830" cy="616515"/>
              </a:xfrm>
              <a:prstGeom prst="rect">
                <a:avLst/>
              </a:prstGeom>
              <a:blipFill>
                <a:blip r:embed="rId1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oup 387"/>
          <p:cNvGrpSpPr/>
          <p:nvPr/>
        </p:nvGrpSpPr>
        <p:grpSpPr>
          <a:xfrm>
            <a:off x="725536" y="4572001"/>
            <a:ext cx="6767472" cy="885447"/>
            <a:chOff x="0" y="4572000"/>
            <a:chExt cx="6767472" cy="885447"/>
          </a:xfrm>
        </p:grpSpPr>
        <p:sp>
          <p:nvSpPr>
            <p:cNvPr id="29" name="Rectangle 28"/>
            <p:cNvSpPr/>
            <p:nvPr/>
          </p:nvSpPr>
          <p:spPr>
            <a:xfrm>
              <a:off x="3167652" y="4572000"/>
              <a:ext cx="57419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4614500"/>
                  <a:ext cx="420458" cy="83997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76200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4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" y="4614500"/>
                  <a:ext cx="420458" cy="83997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60020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4614500"/>
                  <a:ext cx="420458" cy="83997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438400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8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4615988"/>
                  <a:ext cx="420458" cy="83997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086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8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086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6706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0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06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5088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88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347014" y="4617476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4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47014" y="4617476"/>
                  <a:ext cx="420458" cy="839971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7377350" y="4731994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350" y="4731994"/>
                <a:ext cx="502830" cy="616515"/>
              </a:xfrm>
              <a:prstGeom prst="rect">
                <a:avLst/>
              </a:prstGeom>
              <a:blipFill>
                <a:blip r:embed="rId1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7" name="Group 386"/>
          <p:cNvGrpSpPr/>
          <p:nvPr/>
        </p:nvGrpSpPr>
        <p:grpSpPr>
          <a:xfrm>
            <a:off x="935766" y="4040372"/>
            <a:ext cx="6665484" cy="577106"/>
            <a:chOff x="-588246" y="4040371"/>
            <a:chExt cx="6665484" cy="577106"/>
          </a:xfrm>
        </p:grpSpPr>
        <p:cxnSp>
          <p:nvCxnSpPr>
            <p:cNvPr id="35" name="Straight Connector 34"/>
            <p:cNvCxnSpPr>
              <a:stCxn id="16" idx="2"/>
              <a:endCxn id="232" idx="0"/>
            </p:cNvCxnSpPr>
            <p:nvPr/>
          </p:nvCxnSpPr>
          <p:spPr>
            <a:xfrm flipH="1">
              <a:off x="-588246" y="4049526"/>
              <a:ext cx="152401" cy="56497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2"/>
              <a:endCxn id="234" idx="0"/>
            </p:cNvCxnSpPr>
            <p:nvPr/>
          </p:nvCxnSpPr>
          <p:spPr>
            <a:xfrm>
              <a:off x="-435845" y="4049526"/>
              <a:ext cx="609599" cy="56497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6" idx="2"/>
              <a:endCxn id="236" idx="0"/>
            </p:cNvCxnSpPr>
            <p:nvPr/>
          </p:nvCxnSpPr>
          <p:spPr>
            <a:xfrm>
              <a:off x="-435845" y="4049526"/>
              <a:ext cx="1447799" cy="56497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16" idx="2"/>
              <a:endCxn id="238" idx="0"/>
            </p:cNvCxnSpPr>
            <p:nvPr/>
          </p:nvCxnSpPr>
          <p:spPr>
            <a:xfrm>
              <a:off x="-435845" y="4049526"/>
              <a:ext cx="2285999" cy="56646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223" idx="2"/>
              <a:endCxn id="248" idx="0"/>
            </p:cNvCxnSpPr>
            <p:nvPr/>
          </p:nvCxnSpPr>
          <p:spPr>
            <a:xfrm flipH="1">
              <a:off x="3320368" y="4040371"/>
              <a:ext cx="190058" cy="57561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23" idx="2"/>
              <a:endCxn id="250" idx="0"/>
            </p:cNvCxnSpPr>
            <p:nvPr/>
          </p:nvCxnSpPr>
          <p:spPr>
            <a:xfrm>
              <a:off x="3510426" y="4040371"/>
              <a:ext cx="571942" cy="57561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23" idx="2"/>
              <a:endCxn id="252" idx="0"/>
            </p:cNvCxnSpPr>
            <p:nvPr/>
          </p:nvCxnSpPr>
          <p:spPr>
            <a:xfrm>
              <a:off x="3510426" y="4040371"/>
              <a:ext cx="1410142" cy="57561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23" idx="2"/>
              <a:endCxn id="254" idx="0"/>
            </p:cNvCxnSpPr>
            <p:nvPr/>
          </p:nvCxnSpPr>
          <p:spPr>
            <a:xfrm>
              <a:off x="3510426" y="4040371"/>
              <a:ext cx="2248342" cy="5771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225" idx="2"/>
            </p:cNvCxnSpPr>
            <p:nvPr/>
          </p:nvCxnSpPr>
          <p:spPr>
            <a:xfrm>
              <a:off x="1423535" y="4049526"/>
              <a:ext cx="252278" cy="31487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225" idx="2"/>
            </p:cNvCxnSpPr>
            <p:nvPr/>
          </p:nvCxnSpPr>
          <p:spPr>
            <a:xfrm flipH="1">
              <a:off x="1066273" y="4049526"/>
              <a:ext cx="357262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>
              <a:stCxn id="225" idx="2"/>
            </p:cNvCxnSpPr>
            <p:nvPr/>
          </p:nvCxnSpPr>
          <p:spPr>
            <a:xfrm>
              <a:off x="1423535" y="4049526"/>
              <a:ext cx="727240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225" idx="2"/>
            </p:cNvCxnSpPr>
            <p:nvPr/>
          </p:nvCxnSpPr>
          <p:spPr>
            <a:xfrm flipH="1">
              <a:off x="1384215" y="4049526"/>
              <a:ext cx="39320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227" idx="2"/>
            </p:cNvCxnSpPr>
            <p:nvPr/>
          </p:nvCxnSpPr>
          <p:spPr>
            <a:xfrm>
              <a:off x="5349998" y="4040371"/>
              <a:ext cx="252278" cy="34450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27" idx="2"/>
            </p:cNvCxnSpPr>
            <p:nvPr/>
          </p:nvCxnSpPr>
          <p:spPr>
            <a:xfrm flipH="1">
              <a:off x="4992736" y="4040371"/>
              <a:ext cx="357262" cy="3396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27" idx="2"/>
            </p:cNvCxnSpPr>
            <p:nvPr/>
          </p:nvCxnSpPr>
          <p:spPr>
            <a:xfrm>
              <a:off x="5349998" y="4040371"/>
              <a:ext cx="727240" cy="3396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227" idx="2"/>
            </p:cNvCxnSpPr>
            <p:nvPr/>
          </p:nvCxnSpPr>
          <p:spPr>
            <a:xfrm flipH="1">
              <a:off x="5310678" y="4040371"/>
              <a:ext cx="39320" cy="3396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1359286" y="617582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6" y="6175821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1835907" y="61677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07" y="6167774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/>
              <p:cNvSpPr txBox="1"/>
              <p:nvPr/>
            </p:nvSpPr>
            <p:spPr>
              <a:xfrm>
                <a:off x="2302062" y="61677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4" name="TextBox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062" y="6167774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/>
              <p:cNvSpPr txBox="1"/>
              <p:nvPr/>
            </p:nvSpPr>
            <p:spPr>
              <a:xfrm>
                <a:off x="2721126" y="615972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2" name="TextBox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126" y="6159727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/>
              <p:cNvSpPr txBox="1"/>
              <p:nvPr/>
            </p:nvSpPr>
            <p:spPr>
              <a:xfrm>
                <a:off x="3187281" y="615972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4" name="TextBox 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281" y="6159727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TextBox 355"/>
              <p:cNvSpPr txBox="1"/>
              <p:nvPr/>
            </p:nvSpPr>
            <p:spPr>
              <a:xfrm>
                <a:off x="3663902" y="615168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6" name="TextBox 3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902" y="6151680"/>
                <a:ext cx="36580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/>
              <p:cNvSpPr txBox="1"/>
              <p:nvPr/>
            </p:nvSpPr>
            <p:spPr>
              <a:xfrm>
                <a:off x="4840337" y="613550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2" name="TextBox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37" y="6135508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363"/>
              <p:cNvSpPr txBox="1"/>
              <p:nvPr/>
            </p:nvSpPr>
            <p:spPr>
              <a:xfrm>
                <a:off x="5316958" y="612746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4" name="TextBox 3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958" y="6127461"/>
                <a:ext cx="36580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/>
              <p:cNvSpPr txBox="1"/>
              <p:nvPr/>
            </p:nvSpPr>
            <p:spPr>
              <a:xfrm>
                <a:off x="5783113" y="612746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6" name="TextBox 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113" y="6127461"/>
                <a:ext cx="36580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/>
              <p:cNvSpPr txBox="1"/>
              <p:nvPr/>
            </p:nvSpPr>
            <p:spPr>
              <a:xfrm>
                <a:off x="6202177" y="611941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8" name="TextBox 3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177" y="6119414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/>
              <p:cNvSpPr txBox="1"/>
              <p:nvPr/>
            </p:nvSpPr>
            <p:spPr>
              <a:xfrm>
                <a:off x="6668332" y="611941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0" name="TextBox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2" y="6119414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7144953" y="611136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953" y="6111367"/>
                <a:ext cx="365805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7611108" y="611136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108" y="6111367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9" name="Group 388"/>
          <p:cNvGrpSpPr/>
          <p:nvPr/>
        </p:nvGrpSpPr>
        <p:grpSpPr>
          <a:xfrm>
            <a:off x="685800" y="5454472"/>
            <a:ext cx="8024226" cy="820909"/>
            <a:chOff x="-798464" y="5454471"/>
            <a:chExt cx="8024226" cy="820909"/>
          </a:xfrm>
        </p:grpSpPr>
        <p:sp>
          <p:nvSpPr>
            <p:cNvPr id="25" name="Rectangle 24"/>
            <p:cNvSpPr/>
            <p:nvPr/>
          </p:nvSpPr>
          <p:spPr>
            <a:xfrm rot="16200000">
              <a:off x="44741" y="5637709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cxnSp>
          <p:nvCxnSpPr>
            <p:cNvPr id="44" name="Straight Connector 43"/>
            <p:cNvCxnSpPr>
              <a:stCxn id="232" idx="2"/>
            </p:cNvCxnSpPr>
            <p:nvPr/>
          </p:nvCxnSpPr>
          <p:spPr>
            <a:xfrm>
              <a:off x="-588235" y="5454471"/>
              <a:ext cx="287546" cy="31635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32" idx="2"/>
            </p:cNvCxnSpPr>
            <p:nvPr/>
          </p:nvCxnSpPr>
          <p:spPr>
            <a:xfrm flipH="1">
              <a:off x="-798464" y="5454471"/>
              <a:ext cx="210229" cy="31635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32" idx="2"/>
            </p:cNvCxnSpPr>
            <p:nvPr/>
          </p:nvCxnSpPr>
          <p:spPr>
            <a:xfrm>
              <a:off x="-588235" y="5454471"/>
              <a:ext cx="762508" cy="31146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32" idx="2"/>
            </p:cNvCxnSpPr>
            <p:nvPr/>
          </p:nvCxnSpPr>
          <p:spPr>
            <a:xfrm flipH="1">
              <a:off x="-592287" y="5454471"/>
              <a:ext cx="4052" cy="31146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234" idx="2"/>
            </p:cNvCxnSpPr>
            <p:nvPr/>
          </p:nvCxnSpPr>
          <p:spPr>
            <a:xfrm>
              <a:off x="173765" y="5454471"/>
              <a:ext cx="275347" cy="3188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34" idx="2"/>
            </p:cNvCxnSpPr>
            <p:nvPr/>
          </p:nvCxnSpPr>
          <p:spPr>
            <a:xfrm flipH="1">
              <a:off x="-48662" y="5454471"/>
              <a:ext cx="222427" cy="3188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>
              <a:stCxn id="234" idx="2"/>
            </p:cNvCxnSpPr>
            <p:nvPr/>
          </p:nvCxnSpPr>
          <p:spPr>
            <a:xfrm>
              <a:off x="173765" y="5454471"/>
              <a:ext cx="750309" cy="31390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234" idx="2"/>
            </p:cNvCxnSpPr>
            <p:nvPr/>
          </p:nvCxnSpPr>
          <p:spPr>
            <a:xfrm flipH="1">
              <a:off x="157514" y="5454471"/>
              <a:ext cx="16251" cy="31390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236" idx="2"/>
            </p:cNvCxnSpPr>
            <p:nvPr/>
          </p:nvCxnSpPr>
          <p:spPr>
            <a:xfrm>
              <a:off x="1011965" y="5454471"/>
              <a:ext cx="223936" cy="3212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236" idx="2"/>
            </p:cNvCxnSpPr>
            <p:nvPr/>
          </p:nvCxnSpPr>
          <p:spPr>
            <a:xfrm flipH="1">
              <a:off x="738128" y="5454471"/>
              <a:ext cx="273837" cy="3212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36" idx="2"/>
            </p:cNvCxnSpPr>
            <p:nvPr/>
          </p:nvCxnSpPr>
          <p:spPr>
            <a:xfrm>
              <a:off x="1011965" y="5454471"/>
              <a:ext cx="698898" cy="3163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236" idx="2"/>
            </p:cNvCxnSpPr>
            <p:nvPr/>
          </p:nvCxnSpPr>
          <p:spPr>
            <a:xfrm flipH="1">
              <a:off x="944304" y="5454471"/>
              <a:ext cx="67661" cy="3163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>
              <a:stCxn id="238" idx="2"/>
            </p:cNvCxnSpPr>
            <p:nvPr/>
          </p:nvCxnSpPr>
          <p:spPr>
            <a:xfrm>
              <a:off x="1850165" y="5455959"/>
              <a:ext cx="198005" cy="31398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>
              <a:stCxn id="238" idx="2"/>
            </p:cNvCxnSpPr>
            <p:nvPr/>
          </p:nvCxnSpPr>
          <p:spPr>
            <a:xfrm flipH="1">
              <a:off x="1550398" y="5455959"/>
              <a:ext cx="299767" cy="31398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>
              <a:stCxn id="238" idx="2"/>
            </p:cNvCxnSpPr>
            <p:nvPr/>
          </p:nvCxnSpPr>
          <p:spPr>
            <a:xfrm>
              <a:off x="1850165" y="5455959"/>
              <a:ext cx="672967" cy="30909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>
              <a:stCxn id="238" idx="2"/>
            </p:cNvCxnSpPr>
            <p:nvPr/>
          </p:nvCxnSpPr>
          <p:spPr>
            <a:xfrm flipH="1">
              <a:off x="1756574" y="5455959"/>
              <a:ext cx="93591" cy="30909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48" idx="2"/>
            </p:cNvCxnSpPr>
            <p:nvPr/>
          </p:nvCxnSpPr>
          <p:spPr>
            <a:xfrm>
              <a:off x="3320379" y="5455959"/>
              <a:ext cx="177833" cy="3019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248" idx="2"/>
            </p:cNvCxnSpPr>
            <p:nvPr/>
          </p:nvCxnSpPr>
          <p:spPr>
            <a:xfrm flipH="1">
              <a:off x="3000441" y="5455959"/>
              <a:ext cx="319938" cy="3019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>
              <a:stCxn id="248" idx="2"/>
            </p:cNvCxnSpPr>
            <p:nvPr/>
          </p:nvCxnSpPr>
          <p:spPr>
            <a:xfrm>
              <a:off x="3320379" y="5455959"/>
              <a:ext cx="652795" cy="29703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248" idx="2"/>
            </p:cNvCxnSpPr>
            <p:nvPr/>
          </p:nvCxnSpPr>
          <p:spPr>
            <a:xfrm flipH="1">
              <a:off x="3206617" y="5455959"/>
              <a:ext cx="113762" cy="29703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stCxn id="250" idx="2"/>
            </p:cNvCxnSpPr>
            <p:nvPr/>
          </p:nvCxnSpPr>
          <p:spPr>
            <a:xfrm>
              <a:off x="4082379" y="5455959"/>
              <a:ext cx="153009" cy="3004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250" idx="2"/>
            </p:cNvCxnSpPr>
            <p:nvPr/>
          </p:nvCxnSpPr>
          <p:spPr>
            <a:xfrm flipH="1">
              <a:off x="3737617" y="5455959"/>
              <a:ext cx="344762" cy="3004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>
              <a:stCxn id="250" idx="2"/>
            </p:cNvCxnSpPr>
            <p:nvPr/>
          </p:nvCxnSpPr>
          <p:spPr>
            <a:xfrm>
              <a:off x="4082379" y="5455959"/>
              <a:ext cx="627971" cy="29554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stCxn id="250" idx="2"/>
            </p:cNvCxnSpPr>
            <p:nvPr/>
          </p:nvCxnSpPr>
          <p:spPr>
            <a:xfrm flipH="1">
              <a:off x="3943793" y="5455959"/>
              <a:ext cx="138586" cy="29554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252" idx="2"/>
            </p:cNvCxnSpPr>
            <p:nvPr/>
          </p:nvCxnSpPr>
          <p:spPr>
            <a:xfrm>
              <a:off x="4920579" y="5455959"/>
              <a:ext cx="153009" cy="2885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252" idx="2"/>
            </p:cNvCxnSpPr>
            <p:nvPr/>
          </p:nvCxnSpPr>
          <p:spPr>
            <a:xfrm flipH="1">
              <a:off x="4575817" y="5455959"/>
              <a:ext cx="344762" cy="2885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>
              <a:stCxn id="252" idx="2"/>
            </p:cNvCxnSpPr>
            <p:nvPr/>
          </p:nvCxnSpPr>
          <p:spPr>
            <a:xfrm>
              <a:off x="4920579" y="5455959"/>
              <a:ext cx="627971" cy="28364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52" idx="2"/>
            </p:cNvCxnSpPr>
            <p:nvPr/>
          </p:nvCxnSpPr>
          <p:spPr>
            <a:xfrm flipH="1">
              <a:off x="4781993" y="5455959"/>
              <a:ext cx="138586" cy="28364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>
              <a:stCxn id="254" idx="2"/>
            </p:cNvCxnSpPr>
            <p:nvPr/>
          </p:nvCxnSpPr>
          <p:spPr>
            <a:xfrm>
              <a:off x="5758779" y="5457447"/>
              <a:ext cx="159258" cy="28949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254" idx="2"/>
            </p:cNvCxnSpPr>
            <p:nvPr/>
          </p:nvCxnSpPr>
          <p:spPr>
            <a:xfrm flipH="1">
              <a:off x="5420266" y="5457447"/>
              <a:ext cx="338513" cy="28949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>
              <a:stCxn id="254" idx="2"/>
            </p:cNvCxnSpPr>
            <p:nvPr/>
          </p:nvCxnSpPr>
          <p:spPr>
            <a:xfrm>
              <a:off x="5758779" y="5457447"/>
              <a:ext cx="634220" cy="2846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254" idx="2"/>
            </p:cNvCxnSpPr>
            <p:nvPr/>
          </p:nvCxnSpPr>
          <p:spPr>
            <a:xfrm flipH="1">
              <a:off x="5626442" y="5457447"/>
              <a:ext cx="132337" cy="2846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Rectangle 374"/>
            <p:cNvSpPr/>
            <p:nvPr/>
          </p:nvSpPr>
          <p:spPr>
            <a:xfrm rot="16200000">
              <a:off x="1044508" y="5630522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6" name="Rectangle 375"/>
            <p:cNvSpPr/>
            <p:nvPr/>
          </p:nvSpPr>
          <p:spPr>
            <a:xfrm rot="16200000">
              <a:off x="1852592" y="5651972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7" name="Rectangle 376"/>
            <p:cNvSpPr/>
            <p:nvPr/>
          </p:nvSpPr>
          <p:spPr>
            <a:xfrm rot="16200000">
              <a:off x="2852359" y="5644785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8" name="Rectangle 377"/>
            <p:cNvSpPr/>
            <p:nvPr/>
          </p:nvSpPr>
          <p:spPr>
            <a:xfrm rot="16200000">
              <a:off x="3826968" y="5569316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9" name="Rectangle 378"/>
            <p:cNvSpPr/>
            <p:nvPr/>
          </p:nvSpPr>
          <p:spPr>
            <a:xfrm rot="16200000">
              <a:off x="4826735" y="5562129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82" name="Rectangle 381"/>
            <p:cNvSpPr/>
            <p:nvPr/>
          </p:nvSpPr>
          <p:spPr>
            <a:xfrm rot="16200000">
              <a:off x="5602587" y="5561510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83" name="Rectangle 382"/>
            <p:cNvSpPr/>
            <p:nvPr/>
          </p:nvSpPr>
          <p:spPr>
            <a:xfrm rot="16200000">
              <a:off x="6602354" y="5554323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762279" y="6005916"/>
            <a:ext cx="6964487" cy="775885"/>
            <a:chOff x="36742" y="6005915"/>
            <a:chExt cx="6964487" cy="775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6742" y="632460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742" y="6324600"/>
                  <a:ext cx="268058" cy="457200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02897" y="632460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9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2897" y="6324600"/>
                  <a:ext cx="268058" cy="457200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979518" y="631655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9518" y="6316553"/>
                  <a:ext cx="268058" cy="457200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445673" y="631655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5673" y="6316553"/>
                  <a:ext cx="268058" cy="457200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864737" y="630850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64737" y="6308506"/>
                  <a:ext cx="268058" cy="457200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330892" y="630850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0892" y="6308506"/>
                  <a:ext cx="268058" cy="457200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07513" y="6300459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7513" y="6300459"/>
                  <a:ext cx="268058" cy="457200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62400" y="6284287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2400" y="6284287"/>
                  <a:ext cx="268058" cy="457200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439021" y="627624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39021" y="6276240"/>
                  <a:ext cx="268058" cy="457200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905176" y="627624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5176" y="6276240"/>
                  <a:ext cx="268058" cy="457200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324240" y="626819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7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24240" y="6268193"/>
                  <a:ext cx="268058" cy="457200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790395" y="626819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9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90395" y="6268193"/>
                  <a:ext cx="268058" cy="457200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267016" y="626014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7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67016" y="6260146"/>
                  <a:ext cx="268058" cy="457200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733171" y="626014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7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33171" y="6260146"/>
                  <a:ext cx="268058" cy="457200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4" name="Rectangle 383"/>
            <p:cNvSpPr/>
            <p:nvPr/>
          </p:nvSpPr>
          <p:spPr>
            <a:xfrm>
              <a:off x="3276600" y="6005915"/>
              <a:ext cx="57419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/>
              <p:cNvSpPr txBox="1"/>
              <p:nvPr/>
            </p:nvSpPr>
            <p:spPr>
              <a:xfrm>
                <a:off x="8604570" y="2362200"/>
                <a:ext cx="678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1" name="TextBox 3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570" y="2362200"/>
                <a:ext cx="678134" cy="52322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/>
              <p:cNvSpPr txBox="1"/>
              <p:nvPr/>
            </p:nvSpPr>
            <p:spPr>
              <a:xfrm>
                <a:off x="8595050" y="3210441"/>
                <a:ext cx="1137427" cy="897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2" name="TextBox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050" y="3210441"/>
                <a:ext cx="1137427" cy="897425"/>
              </a:xfrm>
              <a:prstGeom prst="rect">
                <a:avLst/>
              </a:prstGeom>
              <a:blipFill>
                <a:blip r:embed="rId54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Box 392"/>
              <p:cNvSpPr txBox="1"/>
              <p:nvPr/>
            </p:nvSpPr>
            <p:spPr>
              <a:xfrm>
                <a:off x="8595049" y="4585772"/>
                <a:ext cx="1336200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16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3" name="TextBox 3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049" y="4585772"/>
                <a:ext cx="1336200" cy="898964"/>
              </a:xfrm>
              <a:prstGeom prst="rect">
                <a:avLst/>
              </a:prstGeom>
              <a:blipFill>
                <a:blip r:embed="rId5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/>
              <p:cNvSpPr txBox="1"/>
              <p:nvPr/>
            </p:nvSpPr>
            <p:spPr>
              <a:xfrm>
                <a:off x="7964536" y="6087625"/>
                <a:ext cx="1911934" cy="542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4" name="TextBox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536" y="6087625"/>
                <a:ext cx="1911934" cy="542393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Rectangle 394"/>
          <p:cNvSpPr/>
          <p:nvPr/>
        </p:nvSpPr>
        <p:spPr>
          <a:xfrm rot="16200000">
            <a:off x="8894297" y="5487959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…</a:t>
            </a:r>
          </a:p>
        </p:txBody>
      </p:sp>
      <p:grpSp>
        <p:nvGrpSpPr>
          <p:cNvPr id="133" name="Group 132"/>
          <p:cNvGrpSpPr/>
          <p:nvPr/>
        </p:nvGrpSpPr>
        <p:grpSpPr>
          <a:xfrm rot="5400000">
            <a:off x="7926436" y="4000500"/>
            <a:ext cx="4724400" cy="990600"/>
            <a:chOff x="1828800" y="2552700"/>
            <a:chExt cx="4724400" cy="990600"/>
          </a:xfrm>
        </p:grpSpPr>
        <p:sp>
          <p:nvSpPr>
            <p:cNvPr id="134" name="Rounded Rectangle 133"/>
            <p:cNvSpPr/>
            <p:nvPr/>
          </p:nvSpPr>
          <p:spPr>
            <a:xfrm>
              <a:off x="1828800" y="2552700"/>
              <a:ext cx="228600" cy="228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819400" y="2552700"/>
              <a:ext cx="533400" cy="5334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4191000" y="2552700"/>
              <a:ext cx="762000" cy="762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5562600" y="2552700"/>
              <a:ext cx="990600" cy="990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0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𝑂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r>
                          <a:rPr lang="en-US" sz="2000" i="1">
                            <a:latin typeface="Cambria Math"/>
                          </a:rPr>
                          <m:t>𝜀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2: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3: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Ω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𝜀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and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𝑐𝑓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  <m:r>
                      <a:rPr lang="en-US" sz="2000" i="1">
                        <a:latin typeface="Cambria Math"/>
                      </a:rPr>
                      <m:t>&lt;1</m:t>
                    </m:r>
                  </m:oMath>
                </a14:m>
                <a:r>
                  <a:rPr lang="en-US" sz="2000" dirty="0"/>
                  <a:t> and all sufficiently large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1370014"/>
                <a:ext cx="2664897" cy="619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𝑓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0014"/>
                <a:ext cx="2664897" cy="619400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1" y="4419601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=3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+8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4419601"/>
                <a:ext cx="3349315" cy="827471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76442" y="5490071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03730" y="6013292"/>
                <a:ext cx="3363870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1.5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730" y="6013292"/>
                <a:ext cx="3363870" cy="578685"/>
              </a:xfrm>
              <a:prstGeom prst="rect">
                <a:avLst/>
              </a:prstGeom>
              <a:blipFill>
                <a:blip r:embed="rId5"/>
                <a:stretch>
                  <a:fillRect r="-376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0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868538" y="1600201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=3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+8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538" y="1600201"/>
                <a:ext cx="3349315" cy="827471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1"/>
              <p:cNvSpPr txBox="1">
                <a:spLocks noChangeArrowheads="1"/>
              </p:cNvSpPr>
              <p:nvPr/>
            </p:nvSpPr>
            <p:spPr bwMode="auto">
              <a:xfrm>
                <a:off x="3659237" y="248490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9237" y="2484906"/>
                <a:ext cx="13335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4870907" y="2394466"/>
                <a:ext cx="502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7" y="2394466"/>
                <a:ext cx="5028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1258937" y="3324072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37" y="3324072"/>
                <a:ext cx="502830" cy="610936"/>
              </a:xfrm>
              <a:prstGeom prst="rect">
                <a:avLst/>
              </a:prstGeom>
              <a:blipFill>
                <a:blip r:embed="rId5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5205208" y="33149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208" y="3314917"/>
                <a:ext cx="502830" cy="610936"/>
              </a:xfrm>
              <a:prstGeom prst="rect">
                <a:avLst/>
              </a:prstGeom>
              <a:blipFill>
                <a:blip r:embed="rId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3163937" y="3324072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937" y="3324072"/>
                <a:ext cx="502830" cy="610936"/>
              </a:xfrm>
              <a:prstGeom prst="rect">
                <a:avLst/>
              </a:prstGeom>
              <a:blipFill>
                <a:blip r:embed="rId5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5" name="Group 384"/>
          <p:cNvGrpSpPr/>
          <p:nvPr/>
        </p:nvGrpSpPr>
        <p:grpSpPr>
          <a:xfrm>
            <a:off x="954138" y="3200400"/>
            <a:ext cx="4366729" cy="849126"/>
            <a:chOff x="152400" y="3200400"/>
            <a:chExt cx="4366729" cy="849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1106537" y="47290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37" y="4729017"/>
                <a:ext cx="502830" cy="610936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1868537" y="47290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537" y="4729017"/>
                <a:ext cx="502830" cy="610936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2706737" y="47290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737" y="4729017"/>
                <a:ext cx="502830" cy="610936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5015151" y="4730505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151" y="4730505"/>
                <a:ext cx="502830" cy="610936"/>
              </a:xfrm>
              <a:prstGeom prst="rect">
                <a:avLst/>
              </a:prstGeom>
              <a:blipFill>
                <a:blip r:embed="rId13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5777151" y="4730505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51" y="4730505"/>
                <a:ext cx="502830" cy="610936"/>
              </a:xfrm>
              <a:prstGeom prst="rect">
                <a:avLst/>
              </a:prstGeom>
              <a:blipFill>
                <a:blip r:embed="rId13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6615351" y="4730505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351" y="4730505"/>
                <a:ext cx="502830" cy="610936"/>
              </a:xfrm>
              <a:prstGeom prst="rect">
                <a:avLst/>
              </a:prstGeom>
              <a:blipFill>
                <a:blip r:embed="rId13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oup 387"/>
          <p:cNvGrpSpPr/>
          <p:nvPr/>
        </p:nvGrpSpPr>
        <p:grpSpPr>
          <a:xfrm>
            <a:off x="801737" y="4572001"/>
            <a:ext cx="5929272" cy="883959"/>
            <a:chOff x="0" y="4572000"/>
            <a:chExt cx="5929272" cy="883959"/>
          </a:xfrm>
        </p:grpSpPr>
        <p:sp>
          <p:nvSpPr>
            <p:cNvPr id="29" name="Rectangle 28"/>
            <p:cNvSpPr/>
            <p:nvPr/>
          </p:nvSpPr>
          <p:spPr>
            <a:xfrm>
              <a:off x="2775327" y="4572000"/>
              <a:ext cx="57419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4614500"/>
                  <a:ext cx="420458" cy="83997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76200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4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" y="4614500"/>
                  <a:ext cx="420458" cy="83997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60020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4614500"/>
                  <a:ext cx="420458" cy="83997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086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8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086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6706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0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06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5088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88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7" name="Group 386"/>
          <p:cNvGrpSpPr/>
          <p:nvPr/>
        </p:nvGrpSpPr>
        <p:grpSpPr>
          <a:xfrm>
            <a:off x="1011966" y="4040372"/>
            <a:ext cx="5508814" cy="575618"/>
            <a:chOff x="-512034" y="4040371"/>
            <a:chExt cx="5508814" cy="575618"/>
          </a:xfrm>
        </p:grpSpPr>
        <p:cxnSp>
          <p:nvCxnSpPr>
            <p:cNvPr id="35" name="Straight Connector 34"/>
            <p:cNvCxnSpPr>
              <a:stCxn id="16" idx="2"/>
              <a:endCxn id="232" idx="0"/>
            </p:cNvCxnSpPr>
            <p:nvPr/>
          </p:nvCxnSpPr>
          <p:spPr>
            <a:xfrm flipH="1">
              <a:off x="-512034" y="4049526"/>
              <a:ext cx="152401" cy="56497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2"/>
              <a:endCxn id="234" idx="0"/>
            </p:cNvCxnSpPr>
            <p:nvPr/>
          </p:nvCxnSpPr>
          <p:spPr>
            <a:xfrm>
              <a:off x="-359633" y="4049526"/>
              <a:ext cx="609599" cy="56497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6" idx="2"/>
              <a:endCxn id="236" idx="0"/>
            </p:cNvCxnSpPr>
            <p:nvPr/>
          </p:nvCxnSpPr>
          <p:spPr>
            <a:xfrm>
              <a:off x="-359633" y="4049526"/>
              <a:ext cx="1447799" cy="56497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223" idx="2"/>
              <a:endCxn id="248" idx="0"/>
            </p:cNvCxnSpPr>
            <p:nvPr/>
          </p:nvCxnSpPr>
          <p:spPr>
            <a:xfrm flipH="1">
              <a:off x="3396580" y="4040371"/>
              <a:ext cx="190058" cy="57561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23" idx="2"/>
              <a:endCxn id="250" idx="0"/>
            </p:cNvCxnSpPr>
            <p:nvPr/>
          </p:nvCxnSpPr>
          <p:spPr>
            <a:xfrm>
              <a:off x="3586638" y="4040371"/>
              <a:ext cx="571942" cy="57561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23" idx="2"/>
              <a:endCxn id="252" idx="0"/>
            </p:cNvCxnSpPr>
            <p:nvPr/>
          </p:nvCxnSpPr>
          <p:spPr>
            <a:xfrm>
              <a:off x="3586638" y="4040371"/>
              <a:ext cx="1410142" cy="57561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225" idx="2"/>
            </p:cNvCxnSpPr>
            <p:nvPr/>
          </p:nvCxnSpPr>
          <p:spPr>
            <a:xfrm>
              <a:off x="1499736" y="4049526"/>
              <a:ext cx="252278" cy="31487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225" idx="2"/>
            </p:cNvCxnSpPr>
            <p:nvPr/>
          </p:nvCxnSpPr>
          <p:spPr>
            <a:xfrm flipH="1">
              <a:off x="1142474" y="4049526"/>
              <a:ext cx="357262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225" idx="2"/>
            </p:cNvCxnSpPr>
            <p:nvPr/>
          </p:nvCxnSpPr>
          <p:spPr>
            <a:xfrm flipH="1">
              <a:off x="1460416" y="4049526"/>
              <a:ext cx="39320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1048248" y="617582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48" y="617582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1524869" y="61677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869" y="6167774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/>
              <p:cNvSpPr txBox="1"/>
              <p:nvPr/>
            </p:nvSpPr>
            <p:spPr>
              <a:xfrm>
                <a:off x="1991024" y="61677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4" name="TextBox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024" y="6167774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/>
              <p:cNvSpPr txBox="1"/>
              <p:nvPr/>
            </p:nvSpPr>
            <p:spPr>
              <a:xfrm>
                <a:off x="2410088" y="615972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2" name="TextBox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088" y="6159727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/>
              <p:cNvSpPr txBox="1"/>
              <p:nvPr/>
            </p:nvSpPr>
            <p:spPr>
              <a:xfrm>
                <a:off x="4532117" y="613550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2" name="TextBox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117" y="6135508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363"/>
              <p:cNvSpPr txBox="1"/>
              <p:nvPr/>
            </p:nvSpPr>
            <p:spPr>
              <a:xfrm>
                <a:off x="5008738" y="612746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4" name="TextBox 3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738" y="6127461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/>
              <p:cNvSpPr txBox="1"/>
              <p:nvPr/>
            </p:nvSpPr>
            <p:spPr>
              <a:xfrm>
                <a:off x="5474893" y="612746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6" name="TextBox 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893" y="6127461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/>
              <p:cNvSpPr txBox="1"/>
              <p:nvPr/>
            </p:nvSpPr>
            <p:spPr>
              <a:xfrm>
                <a:off x="5893957" y="611941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8" name="TextBox 3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957" y="6119414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/>
              <p:cNvSpPr txBox="1"/>
              <p:nvPr/>
            </p:nvSpPr>
            <p:spPr>
              <a:xfrm>
                <a:off x="6360112" y="611941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0" name="TextBox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112" y="6119414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6836733" y="611136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733" y="6111367"/>
                <a:ext cx="36580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9" name="Group 388"/>
          <p:cNvGrpSpPr/>
          <p:nvPr/>
        </p:nvGrpSpPr>
        <p:grpSpPr>
          <a:xfrm>
            <a:off x="762000" y="5454472"/>
            <a:ext cx="6948258" cy="820909"/>
            <a:chOff x="-722263" y="5454471"/>
            <a:chExt cx="6948258" cy="820909"/>
          </a:xfrm>
        </p:grpSpPr>
        <p:sp>
          <p:nvSpPr>
            <p:cNvPr id="25" name="Rectangle 24"/>
            <p:cNvSpPr/>
            <p:nvPr/>
          </p:nvSpPr>
          <p:spPr>
            <a:xfrm rot="16200000">
              <a:off x="44741" y="5637709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cxnSp>
          <p:nvCxnSpPr>
            <p:cNvPr id="44" name="Straight Connector 43"/>
            <p:cNvCxnSpPr>
              <a:stCxn id="232" idx="2"/>
            </p:cNvCxnSpPr>
            <p:nvPr/>
          </p:nvCxnSpPr>
          <p:spPr>
            <a:xfrm>
              <a:off x="-512034" y="5454471"/>
              <a:ext cx="287546" cy="31635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32" idx="2"/>
            </p:cNvCxnSpPr>
            <p:nvPr/>
          </p:nvCxnSpPr>
          <p:spPr>
            <a:xfrm flipH="1">
              <a:off x="-722263" y="5454471"/>
              <a:ext cx="210229" cy="31635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32" idx="2"/>
            </p:cNvCxnSpPr>
            <p:nvPr/>
          </p:nvCxnSpPr>
          <p:spPr>
            <a:xfrm flipH="1">
              <a:off x="-516086" y="5454471"/>
              <a:ext cx="4052" cy="31146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234" idx="2"/>
            </p:cNvCxnSpPr>
            <p:nvPr/>
          </p:nvCxnSpPr>
          <p:spPr>
            <a:xfrm>
              <a:off x="249966" y="5454471"/>
              <a:ext cx="275347" cy="3188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34" idx="2"/>
            </p:cNvCxnSpPr>
            <p:nvPr/>
          </p:nvCxnSpPr>
          <p:spPr>
            <a:xfrm flipH="1">
              <a:off x="27539" y="5454471"/>
              <a:ext cx="222427" cy="3188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234" idx="2"/>
            </p:cNvCxnSpPr>
            <p:nvPr/>
          </p:nvCxnSpPr>
          <p:spPr>
            <a:xfrm flipH="1">
              <a:off x="233715" y="5454471"/>
              <a:ext cx="16251" cy="31390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236" idx="2"/>
            </p:cNvCxnSpPr>
            <p:nvPr/>
          </p:nvCxnSpPr>
          <p:spPr>
            <a:xfrm>
              <a:off x="1088166" y="5454471"/>
              <a:ext cx="223936" cy="3212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236" idx="2"/>
            </p:cNvCxnSpPr>
            <p:nvPr/>
          </p:nvCxnSpPr>
          <p:spPr>
            <a:xfrm flipH="1">
              <a:off x="814329" y="5454471"/>
              <a:ext cx="273837" cy="3212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236" idx="2"/>
            </p:cNvCxnSpPr>
            <p:nvPr/>
          </p:nvCxnSpPr>
          <p:spPr>
            <a:xfrm flipH="1">
              <a:off x="1020505" y="5454471"/>
              <a:ext cx="67661" cy="3163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48" idx="2"/>
            </p:cNvCxnSpPr>
            <p:nvPr/>
          </p:nvCxnSpPr>
          <p:spPr>
            <a:xfrm>
              <a:off x="3396580" y="5455959"/>
              <a:ext cx="177833" cy="3019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248" idx="2"/>
            </p:cNvCxnSpPr>
            <p:nvPr/>
          </p:nvCxnSpPr>
          <p:spPr>
            <a:xfrm flipH="1">
              <a:off x="3076642" y="5455959"/>
              <a:ext cx="319938" cy="3019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248" idx="2"/>
            </p:cNvCxnSpPr>
            <p:nvPr/>
          </p:nvCxnSpPr>
          <p:spPr>
            <a:xfrm flipH="1">
              <a:off x="3282818" y="5455959"/>
              <a:ext cx="113762" cy="29703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stCxn id="250" idx="2"/>
            </p:cNvCxnSpPr>
            <p:nvPr/>
          </p:nvCxnSpPr>
          <p:spPr>
            <a:xfrm>
              <a:off x="4158580" y="5455959"/>
              <a:ext cx="153009" cy="3004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250" idx="2"/>
            </p:cNvCxnSpPr>
            <p:nvPr/>
          </p:nvCxnSpPr>
          <p:spPr>
            <a:xfrm flipH="1">
              <a:off x="3813818" y="5455959"/>
              <a:ext cx="344762" cy="3004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stCxn id="250" idx="2"/>
            </p:cNvCxnSpPr>
            <p:nvPr/>
          </p:nvCxnSpPr>
          <p:spPr>
            <a:xfrm flipH="1">
              <a:off x="4019994" y="5455959"/>
              <a:ext cx="138586" cy="29554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252" idx="2"/>
            </p:cNvCxnSpPr>
            <p:nvPr/>
          </p:nvCxnSpPr>
          <p:spPr>
            <a:xfrm>
              <a:off x="4996780" y="5455959"/>
              <a:ext cx="153009" cy="2885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252" idx="2"/>
            </p:cNvCxnSpPr>
            <p:nvPr/>
          </p:nvCxnSpPr>
          <p:spPr>
            <a:xfrm flipH="1">
              <a:off x="4652018" y="5455959"/>
              <a:ext cx="344762" cy="2885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52" idx="2"/>
            </p:cNvCxnSpPr>
            <p:nvPr/>
          </p:nvCxnSpPr>
          <p:spPr>
            <a:xfrm flipH="1">
              <a:off x="4858194" y="5455959"/>
              <a:ext cx="138586" cy="28364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Rectangle 374"/>
            <p:cNvSpPr/>
            <p:nvPr/>
          </p:nvSpPr>
          <p:spPr>
            <a:xfrm rot="16200000">
              <a:off x="1044508" y="5630522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6" name="Rectangle 375"/>
            <p:cNvSpPr/>
            <p:nvPr/>
          </p:nvSpPr>
          <p:spPr>
            <a:xfrm rot="16200000">
              <a:off x="1852592" y="5651972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8" name="Rectangle 377"/>
            <p:cNvSpPr/>
            <p:nvPr/>
          </p:nvSpPr>
          <p:spPr>
            <a:xfrm rot="16200000">
              <a:off x="3826968" y="5569316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9" name="Rectangle 378"/>
            <p:cNvSpPr/>
            <p:nvPr/>
          </p:nvSpPr>
          <p:spPr>
            <a:xfrm rot="16200000">
              <a:off x="4826735" y="5562129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82" name="Rectangle 381"/>
            <p:cNvSpPr/>
            <p:nvPr/>
          </p:nvSpPr>
          <p:spPr>
            <a:xfrm rot="16200000">
              <a:off x="5602587" y="5561510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895848" y="6005916"/>
            <a:ext cx="6032177" cy="775885"/>
            <a:chOff x="502897" y="6005915"/>
            <a:chExt cx="6032177" cy="775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02897" y="632460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9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2897" y="6324600"/>
                  <a:ext cx="268058" cy="457200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979518" y="631655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9518" y="6316553"/>
                  <a:ext cx="268058" cy="457200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445673" y="631655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5673" y="6316553"/>
                  <a:ext cx="268058" cy="457200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864737" y="630850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64737" y="6308506"/>
                  <a:ext cx="268058" cy="457200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62400" y="6284287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2400" y="6284287"/>
                  <a:ext cx="268058" cy="457200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439021" y="627624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39021" y="6276240"/>
                  <a:ext cx="268058" cy="457200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905176" y="627624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5176" y="6276240"/>
                  <a:ext cx="268058" cy="457200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324240" y="626819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7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24240" y="6268193"/>
                  <a:ext cx="268058" cy="457200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790395" y="626819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9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90395" y="6268193"/>
                  <a:ext cx="268058" cy="457200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267016" y="626014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7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67016" y="6260146"/>
                  <a:ext cx="268058" cy="457200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4" name="Rectangle 383"/>
            <p:cNvSpPr/>
            <p:nvPr/>
          </p:nvSpPr>
          <p:spPr>
            <a:xfrm>
              <a:off x="2667000" y="6005915"/>
              <a:ext cx="57419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/>
              <p:cNvSpPr txBox="1"/>
              <p:nvPr/>
            </p:nvSpPr>
            <p:spPr>
              <a:xfrm>
                <a:off x="8071172" y="2524780"/>
                <a:ext cx="11374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8⋅1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1" name="TextBox 3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172" y="2524780"/>
                <a:ext cx="1137427" cy="52322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/>
              <p:cNvSpPr txBox="1"/>
              <p:nvPr/>
            </p:nvSpPr>
            <p:spPr>
              <a:xfrm>
                <a:off x="8061651" y="3210440"/>
                <a:ext cx="1137427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⋅3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2" name="TextBox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651" y="3210440"/>
                <a:ext cx="1137427" cy="898964"/>
              </a:xfrm>
              <a:prstGeom prst="rect">
                <a:avLst/>
              </a:prstGeom>
              <a:blipFill>
                <a:blip r:embed="rId5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Box 392"/>
              <p:cNvSpPr txBox="1"/>
              <p:nvPr/>
            </p:nvSpPr>
            <p:spPr>
              <a:xfrm>
                <a:off x="8061651" y="4585772"/>
                <a:ext cx="1137427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⋅9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3" name="TextBox 3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651" y="4585772"/>
                <a:ext cx="1137427" cy="898964"/>
              </a:xfrm>
              <a:prstGeom prst="rect">
                <a:avLst/>
              </a:prstGeom>
              <a:blipFill>
                <a:blip r:embed="rId5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/>
              <p:cNvSpPr txBox="1"/>
              <p:nvPr/>
            </p:nvSpPr>
            <p:spPr>
              <a:xfrm>
                <a:off x="7354938" y="5867401"/>
                <a:ext cx="2686441" cy="907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4" name="TextBox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938" y="5867401"/>
                <a:ext cx="2686441" cy="907493"/>
              </a:xfrm>
              <a:prstGeom prst="rect">
                <a:avLst/>
              </a:prstGeom>
              <a:blipFill>
                <a:blip r:embed="rId5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Rectangle 394"/>
          <p:cNvSpPr/>
          <p:nvPr/>
        </p:nvSpPr>
        <p:spPr>
          <a:xfrm rot="16200000">
            <a:off x="8360898" y="5487959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…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1164367" y="2942107"/>
            <a:ext cx="3946271" cy="267449"/>
            <a:chOff x="362629" y="2942106"/>
            <a:chExt cx="3946271" cy="267449"/>
          </a:xfrm>
        </p:grpSpPr>
        <p:cxnSp>
          <p:nvCxnSpPr>
            <p:cNvPr id="134" name="Straight Connector 133"/>
            <p:cNvCxnSpPr/>
            <p:nvPr/>
          </p:nvCxnSpPr>
          <p:spPr>
            <a:xfrm flipH="1">
              <a:off x="362629" y="2942106"/>
              <a:ext cx="316162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2221999" y="2942106"/>
              <a:ext cx="130225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524250" y="2942106"/>
              <a:ext cx="784650" cy="25829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 rot="5400000">
            <a:off x="8479037" y="4209900"/>
            <a:ext cx="4076400" cy="990600"/>
            <a:chOff x="2476800" y="2552700"/>
            <a:chExt cx="4076400" cy="990600"/>
          </a:xfrm>
        </p:grpSpPr>
        <p:sp>
          <p:nvSpPr>
            <p:cNvPr id="96" name="Rounded Rectangle 95"/>
            <p:cNvSpPr/>
            <p:nvPr/>
          </p:nvSpPr>
          <p:spPr>
            <a:xfrm>
              <a:off x="2476800" y="3314700"/>
              <a:ext cx="228600" cy="228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238800" y="3009900"/>
              <a:ext cx="533400" cy="5334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381800" y="2781300"/>
              <a:ext cx="762000" cy="762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5562600" y="2552700"/>
              <a:ext cx="990600" cy="990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4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𝑂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r>
                          <a:rPr lang="en-US" sz="2000" i="1">
                            <a:latin typeface="Cambria Math"/>
                          </a:rPr>
                          <m:t>𝜀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2: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3: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Ω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𝜀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and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𝑐𝑓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  <m:r>
                      <a:rPr lang="en-US" sz="2000" i="1">
                        <a:latin typeface="Cambria Math"/>
                      </a:rPr>
                      <m:t>&lt;1</m:t>
                    </m:r>
                  </m:oMath>
                </a14:m>
                <a:r>
                  <a:rPr lang="en-US" sz="2000" dirty="0"/>
                  <a:t> and all sufficiently large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1343175"/>
                <a:ext cx="2664897" cy="619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𝑓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43175"/>
                <a:ext cx="2664897" cy="619400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4419601"/>
                <a:ext cx="3803412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=2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+15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19601"/>
                <a:ext cx="3803412" cy="827471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76442" y="5490071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Case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86401" y="6013291"/>
                <a:ext cx="1178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1" y="6013291"/>
                <a:ext cx="117859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6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3543299" y="2407918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3299" y="2407918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627409" y="1456876"/>
                <a:ext cx="3733394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+15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409" y="1456876"/>
                <a:ext cx="3733394" cy="722442"/>
              </a:xfrm>
              <a:prstGeom prst="rect">
                <a:avLst/>
              </a:prstGeom>
              <a:blipFill>
                <a:blip r:embed="rId3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1852403" y="330257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2403" y="3302570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143499" y="330257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3499" y="3302570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735680" y="4108644"/>
                <a:ext cx="904231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680" y="4108644"/>
                <a:ext cx="904231" cy="457200"/>
              </a:xfrm>
              <a:prstGeom prst="rect">
                <a:avLst/>
              </a:prstGeom>
              <a:blipFill>
                <a:blip r:embed="rId6"/>
                <a:stretch>
                  <a:fillRect l="-34247" t="-154054" r="-4110" b="-21891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2301527" y="4108644"/>
                <a:ext cx="975072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1527" y="4108644"/>
                <a:ext cx="975072" cy="457200"/>
              </a:xfrm>
              <a:prstGeom prst="rect">
                <a:avLst/>
              </a:prstGeom>
              <a:blipFill>
                <a:blip r:embed="rId7"/>
                <a:stretch>
                  <a:fillRect l="-27848" t="-154054" b="-21891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4190999" y="4106694"/>
                <a:ext cx="952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0999" y="4106694"/>
                <a:ext cx="952500" cy="457200"/>
              </a:xfrm>
              <a:prstGeom prst="rect">
                <a:avLst/>
              </a:prstGeom>
              <a:blipFill>
                <a:blip r:embed="rId8"/>
                <a:stretch>
                  <a:fillRect l="-29870" t="-144737" r="-1299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5905500" y="4108644"/>
                <a:ext cx="992723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5500" y="4108644"/>
                <a:ext cx="992723" cy="457200"/>
              </a:xfrm>
              <a:prstGeom prst="rect">
                <a:avLst/>
              </a:prstGeom>
              <a:blipFill>
                <a:blip r:embed="rId9"/>
                <a:stretch>
                  <a:fillRect l="-26250" t="-154054" b="-21891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1180584" y="4555586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2856150" y="4582601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4799250" y="4582601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6285150" y="4609616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685800" y="5500974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5500974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1767139" y="5503895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7139" y="5503895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2782597" y="5503895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2597" y="5503895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3442076" y="5191655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4190999" y="5500974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0999" y="5500974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5318498" y="5503895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8498" y="5503895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6522369" y="5503895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2369" y="5503895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2519153" y="2865118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4210049" y="2865118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1187795" y="3759770"/>
            <a:ext cx="1331358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2519153" y="3759770"/>
            <a:ext cx="26991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4667249" y="3759770"/>
            <a:ext cx="11430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5810249" y="3759770"/>
            <a:ext cx="591612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648449" y="4565844"/>
            <a:ext cx="4995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6305231" y="4565844"/>
            <a:ext cx="96630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4667250" y="4563894"/>
            <a:ext cx="6900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4590731" y="4563894"/>
            <a:ext cx="76518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2789063" y="4565844"/>
            <a:ext cx="706074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2728575" y="4565844"/>
            <a:ext cx="60488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1187796" y="4565845"/>
            <a:ext cx="689597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110831" y="4565845"/>
            <a:ext cx="76964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44909" y="2239978"/>
                <a:ext cx="738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909" y="2239978"/>
                <a:ext cx="73840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143250" y="3161839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3161839"/>
                <a:ext cx="1003223" cy="619593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438740" y="3161839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740" y="3161839"/>
                <a:ext cx="1003223" cy="619593"/>
              </a:xfrm>
              <a:prstGeom prst="rect">
                <a:avLst/>
              </a:prstGeom>
              <a:blipFill>
                <a:blip r:embed="rId1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534140" y="3769526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40" y="3769526"/>
                <a:ext cx="1003223" cy="619593"/>
              </a:xfrm>
              <a:prstGeom prst="rect">
                <a:avLst/>
              </a:prstGeom>
              <a:blipFill>
                <a:blip r:embed="rId1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200400" y="3703319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703319"/>
                <a:ext cx="1003223" cy="619593"/>
              </a:xfrm>
              <a:prstGeom prst="rect">
                <a:avLst/>
              </a:prstGeom>
              <a:blipFill>
                <a:blip r:embed="rId1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953000" y="3703319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703319"/>
                <a:ext cx="1003223" cy="619593"/>
              </a:xfrm>
              <a:prstGeom prst="rect">
                <a:avLst/>
              </a:prstGeom>
              <a:blipFill>
                <a:blip r:embed="rId18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748769" y="3769526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769" y="3769526"/>
                <a:ext cx="1003223" cy="619593"/>
              </a:xfrm>
              <a:prstGeom prst="rect">
                <a:avLst/>
              </a:prstGeom>
              <a:blipFill>
                <a:blip r:embed="rId1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295399" y="534178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5341782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392722" y="531727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722" y="5317271"/>
                <a:ext cx="49404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451571" y="5391386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571" y="5391386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038815" y="540321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15" y="5403210"/>
                <a:ext cx="49404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863120" y="534178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120" y="5341782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238999" y="5390943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99" y="5390943"/>
                <a:ext cx="49404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467599" y="2126877"/>
                <a:ext cx="9176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9" y="2126877"/>
                <a:ext cx="917622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7540575" y="3017519"/>
                <a:ext cx="917624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15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575" y="3017519"/>
                <a:ext cx="917624" cy="831061"/>
              </a:xfrm>
              <a:prstGeom prst="rect">
                <a:avLst/>
              </a:prstGeom>
              <a:blipFill>
                <a:blip r:embed="rId2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543799" y="3931919"/>
                <a:ext cx="917622" cy="833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15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9" y="3931919"/>
                <a:ext cx="917622" cy="833433"/>
              </a:xfrm>
              <a:prstGeom prst="rect">
                <a:avLst/>
              </a:prstGeom>
              <a:blipFill>
                <a:blip r:embed="rId2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7483983" y="5451454"/>
                <a:ext cx="14314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15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983" y="5451454"/>
                <a:ext cx="1431417" cy="461665"/>
              </a:xfrm>
              <a:prstGeom prst="rect">
                <a:avLst/>
              </a:prstGeom>
              <a:blipFill>
                <a:blip r:embed="rId2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992457" y="330033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457" y="3300338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841738" y="413119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738" y="4131194"/>
                <a:ext cx="482824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759893" y="411510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893" y="4115108"/>
                <a:ext cx="482824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473587" y="411510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587" y="4115108"/>
                <a:ext cx="482824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336517" y="552988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17" y="5529886"/>
                <a:ext cx="482824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392722" y="552988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722" y="5529886"/>
                <a:ext cx="482824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3784375" y="5482961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75" y="5482961"/>
                <a:ext cx="482824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923853" y="5498742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853" y="5498742"/>
                <a:ext cx="482824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112134" y="5498742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134" y="5498742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/>
          <p:cNvSpPr/>
          <p:nvPr/>
        </p:nvSpPr>
        <p:spPr>
          <a:xfrm flipH="1" flipV="1">
            <a:off x="8686799" y="2283742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2"/>
              <p:cNvSpPr txBox="1">
                <a:spLocks noChangeArrowheads="1"/>
              </p:cNvSpPr>
              <p:nvPr/>
            </p:nvSpPr>
            <p:spPr bwMode="auto">
              <a:xfrm>
                <a:off x="8279411" y="3814024"/>
                <a:ext cx="231238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⁡</m:t>
                      </m:r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9411" y="3814024"/>
                <a:ext cx="2312388" cy="523220"/>
              </a:xfrm>
              <a:prstGeom prst="rect">
                <a:avLst/>
              </a:prstGeom>
              <a:blipFill>
                <a:blip r:embed="rId34"/>
                <a:stretch>
                  <a:fillRect b="-190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/>
          <p:cNvGrpSpPr/>
          <p:nvPr/>
        </p:nvGrpSpPr>
        <p:grpSpPr>
          <a:xfrm rot="5400000">
            <a:off x="8151945" y="3198945"/>
            <a:ext cx="4907280" cy="1344029"/>
            <a:chOff x="1399172" y="5298808"/>
            <a:chExt cx="4907280" cy="1344029"/>
          </a:xfrm>
        </p:grpSpPr>
        <p:sp>
          <p:nvSpPr>
            <p:cNvPr id="112" name="Rounded Rectangle 111"/>
            <p:cNvSpPr/>
            <p:nvPr/>
          </p:nvSpPr>
          <p:spPr>
            <a:xfrm rot="10800000">
              <a:off x="5773052" y="6109436"/>
              <a:ext cx="533400" cy="5334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 rot="10800000">
              <a:off x="4343400" y="5880836"/>
              <a:ext cx="762000" cy="762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10800000">
              <a:off x="2971799" y="5652237"/>
              <a:ext cx="990600" cy="9906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 rot="10800000">
              <a:off x="1399172" y="5298808"/>
              <a:ext cx="1344028" cy="134402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Solving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371601"/>
            <a:ext cx="2971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Tree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Guess/Check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“Cookbook”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Substitution</a:t>
            </a:r>
          </a:p>
        </p:txBody>
      </p:sp>
      <p:pic>
        <p:nvPicPr>
          <p:cNvPr id="1026" name="Picture 2" descr="Image result for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82" y="1295400"/>
            <a:ext cx="79561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654162" y="2371636"/>
            <a:ext cx="1232038" cy="1200329"/>
            <a:chOff x="883101" y="2371635"/>
            <a:chExt cx="1232038" cy="1200329"/>
          </a:xfrm>
        </p:grpSpPr>
        <p:pic>
          <p:nvPicPr>
            <p:cNvPr id="5" name="Picture 2" descr="Image result for check mar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297" y="2667000"/>
              <a:ext cx="657842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83101" y="2371635"/>
              <a:ext cx="5741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FF0000"/>
                  </a:solidFill>
                  <a:latin typeface="Berlin Sans FB Demi" panose="020E0802020502020306" pitchFamily="34" charset="0"/>
                </a:rPr>
                <a:t>?</a:t>
              </a:r>
              <a:endParaRPr lang="en-US" sz="3600" b="1" dirty="0">
                <a:solidFill>
                  <a:srgbClr val="FF0000"/>
                </a:solidFill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1028" name="Picture 4" descr="https://images-na.ssl-images-amazon.com/images/I/61Aytsfq0IL._SX401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70" y="3962401"/>
            <a:ext cx="889430" cy="110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ubstitution socc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88" y="5334001"/>
            <a:ext cx="959313" cy="143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435942" y="5181600"/>
            <a:ext cx="4117258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take a “difficult” recurrence, re-express it such that one of our other methods applies.</a:t>
            </a:r>
          </a:p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91001" y="2819400"/>
                <a:ext cx="4130683" cy="528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=2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2819400"/>
                <a:ext cx="4130683" cy="528030"/>
              </a:xfrm>
              <a:prstGeom prst="rect">
                <a:avLst/>
              </a:prstGeom>
              <a:blipFill>
                <a:blip r:embed="rId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3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1" y="1182559"/>
                <a:ext cx="3894271" cy="465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rad>
                      <m:r>
                        <a:rPr lang="en-US" sz="2400" i="1">
                          <a:latin typeface="Cambria Math"/>
                        </a:rPr>
                        <m:t>)+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1" y="1182559"/>
                <a:ext cx="3894271" cy="465769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1" y="3834326"/>
                <a:ext cx="904231" cy="61547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1" y="3834326"/>
                <a:ext cx="904231" cy="6154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139728" y="3834326"/>
                <a:ext cx="975072" cy="61547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9728" y="3834326"/>
                <a:ext cx="975072" cy="6154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3832376"/>
                <a:ext cx="952500" cy="61742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3832376"/>
                <a:ext cx="952500" cy="6174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743701" y="3834326"/>
                <a:ext cx="992723" cy="61547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3701" y="3834326"/>
                <a:ext cx="992723" cy="6154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280277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025996" y="3485453"/>
            <a:ext cx="1331358" cy="3488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3"/>
            <a:ext cx="269910" cy="3488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505450" y="3485453"/>
            <a:ext cx="1143000" cy="3469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591612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2"/>
          </p:cNvCxnSpPr>
          <p:nvPr/>
        </p:nvCxnSpPr>
        <p:spPr>
          <a:xfrm>
            <a:off x="7240062" y="4449802"/>
            <a:ext cx="746134" cy="1809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143432" y="4449802"/>
            <a:ext cx="96630" cy="1809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505451" y="4449802"/>
            <a:ext cx="690045" cy="16022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428932" y="4449802"/>
            <a:ext cx="76518" cy="16022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627264" y="4449802"/>
            <a:ext cx="706074" cy="1551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566776" y="4449802"/>
            <a:ext cx="60488" cy="1551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025997" y="4449803"/>
            <a:ext cx="689597" cy="1502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449803"/>
            <a:ext cx="76964" cy="1502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83109" y="1965660"/>
                <a:ext cx="827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09" y="1965660"/>
                <a:ext cx="827598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981451" y="2887520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1" y="2887520"/>
                <a:ext cx="994311" cy="610936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276941" y="2887520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41" y="2887520"/>
                <a:ext cx="994311" cy="610936"/>
              </a:xfrm>
              <a:prstGeom prst="rect">
                <a:avLst/>
              </a:prstGeom>
              <a:blipFill>
                <a:blip r:embed="rId1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62201" y="3580064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3580064"/>
                <a:ext cx="994311" cy="610936"/>
              </a:xfrm>
              <a:prstGeom prst="rect">
                <a:avLst/>
              </a:prstGeom>
              <a:blipFill>
                <a:blip r:embed="rId1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038601" y="3656264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1" y="3656264"/>
                <a:ext cx="994311" cy="610936"/>
              </a:xfrm>
              <a:prstGeom prst="rect">
                <a:avLst/>
              </a:prstGeom>
              <a:blipFill>
                <a:blip r:embed="rId17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936557" y="3656264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557" y="3656264"/>
                <a:ext cx="994311" cy="610936"/>
              </a:xfrm>
              <a:prstGeom prst="rect">
                <a:avLst/>
              </a:prstGeom>
              <a:blipFill>
                <a:blip r:embed="rId18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696201" y="3656264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1" y="3656264"/>
                <a:ext cx="994311" cy="610936"/>
              </a:xfrm>
              <a:prstGeom prst="rect">
                <a:avLst/>
              </a:prstGeom>
              <a:blipFill>
                <a:blip r:embed="rId17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610601" y="1852559"/>
                <a:ext cx="1040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1" y="1852559"/>
                <a:ext cx="1040285" cy="461665"/>
              </a:xfrm>
              <a:prstGeom prst="rect">
                <a:avLst/>
              </a:prstGeom>
              <a:blipFill>
                <a:blip r:embed="rId22"/>
                <a:stretch>
                  <a:fillRect l="-12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620915" y="2975811"/>
                <a:ext cx="1040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915" y="2975811"/>
                <a:ext cx="1040285" cy="461665"/>
              </a:xfrm>
              <a:prstGeom prst="rect">
                <a:avLst/>
              </a:prstGeom>
              <a:blipFill>
                <a:blip r:embed="rId23"/>
                <a:stretch>
                  <a:fillRect l="-120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610601" y="3822091"/>
                <a:ext cx="1040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1" y="3822091"/>
                <a:ext cx="1040285" cy="461665"/>
              </a:xfrm>
              <a:prstGeom prst="rect">
                <a:avLst/>
              </a:prstGeom>
              <a:blipFill>
                <a:blip r:embed="rId24"/>
                <a:stretch>
                  <a:fillRect l="-12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610601" y="5177136"/>
                <a:ext cx="1040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1" y="5177136"/>
                <a:ext cx="1040285" cy="461665"/>
              </a:xfrm>
              <a:prstGeom prst="rect">
                <a:avLst/>
              </a:prstGeom>
              <a:blipFill>
                <a:blip r:embed="rId25"/>
                <a:stretch>
                  <a:fillRect l="-120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/>
          <p:cNvSpPr/>
          <p:nvPr/>
        </p:nvSpPr>
        <p:spPr>
          <a:xfrm flipH="1" flipV="1">
            <a:off x="9503228" y="2009424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2"/>
              <p:cNvSpPr txBox="1">
                <a:spLocks noChangeArrowheads="1"/>
              </p:cNvSpPr>
              <p:nvPr/>
            </p:nvSpPr>
            <p:spPr bwMode="auto">
              <a:xfrm>
                <a:off x="9346212" y="3581400"/>
                <a:ext cx="231238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solidFill>
                            <a:srgbClr val="FF00FF"/>
                          </a:solidFill>
                          <a:latin typeface="Cambria Math"/>
                        </a:rPr>
                        <m:t>⁡</m:t>
                      </m:r>
                      <m:func>
                        <m:funcPr>
                          <m:ctrlP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dirty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 dirty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46212" y="3581400"/>
                <a:ext cx="2312388" cy="400110"/>
              </a:xfrm>
              <a:prstGeom prst="rect">
                <a:avLst/>
              </a:prstGeom>
              <a:blipFill>
                <a:blip r:embed="rId31"/>
                <a:stretch>
                  <a:fillRect b="-151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4276755" y="6096001"/>
                <a:ext cx="45885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latin typeface="Cambria Math"/>
                        </a:rPr>
                        <m:t>⋅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755" y="6096001"/>
                <a:ext cx="4588500" cy="461665"/>
              </a:xfrm>
              <a:prstGeom prst="rect">
                <a:avLst/>
              </a:prstGeom>
              <a:blipFill>
                <a:blip r:embed="rId3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98" y="4572000"/>
            <a:ext cx="2246802" cy="22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28800" y="661011"/>
                <a:ext cx="7086600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If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in same quadrant,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661011"/>
                <a:ext cx="7086600" cy="613886"/>
              </a:xfrm>
              <a:prstGeom prst="rect">
                <a:avLst/>
              </a:prstGeom>
              <a:blipFill>
                <a:blip r:embed="rId3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1775505" y="1383626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Given 5 points, two must share the same quadrant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87266" y="1676401"/>
            <a:ext cx="3737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Pigeonhole Principle!</a:t>
            </a:r>
          </a:p>
        </p:txBody>
      </p:sp>
      <p:sp>
        <p:nvSpPr>
          <p:cNvPr id="21" name="Oval 20"/>
          <p:cNvSpPr/>
          <p:nvPr/>
        </p:nvSpPr>
        <p:spPr>
          <a:xfrm>
            <a:off x="6248400" y="2509684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81800" y="4724400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58740" y="4648200"/>
            <a:ext cx="152400" cy="152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67400" y="3733800"/>
            <a:ext cx="152400" cy="1524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5600" y="3886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56114" y="3080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94314" y="5267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Isosceles Triangle 34"/>
          <p:cNvSpPr/>
          <p:nvPr/>
        </p:nvSpPr>
        <p:spPr>
          <a:xfrm>
            <a:off x="4267200" y="1752601"/>
            <a:ext cx="4077798" cy="351534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318314" y="3048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Connector 3"/>
          <p:cNvCxnSpPr>
            <a:stCxn id="35" idx="1"/>
            <a:endCxn id="35" idx="5"/>
          </p:cNvCxnSpPr>
          <p:nvPr/>
        </p:nvCxnSpPr>
        <p:spPr>
          <a:xfrm>
            <a:off x="5286651" y="3510272"/>
            <a:ext cx="20388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5" idx="1"/>
            <a:endCxn id="35" idx="3"/>
          </p:cNvCxnSpPr>
          <p:nvPr/>
        </p:nvCxnSpPr>
        <p:spPr>
          <a:xfrm>
            <a:off x="5286651" y="3510273"/>
            <a:ext cx="1019449" cy="17576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5"/>
            <a:endCxn id="35" idx="3"/>
          </p:cNvCxnSpPr>
          <p:nvPr/>
        </p:nvCxnSpPr>
        <p:spPr>
          <a:xfrm flipH="1">
            <a:off x="6306099" y="3510273"/>
            <a:ext cx="1019450" cy="17576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take a “difficult” recurrence, re-express it such that one of our other methods applies.</a:t>
            </a:r>
          </a:p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91001" y="2819400"/>
                <a:ext cx="4130683" cy="528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=2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2819400"/>
                <a:ext cx="4130683" cy="528030"/>
              </a:xfrm>
              <a:prstGeom prst="rect">
                <a:avLst/>
              </a:prstGeom>
              <a:blipFill>
                <a:blip r:embed="rId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16694" y="3474795"/>
                <a:ext cx="4365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/>
                  <a:t>, i.e.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𝑚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94" y="3474795"/>
                <a:ext cx="4365106" cy="523220"/>
              </a:xfrm>
              <a:prstGeom prst="rect">
                <a:avLst/>
              </a:prstGeom>
              <a:blipFill>
                <a:blip r:embed="rId3"/>
                <a:stretch>
                  <a:fillRect l="-260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28800" y="4724401"/>
                <a:ext cx="3776740" cy="73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=2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𝑚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724401"/>
                <a:ext cx="3776740" cy="737189"/>
              </a:xfrm>
              <a:prstGeom prst="rect">
                <a:avLst/>
              </a:prstGeom>
              <a:blipFill>
                <a:blip r:embed="rId4"/>
                <a:stretch>
                  <a:fillRect l="-370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25659" y="3998016"/>
                <a:ext cx="3746025" cy="795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/>
                        </a:rPr>
                        <m:t>=2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59" y="3998016"/>
                <a:ext cx="3746025" cy="7959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82493" y="4156969"/>
            <a:ext cx="4547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Rewrite in terms of exponent!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9868" y="4842455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Case 2!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28801" y="5486400"/>
                <a:ext cx="37399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Θ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𝑚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</m:func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5486400"/>
                <a:ext cx="3739935" cy="523220"/>
              </a:xfrm>
              <a:prstGeom prst="rect">
                <a:avLst/>
              </a:prstGeom>
              <a:blipFill>
                <a:blip r:embed="rId6"/>
                <a:stretch>
                  <a:fillRect l="-3741" t="-14634" r="-340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789867" y="5486400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Substitute 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95542" y="6162020"/>
                <a:ext cx="45576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Let 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Θ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func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542" y="6162020"/>
                <a:ext cx="4557658" cy="523220"/>
              </a:xfrm>
              <a:prstGeom prst="rect">
                <a:avLst/>
              </a:prstGeom>
              <a:blipFill>
                <a:blip r:embed="rId7"/>
                <a:stretch>
                  <a:fillRect l="-2778"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7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114801" y="1143001"/>
                <a:ext cx="3894271" cy="465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rad>
                      <m:r>
                        <a:rPr lang="en-US" sz="2400" i="1">
                          <a:latin typeface="Cambria Math"/>
                        </a:rPr>
                        <m:t>)+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1" y="1143001"/>
                <a:ext cx="3894271" cy="465769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1" y="3834326"/>
                <a:ext cx="904231" cy="61547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1" y="3834326"/>
                <a:ext cx="904231" cy="6154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139728" y="3834326"/>
                <a:ext cx="975072" cy="61547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9728" y="3834326"/>
                <a:ext cx="975072" cy="6154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3832376"/>
                <a:ext cx="952500" cy="61742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3832376"/>
                <a:ext cx="952500" cy="6174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743701" y="3834326"/>
                <a:ext cx="992723" cy="61547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3701" y="3834326"/>
                <a:ext cx="992723" cy="6154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280277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025996" y="3485453"/>
            <a:ext cx="1331358" cy="3488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3"/>
            <a:ext cx="269910" cy="3488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505450" y="3485453"/>
            <a:ext cx="1143000" cy="3469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591612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2"/>
          </p:cNvCxnSpPr>
          <p:nvPr/>
        </p:nvCxnSpPr>
        <p:spPr>
          <a:xfrm>
            <a:off x="7240062" y="4449802"/>
            <a:ext cx="746134" cy="1809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143432" y="4449802"/>
            <a:ext cx="96630" cy="1809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505451" y="4449802"/>
            <a:ext cx="690045" cy="16022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428932" y="4449802"/>
            <a:ext cx="76518" cy="16022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627264" y="4449802"/>
            <a:ext cx="706074" cy="1551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566776" y="4449802"/>
            <a:ext cx="60488" cy="1551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025997" y="4449803"/>
            <a:ext cx="689597" cy="1502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449803"/>
            <a:ext cx="76964" cy="1502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83109" y="1965660"/>
                <a:ext cx="827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09" y="1965660"/>
                <a:ext cx="827598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981451" y="2887520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1" y="2887520"/>
                <a:ext cx="994311" cy="610936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276941" y="2887520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41" y="2887520"/>
                <a:ext cx="994311" cy="610936"/>
              </a:xfrm>
              <a:prstGeom prst="rect">
                <a:avLst/>
              </a:prstGeom>
              <a:blipFill>
                <a:blip r:embed="rId1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62201" y="3352800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3352800"/>
                <a:ext cx="994311" cy="610936"/>
              </a:xfrm>
              <a:prstGeom prst="rect">
                <a:avLst/>
              </a:prstGeom>
              <a:blipFill>
                <a:blip r:embed="rId16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038601" y="3429000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1" y="3429000"/>
                <a:ext cx="994311" cy="610936"/>
              </a:xfrm>
              <a:prstGeom prst="rect">
                <a:avLst/>
              </a:prstGeom>
              <a:blipFill>
                <a:blip r:embed="rId17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936557" y="3427664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557" y="3427664"/>
                <a:ext cx="994311" cy="610936"/>
              </a:xfrm>
              <a:prstGeom prst="rect">
                <a:avLst/>
              </a:prstGeom>
              <a:blipFill>
                <a:blip r:embed="rId18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696201" y="3503864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1" y="3503864"/>
                <a:ext cx="994311" cy="610936"/>
              </a:xfrm>
              <a:prstGeom prst="rect">
                <a:avLst/>
              </a:prstGeom>
              <a:blipFill>
                <a:blip r:embed="rId16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458201" y="1852559"/>
                <a:ext cx="1040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1" y="1852559"/>
                <a:ext cx="1040285" cy="461665"/>
              </a:xfrm>
              <a:prstGeom prst="rect">
                <a:avLst/>
              </a:prstGeom>
              <a:blipFill>
                <a:blip r:embed="rId22"/>
                <a:stretch>
                  <a:fillRect l="-12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468515" y="2975811"/>
                <a:ext cx="1040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515" y="2975811"/>
                <a:ext cx="1040285" cy="461665"/>
              </a:xfrm>
              <a:prstGeom prst="rect">
                <a:avLst/>
              </a:prstGeom>
              <a:blipFill>
                <a:blip r:embed="rId23"/>
                <a:stretch>
                  <a:fillRect l="-120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458201" y="3822091"/>
                <a:ext cx="1040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1" y="3822091"/>
                <a:ext cx="1040285" cy="461665"/>
              </a:xfrm>
              <a:prstGeom prst="rect">
                <a:avLst/>
              </a:prstGeom>
              <a:blipFill>
                <a:blip r:embed="rId24"/>
                <a:stretch>
                  <a:fillRect l="-12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458201" y="5177136"/>
                <a:ext cx="1040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1" y="5177136"/>
                <a:ext cx="1040285" cy="461665"/>
              </a:xfrm>
              <a:prstGeom prst="rect">
                <a:avLst/>
              </a:prstGeom>
              <a:blipFill>
                <a:blip r:embed="rId25"/>
                <a:stretch>
                  <a:fillRect l="-120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/>
          <p:cNvSpPr/>
          <p:nvPr/>
        </p:nvSpPr>
        <p:spPr>
          <a:xfrm flipH="1" flipV="1">
            <a:off x="9350828" y="2009424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2"/>
              <p:cNvSpPr txBox="1">
                <a:spLocks noChangeArrowheads="1"/>
              </p:cNvSpPr>
              <p:nvPr/>
            </p:nvSpPr>
            <p:spPr bwMode="auto">
              <a:xfrm>
                <a:off x="9193812" y="3581400"/>
                <a:ext cx="231238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solidFill>
                            <a:srgbClr val="FF00FF"/>
                          </a:solidFill>
                          <a:latin typeface="Cambria Math"/>
                        </a:rPr>
                        <m:t>⁡</m:t>
                      </m:r>
                      <m:func>
                        <m:funcPr>
                          <m:ctrlP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dirty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 dirty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93812" y="3581400"/>
                <a:ext cx="2312388" cy="400110"/>
              </a:xfrm>
              <a:prstGeom prst="rect">
                <a:avLst/>
              </a:prstGeom>
              <a:blipFill>
                <a:blip r:embed="rId31"/>
                <a:stretch>
                  <a:fillRect b="-151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2667000" y="1214736"/>
                <a:ext cx="12318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214736"/>
                <a:ext cx="1231876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4267200" y="1066800"/>
                <a:ext cx="3695242" cy="6956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066800"/>
                <a:ext cx="3695242" cy="69564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60382" y="2190690"/>
                <a:ext cx="57361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382" y="2190690"/>
                <a:ext cx="573619" cy="4001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2971800" y="3066863"/>
                <a:ext cx="773994" cy="4116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𝑚</m:t>
                          </m:r>
                          <m:r>
                            <a:rPr lang="en-US" sz="2000" i="1">
                              <a:latin typeface="Cambria Math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066863"/>
                <a:ext cx="773994" cy="41165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61453" y="3051027"/>
                <a:ext cx="773994" cy="4116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𝑚</m:t>
                          </m:r>
                          <m:r>
                            <a:rPr lang="en-US" sz="2000" i="1">
                              <a:latin typeface="Cambria Math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453" y="3051027"/>
                <a:ext cx="773994" cy="41165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664406" y="3931750"/>
                <a:ext cx="773994" cy="411651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𝑚</m:t>
                          </m:r>
                          <m:r>
                            <a:rPr lang="en-US" sz="2000" i="1">
                              <a:latin typeface="Cambria Math"/>
                            </a:rPr>
                            <m:t>/4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406" y="3931750"/>
                <a:ext cx="773994" cy="41165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762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276600" y="3931750"/>
                <a:ext cx="773994" cy="411651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𝑚</m:t>
                          </m:r>
                          <m:r>
                            <a:rPr lang="en-US" sz="2000" i="1">
                              <a:latin typeface="Cambria Math"/>
                            </a:rPr>
                            <m:t>/4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931750"/>
                <a:ext cx="773994" cy="41165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762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5105400" y="3931750"/>
                <a:ext cx="773994" cy="411651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𝑚</m:t>
                          </m:r>
                          <m:r>
                            <a:rPr lang="en-US" sz="2000" i="1">
                              <a:latin typeface="Cambria Math"/>
                            </a:rPr>
                            <m:t>/4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931750"/>
                <a:ext cx="773994" cy="41165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762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6855824" y="3931750"/>
                <a:ext cx="773994" cy="411651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𝑚</m:t>
                          </m:r>
                          <m:r>
                            <a:rPr lang="en-US" sz="2000" i="1">
                              <a:latin typeface="Cambria Math"/>
                            </a:rPr>
                            <m:t>/4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824" y="3931750"/>
                <a:ext cx="773994" cy="41165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762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5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267200" y="1286832"/>
                <a:ext cx="3839128" cy="475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)+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286832"/>
                <a:ext cx="3839128" cy="475451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  <m:r>
                            <a:rPr lang="en-US" sz="2800" i="1">
                              <a:latin typeface="Cambria Math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  <m:r>
                            <a:rPr lang="en-US" sz="2800" i="1">
                              <a:latin typeface="Cambria Math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1" y="3834326"/>
                <a:ext cx="904231" cy="61547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  <m:r>
                            <a:rPr lang="en-US" sz="2800" i="1">
                              <a:latin typeface="Cambria Math"/>
                            </a:rPr>
                            <m:t>/4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1" y="3834326"/>
                <a:ext cx="904231" cy="615477"/>
              </a:xfrm>
              <a:prstGeom prst="rect">
                <a:avLst/>
              </a:prstGeom>
              <a:blipFill>
                <a:blip r:embed="rId6"/>
                <a:stretch>
                  <a:fillRect l="-821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139728" y="3834326"/>
                <a:ext cx="975072" cy="61547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  <m:r>
                            <a:rPr lang="en-US" sz="2800" i="1">
                              <a:latin typeface="Cambria Math"/>
                            </a:rPr>
                            <m:t>/4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9728" y="3834326"/>
                <a:ext cx="975072" cy="615477"/>
              </a:xfrm>
              <a:prstGeom prst="rect">
                <a:avLst/>
              </a:prstGeom>
              <a:blipFill>
                <a:blip r:embed="rId7"/>
                <a:stretch>
                  <a:fillRect l="-3797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3832376"/>
                <a:ext cx="952500" cy="61742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  <m:r>
                            <a:rPr lang="en-US" sz="2800" i="1">
                              <a:latin typeface="Cambria Math"/>
                            </a:rPr>
                            <m:t>/4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3832376"/>
                <a:ext cx="952500" cy="617427"/>
              </a:xfrm>
              <a:prstGeom prst="rect">
                <a:avLst/>
              </a:prstGeom>
              <a:blipFill>
                <a:blip r:embed="rId8"/>
                <a:stretch>
                  <a:fillRect l="-657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743701" y="3834326"/>
                <a:ext cx="992723" cy="61547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  <m:r>
                            <a:rPr lang="en-US" sz="2800" i="1">
                              <a:latin typeface="Cambria Math"/>
                            </a:rPr>
                            <m:t>/4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3701" y="3834326"/>
                <a:ext cx="992723" cy="615476"/>
              </a:xfrm>
              <a:prstGeom prst="rect">
                <a:avLst/>
              </a:prstGeom>
              <a:blipFill>
                <a:blip r:embed="rId9"/>
                <a:stretch>
                  <a:fillRect l="-2500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280277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025996" y="3485453"/>
            <a:ext cx="1331358" cy="3488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3"/>
            <a:ext cx="269910" cy="3488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505450" y="3485453"/>
            <a:ext cx="1143000" cy="3469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591612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2"/>
          </p:cNvCxnSpPr>
          <p:nvPr/>
        </p:nvCxnSpPr>
        <p:spPr>
          <a:xfrm>
            <a:off x="7240062" y="4449802"/>
            <a:ext cx="746134" cy="1809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143432" y="4449802"/>
            <a:ext cx="96630" cy="1809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505451" y="4449802"/>
            <a:ext cx="690045" cy="16022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428932" y="4449802"/>
            <a:ext cx="76518" cy="16022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627264" y="4449802"/>
            <a:ext cx="706074" cy="1551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566776" y="4449802"/>
            <a:ext cx="60488" cy="1551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025997" y="4449803"/>
            <a:ext cx="689597" cy="1502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449803"/>
            <a:ext cx="76964" cy="1502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83109" y="1965660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09" y="1965660"/>
                <a:ext cx="4355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981450" y="2887520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0" y="2887520"/>
                <a:ext cx="435504" cy="564898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276940" y="2887520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40" y="2887520"/>
                <a:ext cx="435504" cy="564898"/>
              </a:xfrm>
              <a:prstGeom prst="rect">
                <a:avLst/>
              </a:prstGeom>
              <a:blipFill>
                <a:blip r:embed="rId1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83896" y="3702302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896" y="3702302"/>
                <a:ext cx="435504" cy="564898"/>
              </a:xfrm>
              <a:prstGeom prst="rect">
                <a:avLst/>
              </a:prstGeom>
              <a:blipFill>
                <a:blip r:embed="rId1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038600" y="3702302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702302"/>
                <a:ext cx="435504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936556" y="3702302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556" y="3702302"/>
                <a:ext cx="435504" cy="564898"/>
              </a:xfrm>
              <a:prstGeom prst="rect">
                <a:avLst/>
              </a:prstGeom>
              <a:blipFill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696200" y="3702302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3702302"/>
                <a:ext cx="435504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458200" y="1852559"/>
                <a:ext cx="516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1852559"/>
                <a:ext cx="516936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468514" y="2975811"/>
                <a:ext cx="516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514" y="2975811"/>
                <a:ext cx="516936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458200" y="3822091"/>
                <a:ext cx="516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822091"/>
                <a:ext cx="516936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458200" y="5177136"/>
                <a:ext cx="516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5177136"/>
                <a:ext cx="516936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/>
          <p:cNvSpPr/>
          <p:nvPr/>
        </p:nvSpPr>
        <p:spPr>
          <a:xfrm flipH="1" flipV="1">
            <a:off x="9296400" y="2009424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2"/>
              <p:cNvSpPr txBox="1">
                <a:spLocks noChangeArrowheads="1"/>
              </p:cNvSpPr>
              <p:nvPr/>
            </p:nvSpPr>
            <p:spPr bwMode="auto">
              <a:xfrm>
                <a:off x="8839200" y="3581400"/>
                <a:ext cx="231238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solidFill>
                            <a:srgbClr val="FF00FF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000" i="1" dirty="0">
                          <a:solidFill>
                            <a:srgbClr val="FF00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39200" y="3581400"/>
                <a:ext cx="2312388" cy="400110"/>
              </a:xfrm>
              <a:prstGeom prst="rect">
                <a:avLst/>
              </a:prstGeom>
              <a:blipFill>
                <a:blip r:embed="rId30"/>
                <a:stretch>
                  <a:fillRect b="-151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2667000" y="1214736"/>
                <a:ext cx="12318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214736"/>
                <a:ext cx="1231876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𝑚</m:t>
                      </m:r>
                      <m:r>
                        <a:rPr lang="en-US" sz="2800" i="1"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3"/>
                <a:stretch>
                  <a:fillRect b="-26316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𝑚</m:t>
                      </m:r>
                      <m:r>
                        <a:rPr lang="en-US" sz="2800" i="1"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3"/>
                <a:stretch>
                  <a:fillRect b="-26316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1" y="3834326"/>
                <a:ext cx="904231" cy="61547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𝑚</m:t>
                      </m:r>
                      <m:r>
                        <a:rPr lang="en-US" sz="2800" i="1"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1" y="3834326"/>
                <a:ext cx="904231" cy="615477"/>
              </a:xfrm>
              <a:prstGeom prst="rect">
                <a:avLst/>
              </a:prstGeom>
              <a:blipFill>
                <a:blip r:embed="rId4"/>
                <a:stretch>
                  <a:fillRect l="-1370" b="-6000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139728" y="3834326"/>
                <a:ext cx="975072" cy="61547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𝑚</m:t>
                      </m:r>
                      <m:r>
                        <a:rPr lang="en-US" sz="2800" i="1"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9728" y="3834326"/>
                <a:ext cx="975072" cy="615477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3832376"/>
                <a:ext cx="952500" cy="61742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𝑚</m:t>
                      </m:r>
                      <m:r>
                        <a:rPr lang="en-US" sz="2800" i="1"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3832376"/>
                <a:ext cx="952500" cy="61742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743701" y="3834326"/>
                <a:ext cx="992723" cy="61547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𝑚</m:t>
                      </m:r>
                      <m:r>
                        <a:rPr lang="en-US" sz="2800" i="1"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3701" y="3834326"/>
                <a:ext cx="992723" cy="615476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280277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025996" y="3485453"/>
            <a:ext cx="1331358" cy="3488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3"/>
            <a:ext cx="269910" cy="3488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505450" y="3485453"/>
            <a:ext cx="1143000" cy="3469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591612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486650" y="4291526"/>
            <a:ext cx="4995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143432" y="4449802"/>
            <a:ext cx="96630" cy="1809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505451" y="4449802"/>
            <a:ext cx="690045" cy="16022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428932" y="4449802"/>
            <a:ext cx="76518" cy="16022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627264" y="4449802"/>
            <a:ext cx="706074" cy="1551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566776" y="4449802"/>
            <a:ext cx="60488" cy="1551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025997" y="4449803"/>
            <a:ext cx="689597" cy="1502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449803"/>
            <a:ext cx="76964" cy="1502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83109" y="1965660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09" y="1965660"/>
                <a:ext cx="4355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981450" y="2887520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0" y="2887520"/>
                <a:ext cx="435504" cy="564898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276940" y="2887520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40" y="2887520"/>
                <a:ext cx="435504" cy="564898"/>
              </a:xfrm>
              <a:prstGeom prst="rect">
                <a:avLst/>
              </a:prstGeom>
              <a:blipFill>
                <a:blip r:embed="rId1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83896" y="3702302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896" y="3702302"/>
                <a:ext cx="435504" cy="564898"/>
              </a:xfrm>
              <a:prstGeom prst="rect">
                <a:avLst/>
              </a:prstGeom>
              <a:blipFill>
                <a:blip r:embed="rId1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038600" y="3702302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702302"/>
                <a:ext cx="435504" cy="564898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936556" y="3702302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556" y="3702302"/>
                <a:ext cx="435504" cy="564898"/>
              </a:xfrm>
              <a:prstGeom prst="rect">
                <a:avLst/>
              </a:prstGeom>
              <a:blipFill>
                <a:blip r:embed="rId1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696200" y="3702302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3702302"/>
                <a:ext cx="435504" cy="564898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458200" y="1852559"/>
                <a:ext cx="516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1852559"/>
                <a:ext cx="516936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468514" y="2975811"/>
                <a:ext cx="516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514" y="2975811"/>
                <a:ext cx="516936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458200" y="3822091"/>
                <a:ext cx="516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822091"/>
                <a:ext cx="516936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458200" y="5177136"/>
                <a:ext cx="516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5177136"/>
                <a:ext cx="516936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/>
          <p:cNvSpPr/>
          <p:nvPr/>
        </p:nvSpPr>
        <p:spPr>
          <a:xfrm flipH="1" flipV="1">
            <a:off x="9296400" y="2009424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2"/>
              <p:cNvSpPr txBox="1">
                <a:spLocks noChangeArrowheads="1"/>
              </p:cNvSpPr>
              <p:nvPr/>
            </p:nvSpPr>
            <p:spPr bwMode="auto">
              <a:xfrm>
                <a:off x="8839200" y="3581400"/>
                <a:ext cx="231238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solidFill>
                            <a:srgbClr val="FF00FF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000" i="1" dirty="0">
                          <a:solidFill>
                            <a:srgbClr val="FF00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39200" y="3581400"/>
                <a:ext cx="2312388" cy="400110"/>
              </a:xfrm>
              <a:prstGeom prst="rect">
                <a:avLst/>
              </a:prstGeom>
              <a:blipFill>
                <a:blip r:embed="rId28"/>
                <a:stretch>
                  <a:fillRect b="-151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3581400" y="6096001"/>
                <a:ext cx="35882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𝑚</m:t>
                      </m:r>
                      <m:r>
                        <a:rPr lang="en-US" sz="2400" i="1">
                          <a:latin typeface="Cambria Math"/>
                        </a:rPr>
                        <m:t>⋅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</m:fun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6096001"/>
                <a:ext cx="3588290" cy="461665"/>
              </a:xfrm>
              <a:prstGeom prst="rect">
                <a:avLst/>
              </a:prstGeom>
              <a:blipFill>
                <a:blip r:embed="rId2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2209800" y="1214736"/>
                <a:ext cx="21845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𝑆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𝑚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214736"/>
                <a:ext cx="2184572" cy="830997"/>
              </a:xfrm>
              <a:prstGeom prst="rect">
                <a:avLst/>
              </a:prstGeom>
              <a:blipFill>
                <a:blip r:embed="rId3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4191001" y="1143000"/>
                <a:ext cx="3389005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1143000"/>
                <a:ext cx="3389005" cy="722442"/>
              </a:xfrm>
              <a:prstGeom prst="rect">
                <a:avLst/>
              </a:prstGeom>
              <a:blipFill>
                <a:blip r:embed="rId31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6438886" y="6096001"/>
                <a:ext cx="40332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latin typeface="Cambria Math"/>
                        </a:rPr>
                        <m:t>⋅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886" y="6096001"/>
                <a:ext cx="4033284" cy="461665"/>
              </a:xfrm>
              <a:prstGeom prst="rect">
                <a:avLst/>
              </a:prstGeom>
              <a:blipFill>
                <a:blip r:embed="rId3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13"/>
          <p:cNvGrpSpPr/>
          <p:nvPr/>
        </p:nvGrpSpPr>
        <p:grpSpPr>
          <a:xfrm rot="5400000">
            <a:off x="8610599" y="3505199"/>
            <a:ext cx="4114801" cy="762000"/>
            <a:chOff x="3005502" y="4267200"/>
            <a:chExt cx="4114801" cy="762000"/>
          </a:xfrm>
        </p:grpSpPr>
        <p:sp>
          <p:nvSpPr>
            <p:cNvPr id="115" name="Rounded Rectangle 114"/>
            <p:cNvSpPr/>
            <p:nvPr/>
          </p:nvSpPr>
          <p:spPr>
            <a:xfrm>
              <a:off x="3005502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4072302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5139102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6358303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0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Nate’s Garden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0" y="1524000"/>
            <a:ext cx="5181600" cy="5181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10600" y="1676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931309" y="5609304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9677400" y="3158612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6504039" y="2819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8055077" y="3463412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/>
          <p:cNvSpPr/>
          <p:nvPr/>
        </p:nvSpPr>
        <p:spPr>
          <a:xfrm>
            <a:off x="7093973" y="4881716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3074" name="Picture 2" descr="https://lh3.googleusercontent.com/Y1z8TtNB2AIRycsMRI0w0dwcsWgQU31v8oTfDEUHbCfDN-X9LISw40a9MeVc_vFYWIgTdflhCPge5jVtPTIMvIBI9-rBJaN4fivsTJYe3kE0R-nwpP6LoIy_j3n61vrZ3rTwMIr7-IaHrdo27srjTm8x13ynz9XEJEQx9RUAkSt-Ji-16F9aaZyf-_yxTLwiXqljl_pxiBg6P-8VvZnTTyTu_UwPfHQ9sf2eUel7emaKrsyTMb7fc0HM7oB7WqJ2ePQQ4KPhydJiZTr0CnOSFEQssSBsRFsoO1kXeGyWorFPJu1Gg0VuylDKBErC_5ywmTgZnFY7AzMpKGK-In3OjPCAS2tx2rnrYBiovQx2pO_3h2HPWf7D5AWTJXR46zErxM7BTK8sBn7uxVkr88ohcRDrnQr63CdSwR3enMQc-rbZuw9UV1mVhDRmUMMgEBq9MC-4lhjqToC7W-bRNh_gqZmgGsKEe_huO4fmJB5v_2YKrfNqIXbb-01eVdJ2B1DVTQtL3S2mjbTq6_k6q3bkkuv4OfQlM0WYWMkmJZ0dL0CUTlyoHzIENqNk_4DR79fUWXZ9cuIrsi3BeeeNJOPAu244kLnRZxhOoPXnxrCzJn3k3Dzh6bPM=w883-h662-n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662103"/>
            <a:ext cx="3493843" cy="261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4" descr="Image result for tomato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6" descr="Image result for tomato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Image result for tomato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0" descr="Image result for tomato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4" descr="Related image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6" descr="Related image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1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864" y="2701957"/>
            <a:ext cx="563150" cy="5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6050255" y="2365616"/>
            <a:ext cx="1212369" cy="1212369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01293" y="3009628"/>
            <a:ext cx="1212369" cy="1212369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004416" y="3778459"/>
            <a:ext cx="1212369" cy="1212369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475914" y="5218094"/>
            <a:ext cx="3858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Need to find:</a:t>
            </a:r>
          </a:p>
          <a:p>
            <a:r>
              <a:rPr lang="en-US" sz="2800" dirty="0"/>
              <a:t>Closest Pair of Tomatoes</a:t>
            </a:r>
          </a:p>
        </p:txBody>
      </p:sp>
      <p:pic>
        <p:nvPicPr>
          <p:cNvPr id="33" name="Picture 1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086" y="1524000"/>
            <a:ext cx="563150" cy="5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05757"/>
            <a:ext cx="563150" cy="5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025" y="4114800"/>
            <a:ext cx="563150" cy="5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48" y="4764273"/>
            <a:ext cx="563150" cy="5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04" y="5491861"/>
            <a:ext cx="563150" cy="5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225" y="3066043"/>
            <a:ext cx="563150" cy="5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73816" y="6479738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1" grpId="0" animBg="1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0" y="1524000"/>
            <a:ext cx="5181600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28070" y="18288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8610600" y="1676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931309" y="5609304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9677400" y="3158612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504039" y="2819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8055077" y="3463412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7093973" y="4881716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8610600" y="5914104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75914" y="1524000"/>
            <a:ext cx="3858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Given: </a:t>
            </a:r>
          </a:p>
          <a:p>
            <a:r>
              <a:rPr lang="en-US" sz="2800" dirty="0"/>
              <a:t>A list of points</a:t>
            </a:r>
          </a:p>
          <a:p>
            <a:endParaRPr lang="en-US" sz="2800" dirty="0"/>
          </a:p>
          <a:p>
            <a:r>
              <a:rPr lang="en-US" sz="2800" dirty="0"/>
              <a:t>Return: </a:t>
            </a:r>
          </a:p>
          <a:p>
            <a:r>
              <a:rPr lang="en-US" sz="2800" dirty="0"/>
              <a:t>Pair of points with smallest distance apart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28600" y="6372007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Naïve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0" y="1524000"/>
            <a:ext cx="5181600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28070" y="18288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8610600" y="1676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931309" y="5609304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9677400" y="3158612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504039" y="2819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8055077" y="3463412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7093973" y="4881716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8610600" y="5914104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75914" y="1524001"/>
            <a:ext cx="38580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Given: </a:t>
            </a:r>
          </a:p>
          <a:p>
            <a:r>
              <a:rPr lang="en-US" sz="2800" dirty="0"/>
              <a:t>A list of points</a:t>
            </a:r>
          </a:p>
          <a:p>
            <a:endParaRPr lang="en-US" sz="2800" dirty="0"/>
          </a:p>
          <a:p>
            <a:r>
              <a:rPr lang="en-US" sz="2800" dirty="0"/>
              <a:t>Return: </a:t>
            </a:r>
          </a:p>
          <a:p>
            <a:r>
              <a:rPr lang="en-US" sz="2800" dirty="0"/>
              <a:t>Pair of points with smallest distance apart</a:t>
            </a:r>
          </a:p>
          <a:p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6083709" y="1828801"/>
            <a:ext cx="3638328" cy="4129941"/>
            <a:chOff x="4559709" y="1828800"/>
            <a:chExt cx="3638328" cy="4129941"/>
          </a:xfrm>
        </p:grpSpPr>
        <p:cxnSp>
          <p:nvCxnSpPr>
            <p:cNvPr id="5" name="Straight Arrow Connector 4"/>
            <p:cNvCxnSpPr>
              <a:stCxn id="6" idx="5"/>
              <a:endCxn id="12" idx="2"/>
            </p:cNvCxnSpPr>
            <p:nvPr/>
          </p:nvCxnSpPr>
          <p:spPr>
            <a:xfrm flipV="1">
              <a:off x="4564233" y="1828800"/>
              <a:ext cx="2522367" cy="26016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5"/>
              <a:endCxn id="15" idx="1"/>
            </p:cNvCxnSpPr>
            <p:nvPr/>
          </p:nvCxnSpPr>
          <p:spPr>
            <a:xfrm>
              <a:off x="4564233" y="2088963"/>
              <a:ext cx="460443" cy="77507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5"/>
              <a:endCxn id="13" idx="0"/>
            </p:cNvCxnSpPr>
            <p:nvPr/>
          </p:nvCxnSpPr>
          <p:spPr>
            <a:xfrm flipH="1">
              <a:off x="4559709" y="2088963"/>
              <a:ext cx="4524" cy="35203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5"/>
              <a:endCxn id="17" idx="1"/>
            </p:cNvCxnSpPr>
            <p:nvPr/>
          </p:nvCxnSpPr>
          <p:spPr>
            <a:xfrm>
              <a:off x="4564233" y="2088963"/>
              <a:ext cx="1050377" cy="283739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5"/>
              <a:endCxn id="14" idx="1"/>
            </p:cNvCxnSpPr>
            <p:nvPr/>
          </p:nvCxnSpPr>
          <p:spPr>
            <a:xfrm>
              <a:off x="4564233" y="2088963"/>
              <a:ext cx="3633804" cy="11142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5"/>
              <a:endCxn id="16" idx="1"/>
            </p:cNvCxnSpPr>
            <p:nvPr/>
          </p:nvCxnSpPr>
          <p:spPr>
            <a:xfrm>
              <a:off x="4564233" y="2088963"/>
              <a:ext cx="2011481" cy="14190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8" idx="1"/>
            </p:cNvCxnSpPr>
            <p:nvPr/>
          </p:nvCxnSpPr>
          <p:spPr>
            <a:xfrm>
              <a:off x="4564233" y="2088963"/>
              <a:ext cx="2567004" cy="386977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394804" y="4417651"/>
                <a:ext cx="11955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04" y="4417651"/>
                <a:ext cx="1195520" cy="523220"/>
              </a:xfrm>
              <a:prstGeom prst="rect">
                <a:avLst/>
              </a:prstGeom>
              <a:blipFill>
                <a:blip r:embed="rId2"/>
                <a:stretch>
                  <a:fillRect r="-2105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1524000" y="4419601"/>
            <a:ext cx="381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Algorithm:</a:t>
            </a:r>
          </a:p>
          <a:p>
            <a:r>
              <a:rPr lang="en-US" sz="2800" dirty="0"/>
              <a:t>Test every pair of points, return the closest.</a:t>
            </a:r>
          </a:p>
        </p:txBody>
      </p:sp>
      <p:sp>
        <p:nvSpPr>
          <p:cNvPr id="2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28600" y="6372007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8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0" y="1524000"/>
            <a:ext cx="5181600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28070" y="18288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8610600" y="1676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931309" y="5609304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9677400" y="3158612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504039" y="2819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8055077" y="3463412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7093973" y="4881716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8610600" y="5914104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5914" y="1524000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Divide: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0801" y="1524000"/>
            <a:ext cx="134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696200" y="1524000"/>
            <a:ext cx="0" cy="51816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084" y="1981200"/>
            <a:ext cx="3967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 median x coordinate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19084" y="2897002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Conquer: </a:t>
            </a:r>
          </a:p>
        </p:txBody>
      </p:sp>
      <p:sp>
        <p:nvSpPr>
          <p:cNvPr id="19" name="Slide Number Placeholder 2"/>
          <p:cNvSpPr txBox="1">
            <a:spLocks/>
          </p:cNvSpPr>
          <p:nvPr/>
        </p:nvSpPr>
        <p:spPr>
          <a:xfrm>
            <a:off x="228600" y="63720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1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7696200" y="1524000"/>
            <a:ext cx="2819400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28070" y="18288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8610600" y="1676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931309" y="5609304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9677400" y="3158612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504039" y="2819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8055077" y="3463412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7093973" y="4881716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8610600" y="5914104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5914" y="1524000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Divide: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19085" y="1981200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 median x coordinate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34000" y="1519085"/>
            <a:ext cx="2209800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19084" y="2897002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Conquer: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0" y="6336268"/>
            <a:ext cx="111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LeftPoints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272184" y="6336268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RightPoints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19083" y="3354203"/>
            <a:ext cx="3858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Recursively find closest pairs from Left and Right</a:t>
            </a:r>
          </a:p>
        </p:txBody>
      </p:sp>
      <p:sp>
        <p:nvSpPr>
          <p:cNvPr id="8" name="Oval 7"/>
          <p:cNvSpPr/>
          <p:nvPr/>
        </p:nvSpPr>
        <p:spPr>
          <a:xfrm rot="19684656">
            <a:off x="5889948" y="1546807"/>
            <a:ext cx="919203" cy="190454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5583709">
            <a:off x="8664423" y="2322740"/>
            <a:ext cx="772018" cy="230290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475913" y="4620106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26" name="Slide Number Placeholder 2"/>
          <p:cNvSpPr txBox="1">
            <a:spLocks/>
          </p:cNvSpPr>
          <p:nvPr/>
        </p:nvSpPr>
        <p:spPr>
          <a:xfrm>
            <a:off x="228600" y="63720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6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7696200" y="1524000"/>
            <a:ext cx="2819400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28070" y="18288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8610600" y="1676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931309" y="5609304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9677400" y="3158612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504039" y="2819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8055077" y="3463412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7093973" y="4881716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8610600" y="5914104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5914" y="1524000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Divide: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19085" y="1981200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 median x coordinate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34000" y="1519085"/>
            <a:ext cx="2209800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19084" y="2897002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Conquer: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0" y="6336268"/>
            <a:ext cx="111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LeftPoints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272184" y="6336268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RightPoints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19083" y="3354203"/>
            <a:ext cx="3858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Recursively find closest pairs from Left and Right</a:t>
            </a:r>
          </a:p>
        </p:txBody>
      </p:sp>
      <p:sp>
        <p:nvSpPr>
          <p:cNvPr id="8" name="Oval 7"/>
          <p:cNvSpPr/>
          <p:nvPr/>
        </p:nvSpPr>
        <p:spPr>
          <a:xfrm rot="19684656">
            <a:off x="5889948" y="1546807"/>
            <a:ext cx="919203" cy="190454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5583709">
            <a:off x="8664423" y="2322740"/>
            <a:ext cx="772018" cy="230290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475913" y="4620106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1" y="5034117"/>
            <a:ext cx="3858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Return min of Left and Right pairs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04955" y="5496421"/>
            <a:ext cx="160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Problem?</a:t>
            </a:r>
          </a:p>
        </p:txBody>
      </p:sp>
      <p:sp>
        <p:nvSpPr>
          <p:cNvPr id="28" name="Oval 27"/>
          <p:cNvSpPr/>
          <p:nvPr/>
        </p:nvSpPr>
        <p:spPr>
          <a:xfrm rot="18230756">
            <a:off x="7636705" y="4353185"/>
            <a:ext cx="816574" cy="2402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10338" y="5292602"/>
            <a:ext cx="46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>
          <a:xfrm>
            <a:off x="228600" y="63720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Aside: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://www.cse.uconn.edu/wp-content/uploads/2014/10/J1209Gothics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90" t="11626" r="12155"/>
          <a:stretch/>
        </p:blipFill>
        <p:spPr bwMode="auto">
          <a:xfrm>
            <a:off x="2057401" y="1371600"/>
            <a:ext cx="1663399" cy="254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18298" y="3886200"/>
            <a:ext cx="126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Jon Bentley</a:t>
            </a:r>
          </a:p>
        </p:txBody>
      </p:sp>
      <p:pic>
        <p:nvPicPr>
          <p:cNvPr id="1028" name="Picture 4" descr="http://research.cs.queensu.ca/home/blostein/Dorothe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4" r="27764"/>
          <a:stretch/>
        </p:blipFill>
        <p:spPr bwMode="auto">
          <a:xfrm>
            <a:off x="4267201" y="1398830"/>
            <a:ext cx="1689315" cy="267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67201" y="4070866"/>
            <a:ext cx="171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Dorothea Haken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6160" y="4038600"/>
            <a:ext cx="12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James Saxe</a:t>
            </a:r>
          </a:p>
        </p:txBody>
      </p:sp>
      <p:sp>
        <p:nvSpPr>
          <p:cNvPr id="6" name="Rectangle 5"/>
          <p:cNvSpPr/>
          <p:nvPr/>
        </p:nvSpPr>
        <p:spPr>
          <a:xfrm>
            <a:off x="6705600" y="1398830"/>
            <a:ext cx="2362200" cy="2515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Picture Found</a:t>
            </a:r>
          </a:p>
        </p:txBody>
      </p:sp>
    </p:spTree>
    <p:extLst>
      <p:ext uri="{BB962C8B-B14F-4D97-AF65-F5344CB8AC3E}">
        <p14:creationId xmlns:p14="http://schemas.microsoft.com/office/powerpoint/2010/main" val="115404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7696200" y="1524000"/>
            <a:ext cx="2819400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28070" y="18288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8610600" y="1676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931309" y="5609304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9677400" y="3158612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504039" y="2819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8055077" y="3463412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7093973" y="4881716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8610600" y="5914104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34000" y="1519085"/>
            <a:ext cx="2209800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0" y="6336268"/>
            <a:ext cx="111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LeftPoints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272184" y="6336268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RightPoints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9684656">
            <a:off x="5889948" y="1546807"/>
            <a:ext cx="919203" cy="190454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5583709">
            <a:off x="8664423" y="2322740"/>
            <a:ext cx="772018" cy="230290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475913" y="1267465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1" y="1681475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Cases:</a:t>
            </a:r>
          </a:p>
        </p:txBody>
      </p:sp>
      <p:sp>
        <p:nvSpPr>
          <p:cNvPr id="28" name="Oval 27"/>
          <p:cNvSpPr/>
          <p:nvPr/>
        </p:nvSpPr>
        <p:spPr>
          <a:xfrm rot="18230756">
            <a:off x="7636705" y="4353185"/>
            <a:ext cx="816574" cy="2402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10338" y="5292602"/>
            <a:ext cx="46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33833" y="2296181"/>
            <a:ext cx="38001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1. Closest Pair is completely in Left or Right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1" y="4168212"/>
            <a:ext cx="3800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2. Closest Pair Spans our “Cut”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33834" y="5264798"/>
            <a:ext cx="3800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Need to test points across the cut</a:t>
            </a:r>
          </a:p>
        </p:txBody>
      </p:sp>
      <p:sp>
        <p:nvSpPr>
          <p:cNvPr id="27" name="Slide Number Placeholder 2"/>
          <p:cNvSpPr txBox="1">
            <a:spLocks/>
          </p:cNvSpPr>
          <p:nvPr/>
        </p:nvSpPr>
        <p:spPr>
          <a:xfrm>
            <a:off x="228600" y="63720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2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2" grpId="0"/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7696200" y="1524000"/>
            <a:ext cx="2819400" cy="5173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28070" y="18288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8610600" y="1676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931309" y="5609304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9677400" y="3158612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504039" y="2819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8055077" y="3463412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7093973" y="4881716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8610600" y="5914104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34000" y="1519085"/>
            <a:ext cx="2209800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0" y="6336268"/>
            <a:ext cx="111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LeftPoints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272184" y="6336268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RightPoints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75913" y="1267465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04872" y="1790686"/>
            <a:ext cx="3800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4871" y="2744793"/>
            <a:ext cx="3800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Need to test points across the cut</a:t>
            </a:r>
          </a:p>
        </p:txBody>
      </p:sp>
      <p:sp>
        <p:nvSpPr>
          <p:cNvPr id="27" name="Oval 26"/>
          <p:cNvSpPr/>
          <p:nvPr/>
        </p:nvSpPr>
        <p:spPr>
          <a:xfrm rot="19684656">
            <a:off x="5889948" y="1546807"/>
            <a:ext cx="919203" cy="190454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5583709">
            <a:off x="8664423" y="2322740"/>
            <a:ext cx="772018" cy="230290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71602" y="2221572"/>
                <a:ext cx="46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602" y="2221572"/>
                <a:ext cx="469308" cy="523220"/>
              </a:xfrm>
              <a:prstGeom prst="rect">
                <a:avLst/>
              </a:prstGeom>
              <a:blipFill>
                <a:blip r:embed="rId2"/>
                <a:stretch>
                  <a:fillRect l="-5263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871246" y="3212584"/>
                <a:ext cx="46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246" y="3212584"/>
                <a:ext cx="469308" cy="523220"/>
              </a:xfrm>
              <a:prstGeom prst="rect">
                <a:avLst/>
              </a:prstGeom>
              <a:blipFill>
                <a:blip r:embed="rId3"/>
                <a:stretch>
                  <a:fillRect l="-8108" r="-13514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533834" y="3810001"/>
                <a:ext cx="380016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Compare all points within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𝛿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min</m:t>
                    </m:r>
                    <m:r>
                      <a:rPr lang="en-US" sz="2800" i="1">
                        <a:latin typeface="Cambria Math"/>
                      </a:rPr>
                      <m:t>⁡{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800" dirty="0"/>
                  <a:t> of the cut.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834" y="3810001"/>
                <a:ext cx="3800167" cy="1384995"/>
              </a:xfrm>
              <a:prstGeom prst="rect">
                <a:avLst/>
              </a:prstGeom>
              <a:blipFill>
                <a:blip r:embed="rId4"/>
                <a:stretch>
                  <a:fillRect l="-3333" t="-5505" b="-10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629401" y="1515852"/>
            <a:ext cx="1956459" cy="5181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629401" y="6218904"/>
            <a:ext cx="195645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880864" y="5801380"/>
                <a:ext cx="5867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  <m:r>
                        <a:rPr lang="en-US" sz="28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864" y="5801380"/>
                <a:ext cx="586736" cy="523220"/>
              </a:xfrm>
              <a:prstGeom prst="rect">
                <a:avLst/>
              </a:prstGeom>
              <a:blipFill>
                <a:blip r:embed="rId5"/>
                <a:stretch>
                  <a:fillRect l="-4255"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533834" y="5410200"/>
            <a:ext cx="3800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many are there?</a:t>
            </a:r>
          </a:p>
        </p:txBody>
      </p:sp>
      <p:sp>
        <p:nvSpPr>
          <p:cNvPr id="28" name="Slide Number Placeholder 2"/>
          <p:cNvSpPr txBox="1">
            <a:spLocks/>
          </p:cNvSpPr>
          <p:nvPr/>
        </p:nvSpPr>
        <p:spPr>
          <a:xfrm>
            <a:off x="228600" y="63720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 animBg="1"/>
      <p:bldP spid="37" grpId="0"/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7696200" y="1524000"/>
            <a:ext cx="2819400" cy="5173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81800" y="18288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8077200" y="1676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6781800" y="57150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8077200" y="28956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934200" y="3200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8055077" y="42672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8001000" y="57912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34000" y="1519085"/>
            <a:ext cx="2209800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0" y="6336268"/>
            <a:ext cx="111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LeftPoints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272184" y="6336268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RightPoints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75913" y="1267465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04872" y="1790686"/>
            <a:ext cx="3800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4871" y="2744793"/>
            <a:ext cx="3800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Need to test points across the cut</a:t>
            </a:r>
          </a:p>
        </p:txBody>
      </p:sp>
      <p:sp>
        <p:nvSpPr>
          <p:cNvPr id="27" name="Oval 26"/>
          <p:cNvSpPr/>
          <p:nvPr/>
        </p:nvSpPr>
        <p:spPr>
          <a:xfrm rot="21298123">
            <a:off x="6559124" y="1636683"/>
            <a:ext cx="919203" cy="198502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0800000">
            <a:off x="7843590" y="2650092"/>
            <a:ext cx="772018" cy="230290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845892" y="2509165"/>
                <a:ext cx="46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892" y="2509165"/>
                <a:ext cx="469308" cy="523220"/>
              </a:xfrm>
              <a:prstGeom prst="rect">
                <a:avLst/>
              </a:prstGeom>
              <a:blipFill>
                <a:blip r:embed="rId2"/>
                <a:stretch>
                  <a:fillRect l="-5263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55077" y="3493152"/>
                <a:ext cx="46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077" y="3493152"/>
                <a:ext cx="469308" cy="523220"/>
              </a:xfrm>
              <a:prstGeom prst="rect">
                <a:avLst/>
              </a:prstGeom>
              <a:blipFill>
                <a:blip r:embed="rId3"/>
                <a:stretch>
                  <a:fillRect l="-5263" r="-10526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629401" y="1515852"/>
            <a:ext cx="1956459" cy="5181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629401" y="6218904"/>
            <a:ext cx="195645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033264" y="5801380"/>
                <a:ext cx="5867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  <m:r>
                        <a:rPr lang="en-US" sz="28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264" y="5801380"/>
                <a:ext cx="586736" cy="523220"/>
              </a:xfrm>
              <a:prstGeom prst="rect">
                <a:avLst/>
              </a:prstGeom>
              <a:blipFill>
                <a:blip r:embed="rId4"/>
                <a:stretch>
                  <a:fillRect l="-4255"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33834" y="3810001"/>
                <a:ext cx="380016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Compare all points within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𝛿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min</m:t>
                    </m:r>
                    <m:r>
                      <a:rPr lang="en-US" sz="2800" i="1">
                        <a:latin typeface="Cambria Math"/>
                      </a:rPr>
                      <m:t>⁡{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800" dirty="0"/>
                  <a:t> of the cut.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834" y="3810001"/>
                <a:ext cx="3800167" cy="1384995"/>
              </a:xfrm>
              <a:prstGeom prst="rect">
                <a:avLst/>
              </a:prstGeom>
              <a:blipFill>
                <a:blip r:embed="rId5"/>
                <a:stretch>
                  <a:fillRect l="-3333" t="-5505" b="-10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533834" y="5410200"/>
            <a:ext cx="3800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many are there?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6401" y="6019801"/>
                <a:ext cx="3371629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=2</m:t>
                      </m:r>
                      <m:r>
                        <a:rPr 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6019801"/>
                <a:ext cx="3371629" cy="619593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Slide Number Placeholder 2"/>
          <p:cNvSpPr txBox="1">
            <a:spLocks/>
          </p:cNvSpPr>
          <p:nvPr/>
        </p:nvSpPr>
        <p:spPr>
          <a:xfrm>
            <a:off x="228600" y="64928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7696200" y="1524000"/>
            <a:ext cx="2819400" cy="5173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81800" y="18288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8077200" y="1676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6781800" y="57150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8077200" y="28956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934200" y="3200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8055077" y="42672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8001000" y="57912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34000" y="1519085"/>
            <a:ext cx="2209800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0" y="6336268"/>
            <a:ext cx="111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LeftPoints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272184" y="6336268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RightPoints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75913" y="1267465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04872" y="1790686"/>
            <a:ext cx="3800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4871" y="2744793"/>
            <a:ext cx="3800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Need to test points across the cut</a:t>
            </a:r>
          </a:p>
        </p:txBody>
      </p:sp>
      <p:sp>
        <p:nvSpPr>
          <p:cNvPr id="27" name="Oval 26"/>
          <p:cNvSpPr/>
          <p:nvPr/>
        </p:nvSpPr>
        <p:spPr>
          <a:xfrm rot="21298123">
            <a:off x="6559124" y="1636683"/>
            <a:ext cx="919203" cy="198502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0800000">
            <a:off x="7843590" y="2650092"/>
            <a:ext cx="772018" cy="230290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845892" y="2509165"/>
                <a:ext cx="46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892" y="2509165"/>
                <a:ext cx="469308" cy="523220"/>
              </a:xfrm>
              <a:prstGeom prst="rect">
                <a:avLst/>
              </a:prstGeom>
              <a:blipFill>
                <a:blip r:embed="rId2"/>
                <a:stretch>
                  <a:fillRect l="-5263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55077" y="3493152"/>
                <a:ext cx="46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077" y="3493152"/>
                <a:ext cx="469308" cy="523220"/>
              </a:xfrm>
              <a:prstGeom prst="rect">
                <a:avLst/>
              </a:prstGeom>
              <a:blipFill>
                <a:blip r:embed="rId3"/>
                <a:stretch>
                  <a:fillRect l="-5263" r="-10526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629401" y="1515852"/>
            <a:ext cx="1956459" cy="5181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629401" y="6218904"/>
            <a:ext cx="195645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033264" y="5801380"/>
                <a:ext cx="5867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  <m:r>
                        <a:rPr lang="en-US" sz="28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264" y="5801380"/>
                <a:ext cx="586736" cy="523220"/>
              </a:xfrm>
              <a:prstGeom prst="rect">
                <a:avLst/>
              </a:prstGeom>
              <a:blipFill>
                <a:blip r:embed="rId4"/>
                <a:stretch>
                  <a:fillRect l="-4255"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533834" y="3956619"/>
            <a:ext cx="3800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don’t need to test all pairs!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504872" y="5063126"/>
                <a:ext cx="380016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Only need to test points within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800" dirty="0"/>
                  <a:t> of one another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872" y="5063126"/>
                <a:ext cx="3800167" cy="954107"/>
              </a:xfrm>
              <a:prstGeom prst="rect">
                <a:avLst/>
              </a:prstGeom>
              <a:blipFill>
                <a:blip r:embed="rId5"/>
                <a:stretch>
                  <a:fillRect l="-2990" t="-6579" r="-997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lide Number Placeholder 2"/>
          <p:cNvSpPr txBox="1">
            <a:spLocks/>
          </p:cNvSpPr>
          <p:nvPr/>
        </p:nvSpPr>
        <p:spPr>
          <a:xfrm>
            <a:off x="228600" y="63720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9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783826" y="1515852"/>
            <a:ext cx="4267200" cy="5181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6" idx="0"/>
            <a:endCxn id="36" idx="2"/>
          </p:cNvCxnSpPr>
          <p:nvPr/>
        </p:nvCxnSpPr>
        <p:spPr>
          <a:xfrm>
            <a:off x="7917426" y="1515852"/>
            <a:ext cx="0" cy="51816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Search Space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75913" y="1267465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04872" y="1790686"/>
            <a:ext cx="3800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4871" y="2744793"/>
            <a:ext cx="3800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Need to test points across the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435215" y="1005856"/>
                <a:ext cx="979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2⋅</m:t>
                      </m:r>
                      <m:r>
                        <a:rPr lang="en-US" sz="28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215" y="1005856"/>
                <a:ext cx="97916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 flipV="1">
            <a:off x="6850626" y="1529076"/>
            <a:ext cx="0" cy="51683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987913" y="1529076"/>
            <a:ext cx="0" cy="51683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783828" y="5715000"/>
            <a:ext cx="42671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791201" y="4715342"/>
            <a:ext cx="42671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752243" y="2704021"/>
            <a:ext cx="42671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752242" y="3698899"/>
            <a:ext cx="42671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783827" y="1721569"/>
            <a:ext cx="42671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356864" y="4876800"/>
                <a:ext cx="586736" cy="617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864" y="4876800"/>
                <a:ext cx="586736" cy="617092"/>
              </a:xfrm>
              <a:prstGeom prst="rect">
                <a:avLst/>
              </a:prstGeom>
              <a:blipFill>
                <a:blip r:embed="rId3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5791200" y="5715000"/>
            <a:ext cx="1059426" cy="9824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791200" y="5722493"/>
                <a:ext cx="586736" cy="665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722493"/>
                <a:ext cx="586736" cy="665567"/>
              </a:xfrm>
              <a:prstGeom prst="rect">
                <a:avLst/>
              </a:prstGeom>
              <a:blipFill>
                <a:blip r:embed="rId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509253" y="3657601"/>
                <a:ext cx="3800167" cy="115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Divide the “runway” into square cubbies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𝛿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53" y="3657601"/>
                <a:ext cx="3800167" cy="1154355"/>
              </a:xfrm>
              <a:prstGeom prst="rect">
                <a:avLst/>
              </a:prstGeom>
              <a:blipFill>
                <a:blip r:embed="rId5"/>
                <a:stretch>
                  <a:fillRect l="-3333" t="-6593" r="-4333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1644447" y="4800601"/>
            <a:ext cx="3800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Each cubby will have at most 1 point!</a:t>
            </a:r>
          </a:p>
        </p:txBody>
      </p:sp>
      <p:sp>
        <p:nvSpPr>
          <p:cNvPr id="22" name="Slide Number Placeholder 2"/>
          <p:cNvSpPr txBox="1">
            <a:spLocks/>
          </p:cNvSpPr>
          <p:nvPr/>
        </p:nvSpPr>
        <p:spPr>
          <a:xfrm>
            <a:off x="228600" y="63720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0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783826" y="1515852"/>
            <a:ext cx="4267200" cy="5181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6" idx="0"/>
            <a:endCxn id="36" idx="2"/>
          </p:cNvCxnSpPr>
          <p:nvPr/>
        </p:nvCxnSpPr>
        <p:spPr>
          <a:xfrm>
            <a:off x="7917426" y="1515852"/>
            <a:ext cx="0" cy="51816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Search Space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75913" y="1267465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04872" y="1790686"/>
            <a:ext cx="3800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4871" y="2744793"/>
            <a:ext cx="3800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Need to test points across the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435215" y="1005856"/>
                <a:ext cx="979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2⋅</m:t>
                      </m:r>
                      <m:r>
                        <a:rPr lang="en-US" sz="28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215" y="1005856"/>
                <a:ext cx="97916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 flipV="1">
            <a:off x="6850626" y="1529076"/>
            <a:ext cx="0" cy="51683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987913" y="1529076"/>
            <a:ext cx="0" cy="51683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783828" y="5715000"/>
            <a:ext cx="42671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791201" y="4715342"/>
            <a:ext cx="42671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752243" y="2704021"/>
            <a:ext cx="42671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752242" y="3698899"/>
            <a:ext cx="42671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783827" y="1721569"/>
            <a:ext cx="42671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509253" y="3657601"/>
                <a:ext cx="3800167" cy="115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Divide the “runway” into square cubbies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𝛿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53" y="3657601"/>
                <a:ext cx="3800167" cy="1154355"/>
              </a:xfrm>
              <a:prstGeom prst="rect">
                <a:avLst/>
              </a:prstGeom>
              <a:blipFill>
                <a:blip r:embed="rId3"/>
                <a:stretch>
                  <a:fillRect l="-3333" t="-6593" r="-4333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726900" y="3707687"/>
            <a:ext cx="4247453" cy="4017503"/>
          </a:xfrm>
          <a:prstGeom prst="ellipse">
            <a:avLst/>
          </a:prstGeom>
          <a:solidFill>
            <a:srgbClr val="92D050">
              <a:alpha val="25098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726900" y="4688701"/>
            <a:ext cx="4247453" cy="4017503"/>
          </a:xfrm>
          <a:prstGeom prst="ellipse">
            <a:avLst/>
          </a:prstGeom>
          <a:solidFill>
            <a:srgbClr val="92D050">
              <a:alpha val="25098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793700" y="4688701"/>
            <a:ext cx="4247453" cy="4017503"/>
          </a:xfrm>
          <a:prstGeom prst="ellipse">
            <a:avLst/>
          </a:prstGeom>
          <a:solidFill>
            <a:srgbClr val="92D050">
              <a:alpha val="25098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93700" y="3707687"/>
            <a:ext cx="4247453" cy="4017503"/>
          </a:xfrm>
          <a:prstGeom prst="ellipse">
            <a:avLst/>
          </a:prstGeom>
          <a:solidFill>
            <a:srgbClr val="92D050">
              <a:alpha val="25098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87381" y="61722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Oval 25"/>
          <p:cNvSpPr/>
          <p:nvPr/>
        </p:nvSpPr>
        <p:spPr>
          <a:xfrm>
            <a:off x="6774426" y="5644945"/>
            <a:ext cx="152400" cy="14011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841226" y="5646383"/>
            <a:ext cx="152400" cy="14011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74426" y="6627397"/>
            <a:ext cx="152400" cy="14011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841226" y="6627397"/>
            <a:ext cx="152400" cy="14011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28800" y="4667072"/>
                <a:ext cx="2743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33CC"/>
                    </a:solidFill>
                  </a:rPr>
                  <a:t>How many cubbies could contain a point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&lt;</m:t>
                    </m:r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2400" b="1" dirty="0">
                    <a:solidFill>
                      <a:srgbClr val="FF33CC"/>
                    </a:solidFill>
                  </a:rPr>
                  <a:t> away?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667072"/>
                <a:ext cx="2743200" cy="1200329"/>
              </a:xfrm>
              <a:prstGeom prst="rect">
                <a:avLst/>
              </a:prstGeom>
              <a:blipFill>
                <a:blip r:embed="rId4"/>
                <a:stretch>
                  <a:fillRect l="-3704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811839" y="6258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85695" y="6337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78950" y="63093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994714" y="6337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90650" y="480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50626" y="4715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930233" y="472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69129" y="472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83826" y="3707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50625" y="37076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17426" y="36977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CC"/>
                </a:solidFill>
              </a:rPr>
              <a:t>11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994714" y="37076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CC"/>
                </a:solidFill>
              </a:rPr>
              <a:t>12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752241" y="33284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CC"/>
                </a:solidFill>
              </a:rPr>
              <a:t>13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827186" y="33284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CC"/>
                </a:solidFill>
              </a:rPr>
              <a:t>14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901222" y="33383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CC"/>
                </a:solidFill>
              </a:rPr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524001" y="5903894"/>
                <a:ext cx="380016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Each point compared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≤15</m:t>
                    </m:r>
                  </m:oMath>
                </a14:m>
                <a:r>
                  <a:rPr lang="en-US" sz="2800" dirty="0"/>
                  <a:t> other points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5903894"/>
                <a:ext cx="3800167" cy="954107"/>
              </a:xfrm>
              <a:prstGeom prst="rect">
                <a:avLst/>
              </a:prstGeom>
              <a:blipFill>
                <a:blip r:embed="rId5"/>
                <a:stretch>
                  <a:fillRect l="-3679" t="-6579" r="-66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16676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7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 animBg="1"/>
      <p:bldP spid="43" grpId="0" animBg="1"/>
      <p:bldP spid="44" grpId="0" animBg="1"/>
      <p:bldP spid="26" grpId="0" animBg="1"/>
      <p:bldP spid="27" grpId="0" animBg="1"/>
      <p:bldP spid="28" grpId="0" animBg="1"/>
      <p:bldP spid="29" grpId="0" animBg="1"/>
      <p:bldP spid="5" grpId="0"/>
      <p:bldP spid="45" grpId="0"/>
      <p:bldP spid="47" grpId="0"/>
      <p:bldP spid="48" grpId="0"/>
      <p:bldP spid="49" grpId="0"/>
      <p:bldP spid="54" grpId="0"/>
      <p:bldP spid="56" grpId="0"/>
      <p:bldP spid="57" grpId="0"/>
      <p:bldP spid="58" grpId="0"/>
      <p:bldP spid="60" grpId="0"/>
      <p:bldP spid="61" grpId="0"/>
      <p:bldP spid="66" grpId="0"/>
      <p:bldP spid="67" grpId="0"/>
      <p:bldP spid="68" grpId="0"/>
      <p:bldP spid="69" grpId="0"/>
      <p:bldP spid="6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0" y="1524000"/>
            <a:ext cx="5181600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28070" y="18288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8610600" y="1676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931309" y="5609304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9677400" y="3158612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504039" y="2819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8055077" y="3463412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7093973" y="4881716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8610600" y="5914104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4001" y="1610380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1. Divide: </a:t>
            </a:r>
            <a:r>
              <a:rPr lang="en-US" sz="2800" dirty="0"/>
              <a:t>At median x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696200" y="1524000"/>
            <a:ext cx="0" cy="51816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19083" y="2110026"/>
            <a:ext cx="38580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2. Conquer: </a:t>
            </a:r>
            <a:r>
              <a:rPr lang="en-US" sz="2800" dirty="0"/>
              <a:t>If &gt;2 points Recursively find closest pair on left and right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75912" y="3342620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3. Combine: 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3689461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a. </a:t>
            </a:r>
            <a:r>
              <a:rPr lang="en-US" sz="2400" dirty="0"/>
              <a:t>List points in “runway” in order according to y value</a:t>
            </a:r>
          </a:p>
          <a:p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2209800" y="4889791"/>
            <a:ext cx="31241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b. </a:t>
            </a:r>
            <a:r>
              <a:rPr lang="en-US" sz="2400" dirty="0"/>
              <a:t>Compare each point to the next 15 above it, save best found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1364" y="6008382"/>
            <a:ext cx="3124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c. </a:t>
            </a:r>
            <a:r>
              <a:rPr lang="en-US" sz="2400" dirty="0"/>
              <a:t>Return min from left, right, and </a:t>
            </a:r>
            <a:r>
              <a:rPr lang="en-US" sz="2400" dirty="0">
                <a:solidFill>
                  <a:srgbClr val="0070C0"/>
                </a:solidFill>
              </a:rPr>
              <a:t>3b</a:t>
            </a:r>
          </a:p>
        </p:txBody>
      </p:sp>
      <p:sp>
        <p:nvSpPr>
          <p:cNvPr id="24" name="Oval 23"/>
          <p:cNvSpPr/>
          <p:nvPr/>
        </p:nvSpPr>
        <p:spPr>
          <a:xfrm rot="19684656">
            <a:off x="5889948" y="1546807"/>
            <a:ext cx="919203" cy="190454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5583709">
            <a:off x="8664423" y="2322740"/>
            <a:ext cx="772018" cy="230290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71602" y="2221572"/>
                <a:ext cx="46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602" y="2221572"/>
                <a:ext cx="469308" cy="523220"/>
              </a:xfrm>
              <a:prstGeom prst="rect">
                <a:avLst/>
              </a:prstGeom>
              <a:blipFill>
                <a:blip r:embed="rId2"/>
                <a:stretch>
                  <a:fillRect l="-5263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871246" y="3212584"/>
                <a:ext cx="46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246" y="3212584"/>
                <a:ext cx="469308" cy="523220"/>
              </a:xfrm>
              <a:prstGeom prst="rect">
                <a:avLst/>
              </a:prstGeom>
              <a:blipFill>
                <a:blip r:embed="rId3"/>
                <a:stretch>
                  <a:fillRect l="-8108" r="-13514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6730342" y="1515852"/>
            <a:ext cx="1956459" cy="5181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12996484">
            <a:off x="7342543" y="3182153"/>
            <a:ext cx="816574" cy="22564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16455" y="1155477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0. Sort points by x </a:t>
            </a:r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0" y="63720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7" grpId="0"/>
      <p:bldP spid="28" grpId="0"/>
      <p:bldP spid="30" grpId="0" animBg="1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points in “Runway”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49874"/>
            <a:ext cx="3352800" cy="278872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Given: y-sorted lists from left and right</a:t>
            </a:r>
          </a:p>
          <a:p>
            <a:r>
              <a:rPr lang="en-US" dirty="0"/>
              <a:t>Return: y-sorted points in “runway” </a:t>
            </a:r>
          </a:p>
          <a:p>
            <a:r>
              <a:rPr lang="en-US" dirty="0"/>
              <a:t>Target 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26444" y="2850075"/>
                <a:ext cx="90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444" y="2850075"/>
                <a:ext cx="907556" cy="461665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334000" y="1524000"/>
            <a:ext cx="5181600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28070" y="18288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8610600" y="1676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931309" y="5609304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9677400" y="3158612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6504039" y="2819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8055077" y="3463412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/>
          <p:cNvSpPr/>
          <p:nvPr/>
        </p:nvSpPr>
        <p:spPr>
          <a:xfrm>
            <a:off x="7093973" y="4881716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8610600" y="5914104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696200" y="1524000"/>
            <a:ext cx="0" cy="51816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730342" y="1515852"/>
            <a:ext cx="1956459" cy="5181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631847" y="4666340"/>
            <a:ext cx="3048000" cy="381000"/>
            <a:chOff x="304800" y="4953000"/>
            <a:chExt cx="3048000" cy="381000"/>
          </a:xfrm>
        </p:grpSpPr>
        <p:sp>
          <p:nvSpPr>
            <p:cNvPr id="21" name="Rectangle 20"/>
            <p:cNvSpPr/>
            <p:nvPr/>
          </p:nvSpPr>
          <p:spPr>
            <a:xfrm>
              <a:off x="304800" y="495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5800" y="495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495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47800" y="495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28800" y="495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09800" y="495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90800" y="495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71800" y="495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1828800" y="5723604"/>
            <a:ext cx="381000" cy="3810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18997" y="5723604"/>
            <a:ext cx="381000" cy="3810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90800" y="5723604"/>
            <a:ext cx="381000" cy="3810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971800" y="5723604"/>
            <a:ext cx="381000" cy="3810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52800" y="5723604"/>
            <a:ext cx="381000" cy="3810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00201" y="4267201"/>
            <a:ext cx="268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Merged, sorted by 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47801" y="5257801"/>
            <a:ext cx="327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Runway, still sorted by y!</a:t>
            </a:r>
          </a:p>
        </p:txBody>
      </p:sp>
      <p:sp>
        <p:nvSpPr>
          <p:cNvPr id="37" name="Slide Number Placeholder 2"/>
          <p:cNvSpPr txBox="1">
            <a:spLocks/>
          </p:cNvSpPr>
          <p:nvPr/>
        </p:nvSpPr>
        <p:spPr>
          <a:xfrm>
            <a:off x="228600" y="63720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/>
              <a:pPr/>
              <a:t>37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676400" y="3615812"/>
            <a:ext cx="3505200" cy="381000"/>
            <a:chOff x="0" y="4953000"/>
            <a:chExt cx="3505200" cy="381000"/>
          </a:xfrm>
        </p:grpSpPr>
        <p:sp>
          <p:nvSpPr>
            <p:cNvPr id="39" name="Rectangle 38"/>
            <p:cNvSpPr/>
            <p:nvPr/>
          </p:nvSpPr>
          <p:spPr>
            <a:xfrm>
              <a:off x="0" y="495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81000" y="495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2000" y="495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143000" y="495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81200" y="495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362200" y="495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43200" y="495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24200" y="49530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447801" y="3257490"/>
            <a:ext cx="185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Left, sorted by 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352801" y="3257490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Right, sorted by y</a:t>
            </a:r>
          </a:p>
        </p:txBody>
      </p:sp>
    </p:spTree>
    <p:extLst>
      <p:ext uri="{BB962C8B-B14F-4D97-AF65-F5344CB8AC3E}">
        <p14:creationId xmlns:p14="http://schemas.microsoft.com/office/powerpoint/2010/main" val="149611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47" grpId="0"/>
      <p:bldP spid="4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4001" y="1610380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1. Divide: </a:t>
            </a:r>
            <a:r>
              <a:rPr lang="en-US" sz="2800" dirty="0"/>
              <a:t>At median 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19083" y="2110025"/>
            <a:ext cx="38580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2. Conquer: </a:t>
            </a:r>
            <a:r>
              <a:rPr lang="en-US" sz="2800" dirty="0"/>
              <a:t>If &gt;2 points, Recursively find closest pair on left and right</a:t>
            </a:r>
          </a:p>
          <a:p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516455" y="1155477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0. Sort points by x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75912" y="3342620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3. Combine: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3689462"/>
            <a:ext cx="3837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a. </a:t>
            </a:r>
            <a:r>
              <a:rPr lang="en-US" sz="2400" dirty="0"/>
              <a:t>Merge points to sort by 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05000" y="4267201"/>
            <a:ext cx="3746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b. </a:t>
            </a:r>
            <a:r>
              <a:rPr lang="en-US" sz="2400" dirty="0"/>
              <a:t>Compare each runway point to the next 15 runway points, save closest pair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66564" y="5562601"/>
            <a:ext cx="36683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c. </a:t>
            </a:r>
            <a:r>
              <a:rPr lang="en-US" sz="2400" dirty="0"/>
              <a:t>Return y-sorted points and min from left, right, and </a:t>
            </a:r>
            <a:r>
              <a:rPr lang="en-US" sz="2400" dirty="0">
                <a:solidFill>
                  <a:srgbClr val="0070C0"/>
                </a:solidFill>
              </a:rPr>
              <a:t>3b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86400" y="1232422"/>
                <a:ext cx="1575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33CC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232422"/>
                <a:ext cx="1575368" cy="461665"/>
              </a:xfrm>
              <a:prstGeom prst="rect">
                <a:avLst/>
              </a:prstGeom>
              <a:blipFill>
                <a:blip r:embed="rId2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99539" y="1687325"/>
                <a:ext cx="8803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33CC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539" y="1687325"/>
                <a:ext cx="880369" cy="461665"/>
              </a:xfrm>
              <a:prstGeom prst="rect">
                <a:avLst/>
              </a:prstGeom>
              <a:blipFill>
                <a:blip r:embed="rId3"/>
                <a:stretch>
                  <a:fillRect r="-142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51937" y="2403543"/>
                <a:ext cx="977704" cy="72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937" y="2403543"/>
                <a:ext cx="977704" cy="722442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51938" y="3733801"/>
                <a:ext cx="8920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33CC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938" y="3733801"/>
                <a:ext cx="892039" cy="461665"/>
              </a:xfrm>
              <a:prstGeom prst="rect">
                <a:avLst/>
              </a:prstGeom>
              <a:blipFill>
                <a:blip r:embed="rId5"/>
                <a:stretch>
                  <a:fillRect r="-1408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742464" y="4572001"/>
                <a:ext cx="8920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33CC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464" y="4572001"/>
                <a:ext cx="892039" cy="461665"/>
              </a:xfrm>
              <a:prstGeom prst="rect">
                <a:avLst/>
              </a:prstGeom>
              <a:blipFill>
                <a:blip r:embed="rId6"/>
                <a:stretch>
                  <a:fillRect r="-140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742464" y="5769024"/>
                <a:ext cx="8803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33CC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464" y="5769024"/>
                <a:ext cx="880369" cy="461665"/>
              </a:xfrm>
              <a:prstGeom prst="rect">
                <a:avLst/>
              </a:prstGeom>
              <a:blipFill>
                <a:blip r:embed="rId7"/>
                <a:stretch>
                  <a:fillRect r="-142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>
            <a:off x="6887934" y="1678698"/>
            <a:ext cx="427267" cy="5103103"/>
          </a:xfrm>
          <a:prstGeom prst="rightBrac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339090" y="3776343"/>
                <a:ext cx="3178819" cy="72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33CC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090" y="3776343"/>
                <a:ext cx="3178819" cy="722442"/>
              </a:xfrm>
              <a:prstGeom prst="rect">
                <a:avLst/>
              </a:prstGeom>
              <a:blipFill>
                <a:blip r:embed="rId8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339089" y="4582847"/>
                <a:ext cx="26020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33CC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089" y="4582847"/>
                <a:ext cx="2602058" cy="461665"/>
              </a:xfrm>
              <a:prstGeom prst="rect">
                <a:avLst/>
              </a:prstGeom>
              <a:blipFill>
                <a:blip r:embed="rId9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9575456" y="4303350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Case 2!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3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/>
      <p:bldP spid="33" grpId="0"/>
      <p:bldP spid="34" grpId="0"/>
      <p:bldP spid="35" grpId="0"/>
      <p:bldP spid="36" grpId="0"/>
      <p:bldP spid="8" grpId="0" animBg="1"/>
      <p:bldP spid="37" grpId="0"/>
      <p:bldP spid="38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3262" y="1447801"/>
                <a:ext cx="5098254" cy="139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262" y="1447801"/>
                <a:ext cx="5098254" cy="1394613"/>
              </a:xfrm>
              <a:prstGeom prst="rect">
                <a:avLst/>
              </a:prstGeom>
              <a:blipFill>
                <a:blip r:embed="rId2"/>
                <a:stretch>
                  <a:fillRect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10000" y="14478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6096000" y="1371601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29063" y="4691052"/>
                <a:ext cx="3894591" cy="139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72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132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162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192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204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252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300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063" y="4691052"/>
                <a:ext cx="3894591" cy="1394613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010400" y="1371601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Rectangle 9"/>
          <p:cNvSpPr/>
          <p:nvPr/>
        </p:nvSpPr>
        <p:spPr>
          <a:xfrm>
            <a:off x="7848600" y="1371601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3062" y="3048001"/>
                <a:ext cx="8191538" cy="1401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+16+42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4+20+48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6+24+54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62" y="3048001"/>
                <a:ext cx="8191538" cy="1401409"/>
              </a:xfrm>
              <a:prstGeom prst="rect">
                <a:avLst/>
              </a:prstGeom>
              <a:blipFill>
                <a:blip r:embed="rId4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209801" y="6120826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97884" y="6141847"/>
                <a:ext cx="13376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𝑂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884" y="6141847"/>
                <a:ext cx="1337610" cy="584775"/>
              </a:xfrm>
              <a:prstGeom prst="rect">
                <a:avLst/>
              </a:prstGeom>
              <a:blipFill>
                <a:blip r:embed="rId5"/>
                <a:stretch>
                  <a:fillRect r="-3774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13530" y="1852719"/>
                <a:ext cx="520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530" y="1852719"/>
                <a:ext cx="52027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43401" y="939226"/>
                <a:ext cx="520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939226"/>
                <a:ext cx="5202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6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</a:t>
            </a:r>
          </a:p>
          <a:p>
            <a:r>
              <a:rPr lang="en-US" dirty="0"/>
              <a:t>Divide and Conquer</a:t>
            </a:r>
          </a:p>
          <a:p>
            <a:r>
              <a:rPr lang="en-US" dirty="0"/>
              <a:t>Closest Pair of Points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D&amp;C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2" y="1447801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2" y="1447801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1" y="2590800"/>
                <a:ext cx="384983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2590800"/>
                <a:ext cx="3849835" cy="1452962"/>
              </a:xfrm>
              <a:prstGeom prst="rect">
                <a:avLst/>
              </a:prstGeom>
              <a:blipFill>
                <a:blip r:embed="rId3"/>
                <a:stretch>
                  <a:fillRect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43601" y="2590800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2590800"/>
                <a:ext cx="3796873" cy="1551771"/>
              </a:xfrm>
              <a:prstGeom prst="rect">
                <a:avLst/>
              </a:prstGeom>
              <a:blipFill>
                <a:blip r:embed="rId4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810000" y="2362200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90768" y="3325164"/>
            <a:ext cx="2843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24833" y="2403720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5601" y="3366684"/>
            <a:ext cx="2843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47497" y="1816637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Divide:</a:t>
            </a:r>
          </a:p>
        </p:txBody>
      </p:sp>
    </p:spTree>
    <p:extLst>
      <p:ext uri="{BB962C8B-B14F-4D97-AF65-F5344CB8AC3E}">
        <p14:creationId xmlns:p14="http://schemas.microsoft.com/office/powerpoint/2010/main" val="577407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D&amp;C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2" y="1447801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2" y="1447801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1" y="2590800"/>
                <a:ext cx="384983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2590800"/>
                <a:ext cx="3849835" cy="1452962"/>
              </a:xfrm>
              <a:prstGeom prst="rect">
                <a:avLst/>
              </a:prstGeom>
              <a:blipFill>
                <a:blip r:embed="rId3"/>
                <a:stretch>
                  <a:fillRect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490767" y="25908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767" y="2590800"/>
                <a:ext cx="1266866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990934" y="25908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2590800"/>
                <a:ext cx="1266866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2514877" y="33579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877" y="3357962"/>
                <a:ext cx="1266866" cy="685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990934" y="33579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3357962"/>
                <a:ext cx="1266866" cy="6858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70494" y="4648200"/>
                <a:ext cx="6444906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94" y="4648200"/>
                <a:ext cx="6444906" cy="836832"/>
              </a:xfrm>
              <a:prstGeom prst="rect">
                <a:avLst/>
              </a:prstGeom>
              <a:blipFill>
                <a:blip r:embed="rId8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1" y="2590801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2590801"/>
                <a:ext cx="3796873" cy="1551771"/>
              </a:xfrm>
              <a:prstGeom prst="rect">
                <a:avLst/>
              </a:prstGeom>
              <a:blipFill>
                <a:blip r:embed="rId9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757967" y="26602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967" y="2660290"/>
                <a:ext cx="1266866" cy="6858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8181934" y="26602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2660290"/>
                <a:ext cx="1266866" cy="6858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6782077" y="34274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77" y="3427452"/>
                <a:ext cx="1266866" cy="6858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8181934" y="34274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3427452"/>
                <a:ext cx="1266866" cy="68580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684284" y="5943601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26341" y="5638801"/>
                <a:ext cx="4461350" cy="1029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=8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+4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41" y="5638801"/>
                <a:ext cx="4461350" cy="1029769"/>
              </a:xfrm>
              <a:prstGeom prst="rect">
                <a:avLst/>
              </a:prstGeom>
              <a:blipFill>
                <a:blip r:embed="rId14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0" y="5758935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Cost of additions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4200" y="5638801"/>
            <a:ext cx="1247734" cy="1029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04308" y="4115646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Combine:</a:t>
            </a:r>
          </a:p>
        </p:txBody>
      </p:sp>
    </p:spTree>
    <p:extLst>
      <p:ext uri="{BB962C8B-B14F-4D97-AF65-F5344CB8AC3E}">
        <p14:creationId xmlns:p14="http://schemas.microsoft.com/office/powerpoint/2010/main" val="33605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6" grpId="0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D&amp;C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715329" y="1295401"/>
                <a:ext cx="4461350" cy="1029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=8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+4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329" y="1295401"/>
                <a:ext cx="4461350" cy="1029769"/>
              </a:xfrm>
              <a:prstGeom prst="rect">
                <a:avLst/>
              </a:prstGeom>
              <a:blipFill>
                <a:blip r:embed="rId2"/>
                <a:stretch>
                  <a:fillRect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715330" y="2325170"/>
                <a:ext cx="3762889" cy="93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=8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330" y="2325170"/>
                <a:ext cx="3762889" cy="932563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18119" y="3581401"/>
                <a:ext cx="43658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𝑎</m:t>
                      </m:r>
                      <m:r>
                        <a:rPr lang="en-US" sz="3200" i="1">
                          <a:latin typeface="Cambria Math"/>
                        </a:rPr>
                        <m:t>=8, </m:t>
                      </m:r>
                      <m:r>
                        <a:rPr lang="en-US" sz="3200" i="1">
                          <a:latin typeface="Cambria Math"/>
                        </a:rPr>
                        <m:t>𝑏</m:t>
                      </m:r>
                      <m:r>
                        <a:rPr lang="en-US" sz="3200" i="1">
                          <a:latin typeface="Cambria Math"/>
                        </a:rPr>
                        <m:t>=2, </m:t>
                      </m:r>
                      <m:r>
                        <a:rPr lang="en-US" sz="3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19" y="3581401"/>
                <a:ext cx="4365811" cy="584775"/>
              </a:xfrm>
              <a:prstGeom prst="rect">
                <a:avLst/>
              </a:prstGeom>
              <a:blipFill>
                <a:blip r:embed="rId4"/>
                <a:stretch>
                  <a:fillRect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05690" y="4419601"/>
                <a:ext cx="4014111" cy="60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8</m:t>
                              </m:r>
                            </m:e>
                          </m:func>
                        </m:sup>
                      </m:sSup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690" y="4419601"/>
                <a:ext cx="4014111" cy="606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138041" y="3965232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Case 1!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82041" y="5181601"/>
                <a:ext cx="2783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041" y="5181601"/>
                <a:ext cx="2783262" cy="584775"/>
              </a:xfrm>
              <a:prstGeom prst="rect">
                <a:avLst/>
              </a:prstGeom>
              <a:blipFill>
                <a:blip r:embed="rId6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538380" y="5473988"/>
            <a:ext cx="3334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We can do better…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6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31" grpId="0"/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D&amp;C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2" y="1447801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2" y="1447801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1" y="2590800"/>
                <a:ext cx="384983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2590800"/>
                <a:ext cx="3849835" cy="1452962"/>
              </a:xfrm>
              <a:prstGeom prst="rect">
                <a:avLst/>
              </a:prstGeom>
              <a:blipFill>
                <a:blip r:embed="rId3"/>
                <a:stretch>
                  <a:fillRect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490767" y="25908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767" y="2590800"/>
                <a:ext cx="1266866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990934" y="25908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2590800"/>
                <a:ext cx="1266866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2514877" y="33579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877" y="3357962"/>
                <a:ext cx="1266866" cy="685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990934" y="33579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3357962"/>
                <a:ext cx="1266866" cy="6858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70494" y="4648200"/>
                <a:ext cx="6444906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94" y="4648200"/>
                <a:ext cx="6444906" cy="836832"/>
              </a:xfrm>
              <a:prstGeom prst="rect">
                <a:avLst/>
              </a:prstGeom>
              <a:blipFill>
                <a:blip r:embed="rId8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1" y="2590801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2590801"/>
                <a:ext cx="3796873" cy="1551771"/>
              </a:xfrm>
              <a:prstGeom prst="rect">
                <a:avLst/>
              </a:prstGeom>
              <a:blipFill>
                <a:blip r:embed="rId9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757967" y="26602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967" y="2660290"/>
                <a:ext cx="1266866" cy="6858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8181934" y="26602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2660290"/>
                <a:ext cx="1266866" cy="6858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6782077" y="34274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77" y="3427452"/>
                <a:ext cx="1266866" cy="6858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8181934" y="34274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3427452"/>
                <a:ext cx="1266866" cy="68580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352800" y="4343400"/>
            <a:ext cx="5562600" cy="1295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9001" y="5867401"/>
            <a:ext cx="7464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Idea: Use a Karatsuba-like technique on this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3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2" y="1066801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2" y="1066801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521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1" y="1600200"/>
                <a:ext cx="384983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1600200"/>
                <a:ext cx="3849835" cy="1452962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490767" y="16002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767" y="1600200"/>
                <a:ext cx="1266866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990934" y="16002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1600200"/>
                <a:ext cx="1266866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2514877" y="23673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877" y="2367362"/>
                <a:ext cx="1266866" cy="685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990934" y="23673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2367362"/>
                <a:ext cx="1266866" cy="6858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1" y="1600201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1600201"/>
                <a:ext cx="3796873" cy="1551771"/>
              </a:xfrm>
              <a:prstGeom prst="rect">
                <a:avLst/>
              </a:prstGeom>
              <a:blipFill>
                <a:blip r:embed="rId8"/>
                <a:stretch>
                  <a:fillRect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757967" y="16696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967" y="1669690"/>
                <a:ext cx="1266866" cy="6858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8181934" y="16696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1669690"/>
                <a:ext cx="1266866" cy="6858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6782077" y="24368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77" y="2436852"/>
                <a:ext cx="1266866" cy="6858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8181934" y="24368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2436852"/>
                <a:ext cx="1266866" cy="6858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676400" y="3165110"/>
            <a:ext cx="182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Calculate: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60102" y="3733800"/>
                <a:ext cx="360508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02" y="3733800"/>
                <a:ext cx="3605089" cy="439736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460102" y="4070866"/>
                <a:ext cx="267489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02" y="4070866"/>
                <a:ext cx="2674899" cy="439736"/>
              </a:xfrm>
              <a:prstGeom prst="rect">
                <a:avLst/>
              </a:prstGeom>
              <a:blipFill>
                <a:blip r:embed="rId1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4523" y="4440199"/>
                <a:ext cx="270131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23" y="4440199"/>
                <a:ext cx="2701317" cy="413511"/>
              </a:xfrm>
              <a:prstGeom prst="rect">
                <a:avLst/>
              </a:prstGeom>
              <a:blipFill>
                <a:blip r:embed="rId1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79802" y="4809531"/>
                <a:ext cx="2651174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02" y="4809531"/>
                <a:ext cx="2651174" cy="413511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482002" y="5604954"/>
                <a:ext cx="360508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002" y="5604954"/>
                <a:ext cx="3605089" cy="439736"/>
              </a:xfrm>
              <a:prstGeom prst="rect">
                <a:avLst/>
              </a:prstGeom>
              <a:blipFill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04522" y="5190420"/>
                <a:ext cx="2668936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22" y="5190420"/>
                <a:ext cx="2668936" cy="439736"/>
              </a:xfrm>
              <a:prstGeom prst="rect">
                <a:avLst/>
              </a:prstGeom>
              <a:blipFill>
                <a:blip r:embed="rId1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488384" y="5975866"/>
                <a:ext cx="3617016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84" y="5975866"/>
                <a:ext cx="3617016" cy="439736"/>
              </a:xfrm>
              <a:prstGeom prst="rect">
                <a:avLst/>
              </a:prstGeom>
              <a:blipFill>
                <a:blip r:embed="rId1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05400" y="4725768"/>
                <a:ext cx="5653150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725768"/>
                <a:ext cx="5653150" cy="836832"/>
              </a:xfrm>
              <a:prstGeom prst="rect">
                <a:avLst/>
              </a:prstGeom>
              <a:blipFill>
                <a:blip r:embed="rId20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029201" y="3735169"/>
                <a:ext cx="5774081" cy="780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1" y="3735169"/>
                <a:ext cx="5774081" cy="780919"/>
              </a:xfrm>
              <a:prstGeom prst="rect">
                <a:avLst/>
              </a:prstGeom>
              <a:blipFill>
                <a:blip r:embed="rId21"/>
                <a:stretch>
                  <a:fillRect t="-3175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105400" y="3457496"/>
            <a:ext cx="0" cy="3186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26118" y="3165109"/>
                <a:ext cx="1644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𝐴𝐵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118" y="3165109"/>
                <a:ext cx="1644809" cy="584775"/>
              </a:xfrm>
              <a:prstGeom prst="rect">
                <a:avLst/>
              </a:prstGeom>
              <a:blipFill>
                <a:blip r:embed="rId22"/>
                <a:stretch>
                  <a:fillRect l="-8397" t="-12766" r="-763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182395" y="5638802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Number </a:t>
            </a:r>
            <a:r>
              <a:rPr lang="en-US" sz="2400" dirty="0" err="1">
                <a:solidFill>
                  <a:srgbClr val="FF0000"/>
                </a:solidFill>
              </a:rPr>
              <a:t>Mults</a:t>
            </a:r>
            <a:r>
              <a:rPr lang="en-US" sz="2400" dirty="0">
                <a:solidFill>
                  <a:srgbClr val="FF0000"/>
                </a:solidFill>
              </a:rPr>
              <a:t>.: 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31975" y="5638801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Number Adds.: 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58220" y="5943600"/>
                <a:ext cx="3085780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=7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20" y="5943600"/>
                <a:ext cx="3085780" cy="783804"/>
              </a:xfrm>
              <a:prstGeom prst="rect">
                <a:avLst/>
              </a:prstGeom>
              <a:blipFill>
                <a:blip r:embed="rId2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715329" y="1295401"/>
                <a:ext cx="4058932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=7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329" y="1295401"/>
                <a:ext cx="4058932" cy="1014317"/>
              </a:xfrm>
              <a:prstGeom prst="rect">
                <a:avLst/>
              </a:prstGeom>
              <a:blipFill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18118" y="2643284"/>
                <a:ext cx="4661854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𝑎</m:t>
                      </m:r>
                      <m:r>
                        <a:rPr lang="en-US" sz="3200" i="1">
                          <a:latin typeface="Cambria Math"/>
                        </a:rPr>
                        <m:t>=7, </m:t>
                      </m:r>
                      <m:r>
                        <a:rPr lang="en-US" sz="3200" i="1">
                          <a:latin typeface="Cambria Math"/>
                        </a:rPr>
                        <m:t>𝑏</m:t>
                      </m:r>
                      <m:r>
                        <a:rPr lang="en-US" sz="3200" i="1">
                          <a:latin typeface="Cambria Math"/>
                        </a:rPr>
                        <m:t>=2, </m:t>
                      </m:r>
                      <m:r>
                        <a:rPr lang="en-US" sz="3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18" y="2643284"/>
                <a:ext cx="4661854" cy="1014317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05689" y="3810001"/>
                <a:ext cx="4589590" cy="60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  <m:r>
                        <a:rPr lang="en-US" sz="3200" i="1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2.807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689" y="3810001"/>
                <a:ext cx="4589590" cy="60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074390" y="3380457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Case 1!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82041" y="4800601"/>
                <a:ext cx="5534528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7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3200" i="1">
                          <a:latin typeface="Cambria Math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2.807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041" y="4800601"/>
                <a:ext cx="5534528" cy="648191"/>
              </a:xfrm>
              <a:prstGeom prst="rect">
                <a:avLst/>
              </a:prstGeom>
              <a:blipFill>
                <a:blip r:embed="rId5"/>
                <a:stretch>
                  <a:fillRect r="-45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6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3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188" y="685801"/>
            <a:ext cx="9066812" cy="555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91401" y="3962401"/>
                <a:ext cx="5777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1" y="3962401"/>
                <a:ext cx="5777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34400" y="5105400"/>
                <a:ext cx="1079206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5105400"/>
                <a:ext cx="1079206" cy="478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36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the fastest?</a:t>
            </a:r>
          </a:p>
        </p:txBody>
      </p:sp>
      <p:pic>
        <p:nvPicPr>
          <p:cNvPr id="3076" name="Picture 4" descr="Image result for matrix multiplication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34" y="990600"/>
            <a:ext cx="6215466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72400" y="1828801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Best possible is unknown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3124201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May not even exist!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70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0" y="1524000"/>
            <a:ext cx="5181600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28070" y="18288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8610600" y="1676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931309" y="5609304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9677400" y="3158612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504039" y="2819400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8055077" y="3463412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7093973" y="4881716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8610600" y="5914104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4001" y="1610380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2. Divide: </a:t>
            </a:r>
            <a:r>
              <a:rPr lang="en-US" sz="2800" dirty="0"/>
              <a:t>At median x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696200" y="1524000"/>
            <a:ext cx="0" cy="51816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19083" y="2110026"/>
            <a:ext cx="38580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3. Conquer: </a:t>
            </a:r>
            <a:r>
              <a:rPr lang="en-US" sz="2800" dirty="0"/>
              <a:t>If &lt;2 points Recursively find closest pair on left and right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6455" y="1155477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1. Sort points by x and y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75912" y="3342620"/>
            <a:ext cx="385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4. Combine: 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3689462"/>
            <a:ext cx="297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a. </a:t>
            </a:r>
            <a:r>
              <a:rPr lang="en-US" sz="2400" dirty="0"/>
              <a:t>List points in “runway” in order according to y value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09800" y="4889791"/>
            <a:ext cx="31241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b. </a:t>
            </a:r>
            <a:r>
              <a:rPr lang="en-US" sz="2400" dirty="0"/>
              <a:t>Compare each point to the next 15 above it, save best found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1364" y="6008382"/>
            <a:ext cx="3124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c. </a:t>
            </a:r>
            <a:r>
              <a:rPr lang="en-US" sz="2400" dirty="0"/>
              <a:t>Return min from left, right, and </a:t>
            </a:r>
            <a:r>
              <a:rPr lang="en-US" sz="2400" dirty="0">
                <a:solidFill>
                  <a:srgbClr val="0070C0"/>
                </a:solidFill>
              </a:rPr>
              <a:t>4b</a:t>
            </a:r>
          </a:p>
        </p:txBody>
      </p:sp>
      <p:sp>
        <p:nvSpPr>
          <p:cNvPr id="24" name="Oval 23"/>
          <p:cNvSpPr/>
          <p:nvPr/>
        </p:nvSpPr>
        <p:spPr>
          <a:xfrm rot="19684656">
            <a:off x="5889948" y="1546807"/>
            <a:ext cx="919203" cy="190454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5583709">
            <a:off x="8664423" y="2322740"/>
            <a:ext cx="772018" cy="230290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71602" y="2221572"/>
                <a:ext cx="46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602" y="2221572"/>
                <a:ext cx="469308" cy="523220"/>
              </a:xfrm>
              <a:prstGeom prst="rect">
                <a:avLst/>
              </a:prstGeom>
              <a:blipFill>
                <a:blip r:embed="rId2"/>
                <a:stretch>
                  <a:fillRect l="-5263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871246" y="3212584"/>
                <a:ext cx="46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246" y="3212584"/>
                <a:ext cx="469308" cy="523220"/>
              </a:xfrm>
              <a:prstGeom prst="rect">
                <a:avLst/>
              </a:prstGeom>
              <a:blipFill>
                <a:blip r:embed="rId3"/>
                <a:stretch>
                  <a:fillRect l="-8108" r="-13514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6730342" y="1515852"/>
            <a:ext cx="1956459" cy="5181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12996484">
            <a:off x="7342543" y="3182153"/>
            <a:ext cx="816574" cy="22564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0" y="63720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7" grpId="0"/>
      <p:bldP spid="28" grpId="0"/>
      <p:bldP spid="30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Hw1 due 11pm Friday, Sept 14</a:t>
            </a:r>
          </a:p>
          <a:p>
            <a:pPr lvl="1"/>
            <a:r>
              <a:rPr lang="en-US" dirty="0"/>
              <a:t>Written (use Latex!)</a:t>
            </a:r>
          </a:p>
          <a:p>
            <a:pPr lvl="1"/>
            <a:r>
              <a:rPr lang="en-US" dirty="0"/>
              <a:t>Asymptotic notation</a:t>
            </a:r>
          </a:p>
          <a:p>
            <a:pPr lvl="1"/>
            <a:r>
              <a:rPr lang="en-US" dirty="0"/>
              <a:t>Recurrences</a:t>
            </a:r>
          </a:p>
          <a:p>
            <a:pPr lvl="1"/>
            <a:r>
              <a:rPr lang="en-US" dirty="0"/>
              <a:t>Divide and conquer</a:t>
            </a:r>
          </a:p>
          <a:p>
            <a:r>
              <a:rPr lang="en-US" dirty="0"/>
              <a:t>Hw2 released TODAY</a:t>
            </a:r>
          </a:p>
          <a:p>
            <a:pPr lvl="1"/>
            <a:r>
              <a:rPr lang="en-US" dirty="0"/>
              <a:t>Programming assignment (Python or Java)</a:t>
            </a:r>
          </a:p>
          <a:p>
            <a:pPr lvl="1"/>
            <a:r>
              <a:rPr lang="en-US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Case 1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Case 2: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Case 3: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𝜀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, and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𝑐𝑓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dirty="0"/>
                  <a:t> and all sufficiently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91001" y="1066800"/>
                <a:ext cx="3657989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𝑓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1066800"/>
                <a:ext cx="3657989" cy="830292"/>
              </a:xfrm>
              <a:prstGeom prst="rect">
                <a:avLst/>
              </a:prstGeom>
              <a:blipFill>
                <a:blip r:embed="rId3"/>
                <a:stretch>
                  <a:fillRect r="-346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81200" y="1676400"/>
                <a:ext cx="8278228" cy="724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𝑎𝑓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676400"/>
                <a:ext cx="8278228" cy="724814"/>
              </a:xfrm>
              <a:prstGeom prst="rect">
                <a:avLst/>
              </a:prstGeom>
              <a:blipFill>
                <a:blip r:embed="rId2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334652" y="2552700"/>
            <a:ext cx="6876148" cy="1344028"/>
            <a:chOff x="1828800" y="2552700"/>
            <a:chExt cx="6876148" cy="1344028"/>
          </a:xfrm>
        </p:grpSpPr>
        <p:sp>
          <p:nvSpPr>
            <p:cNvPr id="5" name="Rounded Rectangle 4"/>
            <p:cNvSpPr/>
            <p:nvPr/>
          </p:nvSpPr>
          <p:spPr>
            <a:xfrm>
              <a:off x="1828800" y="2552700"/>
              <a:ext cx="228600" cy="228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19400" y="2552700"/>
              <a:ext cx="533400" cy="5334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191000" y="2552700"/>
              <a:ext cx="762000" cy="762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562600" y="2552700"/>
              <a:ext cx="990600" cy="990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60920" y="2552700"/>
              <a:ext cx="1344028" cy="134402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67952" y="4267200"/>
            <a:ext cx="6851834" cy="762000"/>
            <a:chOff x="1562100" y="4267200"/>
            <a:chExt cx="6851834" cy="762000"/>
          </a:xfrm>
        </p:grpSpPr>
        <p:sp>
          <p:nvSpPr>
            <p:cNvPr id="10" name="Rounded Rectangle 9"/>
            <p:cNvSpPr/>
            <p:nvPr/>
          </p:nvSpPr>
          <p:spPr>
            <a:xfrm>
              <a:off x="1562100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05100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191000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676900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651934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/>
          <p:cNvSpPr/>
          <p:nvPr/>
        </p:nvSpPr>
        <p:spPr>
          <a:xfrm rot="10800000">
            <a:off x="9424486" y="6414236"/>
            <a:ext cx="228600" cy="228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10800000">
            <a:off x="7239001" y="6109436"/>
            <a:ext cx="533400" cy="533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10800000">
            <a:off x="5715000" y="5880836"/>
            <a:ext cx="762000" cy="762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10800000">
            <a:off x="4191001" y="5652237"/>
            <a:ext cx="990600" cy="990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rot="10800000">
            <a:off x="2743200" y="5298808"/>
            <a:ext cx="1344028" cy="13440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55769" y="2357736"/>
            <a:ext cx="1467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1:</a:t>
            </a:r>
          </a:p>
          <a:p>
            <a:r>
              <a:rPr lang="en-US" dirty="0"/>
              <a:t>Most work happens at the leaves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55769" y="4105871"/>
            <a:ext cx="154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2:</a:t>
            </a:r>
          </a:p>
          <a:p>
            <a:r>
              <a:rPr lang="en-US" dirty="0"/>
              <a:t>Work happens  consistently throughout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55769" y="5509158"/>
            <a:ext cx="154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3:</a:t>
            </a:r>
          </a:p>
          <a:p>
            <a:r>
              <a:rPr lang="en-US" dirty="0"/>
              <a:t>Most work happens at top of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5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𝑂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r>
                          <a:rPr lang="en-US" sz="2000" i="1">
                            <a:latin typeface="Cambria Math"/>
                          </a:rPr>
                          <m:t>𝜀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2: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3: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Ω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𝜀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and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𝑐𝑓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  <m:r>
                      <a:rPr lang="en-US" sz="2000" i="1">
                        <a:latin typeface="Cambria Math"/>
                      </a:rPr>
                      <m:t>&lt;1</m:t>
                    </m:r>
                  </m:oMath>
                </a14:m>
                <a:r>
                  <a:rPr lang="en-US" sz="2000" dirty="0"/>
                  <a:t> and all sufficiently large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1343175"/>
                <a:ext cx="2664897" cy="619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𝑓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43175"/>
                <a:ext cx="2664897" cy="619400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4419601"/>
                <a:ext cx="3150542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=2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19601"/>
                <a:ext cx="3150542" cy="827471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76442" y="5490071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89157" y="6013292"/>
                <a:ext cx="4716227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57" y="6013292"/>
                <a:ext cx="4716227" cy="578685"/>
              </a:xfrm>
              <a:prstGeom prst="rect">
                <a:avLst/>
              </a:prstGeom>
              <a:blipFill>
                <a:blip r:embed="rId5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2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8874</TotalTime>
  <Words>1701</Words>
  <Application>Microsoft Office PowerPoint</Application>
  <PresentationFormat>Widescreen</PresentationFormat>
  <Paragraphs>957</Paragraphs>
  <Slides>48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Berlin Sans FB Demi</vt:lpstr>
      <vt:lpstr>Calibri</vt:lpstr>
      <vt:lpstr>Cambria Math</vt:lpstr>
      <vt:lpstr>Arial</vt:lpstr>
      <vt:lpstr>Office Theme</vt:lpstr>
      <vt:lpstr>PowerPoint Presentation</vt:lpstr>
      <vt:lpstr>PowerPoint Presentation</vt:lpstr>
      <vt:lpstr>Historical Aside: Master Theorem</vt:lpstr>
      <vt:lpstr>Today’s Keywords</vt:lpstr>
      <vt:lpstr>CLRS Readings</vt:lpstr>
      <vt:lpstr>Homework</vt:lpstr>
      <vt:lpstr>Master Theorem</vt:lpstr>
      <vt:lpstr>3 Cases</vt:lpstr>
      <vt:lpstr>Master Theorem Example 1</vt:lpstr>
      <vt:lpstr>Tree method</vt:lpstr>
      <vt:lpstr>Master Theorem Example 2</vt:lpstr>
      <vt:lpstr>Tree method</vt:lpstr>
      <vt:lpstr>Master Theorem Example 3</vt:lpstr>
      <vt:lpstr>Tree Method</vt:lpstr>
      <vt:lpstr>Master Theorem Example 4</vt:lpstr>
      <vt:lpstr>Tree method</vt:lpstr>
      <vt:lpstr>Recurrence Solving Techniques</vt:lpstr>
      <vt:lpstr>Substitution Method</vt:lpstr>
      <vt:lpstr>Tree method</vt:lpstr>
      <vt:lpstr>Substitution Method</vt:lpstr>
      <vt:lpstr>Tree method</vt:lpstr>
      <vt:lpstr>Tree method</vt:lpstr>
      <vt:lpstr>Tree method</vt:lpstr>
      <vt:lpstr>Nate’s Garden</vt:lpstr>
      <vt:lpstr>Closest Pair of Points</vt:lpstr>
      <vt:lpstr>Closest Pair of Points: Naïve</vt:lpstr>
      <vt:lpstr>Closest Pair of Points: D&amp;C</vt:lpstr>
      <vt:lpstr>Closest Pair of Points: D&amp;C</vt:lpstr>
      <vt:lpstr>Closest Pair of Points: D&amp;C</vt:lpstr>
      <vt:lpstr>Closest Pair of Points: D&amp;C</vt:lpstr>
      <vt:lpstr>Spanning the Cut</vt:lpstr>
      <vt:lpstr>Spanning the Cut</vt:lpstr>
      <vt:lpstr>Spanning the Cut</vt:lpstr>
      <vt:lpstr>Reducing Search Space</vt:lpstr>
      <vt:lpstr>Reducing Search Space</vt:lpstr>
      <vt:lpstr>Closest Pair of Points: D&amp;C</vt:lpstr>
      <vt:lpstr>Listing points in “Runway”</vt:lpstr>
      <vt:lpstr>Run Time</vt:lpstr>
      <vt:lpstr>Matrix Multiplication</vt:lpstr>
      <vt:lpstr>Matrix Multiplication D&amp;C</vt:lpstr>
      <vt:lpstr>Matrix Multiplication D&amp;C</vt:lpstr>
      <vt:lpstr>Matrix Multiplication D&amp;C</vt:lpstr>
      <vt:lpstr>Matrix Multiplication D&amp;C</vt:lpstr>
      <vt:lpstr>Strassen’s Algorithm</vt:lpstr>
      <vt:lpstr>Strassen’s Algorithm</vt:lpstr>
      <vt:lpstr>PowerPoint Presentation</vt:lpstr>
      <vt:lpstr>Is this the fastest?</vt:lpstr>
      <vt:lpstr>Closest Pair of Points: D&amp;C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Brunelle, Nathan J (njb2b)</cp:lastModifiedBy>
  <cp:revision>697</cp:revision>
  <dcterms:created xsi:type="dcterms:W3CDTF">2017-08-21T20:54:06Z</dcterms:created>
  <dcterms:modified xsi:type="dcterms:W3CDTF">2018-09-13T19:17:34Z</dcterms:modified>
</cp:coreProperties>
</file>