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775" r:id="rId2"/>
    <p:sldId id="480" r:id="rId3"/>
    <p:sldId id="481" r:id="rId4"/>
    <p:sldId id="776" r:id="rId5"/>
    <p:sldId id="768" r:id="rId6"/>
    <p:sldId id="816" r:id="rId7"/>
    <p:sldId id="817" r:id="rId8"/>
    <p:sldId id="818" r:id="rId9"/>
    <p:sldId id="819" r:id="rId10"/>
    <p:sldId id="820" r:id="rId11"/>
    <p:sldId id="821" r:id="rId12"/>
    <p:sldId id="822" r:id="rId13"/>
    <p:sldId id="823" r:id="rId14"/>
    <p:sldId id="824" r:id="rId15"/>
    <p:sldId id="825" r:id="rId16"/>
    <p:sldId id="826" r:id="rId17"/>
    <p:sldId id="815" r:id="rId18"/>
    <p:sldId id="777" r:id="rId19"/>
    <p:sldId id="778" r:id="rId20"/>
    <p:sldId id="745" r:id="rId21"/>
    <p:sldId id="740" r:id="rId22"/>
    <p:sldId id="741" r:id="rId23"/>
    <p:sldId id="742" r:id="rId24"/>
    <p:sldId id="753" r:id="rId25"/>
    <p:sldId id="754" r:id="rId26"/>
    <p:sldId id="760" r:id="rId27"/>
    <p:sldId id="761" r:id="rId28"/>
    <p:sldId id="762" r:id="rId29"/>
    <p:sldId id="763" r:id="rId30"/>
    <p:sldId id="827" r:id="rId31"/>
    <p:sldId id="343" r:id="rId32"/>
    <p:sldId id="765" r:id="rId33"/>
    <p:sldId id="771" r:id="rId34"/>
    <p:sldId id="766" r:id="rId35"/>
    <p:sldId id="767" r:id="rId36"/>
    <p:sldId id="781" r:id="rId37"/>
    <p:sldId id="772" r:id="rId38"/>
    <p:sldId id="770" r:id="rId39"/>
    <p:sldId id="769" r:id="rId40"/>
    <p:sldId id="773" r:id="rId41"/>
    <p:sldId id="786" r:id="rId42"/>
    <p:sldId id="789" r:id="rId43"/>
    <p:sldId id="790" r:id="rId44"/>
    <p:sldId id="791" r:id="rId45"/>
    <p:sldId id="792" r:id="rId46"/>
    <p:sldId id="793" r:id="rId47"/>
    <p:sldId id="794" r:id="rId48"/>
    <p:sldId id="804" r:id="rId49"/>
    <p:sldId id="805" r:id="rId50"/>
    <p:sldId id="806" r:id="rId51"/>
    <p:sldId id="807" r:id="rId52"/>
    <p:sldId id="808" r:id="rId53"/>
    <p:sldId id="809" r:id="rId54"/>
    <p:sldId id="810" r:id="rId55"/>
    <p:sldId id="811" r:id="rId56"/>
    <p:sldId id="812" r:id="rId57"/>
    <p:sldId id="813" r:id="rId58"/>
    <p:sldId id="795" r:id="rId59"/>
    <p:sldId id="814" r:id="rId60"/>
    <p:sldId id="796" r:id="rId61"/>
    <p:sldId id="797" r:id="rId62"/>
    <p:sldId id="798" r:id="rId63"/>
    <p:sldId id="799" r:id="rId64"/>
    <p:sldId id="800" r:id="rId65"/>
    <p:sldId id="802" r:id="rId66"/>
    <p:sldId id="803" r:id="rId67"/>
    <p:sldId id="833" r:id="rId68"/>
    <p:sldId id="834" r:id="rId69"/>
    <p:sldId id="828" r:id="rId70"/>
    <p:sldId id="829" r:id="rId71"/>
    <p:sldId id="830" r:id="rId72"/>
    <p:sldId id="831" r:id="rId73"/>
    <p:sldId id="83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A7FF"/>
    <a:srgbClr val="FFFF00"/>
    <a:srgbClr val="00CCFF"/>
    <a:srgbClr val="33CC33"/>
    <a:srgbClr val="996600"/>
    <a:srgbClr val="CC6600"/>
    <a:srgbClr val="009900"/>
    <a:srgbClr val="FF66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5"/>
    <p:restoredTop sz="92888" autoAdjust="0"/>
  </p:normalViewPr>
  <p:slideViewPr>
    <p:cSldViewPr>
      <p:cViewPr varScale="1">
        <p:scale>
          <a:sx n="64" d="100"/>
          <a:sy n="64" d="100"/>
        </p:scale>
        <p:origin x="-80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12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Relationship Id="rId14" Type="http://schemas.openxmlformats.org/officeDocument/2006/relationships/image" Target="../media/image1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5.jpeg"/><Relationship Id="rId17" Type="http://schemas.openxmlformats.org/officeDocument/2006/relationships/image" Target="../media/image21.jpeg"/><Relationship Id="rId2" Type="http://schemas.openxmlformats.org/officeDocument/2006/relationships/image" Target="../media/image1380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6.jpeg"/><Relationship Id="rId5" Type="http://schemas.openxmlformats.org/officeDocument/2006/relationships/image" Target="../media/image165.png"/><Relationship Id="rId15" Type="http://schemas.openxmlformats.org/officeDocument/2006/relationships/image" Target="../media/image19.jpeg"/><Relationship Id="rId10" Type="http://schemas.openxmlformats.org/officeDocument/2006/relationships/image" Target="../media/image15.jpeg"/><Relationship Id="rId19" Type="http://schemas.openxmlformats.org/officeDocument/2006/relationships/image" Target="../media/image12.jpeg"/><Relationship Id="rId4" Type="http://schemas.openxmlformats.org/officeDocument/2006/relationships/image" Target="../media/image164.png"/><Relationship Id="rId9" Type="http://schemas.openxmlformats.org/officeDocument/2006/relationships/image" Target="../media/image14.jpeg"/><Relationship Id="rId1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7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5.png"/><Relationship Id="rId4" Type="http://schemas.openxmlformats.org/officeDocument/2006/relationships/image" Target="../media/image1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6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0" Type="http://schemas.openxmlformats.org/officeDocument/2006/relationships/image" Target="../media/image30.jpeg"/><Relationship Id="rId4" Type="http://schemas.openxmlformats.org/officeDocument/2006/relationships/image" Target="../media/image27.jpe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70.png"/><Relationship Id="rId3" Type="http://schemas.openxmlformats.org/officeDocument/2006/relationships/image" Target="../media/image48.png"/><Relationship Id="rId25" Type="http://schemas.openxmlformats.org/officeDocument/2006/relationships/image" Target="../media/image85.png"/><Relationship Id="rId2" Type="http://schemas.openxmlformats.org/officeDocument/2006/relationships/image" Target="../media/image4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4.png"/><Relationship Id="rId5" Type="http://schemas.openxmlformats.org/officeDocument/2006/relationships/image" Target="../media/image54.png"/><Relationship Id="rId28" Type="http://schemas.openxmlformats.org/officeDocument/2006/relationships/image" Target="../media/image32.png"/><Relationship Id="rId4" Type="http://schemas.openxmlformats.org/officeDocument/2006/relationships/image" Target="../media/image53.png"/><Relationship Id="rId27" Type="http://schemas.openxmlformats.org/officeDocument/2006/relationships/image" Target="../media/image980.png"/><Relationship Id="rId30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54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28.jpeg"/><Relationship Id="rId3" Type="http://schemas.openxmlformats.org/officeDocument/2006/relationships/image" Target="../media/image30.jpeg"/><Relationship Id="rId7" Type="http://schemas.openxmlformats.org/officeDocument/2006/relationships/image" Target="../media/image83.pn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26.png"/><Relationship Id="rId5" Type="http://schemas.openxmlformats.org/officeDocument/2006/relationships/image" Target="../media/image81.png"/><Relationship Id="rId10" Type="http://schemas.openxmlformats.org/officeDocument/2006/relationships/image" Target="../media/image25.jpeg"/><Relationship Id="rId4" Type="http://schemas.openxmlformats.org/officeDocument/2006/relationships/image" Target="../media/image31.png"/><Relationship Id="rId9" Type="http://schemas.openxmlformats.org/officeDocument/2006/relationships/image" Target="../media/image86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88.png"/><Relationship Id="rId7" Type="http://schemas.openxmlformats.org/officeDocument/2006/relationships/image" Target="../media/image36.png"/><Relationship Id="rId12" Type="http://schemas.openxmlformats.org/officeDocument/2006/relationships/image" Target="../media/image10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99.png"/><Relationship Id="rId5" Type="http://schemas.openxmlformats.org/officeDocument/2006/relationships/image" Target="../media/image27.jpeg"/><Relationship Id="rId10" Type="http://schemas.openxmlformats.org/officeDocument/2006/relationships/image" Target="../media/image39.png"/><Relationship Id="rId4" Type="http://schemas.openxmlformats.org/officeDocument/2006/relationships/image" Target="../media/image89.png"/><Relationship Id="rId9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43.jpeg"/><Relationship Id="rId18" Type="http://schemas.openxmlformats.org/officeDocument/2006/relationships/image" Target="../media/image48.jpeg"/><Relationship Id="rId3" Type="http://schemas.openxmlformats.org/officeDocument/2006/relationships/image" Target="../media/image122.png"/><Relationship Id="rId21" Type="http://schemas.openxmlformats.org/officeDocument/2006/relationships/image" Target="../media/image51.jpeg"/><Relationship Id="rId7" Type="http://schemas.openxmlformats.org/officeDocument/2006/relationships/image" Target="../media/image106.png"/><Relationship Id="rId12" Type="http://schemas.openxmlformats.org/officeDocument/2006/relationships/image" Target="../media/image42.jpeg"/><Relationship Id="rId17" Type="http://schemas.openxmlformats.org/officeDocument/2006/relationships/image" Target="../media/image47.jpeg"/><Relationship Id="rId2" Type="http://schemas.openxmlformats.org/officeDocument/2006/relationships/image" Target="../media/image121.png"/><Relationship Id="rId16" Type="http://schemas.openxmlformats.org/officeDocument/2006/relationships/image" Target="../media/image46.jpeg"/><Relationship Id="rId20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41.jpeg"/><Relationship Id="rId5" Type="http://schemas.openxmlformats.org/officeDocument/2006/relationships/image" Target="../media/image104.pn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19" Type="http://schemas.openxmlformats.org/officeDocument/2006/relationships/image" Target="../media/image49.jpeg"/><Relationship Id="rId4" Type="http://schemas.openxmlformats.org/officeDocument/2006/relationships/image" Target="../media/image103.png"/><Relationship Id="rId9" Type="http://schemas.openxmlformats.org/officeDocument/2006/relationships/image" Target="../media/image124.png"/><Relationship Id="rId1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18" Type="http://schemas.openxmlformats.org/officeDocument/2006/relationships/image" Target="../media/image51.jpeg"/><Relationship Id="rId26" Type="http://schemas.openxmlformats.org/officeDocument/2006/relationships/image" Target="../media/image59.jpeg"/><Relationship Id="rId3" Type="http://schemas.openxmlformats.org/officeDocument/2006/relationships/image" Target="../media/image137.png"/><Relationship Id="rId21" Type="http://schemas.openxmlformats.org/officeDocument/2006/relationships/image" Target="../media/image54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17" Type="http://schemas.openxmlformats.org/officeDocument/2006/relationships/image" Target="../media/image50.jpeg"/><Relationship Id="rId25" Type="http://schemas.openxmlformats.org/officeDocument/2006/relationships/image" Target="../media/image58.jpeg"/><Relationship Id="rId2" Type="http://schemas.openxmlformats.org/officeDocument/2006/relationships/image" Target="../media/image86.png"/><Relationship Id="rId16" Type="http://schemas.openxmlformats.org/officeDocument/2006/relationships/image" Target="../media/image49.jpeg"/><Relationship Id="rId20" Type="http://schemas.openxmlformats.org/officeDocument/2006/relationships/image" Target="../media/image53.jpeg"/><Relationship Id="rId29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44.jpeg"/><Relationship Id="rId24" Type="http://schemas.openxmlformats.org/officeDocument/2006/relationships/image" Target="../media/image57.jpeg"/><Relationship Id="rId5" Type="http://schemas.openxmlformats.org/officeDocument/2006/relationships/image" Target="../media/image139.png"/><Relationship Id="rId15" Type="http://schemas.openxmlformats.org/officeDocument/2006/relationships/image" Target="../media/image48.jpeg"/><Relationship Id="rId23" Type="http://schemas.openxmlformats.org/officeDocument/2006/relationships/image" Target="../media/image56.jpeg"/><Relationship Id="rId28" Type="http://schemas.openxmlformats.org/officeDocument/2006/relationships/image" Target="../media/image61.jpeg"/><Relationship Id="rId10" Type="http://schemas.openxmlformats.org/officeDocument/2006/relationships/image" Target="../media/image43.jpeg"/><Relationship Id="rId19" Type="http://schemas.openxmlformats.org/officeDocument/2006/relationships/image" Target="../media/image52.jpeg"/><Relationship Id="rId4" Type="http://schemas.openxmlformats.org/officeDocument/2006/relationships/image" Target="../media/image138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Relationship Id="rId22" Type="http://schemas.openxmlformats.org/officeDocument/2006/relationships/image" Target="../media/image55.jpeg"/><Relationship Id="rId27" Type="http://schemas.openxmlformats.org/officeDocument/2006/relationships/image" Target="../media/image60.jpeg"/><Relationship Id="rId30" Type="http://schemas.openxmlformats.org/officeDocument/2006/relationships/image" Target="../media/image6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18" Type="http://schemas.openxmlformats.org/officeDocument/2006/relationships/image" Target="../media/image51.jpeg"/><Relationship Id="rId26" Type="http://schemas.openxmlformats.org/officeDocument/2006/relationships/image" Target="../media/image59.jpeg"/><Relationship Id="rId3" Type="http://schemas.openxmlformats.org/officeDocument/2006/relationships/image" Target="../media/image86.png"/><Relationship Id="rId21" Type="http://schemas.openxmlformats.org/officeDocument/2006/relationships/image" Target="../media/image54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17" Type="http://schemas.openxmlformats.org/officeDocument/2006/relationships/image" Target="../media/image50.jpeg"/><Relationship Id="rId25" Type="http://schemas.openxmlformats.org/officeDocument/2006/relationships/image" Target="../media/image58.jpeg"/><Relationship Id="rId2" Type="http://schemas.openxmlformats.org/officeDocument/2006/relationships/image" Target="../media/image171.png"/><Relationship Id="rId16" Type="http://schemas.openxmlformats.org/officeDocument/2006/relationships/image" Target="../media/image49.jpeg"/><Relationship Id="rId20" Type="http://schemas.openxmlformats.org/officeDocument/2006/relationships/image" Target="../media/image53.jpeg"/><Relationship Id="rId29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44.jpeg"/><Relationship Id="rId24" Type="http://schemas.openxmlformats.org/officeDocument/2006/relationships/image" Target="../media/image57.jpeg"/><Relationship Id="rId5" Type="http://schemas.openxmlformats.org/officeDocument/2006/relationships/image" Target="../media/image139.png"/><Relationship Id="rId15" Type="http://schemas.openxmlformats.org/officeDocument/2006/relationships/image" Target="../media/image48.jpeg"/><Relationship Id="rId23" Type="http://schemas.openxmlformats.org/officeDocument/2006/relationships/image" Target="../media/image56.jpeg"/><Relationship Id="rId28" Type="http://schemas.openxmlformats.org/officeDocument/2006/relationships/image" Target="../media/image61.jpeg"/><Relationship Id="rId10" Type="http://schemas.openxmlformats.org/officeDocument/2006/relationships/image" Target="../media/image43.jpeg"/><Relationship Id="rId19" Type="http://schemas.openxmlformats.org/officeDocument/2006/relationships/image" Target="../media/image52.jpeg"/><Relationship Id="rId4" Type="http://schemas.openxmlformats.org/officeDocument/2006/relationships/image" Target="../media/image137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Relationship Id="rId22" Type="http://schemas.openxmlformats.org/officeDocument/2006/relationships/image" Target="../media/image55.jpeg"/><Relationship Id="rId27" Type="http://schemas.openxmlformats.org/officeDocument/2006/relationships/image" Target="../media/image60.jpeg"/><Relationship Id="rId30" Type="http://schemas.openxmlformats.org/officeDocument/2006/relationships/image" Target="../media/image6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18" Type="http://schemas.openxmlformats.org/officeDocument/2006/relationships/image" Target="../media/image51.jpeg"/><Relationship Id="rId26" Type="http://schemas.openxmlformats.org/officeDocument/2006/relationships/image" Target="../media/image59.jpeg"/><Relationship Id="rId3" Type="http://schemas.openxmlformats.org/officeDocument/2006/relationships/image" Target="../media/image86.png"/><Relationship Id="rId21" Type="http://schemas.openxmlformats.org/officeDocument/2006/relationships/image" Target="../media/image54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17" Type="http://schemas.openxmlformats.org/officeDocument/2006/relationships/image" Target="../media/image50.jpeg"/><Relationship Id="rId25" Type="http://schemas.openxmlformats.org/officeDocument/2006/relationships/image" Target="../media/image58.jpeg"/><Relationship Id="rId2" Type="http://schemas.openxmlformats.org/officeDocument/2006/relationships/image" Target="../media/image172.png"/><Relationship Id="rId16" Type="http://schemas.openxmlformats.org/officeDocument/2006/relationships/image" Target="../media/image49.jpeg"/><Relationship Id="rId20" Type="http://schemas.openxmlformats.org/officeDocument/2006/relationships/image" Target="../media/image53.jpeg"/><Relationship Id="rId29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44.jpeg"/><Relationship Id="rId24" Type="http://schemas.openxmlformats.org/officeDocument/2006/relationships/image" Target="../media/image57.jpeg"/><Relationship Id="rId5" Type="http://schemas.openxmlformats.org/officeDocument/2006/relationships/image" Target="../media/image139.png"/><Relationship Id="rId15" Type="http://schemas.openxmlformats.org/officeDocument/2006/relationships/image" Target="../media/image48.jpeg"/><Relationship Id="rId23" Type="http://schemas.openxmlformats.org/officeDocument/2006/relationships/image" Target="../media/image56.jpeg"/><Relationship Id="rId28" Type="http://schemas.openxmlformats.org/officeDocument/2006/relationships/image" Target="../media/image61.jpeg"/><Relationship Id="rId10" Type="http://schemas.openxmlformats.org/officeDocument/2006/relationships/image" Target="../media/image43.jpeg"/><Relationship Id="rId19" Type="http://schemas.openxmlformats.org/officeDocument/2006/relationships/image" Target="../media/image52.jpeg"/><Relationship Id="rId4" Type="http://schemas.openxmlformats.org/officeDocument/2006/relationships/image" Target="../media/image137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Relationship Id="rId22" Type="http://schemas.openxmlformats.org/officeDocument/2006/relationships/image" Target="../media/image55.jpeg"/><Relationship Id="rId27" Type="http://schemas.openxmlformats.org/officeDocument/2006/relationships/image" Target="../media/image60.jpeg"/><Relationship Id="rId30" Type="http://schemas.openxmlformats.org/officeDocument/2006/relationships/image" Target="../media/image6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47.jpeg"/><Relationship Id="rId18" Type="http://schemas.openxmlformats.org/officeDocument/2006/relationships/image" Target="../media/image52.jpeg"/><Relationship Id="rId26" Type="http://schemas.openxmlformats.org/officeDocument/2006/relationships/image" Target="../media/image60.jpeg"/><Relationship Id="rId3" Type="http://schemas.openxmlformats.org/officeDocument/2006/relationships/image" Target="../media/image137.png"/><Relationship Id="rId21" Type="http://schemas.openxmlformats.org/officeDocument/2006/relationships/image" Target="../media/image55.jpeg"/><Relationship Id="rId7" Type="http://schemas.openxmlformats.org/officeDocument/2006/relationships/image" Target="../media/image41.jpeg"/><Relationship Id="rId12" Type="http://schemas.openxmlformats.org/officeDocument/2006/relationships/image" Target="../media/image46.jpeg"/><Relationship Id="rId17" Type="http://schemas.openxmlformats.org/officeDocument/2006/relationships/image" Target="../media/image51.jpeg"/><Relationship Id="rId25" Type="http://schemas.openxmlformats.org/officeDocument/2006/relationships/image" Target="../media/image59.jpeg"/><Relationship Id="rId2" Type="http://schemas.openxmlformats.org/officeDocument/2006/relationships/image" Target="../media/image86.png"/><Relationship Id="rId16" Type="http://schemas.openxmlformats.org/officeDocument/2006/relationships/image" Target="../media/image50.jpeg"/><Relationship Id="rId20" Type="http://schemas.openxmlformats.org/officeDocument/2006/relationships/image" Target="../media/image54.jpeg"/><Relationship Id="rId29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5.jpeg"/><Relationship Id="rId24" Type="http://schemas.openxmlformats.org/officeDocument/2006/relationships/image" Target="../media/image58.jpeg"/><Relationship Id="rId5" Type="http://schemas.openxmlformats.org/officeDocument/2006/relationships/image" Target="../media/image140.png"/><Relationship Id="rId15" Type="http://schemas.openxmlformats.org/officeDocument/2006/relationships/image" Target="../media/image49.jpeg"/><Relationship Id="rId23" Type="http://schemas.openxmlformats.org/officeDocument/2006/relationships/image" Target="../media/image57.jpeg"/><Relationship Id="rId28" Type="http://schemas.openxmlformats.org/officeDocument/2006/relationships/image" Target="../media/image62.jpeg"/><Relationship Id="rId10" Type="http://schemas.openxmlformats.org/officeDocument/2006/relationships/image" Target="../media/image44.jpeg"/><Relationship Id="rId19" Type="http://schemas.openxmlformats.org/officeDocument/2006/relationships/image" Target="../media/image53.jpeg"/><Relationship Id="rId31" Type="http://schemas.openxmlformats.org/officeDocument/2006/relationships/image" Target="../media/image174.png"/><Relationship Id="rId4" Type="http://schemas.openxmlformats.org/officeDocument/2006/relationships/image" Target="../media/image139.png"/><Relationship Id="rId9" Type="http://schemas.openxmlformats.org/officeDocument/2006/relationships/image" Target="../media/image43.jpeg"/><Relationship Id="rId14" Type="http://schemas.openxmlformats.org/officeDocument/2006/relationships/image" Target="../media/image48.jpeg"/><Relationship Id="rId22" Type="http://schemas.openxmlformats.org/officeDocument/2006/relationships/image" Target="../media/image56.jpeg"/><Relationship Id="rId27" Type="http://schemas.openxmlformats.org/officeDocument/2006/relationships/image" Target="../media/image61.jpeg"/><Relationship Id="rId30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47.jpeg"/><Relationship Id="rId18" Type="http://schemas.openxmlformats.org/officeDocument/2006/relationships/image" Target="../media/image52.jpeg"/><Relationship Id="rId26" Type="http://schemas.openxmlformats.org/officeDocument/2006/relationships/image" Target="../media/image60.jpeg"/><Relationship Id="rId3" Type="http://schemas.openxmlformats.org/officeDocument/2006/relationships/image" Target="../media/image137.png"/><Relationship Id="rId21" Type="http://schemas.openxmlformats.org/officeDocument/2006/relationships/image" Target="../media/image55.jpeg"/><Relationship Id="rId7" Type="http://schemas.openxmlformats.org/officeDocument/2006/relationships/image" Target="../media/image41.jpeg"/><Relationship Id="rId12" Type="http://schemas.openxmlformats.org/officeDocument/2006/relationships/image" Target="../media/image46.jpeg"/><Relationship Id="rId17" Type="http://schemas.openxmlformats.org/officeDocument/2006/relationships/image" Target="../media/image51.jpeg"/><Relationship Id="rId25" Type="http://schemas.openxmlformats.org/officeDocument/2006/relationships/image" Target="../media/image59.jpeg"/><Relationship Id="rId2" Type="http://schemas.openxmlformats.org/officeDocument/2006/relationships/image" Target="../media/image86.png"/><Relationship Id="rId16" Type="http://schemas.openxmlformats.org/officeDocument/2006/relationships/image" Target="../media/image50.jpeg"/><Relationship Id="rId20" Type="http://schemas.openxmlformats.org/officeDocument/2006/relationships/image" Target="../media/image54.jpeg"/><Relationship Id="rId29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5.jpeg"/><Relationship Id="rId24" Type="http://schemas.openxmlformats.org/officeDocument/2006/relationships/image" Target="../media/image58.jpeg"/><Relationship Id="rId5" Type="http://schemas.openxmlformats.org/officeDocument/2006/relationships/image" Target="../media/image140.png"/><Relationship Id="rId15" Type="http://schemas.openxmlformats.org/officeDocument/2006/relationships/image" Target="../media/image49.jpeg"/><Relationship Id="rId23" Type="http://schemas.openxmlformats.org/officeDocument/2006/relationships/image" Target="../media/image57.jpeg"/><Relationship Id="rId28" Type="http://schemas.openxmlformats.org/officeDocument/2006/relationships/image" Target="../media/image62.jpeg"/><Relationship Id="rId10" Type="http://schemas.openxmlformats.org/officeDocument/2006/relationships/image" Target="../media/image44.jpeg"/><Relationship Id="rId19" Type="http://schemas.openxmlformats.org/officeDocument/2006/relationships/image" Target="../media/image53.jpeg"/><Relationship Id="rId31" Type="http://schemas.openxmlformats.org/officeDocument/2006/relationships/image" Target="../media/image174.png"/><Relationship Id="rId4" Type="http://schemas.openxmlformats.org/officeDocument/2006/relationships/image" Target="../media/image139.png"/><Relationship Id="rId9" Type="http://schemas.openxmlformats.org/officeDocument/2006/relationships/image" Target="../media/image43.jpeg"/><Relationship Id="rId14" Type="http://schemas.openxmlformats.org/officeDocument/2006/relationships/image" Target="../media/image48.jpeg"/><Relationship Id="rId22" Type="http://schemas.openxmlformats.org/officeDocument/2006/relationships/image" Target="../media/image56.jpeg"/><Relationship Id="rId27" Type="http://schemas.openxmlformats.org/officeDocument/2006/relationships/image" Target="../media/image61.jpeg"/><Relationship Id="rId30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65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.png"/><Relationship Id="rId7" Type="http://schemas.openxmlformats.org/officeDocument/2006/relationships/image" Target="../media/image9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10.png"/><Relationship Id="rId5" Type="http://schemas.openxmlformats.org/officeDocument/2006/relationships/image" Target="../media/image90.png"/><Relationship Id="rId10" Type="http://schemas.openxmlformats.org/officeDocument/2006/relationships/image" Target="../media/image109.png"/><Relationship Id="rId4" Type="http://schemas.openxmlformats.org/officeDocument/2006/relationships/image" Target="../media/image77.png"/><Relationship Id="rId9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19.png"/><Relationship Id="rId7" Type="http://schemas.openxmlformats.org/officeDocument/2006/relationships/image" Target="../media/image10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20.png"/><Relationship Id="rId9" Type="http://schemas.openxmlformats.org/officeDocument/2006/relationships/image" Target="../media/image1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7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6.png"/><Relationship Id="rId2" Type="http://schemas.openxmlformats.org/officeDocument/2006/relationships/image" Target="../media/image125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19" Type="http://schemas.openxmlformats.org/officeDocument/2006/relationships/image" Target="../media/image14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0.png"/><Relationship Id="rId18" Type="http://schemas.openxmlformats.org/officeDocument/2006/relationships/image" Target="../media/image871.png"/><Relationship Id="rId3" Type="http://schemas.openxmlformats.org/officeDocument/2006/relationships/image" Target="../media/image150.png"/><Relationship Id="rId21" Type="http://schemas.openxmlformats.org/officeDocument/2006/relationships/image" Target="../media/image153.png"/><Relationship Id="rId7" Type="http://schemas.openxmlformats.org/officeDocument/2006/relationships/image" Target="../media/image760.png"/><Relationship Id="rId12" Type="http://schemas.openxmlformats.org/officeDocument/2006/relationships/image" Target="../media/image811.png"/><Relationship Id="rId17" Type="http://schemas.openxmlformats.org/officeDocument/2006/relationships/image" Target="../media/image861.png"/><Relationship Id="rId2" Type="http://schemas.openxmlformats.org/officeDocument/2006/relationships/image" Target="../media/image720.png"/><Relationship Id="rId16" Type="http://schemas.openxmlformats.org/officeDocument/2006/relationships/image" Target="../media/image850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00.png"/><Relationship Id="rId5" Type="http://schemas.openxmlformats.org/officeDocument/2006/relationships/image" Target="../media/image740.png"/><Relationship Id="rId15" Type="http://schemas.openxmlformats.org/officeDocument/2006/relationships/image" Target="../media/image840.png"/><Relationship Id="rId10" Type="http://schemas.openxmlformats.org/officeDocument/2006/relationships/image" Target="../media/image790.png"/><Relationship Id="rId19" Type="http://schemas.openxmlformats.org/officeDocument/2006/relationships/image" Target="../media/image880.png"/><Relationship Id="rId4" Type="http://schemas.openxmlformats.org/officeDocument/2006/relationships/image" Target="../media/image151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1.png"/><Relationship Id="rId18" Type="http://schemas.openxmlformats.org/officeDocument/2006/relationships/image" Target="../media/image861.png"/><Relationship Id="rId3" Type="http://schemas.openxmlformats.org/officeDocument/2006/relationships/image" Target="../media/image150.png"/><Relationship Id="rId21" Type="http://schemas.openxmlformats.org/officeDocument/2006/relationships/image" Target="../media/image153.png"/><Relationship Id="rId7" Type="http://schemas.openxmlformats.org/officeDocument/2006/relationships/image" Target="../media/image750.png"/><Relationship Id="rId12" Type="http://schemas.openxmlformats.org/officeDocument/2006/relationships/image" Target="../media/image800.png"/><Relationship Id="rId17" Type="http://schemas.openxmlformats.org/officeDocument/2006/relationships/image" Target="../media/image850.png"/><Relationship Id="rId2" Type="http://schemas.openxmlformats.org/officeDocument/2006/relationships/image" Target="../media/image910.png"/><Relationship Id="rId16" Type="http://schemas.openxmlformats.org/officeDocument/2006/relationships/image" Target="../media/image840.png"/><Relationship Id="rId20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0.png"/><Relationship Id="rId5" Type="http://schemas.openxmlformats.org/officeDocument/2006/relationships/image" Target="../media/image155.png"/><Relationship Id="rId15" Type="http://schemas.openxmlformats.org/officeDocument/2006/relationships/image" Target="../media/image830.png"/><Relationship Id="rId10" Type="http://schemas.openxmlformats.org/officeDocument/2006/relationships/image" Target="../media/image780.png"/><Relationship Id="rId19" Type="http://schemas.openxmlformats.org/officeDocument/2006/relationships/image" Target="../media/image871.png"/><Relationship Id="rId4" Type="http://schemas.openxmlformats.org/officeDocument/2006/relationships/image" Target="../media/image154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19.png"/><Relationship Id="rId7" Type="http://schemas.openxmlformats.org/officeDocument/2006/relationships/image" Target="../media/image10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156.png"/><Relationship Id="rId4" Type="http://schemas.openxmlformats.org/officeDocument/2006/relationships/image" Target="../media/image120.png"/><Relationship Id="rId9" Type="http://schemas.openxmlformats.org/officeDocument/2006/relationships/image" Target="../media/image1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7.png"/><Relationship Id="rId7" Type="http://schemas.openxmlformats.org/officeDocument/2006/relationships/image" Target="../media/image91.png"/><Relationship Id="rId12" Type="http://schemas.openxmlformats.org/officeDocument/2006/relationships/image" Target="../media/image162.png"/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15.png"/><Relationship Id="rId5" Type="http://schemas.openxmlformats.org/officeDocument/2006/relationships/image" Target="../media/image159.png"/><Relationship Id="rId10" Type="http://schemas.openxmlformats.org/officeDocument/2006/relationships/image" Target="../media/image110.png"/><Relationship Id="rId4" Type="http://schemas.openxmlformats.org/officeDocument/2006/relationships/image" Target="../media/image158.png"/><Relationship Id="rId9" Type="http://schemas.openxmlformats.org/officeDocument/2006/relationships/image" Target="../media/image10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6.png"/><Relationship Id="rId7" Type="http://schemas.openxmlformats.org/officeDocument/2006/relationships/image" Target="../media/image9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8.png"/><Relationship Id="rId10" Type="http://schemas.openxmlformats.org/officeDocument/2006/relationships/image" Target="../media/image115.png"/><Relationship Id="rId4" Type="http://schemas.openxmlformats.org/officeDocument/2006/relationships/image" Target="../media/image177.png"/><Relationship Id="rId9" Type="http://schemas.openxmlformats.org/officeDocument/2006/relationships/image" Target="../media/image1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90.png"/><Relationship Id="rId18" Type="http://schemas.openxmlformats.org/officeDocument/2006/relationships/image" Target="../media/image195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89.png"/><Relationship Id="rId17" Type="http://schemas.openxmlformats.org/officeDocument/2006/relationships/image" Target="../media/image194.png"/><Relationship Id="rId2" Type="http://schemas.openxmlformats.org/officeDocument/2006/relationships/image" Target="../media/image180.png"/><Relationship Id="rId16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8.png"/><Relationship Id="rId5" Type="http://schemas.openxmlformats.org/officeDocument/2006/relationships/image" Target="../media/image183.png"/><Relationship Id="rId15" Type="http://schemas.openxmlformats.org/officeDocument/2006/relationships/image" Target="../media/image192.png"/><Relationship Id="rId10" Type="http://schemas.openxmlformats.org/officeDocument/2006/relationships/image" Target="../media/image187.png"/><Relationship Id="rId19" Type="http://schemas.openxmlformats.org/officeDocument/2006/relationships/image" Target="../media/image196.png"/><Relationship Id="rId4" Type="http://schemas.openxmlformats.org/officeDocument/2006/relationships/image" Target="../media/image182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201.png"/><Relationship Id="rId18" Type="http://schemas.openxmlformats.org/officeDocument/2006/relationships/image" Target="../media/image195.png"/><Relationship Id="rId3" Type="http://schemas.openxmlformats.org/officeDocument/2006/relationships/image" Target="../media/image150.png"/><Relationship Id="rId7" Type="http://schemas.openxmlformats.org/officeDocument/2006/relationships/image" Target="../media/image182.png"/><Relationship Id="rId12" Type="http://schemas.openxmlformats.org/officeDocument/2006/relationships/image" Target="../media/image186.png"/><Relationship Id="rId17" Type="http://schemas.openxmlformats.org/officeDocument/2006/relationships/image" Target="../media/image194.png"/><Relationship Id="rId2" Type="http://schemas.openxmlformats.org/officeDocument/2006/relationships/image" Target="../media/image1311.png"/><Relationship Id="rId16" Type="http://schemas.openxmlformats.org/officeDocument/2006/relationships/image" Target="../media/image202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128.png"/><Relationship Id="rId5" Type="http://schemas.openxmlformats.org/officeDocument/2006/relationships/image" Target="../media/image198.png"/><Relationship Id="rId15" Type="http://schemas.openxmlformats.org/officeDocument/2006/relationships/image" Target="../media/image192.png"/><Relationship Id="rId10" Type="http://schemas.openxmlformats.org/officeDocument/2006/relationships/image" Target="../media/image200.png"/><Relationship Id="rId19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184.png"/><Relationship Id="rId14" Type="http://schemas.openxmlformats.org/officeDocument/2006/relationships/image" Target="../media/image19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91.png"/><Relationship Id="rId18" Type="http://schemas.openxmlformats.org/officeDocument/2006/relationships/image" Target="../media/image203.png"/><Relationship Id="rId3" Type="http://schemas.openxmlformats.org/officeDocument/2006/relationships/image" Target="../media/image150.png"/><Relationship Id="rId7" Type="http://schemas.openxmlformats.org/officeDocument/2006/relationships/image" Target="../media/image183.png"/><Relationship Id="rId12" Type="http://schemas.openxmlformats.org/officeDocument/2006/relationships/image" Target="../media/image201.png"/><Relationship Id="rId17" Type="http://schemas.openxmlformats.org/officeDocument/2006/relationships/image" Target="../media/image195.png"/><Relationship Id="rId2" Type="http://schemas.openxmlformats.org/officeDocument/2006/relationships/image" Target="../media/image1400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6.png"/><Relationship Id="rId5" Type="http://schemas.openxmlformats.org/officeDocument/2006/relationships/image" Target="../media/image199.png"/><Relationship Id="rId15" Type="http://schemas.openxmlformats.org/officeDocument/2006/relationships/image" Target="../media/image202.png"/><Relationship Id="rId10" Type="http://schemas.openxmlformats.org/officeDocument/2006/relationships/image" Target="../media/image128.png"/><Relationship Id="rId19" Type="http://schemas.openxmlformats.org/officeDocument/2006/relationships/image" Target="../media/image205.png"/><Relationship Id="rId4" Type="http://schemas.openxmlformats.org/officeDocument/2006/relationships/image" Target="../media/image198.png"/><Relationship Id="rId9" Type="http://schemas.openxmlformats.org/officeDocument/2006/relationships/image" Target="../media/image200.png"/><Relationship Id="rId14" Type="http://schemas.openxmlformats.org/officeDocument/2006/relationships/image" Target="../media/image19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76.png"/><Relationship Id="rId7" Type="http://schemas.openxmlformats.org/officeDocument/2006/relationships/image" Target="../media/image11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91.png"/><Relationship Id="rId10" Type="http://schemas.openxmlformats.org/officeDocument/2006/relationships/image" Target="../media/image178.png"/><Relationship Id="rId4" Type="http://schemas.openxmlformats.org/officeDocument/2006/relationships/image" Target="../media/image90.png"/><Relationship Id="rId9" Type="http://schemas.openxmlformats.org/officeDocument/2006/relationships/image" Target="../media/image17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.png"/><Relationship Id="rId7" Type="http://schemas.openxmlformats.org/officeDocument/2006/relationships/image" Target="../media/image9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10.png"/><Relationship Id="rId5" Type="http://schemas.openxmlformats.org/officeDocument/2006/relationships/image" Target="../media/image90.png"/><Relationship Id="rId10" Type="http://schemas.openxmlformats.org/officeDocument/2006/relationships/image" Target="../media/image109.png"/><Relationship Id="rId4" Type="http://schemas.openxmlformats.org/officeDocument/2006/relationships/image" Target="../media/image77.png"/><Relationship Id="rId9" Type="http://schemas.openxmlformats.org/officeDocument/2006/relationships/image" Target="../media/image9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2781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239000" y="129217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place defenders on bases such that every edge is defended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30814" y="207595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fewest number of defenders needed?</a:t>
            </a:r>
          </a:p>
        </p:txBody>
      </p:sp>
    </p:spTree>
    <p:extLst>
      <p:ext uri="{BB962C8B-B14F-4D97-AF65-F5344CB8AC3E}">
        <p14:creationId xmlns:p14="http://schemas.microsoft.com/office/powerpoint/2010/main" val="139749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Vertex Cover: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9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cxnSp>
        <p:nvCxnSpPr>
          <p:cNvPr id="14" name="Straight Connector 13"/>
          <p:cNvCxnSpPr>
            <a:stCxn id="8" idx="1"/>
            <a:endCxn id="23" idx="2"/>
          </p:cNvCxnSpPr>
          <p:nvPr/>
        </p:nvCxnSpPr>
        <p:spPr>
          <a:xfrm flipV="1">
            <a:off x="4711377" y="5562601"/>
            <a:ext cx="1570890" cy="490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578088" y="5181601"/>
            <a:ext cx="602937" cy="871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3" idx="1"/>
            <a:endCxn id="10" idx="3"/>
          </p:cNvCxnSpPr>
          <p:nvPr/>
        </p:nvCxnSpPr>
        <p:spPr>
          <a:xfrm flipH="1" flipV="1">
            <a:off x="3806687" y="4953000"/>
            <a:ext cx="2246980" cy="38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2"/>
            <a:endCxn id="10" idx="0"/>
          </p:cNvCxnSpPr>
          <p:nvPr/>
        </p:nvCxnSpPr>
        <p:spPr>
          <a:xfrm>
            <a:off x="2409825" y="3032236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3"/>
            <a:endCxn id="29" idx="1"/>
          </p:cNvCxnSpPr>
          <p:nvPr/>
        </p:nvCxnSpPr>
        <p:spPr>
          <a:xfrm flipV="1">
            <a:off x="2638425" y="2447105"/>
            <a:ext cx="1734926" cy="356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3"/>
            <a:endCxn id="26" idx="1"/>
          </p:cNvCxnSpPr>
          <p:nvPr/>
        </p:nvCxnSpPr>
        <p:spPr>
          <a:xfrm>
            <a:off x="4830552" y="2447105"/>
            <a:ext cx="2408449" cy="5867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2"/>
            <a:endCxn id="27" idx="0"/>
          </p:cNvCxnSpPr>
          <p:nvPr/>
        </p:nvCxnSpPr>
        <p:spPr>
          <a:xfrm flipH="1">
            <a:off x="4137081" y="2675705"/>
            <a:ext cx="464871" cy="786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3"/>
            <a:endCxn id="30" idx="1"/>
          </p:cNvCxnSpPr>
          <p:nvPr/>
        </p:nvCxnSpPr>
        <p:spPr>
          <a:xfrm>
            <a:off x="4365681" y="3691099"/>
            <a:ext cx="959855" cy="4197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2"/>
            <a:endCxn id="30" idx="0"/>
          </p:cNvCxnSpPr>
          <p:nvPr/>
        </p:nvCxnSpPr>
        <p:spPr>
          <a:xfrm flipH="1">
            <a:off x="5554136" y="3262477"/>
            <a:ext cx="1913465" cy="619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9" idx="3"/>
            <a:endCxn id="63" idx="1"/>
          </p:cNvCxnSpPr>
          <p:nvPr/>
        </p:nvCxnSpPr>
        <p:spPr>
          <a:xfrm flipV="1">
            <a:off x="4830552" y="1709900"/>
            <a:ext cx="909851" cy="7372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6" idx="0"/>
            <a:endCxn id="63" idx="3"/>
          </p:cNvCxnSpPr>
          <p:nvPr/>
        </p:nvCxnSpPr>
        <p:spPr>
          <a:xfrm flipH="1" flipV="1">
            <a:off x="6197602" y="1709901"/>
            <a:ext cx="1269998" cy="10953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3" idx="0"/>
            <a:endCxn id="30" idx="2"/>
          </p:cNvCxnSpPr>
          <p:nvPr/>
        </p:nvCxnSpPr>
        <p:spPr>
          <a:xfrm flipH="1" flipV="1">
            <a:off x="5554135" y="4339458"/>
            <a:ext cx="728132" cy="765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3" idx="0"/>
            <a:endCxn id="26" idx="2"/>
          </p:cNvCxnSpPr>
          <p:nvPr/>
        </p:nvCxnSpPr>
        <p:spPr>
          <a:xfrm flipV="1">
            <a:off x="6282268" y="3262478"/>
            <a:ext cx="1185333" cy="18429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10800000">
            <a:off x="4181025" y="5938348"/>
            <a:ext cx="530353" cy="457201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349487" y="4724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3667" y="5105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9000" y="2805277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08480" y="3462499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81225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73351" y="2218504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25535" y="3882257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40402" y="14813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39000" y="129217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Vertex cover of size 5</a:t>
            </a:r>
          </a:p>
        </p:txBody>
      </p:sp>
    </p:spTree>
    <p:extLst>
      <p:ext uri="{BB962C8B-B14F-4D97-AF65-F5344CB8AC3E}">
        <p14:creationId xmlns:p14="http://schemas.microsoft.com/office/powerpoint/2010/main" val="307200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0471" y="3370409"/>
            <a:ext cx="4165429" cy="2674916"/>
            <a:chOff x="106276" y="1299638"/>
            <a:chExt cx="8301690" cy="5331100"/>
          </a:xfrm>
        </p:grpSpPr>
        <p:pic>
          <p:nvPicPr>
            <p:cNvPr id="1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>
              <a:stCxn id="16" idx="3"/>
              <a:endCxn id="1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20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3"/>
              <a:endCxn id="22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1"/>
              <a:endCxn id="22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  <a:endCxn id="20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1"/>
              <a:endCxn id="18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1"/>
              <a:endCxn id="17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19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1"/>
              <a:endCxn id="21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1"/>
              <a:endCxn id="19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45138" y="3477678"/>
            <a:ext cx="3964067" cy="2846922"/>
            <a:chOff x="194639" y="1209692"/>
            <a:chExt cx="7900376" cy="5673907"/>
          </a:xfrm>
        </p:grpSpPr>
        <p:pic>
          <p:nvPicPr>
            <p:cNvPr id="4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>
              <a:stCxn id="45" idx="3"/>
              <a:endCxn id="4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3"/>
              <a:endCxn id="4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3"/>
              <a:endCxn id="5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1"/>
              <a:endCxn id="5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1"/>
              <a:endCxn id="4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1"/>
              <a:endCxn id="4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1"/>
              <a:endCxn id="4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1"/>
              <a:endCxn id="5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3" idx="1"/>
              <a:endCxn id="4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433887" y="1209692"/>
              <a:ext cx="1254118" cy="11707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15256" y="238955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4843" y="3520642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01634" y="442205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81161" y="554570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4639" y="509100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130771" y="2769693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3471" y="2922093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14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7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15200" y="2585027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2200" y="2585027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2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08698" y="3109661"/>
            <a:ext cx="3733078" cy="3326447"/>
            <a:chOff x="657225" y="1481300"/>
            <a:chExt cx="5514975" cy="4914248"/>
          </a:xfrm>
        </p:grpSpPr>
        <p:cxnSp>
          <p:nvCxnSpPr>
            <p:cNvPr id="71" name="Straight Connector 70"/>
            <p:cNvCxnSpPr>
              <a:stCxn id="86" idx="1"/>
              <a:endCxn id="8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2"/>
              <a:endCxn id="8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8" idx="1"/>
              <a:endCxn id="8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2"/>
              <a:endCxn id="8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91" idx="3"/>
              <a:endCxn id="9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92" idx="3"/>
              <a:endCxn id="8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2" idx="2"/>
              <a:endCxn id="9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3"/>
              <a:endCxn id="9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9" idx="2"/>
              <a:endCxn id="9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  <a:endCxn id="94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9" idx="0"/>
              <a:endCxn id="94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8" idx="0"/>
              <a:endCxn id="9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8" idx="0"/>
              <a:endCxn id="8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29400" y="3184692"/>
            <a:ext cx="3733078" cy="3326447"/>
            <a:chOff x="657225" y="1481300"/>
            <a:chExt cx="5514975" cy="4914248"/>
          </a:xfrm>
        </p:grpSpPr>
        <p:cxnSp>
          <p:nvCxnSpPr>
            <p:cNvPr id="96" name="Straight Connector 95"/>
            <p:cNvCxnSpPr>
              <a:stCxn id="119" idx="1"/>
              <a:endCxn id="11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2"/>
              <a:endCxn id="11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1" idx="1"/>
              <a:endCxn id="1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4" idx="2"/>
              <a:endCxn id="1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4" idx="3"/>
              <a:endCxn id="11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5" idx="3"/>
              <a:endCxn id="11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5" idx="2"/>
              <a:endCxn id="11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3"/>
              <a:endCxn id="11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2" idx="2"/>
              <a:endCxn id="11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3"/>
              <a:endCxn id="117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2" idx="0"/>
              <a:endCxn id="117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1" idx="0"/>
              <a:endCxn id="11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1" idx="0"/>
              <a:endCxn id="11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18" name="Isosceles Triangle 117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45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an independent set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52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∉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</a:t>
                </a:r>
                <a:r>
                  <a:rPr lang="en-US" sz="2800" dirty="0" err="1"/>
                  <a:t>o.w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would not be an independent set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528" t="-958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so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covered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387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197772" y="1744684"/>
            <a:ext cx="4165429" cy="2674916"/>
            <a:chOff x="106276" y="1299638"/>
            <a:chExt cx="8301690" cy="5331100"/>
          </a:xfrm>
        </p:grpSpPr>
        <p:pic>
          <p:nvPicPr>
            <p:cNvPr id="1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>
              <a:stCxn id="15" idx="3"/>
              <a:endCxn id="1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3"/>
              <a:endCxn id="2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1"/>
              <a:endCxn id="2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1"/>
              <a:endCxn id="1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1"/>
              <a:endCxn id="1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1"/>
              <a:endCxn id="1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2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1"/>
              <a:endCxn id="1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94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 vertex cover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52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At least one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belong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 vertex cover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528" t="-958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are not both 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/>
                  <a:t>No edge has both end-nodes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thus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an independent set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110" t="-1111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553200" y="1656251"/>
            <a:ext cx="3733078" cy="3326447"/>
            <a:chOff x="657225" y="1481300"/>
            <a:chExt cx="5514975" cy="4914248"/>
          </a:xfrm>
        </p:grpSpPr>
        <p:cxnSp>
          <p:nvCxnSpPr>
            <p:cNvPr id="39" name="Straight Connector 38"/>
            <p:cNvCxnSpPr>
              <a:stCxn id="62" idx="1"/>
              <a:endCxn id="54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3" idx="2"/>
              <a:endCxn id="62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1"/>
              <a:endCxn id="53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7" idx="2"/>
              <a:endCxn id="53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7" idx="3"/>
              <a:endCxn id="58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3"/>
              <a:endCxn id="55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8" idx="2"/>
              <a:endCxn id="56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3"/>
              <a:endCxn id="59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5" idx="2"/>
              <a:endCxn id="59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8" idx="3"/>
              <a:endCxn id="60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0"/>
              <a:endCxn id="60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4" idx="0"/>
              <a:endCxn id="59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4" idx="0"/>
              <a:endCxn id="55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23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458" y="1143000"/>
            <a:ext cx="10969943" cy="9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dirty="0"/>
              <a:t> Shows how two different problems relate to each other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  <p:pic>
        <p:nvPicPr>
          <p:cNvPr id="6" name="Picture 2" descr="Image result for popco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46" y="3533681"/>
            <a:ext cx="26910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72" y="2325272"/>
            <a:ext cx="4456528" cy="44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20597852">
            <a:off x="1559784" y="2207720"/>
            <a:ext cx="5819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avie" panose="04040805050809020602" pitchFamily="82" charset="0"/>
              </a:rPr>
              <a:t>MOVIE TIME!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15967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MacGyver’s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1" y="1901865"/>
            <a:ext cx="16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3086682" y="2307490"/>
            <a:ext cx="592555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5700" y="1403866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don’t know how to solve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7696" y="1981200"/>
            <a:ext cx="15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8363286" y="2161900"/>
            <a:ext cx="2333596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39001" y="1371600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 know how to solve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1372" y="4696208"/>
            <a:ext cx="218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8684810" y="5289197"/>
            <a:ext cx="393856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9447749" y="5463148"/>
            <a:ext cx="164673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715" y="6032170"/>
            <a:ext cx="62936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blipFill>
                <a:blip r:embed="rId7"/>
                <a:stretch>
                  <a:fillRect l="-2521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895601" y="5134054"/>
            <a:ext cx="1174595" cy="1721076"/>
            <a:chOff x="10154328" y="3614629"/>
            <a:chExt cx="1565720" cy="1721076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528567" y="361462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959163" y="4493096"/>
            <a:ext cx="19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51157" y="4113166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57" y="4113166"/>
                <a:ext cx="1486241" cy="369332"/>
              </a:xfrm>
              <a:prstGeom prst="rect">
                <a:avLst/>
              </a:prstGeom>
              <a:blipFill>
                <a:blip r:embed="rId12"/>
                <a:stretch>
                  <a:fillRect l="-33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1845186"/>
            <a:ext cx="2840038" cy="1344573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Aim duct at door, insert keg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How?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19065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Matching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8525" y="1676400"/>
            <a:ext cx="19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don’t know how to solve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7696" y="1752600"/>
            <a:ext cx="15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9001" y="1371600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2521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1814" y="2063144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814" y="2063144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8641574" y="2133600"/>
            <a:ext cx="2026426" cy="1109978"/>
            <a:chOff x="990600" y="3017500"/>
            <a:chExt cx="4785705" cy="2621377"/>
          </a:xfrm>
        </p:grpSpPr>
        <p:cxnSp>
          <p:nvCxnSpPr>
            <p:cNvPr id="101" name="Straight Connector 100"/>
            <p:cNvCxnSpPr>
              <a:stCxn id="114" idx="2"/>
              <a:endCxn id="113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6" idx="2"/>
              <a:endCxn id="114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5" idx="2"/>
              <a:endCxn id="113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5" idx="7"/>
              <a:endCxn id="116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6"/>
              <a:endCxn id="118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6" idx="5"/>
              <a:endCxn id="117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7" idx="3"/>
              <a:endCxn id="118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441514" y="3977557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72080" y="3133348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891" y="5093733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05796" y="4187987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12" name="Straight Connector 111"/>
            <p:cNvCxnSpPr>
              <a:stCxn id="115" idx="0"/>
              <a:endCxn id="114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19" name="Straight Connector 118"/>
            <p:cNvCxnSpPr>
              <a:stCxn id="118" idx="0"/>
              <a:endCxn id="116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 119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371600" y="4724400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14984" y="3017500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82292" y="4153771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001600" y="4203387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571999" y="4069515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827832" y="4761511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777540" y="3438575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86670" y="4953001"/>
            <a:ext cx="2252731" cy="1470973"/>
            <a:chOff x="4702435" y="4126468"/>
            <a:chExt cx="4441565" cy="2900222"/>
          </a:xfrm>
        </p:grpSpPr>
        <p:grpSp>
          <p:nvGrpSpPr>
            <p:cNvPr id="170" name="Group 169"/>
            <p:cNvGrpSpPr/>
            <p:nvPr/>
          </p:nvGrpSpPr>
          <p:grpSpPr>
            <a:xfrm>
              <a:off x="4702435" y="4507468"/>
              <a:ext cx="4441565" cy="2043651"/>
              <a:chOff x="990600" y="3127078"/>
              <a:chExt cx="4785705" cy="2201995"/>
            </a:xfrm>
          </p:grpSpPr>
          <p:cxnSp>
            <p:nvCxnSpPr>
              <p:cNvPr id="171" name="Straight Connector 170"/>
              <p:cNvCxnSpPr>
                <a:stCxn id="180" idx="2"/>
                <a:endCxn id="179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82" idx="2"/>
                <a:endCxn id="180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81" idx="2"/>
                <a:endCxn id="179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81" idx="7"/>
                <a:endCxn id="182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81" idx="6"/>
                <a:endCxn id="184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82" idx="5"/>
                <a:endCxn id="183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83" idx="3"/>
                <a:endCxn id="184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81" idx="0"/>
                <a:endCxn id="180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Oval 178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Oval 179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Oval 182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4" name="Oval 183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cxnSp>
            <p:nvCxnSpPr>
              <p:cNvPr id="185" name="Straight Connector 184"/>
              <p:cNvCxnSpPr>
                <a:stCxn id="184" idx="0"/>
                <a:endCxn id="182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Freeform 185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577600" y="4030224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672078" y="3373392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289893" y="4838694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428144" y="4603399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1702402" y="4276535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314982" y="3127078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186498" y="4099755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137578" y="4203386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380535" y="4069515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827832" y="4510274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777541" y="3619703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</p:grpSp>
        <p:sp>
          <p:nvSpPr>
            <p:cNvPr id="199" name="Freeform 198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448163" y="4240101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01" name="Freeform 200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0179" y="4126468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03" name="Freeform 202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441792" y="4624809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05" name="Freeform 204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559033" y="5898771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07" name="Freeform 206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818349" y="6564868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09" name="Freeform 208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687738" y="4999475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11" name="Freeform 210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783650" y="5197468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55158" y="3429000"/>
            <a:ext cx="21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Ford Fulkerson</a:t>
            </a:r>
          </a:p>
        </p:txBody>
      </p:sp>
      <p:pic>
        <p:nvPicPr>
          <p:cNvPr id="3" name="Picture 6" descr="A picture containing photo&#10;&#10;Description generated with high confidence">
            <a:extLst>
              <a:ext uri="{FF2B5EF4-FFF2-40B4-BE49-F238E27FC236}">
                <a16:creationId xmlns:a16="http://schemas.microsoft.com/office/drawing/2014/main" xmlns="" id="{79EA0867-6D58-4E87-87BF-CD11C5871E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22673" y="2210519"/>
            <a:ext cx="1173372" cy="1502433"/>
          </a:xfrm>
          <a:prstGeom prst="rect">
            <a:avLst/>
          </a:prstGeom>
        </p:spPr>
      </p:pic>
      <p:pic>
        <p:nvPicPr>
          <p:cNvPr id="10" name="Picture 10" descr="A picture containing text, sky&#10;&#10;Description generated with very high confidence">
            <a:extLst>
              <a:ext uri="{FF2B5EF4-FFF2-40B4-BE49-F238E27FC236}">
                <a16:creationId xmlns:a16="http://schemas.microsoft.com/office/drawing/2014/main" xmlns="" id="{68DECA9C-D1B0-42C5-A7C5-563F93B94DC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431797" y="1846051"/>
            <a:ext cx="3342784" cy="4991820"/>
          </a:xfrm>
          <a:prstGeom prst="rect">
            <a:avLst/>
          </a:prstGeom>
        </p:spPr>
      </p:pic>
      <p:pic>
        <p:nvPicPr>
          <p:cNvPr id="13" name="Picture 14" descr="A picture containing photo, dog&#10;&#10;Description generated with very high confidence">
            <a:extLst>
              <a:ext uri="{FF2B5EF4-FFF2-40B4-BE49-F238E27FC236}">
                <a16:creationId xmlns:a16="http://schemas.microsoft.com/office/drawing/2014/main" xmlns="" id="{469BDC0C-093C-4C81-9DBC-BA9CE012BAC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44740" y="5042859"/>
            <a:ext cx="1226029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Reductions</a:t>
            </a:r>
          </a:p>
          <a:p>
            <a:r>
              <a:rPr lang="en-US" dirty="0"/>
              <a:t>Bipartite Matching</a:t>
            </a:r>
          </a:p>
          <a:p>
            <a:r>
              <a:rPr lang="en-US" dirty="0"/>
              <a:t>Vertex Cover</a:t>
            </a:r>
          </a:p>
          <a:p>
            <a:r>
              <a:rPr lang="en-US" dirty="0"/>
              <a:t>Independent Set</a:t>
            </a:r>
          </a:p>
          <a:p>
            <a:r>
              <a:rPr lang="en-US" dirty="0"/>
              <a:t>NP-Completeness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General: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don’t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9001" y="1371600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808682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82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29638" y="175260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Instances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38" y="1752601"/>
                <a:ext cx="3333428" cy="646331"/>
              </a:xfrm>
              <a:prstGeom prst="rect">
                <a:avLst/>
              </a:prstGeom>
              <a:blipFill>
                <a:blip r:embed="rId6"/>
                <a:stretch>
                  <a:fillRect l="-1521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7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8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0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067798" y="3612759"/>
            <a:ext cx="1174595" cy="1721076"/>
            <a:chOff x="10154328" y="3614629"/>
            <a:chExt cx="1565720" cy="1721076"/>
          </a:xfrm>
        </p:grpSpPr>
        <p:pic>
          <p:nvPicPr>
            <p:cNvPr id="3096" name="Picture 24" descr="Image result for k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528567" y="361462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Image result for fla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Worst-case lower-bound Proofs</a:t>
            </a:r>
          </a:p>
        </p:txBody>
      </p:sp>
      <p:sp>
        <p:nvSpPr>
          <p:cNvPr id="1442821" name="AutoShape 5"/>
          <p:cNvSpPr>
            <a:spLocks noChangeArrowheads="1"/>
          </p:cNvSpPr>
          <p:nvPr/>
        </p:nvSpPr>
        <p:spPr bwMode="auto">
          <a:xfrm>
            <a:off x="4398962" y="1528746"/>
            <a:ext cx="3319462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reduces to   </a:t>
            </a:r>
          </a:p>
        </p:txBody>
      </p:sp>
      <p:sp>
        <p:nvSpPr>
          <p:cNvPr id="1442825" name="Text Box 9"/>
          <p:cNvSpPr txBox="1">
            <a:spLocks noChangeArrowheads="1"/>
          </p:cNvSpPr>
          <p:nvPr/>
        </p:nvSpPr>
        <p:spPr bwMode="auto">
          <a:xfrm>
            <a:off x="3267162" y="4390678"/>
            <a:ext cx="16192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Algorithm for </a:t>
            </a:r>
            <a:r>
              <a:rPr lang="en-US" altLang="en-US" b="1" dirty="0"/>
              <a:t>B</a:t>
            </a:r>
          </a:p>
        </p:txBody>
      </p:sp>
      <p:sp>
        <p:nvSpPr>
          <p:cNvPr id="1442826" name="AutoShape 10"/>
          <p:cNvSpPr>
            <a:spLocks noChangeArrowheads="1"/>
          </p:cNvSpPr>
          <p:nvPr/>
        </p:nvSpPr>
        <p:spPr bwMode="auto">
          <a:xfrm>
            <a:off x="4398963" y="2895600"/>
            <a:ext cx="3319463" cy="1812250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2828" name="Text Box 12"/>
          <p:cNvSpPr txBox="1">
            <a:spLocks noChangeArrowheads="1"/>
          </p:cNvSpPr>
          <p:nvPr/>
        </p:nvSpPr>
        <p:spPr bwMode="auto">
          <a:xfrm>
            <a:off x="7391401" y="4470665"/>
            <a:ext cx="1628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Algorithm for </a:t>
            </a:r>
            <a:r>
              <a:rPr lang="en-US" altLang="en-US" b="1" dirty="0"/>
              <a:t>A</a:t>
            </a:r>
          </a:p>
        </p:txBody>
      </p:sp>
      <p:sp>
        <p:nvSpPr>
          <p:cNvPr id="1442829" name="Text Box 13"/>
          <p:cNvSpPr txBox="1">
            <a:spLocks noChangeArrowheads="1"/>
          </p:cNvSpPr>
          <p:nvPr/>
        </p:nvSpPr>
        <p:spPr bwMode="auto">
          <a:xfrm>
            <a:off x="1869372" y="5979452"/>
            <a:ext cx="8559650" cy="95410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name “reduces” is confusing: it is in the </a:t>
            </a:r>
            <a:r>
              <a:rPr lang="en-US" altLang="en-US" sz="2800" i="1" dirty="0"/>
              <a:t>opposite </a:t>
            </a:r>
            <a:r>
              <a:rPr lang="en-US" altLang="en-US" sz="2800" dirty="0"/>
              <a:t>direction of the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830" name="Text Box 14"/>
              <p:cNvSpPr txBox="1">
                <a:spLocks noChangeArrowheads="1"/>
              </p:cNvSpPr>
              <p:nvPr/>
            </p:nvSpPr>
            <p:spPr bwMode="auto">
              <a:xfrm>
                <a:off x="3499691" y="5025345"/>
                <a:ext cx="5118004" cy="95410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not a harder problem than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  <a:p>
                <a:r>
                  <a:rPr lang="en-US" altLang="en-US" sz="2800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latin typeface="Cambria Math"/>
                      </a:rPr>
                      <m:t>𝑨</m:t>
                    </m:r>
                    <m:r>
                      <a:rPr lang="en-US" altLang="en-US" sz="2800" b="1" i="1">
                        <a:latin typeface="Cambria Math"/>
                      </a:rPr>
                      <m:t>≤</m:t>
                    </m:r>
                    <m:r>
                      <a:rPr lang="en-US" altLang="en-US" sz="28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283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9691" y="5025345"/>
                <a:ext cx="5118004" cy="954107"/>
              </a:xfrm>
              <a:prstGeom prst="rect">
                <a:avLst/>
              </a:prstGeom>
              <a:blipFill>
                <a:blip r:embed="rId5"/>
                <a:stretch>
                  <a:fillRect l="-744" t="-8000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52601" y="1002268"/>
            <a:ext cx="16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17696" y="838200"/>
            <a:ext cx="15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1" y="2918785"/>
            <a:ext cx="218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1360" y="2971801"/>
            <a:ext cx="19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865923" y="1449561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49561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7865923" y="324195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324195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50882" y="3337444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337444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450882" y="1407893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1407893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doo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172282" y="1407893"/>
            <a:ext cx="592555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8363286" y="1376111"/>
            <a:ext cx="2333596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hiske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1867439" y="3511774"/>
            <a:ext cx="393856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wood plank"/>
          <p:cNvSpPr>
            <a:spLocks noChangeAspect="1" noChangeArrowheads="1"/>
          </p:cNvSpPr>
          <p:nvPr/>
        </p:nvSpPr>
        <p:spPr bwMode="auto">
          <a:xfrm>
            <a:off x="1640711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Image result for wood plank"/>
          <p:cNvSpPr>
            <a:spLocks noChangeAspect="1" noChangeArrowheads="1"/>
          </p:cNvSpPr>
          <p:nvPr/>
        </p:nvSpPr>
        <p:spPr bwMode="auto">
          <a:xfrm>
            <a:off x="1755041" y="79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2630378" y="3685725"/>
            <a:ext cx="164673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matches"/>
          <p:cNvSpPr>
            <a:spLocks noChangeAspect="1" noChangeArrowheads="1"/>
          </p:cNvSpPr>
          <p:nvPr/>
        </p:nvSpPr>
        <p:spPr bwMode="auto">
          <a:xfrm>
            <a:off x="1869371" y="1603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matches"/>
          <p:cNvSpPr>
            <a:spLocks noChangeAspect="1" noChangeArrowheads="1"/>
          </p:cNvSpPr>
          <p:nvPr/>
        </p:nvSpPr>
        <p:spPr bwMode="auto">
          <a:xfrm>
            <a:off x="1983701" y="3127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matches"/>
          <p:cNvSpPr>
            <a:spLocks noChangeAspect="1" noChangeArrowheads="1"/>
          </p:cNvSpPr>
          <p:nvPr/>
        </p:nvSpPr>
        <p:spPr bwMode="auto">
          <a:xfrm>
            <a:off x="2098031" y="4651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Image result for matches"/>
          <p:cNvSpPr>
            <a:spLocks noChangeAspect="1" noChangeArrowheads="1"/>
          </p:cNvSpPr>
          <p:nvPr/>
        </p:nvSpPr>
        <p:spPr bwMode="auto">
          <a:xfrm>
            <a:off x="2212360" y="6175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4" name="Picture 22" descr="Image result for match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44" y="4254747"/>
            <a:ext cx="62936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181416" y="2541071"/>
            <a:ext cx="1161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Problem </a:t>
            </a:r>
            <a:r>
              <a:rPr lang="en-US" altLang="en-US" b="1" dirty="0"/>
              <a:t>A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7597893" y="2376205"/>
            <a:ext cx="11587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Problem </a:t>
            </a:r>
            <a:r>
              <a:rPr lang="en-US" alt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511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Proof of Lower Bound by Reduction</a:t>
            </a:r>
          </a:p>
        </p:txBody>
      </p:sp>
      <p:sp>
        <p:nvSpPr>
          <p:cNvPr id="1435653" name="Text Box 5"/>
          <p:cNvSpPr txBox="1">
            <a:spLocks noChangeArrowheads="1"/>
          </p:cNvSpPr>
          <p:nvPr/>
        </p:nvSpPr>
        <p:spPr bwMode="auto">
          <a:xfrm>
            <a:off x="4114801" y="1527181"/>
            <a:ext cx="48870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1. We know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/>
              <a:t>  is slow</a:t>
            </a:r>
          </a:p>
          <a:p>
            <a:r>
              <a:rPr lang="en-US" altLang="en-US" sz="2400" dirty="0"/>
              <a:t>(e.g.,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/>
              <a:t> = some way to open the door)</a:t>
            </a:r>
          </a:p>
        </p:txBody>
      </p:sp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114800" y="2949894"/>
            <a:ext cx="55727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2. Assume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is quick [toward contradiction]</a:t>
            </a:r>
          </a:p>
          <a:p>
            <a:r>
              <a:rPr lang="en-US" altLang="en-US" sz="2400" dirty="0"/>
              <a:t>(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= some way to light a fire)</a:t>
            </a:r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114800" y="4623000"/>
            <a:ext cx="55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3. Show how to use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to perform </a:t>
            </a:r>
            <a:r>
              <a:rPr lang="en-US" altLang="en-US" sz="2400" i="1" dirty="0">
                <a:latin typeface="Times New Roman" pitchFamily="18" charset="0"/>
              </a:rPr>
              <a:t>X </a:t>
            </a:r>
            <a:r>
              <a:rPr lang="en-US" altLang="en-US" sz="2400" dirty="0">
                <a:latin typeface="Times New Roman" pitchFamily="18" charset="0"/>
              </a:rPr>
              <a:t>quickly</a:t>
            </a:r>
            <a:endParaRPr lang="en-US" altLang="en-US" sz="2400" dirty="0"/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7717397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038600" y="5644636"/>
            <a:ext cx="78172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4.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/>
              <a:t> is slow, but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could be used to perform </a:t>
            </a:r>
            <a:r>
              <a:rPr lang="en-US" altLang="en-US" sz="2400" i="1" dirty="0">
                <a:latin typeface="Times New Roman" pitchFamily="18" charset="0"/>
              </a:rPr>
              <a:t>X </a:t>
            </a:r>
            <a:r>
              <a:rPr lang="en-US" altLang="en-US" sz="2400" dirty="0">
                <a:latin typeface="Times New Roman" pitchFamily="18" charset="0"/>
              </a:rPr>
              <a:t>quickly</a:t>
            </a:r>
            <a:endParaRPr lang="en-US" altLang="en-US" sz="2400" dirty="0"/>
          </a:p>
          <a:p>
            <a:r>
              <a:rPr lang="en-US" altLang="en-US" sz="2400" dirty="0"/>
              <a:t>	conclusion: 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must not actually be quick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3401642" y="141213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42" y="141213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55712" y="4398552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12" y="4398552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7547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3355712" y="43088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12" y="4308898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28801" y="2725736"/>
            <a:ext cx="1214765" cy="1415107"/>
            <a:chOff x="5064344" y="2824799"/>
            <a:chExt cx="1236492" cy="1565933"/>
          </a:xfrm>
        </p:grpSpPr>
        <p:pic>
          <p:nvPicPr>
            <p:cNvPr id="11" name="Picture 6" descr="Image result for whiskey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2" r="31074"/>
            <a:stretch/>
          </p:blipFill>
          <p:spPr bwMode="auto">
            <a:xfrm rot="1117477">
              <a:off x="5064344" y="2824799"/>
              <a:ext cx="525004" cy="1298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wood plan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0" r="39638"/>
            <a:stretch/>
          </p:blipFill>
          <p:spPr bwMode="auto">
            <a:xfrm rot="19068828">
              <a:off x="6081329" y="2998750"/>
              <a:ext cx="219507" cy="111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2" descr="Image result for match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810" y="3567772"/>
              <a:ext cx="838931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214543" y="1417638"/>
            <a:ext cx="685007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086690" y="4459291"/>
            <a:ext cx="861956" cy="1229823"/>
            <a:chOff x="10089716" y="3533059"/>
            <a:chExt cx="1539459" cy="1722597"/>
          </a:xfrm>
        </p:grpSpPr>
        <p:pic>
          <p:nvPicPr>
            <p:cNvPr id="17" name="Picture 24" descr="Image result for k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Image result for flam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089716" y="4344810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01642" y="2924505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42" y="2924505"/>
                <a:ext cx="625924" cy="1004887"/>
              </a:xfrm>
              <a:prstGeom prst="rect">
                <a:avLst/>
              </a:prstGeom>
              <a:blipFill>
                <a:blip r:embed="rId11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4092453" y="950474"/>
                <a:ext cx="246586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u="sng" dirty="0"/>
                  <a:t>To Show: </a:t>
                </a:r>
                <a14:m>
                  <m:oMath xmlns:m="http://schemas.openxmlformats.org/officeDocument/2006/math">
                    <m:r>
                      <a:rPr lang="en-US" altLang="en-US" sz="2400" i="1" u="sng" dirty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400" u="sng" dirty="0"/>
                  <a:t> is slow</a:t>
                </a:r>
              </a:p>
            </p:txBody>
          </p:sp>
        </mc:Choice>
        <mc:Fallback xmlns="">
          <p:sp>
            <p:nvSpPr>
              <p:cNvPr id="2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2453" y="950474"/>
                <a:ext cx="2465868" cy="461665"/>
              </a:xfrm>
              <a:prstGeom prst="rect">
                <a:avLst/>
              </a:prstGeom>
              <a:blipFill>
                <a:blip r:embed="rId12"/>
                <a:stretch>
                  <a:fillRect l="-3590" t="-5405" r="-3077" b="-29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2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Reduction Proof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398962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𝑓</m:t>
                    </m:r>
                    <m:r>
                      <a:rPr lang="en-US" altLang="en-US" sz="2000" i="1">
                        <a:latin typeface="Cambria Math"/>
                      </a:rPr>
                      <m:t>(</m:t>
                    </m:r>
                    <m:r>
                      <a:rPr lang="en-US" altLang="en-US" sz="2000" i="1">
                        <a:latin typeface="Cambria Math"/>
                      </a:rPr>
                      <m:t>𝑛</m:t>
                    </m:r>
                    <m:r>
                      <a:rPr lang="en-US" alt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/>
                  <a:t>-reduces to   </a:t>
                </a:r>
              </a:p>
            </p:txBody>
          </p:sp>
        </mc:Choice>
        <mc:Fallback xmlns="">
          <p:sp>
            <p:nvSpPr>
              <p:cNvPr id="8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8962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2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67162" y="4065087"/>
            <a:ext cx="1459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B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98963" y="3068759"/>
            <a:ext cx="3319463" cy="759976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can be used to make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91401" y="4145074"/>
            <a:ext cx="14693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3505201" y="4511303"/>
                <a:ext cx="4405821" cy="83099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 dirty="0"/>
                  <a:t> is not a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harder</a:t>
                </a:r>
                <a:r>
                  <a:rPr lang="en-US" altLang="en-US" sz="2400" b="1" dirty="0"/>
                  <a:t> problem than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  <a:p>
                <a:r>
                  <a:rPr lang="en-US" alt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r>
                      <a:rPr lang="en-US" altLang="en-US" sz="2400" b="1" i="1">
                        <a:latin typeface="Cambria Math"/>
                      </a:rPr>
                      <m:t>≤</m:t>
                    </m:r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1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1" y="4511303"/>
                <a:ext cx="4405821" cy="830997"/>
              </a:xfrm>
              <a:prstGeom prst="rect">
                <a:avLst/>
              </a:prstGeom>
              <a:blipFill>
                <a:blip r:embed="rId3"/>
                <a:stretch>
                  <a:fillRect l="-288" t="-2985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Magnetic Disk 17"/>
              <p:cNvSpPr/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Flowchart: Magnetic Dis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3450882" y="1392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1392359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181416" y="2525537"/>
            <a:ext cx="105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7893" y="2360671"/>
            <a:ext cx="1050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694570" y="5458016"/>
                <a:ext cx="8744830" cy="866584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2400" b="1" dirty="0"/>
                  <a:t>time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also requires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time</a:t>
                </a:r>
              </a:p>
              <a:p>
                <a:r>
                  <a:rPr lang="en-US" alt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en-US" sz="2400" b="1" i="1">
                            <a:latin typeface="Cambria Math"/>
                          </a:rPr>
                          <m:t>𝒇</m:t>
                        </m:r>
                        <m:r>
                          <a:rPr lang="en-US" altLang="en-US" sz="2400" b="1" i="1">
                            <a:latin typeface="Cambria Math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/>
                          </a:rPr>
                          <m:t>𝒏</m:t>
                        </m:r>
                        <m:r>
                          <a:rPr lang="en-US" altLang="en-US" sz="2400" b="1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2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4570" y="5458016"/>
                <a:ext cx="8744830" cy="866584"/>
              </a:xfrm>
              <a:prstGeom prst="rect">
                <a:avLst/>
              </a:prstGeom>
              <a:blipFill>
                <a:blip r:embed="rId8"/>
                <a:stretch>
                  <a:fillRect l="-1014" t="-4348" b="-5797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48201" y="3714873"/>
                <a:ext cx="2450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overhead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3714873"/>
                <a:ext cx="2450799" cy="369332"/>
              </a:xfrm>
              <a:prstGeom prst="rect">
                <a:avLst/>
              </a:prstGeom>
              <a:blipFill>
                <a:blip r:embed="rId9"/>
                <a:stretch>
                  <a:fillRect l="-2062" t="-6667" r="-103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MaxIndSet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MinVertCov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𝑂</m:t>
                    </m:r>
                    <m:r>
                      <a:rPr lang="en-US" altLang="en-US" sz="2000" i="1">
                        <a:latin typeface="Cambria Math"/>
                      </a:rPr>
                      <m:t>(</m:t>
                    </m:r>
                    <m:r>
                      <a:rPr lang="en-US" altLang="en-US" sz="2000" i="1">
                        <a:latin typeface="Cambria Math"/>
                      </a:rPr>
                      <m:t>𝑉</m:t>
                    </m:r>
                    <m:r>
                      <a:rPr lang="en-US" alt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/>
                  <a:t>-reduces to   </a:t>
                </a:r>
              </a:p>
            </p:txBody>
          </p:sp>
        </mc:Choice>
        <mc:Fallback xmlns="">
          <p:sp>
            <p:nvSpPr>
              <p:cNvPr id="8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67162" y="4065087"/>
            <a:ext cx="1459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B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98963" y="3068759"/>
            <a:ext cx="3319463" cy="759976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can be used to make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91401" y="4145074"/>
            <a:ext cx="14693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Magnetic Disk 17"/>
              <p:cNvSpPr/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Flowchart: Magnetic Dis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64624" y="2525537"/>
            <a:ext cx="105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7893" y="2360671"/>
            <a:ext cx="1050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2400" b="1" dirty="0"/>
                  <a:t>time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also requires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time</a:t>
                </a:r>
              </a:p>
              <a:p>
                <a:r>
                  <a:rPr lang="en-US" alt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en-US" sz="2400" b="1" i="1">
                            <a:latin typeface="Cambria Math"/>
                          </a:rPr>
                          <m:t>𝑽</m:t>
                        </m:r>
                      </m:sub>
                    </m:sSub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2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blipFill>
                <a:blip r:embed="rId8"/>
                <a:stretch>
                  <a:fillRect l="-1014" t="-4545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overhead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blipFill>
                <a:blip r:embed="rId9"/>
                <a:stretch>
                  <a:fillRect l="-2353" t="-6667" r="-117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608338" y="1254702"/>
            <a:ext cx="2080891" cy="1412299"/>
            <a:chOff x="307975" y="1345680"/>
            <a:chExt cx="7787040" cy="5285058"/>
          </a:xfrm>
        </p:grpSpPr>
        <p:pic>
          <p:nvPicPr>
            <p:cNvPr id="2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Connector 36"/>
            <p:cNvCxnSpPr>
              <a:stCxn id="29" idx="3"/>
              <a:endCxn id="2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4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3"/>
              <a:endCxn id="36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1"/>
              <a:endCxn id="36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1"/>
              <a:endCxn id="34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1"/>
              <a:endCxn id="32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3" idx="1"/>
              <a:endCxn id="31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1" idx="1"/>
              <a:endCxn id="33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2" idx="1"/>
              <a:endCxn id="35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1"/>
              <a:endCxn id="33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991542" y="1291395"/>
            <a:ext cx="1447858" cy="1290148"/>
            <a:chOff x="657225" y="1481300"/>
            <a:chExt cx="5514975" cy="4914248"/>
          </a:xfrm>
        </p:grpSpPr>
        <p:cxnSp>
          <p:nvCxnSpPr>
            <p:cNvPr id="48" name="Straight Connector 47"/>
            <p:cNvCxnSpPr>
              <a:stCxn id="71" idx="1"/>
              <a:endCxn id="6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2" idx="2"/>
              <a:endCxn id="7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3" idx="1"/>
              <a:endCxn id="6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6" idx="2"/>
              <a:endCxn id="6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3"/>
              <a:endCxn id="6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7" idx="3"/>
              <a:endCxn id="6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6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6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4" idx="2"/>
              <a:endCxn id="6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4" idx="0"/>
              <a:endCxn id="6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3" idx="0"/>
              <a:endCxn id="6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0"/>
              <a:endCxn id="6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0" name="Isosceles Triangle 6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2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77238" y="1773199"/>
            <a:ext cx="3326990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build this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7238" y="1752601"/>
            <a:ext cx="347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 Instances of MaxIndSet</a:t>
            </a:r>
            <a:endParaRPr lang="en-US" b="1" dirty="0"/>
          </a:p>
          <a:p>
            <a:r>
              <a:rPr lang="en-US" dirty="0"/>
              <a:t>to Instances of </a:t>
            </a:r>
            <a:r>
              <a:rPr lang="en-US" dirty="0" err="1"/>
              <a:t>MinVertCov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MinVertCov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MinVertCov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:r>
                  <a:rPr lang="en-US" dirty="0" err="1"/>
                  <a:t>MaxIndSet</a:t>
                </a:r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4"/>
                <a:stretch>
                  <a:fillRect l="-1521" t="-1923" r="-266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/>
                  <a:t>MaxVertCov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-Time </a:t>
                </a:r>
                <a:r>
                  <a:rPr lang="en-US" dirty="0" err="1"/>
                  <a:t>Reducable</a:t>
                </a:r>
                <a:r>
                  <a:rPr lang="en-US" dirty="0"/>
                  <a:t> to </a:t>
                </a:r>
                <a:r>
                  <a:rPr lang="en-US" dirty="0" err="1"/>
                  <a:t>MinIndSet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t="-1555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</p:spTree>
    <p:extLst>
      <p:ext uri="{BB962C8B-B14F-4D97-AF65-F5344CB8AC3E}">
        <p14:creationId xmlns:p14="http://schemas.microsoft.com/office/powerpoint/2010/main" val="35713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/>
                  <a:t>MaxIndSet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-Time </a:t>
                </a:r>
                <a:r>
                  <a:rPr lang="en-US" dirty="0" err="1"/>
                  <a:t>Reducable</a:t>
                </a:r>
                <a:r>
                  <a:rPr lang="en-US" dirty="0"/>
                  <a:t> to </a:t>
                </a:r>
                <a:r>
                  <a:rPr lang="en-US" dirty="0" err="1"/>
                  <a:t>MinVertCov</a:t>
                </a:r>
                <a:r>
                  <a:rPr lang="en-US" dirty="0"/>
                  <a:t> 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t="-1555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MaxIndSet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1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MinIndSet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blipFill rotWithShape="1">
                <a:blip r:embed="rId30"/>
                <a:stretch>
                  <a:fillRect l="-3310" t="-5072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blipFill>
                <a:blip r:embed="rId31"/>
                <a:stretch>
                  <a:fillRect l="-3239" t="-4412"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MaxVertCov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200400"/>
                <a:ext cx="2560784" cy="830997"/>
              </a:xfrm>
              <a:prstGeom prst="rect">
                <a:avLst/>
              </a:prstGeom>
              <a:blipFill rotWithShape="1">
                <a:blip r:embed="rId30"/>
                <a:stretch>
                  <a:fillRect l="-3310" t="-5072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blipFill>
                <a:blip r:embed="rId31"/>
                <a:stretch>
                  <a:fillRect l="-3239" t="-4412"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MaxIndSet</a:t>
            </a:r>
            <a:r>
              <a:rPr lang="en-US" dirty="0"/>
              <a:t> and </a:t>
            </a:r>
            <a:r>
              <a:rPr lang="en-US" dirty="0" err="1"/>
              <a:t>MinVertCov</a:t>
            </a:r>
            <a:r>
              <a:rPr lang="en-US" dirty="0"/>
              <a:t> are either both fast, or both slow</a:t>
            </a:r>
          </a:p>
          <a:p>
            <a:pPr lvl="1"/>
            <a:r>
              <a:rPr lang="en-US" dirty="0"/>
              <a:t>Spoiler alert: We don’t know which!</a:t>
            </a:r>
          </a:p>
          <a:p>
            <a:pPr lvl="2"/>
            <a:r>
              <a:rPr lang="en-US" dirty="0"/>
              <a:t>(But we think they’re both slow)</a:t>
            </a:r>
          </a:p>
          <a:p>
            <a:pPr lvl="1"/>
            <a:r>
              <a:rPr lang="en-US" dirty="0"/>
              <a:t>Both problems are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6100" y="2743200"/>
            <a:ext cx="6477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Mid-class warm up:</a:t>
            </a:r>
          </a:p>
          <a:p>
            <a:pPr algn="ctr"/>
            <a:r>
              <a:rPr lang="en-US" sz="3200" dirty="0"/>
              <a:t>What is a Decision Problem?</a:t>
            </a:r>
          </a:p>
        </p:txBody>
      </p:sp>
    </p:spTree>
    <p:extLst>
      <p:ext uri="{BB962C8B-B14F-4D97-AF65-F5344CB8AC3E}">
        <p14:creationId xmlns:p14="http://schemas.microsoft.com/office/powerpoint/2010/main" val="2857018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977" y="4213004"/>
            <a:ext cx="674544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90137" y="1345681"/>
            <a:ext cx="695296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5" y="4525894"/>
            <a:ext cx="815802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91001" y="1413404"/>
            <a:ext cx="631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largest set of non-adjacent nodes</a:t>
            </a:r>
          </a:p>
        </p:txBody>
      </p:sp>
    </p:spTree>
    <p:extLst>
      <p:ext uri="{BB962C8B-B14F-4D97-AF65-F5344CB8AC3E}">
        <p14:creationId xmlns:p14="http://schemas.microsoft.com/office/powerpoint/2010/main" val="185732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977" y="4213004"/>
            <a:ext cx="674544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90137" y="1345681"/>
            <a:ext cx="695296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5" y="4525894"/>
            <a:ext cx="815802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1" y="1413404"/>
                <a:ext cx="6856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Is there a set of non-adjacent nodes of size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1413404"/>
                <a:ext cx="6856813" cy="523220"/>
              </a:xfrm>
              <a:prstGeom prst="rect">
                <a:avLst/>
              </a:prstGeom>
              <a:blipFill>
                <a:blip r:embed="rId15"/>
                <a:stretch>
                  <a:fillRect l="-2037" t="-9524" r="-92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786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an independent set if no two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share an edge</a:t>
                </a:r>
              </a:p>
              <a:p>
                <a:r>
                  <a:rPr lang="en-US" dirty="0"/>
                  <a:t>Maximum Independent Set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maximum independent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an independent set if no two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share an edge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Independent Set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whether there is an independent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Vertex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29400" y="1158135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smallest set of nodes which covers every edge</a:t>
            </a:r>
          </a:p>
        </p:txBody>
      </p:sp>
    </p:spTree>
    <p:extLst>
      <p:ext uri="{BB962C8B-B14F-4D97-AF65-F5344CB8AC3E}">
        <p14:creationId xmlns:p14="http://schemas.microsoft.com/office/powerpoint/2010/main" val="1287475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23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Vertex Cover: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Vertex Cover: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whether there is a vertex 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8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HW8 due Friday 11/30 at 11pm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Output is complex</a:t>
                </a:r>
              </a:p>
              <a:p>
                <a:pPr lvl="1"/>
                <a:r>
                  <a:rPr lang="en-US" dirty="0"/>
                  <a:t>Give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solution, is it valid?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/>
                  <a:t>this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1597968"/>
            <a:ext cx="253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9982" y="2971801"/>
            <a:ext cx="299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Then we can solve this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76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46666" y="2812666"/>
            <a:ext cx="2292734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Problems verifiable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97884" y="3803265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772" y="415125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4460" y="3255249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</p:spPr>
            <p:txBody>
              <a:bodyPr/>
              <a:lstStyle/>
              <a:p>
                <a:r>
                  <a:rPr lang="en-US" dirty="0"/>
                  <a:t>To show: Given a potential solution, can we verify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  <a:blipFill>
                <a:blip r:embed="rId3"/>
                <a:stretch>
                  <a:fillRect l="-1852" t="-5102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2743201"/>
                <a:ext cx="76962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an independent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1"/>
                <a:ext cx="7696200" cy="1839675"/>
              </a:xfrm>
              <a:prstGeom prst="rect">
                <a:avLst/>
              </a:prstGeom>
              <a:blipFill rotWithShape="1">
                <a:blip r:embed="rId4"/>
                <a:stretch>
                  <a:fillRect l="-2059" t="-4305"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</p:spPr>
            <p:txBody>
              <a:bodyPr/>
              <a:lstStyle/>
              <a:p>
                <a:r>
                  <a:rPr lang="en-US" dirty="0"/>
                  <a:t>To show: Given a potential solution, can we verify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  <a:blipFill>
                <a:blip r:embed="rId3"/>
                <a:stretch>
                  <a:fillRect l="-1852" t="-5102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2743201"/>
                <a:ext cx="71628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a Vertex Cover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1"/>
                <a:ext cx="7162800" cy="1839675"/>
              </a:xfrm>
              <a:prstGeom prst="rect">
                <a:avLst/>
              </a:prstGeom>
              <a:blipFill>
                <a:blip r:embed="rId4"/>
                <a:stretch>
                  <a:fillRect l="-2305" t="-4828" b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  <a:blipFill>
                <a:blip r:embed="rId2"/>
                <a:stretch>
                  <a:fillRect l="-1947" t="-1401" r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2866" y="3117466"/>
            <a:ext cx="2292734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97884" y="4108065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9772" y="445605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4460" y="3667780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523316" y="853635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2902" y="174011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0956" y="2173501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NP-Hardness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1" y="1403866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NP-Hard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6200" y="1371600"/>
            <a:ext cx="281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to show is 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24000" y="38934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29718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1433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“Together they stand, together they fall”</a:t>
                </a:r>
              </a:p>
              <a:p>
                <a:r>
                  <a:rPr lang="en-US" dirty="0"/>
                  <a:t>Problems solvable in polynomial time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</a:t>
                </a:r>
              </a:p>
              <a:p>
                <a:r>
                  <a:rPr lang="en-US" dirty="0"/>
                  <a:t>NP-Complete = NP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/>
                  <a:t> NP-Hard</a:t>
                </a:r>
              </a:p>
              <a:p>
                <a:r>
                  <a:rPr lang="en-US" dirty="0"/>
                  <a:t>How to show a problem is NP-Complete?</a:t>
                </a:r>
              </a:p>
              <a:p>
                <a:pPr lvl="1"/>
                <a:r>
                  <a:rPr lang="en-US" dirty="0"/>
                  <a:t>Show it belongs to NP</a:t>
                </a:r>
              </a:p>
              <a:p>
                <a:pPr lvl="2"/>
                <a:r>
                  <a:rPr lang="en-US" dirty="0"/>
                  <a:t>Give a polynomial time verifier</a:t>
                </a:r>
              </a:p>
              <a:p>
                <a:pPr lvl="1"/>
                <a:r>
                  <a:rPr lang="en-US" dirty="0"/>
                  <a:t>Show it is NP-Hard</a:t>
                </a:r>
              </a:p>
              <a:p>
                <a:pPr lvl="2"/>
                <a:r>
                  <a:rPr lang="en-US" dirty="0"/>
                  <a:t>Give a reduction from another NP-H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  <a:blipFill>
                <a:blip r:embed="rId2"/>
                <a:stretch>
                  <a:fillRect l="-194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05800" y="3117466"/>
            <a:ext cx="2292734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780818" y="4108065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2706" y="445605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7394" y="3667780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606250" y="853635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15836" y="174011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9611" y="3105311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6032221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1" y="1403866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1" y="1371600"/>
            <a:ext cx="32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24000" y="39696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3131403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7111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1" y="1403866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1" y="1371600"/>
            <a:ext cx="32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770966" y="38934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cannot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31242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cannot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954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technique of supreme ultimate power</a:t>
            </a:r>
          </a:p>
          <a:p>
            <a:r>
              <a:rPr lang="en-US" dirty="0"/>
              <a:t>Convert instance of problem A to an instance of Problem B</a:t>
            </a:r>
          </a:p>
          <a:p>
            <a:r>
              <a:rPr lang="en-US" dirty="0"/>
              <a:t>Convert solution of problem B back to a solution of problem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7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276600"/>
          </a:xfrm>
        </p:spPr>
        <p:txBody>
          <a:bodyPr/>
          <a:lstStyle/>
          <a:p>
            <a:r>
              <a:rPr lang="en-US" dirty="0"/>
              <a:t>Shown to be NP-Hard by Cook and Levin (independently)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876801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76801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1" y="5470525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1" y="58028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476500" y="4652665"/>
            <a:ext cx="381000" cy="13716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962400" y="5338466"/>
            <a:ext cx="747332" cy="464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412266" y="5338466"/>
            <a:ext cx="297466" cy="464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V="1">
            <a:off x="4709732" y="5296396"/>
            <a:ext cx="91858" cy="5064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3201" y="5387369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5387369"/>
                <a:ext cx="163801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09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 (slide 21)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𝑘𝐼𝑛𝑑𝑆𝑒𝑡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1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0878" y="1371600"/>
            <a:ext cx="63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blipFill>
                <a:blip r:embed="rId3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blipFill>
                <a:blip r:embed="rId4"/>
                <a:stretch>
                  <a:fillRect l="-2326" t="-10345" r="-116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209801" y="4727933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3SAT</a:t>
            </a:r>
            <a:endParaRPr lang="en-US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077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Instance of 3SAT to Instance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IndSet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600201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00201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47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476500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971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96260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62603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3076904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590800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590801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3622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362200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57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575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4830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4830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62604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76500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76501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40424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404241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9954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99541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903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903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3004645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518541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518542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7944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794438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78524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785241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899542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9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39241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39241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8771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87717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7852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78520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92821"/>
            <a:ext cx="457200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506717"/>
            <a:ext cx="2299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506718"/>
            <a:ext cx="227286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4191001"/>
            <a:ext cx="939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produce a triangle graph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1" y="4652665"/>
            <a:ext cx="609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Connect each node to all of its opposites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54166" y="2055163"/>
            <a:ext cx="6184712" cy="861459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712" h="861459">
                <a:moveTo>
                  <a:pt x="0" y="435790"/>
                </a:moveTo>
                <a:cubicBezTo>
                  <a:pt x="64375" y="318862"/>
                  <a:pt x="128751" y="201935"/>
                  <a:pt x="331075" y="136245"/>
                </a:cubicBezTo>
                <a:cubicBezTo>
                  <a:pt x="533399" y="70555"/>
                  <a:pt x="1213944" y="41652"/>
                  <a:pt x="1213944" y="41652"/>
                </a:cubicBezTo>
                <a:cubicBezTo>
                  <a:pt x="2128344" y="31142"/>
                  <a:pt x="5037082" y="-63451"/>
                  <a:pt x="5817475" y="73183"/>
                </a:cubicBezTo>
                <a:cubicBezTo>
                  <a:pt x="6597868" y="209817"/>
                  <a:pt x="5891048" y="714314"/>
                  <a:pt x="5896303" y="861459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24855" y="2141067"/>
            <a:ext cx="4077198" cy="649430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198" h="649430">
                <a:moveTo>
                  <a:pt x="0" y="192230"/>
                </a:moveTo>
                <a:cubicBezTo>
                  <a:pt x="26276" y="127853"/>
                  <a:pt x="52552" y="63477"/>
                  <a:pt x="599090" y="34574"/>
                </a:cubicBezTo>
                <a:cubicBezTo>
                  <a:pt x="1145628" y="5671"/>
                  <a:pt x="2706414" y="-17977"/>
                  <a:pt x="3279228" y="18809"/>
                </a:cubicBezTo>
                <a:cubicBezTo>
                  <a:pt x="3852042" y="55595"/>
                  <a:pt x="3930870" y="150189"/>
                  <a:pt x="4035973" y="255292"/>
                </a:cubicBezTo>
                <a:cubicBezTo>
                  <a:pt x="4141076" y="360395"/>
                  <a:pt x="4025462" y="504912"/>
                  <a:pt x="3909848" y="64943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107324" y="3130425"/>
            <a:ext cx="3768764" cy="543868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764" h="543868">
                <a:moveTo>
                  <a:pt x="0" y="85741"/>
                </a:moveTo>
                <a:cubicBezTo>
                  <a:pt x="10510" y="167196"/>
                  <a:pt x="21021" y="248651"/>
                  <a:pt x="110359" y="306458"/>
                </a:cubicBezTo>
                <a:cubicBezTo>
                  <a:pt x="199697" y="364265"/>
                  <a:pt x="225973" y="393168"/>
                  <a:pt x="536028" y="432582"/>
                </a:cubicBezTo>
                <a:cubicBezTo>
                  <a:pt x="846083" y="471996"/>
                  <a:pt x="1495097" y="553451"/>
                  <a:pt x="1970690" y="542941"/>
                </a:cubicBezTo>
                <a:cubicBezTo>
                  <a:pt x="2446283" y="532431"/>
                  <a:pt x="3092669" y="456231"/>
                  <a:pt x="3389586" y="369520"/>
                </a:cubicBezTo>
                <a:cubicBezTo>
                  <a:pt x="3686503" y="282809"/>
                  <a:pt x="3817883" y="-95563"/>
                  <a:pt x="3752193" y="22678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091560" y="3121572"/>
            <a:ext cx="7126013" cy="1051950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6013" h="1051950">
                <a:moveTo>
                  <a:pt x="0" y="126125"/>
                </a:moveTo>
                <a:cubicBezTo>
                  <a:pt x="22334" y="340273"/>
                  <a:pt x="44668" y="554422"/>
                  <a:pt x="173420" y="677918"/>
                </a:cubicBezTo>
                <a:cubicBezTo>
                  <a:pt x="302172" y="801414"/>
                  <a:pt x="522889" y="822435"/>
                  <a:pt x="772510" y="867104"/>
                </a:cubicBezTo>
                <a:cubicBezTo>
                  <a:pt x="1022131" y="911773"/>
                  <a:pt x="1153510" y="917028"/>
                  <a:pt x="1671144" y="945931"/>
                </a:cubicBezTo>
                <a:cubicBezTo>
                  <a:pt x="2188778" y="974834"/>
                  <a:pt x="3084786" y="1087821"/>
                  <a:pt x="3878317" y="1040525"/>
                </a:cubicBezTo>
                <a:cubicBezTo>
                  <a:pt x="4671848" y="993229"/>
                  <a:pt x="5891048" y="835573"/>
                  <a:pt x="6432331" y="662152"/>
                </a:cubicBezTo>
                <a:cubicBezTo>
                  <a:pt x="6973614" y="488731"/>
                  <a:pt x="7020910" y="68317"/>
                  <a:pt x="7126013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954111" y="2333298"/>
            <a:ext cx="1813035" cy="1046627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35" h="1046627">
                <a:moveTo>
                  <a:pt x="1813035" y="0"/>
                </a:moveTo>
                <a:cubicBezTo>
                  <a:pt x="1573924" y="9196"/>
                  <a:pt x="1334814" y="18393"/>
                  <a:pt x="1198180" y="189186"/>
                </a:cubicBezTo>
                <a:cubicBezTo>
                  <a:pt x="1061546" y="359979"/>
                  <a:pt x="1192925" y="922282"/>
                  <a:pt x="993228" y="1024758"/>
                </a:cubicBezTo>
                <a:cubicBezTo>
                  <a:pt x="793531" y="1127234"/>
                  <a:pt x="162910" y="838200"/>
                  <a:pt x="0" y="804041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895601" y="3105807"/>
            <a:ext cx="1876097" cy="161214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097" h="161214">
                <a:moveTo>
                  <a:pt x="0" y="94593"/>
                </a:moveTo>
                <a:cubicBezTo>
                  <a:pt x="482162" y="134006"/>
                  <a:pt x="964324" y="173420"/>
                  <a:pt x="1277007" y="157655"/>
                </a:cubicBezTo>
                <a:cubicBezTo>
                  <a:pt x="1589690" y="141890"/>
                  <a:pt x="1876097" y="0"/>
                  <a:pt x="1876097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55931" y="3137339"/>
            <a:ext cx="1828800" cy="551793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551793">
                <a:moveTo>
                  <a:pt x="1828800" y="0"/>
                </a:moveTo>
                <a:cubicBezTo>
                  <a:pt x="1634358" y="275896"/>
                  <a:pt x="1439917" y="551793"/>
                  <a:pt x="1135117" y="551793"/>
                </a:cubicBezTo>
                <a:cubicBezTo>
                  <a:pt x="830317" y="551793"/>
                  <a:pt x="139262" y="65690"/>
                  <a:pt x="0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69476" y="3153103"/>
            <a:ext cx="7126014" cy="770776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6014" h="770776">
                <a:moveTo>
                  <a:pt x="0" y="47297"/>
                </a:moveTo>
                <a:cubicBezTo>
                  <a:pt x="591206" y="337645"/>
                  <a:pt x="1182413" y="627993"/>
                  <a:pt x="1939158" y="725214"/>
                </a:cubicBezTo>
                <a:cubicBezTo>
                  <a:pt x="2695903" y="822435"/>
                  <a:pt x="3675993" y="751490"/>
                  <a:pt x="4540469" y="630621"/>
                </a:cubicBezTo>
                <a:cubicBezTo>
                  <a:pt x="5404945" y="509752"/>
                  <a:pt x="6689835" y="0"/>
                  <a:pt x="7126014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4" y="3074276"/>
            <a:ext cx="5738648" cy="725494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8648" h="725494">
                <a:moveTo>
                  <a:pt x="0" y="0"/>
                </a:moveTo>
                <a:cubicBezTo>
                  <a:pt x="239110" y="354724"/>
                  <a:pt x="478221" y="709449"/>
                  <a:pt x="1434662" y="725214"/>
                </a:cubicBezTo>
                <a:cubicBezTo>
                  <a:pt x="2391103" y="740979"/>
                  <a:pt x="5016062" y="86710"/>
                  <a:pt x="5738648" y="94593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53200" y="3137339"/>
            <a:ext cx="3326524" cy="586301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6524" h="586301">
                <a:moveTo>
                  <a:pt x="0" y="0"/>
                </a:moveTo>
                <a:cubicBezTo>
                  <a:pt x="173420" y="130065"/>
                  <a:pt x="346841" y="260131"/>
                  <a:pt x="488731" y="346841"/>
                </a:cubicBezTo>
                <a:cubicBezTo>
                  <a:pt x="630621" y="433551"/>
                  <a:pt x="698938" y="486103"/>
                  <a:pt x="851338" y="520262"/>
                </a:cubicBezTo>
                <a:cubicBezTo>
                  <a:pt x="1003738" y="554421"/>
                  <a:pt x="990600" y="630621"/>
                  <a:pt x="1403131" y="551793"/>
                </a:cubicBezTo>
                <a:cubicBezTo>
                  <a:pt x="1815662" y="472965"/>
                  <a:pt x="3092669" y="7882"/>
                  <a:pt x="3326524" y="47296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237891" y="2221939"/>
            <a:ext cx="3358055" cy="158655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8055" h="158655">
                <a:moveTo>
                  <a:pt x="0" y="158655"/>
                </a:moveTo>
                <a:cubicBezTo>
                  <a:pt x="235169" y="99534"/>
                  <a:pt x="470338" y="40413"/>
                  <a:pt x="835572" y="16765"/>
                </a:cubicBezTo>
                <a:cubicBezTo>
                  <a:pt x="1200806" y="-6883"/>
                  <a:pt x="1770993" y="-4256"/>
                  <a:pt x="2191407" y="16765"/>
                </a:cubicBezTo>
                <a:cubicBezTo>
                  <a:pt x="2611821" y="37786"/>
                  <a:pt x="3050628" y="174421"/>
                  <a:pt x="3358055" y="14289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62193" y="2437086"/>
            <a:ext cx="1891862" cy="846004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862" h="846004">
                <a:moveTo>
                  <a:pt x="0" y="589893"/>
                </a:moveTo>
                <a:cubicBezTo>
                  <a:pt x="48610" y="706821"/>
                  <a:pt x="97221" y="823749"/>
                  <a:pt x="268014" y="842142"/>
                </a:cubicBezTo>
                <a:cubicBezTo>
                  <a:pt x="438807" y="860535"/>
                  <a:pt x="809297" y="813238"/>
                  <a:pt x="1024759" y="700252"/>
                </a:cubicBezTo>
                <a:cubicBezTo>
                  <a:pt x="1240221" y="587266"/>
                  <a:pt x="1416269" y="274583"/>
                  <a:pt x="1560786" y="164224"/>
                </a:cubicBezTo>
                <a:cubicBezTo>
                  <a:pt x="1705303" y="53865"/>
                  <a:pt x="1831428" y="-61748"/>
                  <a:pt x="1891862" y="3810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652596" y="5638801"/>
                <a:ext cx="61145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-IndSet in this graph,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96" y="5638801"/>
                <a:ext cx="6114550" cy="954107"/>
              </a:xfrm>
              <a:prstGeom prst="rect">
                <a:avLst/>
              </a:prstGeom>
              <a:blipFill>
                <a:blip r:embed="rId19"/>
                <a:stretch>
                  <a:fillRect l="-1863" t="-8000" r="-248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64571" y="5191780"/>
                <a:ext cx="6114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71" y="5191780"/>
                <a:ext cx="6114550" cy="523220"/>
              </a:xfrm>
              <a:prstGeom prst="rect">
                <a:avLst/>
              </a:prstGeom>
              <a:blipFill>
                <a:blip r:embed="rId20"/>
                <a:stretch>
                  <a:fillRect l="-18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3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IndSet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Satisfying Assignment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7800" y="3886201"/>
                <a:ext cx="922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One node per triangle is in the Independent set: </a:t>
                </a:r>
              </a:p>
              <a:p>
                <a:r>
                  <a:rPr lang="en-US" sz="2400" dirty="0"/>
                  <a:t>because we can have exactly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total in the set, </a:t>
                </a:r>
              </a:p>
              <a:p>
                <a:r>
                  <a:rPr lang="en-US" sz="2400" dirty="0"/>
                  <a:t>and 2 in a triangle would be adjacent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1"/>
                <a:ext cx="9220200" cy="1200329"/>
              </a:xfrm>
              <a:prstGeom prst="rect">
                <a:avLst/>
              </a:prstGeom>
              <a:blipFill>
                <a:blip r:embed="rId4"/>
                <a:stretch>
                  <a:fillRect l="-96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81200" y="1539240"/>
            <a:ext cx="8039100" cy="2118360"/>
            <a:chOff x="457200" y="1539240"/>
            <a:chExt cx="8039100" cy="21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524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512" b="-34146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762" b="-2381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>
              <a:stCxn id="8" idx="3"/>
              <a:endCxn id="7" idx="1"/>
            </p:cNvCxnSpPr>
            <p:nvPr/>
          </p:nvCxnSpPr>
          <p:spPr>
            <a:xfrm>
              <a:off x="685800" y="25609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>
              <a:off x="1027386" y="20748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1"/>
              <a:endCxn id="8" idx="0"/>
            </p:cNvCxnSpPr>
            <p:nvPr/>
          </p:nvCxnSpPr>
          <p:spPr>
            <a:xfrm flipH="1">
              <a:off x="571500" y="20748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524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9512" b="-3095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9048" b="-3170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>
              <a:stCxn id="19" idx="3"/>
              <a:endCxn id="18" idx="1"/>
            </p:cNvCxnSpPr>
            <p:nvPr/>
          </p:nvCxnSpPr>
          <p:spPr>
            <a:xfrm>
              <a:off x="2667000" y="24466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3"/>
              <a:endCxn id="18" idx="0"/>
            </p:cNvCxnSpPr>
            <p:nvPr/>
          </p:nvCxnSpPr>
          <p:spPr>
            <a:xfrm>
              <a:off x="3008586" y="19605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1"/>
              <a:endCxn id="19" idx="0"/>
            </p:cNvCxnSpPr>
            <p:nvPr/>
          </p:nvCxnSpPr>
          <p:spPr>
            <a:xfrm flipH="1">
              <a:off x="2552700" y="19605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>
              <a:stCxn id="25" idx="3"/>
              <a:endCxn id="24" idx="1"/>
            </p:cNvCxnSpPr>
            <p:nvPr/>
          </p:nvCxnSpPr>
          <p:spPr>
            <a:xfrm>
              <a:off x="4463945" y="2488722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3"/>
              <a:endCxn id="24" idx="0"/>
            </p:cNvCxnSpPr>
            <p:nvPr/>
          </p:nvCxnSpPr>
          <p:spPr>
            <a:xfrm>
              <a:off x="4805531" y="2002619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1"/>
              <a:endCxn id="25" idx="0"/>
            </p:cNvCxnSpPr>
            <p:nvPr/>
          </p:nvCxnSpPr>
          <p:spPr>
            <a:xfrm flipH="1">
              <a:off x="4349645" y="2002619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317" b="-2439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143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2195" b="-2381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>
              <a:stCxn id="31" idx="3"/>
              <a:endCxn id="30" idx="1"/>
            </p:cNvCxnSpPr>
            <p:nvPr/>
          </p:nvCxnSpPr>
          <p:spPr>
            <a:xfrm>
              <a:off x="6134100" y="2383619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3"/>
              <a:endCxn id="30" idx="0"/>
            </p:cNvCxnSpPr>
            <p:nvPr/>
          </p:nvCxnSpPr>
          <p:spPr>
            <a:xfrm>
              <a:off x="6475686" y="1897516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1"/>
              <a:endCxn id="31" idx="0"/>
            </p:cNvCxnSpPr>
            <p:nvPr/>
          </p:nvCxnSpPr>
          <p:spPr>
            <a:xfrm flipH="1">
              <a:off x="6019800" y="1897516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>
              <a:stCxn id="37" idx="3"/>
              <a:endCxn id="36" idx="1"/>
            </p:cNvCxnSpPr>
            <p:nvPr/>
          </p:nvCxnSpPr>
          <p:spPr>
            <a:xfrm>
              <a:off x="7810500" y="2476898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3"/>
              <a:endCxn id="36" idx="0"/>
            </p:cNvCxnSpPr>
            <p:nvPr/>
          </p:nvCxnSpPr>
          <p:spPr>
            <a:xfrm>
              <a:off x="8152086" y="1990795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1"/>
              <a:endCxn id="37" idx="0"/>
            </p:cNvCxnSpPr>
            <p:nvPr/>
          </p:nvCxnSpPr>
          <p:spPr>
            <a:xfrm flipH="1">
              <a:off x="7696200" y="1990795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930166" y="1539240"/>
              <a:ext cx="6184712" cy="861459"/>
            </a:xfrm>
            <a:custGeom>
              <a:avLst/>
              <a:gdLst>
                <a:gd name="connsiteX0" fmla="*/ 0 w 6184712"/>
                <a:gd name="connsiteY0" fmla="*/ 435790 h 861459"/>
                <a:gd name="connsiteX1" fmla="*/ 331075 w 6184712"/>
                <a:gd name="connsiteY1" fmla="*/ 136245 h 861459"/>
                <a:gd name="connsiteX2" fmla="*/ 1213944 w 6184712"/>
                <a:gd name="connsiteY2" fmla="*/ 41652 h 861459"/>
                <a:gd name="connsiteX3" fmla="*/ 5817475 w 6184712"/>
                <a:gd name="connsiteY3" fmla="*/ 73183 h 861459"/>
                <a:gd name="connsiteX4" fmla="*/ 5896303 w 6184712"/>
                <a:gd name="connsiteY4" fmla="*/ 861459 h 8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712" h="861459">
                  <a:moveTo>
                    <a:pt x="0" y="435790"/>
                  </a:moveTo>
                  <a:cubicBezTo>
                    <a:pt x="64375" y="318862"/>
                    <a:pt x="128751" y="201935"/>
                    <a:pt x="331075" y="136245"/>
                  </a:cubicBezTo>
                  <a:cubicBezTo>
                    <a:pt x="533399" y="70555"/>
                    <a:pt x="1213944" y="41652"/>
                    <a:pt x="1213944" y="41652"/>
                  </a:cubicBezTo>
                  <a:cubicBezTo>
                    <a:pt x="2128344" y="31142"/>
                    <a:pt x="5037082" y="-63451"/>
                    <a:pt x="5817475" y="73183"/>
                  </a:cubicBezTo>
                  <a:cubicBezTo>
                    <a:pt x="6597868" y="209817"/>
                    <a:pt x="5891048" y="714314"/>
                    <a:pt x="5896303" y="861459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00855" y="1625145"/>
              <a:ext cx="4077198" cy="649430"/>
            </a:xfrm>
            <a:custGeom>
              <a:avLst/>
              <a:gdLst>
                <a:gd name="connsiteX0" fmla="*/ 0 w 4077198"/>
                <a:gd name="connsiteY0" fmla="*/ 192230 h 649430"/>
                <a:gd name="connsiteX1" fmla="*/ 599090 w 4077198"/>
                <a:gd name="connsiteY1" fmla="*/ 34574 h 649430"/>
                <a:gd name="connsiteX2" fmla="*/ 3279228 w 4077198"/>
                <a:gd name="connsiteY2" fmla="*/ 18809 h 649430"/>
                <a:gd name="connsiteX3" fmla="*/ 4035973 w 4077198"/>
                <a:gd name="connsiteY3" fmla="*/ 255292 h 649430"/>
                <a:gd name="connsiteX4" fmla="*/ 3909848 w 4077198"/>
                <a:gd name="connsiteY4" fmla="*/ 649430 h 64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198" h="649430">
                  <a:moveTo>
                    <a:pt x="0" y="192230"/>
                  </a:moveTo>
                  <a:cubicBezTo>
                    <a:pt x="26276" y="127853"/>
                    <a:pt x="52552" y="63477"/>
                    <a:pt x="599090" y="34574"/>
                  </a:cubicBezTo>
                  <a:cubicBezTo>
                    <a:pt x="1145628" y="5671"/>
                    <a:pt x="2706414" y="-17977"/>
                    <a:pt x="3279228" y="18809"/>
                  </a:cubicBezTo>
                  <a:cubicBezTo>
                    <a:pt x="3852042" y="55595"/>
                    <a:pt x="3930870" y="150189"/>
                    <a:pt x="4035973" y="255292"/>
                  </a:cubicBezTo>
                  <a:cubicBezTo>
                    <a:pt x="4141076" y="360395"/>
                    <a:pt x="4025462" y="504912"/>
                    <a:pt x="3909848" y="64943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83324" y="2614503"/>
              <a:ext cx="3768764" cy="543868"/>
            </a:xfrm>
            <a:custGeom>
              <a:avLst/>
              <a:gdLst>
                <a:gd name="connsiteX0" fmla="*/ 0 w 3768764"/>
                <a:gd name="connsiteY0" fmla="*/ 85741 h 543868"/>
                <a:gd name="connsiteX1" fmla="*/ 110359 w 3768764"/>
                <a:gd name="connsiteY1" fmla="*/ 306458 h 543868"/>
                <a:gd name="connsiteX2" fmla="*/ 536028 w 3768764"/>
                <a:gd name="connsiteY2" fmla="*/ 432582 h 543868"/>
                <a:gd name="connsiteX3" fmla="*/ 1970690 w 3768764"/>
                <a:gd name="connsiteY3" fmla="*/ 542941 h 543868"/>
                <a:gd name="connsiteX4" fmla="*/ 3389586 w 3768764"/>
                <a:gd name="connsiteY4" fmla="*/ 369520 h 543868"/>
                <a:gd name="connsiteX5" fmla="*/ 3752193 w 3768764"/>
                <a:gd name="connsiteY5" fmla="*/ 22678 h 54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8764" h="543868">
                  <a:moveTo>
                    <a:pt x="0" y="85741"/>
                  </a:moveTo>
                  <a:cubicBezTo>
                    <a:pt x="10510" y="167196"/>
                    <a:pt x="21021" y="248651"/>
                    <a:pt x="110359" y="306458"/>
                  </a:cubicBezTo>
                  <a:cubicBezTo>
                    <a:pt x="199697" y="364265"/>
                    <a:pt x="225973" y="393168"/>
                    <a:pt x="536028" y="432582"/>
                  </a:cubicBezTo>
                  <a:cubicBezTo>
                    <a:pt x="846083" y="471996"/>
                    <a:pt x="1495097" y="553451"/>
                    <a:pt x="1970690" y="542941"/>
                  </a:cubicBezTo>
                  <a:cubicBezTo>
                    <a:pt x="2446283" y="532431"/>
                    <a:pt x="3092669" y="456231"/>
                    <a:pt x="3389586" y="369520"/>
                  </a:cubicBezTo>
                  <a:cubicBezTo>
                    <a:pt x="3686503" y="282809"/>
                    <a:pt x="3817883" y="-95563"/>
                    <a:pt x="3752193" y="22678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67559" y="2605650"/>
              <a:ext cx="7126013" cy="1051950"/>
            </a:xfrm>
            <a:custGeom>
              <a:avLst/>
              <a:gdLst>
                <a:gd name="connsiteX0" fmla="*/ 0 w 7126013"/>
                <a:gd name="connsiteY0" fmla="*/ 126125 h 1051950"/>
                <a:gd name="connsiteX1" fmla="*/ 173420 w 7126013"/>
                <a:gd name="connsiteY1" fmla="*/ 677918 h 1051950"/>
                <a:gd name="connsiteX2" fmla="*/ 772510 w 7126013"/>
                <a:gd name="connsiteY2" fmla="*/ 867104 h 1051950"/>
                <a:gd name="connsiteX3" fmla="*/ 1671144 w 7126013"/>
                <a:gd name="connsiteY3" fmla="*/ 945931 h 1051950"/>
                <a:gd name="connsiteX4" fmla="*/ 3878317 w 7126013"/>
                <a:gd name="connsiteY4" fmla="*/ 1040525 h 1051950"/>
                <a:gd name="connsiteX5" fmla="*/ 6432331 w 7126013"/>
                <a:gd name="connsiteY5" fmla="*/ 662152 h 1051950"/>
                <a:gd name="connsiteX6" fmla="*/ 7126013 w 7126013"/>
                <a:gd name="connsiteY6" fmla="*/ 0 h 1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6013" h="1051950">
                  <a:moveTo>
                    <a:pt x="0" y="126125"/>
                  </a:moveTo>
                  <a:cubicBezTo>
                    <a:pt x="22334" y="340273"/>
                    <a:pt x="44668" y="554422"/>
                    <a:pt x="173420" y="677918"/>
                  </a:cubicBezTo>
                  <a:cubicBezTo>
                    <a:pt x="302172" y="801414"/>
                    <a:pt x="522889" y="822435"/>
                    <a:pt x="772510" y="867104"/>
                  </a:cubicBezTo>
                  <a:cubicBezTo>
                    <a:pt x="1022131" y="911773"/>
                    <a:pt x="1153510" y="917028"/>
                    <a:pt x="1671144" y="945931"/>
                  </a:cubicBezTo>
                  <a:cubicBezTo>
                    <a:pt x="2188778" y="974834"/>
                    <a:pt x="3084786" y="1087821"/>
                    <a:pt x="3878317" y="1040525"/>
                  </a:cubicBezTo>
                  <a:cubicBezTo>
                    <a:pt x="4671848" y="993229"/>
                    <a:pt x="5891048" y="835573"/>
                    <a:pt x="6432331" y="662152"/>
                  </a:cubicBezTo>
                  <a:cubicBezTo>
                    <a:pt x="6973614" y="488731"/>
                    <a:pt x="7020910" y="68317"/>
                    <a:pt x="7126013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430110" y="1817375"/>
              <a:ext cx="1813035" cy="1046627"/>
            </a:xfrm>
            <a:custGeom>
              <a:avLst/>
              <a:gdLst>
                <a:gd name="connsiteX0" fmla="*/ 1813035 w 1813035"/>
                <a:gd name="connsiteY0" fmla="*/ 0 h 1046627"/>
                <a:gd name="connsiteX1" fmla="*/ 1198180 w 1813035"/>
                <a:gd name="connsiteY1" fmla="*/ 189186 h 1046627"/>
                <a:gd name="connsiteX2" fmla="*/ 993228 w 1813035"/>
                <a:gd name="connsiteY2" fmla="*/ 1024758 h 1046627"/>
                <a:gd name="connsiteX3" fmla="*/ 0 w 1813035"/>
                <a:gd name="connsiteY3" fmla="*/ 804041 h 104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035" h="1046627">
                  <a:moveTo>
                    <a:pt x="1813035" y="0"/>
                  </a:moveTo>
                  <a:cubicBezTo>
                    <a:pt x="1573924" y="9196"/>
                    <a:pt x="1334814" y="18393"/>
                    <a:pt x="1198180" y="189186"/>
                  </a:cubicBezTo>
                  <a:cubicBezTo>
                    <a:pt x="1061546" y="359979"/>
                    <a:pt x="1192925" y="922282"/>
                    <a:pt x="993228" y="1024758"/>
                  </a:cubicBezTo>
                  <a:cubicBezTo>
                    <a:pt x="793531" y="1127234"/>
                    <a:pt x="162910" y="838200"/>
                    <a:pt x="0" y="804041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5393" y="1833140"/>
              <a:ext cx="1087821" cy="599090"/>
            </a:xfrm>
            <a:custGeom>
              <a:avLst/>
              <a:gdLst>
                <a:gd name="connsiteX0" fmla="*/ 0 w 1087821"/>
                <a:gd name="connsiteY0" fmla="*/ 0 h 599090"/>
                <a:gd name="connsiteX1" fmla="*/ 693683 w 1087821"/>
                <a:gd name="connsiteY1" fmla="*/ 283779 h 599090"/>
                <a:gd name="connsiteX2" fmla="*/ 1087821 w 1087821"/>
                <a:gd name="connsiteY2" fmla="*/ 599090 h 59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7821" h="599090">
                  <a:moveTo>
                    <a:pt x="0" y="0"/>
                  </a:moveTo>
                  <a:cubicBezTo>
                    <a:pt x="256190" y="91965"/>
                    <a:pt x="512380" y="183931"/>
                    <a:pt x="693683" y="283779"/>
                  </a:cubicBezTo>
                  <a:cubicBezTo>
                    <a:pt x="874987" y="383627"/>
                    <a:pt x="1043152" y="525518"/>
                    <a:pt x="1087821" y="5990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71600" y="2589885"/>
              <a:ext cx="1876097" cy="161214"/>
            </a:xfrm>
            <a:custGeom>
              <a:avLst/>
              <a:gdLst>
                <a:gd name="connsiteX0" fmla="*/ 0 w 1876097"/>
                <a:gd name="connsiteY0" fmla="*/ 94593 h 161214"/>
                <a:gd name="connsiteX1" fmla="*/ 1277007 w 1876097"/>
                <a:gd name="connsiteY1" fmla="*/ 157655 h 161214"/>
                <a:gd name="connsiteX2" fmla="*/ 1876097 w 1876097"/>
                <a:gd name="connsiteY2" fmla="*/ 0 h 16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097" h="161214">
                  <a:moveTo>
                    <a:pt x="0" y="94593"/>
                  </a:moveTo>
                  <a:cubicBezTo>
                    <a:pt x="482162" y="134006"/>
                    <a:pt x="964324" y="173420"/>
                    <a:pt x="1277007" y="157655"/>
                  </a:cubicBezTo>
                  <a:cubicBezTo>
                    <a:pt x="1589690" y="141890"/>
                    <a:pt x="1876097" y="0"/>
                    <a:pt x="1876097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231931" y="2621416"/>
              <a:ext cx="1828800" cy="551793"/>
            </a:xfrm>
            <a:custGeom>
              <a:avLst/>
              <a:gdLst>
                <a:gd name="connsiteX0" fmla="*/ 1828800 w 1828800"/>
                <a:gd name="connsiteY0" fmla="*/ 0 h 551793"/>
                <a:gd name="connsiteX1" fmla="*/ 1135117 w 1828800"/>
                <a:gd name="connsiteY1" fmla="*/ 551793 h 551793"/>
                <a:gd name="connsiteX2" fmla="*/ 0 w 1828800"/>
                <a:gd name="connsiteY2" fmla="*/ 0 h 55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551793">
                  <a:moveTo>
                    <a:pt x="1828800" y="0"/>
                  </a:moveTo>
                  <a:cubicBezTo>
                    <a:pt x="1634358" y="275896"/>
                    <a:pt x="1439917" y="551793"/>
                    <a:pt x="1135117" y="551793"/>
                  </a:cubicBezTo>
                  <a:cubicBezTo>
                    <a:pt x="830317" y="551793"/>
                    <a:pt x="139262" y="65690"/>
                    <a:pt x="0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45476" y="2637181"/>
              <a:ext cx="7126014" cy="770776"/>
            </a:xfrm>
            <a:custGeom>
              <a:avLst/>
              <a:gdLst>
                <a:gd name="connsiteX0" fmla="*/ 0 w 7126014"/>
                <a:gd name="connsiteY0" fmla="*/ 47297 h 770776"/>
                <a:gd name="connsiteX1" fmla="*/ 1939158 w 7126014"/>
                <a:gd name="connsiteY1" fmla="*/ 725214 h 770776"/>
                <a:gd name="connsiteX2" fmla="*/ 4540469 w 7126014"/>
                <a:gd name="connsiteY2" fmla="*/ 630621 h 770776"/>
                <a:gd name="connsiteX3" fmla="*/ 7126014 w 7126014"/>
                <a:gd name="connsiteY3" fmla="*/ 0 h 77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6014" h="770776">
                  <a:moveTo>
                    <a:pt x="0" y="47297"/>
                  </a:moveTo>
                  <a:cubicBezTo>
                    <a:pt x="591206" y="337645"/>
                    <a:pt x="1182413" y="627993"/>
                    <a:pt x="1939158" y="725214"/>
                  </a:cubicBezTo>
                  <a:cubicBezTo>
                    <a:pt x="2695903" y="822435"/>
                    <a:pt x="3675993" y="751490"/>
                    <a:pt x="4540469" y="630621"/>
                  </a:cubicBezTo>
                  <a:cubicBezTo>
                    <a:pt x="5404945" y="509752"/>
                    <a:pt x="6689835" y="0"/>
                    <a:pt x="7126014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554014" y="2558354"/>
              <a:ext cx="5738648" cy="725494"/>
            </a:xfrm>
            <a:custGeom>
              <a:avLst/>
              <a:gdLst>
                <a:gd name="connsiteX0" fmla="*/ 0 w 5738648"/>
                <a:gd name="connsiteY0" fmla="*/ 0 h 725494"/>
                <a:gd name="connsiteX1" fmla="*/ 1434662 w 5738648"/>
                <a:gd name="connsiteY1" fmla="*/ 725214 h 725494"/>
                <a:gd name="connsiteX2" fmla="*/ 5738648 w 5738648"/>
                <a:gd name="connsiteY2" fmla="*/ 94593 h 7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648" h="725494">
                  <a:moveTo>
                    <a:pt x="0" y="0"/>
                  </a:moveTo>
                  <a:cubicBezTo>
                    <a:pt x="239110" y="354724"/>
                    <a:pt x="478221" y="709449"/>
                    <a:pt x="1434662" y="725214"/>
                  </a:cubicBezTo>
                  <a:cubicBezTo>
                    <a:pt x="2391103" y="740979"/>
                    <a:pt x="5016062" y="86710"/>
                    <a:pt x="5738648" y="94593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029200" y="2621416"/>
              <a:ext cx="3326524" cy="586301"/>
            </a:xfrm>
            <a:custGeom>
              <a:avLst/>
              <a:gdLst>
                <a:gd name="connsiteX0" fmla="*/ 0 w 3326524"/>
                <a:gd name="connsiteY0" fmla="*/ 0 h 586301"/>
                <a:gd name="connsiteX1" fmla="*/ 488731 w 3326524"/>
                <a:gd name="connsiteY1" fmla="*/ 346841 h 586301"/>
                <a:gd name="connsiteX2" fmla="*/ 851338 w 3326524"/>
                <a:gd name="connsiteY2" fmla="*/ 520262 h 586301"/>
                <a:gd name="connsiteX3" fmla="*/ 1403131 w 3326524"/>
                <a:gd name="connsiteY3" fmla="*/ 551793 h 586301"/>
                <a:gd name="connsiteX4" fmla="*/ 3326524 w 3326524"/>
                <a:gd name="connsiteY4" fmla="*/ 47296 h 5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6524" h="586301">
                  <a:moveTo>
                    <a:pt x="0" y="0"/>
                  </a:moveTo>
                  <a:cubicBezTo>
                    <a:pt x="173420" y="130065"/>
                    <a:pt x="346841" y="260131"/>
                    <a:pt x="488731" y="346841"/>
                  </a:cubicBezTo>
                  <a:cubicBezTo>
                    <a:pt x="630621" y="433551"/>
                    <a:pt x="698938" y="486103"/>
                    <a:pt x="851338" y="520262"/>
                  </a:cubicBezTo>
                  <a:cubicBezTo>
                    <a:pt x="1003738" y="554421"/>
                    <a:pt x="990600" y="630621"/>
                    <a:pt x="1403131" y="551793"/>
                  </a:cubicBezTo>
                  <a:cubicBezTo>
                    <a:pt x="1815662" y="472965"/>
                    <a:pt x="3092669" y="7882"/>
                    <a:pt x="3326524" y="47296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713890" y="1706016"/>
              <a:ext cx="3358055" cy="158655"/>
            </a:xfrm>
            <a:custGeom>
              <a:avLst/>
              <a:gdLst>
                <a:gd name="connsiteX0" fmla="*/ 0 w 3358055"/>
                <a:gd name="connsiteY0" fmla="*/ 158655 h 158655"/>
                <a:gd name="connsiteX1" fmla="*/ 835572 w 3358055"/>
                <a:gd name="connsiteY1" fmla="*/ 16765 h 158655"/>
                <a:gd name="connsiteX2" fmla="*/ 2191407 w 3358055"/>
                <a:gd name="connsiteY2" fmla="*/ 16765 h 158655"/>
                <a:gd name="connsiteX3" fmla="*/ 3358055 w 3358055"/>
                <a:gd name="connsiteY3" fmla="*/ 142890 h 1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055" h="158655">
                  <a:moveTo>
                    <a:pt x="0" y="158655"/>
                  </a:moveTo>
                  <a:cubicBezTo>
                    <a:pt x="235169" y="99534"/>
                    <a:pt x="470338" y="40413"/>
                    <a:pt x="835572" y="16765"/>
                  </a:cubicBezTo>
                  <a:cubicBezTo>
                    <a:pt x="1200806" y="-6883"/>
                    <a:pt x="1770993" y="-4256"/>
                    <a:pt x="2191407" y="16765"/>
                  </a:cubicBezTo>
                  <a:cubicBezTo>
                    <a:pt x="2611821" y="37786"/>
                    <a:pt x="3050628" y="174421"/>
                    <a:pt x="3358055" y="1428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6038193" y="1921164"/>
              <a:ext cx="1891862" cy="846004"/>
            </a:xfrm>
            <a:custGeom>
              <a:avLst/>
              <a:gdLst>
                <a:gd name="connsiteX0" fmla="*/ 0 w 1891862"/>
                <a:gd name="connsiteY0" fmla="*/ 589893 h 846004"/>
                <a:gd name="connsiteX1" fmla="*/ 268014 w 1891862"/>
                <a:gd name="connsiteY1" fmla="*/ 842142 h 846004"/>
                <a:gd name="connsiteX2" fmla="*/ 1024759 w 1891862"/>
                <a:gd name="connsiteY2" fmla="*/ 700252 h 846004"/>
                <a:gd name="connsiteX3" fmla="*/ 1560786 w 1891862"/>
                <a:gd name="connsiteY3" fmla="*/ 164224 h 846004"/>
                <a:gd name="connsiteX4" fmla="*/ 1891862 w 1891862"/>
                <a:gd name="connsiteY4" fmla="*/ 38100 h 8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862" h="846004">
                  <a:moveTo>
                    <a:pt x="0" y="589893"/>
                  </a:moveTo>
                  <a:cubicBezTo>
                    <a:pt x="48610" y="706821"/>
                    <a:pt x="97221" y="823749"/>
                    <a:pt x="268014" y="842142"/>
                  </a:cubicBezTo>
                  <a:cubicBezTo>
                    <a:pt x="438807" y="860535"/>
                    <a:pt x="809297" y="813238"/>
                    <a:pt x="1024759" y="700252"/>
                  </a:cubicBezTo>
                  <a:cubicBezTo>
                    <a:pt x="1240221" y="587266"/>
                    <a:pt x="1416269" y="274583"/>
                    <a:pt x="1560786" y="164224"/>
                  </a:cubicBezTo>
                  <a:cubicBezTo>
                    <a:pt x="1705303" y="53865"/>
                    <a:pt x="1831428" y="-61748"/>
                    <a:pt x="1891862" y="3810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16117" y="5059775"/>
                <a:ext cx="92202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selected in some triangle,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not selected in any triangle:</a:t>
                </a:r>
              </a:p>
              <a:p>
                <a:r>
                  <a:rPr lang="en-US" sz="2400" dirty="0"/>
                  <a:t>Because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adjacent to every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17" y="5059775"/>
                <a:ext cx="9220200" cy="863634"/>
              </a:xfrm>
              <a:prstGeom prst="rect">
                <a:avLst/>
              </a:prstGeom>
              <a:blipFill>
                <a:blip r:embed="rId20"/>
                <a:stretch>
                  <a:fillRect l="-963" t="-289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524000" y="5994367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the variable which each included node represents to “true”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5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Satisfying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IndSet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47800" y="388620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one true variable from the assignment for each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16117" y="4622767"/>
                <a:ext cx="922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independent set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nodes, because there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clauses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17" y="4622767"/>
                <a:ext cx="9220200" cy="461665"/>
              </a:xfrm>
              <a:prstGeom prst="rect">
                <a:avLst/>
              </a:prstGeom>
              <a:blipFill>
                <a:blip r:embed="rId4"/>
                <a:stretch>
                  <a:fillRect l="-9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24000" y="5257801"/>
                <a:ext cx="922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any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true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cannot be true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1"/>
                <a:ext cx="9220200" cy="461665"/>
              </a:xfrm>
              <a:prstGeom prst="rect">
                <a:avLst/>
              </a:prstGeom>
              <a:blipFill>
                <a:blip r:embed="rId5"/>
                <a:stretch>
                  <a:fillRect l="-110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981200" y="1539240"/>
            <a:ext cx="8039100" cy="2118360"/>
            <a:chOff x="457200" y="1539240"/>
            <a:chExt cx="8039100" cy="21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524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512" b="-34146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62" b="-2381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stCxn id="63" idx="3"/>
              <a:endCxn id="62" idx="1"/>
            </p:cNvCxnSpPr>
            <p:nvPr/>
          </p:nvCxnSpPr>
          <p:spPr>
            <a:xfrm>
              <a:off x="685800" y="25609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1" idx="3"/>
              <a:endCxn id="62" idx="0"/>
            </p:cNvCxnSpPr>
            <p:nvPr/>
          </p:nvCxnSpPr>
          <p:spPr>
            <a:xfrm>
              <a:off x="1027386" y="20748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1"/>
              <a:endCxn id="63" idx="0"/>
            </p:cNvCxnSpPr>
            <p:nvPr/>
          </p:nvCxnSpPr>
          <p:spPr>
            <a:xfrm flipH="1">
              <a:off x="571500" y="20748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524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9512" b="-3095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9048" b="-3170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stCxn id="69" idx="3"/>
              <a:endCxn id="68" idx="1"/>
            </p:cNvCxnSpPr>
            <p:nvPr/>
          </p:nvCxnSpPr>
          <p:spPr>
            <a:xfrm>
              <a:off x="2667000" y="24466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8" idx="0"/>
            </p:cNvCxnSpPr>
            <p:nvPr/>
          </p:nvCxnSpPr>
          <p:spPr>
            <a:xfrm>
              <a:off x="3008586" y="19605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1"/>
              <a:endCxn id="69" idx="0"/>
            </p:cNvCxnSpPr>
            <p:nvPr/>
          </p:nvCxnSpPr>
          <p:spPr>
            <a:xfrm flipH="1">
              <a:off x="2552700" y="19605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>
              <a:stCxn id="75" idx="3"/>
              <a:endCxn id="74" idx="1"/>
            </p:cNvCxnSpPr>
            <p:nvPr/>
          </p:nvCxnSpPr>
          <p:spPr>
            <a:xfrm>
              <a:off x="4463945" y="2488722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3"/>
              <a:endCxn id="74" idx="0"/>
            </p:cNvCxnSpPr>
            <p:nvPr/>
          </p:nvCxnSpPr>
          <p:spPr>
            <a:xfrm>
              <a:off x="4805531" y="2002619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3" idx="1"/>
              <a:endCxn id="75" idx="0"/>
            </p:cNvCxnSpPr>
            <p:nvPr/>
          </p:nvCxnSpPr>
          <p:spPr>
            <a:xfrm flipH="1">
              <a:off x="4349645" y="2002619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317" b="-2439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7143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2195" b="-2381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/>
            <p:cNvCxnSpPr>
              <a:stCxn id="81" idx="3"/>
              <a:endCxn id="80" idx="1"/>
            </p:cNvCxnSpPr>
            <p:nvPr/>
          </p:nvCxnSpPr>
          <p:spPr>
            <a:xfrm>
              <a:off x="6134100" y="2383619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3"/>
              <a:endCxn id="80" idx="0"/>
            </p:cNvCxnSpPr>
            <p:nvPr/>
          </p:nvCxnSpPr>
          <p:spPr>
            <a:xfrm>
              <a:off x="6475686" y="1897516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9" idx="1"/>
              <a:endCxn id="81" idx="0"/>
            </p:cNvCxnSpPr>
            <p:nvPr/>
          </p:nvCxnSpPr>
          <p:spPr>
            <a:xfrm flipH="1">
              <a:off x="6019800" y="1897516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>
              <a:stCxn id="87" idx="3"/>
              <a:endCxn id="86" idx="1"/>
            </p:cNvCxnSpPr>
            <p:nvPr/>
          </p:nvCxnSpPr>
          <p:spPr>
            <a:xfrm>
              <a:off x="7810500" y="2476898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5" idx="3"/>
              <a:endCxn id="86" idx="0"/>
            </p:cNvCxnSpPr>
            <p:nvPr/>
          </p:nvCxnSpPr>
          <p:spPr>
            <a:xfrm>
              <a:off x="8152086" y="1990795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1"/>
              <a:endCxn id="87" idx="0"/>
            </p:cNvCxnSpPr>
            <p:nvPr/>
          </p:nvCxnSpPr>
          <p:spPr>
            <a:xfrm flipH="1">
              <a:off x="7696200" y="1990795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90"/>
            <p:cNvSpPr/>
            <p:nvPr/>
          </p:nvSpPr>
          <p:spPr>
            <a:xfrm>
              <a:off x="930166" y="1539240"/>
              <a:ext cx="6184712" cy="861459"/>
            </a:xfrm>
            <a:custGeom>
              <a:avLst/>
              <a:gdLst>
                <a:gd name="connsiteX0" fmla="*/ 0 w 6184712"/>
                <a:gd name="connsiteY0" fmla="*/ 435790 h 861459"/>
                <a:gd name="connsiteX1" fmla="*/ 331075 w 6184712"/>
                <a:gd name="connsiteY1" fmla="*/ 136245 h 861459"/>
                <a:gd name="connsiteX2" fmla="*/ 1213944 w 6184712"/>
                <a:gd name="connsiteY2" fmla="*/ 41652 h 861459"/>
                <a:gd name="connsiteX3" fmla="*/ 5817475 w 6184712"/>
                <a:gd name="connsiteY3" fmla="*/ 73183 h 861459"/>
                <a:gd name="connsiteX4" fmla="*/ 5896303 w 6184712"/>
                <a:gd name="connsiteY4" fmla="*/ 861459 h 8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712" h="861459">
                  <a:moveTo>
                    <a:pt x="0" y="435790"/>
                  </a:moveTo>
                  <a:cubicBezTo>
                    <a:pt x="64375" y="318862"/>
                    <a:pt x="128751" y="201935"/>
                    <a:pt x="331075" y="136245"/>
                  </a:cubicBezTo>
                  <a:cubicBezTo>
                    <a:pt x="533399" y="70555"/>
                    <a:pt x="1213944" y="41652"/>
                    <a:pt x="1213944" y="41652"/>
                  </a:cubicBezTo>
                  <a:cubicBezTo>
                    <a:pt x="2128344" y="31142"/>
                    <a:pt x="5037082" y="-63451"/>
                    <a:pt x="5817475" y="73183"/>
                  </a:cubicBezTo>
                  <a:cubicBezTo>
                    <a:pt x="6597868" y="209817"/>
                    <a:pt x="5891048" y="714314"/>
                    <a:pt x="5896303" y="861459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2900855" y="1625145"/>
              <a:ext cx="4077198" cy="649430"/>
            </a:xfrm>
            <a:custGeom>
              <a:avLst/>
              <a:gdLst>
                <a:gd name="connsiteX0" fmla="*/ 0 w 4077198"/>
                <a:gd name="connsiteY0" fmla="*/ 192230 h 649430"/>
                <a:gd name="connsiteX1" fmla="*/ 599090 w 4077198"/>
                <a:gd name="connsiteY1" fmla="*/ 34574 h 649430"/>
                <a:gd name="connsiteX2" fmla="*/ 3279228 w 4077198"/>
                <a:gd name="connsiteY2" fmla="*/ 18809 h 649430"/>
                <a:gd name="connsiteX3" fmla="*/ 4035973 w 4077198"/>
                <a:gd name="connsiteY3" fmla="*/ 255292 h 649430"/>
                <a:gd name="connsiteX4" fmla="*/ 3909848 w 4077198"/>
                <a:gd name="connsiteY4" fmla="*/ 649430 h 64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198" h="649430">
                  <a:moveTo>
                    <a:pt x="0" y="192230"/>
                  </a:moveTo>
                  <a:cubicBezTo>
                    <a:pt x="26276" y="127853"/>
                    <a:pt x="52552" y="63477"/>
                    <a:pt x="599090" y="34574"/>
                  </a:cubicBezTo>
                  <a:cubicBezTo>
                    <a:pt x="1145628" y="5671"/>
                    <a:pt x="2706414" y="-17977"/>
                    <a:pt x="3279228" y="18809"/>
                  </a:cubicBezTo>
                  <a:cubicBezTo>
                    <a:pt x="3852042" y="55595"/>
                    <a:pt x="3930870" y="150189"/>
                    <a:pt x="4035973" y="255292"/>
                  </a:cubicBezTo>
                  <a:cubicBezTo>
                    <a:pt x="4141076" y="360395"/>
                    <a:pt x="4025462" y="504912"/>
                    <a:pt x="3909848" y="64943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83324" y="2614503"/>
              <a:ext cx="3768764" cy="543868"/>
            </a:xfrm>
            <a:custGeom>
              <a:avLst/>
              <a:gdLst>
                <a:gd name="connsiteX0" fmla="*/ 0 w 3768764"/>
                <a:gd name="connsiteY0" fmla="*/ 85741 h 543868"/>
                <a:gd name="connsiteX1" fmla="*/ 110359 w 3768764"/>
                <a:gd name="connsiteY1" fmla="*/ 306458 h 543868"/>
                <a:gd name="connsiteX2" fmla="*/ 536028 w 3768764"/>
                <a:gd name="connsiteY2" fmla="*/ 432582 h 543868"/>
                <a:gd name="connsiteX3" fmla="*/ 1970690 w 3768764"/>
                <a:gd name="connsiteY3" fmla="*/ 542941 h 543868"/>
                <a:gd name="connsiteX4" fmla="*/ 3389586 w 3768764"/>
                <a:gd name="connsiteY4" fmla="*/ 369520 h 543868"/>
                <a:gd name="connsiteX5" fmla="*/ 3752193 w 3768764"/>
                <a:gd name="connsiteY5" fmla="*/ 22678 h 54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8764" h="543868">
                  <a:moveTo>
                    <a:pt x="0" y="85741"/>
                  </a:moveTo>
                  <a:cubicBezTo>
                    <a:pt x="10510" y="167196"/>
                    <a:pt x="21021" y="248651"/>
                    <a:pt x="110359" y="306458"/>
                  </a:cubicBezTo>
                  <a:cubicBezTo>
                    <a:pt x="199697" y="364265"/>
                    <a:pt x="225973" y="393168"/>
                    <a:pt x="536028" y="432582"/>
                  </a:cubicBezTo>
                  <a:cubicBezTo>
                    <a:pt x="846083" y="471996"/>
                    <a:pt x="1495097" y="553451"/>
                    <a:pt x="1970690" y="542941"/>
                  </a:cubicBezTo>
                  <a:cubicBezTo>
                    <a:pt x="2446283" y="532431"/>
                    <a:pt x="3092669" y="456231"/>
                    <a:pt x="3389586" y="369520"/>
                  </a:cubicBezTo>
                  <a:cubicBezTo>
                    <a:pt x="3686503" y="282809"/>
                    <a:pt x="3817883" y="-95563"/>
                    <a:pt x="3752193" y="22678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567559" y="2605650"/>
              <a:ext cx="7126013" cy="1051950"/>
            </a:xfrm>
            <a:custGeom>
              <a:avLst/>
              <a:gdLst>
                <a:gd name="connsiteX0" fmla="*/ 0 w 7126013"/>
                <a:gd name="connsiteY0" fmla="*/ 126125 h 1051950"/>
                <a:gd name="connsiteX1" fmla="*/ 173420 w 7126013"/>
                <a:gd name="connsiteY1" fmla="*/ 677918 h 1051950"/>
                <a:gd name="connsiteX2" fmla="*/ 772510 w 7126013"/>
                <a:gd name="connsiteY2" fmla="*/ 867104 h 1051950"/>
                <a:gd name="connsiteX3" fmla="*/ 1671144 w 7126013"/>
                <a:gd name="connsiteY3" fmla="*/ 945931 h 1051950"/>
                <a:gd name="connsiteX4" fmla="*/ 3878317 w 7126013"/>
                <a:gd name="connsiteY4" fmla="*/ 1040525 h 1051950"/>
                <a:gd name="connsiteX5" fmla="*/ 6432331 w 7126013"/>
                <a:gd name="connsiteY5" fmla="*/ 662152 h 1051950"/>
                <a:gd name="connsiteX6" fmla="*/ 7126013 w 7126013"/>
                <a:gd name="connsiteY6" fmla="*/ 0 h 1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6013" h="1051950">
                  <a:moveTo>
                    <a:pt x="0" y="126125"/>
                  </a:moveTo>
                  <a:cubicBezTo>
                    <a:pt x="22334" y="340273"/>
                    <a:pt x="44668" y="554422"/>
                    <a:pt x="173420" y="677918"/>
                  </a:cubicBezTo>
                  <a:cubicBezTo>
                    <a:pt x="302172" y="801414"/>
                    <a:pt x="522889" y="822435"/>
                    <a:pt x="772510" y="867104"/>
                  </a:cubicBezTo>
                  <a:cubicBezTo>
                    <a:pt x="1022131" y="911773"/>
                    <a:pt x="1153510" y="917028"/>
                    <a:pt x="1671144" y="945931"/>
                  </a:cubicBezTo>
                  <a:cubicBezTo>
                    <a:pt x="2188778" y="974834"/>
                    <a:pt x="3084786" y="1087821"/>
                    <a:pt x="3878317" y="1040525"/>
                  </a:cubicBezTo>
                  <a:cubicBezTo>
                    <a:pt x="4671848" y="993229"/>
                    <a:pt x="5891048" y="835573"/>
                    <a:pt x="6432331" y="662152"/>
                  </a:cubicBezTo>
                  <a:cubicBezTo>
                    <a:pt x="6973614" y="488731"/>
                    <a:pt x="7020910" y="68317"/>
                    <a:pt x="7126013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4430110" y="1817375"/>
              <a:ext cx="1813035" cy="1046627"/>
            </a:xfrm>
            <a:custGeom>
              <a:avLst/>
              <a:gdLst>
                <a:gd name="connsiteX0" fmla="*/ 1813035 w 1813035"/>
                <a:gd name="connsiteY0" fmla="*/ 0 h 1046627"/>
                <a:gd name="connsiteX1" fmla="*/ 1198180 w 1813035"/>
                <a:gd name="connsiteY1" fmla="*/ 189186 h 1046627"/>
                <a:gd name="connsiteX2" fmla="*/ 993228 w 1813035"/>
                <a:gd name="connsiteY2" fmla="*/ 1024758 h 1046627"/>
                <a:gd name="connsiteX3" fmla="*/ 0 w 1813035"/>
                <a:gd name="connsiteY3" fmla="*/ 804041 h 104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035" h="1046627">
                  <a:moveTo>
                    <a:pt x="1813035" y="0"/>
                  </a:moveTo>
                  <a:cubicBezTo>
                    <a:pt x="1573924" y="9196"/>
                    <a:pt x="1334814" y="18393"/>
                    <a:pt x="1198180" y="189186"/>
                  </a:cubicBezTo>
                  <a:cubicBezTo>
                    <a:pt x="1061546" y="359979"/>
                    <a:pt x="1192925" y="922282"/>
                    <a:pt x="993228" y="1024758"/>
                  </a:cubicBezTo>
                  <a:cubicBezTo>
                    <a:pt x="793531" y="1127234"/>
                    <a:pt x="162910" y="838200"/>
                    <a:pt x="0" y="804041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6495393" y="1833140"/>
              <a:ext cx="1087821" cy="599090"/>
            </a:xfrm>
            <a:custGeom>
              <a:avLst/>
              <a:gdLst>
                <a:gd name="connsiteX0" fmla="*/ 0 w 1087821"/>
                <a:gd name="connsiteY0" fmla="*/ 0 h 599090"/>
                <a:gd name="connsiteX1" fmla="*/ 693683 w 1087821"/>
                <a:gd name="connsiteY1" fmla="*/ 283779 h 599090"/>
                <a:gd name="connsiteX2" fmla="*/ 1087821 w 1087821"/>
                <a:gd name="connsiteY2" fmla="*/ 599090 h 59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7821" h="599090">
                  <a:moveTo>
                    <a:pt x="0" y="0"/>
                  </a:moveTo>
                  <a:cubicBezTo>
                    <a:pt x="256190" y="91965"/>
                    <a:pt x="512380" y="183931"/>
                    <a:pt x="693683" y="283779"/>
                  </a:cubicBezTo>
                  <a:cubicBezTo>
                    <a:pt x="874987" y="383627"/>
                    <a:pt x="1043152" y="525518"/>
                    <a:pt x="1087821" y="5990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371600" y="2589885"/>
              <a:ext cx="1876097" cy="161214"/>
            </a:xfrm>
            <a:custGeom>
              <a:avLst/>
              <a:gdLst>
                <a:gd name="connsiteX0" fmla="*/ 0 w 1876097"/>
                <a:gd name="connsiteY0" fmla="*/ 94593 h 161214"/>
                <a:gd name="connsiteX1" fmla="*/ 1277007 w 1876097"/>
                <a:gd name="connsiteY1" fmla="*/ 157655 h 161214"/>
                <a:gd name="connsiteX2" fmla="*/ 1876097 w 1876097"/>
                <a:gd name="connsiteY2" fmla="*/ 0 h 16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097" h="161214">
                  <a:moveTo>
                    <a:pt x="0" y="94593"/>
                  </a:moveTo>
                  <a:cubicBezTo>
                    <a:pt x="482162" y="134006"/>
                    <a:pt x="964324" y="173420"/>
                    <a:pt x="1277007" y="157655"/>
                  </a:cubicBezTo>
                  <a:cubicBezTo>
                    <a:pt x="1589690" y="141890"/>
                    <a:pt x="1876097" y="0"/>
                    <a:pt x="1876097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3231931" y="2621416"/>
              <a:ext cx="1828800" cy="551793"/>
            </a:xfrm>
            <a:custGeom>
              <a:avLst/>
              <a:gdLst>
                <a:gd name="connsiteX0" fmla="*/ 1828800 w 1828800"/>
                <a:gd name="connsiteY0" fmla="*/ 0 h 551793"/>
                <a:gd name="connsiteX1" fmla="*/ 1135117 w 1828800"/>
                <a:gd name="connsiteY1" fmla="*/ 551793 h 551793"/>
                <a:gd name="connsiteX2" fmla="*/ 0 w 1828800"/>
                <a:gd name="connsiteY2" fmla="*/ 0 h 55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551793">
                  <a:moveTo>
                    <a:pt x="1828800" y="0"/>
                  </a:moveTo>
                  <a:cubicBezTo>
                    <a:pt x="1634358" y="275896"/>
                    <a:pt x="1439917" y="551793"/>
                    <a:pt x="1135117" y="551793"/>
                  </a:cubicBezTo>
                  <a:cubicBezTo>
                    <a:pt x="830317" y="551793"/>
                    <a:pt x="139262" y="65690"/>
                    <a:pt x="0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245476" y="2637181"/>
              <a:ext cx="7126014" cy="770776"/>
            </a:xfrm>
            <a:custGeom>
              <a:avLst/>
              <a:gdLst>
                <a:gd name="connsiteX0" fmla="*/ 0 w 7126014"/>
                <a:gd name="connsiteY0" fmla="*/ 47297 h 770776"/>
                <a:gd name="connsiteX1" fmla="*/ 1939158 w 7126014"/>
                <a:gd name="connsiteY1" fmla="*/ 725214 h 770776"/>
                <a:gd name="connsiteX2" fmla="*/ 4540469 w 7126014"/>
                <a:gd name="connsiteY2" fmla="*/ 630621 h 770776"/>
                <a:gd name="connsiteX3" fmla="*/ 7126014 w 7126014"/>
                <a:gd name="connsiteY3" fmla="*/ 0 h 77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6014" h="770776">
                  <a:moveTo>
                    <a:pt x="0" y="47297"/>
                  </a:moveTo>
                  <a:cubicBezTo>
                    <a:pt x="591206" y="337645"/>
                    <a:pt x="1182413" y="627993"/>
                    <a:pt x="1939158" y="725214"/>
                  </a:cubicBezTo>
                  <a:cubicBezTo>
                    <a:pt x="2695903" y="822435"/>
                    <a:pt x="3675993" y="751490"/>
                    <a:pt x="4540469" y="630621"/>
                  </a:cubicBezTo>
                  <a:cubicBezTo>
                    <a:pt x="5404945" y="509752"/>
                    <a:pt x="6689835" y="0"/>
                    <a:pt x="7126014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554014" y="2558354"/>
              <a:ext cx="5738648" cy="725494"/>
            </a:xfrm>
            <a:custGeom>
              <a:avLst/>
              <a:gdLst>
                <a:gd name="connsiteX0" fmla="*/ 0 w 5738648"/>
                <a:gd name="connsiteY0" fmla="*/ 0 h 725494"/>
                <a:gd name="connsiteX1" fmla="*/ 1434662 w 5738648"/>
                <a:gd name="connsiteY1" fmla="*/ 725214 h 725494"/>
                <a:gd name="connsiteX2" fmla="*/ 5738648 w 5738648"/>
                <a:gd name="connsiteY2" fmla="*/ 94593 h 7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648" h="725494">
                  <a:moveTo>
                    <a:pt x="0" y="0"/>
                  </a:moveTo>
                  <a:cubicBezTo>
                    <a:pt x="239110" y="354724"/>
                    <a:pt x="478221" y="709449"/>
                    <a:pt x="1434662" y="725214"/>
                  </a:cubicBezTo>
                  <a:cubicBezTo>
                    <a:pt x="2391103" y="740979"/>
                    <a:pt x="5016062" y="86710"/>
                    <a:pt x="5738648" y="94593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029200" y="2621416"/>
              <a:ext cx="3326524" cy="586301"/>
            </a:xfrm>
            <a:custGeom>
              <a:avLst/>
              <a:gdLst>
                <a:gd name="connsiteX0" fmla="*/ 0 w 3326524"/>
                <a:gd name="connsiteY0" fmla="*/ 0 h 586301"/>
                <a:gd name="connsiteX1" fmla="*/ 488731 w 3326524"/>
                <a:gd name="connsiteY1" fmla="*/ 346841 h 586301"/>
                <a:gd name="connsiteX2" fmla="*/ 851338 w 3326524"/>
                <a:gd name="connsiteY2" fmla="*/ 520262 h 586301"/>
                <a:gd name="connsiteX3" fmla="*/ 1403131 w 3326524"/>
                <a:gd name="connsiteY3" fmla="*/ 551793 h 586301"/>
                <a:gd name="connsiteX4" fmla="*/ 3326524 w 3326524"/>
                <a:gd name="connsiteY4" fmla="*/ 47296 h 5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6524" h="586301">
                  <a:moveTo>
                    <a:pt x="0" y="0"/>
                  </a:moveTo>
                  <a:cubicBezTo>
                    <a:pt x="173420" y="130065"/>
                    <a:pt x="346841" y="260131"/>
                    <a:pt x="488731" y="346841"/>
                  </a:cubicBezTo>
                  <a:cubicBezTo>
                    <a:pt x="630621" y="433551"/>
                    <a:pt x="698938" y="486103"/>
                    <a:pt x="851338" y="520262"/>
                  </a:cubicBezTo>
                  <a:cubicBezTo>
                    <a:pt x="1003738" y="554421"/>
                    <a:pt x="990600" y="630621"/>
                    <a:pt x="1403131" y="551793"/>
                  </a:cubicBezTo>
                  <a:cubicBezTo>
                    <a:pt x="1815662" y="472965"/>
                    <a:pt x="3092669" y="7882"/>
                    <a:pt x="3326524" y="47296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713890" y="1706016"/>
              <a:ext cx="3358055" cy="158655"/>
            </a:xfrm>
            <a:custGeom>
              <a:avLst/>
              <a:gdLst>
                <a:gd name="connsiteX0" fmla="*/ 0 w 3358055"/>
                <a:gd name="connsiteY0" fmla="*/ 158655 h 158655"/>
                <a:gd name="connsiteX1" fmla="*/ 835572 w 3358055"/>
                <a:gd name="connsiteY1" fmla="*/ 16765 h 158655"/>
                <a:gd name="connsiteX2" fmla="*/ 2191407 w 3358055"/>
                <a:gd name="connsiteY2" fmla="*/ 16765 h 158655"/>
                <a:gd name="connsiteX3" fmla="*/ 3358055 w 3358055"/>
                <a:gd name="connsiteY3" fmla="*/ 142890 h 1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055" h="158655">
                  <a:moveTo>
                    <a:pt x="0" y="158655"/>
                  </a:moveTo>
                  <a:cubicBezTo>
                    <a:pt x="235169" y="99534"/>
                    <a:pt x="470338" y="40413"/>
                    <a:pt x="835572" y="16765"/>
                  </a:cubicBezTo>
                  <a:cubicBezTo>
                    <a:pt x="1200806" y="-6883"/>
                    <a:pt x="1770993" y="-4256"/>
                    <a:pt x="2191407" y="16765"/>
                  </a:cubicBezTo>
                  <a:cubicBezTo>
                    <a:pt x="2611821" y="37786"/>
                    <a:pt x="3050628" y="174421"/>
                    <a:pt x="3358055" y="1428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038193" y="1921164"/>
              <a:ext cx="1891862" cy="846004"/>
            </a:xfrm>
            <a:custGeom>
              <a:avLst/>
              <a:gdLst>
                <a:gd name="connsiteX0" fmla="*/ 0 w 1891862"/>
                <a:gd name="connsiteY0" fmla="*/ 589893 h 846004"/>
                <a:gd name="connsiteX1" fmla="*/ 268014 w 1891862"/>
                <a:gd name="connsiteY1" fmla="*/ 842142 h 846004"/>
                <a:gd name="connsiteX2" fmla="*/ 1024759 w 1891862"/>
                <a:gd name="connsiteY2" fmla="*/ 700252 h 846004"/>
                <a:gd name="connsiteX3" fmla="*/ 1560786 w 1891862"/>
                <a:gd name="connsiteY3" fmla="*/ 164224 h 846004"/>
                <a:gd name="connsiteX4" fmla="*/ 1891862 w 1891862"/>
                <a:gd name="connsiteY4" fmla="*/ 38100 h 8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862" h="846004">
                  <a:moveTo>
                    <a:pt x="0" y="589893"/>
                  </a:moveTo>
                  <a:cubicBezTo>
                    <a:pt x="48610" y="706821"/>
                    <a:pt x="97221" y="823749"/>
                    <a:pt x="268014" y="842142"/>
                  </a:cubicBezTo>
                  <a:cubicBezTo>
                    <a:pt x="438807" y="860535"/>
                    <a:pt x="809297" y="813238"/>
                    <a:pt x="1024759" y="700252"/>
                  </a:cubicBezTo>
                  <a:cubicBezTo>
                    <a:pt x="1240221" y="587266"/>
                    <a:pt x="1416269" y="274583"/>
                    <a:pt x="1560786" y="164224"/>
                  </a:cubicBezTo>
                  <a:cubicBezTo>
                    <a:pt x="1705303" y="53865"/>
                    <a:pt x="1831428" y="-61748"/>
                    <a:pt x="1891862" y="3810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190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0878" y="1371600"/>
            <a:ext cx="63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blipFill>
                <a:blip r:embed="rId3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blipFill>
                <a:blip r:embed="rId4"/>
                <a:stretch>
                  <a:fillRect l="-2326" t="-10345" r="-116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209801" y="4727933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3SAT</a:t>
            </a:r>
            <a:endParaRPr lang="en-US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1120" y="2020670"/>
                <a:ext cx="313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Make triangles, connect opposites,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clauses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20" y="2020670"/>
                <a:ext cx="3131280" cy="646331"/>
              </a:xfrm>
              <a:prstGeom prst="rect">
                <a:avLst/>
              </a:prstGeom>
              <a:blipFill>
                <a:blip r:embed="rId10"/>
                <a:stretch>
                  <a:fillRect l="-121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098320" y="4992470"/>
            <a:ext cx="26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true to variables from selected 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0216" y="38934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29718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52848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 (slide 22)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showed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𝑘𝐼𝑛𝑑𝑆𝑒𝑡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𝑘𝑉𝑒𝑟𝑡𝐶𝑜𝑣</m:t>
                    </m:r>
                  </m:oMath>
                </a14:m>
                <a:endParaRPr lang="en-US" dirty="0"/>
              </a:p>
              <a:p>
                <a:pPr marL="1314450" lvl="2" indent="-514350"/>
                <a:r>
                  <a:rPr lang="en-US" dirty="0"/>
                  <a:t>(</a:t>
                </a:r>
                <a:r>
                  <a:rPr lang="en-US"/>
                  <a:t>Last Class)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93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5143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𝑘𝐼𝑛𝑑𝑆𝑒𝑡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𝑘𝑉𝑒𝑟𝑡𝐶𝑜𝑣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0879" y="1371600"/>
                <a:ext cx="1051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79" y="1371600"/>
                <a:ext cx="10511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1" y="1403866"/>
                <a:ext cx="121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𝑘𝑉𝑒𝑟𝑡𝐶𝑜𝑣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03866"/>
                <a:ext cx="12157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0" y="4873374"/>
                <a:ext cx="2312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𝑘𝑉𝑒𝑟𝑡𝐶𝑜𝑣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873374"/>
                <a:ext cx="2312108" cy="369332"/>
              </a:xfrm>
              <a:prstGeom prst="rect">
                <a:avLst/>
              </a:prstGeom>
              <a:blipFill>
                <a:blip r:embed="rId5"/>
                <a:stretch>
                  <a:fillRect l="-2198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09801" y="4727933"/>
                <a:ext cx="2200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𝑘𝐼𝑛𝑑𝑆𝑒𝑡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4727933"/>
                <a:ext cx="2200411" cy="369332"/>
              </a:xfrm>
              <a:prstGeom prst="rect">
                <a:avLst/>
              </a:prstGeom>
              <a:blipFill>
                <a:blip r:embed="rId8"/>
                <a:stretch>
                  <a:fillRect l="-2299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0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5800" y="2297668"/>
                <a:ext cx="3131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𝑘</m:t>
                      </m:r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𝑉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97668"/>
                <a:ext cx="31312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098320" y="4992470"/>
            <a:ext cx="26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0216" y="39696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784" y="28956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844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5037806" cy="4525963"/>
              </a:xfrm>
            </p:spPr>
            <p:txBody>
              <a:bodyPr/>
              <a:lstStyle/>
              <a:p>
                <a:r>
                  <a:rPr lang="en-US" dirty="0"/>
                  <a:t>Clique: A complete subgraph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Problem:</a:t>
                </a:r>
              </a:p>
              <a:p>
                <a:pPr lvl="1"/>
                <a:r>
                  <a:rPr lang="en-US" dirty="0"/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is there a clique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5037806" cy="4525963"/>
              </a:xfrm>
              <a:blipFill>
                <a:blip r:embed="rId3"/>
                <a:stretch>
                  <a:fillRect l="-302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1488" y="1524000"/>
            <a:ext cx="4190312" cy="3733800"/>
            <a:chOff x="3729661" y="2473752"/>
            <a:chExt cx="4190312" cy="3733800"/>
          </a:xfrm>
        </p:grpSpPr>
        <p:cxnSp>
          <p:nvCxnSpPr>
            <p:cNvPr id="6" name="Straight Connector 5"/>
            <p:cNvCxnSpPr>
              <a:stCxn id="29" idx="1"/>
              <a:endCxn id="21" idx="2"/>
            </p:cNvCxnSpPr>
            <p:nvPr/>
          </p:nvCxnSpPr>
          <p:spPr>
            <a:xfrm flipV="1">
              <a:off x="5652082" y="5574749"/>
              <a:ext cx="1193576" cy="45914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0" idx="2"/>
              <a:endCxn id="29" idx="3"/>
            </p:cNvCxnSpPr>
            <p:nvPr/>
          </p:nvCxnSpPr>
          <p:spPr>
            <a:xfrm>
              <a:off x="4791006" y="5285262"/>
              <a:ext cx="458111" cy="74863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1" idx="1"/>
              <a:endCxn id="20" idx="3"/>
            </p:cNvCxnSpPr>
            <p:nvPr/>
          </p:nvCxnSpPr>
          <p:spPr>
            <a:xfrm flipH="1" flipV="1">
              <a:off x="4964697" y="5111571"/>
              <a:ext cx="1707269" cy="28948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2"/>
              <a:endCxn id="20" idx="0"/>
            </p:cNvCxnSpPr>
            <p:nvPr/>
          </p:nvCxnSpPr>
          <p:spPr>
            <a:xfrm>
              <a:off x="3903353" y="3652162"/>
              <a:ext cx="887653" cy="1285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3"/>
              <a:endCxn id="25" idx="1"/>
            </p:cNvCxnSpPr>
            <p:nvPr/>
          </p:nvCxnSpPr>
          <p:spPr>
            <a:xfrm flipV="1">
              <a:off x="4077044" y="3207576"/>
              <a:ext cx="1318207" cy="2708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5" idx="3"/>
              <a:endCxn id="22" idx="1"/>
            </p:cNvCxnSpPr>
            <p:nvPr/>
          </p:nvCxnSpPr>
          <p:spPr>
            <a:xfrm>
              <a:off x="5742635" y="3207576"/>
              <a:ext cx="1829954" cy="44583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5" idx="2"/>
              <a:endCxn id="23" idx="0"/>
            </p:cNvCxnSpPr>
            <p:nvPr/>
          </p:nvCxnSpPr>
          <p:spPr>
            <a:xfrm flipH="1">
              <a:off x="5215732" y="3381268"/>
              <a:ext cx="353212" cy="597812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3" idx="3"/>
              <a:endCxn id="26" idx="1"/>
            </p:cNvCxnSpPr>
            <p:nvPr/>
          </p:nvCxnSpPr>
          <p:spPr>
            <a:xfrm>
              <a:off x="5389423" y="4152771"/>
              <a:ext cx="729304" cy="3189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2" idx="2"/>
              <a:endCxn id="26" idx="0"/>
            </p:cNvCxnSpPr>
            <p:nvPr/>
          </p:nvCxnSpPr>
          <p:spPr>
            <a:xfrm flipH="1">
              <a:off x="6292419" y="3827101"/>
              <a:ext cx="1453863" cy="470913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5" idx="3"/>
              <a:endCxn id="27" idx="1"/>
            </p:cNvCxnSpPr>
            <p:nvPr/>
          </p:nvCxnSpPr>
          <p:spPr>
            <a:xfrm flipV="1">
              <a:off x="5742635" y="2647444"/>
              <a:ext cx="723475" cy="5601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2" idx="0"/>
              <a:endCxn id="27" idx="3"/>
            </p:cNvCxnSpPr>
            <p:nvPr/>
          </p:nvCxnSpPr>
          <p:spPr>
            <a:xfrm flipH="1" flipV="1">
              <a:off x="6813494" y="2647444"/>
              <a:ext cx="932787" cy="8322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1" idx="0"/>
              <a:endCxn id="26" idx="2"/>
            </p:cNvCxnSpPr>
            <p:nvPr/>
          </p:nvCxnSpPr>
          <p:spPr>
            <a:xfrm flipH="1" flipV="1">
              <a:off x="6292419" y="4645397"/>
              <a:ext cx="553239" cy="581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1" idx="0"/>
              <a:endCxn id="22" idx="2"/>
            </p:cNvCxnSpPr>
            <p:nvPr/>
          </p:nvCxnSpPr>
          <p:spPr>
            <a:xfrm flipV="1">
              <a:off x="6845658" y="3827101"/>
              <a:ext cx="900623" cy="140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0800000">
              <a:off x="5249117" y="5860244"/>
              <a:ext cx="402965" cy="3473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314" y="4937879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71966" y="5227366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72590" y="3479718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42040" y="3979079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661" y="3304779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95252" y="303388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18727" y="429801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6110" y="2473752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3218" y="537947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3-Clique</a:t>
              </a:r>
            </a:p>
          </p:txBody>
        </p:sp>
        <p:cxnSp>
          <p:nvCxnSpPr>
            <p:cNvPr id="31" name="Straight Connector 30"/>
            <p:cNvCxnSpPr>
              <a:stCxn id="23" idx="3"/>
              <a:endCxn id="22" idx="1"/>
            </p:cNvCxnSpPr>
            <p:nvPr/>
          </p:nvCxnSpPr>
          <p:spPr>
            <a:xfrm flipV="1">
              <a:off x="5389423" y="3653410"/>
              <a:ext cx="2183167" cy="49936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0"/>
              <a:endCxn id="25" idx="2"/>
            </p:cNvCxnSpPr>
            <p:nvPr/>
          </p:nvCxnSpPr>
          <p:spPr>
            <a:xfrm flipH="1" flipV="1">
              <a:off x="5568944" y="3381267"/>
              <a:ext cx="723475" cy="916747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43599" y="3440668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5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977" y="4213004"/>
            <a:ext cx="674544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90137" y="1345681"/>
            <a:ext cx="695296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5" y="4525894"/>
            <a:ext cx="815802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6051" y="1413405"/>
            <a:ext cx="507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Edges between people who don’t get along</a:t>
            </a:r>
          </a:p>
          <a:p>
            <a:r>
              <a:rPr lang="en-US" dirty="0"/>
              <a:t>Find the maximum number of people who get along</a:t>
            </a:r>
          </a:p>
        </p:txBody>
      </p:sp>
    </p:spTree>
    <p:extLst>
      <p:ext uri="{BB962C8B-B14F-4D97-AF65-F5344CB8AC3E}">
        <p14:creationId xmlns:p14="http://schemas.microsoft.com/office/powerpoint/2010/main" val="2894829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𝑘𝐶𝑙𝑖𝑞𝑢𝑒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Given a Graph and a potential solution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the solution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every pair of nodes share an 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26" t="-202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28425" y="3278970"/>
            <a:ext cx="4016620" cy="3579031"/>
            <a:chOff x="3729661" y="2473752"/>
            <a:chExt cx="4190312" cy="3733800"/>
          </a:xfrm>
        </p:grpSpPr>
        <p:cxnSp>
          <p:nvCxnSpPr>
            <p:cNvPr id="6" name="Straight Connector 5"/>
            <p:cNvCxnSpPr>
              <a:stCxn id="19" idx="1"/>
              <a:endCxn id="21" idx="2"/>
            </p:cNvCxnSpPr>
            <p:nvPr/>
          </p:nvCxnSpPr>
          <p:spPr>
            <a:xfrm flipV="1">
              <a:off x="5652082" y="5574749"/>
              <a:ext cx="1193576" cy="45914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0" idx="2"/>
              <a:endCxn id="19" idx="3"/>
            </p:cNvCxnSpPr>
            <p:nvPr/>
          </p:nvCxnSpPr>
          <p:spPr>
            <a:xfrm>
              <a:off x="4791006" y="5285262"/>
              <a:ext cx="458111" cy="74863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1" idx="1"/>
              <a:endCxn id="20" idx="3"/>
            </p:cNvCxnSpPr>
            <p:nvPr/>
          </p:nvCxnSpPr>
          <p:spPr>
            <a:xfrm flipH="1" flipV="1">
              <a:off x="4964697" y="5111571"/>
              <a:ext cx="1707269" cy="28948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2"/>
              <a:endCxn id="20" idx="0"/>
            </p:cNvCxnSpPr>
            <p:nvPr/>
          </p:nvCxnSpPr>
          <p:spPr>
            <a:xfrm>
              <a:off x="3903353" y="3652162"/>
              <a:ext cx="887653" cy="1285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3"/>
              <a:endCxn id="25" idx="1"/>
            </p:cNvCxnSpPr>
            <p:nvPr/>
          </p:nvCxnSpPr>
          <p:spPr>
            <a:xfrm flipV="1">
              <a:off x="4077044" y="3207576"/>
              <a:ext cx="1318207" cy="2708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5" idx="3"/>
              <a:endCxn id="22" idx="1"/>
            </p:cNvCxnSpPr>
            <p:nvPr/>
          </p:nvCxnSpPr>
          <p:spPr>
            <a:xfrm>
              <a:off x="5742635" y="3207576"/>
              <a:ext cx="1829954" cy="44583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5" idx="2"/>
              <a:endCxn id="23" idx="0"/>
            </p:cNvCxnSpPr>
            <p:nvPr/>
          </p:nvCxnSpPr>
          <p:spPr>
            <a:xfrm flipH="1">
              <a:off x="5215732" y="3381268"/>
              <a:ext cx="353212" cy="597812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3" idx="3"/>
              <a:endCxn id="26" idx="1"/>
            </p:cNvCxnSpPr>
            <p:nvPr/>
          </p:nvCxnSpPr>
          <p:spPr>
            <a:xfrm>
              <a:off x="5389423" y="4152771"/>
              <a:ext cx="729304" cy="3189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2" idx="2"/>
              <a:endCxn id="26" idx="0"/>
            </p:cNvCxnSpPr>
            <p:nvPr/>
          </p:nvCxnSpPr>
          <p:spPr>
            <a:xfrm flipH="1">
              <a:off x="6292419" y="3827101"/>
              <a:ext cx="1453863" cy="470913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5" idx="3"/>
              <a:endCxn id="27" idx="1"/>
            </p:cNvCxnSpPr>
            <p:nvPr/>
          </p:nvCxnSpPr>
          <p:spPr>
            <a:xfrm flipV="1">
              <a:off x="5742635" y="2647444"/>
              <a:ext cx="723475" cy="5601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2" idx="0"/>
              <a:endCxn id="27" idx="3"/>
            </p:cNvCxnSpPr>
            <p:nvPr/>
          </p:nvCxnSpPr>
          <p:spPr>
            <a:xfrm flipH="1" flipV="1">
              <a:off x="6813494" y="2647444"/>
              <a:ext cx="932787" cy="8322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1" idx="0"/>
              <a:endCxn id="26" idx="2"/>
            </p:cNvCxnSpPr>
            <p:nvPr/>
          </p:nvCxnSpPr>
          <p:spPr>
            <a:xfrm flipH="1" flipV="1">
              <a:off x="6292419" y="4645397"/>
              <a:ext cx="553239" cy="581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1" idx="0"/>
              <a:endCxn id="22" idx="2"/>
            </p:cNvCxnSpPr>
            <p:nvPr/>
          </p:nvCxnSpPr>
          <p:spPr>
            <a:xfrm flipV="1">
              <a:off x="6845658" y="3827101"/>
              <a:ext cx="900623" cy="140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10800000">
              <a:off x="5249117" y="5860244"/>
              <a:ext cx="402965" cy="3473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314" y="4937879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71966" y="5227366"/>
              <a:ext cx="347383" cy="3473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72590" y="3479718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42040" y="3979079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661" y="3304779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95252" y="303388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18727" y="4298014"/>
              <a:ext cx="347383" cy="34738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6110" y="2473752"/>
              <a:ext cx="347383" cy="3473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3218" y="5379473"/>
              <a:ext cx="1219201" cy="385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3-Clique</a:t>
              </a:r>
            </a:p>
          </p:txBody>
        </p:sp>
        <p:cxnSp>
          <p:nvCxnSpPr>
            <p:cNvPr id="29" name="Straight Connector 28"/>
            <p:cNvCxnSpPr>
              <a:stCxn id="23" idx="3"/>
              <a:endCxn id="22" idx="1"/>
            </p:cNvCxnSpPr>
            <p:nvPr/>
          </p:nvCxnSpPr>
          <p:spPr>
            <a:xfrm flipV="1">
              <a:off x="5389423" y="3653410"/>
              <a:ext cx="2183167" cy="49936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0"/>
              <a:endCxn id="25" idx="2"/>
            </p:cNvCxnSpPr>
            <p:nvPr/>
          </p:nvCxnSpPr>
          <p:spPr>
            <a:xfrm flipH="1" flipV="1">
              <a:off x="5568944" y="3381267"/>
              <a:ext cx="723475" cy="916747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43599" y="3440668"/>
              <a:ext cx="1219201" cy="385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7171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5143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3</m:t>
                      </m:r>
                      <m:r>
                        <a:rPr lang="en-US" sz="4400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𝑘𝐶𝑙𝑖𝑞𝑢𝑒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blipFill>
                <a:blip r:embed="rId5"/>
                <a:stretch>
                  <a:fillRect l="-2454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𝑆𝐴𝑇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blipFill>
                <a:blip r:embed="rId8"/>
                <a:stretch>
                  <a:fillRect l="-2614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394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3048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Instance of 3SAT to Instance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304800"/>
                <a:ext cx="8229600" cy="1143000"/>
              </a:xfrm>
              <a:blipFill>
                <a:blip r:embed="rId2"/>
                <a:stretch>
                  <a:fillRect l="-2315" r="-216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blipFill>
                <a:blip r:embed="rId3"/>
                <a:stretch>
                  <a:fillRect l="-10000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20000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1447800" y="3962401"/>
            <a:ext cx="791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produce a node for each of its three variables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71298" y="4495801"/>
            <a:ext cx="894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Connect each node to all non-contradictory nodes in the other clauses</a:t>
            </a:r>
          </a:p>
          <a:p>
            <a:r>
              <a:rPr lang="en-US" sz="2400" dirty="0">
                <a:solidFill>
                  <a:srgbClr val="FF33CC"/>
                </a:solidFill>
              </a:rPr>
              <a:t>(i.e., anything that’s not its negation)</a:t>
            </a:r>
          </a:p>
        </p:txBody>
      </p:sp>
      <p:cxnSp>
        <p:nvCxnSpPr>
          <p:cNvPr id="13" name="Straight Connector 12"/>
          <p:cNvCxnSpPr>
            <a:stCxn id="56" idx="3"/>
            <a:endCxn id="66" idx="2"/>
          </p:cNvCxnSpPr>
          <p:nvPr/>
        </p:nvCxnSpPr>
        <p:spPr>
          <a:xfrm flipV="1">
            <a:off x="3443452" y="2133601"/>
            <a:ext cx="4046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6" idx="3"/>
            <a:endCxn id="68" idx="2"/>
          </p:cNvCxnSpPr>
          <p:nvPr/>
        </p:nvCxnSpPr>
        <p:spPr>
          <a:xfrm flipV="1">
            <a:off x="3443452" y="2133601"/>
            <a:ext cx="8999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6" idx="3"/>
            <a:endCxn id="67" idx="2"/>
          </p:cNvCxnSpPr>
          <p:nvPr/>
        </p:nvCxnSpPr>
        <p:spPr>
          <a:xfrm flipV="1">
            <a:off x="3443453" y="2133601"/>
            <a:ext cx="1347951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6" idx="3"/>
            <a:endCxn id="73" idx="0"/>
          </p:cNvCxnSpPr>
          <p:nvPr/>
        </p:nvCxnSpPr>
        <p:spPr>
          <a:xfrm>
            <a:off x="3443452" y="2389790"/>
            <a:ext cx="404648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6" idx="3"/>
            <a:endCxn id="74" idx="0"/>
          </p:cNvCxnSpPr>
          <p:nvPr/>
        </p:nvCxnSpPr>
        <p:spPr>
          <a:xfrm>
            <a:off x="3443452" y="2389790"/>
            <a:ext cx="877614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6" idx="3"/>
            <a:endCxn id="72" idx="0"/>
          </p:cNvCxnSpPr>
          <p:nvPr/>
        </p:nvCxnSpPr>
        <p:spPr>
          <a:xfrm>
            <a:off x="3443453" y="2389790"/>
            <a:ext cx="1347951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2" idx="3"/>
            <a:endCxn id="66" idx="2"/>
          </p:cNvCxnSpPr>
          <p:nvPr/>
        </p:nvCxnSpPr>
        <p:spPr>
          <a:xfrm flipV="1">
            <a:off x="3429000" y="2133601"/>
            <a:ext cx="4191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2" idx="3"/>
            <a:endCxn id="68" idx="2"/>
          </p:cNvCxnSpPr>
          <p:nvPr/>
        </p:nvCxnSpPr>
        <p:spPr>
          <a:xfrm flipV="1">
            <a:off x="3429000" y="2133601"/>
            <a:ext cx="9144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2" idx="3"/>
            <a:endCxn id="67" idx="2"/>
          </p:cNvCxnSpPr>
          <p:nvPr/>
        </p:nvCxnSpPr>
        <p:spPr>
          <a:xfrm flipV="1">
            <a:off x="3429001" y="2133601"/>
            <a:ext cx="1362403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2" idx="3"/>
            <a:endCxn id="73" idx="0"/>
          </p:cNvCxnSpPr>
          <p:nvPr/>
        </p:nvCxnSpPr>
        <p:spPr>
          <a:xfrm>
            <a:off x="3429000" y="2778672"/>
            <a:ext cx="419100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2" idx="3"/>
            <a:endCxn id="72" idx="0"/>
          </p:cNvCxnSpPr>
          <p:nvPr/>
        </p:nvCxnSpPr>
        <p:spPr>
          <a:xfrm>
            <a:off x="3429001" y="2778672"/>
            <a:ext cx="1362403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1" idx="3"/>
            <a:endCxn id="66" idx="2"/>
          </p:cNvCxnSpPr>
          <p:nvPr/>
        </p:nvCxnSpPr>
        <p:spPr>
          <a:xfrm flipV="1">
            <a:off x="3443452" y="2133600"/>
            <a:ext cx="4046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1" idx="3"/>
            <a:endCxn id="68" idx="2"/>
          </p:cNvCxnSpPr>
          <p:nvPr/>
        </p:nvCxnSpPr>
        <p:spPr>
          <a:xfrm flipV="1">
            <a:off x="3443452" y="2133600"/>
            <a:ext cx="8999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1" idx="3"/>
            <a:endCxn id="73" idx="0"/>
          </p:cNvCxnSpPr>
          <p:nvPr/>
        </p:nvCxnSpPr>
        <p:spPr>
          <a:xfrm>
            <a:off x="3443452" y="3200400"/>
            <a:ext cx="404648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1" idx="3"/>
            <a:endCxn id="74" idx="0"/>
          </p:cNvCxnSpPr>
          <p:nvPr/>
        </p:nvCxnSpPr>
        <p:spPr>
          <a:xfrm>
            <a:off x="3443452" y="3200400"/>
            <a:ext cx="877614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61" idx="3"/>
            <a:endCxn id="72" idx="0"/>
          </p:cNvCxnSpPr>
          <p:nvPr/>
        </p:nvCxnSpPr>
        <p:spPr>
          <a:xfrm>
            <a:off x="3443453" y="3200400"/>
            <a:ext cx="1347951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781800" y="2328822"/>
            <a:ext cx="355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33CC"/>
                </a:solidFill>
              </a:rPr>
              <a:t>(also do this for the other clauses, omitted due to clutter)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652596" y="5827694"/>
                <a:ext cx="61145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-Clique in this graph,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there is a satisfying assignment</a:t>
                </a: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96" y="5827694"/>
                <a:ext cx="6114550" cy="954107"/>
              </a:xfrm>
              <a:prstGeom prst="rect">
                <a:avLst/>
              </a:prstGeom>
              <a:blipFill>
                <a:blip r:embed="rId11"/>
                <a:stretch>
                  <a:fillRect l="-1863" t="-6579" r="-227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564571" y="5380673"/>
                <a:ext cx="6114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number of clauses</a:t>
                </a: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71" y="5380673"/>
                <a:ext cx="6114550" cy="523220"/>
              </a:xfrm>
              <a:prstGeom prst="rect">
                <a:avLst/>
              </a:prstGeom>
              <a:blipFill>
                <a:blip r:embed="rId12"/>
                <a:stretch>
                  <a:fillRect l="-18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828800" y="1214736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214736"/>
                <a:ext cx="8544262" cy="461665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000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4286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43" grpId="0"/>
      <p:bldP spid="144" grpId="0"/>
      <p:bldP spid="14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Clique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Satisfying Assignment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7800" y="3886201"/>
                <a:ext cx="922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triplets in the graph, and no two nodes in the same triplet are adjacent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1"/>
                <a:ext cx="9220200" cy="830997"/>
              </a:xfrm>
              <a:prstGeom prst="rect">
                <a:avLst/>
              </a:prstGeom>
              <a:blipFill>
                <a:blip r:embed="rId4"/>
                <a:stretch>
                  <a:fillRect l="-96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20000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4286" b="-33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59" idx="3"/>
            <a:endCxn id="64" idx="2"/>
          </p:cNvCxnSpPr>
          <p:nvPr/>
        </p:nvCxnSpPr>
        <p:spPr>
          <a:xfrm flipV="1">
            <a:off x="3443452" y="2133601"/>
            <a:ext cx="4046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3"/>
            <a:endCxn id="66" idx="2"/>
          </p:cNvCxnSpPr>
          <p:nvPr/>
        </p:nvCxnSpPr>
        <p:spPr>
          <a:xfrm flipV="1">
            <a:off x="3443452" y="2133601"/>
            <a:ext cx="8999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3"/>
            <a:endCxn id="65" idx="2"/>
          </p:cNvCxnSpPr>
          <p:nvPr/>
        </p:nvCxnSpPr>
        <p:spPr>
          <a:xfrm flipV="1">
            <a:off x="3443453" y="2133601"/>
            <a:ext cx="1347951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68" idx="0"/>
          </p:cNvCxnSpPr>
          <p:nvPr/>
        </p:nvCxnSpPr>
        <p:spPr>
          <a:xfrm>
            <a:off x="3443452" y="2389790"/>
            <a:ext cx="404648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9" idx="3"/>
            <a:endCxn id="69" idx="0"/>
          </p:cNvCxnSpPr>
          <p:nvPr/>
        </p:nvCxnSpPr>
        <p:spPr>
          <a:xfrm>
            <a:off x="3443452" y="2389790"/>
            <a:ext cx="877614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3"/>
            <a:endCxn id="67" idx="0"/>
          </p:cNvCxnSpPr>
          <p:nvPr/>
        </p:nvCxnSpPr>
        <p:spPr>
          <a:xfrm>
            <a:off x="3443453" y="2389790"/>
            <a:ext cx="1347951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3"/>
            <a:endCxn id="64" idx="2"/>
          </p:cNvCxnSpPr>
          <p:nvPr/>
        </p:nvCxnSpPr>
        <p:spPr>
          <a:xfrm flipV="1">
            <a:off x="3429000" y="2133601"/>
            <a:ext cx="4191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3"/>
            <a:endCxn id="66" idx="2"/>
          </p:cNvCxnSpPr>
          <p:nvPr/>
        </p:nvCxnSpPr>
        <p:spPr>
          <a:xfrm flipV="1">
            <a:off x="3429000" y="2133601"/>
            <a:ext cx="9144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3"/>
            <a:endCxn id="65" idx="2"/>
          </p:cNvCxnSpPr>
          <p:nvPr/>
        </p:nvCxnSpPr>
        <p:spPr>
          <a:xfrm flipV="1">
            <a:off x="3429001" y="2133601"/>
            <a:ext cx="1362403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3"/>
            <a:endCxn id="68" idx="0"/>
          </p:cNvCxnSpPr>
          <p:nvPr/>
        </p:nvCxnSpPr>
        <p:spPr>
          <a:xfrm>
            <a:off x="3429000" y="2778672"/>
            <a:ext cx="419100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3" idx="3"/>
            <a:endCxn id="67" idx="0"/>
          </p:cNvCxnSpPr>
          <p:nvPr/>
        </p:nvCxnSpPr>
        <p:spPr>
          <a:xfrm>
            <a:off x="3429001" y="2778672"/>
            <a:ext cx="1362403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3"/>
            <a:endCxn id="64" idx="2"/>
          </p:cNvCxnSpPr>
          <p:nvPr/>
        </p:nvCxnSpPr>
        <p:spPr>
          <a:xfrm flipV="1">
            <a:off x="3443452" y="2133600"/>
            <a:ext cx="4046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2" idx="3"/>
            <a:endCxn id="66" idx="2"/>
          </p:cNvCxnSpPr>
          <p:nvPr/>
        </p:nvCxnSpPr>
        <p:spPr>
          <a:xfrm flipV="1">
            <a:off x="3443452" y="2133600"/>
            <a:ext cx="8999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3"/>
            <a:endCxn id="68" idx="0"/>
          </p:cNvCxnSpPr>
          <p:nvPr/>
        </p:nvCxnSpPr>
        <p:spPr>
          <a:xfrm>
            <a:off x="3443452" y="3200400"/>
            <a:ext cx="404648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2" idx="3"/>
            <a:endCxn id="69" idx="0"/>
          </p:cNvCxnSpPr>
          <p:nvPr/>
        </p:nvCxnSpPr>
        <p:spPr>
          <a:xfrm>
            <a:off x="3443452" y="3200400"/>
            <a:ext cx="877614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3"/>
            <a:endCxn id="67" idx="0"/>
          </p:cNvCxnSpPr>
          <p:nvPr/>
        </p:nvCxnSpPr>
        <p:spPr>
          <a:xfrm>
            <a:off x="3443453" y="3200400"/>
            <a:ext cx="1347951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4286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524000" y="4867650"/>
                <a:ext cx="922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have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-Clique, must have one node from each triplet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67650"/>
                <a:ext cx="9220200" cy="461665"/>
              </a:xfrm>
              <a:prstGeom prst="rect">
                <a:avLst/>
              </a:prstGeom>
              <a:blipFill>
                <a:blip r:embed="rId20"/>
                <a:stretch>
                  <a:fillRect l="-110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490831" y="5481715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Cannot select a node for both a variable and its negation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47800" y="6015336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Therefore selection of nodes is a satisfying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306783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Satisfying Assignment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Clique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47800" y="388620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one node for a true variable from each clause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75" y="1598551"/>
                <a:ext cx="1638013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2275489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10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52" y="3086100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20000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4371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1905000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4286" b="-33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1905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3" y="3429000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66" y="3429000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59" idx="3"/>
            <a:endCxn id="64" idx="2"/>
          </p:cNvCxnSpPr>
          <p:nvPr/>
        </p:nvCxnSpPr>
        <p:spPr>
          <a:xfrm flipV="1">
            <a:off x="3443452" y="2133601"/>
            <a:ext cx="4046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3"/>
            <a:endCxn id="66" idx="2"/>
          </p:cNvCxnSpPr>
          <p:nvPr/>
        </p:nvCxnSpPr>
        <p:spPr>
          <a:xfrm flipV="1">
            <a:off x="3443452" y="2133601"/>
            <a:ext cx="899948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3"/>
            <a:endCxn id="65" idx="2"/>
          </p:cNvCxnSpPr>
          <p:nvPr/>
        </p:nvCxnSpPr>
        <p:spPr>
          <a:xfrm flipV="1">
            <a:off x="3443453" y="2133601"/>
            <a:ext cx="1347951" cy="25618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68" idx="0"/>
          </p:cNvCxnSpPr>
          <p:nvPr/>
        </p:nvCxnSpPr>
        <p:spPr>
          <a:xfrm>
            <a:off x="3443452" y="2389790"/>
            <a:ext cx="404648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9" idx="3"/>
            <a:endCxn id="69" idx="0"/>
          </p:cNvCxnSpPr>
          <p:nvPr/>
        </p:nvCxnSpPr>
        <p:spPr>
          <a:xfrm>
            <a:off x="3443452" y="2389790"/>
            <a:ext cx="877614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3"/>
            <a:endCxn id="67" idx="0"/>
          </p:cNvCxnSpPr>
          <p:nvPr/>
        </p:nvCxnSpPr>
        <p:spPr>
          <a:xfrm>
            <a:off x="3443453" y="2389790"/>
            <a:ext cx="1347951" cy="103921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3"/>
            <a:endCxn id="64" idx="2"/>
          </p:cNvCxnSpPr>
          <p:nvPr/>
        </p:nvCxnSpPr>
        <p:spPr>
          <a:xfrm flipV="1">
            <a:off x="3429000" y="2133601"/>
            <a:ext cx="4191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3"/>
            <a:endCxn id="66" idx="2"/>
          </p:cNvCxnSpPr>
          <p:nvPr/>
        </p:nvCxnSpPr>
        <p:spPr>
          <a:xfrm flipV="1">
            <a:off x="3429000" y="2133601"/>
            <a:ext cx="914400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3"/>
            <a:endCxn id="65" idx="2"/>
          </p:cNvCxnSpPr>
          <p:nvPr/>
        </p:nvCxnSpPr>
        <p:spPr>
          <a:xfrm flipV="1">
            <a:off x="3429001" y="2133601"/>
            <a:ext cx="1362403" cy="645071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3"/>
            <a:endCxn id="68" idx="0"/>
          </p:cNvCxnSpPr>
          <p:nvPr/>
        </p:nvCxnSpPr>
        <p:spPr>
          <a:xfrm>
            <a:off x="3429000" y="2778672"/>
            <a:ext cx="419100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3" idx="3"/>
            <a:endCxn id="67" idx="0"/>
          </p:cNvCxnSpPr>
          <p:nvPr/>
        </p:nvCxnSpPr>
        <p:spPr>
          <a:xfrm>
            <a:off x="3429001" y="2778672"/>
            <a:ext cx="1362403" cy="650329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3"/>
            <a:endCxn id="64" idx="2"/>
          </p:cNvCxnSpPr>
          <p:nvPr/>
        </p:nvCxnSpPr>
        <p:spPr>
          <a:xfrm flipV="1">
            <a:off x="3443452" y="2133600"/>
            <a:ext cx="4046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2" idx="3"/>
            <a:endCxn id="66" idx="2"/>
          </p:cNvCxnSpPr>
          <p:nvPr/>
        </p:nvCxnSpPr>
        <p:spPr>
          <a:xfrm flipV="1">
            <a:off x="3443452" y="2133600"/>
            <a:ext cx="899948" cy="1066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3"/>
            <a:endCxn id="68" idx="0"/>
          </p:cNvCxnSpPr>
          <p:nvPr/>
        </p:nvCxnSpPr>
        <p:spPr>
          <a:xfrm>
            <a:off x="3443452" y="3200400"/>
            <a:ext cx="404648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2" idx="3"/>
            <a:endCxn id="69" idx="0"/>
          </p:cNvCxnSpPr>
          <p:nvPr/>
        </p:nvCxnSpPr>
        <p:spPr>
          <a:xfrm>
            <a:off x="3443452" y="3200400"/>
            <a:ext cx="877614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3"/>
            <a:endCxn id="67" idx="0"/>
          </p:cNvCxnSpPr>
          <p:nvPr/>
        </p:nvCxnSpPr>
        <p:spPr>
          <a:xfrm>
            <a:off x="3443453" y="3200400"/>
            <a:ext cx="1347951" cy="228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12" y="2114550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70740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952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92" y="1828800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5000" b="-47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20" y="3141935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08" y="297902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4286" b="-28571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479331" y="4405985"/>
                <a:ext cx="922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will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nodes selected</a:t>
                </a:r>
              </a:p>
              <a:p>
                <a:r>
                  <a:rPr lang="en-US" sz="2400" dirty="0"/>
                  <a:t>We can’t select both a node and its negation</a:t>
                </a:r>
              </a:p>
              <a:p>
                <a:r>
                  <a:rPr lang="en-US" sz="2400" dirty="0"/>
                  <a:t>All nodes will be non-contradictory, so they will be pairwise adjacent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31" y="4405985"/>
                <a:ext cx="9220200" cy="1200329"/>
              </a:xfrm>
              <a:prstGeom prst="rect">
                <a:avLst/>
              </a:prstGeom>
              <a:blipFill>
                <a:blip r:embed="rId19"/>
                <a:stretch>
                  <a:fillRect l="-963" t="-210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44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5143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3</m:t>
                      </m:r>
                      <m:r>
                        <a:rPr lang="en-US" sz="4400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78" y="1371600"/>
                <a:ext cx="77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𝑆𝐴𝑇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727933"/>
                <a:ext cx="1924116" cy="369332"/>
              </a:xfrm>
              <a:prstGeom prst="rect">
                <a:avLst/>
              </a:prstGeom>
              <a:blipFill>
                <a:blip r:embed="rId6"/>
                <a:stretch>
                  <a:fillRect l="-2614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364224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641120" y="1676400"/>
            <a:ext cx="31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triplet per clause, connect non-</a:t>
            </a:r>
            <a:r>
              <a:rPr lang="en-US" dirty="0" err="1"/>
              <a:t>contraditcory</a:t>
            </a:r>
            <a:r>
              <a:rPr lang="en-US" dirty="0"/>
              <a:t> nodes among clauses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8320" y="4992470"/>
            <a:ext cx="26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each variable selected to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𝑘𝐶𝑙𝑖𝑞𝑢𝑒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2489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𝑘𝐶𝑙𝑖𝑞𝑢𝑒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068387" cy="369332"/>
              </a:xfrm>
              <a:prstGeom prst="rect">
                <a:avLst/>
              </a:prstGeom>
              <a:blipFill>
                <a:blip r:embed="rId10"/>
                <a:stretch>
                  <a:fillRect l="-2454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630216" y="3969603"/>
            <a:ext cx="33227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04784" y="3048000"/>
            <a:ext cx="31256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1681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3011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Output is complex</a:t>
                </a:r>
              </a:p>
              <a:p>
                <a:pPr lvl="1"/>
                <a:r>
                  <a:rPr lang="en-US" dirty="0"/>
                  <a:t>Give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solution, is it valid?</a:t>
                </a:r>
              </a:p>
              <a:p>
                <a:pPr lvl="2"/>
                <a:r>
                  <a:rPr lang="en-US" dirty="0"/>
                  <a:t>Output is True/False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/>
                  <a:t>this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1597968"/>
            <a:ext cx="253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9982" y="2971801"/>
            <a:ext cx="299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Then we can solve this</a:t>
            </a:r>
          </a:p>
        </p:txBody>
      </p:sp>
    </p:spTree>
    <p:extLst>
      <p:ext uri="{BB962C8B-B14F-4D97-AF65-F5344CB8AC3E}">
        <p14:creationId xmlns:p14="http://schemas.microsoft.com/office/powerpoint/2010/main" val="2093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Else, it wasn’t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an independent set if no two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share an edge</a:t>
                </a:r>
              </a:p>
              <a:p>
                <a:r>
                  <a:rPr lang="en-US" dirty="0"/>
                  <a:t>Maximum Independent Set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maximum independent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2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053765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173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72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005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6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30276" y="1299638"/>
            <a:ext cx="8301690" cy="5331100"/>
            <a:chOff x="106276" y="1299638"/>
            <a:chExt cx="8301690" cy="5331100"/>
          </a:xfrm>
        </p:grpSpPr>
        <p:pic>
          <p:nvPicPr>
            <p:cNvPr id="1026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>
              <a:stCxn id="1036" idx="3"/>
              <a:endCxn id="103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28" idx="3"/>
              <a:endCxn id="1056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26" idx="3"/>
              <a:endCxn id="1060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30" idx="1"/>
              <a:endCxn id="1060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30" idx="1"/>
              <a:endCxn id="1056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30" idx="1"/>
              <a:endCxn id="1044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30" idx="1"/>
              <a:endCxn id="1042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42" idx="1"/>
              <a:endCxn id="1052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044" idx="1"/>
              <a:endCxn id="1058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032" idx="1"/>
              <a:endCxn id="1052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9034" y="1476112"/>
            <a:ext cx="331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Independent set of size 6</a:t>
            </a:r>
          </a:p>
        </p:txBody>
      </p:sp>
    </p:spTree>
    <p:extLst>
      <p:ext uri="{BB962C8B-B14F-4D97-AF65-F5344CB8AC3E}">
        <p14:creationId xmlns:p14="http://schemas.microsoft.com/office/powerpoint/2010/main" val="284899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0800000">
            <a:off x="5179497" y="4800601"/>
            <a:ext cx="1060704" cy="914400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290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4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2648" y="134532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11" idx="2"/>
          </p:cNvCxnSpPr>
          <p:nvPr/>
        </p:nvCxnSpPr>
        <p:spPr>
          <a:xfrm flipV="1">
            <a:off x="6240202" y="3962401"/>
            <a:ext cx="1227399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886201" y="3962401"/>
            <a:ext cx="1293297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  <a:endCxn id="10" idx="0"/>
          </p:cNvCxnSpPr>
          <p:nvPr/>
        </p:nvCxnSpPr>
        <p:spPr>
          <a:xfrm flipH="1">
            <a:off x="3886200" y="1802524"/>
            <a:ext cx="1366448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2" idx="3"/>
          </p:cNvCxnSpPr>
          <p:nvPr/>
        </p:nvCxnSpPr>
        <p:spPr>
          <a:xfrm flipH="1" flipV="1">
            <a:off x="6167048" y="1802524"/>
            <a:ext cx="1300552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3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29447</TotalTime>
  <Words>3623</Words>
  <Application>Microsoft Office PowerPoint</Application>
  <PresentationFormat>Custom</PresentationFormat>
  <Paragraphs>781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PowerPoint Presentation</vt:lpstr>
      <vt:lpstr>Today’s Keywords</vt:lpstr>
      <vt:lpstr>CLRS Readings</vt:lpstr>
      <vt:lpstr>Homeworks</vt:lpstr>
      <vt:lpstr>Reductions</vt:lpstr>
      <vt:lpstr>Party Problem</vt:lpstr>
      <vt:lpstr>Maximum Independent Set</vt:lpstr>
      <vt:lpstr>Example</vt:lpstr>
      <vt:lpstr>Generalized Baseball</vt:lpstr>
      <vt:lpstr>Generalized Baseball</vt:lpstr>
      <vt:lpstr>Minimum Vertex Cover</vt:lpstr>
      <vt:lpstr>Example</vt:lpstr>
      <vt:lpstr>Reduction Idea</vt:lpstr>
      <vt:lpstr>Reduction Idea</vt:lpstr>
      <vt:lpstr>Proof: ⇒</vt:lpstr>
      <vt:lpstr>Proof: ⇐</vt:lpstr>
      <vt:lpstr>Reductions</vt:lpstr>
      <vt:lpstr>MacGyver’s Reduction</vt:lpstr>
      <vt:lpstr>Bipartite Matching Reduction</vt:lpstr>
      <vt:lpstr>In General: Reduction</vt:lpstr>
      <vt:lpstr>Worst-case lower-bound Proofs</vt:lpstr>
      <vt:lpstr>Proof of Lower Bound by Reduction</vt:lpstr>
      <vt:lpstr>Reduction Proof Notation</vt:lpstr>
      <vt:lpstr>MaxIndSet≤_VMinVertCov</vt:lpstr>
      <vt:lpstr>We need to build this Reduction</vt:lpstr>
      <vt:lpstr>MaxVertCov V-Time Reducable to MinIndSet</vt:lpstr>
      <vt:lpstr>MaxIndSet V-Time Reducable to MinVertCov </vt:lpstr>
      <vt:lpstr>Corollary</vt:lpstr>
      <vt:lpstr>Corollary</vt:lpstr>
      <vt:lpstr>Conclusion</vt:lpstr>
      <vt:lpstr>PowerPoint Presentation</vt:lpstr>
      <vt:lpstr>Max Independent Set</vt:lpstr>
      <vt:lpstr>k Independent Set</vt:lpstr>
      <vt:lpstr>Maximum Independent Set</vt:lpstr>
      <vt:lpstr>k Independent Set</vt:lpstr>
      <vt:lpstr>Min Vertex Cover</vt:lpstr>
      <vt:lpstr>k Vertex Cover</vt:lpstr>
      <vt:lpstr>Minimum Vertex Cover</vt:lpstr>
      <vt:lpstr>k Vertex Cover</vt:lpstr>
      <vt:lpstr>Problem Types</vt:lpstr>
      <vt:lpstr>Reduction</vt:lpstr>
      <vt:lpstr>P vs NP</vt:lpstr>
      <vt:lpstr>k-Independent Set is NP</vt:lpstr>
      <vt:lpstr>k-Vertex Cover is NP</vt:lpstr>
      <vt:lpstr>NP-Hard</vt:lpstr>
      <vt:lpstr>NP-Hardness Reduction</vt:lpstr>
      <vt:lpstr>NP-Complete</vt:lpstr>
      <vt:lpstr>NP-Completeness</vt:lpstr>
      <vt:lpstr>NP-Completeness</vt:lpstr>
      <vt:lpstr>3-SAT</vt:lpstr>
      <vt:lpstr>k-Independent Set is NP-Complete</vt:lpstr>
      <vt:lpstr>3SAT≤_p kIndSet</vt:lpstr>
      <vt:lpstr>Instance of 3SAT to Instance of kIndSet</vt:lpstr>
      <vt:lpstr>kIndSet ⇒ Satisfying Assignment</vt:lpstr>
      <vt:lpstr>Satisfying Assignment ⇒kIndSet</vt:lpstr>
      <vt:lpstr>3SAT≤_p kIndSet</vt:lpstr>
      <vt:lpstr>k-Vertex Cover is NP-Complete</vt:lpstr>
      <vt:lpstr>kIndSet≤_p kVertCov</vt:lpstr>
      <vt:lpstr>k-Clique Problem</vt:lpstr>
      <vt:lpstr>k-Clique is NP-Complete</vt:lpstr>
      <vt:lpstr>k-Clique is NP</vt:lpstr>
      <vt:lpstr>3SAT≤_p kClique</vt:lpstr>
      <vt:lpstr>Instance of 3SAT to Instance of kClique</vt:lpstr>
      <vt:lpstr>kClique ⇒ Satisfying Assignment</vt:lpstr>
      <vt:lpstr>Satisfying Assignment⇒ kClique </vt:lpstr>
      <vt:lpstr>3SAT≤_p kClique</vt:lpstr>
      <vt:lpstr>Reduction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njb2b</cp:lastModifiedBy>
  <cp:revision>3139</cp:revision>
  <dcterms:created xsi:type="dcterms:W3CDTF">2017-08-21T20:54:06Z</dcterms:created>
  <dcterms:modified xsi:type="dcterms:W3CDTF">2018-11-29T17:38:55Z</dcterms:modified>
</cp:coreProperties>
</file>