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43" r:id="rId2"/>
    <p:sldId id="345" r:id="rId3"/>
    <p:sldId id="424" r:id="rId4"/>
    <p:sldId id="293" r:id="rId5"/>
    <p:sldId id="294" r:id="rId6"/>
    <p:sldId id="298" r:id="rId7"/>
    <p:sldId id="449" r:id="rId8"/>
    <p:sldId id="443" r:id="rId9"/>
    <p:sldId id="444" r:id="rId10"/>
    <p:sldId id="445" r:id="rId11"/>
    <p:sldId id="446" r:id="rId12"/>
    <p:sldId id="447" r:id="rId13"/>
    <p:sldId id="448" r:id="rId14"/>
    <p:sldId id="373" r:id="rId15"/>
    <p:sldId id="405" r:id="rId16"/>
    <p:sldId id="414" r:id="rId17"/>
    <p:sldId id="442" r:id="rId18"/>
    <p:sldId id="416" r:id="rId19"/>
    <p:sldId id="415" r:id="rId20"/>
    <p:sldId id="417" r:id="rId21"/>
    <p:sldId id="418" r:id="rId22"/>
    <p:sldId id="420" r:id="rId23"/>
    <p:sldId id="421" r:id="rId24"/>
    <p:sldId id="423" r:id="rId25"/>
    <p:sldId id="422" r:id="rId26"/>
    <p:sldId id="425" r:id="rId27"/>
    <p:sldId id="426" r:id="rId28"/>
    <p:sldId id="428" r:id="rId29"/>
    <p:sldId id="429" r:id="rId30"/>
    <p:sldId id="430" r:id="rId31"/>
    <p:sldId id="431" r:id="rId32"/>
    <p:sldId id="432" r:id="rId33"/>
    <p:sldId id="434" r:id="rId34"/>
    <p:sldId id="435" r:id="rId35"/>
    <p:sldId id="436" r:id="rId36"/>
    <p:sldId id="437" r:id="rId37"/>
    <p:sldId id="439" r:id="rId38"/>
    <p:sldId id="440" r:id="rId39"/>
    <p:sldId id="441" r:id="rId40"/>
    <p:sldId id="42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343"/>
            <p14:sldId id="345"/>
            <p14:sldId id="424"/>
            <p14:sldId id="293"/>
            <p14:sldId id="294"/>
            <p14:sldId id="298"/>
            <p14:sldId id="449"/>
            <p14:sldId id="443"/>
            <p14:sldId id="444"/>
            <p14:sldId id="445"/>
            <p14:sldId id="446"/>
            <p14:sldId id="447"/>
            <p14:sldId id="448"/>
            <p14:sldId id="373"/>
            <p14:sldId id="405"/>
            <p14:sldId id="414"/>
            <p14:sldId id="442"/>
            <p14:sldId id="416"/>
            <p14:sldId id="415"/>
            <p14:sldId id="417"/>
            <p14:sldId id="418"/>
            <p14:sldId id="420"/>
            <p14:sldId id="421"/>
            <p14:sldId id="423"/>
            <p14:sldId id="422"/>
            <p14:sldId id="425"/>
            <p14:sldId id="426"/>
            <p14:sldId id="428"/>
            <p14:sldId id="429"/>
            <p14:sldId id="430"/>
            <p14:sldId id="431"/>
            <p14:sldId id="432"/>
            <p14:sldId id="434"/>
            <p14:sldId id="435"/>
            <p14:sldId id="436"/>
            <p14:sldId id="437"/>
            <p14:sldId id="439"/>
            <p14:sldId id="440"/>
            <p14:sldId id="441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6600"/>
    <a:srgbClr val="FF99FF"/>
    <a:srgbClr val="FFFF00"/>
    <a:srgbClr val="FFCC00"/>
    <a:srgbClr val="92D050"/>
    <a:srgbClr val="FFCC66"/>
    <a:srgbClr val="CC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3"/>
    <p:restoredTop sz="88312" autoAdjust="0"/>
  </p:normalViewPr>
  <p:slideViewPr>
    <p:cSldViewPr>
      <p:cViewPr varScale="1">
        <p:scale>
          <a:sx n="60" d="100"/>
          <a:sy n="60" d="100"/>
        </p:scale>
        <p:origin x="192" y="1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1.png"/><Relationship Id="rId18" Type="http://schemas.openxmlformats.org/officeDocument/2006/relationships/image" Target="../media/image104.png"/><Relationship Id="rId26" Type="http://schemas.openxmlformats.org/officeDocument/2006/relationships/image" Target="../media/image111.png"/><Relationship Id="rId3" Type="http://schemas.openxmlformats.org/officeDocument/2006/relationships/image" Target="../media/image93.png"/><Relationship Id="rId21" Type="http://schemas.openxmlformats.org/officeDocument/2006/relationships/image" Target="../media/image107.png"/><Relationship Id="rId7" Type="http://schemas.openxmlformats.org/officeDocument/2006/relationships/image" Target="../media/image96.png"/><Relationship Id="rId12" Type="http://schemas.openxmlformats.org/officeDocument/2006/relationships/image" Target="../media/image100.png"/><Relationship Id="rId17" Type="http://schemas.openxmlformats.org/officeDocument/2006/relationships/image" Target="../media/image103.png"/><Relationship Id="rId25" Type="http://schemas.openxmlformats.org/officeDocument/2006/relationships/image" Target="../media/image110.png"/><Relationship Id="rId2" Type="http://schemas.openxmlformats.org/officeDocument/2006/relationships/image" Target="../media/image92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31.png"/><Relationship Id="rId24" Type="http://schemas.openxmlformats.org/officeDocument/2006/relationships/image" Target="../media/image109.png"/><Relationship Id="rId5" Type="http://schemas.openxmlformats.org/officeDocument/2006/relationships/image" Target="../media/image94.png"/><Relationship Id="rId15" Type="http://schemas.openxmlformats.org/officeDocument/2006/relationships/image" Target="../media/image35.png"/><Relationship Id="rId23" Type="http://schemas.openxmlformats.org/officeDocument/2006/relationships/image" Target="../media/image44.png"/><Relationship Id="rId10" Type="http://schemas.openxmlformats.org/officeDocument/2006/relationships/image" Target="../media/image99.png"/><Relationship Id="rId19" Type="http://schemas.openxmlformats.org/officeDocument/2006/relationships/image" Target="../media/image105.png"/><Relationship Id="rId4" Type="http://schemas.openxmlformats.org/officeDocument/2006/relationships/image" Target="../media/image23.png"/><Relationship Id="rId9" Type="http://schemas.openxmlformats.org/officeDocument/2006/relationships/image" Target="../media/image98.png"/><Relationship Id="rId14" Type="http://schemas.openxmlformats.org/officeDocument/2006/relationships/image" Target="../media/image33.png"/><Relationship Id="rId22" Type="http://schemas.openxmlformats.org/officeDocument/2006/relationships/image" Target="../media/image10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35.png"/><Relationship Id="rId18" Type="http://schemas.openxmlformats.org/officeDocument/2006/relationships/image" Target="../media/image106.png"/><Relationship Id="rId26" Type="http://schemas.openxmlformats.org/officeDocument/2006/relationships/image" Target="../media/image116.png"/><Relationship Id="rId3" Type="http://schemas.openxmlformats.org/officeDocument/2006/relationships/image" Target="../media/image112.png"/><Relationship Id="rId21" Type="http://schemas.openxmlformats.org/officeDocument/2006/relationships/image" Target="../media/image109.png"/><Relationship Id="rId7" Type="http://schemas.openxmlformats.org/officeDocument/2006/relationships/image" Target="../media/image98.png"/><Relationship Id="rId12" Type="http://schemas.openxmlformats.org/officeDocument/2006/relationships/image" Target="../media/image33.png"/><Relationship Id="rId17" Type="http://schemas.openxmlformats.org/officeDocument/2006/relationships/image" Target="../media/image105.png"/><Relationship Id="rId25" Type="http://schemas.openxmlformats.org/officeDocument/2006/relationships/image" Target="../media/image115.png"/><Relationship Id="rId2" Type="http://schemas.openxmlformats.org/officeDocument/2006/relationships/image" Target="../media/image23.png"/><Relationship Id="rId16" Type="http://schemas.openxmlformats.org/officeDocument/2006/relationships/image" Target="../media/image104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5" Type="http://schemas.openxmlformats.org/officeDocument/2006/relationships/image" Target="../media/image96.png"/><Relationship Id="rId15" Type="http://schemas.openxmlformats.org/officeDocument/2006/relationships/image" Target="../media/image103.png"/><Relationship Id="rId23" Type="http://schemas.openxmlformats.org/officeDocument/2006/relationships/image" Target="../media/image113.png"/><Relationship Id="rId10" Type="http://schemas.openxmlformats.org/officeDocument/2006/relationships/image" Target="../media/image100.png"/><Relationship Id="rId19" Type="http://schemas.openxmlformats.org/officeDocument/2006/relationships/image" Target="../media/image108.png"/><Relationship Id="rId4" Type="http://schemas.openxmlformats.org/officeDocument/2006/relationships/image" Target="../media/image95.png"/><Relationship Id="rId9" Type="http://schemas.openxmlformats.org/officeDocument/2006/relationships/image" Target="../media/image31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2133600"/>
                <a:ext cx="7391400" cy="3124200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u="sng" dirty="0"/>
                  <a:t>Warm up</a:t>
                </a:r>
                <a:r>
                  <a:rPr lang="en-US" sz="28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Θ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Hint: show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!≤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Hint 2: show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!≥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2133600"/>
                <a:ext cx="7391400" cy="3124200"/>
              </a:xfrm>
              <a:blipFill>
                <a:blip r:embed="rId2"/>
                <a:stretch>
                  <a:fillRect t="-2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439601" y="533400"/>
                <a:ext cx="4501810" cy="794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01" y="533400"/>
                <a:ext cx="4501810" cy="794064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14953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9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083662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083662" cy="457200"/>
              </a:xfrm>
              <a:prstGeom prst="rect">
                <a:avLst/>
              </a:prstGeom>
              <a:blipFill>
                <a:blip r:embed="rId6"/>
                <a:stretch>
                  <a:fillRect l="-37931" t="-147368" r="-2299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119361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9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1193610" cy="457200"/>
              </a:xfrm>
              <a:prstGeom prst="rect">
                <a:avLst/>
              </a:prstGeom>
              <a:blipFill>
                <a:blip r:embed="rId7"/>
                <a:stretch>
                  <a:fillRect l="-21875" t="-147368" r="-520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121567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9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1215678" cy="457200"/>
              </a:xfrm>
              <a:prstGeom prst="rect">
                <a:avLst/>
              </a:prstGeom>
              <a:blipFill>
                <a:blip r:embed="rId8"/>
                <a:stretch>
                  <a:fillRect l="-21649" t="-147368" r="-4124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0" y="3834326"/>
                <a:ext cx="1516402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81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0" y="3834326"/>
                <a:ext cx="1516402" cy="457200"/>
              </a:xfrm>
              <a:prstGeom prst="rect">
                <a:avLst/>
              </a:prstGeom>
              <a:blipFill>
                <a:blip r:embed="rId9"/>
                <a:stretch>
                  <a:fillRect l="-5785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562600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562600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261322" y="5874192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1322" y="5874192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6324600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6324600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115712" y="3485452"/>
            <a:ext cx="1241643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5" y="3485452"/>
            <a:ext cx="379179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637040" y="3485452"/>
            <a:ext cx="1011411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1" y="3485452"/>
            <a:ext cx="853451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3" y="4291526"/>
            <a:ext cx="358468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637039" y="4289576"/>
            <a:ext cx="558456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3" y="4289576"/>
            <a:ext cx="208106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736534" y="4291526"/>
            <a:ext cx="596805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7" y="4291526"/>
            <a:ext cx="169756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115711" y="4291527"/>
            <a:ext cx="599882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3" y="4291527"/>
            <a:ext cx="166678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09" y="196566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9" y="1965660"/>
                <a:ext cx="3745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0" y="2887520"/>
                <a:ext cx="744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0" y="2887520"/>
                <a:ext cx="744884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0" y="2887520"/>
                <a:ext cx="873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9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0" y="2887520"/>
                <a:ext cx="873124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556104" y="3601232"/>
                <a:ext cx="873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104" y="3601232"/>
                <a:ext cx="873124" cy="36933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47344" y="3558174"/>
                <a:ext cx="914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9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100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344" y="3558174"/>
                <a:ext cx="914802" cy="369332"/>
              </a:xfrm>
              <a:prstGeom prst="rect">
                <a:avLst/>
              </a:prstGeom>
              <a:blipFill>
                <a:blip r:embed="rId18"/>
                <a:stretch>
                  <a:fillRect t="-6667" r="-411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019800" y="3505200"/>
                <a:ext cx="1001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9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1001364" cy="369332"/>
              </a:xfrm>
              <a:prstGeom prst="rect">
                <a:avLst/>
              </a:prstGeom>
              <a:blipFill>
                <a:blip r:embed="rId1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543801" y="3505200"/>
                <a:ext cx="112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1" y="3505200"/>
                <a:ext cx="1129605" cy="369332"/>
              </a:xfrm>
              <a:prstGeom prst="rect">
                <a:avLst/>
              </a:prstGeom>
              <a:blipFill>
                <a:blip r:embed="rId2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3" y="545009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3" y="5450091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33444" y="5715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44" y="5715000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1" y="62116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621164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686800" y="1852559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852559"/>
                <a:ext cx="435184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697114" y="297581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114" y="2975811"/>
                <a:ext cx="43518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686800" y="382209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3822091"/>
                <a:ext cx="435184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419600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840790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717576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576" y="5255568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6032" y="582464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32" y="5824648"/>
                <a:ext cx="48282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520482" y="628631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482" y="6286313"/>
                <a:ext cx="48282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155712" y="1981200"/>
            <a:ext cx="125186" cy="47667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8889012" y="4115952"/>
                <a:ext cx="2312388" cy="7608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solidFill>
                                        <a:srgbClr val="FF00FF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solidFill>
                                        <a:srgbClr val="FF00FF"/>
                                      </a:solidFill>
                                      <a:latin typeface="Cambria Math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⁡</m:t>
                      </m:r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89012" y="4115952"/>
                <a:ext cx="2312388" cy="760849"/>
              </a:xfrm>
              <a:prstGeom prst="rect">
                <a:avLst/>
              </a:prstGeom>
              <a:blipFill>
                <a:blip r:embed="rId31"/>
                <a:stretch>
                  <a:fillRect b="-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40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38862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38862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partition is always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</a:t>
                </a: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  <a:blipFill>
                <a:blip r:embed="rId3"/>
                <a:stretch>
                  <a:fillRect l="-1852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2619228" y="2656491"/>
            <a:ext cx="6403076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619228" y="2656491"/>
            <a:ext cx="640308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1345" y="3342291"/>
            <a:ext cx="6403076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611345" y="3342291"/>
            <a:ext cx="640308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3259536" y="2656491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83260" y="3331782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28718" y="3331782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50404" y="3331782"/>
            <a:ext cx="0" cy="533400"/>
          </a:xfrm>
          <a:prstGeom prst="line">
            <a:avLst/>
          </a:prstGeom>
          <a:ln w="762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2121303" y="50292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03" y="5029200"/>
                <a:ext cx="82296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48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0" y="4267200"/>
                <a:ext cx="8229600" cy="838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Then we shorten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each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4267200"/>
                <a:ext cx="8229600" cy="838200"/>
              </a:xfrm>
              <a:blipFill>
                <a:blip r:embed="rId2"/>
                <a:stretch>
                  <a:fillRect l="-1852" t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4724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47244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partition is always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</a:t>
                </a: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  <a:blipFill>
                <a:blip r:embed="rId4"/>
                <a:stretch>
                  <a:fillRect l="-1852"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2578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257800"/>
                <a:ext cx="82296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885928" y="5943600"/>
            <a:ext cx="604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</a:rPr>
              <a:t>What’s the probability of this occurring?</a:t>
            </a:r>
          </a:p>
        </p:txBody>
      </p:sp>
    </p:spTree>
    <p:extLst>
      <p:ext uri="{BB962C8B-B14F-4D97-AF65-F5344CB8AC3E}">
        <p14:creationId xmlns:p14="http://schemas.microsoft.com/office/powerpoint/2010/main" val="2433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run time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114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must consistently select pivot from within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143000"/>
              </a:xfrm>
              <a:blipFill>
                <a:blip r:embed="rId3"/>
                <a:stretch>
                  <a:fillRect l="-1852" t="-5495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2819401"/>
                <a:ext cx="6552948" cy="71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Probability first pivot is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/>
                  <a:t> smallest: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19401"/>
                <a:ext cx="6552948" cy="712887"/>
              </a:xfrm>
              <a:prstGeom prst="rect">
                <a:avLst/>
              </a:prstGeom>
              <a:blipFill>
                <a:blip r:embed="rId4"/>
                <a:stretch>
                  <a:fillRect l="-1741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4999" y="3962401"/>
                <a:ext cx="7387022" cy="71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Probability second pivot is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/>
                  <a:t> smallest: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9" y="3962401"/>
                <a:ext cx="7387022" cy="712887"/>
              </a:xfrm>
              <a:prstGeom prst="rect">
                <a:avLst/>
              </a:prstGeom>
              <a:blipFill>
                <a:blip r:embed="rId5"/>
                <a:stretch>
                  <a:fillRect l="-1544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5105400"/>
                <a:ext cx="6309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Probability all pivot are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/>
                  <a:t> smallest: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05400"/>
                <a:ext cx="6309676" cy="523220"/>
              </a:xfrm>
              <a:prstGeom prst="rect">
                <a:avLst/>
              </a:prstGeom>
              <a:blipFill>
                <a:blip r:embed="rId6"/>
                <a:stretch>
                  <a:fillRect l="-1807" t="-11905" r="-80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86200" y="5591167"/>
                <a:ext cx="5775748" cy="1214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−2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⋅…⋅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⋅1=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591167"/>
                <a:ext cx="5775748" cy="1214307"/>
              </a:xfrm>
              <a:prstGeom prst="rect">
                <a:avLst/>
              </a:prstGeom>
              <a:blipFill>
                <a:blip r:embed="rId7"/>
                <a:stretch>
                  <a:fillRect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8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recursively sort two </a:t>
                </a:r>
                <a:r>
                  <a:rPr lang="en-US" dirty="0" err="1"/>
                  <a:t>sublists</a:t>
                </a:r>
                <a:r>
                  <a:rPr lang="en-US" dirty="0"/>
                  <a:t> around that element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recursively sort left and right </a:t>
                </a:r>
                <a:r>
                  <a:rPr lang="en-US" dirty="0" err="1"/>
                  <a:t>sublists</a:t>
                </a: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Pivot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Quickselect</a:t>
                </a:r>
                <a:r>
                  <a:rPr lang="en-US" dirty="0"/>
                  <a:t> to pick median guarantees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run time</a:t>
                </a:r>
              </a:p>
              <a:p>
                <a:pPr lvl="1"/>
                <a:r>
                  <a:rPr lang="en-US" dirty="0"/>
                  <a:t>Approach has very large constants</a:t>
                </a:r>
              </a:p>
              <a:p>
                <a:pPr lvl="1"/>
                <a:r>
                  <a:rPr lang="en-US" dirty="0"/>
                  <a:t>If you really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better off using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Better approach: Random pivot</a:t>
                </a:r>
              </a:p>
              <a:p>
                <a:pPr lvl="1"/>
                <a:r>
                  <a:rPr lang="en-US" dirty="0"/>
                  <a:t>Very small constant (very fast algorithm)</a:t>
                </a:r>
              </a:p>
              <a:p>
                <a:pPr lvl="1"/>
                <a:r>
                  <a:rPr lang="en-US" dirty="0"/>
                  <a:t>Expected to run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2"/>
                <a:r>
                  <a:rPr lang="en-US" dirty="0"/>
                  <a:t>Why? Unbalanced partitions are very unlikely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Formal Argument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Average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229600" cy="3733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Remember, run time counts comparisons!</a:t>
                </a:r>
              </a:p>
              <a:p>
                <a:r>
                  <a:rPr lang="en-US" dirty="0"/>
                  <a:t>Quicksort only compares against the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</a:p>
              <a:p>
                <a:pPr lvl="1"/>
                <a:r>
                  <a:rPr lang="en-US" dirty="0"/>
                  <a:t>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only compared to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if one of them was the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229600" cy="3733800"/>
              </a:xfrm>
              <a:blipFill>
                <a:blip r:embed="rId3"/>
                <a:stretch>
                  <a:fillRect l="-1852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10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  <a:blipFill>
                <a:blip r:embed="rId2"/>
                <a:stretch>
                  <a:fillRect l="-2532" t="-9091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34290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9476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865194" y="4343400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94" y="4343400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9091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057400" y="27432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54102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02597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Formal Argument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Average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2999"/>
          </a:xfrm>
        </p:spPr>
        <p:txBody>
          <a:bodyPr>
            <a:normAutofit/>
          </a:bodyPr>
          <a:lstStyle/>
          <a:p>
            <a:r>
              <a:rPr lang="en-US" dirty="0"/>
              <a:t>What is the probability of comparing two given elements?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743200"/>
            <a:ext cx="6403076" cy="533400"/>
            <a:chOff x="1445524" y="2895600"/>
            <a:chExt cx="6403076" cy="533400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1951645" y="38100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(Probability of comparing 3 and 4) = 1</a:t>
            </a:r>
          </a:p>
          <a:p>
            <a:pPr lvl="1"/>
            <a:r>
              <a:rPr lang="en-US" dirty="0"/>
              <a:t>Why? Otherwise I wouldn’t know which came first</a:t>
            </a:r>
          </a:p>
          <a:p>
            <a:pPr lvl="1"/>
            <a:r>
              <a:rPr lang="en-US" dirty="0"/>
              <a:t>ANY sorting algorithm must compare adjacent elements</a:t>
            </a:r>
          </a:p>
        </p:txBody>
      </p:sp>
    </p:spTree>
    <p:extLst>
      <p:ext uri="{BB962C8B-B14F-4D97-AF65-F5344CB8AC3E}">
        <p14:creationId xmlns:p14="http://schemas.microsoft.com/office/powerpoint/2010/main" val="24089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Formal Argument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Average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2999"/>
          </a:xfrm>
        </p:spPr>
        <p:txBody>
          <a:bodyPr>
            <a:normAutofit/>
          </a:bodyPr>
          <a:lstStyle/>
          <a:p>
            <a:r>
              <a:rPr lang="en-US" dirty="0"/>
              <a:t>What is the probability of comparing two given elements?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743200"/>
            <a:ext cx="6403076" cy="533400"/>
            <a:chOff x="1445524" y="2895600"/>
            <a:chExt cx="6403076" cy="533400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951645" y="3429000"/>
                <a:ext cx="8229600" cy="3276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(Probability of comparing 1 and 12)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Why?</a:t>
                </a:r>
              </a:p>
              <a:p>
                <a:pPr lvl="2"/>
                <a:r>
                  <a:rPr lang="en-US" dirty="0"/>
                  <a:t>We only compare 1 with 12 if either was chosen as the first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</a:p>
              <a:p>
                <a:pPr lvl="2"/>
                <a:r>
                  <a:rPr lang="en-US" dirty="0"/>
                  <a:t>Otherwise they would be divided into opposite </a:t>
                </a:r>
                <a:r>
                  <a:rPr lang="en-US" dirty="0" err="1"/>
                  <a:t>sublists</a:t>
                </a:r>
                <a:endParaRPr lang="en-US" dirty="0"/>
              </a:p>
            </p:txBody>
          </p:sp>
        </mc:Choice>
        <mc:Fallback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645" y="3429000"/>
                <a:ext cx="8229600" cy="3276600"/>
              </a:xfrm>
              <a:prstGeom prst="rect">
                <a:avLst/>
              </a:prstGeom>
              <a:blipFill>
                <a:blip r:embed="rId3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89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4600" y="1828800"/>
                <a:ext cx="7086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⋅…⋅2⋅1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828800"/>
                <a:ext cx="70866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38400" y="2753380"/>
                <a:ext cx="7086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      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      ⋅      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     ⋅…⋅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753380"/>
                <a:ext cx="708660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5400000">
                <a:off x="3236254" y="2321311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36254" y="2321311"/>
                <a:ext cx="45151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5400000">
                <a:off x="4226854" y="231616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26854" y="2316167"/>
                <a:ext cx="4515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5400000">
                <a:off x="5580826" y="2321312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580826" y="2321312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 t="-277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5400000">
                <a:off x="6970054" y="231616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70054" y="2316167"/>
                <a:ext cx="4515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5400000">
                <a:off x="7448975" y="2321313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448975" y="2321313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 t="-277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69107" y="3581400"/>
                <a:ext cx="70866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!≤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≤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7" y="3581400"/>
                <a:ext cx="7086600" cy="1815882"/>
              </a:xfrm>
              <a:prstGeom prst="rect">
                <a:avLst/>
              </a:prstGeom>
              <a:blipFill>
                <a:blip r:embed="rId7"/>
                <a:stretch>
                  <a:fillRect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274638"/>
                <a:ext cx="82296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!</m:t>
                          </m:r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274638"/>
                <a:ext cx="8229600" cy="1143000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752600" y="3429000"/>
            <a:ext cx="853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Formal Argument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Average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2296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Probability of comparing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(where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&gt;</m:t>
                    </m:r>
                    <m:r>
                      <a:rPr lang="en-US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 inversely proportional to the number of elements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3200" dirty="0"/>
              </a:p>
              <a:p>
                <a:r>
                  <a:rPr lang="en-US" dirty="0"/>
                  <a:t>Expected (average) number of comparisons: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229600" cy="4419600"/>
              </a:xfrm>
              <a:blipFill>
                <a:blip r:embed="rId3"/>
                <a:stretch>
                  <a:fillRect l="-1852" t="-1433" r="-1389" b="-1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3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78424" y="1143002"/>
                <a:ext cx="3581400" cy="914399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&lt;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8424" y="1143002"/>
                <a:ext cx="3581400" cy="914399"/>
              </a:xfrm>
              <a:blipFill>
                <a:blip r:embed="rId2"/>
                <a:stretch>
                  <a:fillRect t="-113699" b="-150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0655" y="1451576"/>
                <a:ext cx="3236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Consider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55" y="1451576"/>
                <a:ext cx="3236142" cy="523220"/>
              </a:xfrm>
              <a:prstGeom prst="rect">
                <a:avLst/>
              </a:prstGeom>
              <a:blipFill>
                <a:blip r:embed="rId3"/>
                <a:stretch>
                  <a:fillRect l="-35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85929" y="5334000"/>
                <a:ext cx="2048381" cy="701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Sum so far: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929" y="5334000"/>
                <a:ext cx="2048381" cy="701602"/>
              </a:xfrm>
              <a:prstGeom prst="rect">
                <a:avLst/>
              </a:prstGeom>
              <a:blipFill>
                <a:blip r:embed="rId4"/>
                <a:stretch>
                  <a:fillRect l="-613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619228" y="2667000"/>
            <a:ext cx="6403076" cy="533400"/>
            <a:chOff x="1445524" y="2895600"/>
            <a:chExt cx="6403076" cy="5334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671836" y="3359865"/>
            <a:ext cx="57839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Compared if 1 or 2 are chosen as </a:t>
            </a:r>
            <a:r>
              <a:rPr lang="en-US" sz="2800" dirty="0">
                <a:solidFill>
                  <a:srgbClr val="FF33CC"/>
                </a:solidFill>
              </a:rPr>
              <a:t>pivot</a:t>
            </a:r>
          </a:p>
          <a:p>
            <a:r>
              <a:rPr lang="en-US" sz="2800" dirty="0"/>
              <a:t>(these will always be compared)</a:t>
            </a:r>
          </a:p>
        </p:txBody>
      </p:sp>
    </p:spTree>
    <p:extLst>
      <p:ext uri="{BB962C8B-B14F-4D97-AF65-F5344CB8AC3E}">
        <p14:creationId xmlns:p14="http://schemas.microsoft.com/office/powerpoint/2010/main" val="1013552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78424" y="1143002"/>
                <a:ext cx="3581400" cy="914399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&lt;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8424" y="1143002"/>
                <a:ext cx="3581400" cy="914399"/>
              </a:xfrm>
              <a:blipFill>
                <a:blip r:embed="rId2"/>
                <a:stretch>
                  <a:fillRect t="-113699" b="-150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0655" y="1451576"/>
                <a:ext cx="3236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Consider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55" y="1451576"/>
                <a:ext cx="3236142" cy="523220"/>
              </a:xfrm>
              <a:prstGeom prst="rect">
                <a:avLst/>
              </a:prstGeom>
              <a:blipFill>
                <a:blip r:embed="rId3"/>
                <a:stretch>
                  <a:fillRect l="-35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85929" y="5334000"/>
                <a:ext cx="2627899" cy="703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Sum so far: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929" y="5334000"/>
                <a:ext cx="2627899" cy="703782"/>
              </a:xfrm>
              <a:prstGeom prst="rect">
                <a:avLst/>
              </a:prstGeom>
              <a:blipFill>
                <a:blip r:embed="rId4"/>
                <a:stretch>
                  <a:fillRect l="-480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619228" y="2667000"/>
            <a:ext cx="6403076" cy="533400"/>
            <a:chOff x="1445524" y="2895600"/>
            <a:chExt cx="6403076" cy="5334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71836" y="3359865"/>
            <a:ext cx="57839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Compared if 1 or 3 are chosen as </a:t>
            </a:r>
            <a:r>
              <a:rPr lang="en-US" sz="2800" dirty="0">
                <a:solidFill>
                  <a:srgbClr val="FF33CC"/>
                </a:solidFill>
              </a:rPr>
              <a:t>pivot</a:t>
            </a:r>
          </a:p>
          <a:p>
            <a:r>
              <a:rPr lang="en-US" sz="2800" dirty="0"/>
              <a:t>(but not if 2 is ever chosen)</a:t>
            </a:r>
          </a:p>
        </p:txBody>
      </p:sp>
    </p:spTree>
    <p:extLst>
      <p:ext uri="{BB962C8B-B14F-4D97-AF65-F5344CB8AC3E}">
        <p14:creationId xmlns:p14="http://schemas.microsoft.com/office/powerpoint/2010/main" val="56492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78424" y="1143002"/>
                <a:ext cx="3581400" cy="914399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&lt;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8424" y="1143002"/>
                <a:ext cx="3581400" cy="914399"/>
              </a:xfrm>
              <a:blipFill>
                <a:blip r:embed="rId2"/>
                <a:stretch>
                  <a:fillRect t="-113699" b="-150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0655" y="1451576"/>
                <a:ext cx="3236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Consider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55" y="1451576"/>
                <a:ext cx="3236142" cy="523220"/>
              </a:xfrm>
              <a:prstGeom prst="rect">
                <a:avLst/>
              </a:prstGeom>
              <a:blipFill>
                <a:blip r:embed="rId3"/>
                <a:stretch>
                  <a:fillRect l="-35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85929" y="5334000"/>
                <a:ext cx="3207417" cy="703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Sum so far: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929" y="5334000"/>
                <a:ext cx="3207417" cy="703782"/>
              </a:xfrm>
              <a:prstGeom prst="rect">
                <a:avLst/>
              </a:prstGeom>
              <a:blipFill>
                <a:blip r:embed="rId4"/>
                <a:stretch>
                  <a:fillRect l="-393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619228" y="2667000"/>
            <a:ext cx="6403076" cy="533400"/>
            <a:chOff x="1445524" y="2895600"/>
            <a:chExt cx="6403076" cy="5334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71836" y="3359865"/>
            <a:ext cx="57839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Compared if 1 or 4 are chosen as </a:t>
            </a:r>
            <a:r>
              <a:rPr lang="en-US" sz="2800" dirty="0">
                <a:solidFill>
                  <a:srgbClr val="FF33CC"/>
                </a:solidFill>
              </a:rPr>
              <a:t>pivot</a:t>
            </a:r>
            <a:endParaRPr lang="en-US" sz="2800" dirty="0"/>
          </a:p>
          <a:p>
            <a:r>
              <a:rPr lang="en-US" sz="2800" dirty="0"/>
              <a:t>(but not if 2 or 3 are chosen)</a:t>
            </a:r>
          </a:p>
        </p:txBody>
      </p:sp>
    </p:spTree>
    <p:extLst>
      <p:ext uri="{BB962C8B-B14F-4D97-AF65-F5344CB8AC3E}">
        <p14:creationId xmlns:p14="http://schemas.microsoft.com/office/powerpoint/2010/main" val="2593229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78424" y="1143002"/>
                <a:ext cx="3581400" cy="914399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&lt;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8424" y="1143002"/>
                <a:ext cx="3581400" cy="914399"/>
              </a:xfrm>
              <a:blipFill>
                <a:blip r:embed="rId2"/>
                <a:stretch>
                  <a:fillRect t="-113699" b="-150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0655" y="1451576"/>
                <a:ext cx="3236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Consider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55" y="1451576"/>
                <a:ext cx="3236142" cy="523220"/>
              </a:xfrm>
              <a:prstGeom prst="rect">
                <a:avLst/>
              </a:prstGeom>
              <a:blipFill>
                <a:blip r:embed="rId3"/>
                <a:stretch>
                  <a:fillRect l="-35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85928" y="5334001"/>
                <a:ext cx="5295296" cy="704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Overall sum: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+…+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928" y="5334001"/>
                <a:ext cx="5295296" cy="704295"/>
              </a:xfrm>
              <a:prstGeom prst="rect">
                <a:avLst/>
              </a:prstGeom>
              <a:blipFill>
                <a:blip r:embed="rId4"/>
                <a:stretch>
                  <a:fillRect l="-239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619228" y="2667000"/>
            <a:ext cx="6403076" cy="533400"/>
            <a:chOff x="1445524" y="2895600"/>
            <a:chExt cx="6403076" cy="5334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71836" y="3359865"/>
            <a:ext cx="596669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Compared if 1 or 12 are chosen as </a:t>
            </a:r>
            <a:r>
              <a:rPr lang="en-US" sz="2800" dirty="0">
                <a:solidFill>
                  <a:srgbClr val="FF33CC"/>
                </a:solidFill>
              </a:rPr>
              <a:t>pivot</a:t>
            </a:r>
            <a:endParaRPr lang="en-US" sz="2800" dirty="0"/>
          </a:p>
          <a:p>
            <a:r>
              <a:rPr lang="en-US" sz="2800" dirty="0"/>
              <a:t>(but not if 2 -&gt; 11 are chosen)</a:t>
            </a:r>
          </a:p>
        </p:txBody>
      </p:sp>
    </p:spTree>
    <p:extLst>
      <p:ext uri="{BB962C8B-B14F-4D97-AF65-F5344CB8AC3E}">
        <p14:creationId xmlns:p14="http://schemas.microsoft.com/office/powerpoint/2010/main" val="90326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0" y="1295401"/>
                <a:ext cx="3581400" cy="914399"/>
              </a:xfrm>
            </p:spPr>
            <p:txBody>
              <a:bodyPr>
                <a:no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0" y="1295401"/>
                <a:ext cx="3581400" cy="914399"/>
              </a:xfrm>
              <a:blipFill>
                <a:blip r:embed="rId2"/>
                <a:stretch>
                  <a:fillRect l="-4610" t="-138356" b="-20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2819400" y="2438401"/>
                <a:ext cx="5791200" cy="914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None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/>
                  <a:t>: 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+…+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marL="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438401"/>
                <a:ext cx="5791200" cy="914399"/>
              </a:xfrm>
              <a:prstGeom prst="rect">
                <a:avLst/>
              </a:prstGeom>
              <a:blipFill>
                <a:blip r:embed="rId3"/>
                <a:stretch>
                  <a:fillRect l="-1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2819400" y="3200401"/>
                <a:ext cx="5791200" cy="914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terms overall</a:t>
                </a:r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1"/>
                <a:ext cx="5791200" cy="914399"/>
              </a:xfrm>
              <a:prstGeom prst="rect">
                <a:avLst/>
              </a:prstGeom>
              <a:blipFill>
                <a:blip r:embed="rId4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1545021" y="3886201"/>
                <a:ext cx="7751379" cy="914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/>
                        </a:rPr>
                        <m:t>≤2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021" y="3886201"/>
                <a:ext cx="7751379" cy="914399"/>
              </a:xfrm>
              <a:prstGeom prst="rect">
                <a:avLst/>
              </a:prstGeom>
              <a:blipFill>
                <a:blip r:embed="rId5"/>
                <a:stretch>
                  <a:fillRect t="-139726" b="-20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486400" y="3886200"/>
            <a:ext cx="2438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001001" y="4127213"/>
                <a:ext cx="17300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1" y="4127213"/>
                <a:ext cx="1730025" cy="584775"/>
              </a:xfrm>
              <a:prstGeom prst="rect">
                <a:avLst/>
              </a:prstGeom>
              <a:blipFill>
                <a:blip r:embed="rId6"/>
                <a:stretch>
                  <a:fillRect r="-2190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36436" y="5460123"/>
                <a:ext cx="66330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Quicksort overall: expected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36" y="5460123"/>
                <a:ext cx="6633034" cy="584775"/>
              </a:xfrm>
              <a:prstGeom prst="rect">
                <a:avLst/>
              </a:prstGeom>
              <a:blipFill>
                <a:blip r:embed="rId7"/>
                <a:stretch>
                  <a:fillRect l="-2103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5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algorithms we have discussed: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Quicksort</a:t>
            </a:r>
          </a:p>
          <a:p>
            <a:r>
              <a:rPr lang="en-US" dirty="0"/>
              <a:t>Other sorting algorithms (will discuss):</a:t>
            </a:r>
          </a:p>
          <a:p>
            <a:pPr lvl="1"/>
            <a:r>
              <a:rPr lang="en-US" dirty="0" err="1"/>
              <a:t>Bubblesort</a:t>
            </a:r>
            <a:endParaRPr lang="en-US" dirty="0"/>
          </a:p>
          <a:p>
            <a:pPr lvl="1"/>
            <a:r>
              <a:rPr lang="en-US" dirty="0" err="1"/>
              <a:t>Insertionsort</a:t>
            </a:r>
            <a:endParaRPr lang="en-US" dirty="0"/>
          </a:p>
          <a:p>
            <a:pPr lvl="1"/>
            <a:r>
              <a:rPr lang="en-US" dirty="0"/>
              <a:t>Heapsort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00601" y="2209801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2209801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r="-794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0" y="2822644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22644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r="-794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47313" y="4800601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13" y="4800601"/>
                <a:ext cx="1590885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7496" y="3810001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496" y="3810001"/>
                <a:ext cx="1050159" cy="46166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87496" y="4338936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496" y="4338936"/>
                <a:ext cx="1050159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71800" y="5486401"/>
                <a:ext cx="4523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Can we do better than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486401"/>
                <a:ext cx="4523546" cy="461665"/>
              </a:xfrm>
              <a:prstGeom prst="rect">
                <a:avLst/>
              </a:prstGeom>
              <a:blipFill>
                <a:blip r:embed="rId6"/>
                <a:stretch>
                  <a:fillRect l="-1961" t="-8333" r="-1120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89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that there is no algorithm which can sort faster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Non-existence proof!</a:t>
                </a:r>
              </a:p>
              <a:p>
                <a:pPr lvl="1"/>
                <a:r>
                  <a:rPr lang="en-US" dirty="0"/>
                  <a:t>Very hard to do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23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286003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276026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52884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35809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10393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41459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40718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86518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133442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24059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33560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64857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64247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43708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00918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33448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24601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78244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8229600" cy="139371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Sorting algorithms use comparisons to figure out the order of input elements</a:t>
            </a:r>
          </a:p>
          <a:p>
            <a:r>
              <a:rPr lang="en-US" sz="2800" dirty="0"/>
              <a:t>Draw tree to illustrate all possible execution paths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5249449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88880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817548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787066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</p:spTree>
    <p:extLst>
      <p:ext uri="{BB962C8B-B14F-4D97-AF65-F5344CB8AC3E}">
        <p14:creationId xmlns:p14="http://schemas.microsoft.com/office/powerpoint/2010/main" val="33406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14448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8229600" cy="1393714"/>
          </a:xfrm>
        </p:spPr>
        <p:txBody>
          <a:bodyPr>
            <a:normAutofit/>
          </a:bodyPr>
          <a:lstStyle/>
          <a:p>
            <a:r>
              <a:rPr lang="en-US" sz="2800" dirty="0"/>
              <a:t>Worst case run time is the longest execution path</a:t>
            </a:r>
          </a:p>
          <a:p>
            <a:r>
              <a:rPr lang="en-US" sz="2800" dirty="0"/>
              <a:t>i.e., “height” of the decision tree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  <p:sp>
        <p:nvSpPr>
          <p:cNvPr id="66" name="Right Brace 65"/>
          <p:cNvSpPr/>
          <p:nvPr/>
        </p:nvSpPr>
        <p:spPr>
          <a:xfrm rot="5400000">
            <a:off x="5897880" y="3002281"/>
            <a:ext cx="304799" cy="64922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! 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Possible permutations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blipFill>
                <a:blip r:embed="rId2"/>
                <a:stretch>
                  <a:fillRect t="-6897" b="-2413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10800000">
            <a:off x="2575558" y="3096026"/>
            <a:ext cx="304799" cy="28693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blipFill>
                <a:blip r:embed="rId3"/>
                <a:stretch>
                  <a:fillRect l="-3846" b="-12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blipFill>
                <a:blip r:embed="rId4"/>
                <a:stretch>
                  <a:fillRect l="-17949" r="-14103" b="-1515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96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 animBg="1"/>
      <p:bldP spid="79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3600" y="1143001"/>
                <a:ext cx="8610600" cy="827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⋅…⋅2⋅1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143001"/>
                <a:ext cx="8610600" cy="82747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76400" y="2322006"/>
                <a:ext cx="8686800" cy="1030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    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      ⋅    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        ⋅…⋅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     1        ⋅…⋅1⋅1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322006"/>
                <a:ext cx="8686800" cy="1030795"/>
              </a:xfrm>
              <a:prstGeom prst="rect">
                <a:avLst/>
              </a:prstGeom>
              <a:blipFill>
                <a:blip r:embed="rId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5400000">
                <a:off x="28552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855255" y="1869147"/>
                <a:ext cx="451513" cy="523220"/>
              </a:xfrm>
              <a:prstGeom prst="rect">
                <a:avLst/>
              </a:prstGeom>
              <a:blipFill>
                <a:blip r:embed="rId4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5400000">
                <a:off x="36934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93455" y="1869147"/>
                <a:ext cx="451513" cy="523220"/>
              </a:xfrm>
              <a:prstGeom prst="rect">
                <a:avLst/>
              </a:prstGeom>
              <a:blipFill>
                <a:blip r:embed="rId5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5400000">
                <a:off x="50650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65055" y="1869147"/>
                <a:ext cx="451513" cy="523220"/>
              </a:xfrm>
              <a:prstGeom prst="rect">
                <a:avLst/>
              </a:prstGeom>
              <a:blipFill>
                <a:blip r:embed="rId5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5400000">
                <a:off x="7503454" y="193461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03454" y="1934618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5400000">
                <a:off x="6589054" y="186914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589054" y="1869148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62200" y="3429000"/>
                <a:ext cx="7086600" cy="3310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!≥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 dirty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800" i="1" dirty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 dirty="0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i="1" dirty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/>
                        </a:rPr>
                        <m:t>Ω</m:t>
                      </m:r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429000"/>
                <a:ext cx="7086600" cy="3310458"/>
              </a:xfrm>
              <a:prstGeom prst="rect">
                <a:avLst/>
              </a:prstGeom>
              <a:blipFill>
                <a:blip r:embed="rId8"/>
                <a:stretch>
                  <a:fillRect b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274638"/>
                <a:ext cx="82296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!</m:t>
                          </m:r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274638"/>
                <a:ext cx="8229600" cy="1143000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 rot="5400000">
                <a:off x="9052474" y="193461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052474" y="1934618"/>
                <a:ext cx="45151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5400000">
                <a:off x="9484655" y="1934619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484655" y="1934619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1752600" y="3429000"/>
            <a:ext cx="853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14448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143000"/>
                <a:ext cx="8229600" cy="13937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Conclusion: Worst Case Optimal run time of sorting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Θ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There is no (comparison-based) sorting algorithm with run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𝑜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143000"/>
                <a:ext cx="8229600" cy="1393714"/>
              </a:xfrm>
              <a:blipFill>
                <a:blip r:embed="rId2"/>
                <a:stretch>
                  <a:fillRect l="-1079" t="-8108" r="-308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  <p:sp>
        <p:nvSpPr>
          <p:cNvPr id="66" name="Right Brace 65"/>
          <p:cNvSpPr/>
          <p:nvPr/>
        </p:nvSpPr>
        <p:spPr>
          <a:xfrm rot="5400000">
            <a:off x="5897880" y="3002281"/>
            <a:ext cx="304799" cy="64922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! 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Possible permutations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10800000">
            <a:off x="2575558" y="3096026"/>
            <a:ext cx="304799" cy="28693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blipFill>
                <a:blip r:embed="rId4"/>
                <a:stretch>
                  <a:fillRect l="-3846" b="-12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blipFill>
                <a:blip r:embed="rId5"/>
                <a:stretch>
                  <a:fillRect l="-17949" r="-14103" b="-1515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530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algorithms we have discussed: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Quicksort</a:t>
            </a:r>
          </a:p>
          <a:p>
            <a:r>
              <a:rPr lang="en-US" dirty="0"/>
              <a:t>Other sorting algorithms</a:t>
            </a:r>
          </a:p>
          <a:p>
            <a:pPr lvl="1"/>
            <a:r>
              <a:rPr lang="en-US" dirty="0" err="1"/>
              <a:t>Bubblesort</a:t>
            </a:r>
            <a:endParaRPr lang="en-US" dirty="0"/>
          </a:p>
          <a:p>
            <a:pPr lvl="1"/>
            <a:r>
              <a:rPr lang="en-US" dirty="0" err="1"/>
              <a:t>Insertionsort</a:t>
            </a:r>
            <a:endParaRPr lang="en-US" dirty="0"/>
          </a:p>
          <a:p>
            <a:pPr lvl="1"/>
            <a:r>
              <a:rPr lang="en-US" dirty="0"/>
              <a:t>Heapsort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00601" y="2209801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2209801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r="-794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0" y="2822644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22644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r="-794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47313" y="4800601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13" y="4800601"/>
                <a:ext cx="1590885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7496" y="3810001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496" y="3810001"/>
                <a:ext cx="1050159" cy="46166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87496" y="4338936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496" y="4338936"/>
                <a:ext cx="1050159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699903" y="2210416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Optimal!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9903" y="2822643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Optimal!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2303" y="4800601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Optimal!</a:t>
            </a:r>
          </a:p>
        </p:txBody>
      </p:sp>
    </p:spTree>
    <p:extLst>
      <p:ext uri="{BB962C8B-B14F-4D97-AF65-F5344CB8AC3E}">
        <p14:creationId xmlns:p14="http://schemas.microsoft.com/office/powerpoint/2010/main" val="30488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Isn’t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properties of sorting algorithms:</a:t>
            </a:r>
          </a:p>
          <a:p>
            <a:r>
              <a:rPr lang="en-US" dirty="0">
                <a:solidFill>
                  <a:srgbClr val="FF0000"/>
                </a:solidFill>
              </a:rPr>
              <a:t>Run Time</a:t>
            </a:r>
          </a:p>
          <a:p>
            <a:pPr lvl="1"/>
            <a:r>
              <a:rPr lang="en-US" dirty="0"/>
              <a:t>Asymptotic Complexity</a:t>
            </a:r>
          </a:p>
          <a:p>
            <a:pPr lvl="1"/>
            <a:r>
              <a:rPr lang="en-US" dirty="0"/>
              <a:t>Constants</a:t>
            </a:r>
          </a:p>
          <a:p>
            <a:r>
              <a:rPr lang="en-US" dirty="0">
                <a:solidFill>
                  <a:srgbClr val="0070C0"/>
                </a:solidFill>
              </a:rPr>
              <a:t>In Place (or In-Situ)</a:t>
            </a:r>
          </a:p>
          <a:p>
            <a:pPr lvl="1"/>
            <a:r>
              <a:rPr lang="en-US" dirty="0"/>
              <a:t>Done with only constant additional space</a:t>
            </a:r>
          </a:p>
          <a:p>
            <a:r>
              <a:rPr lang="en-US" dirty="0">
                <a:solidFill>
                  <a:srgbClr val="0070C0"/>
                </a:solidFill>
              </a:rPr>
              <a:t>Adaptive</a:t>
            </a:r>
          </a:p>
          <a:p>
            <a:pPr lvl="1"/>
            <a:r>
              <a:rPr lang="en-US" dirty="0"/>
              <a:t>Faster if list is nearly sorted</a:t>
            </a:r>
          </a:p>
          <a:p>
            <a:r>
              <a:rPr lang="en-US" dirty="0">
                <a:solidFill>
                  <a:srgbClr val="0070C0"/>
                </a:solidFill>
              </a:rPr>
              <a:t>Stable</a:t>
            </a:r>
          </a:p>
          <a:p>
            <a:pPr lvl="1"/>
            <a:r>
              <a:rPr lang="en-US" dirty="0"/>
              <a:t>Equal elements remain in original order</a:t>
            </a:r>
          </a:p>
          <a:p>
            <a:r>
              <a:rPr lang="en-US" dirty="0">
                <a:solidFill>
                  <a:srgbClr val="0070C0"/>
                </a:solidFill>
              </a:rPr>
              <a:t>Parallelizable</a:t>
            </a:r>
          </a:p>
          <a:p>
            <a:pPr lvl="1"/>
            <a:r>
              <a:rPr lang="en-US" dirty="0"/>
              <a:t>Runs faster with many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25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000" b="1" dirty="0"/>
                  <a:t>: </a:t>
                </a:r>
              </a:p>
              <a:p>
                <a:pPr lvl="1"/>
                <a:r>
                  <a:rPr lang="en-US" sz="1800" dirty="0"/>
                  <a:t>Break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elements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&gt;1</m:t>
                    </m:r>
                  </m:oMath>
                </a14:m>
                <a:r>
                  <a:rPr lang="en-US" sz="1800" dirty="0"/>
                  <a:t>: Sort each </a:t>
                </a:r>
                <a:r>
                  <a:rPr lang="en-US" sz="1800" dirty="0" err="1"/>
                  <a:t>sublist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𝑛</m:t>
                    </m:r>
                    <m:r>
                      <a:rPr lang="en-US" sz="18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/>
                  <a:t>: List is already sorted (</a:t>
                </a:r>
                <a:r>
                  <a:rPr lang="en-US" sz="1800" dirty="0">
                    <a:solidFill>
                      <a:srgbClr val="FF33CC"/>
                    </a:solidFill>
                  </a:rPr>
                  <a:t>base case</a:t>
                </a:r>
                <a:r>
                  <a:rPr lang="en-US" sz="1800" dirty="0"/>
                  <a:t>)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Merge together sorted </a:t>
                </a:r>
                <a:r>
                  <a:rPr lang="en-US" sz="1800" dirty="0" err="1"/>
                  <a:t>sublists</a:t>
                </a:r>
                <a:r>
                  <a:rPr lang="en-US" sz="1800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blipFill>
                <a:blip r:embed="rId2"/>
                <a:stretch>
                  <a:fillRect l="-887" t="-2000" b="-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blipFill>
                <a:blip r:embed="rId3"/>
                <a:stretch>
                  <a:fillRect r="-1852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6742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143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8050" y="4547173"/>
            <a:ext cx="1600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  <a:p>
            <a:pPr algn="ctr"/>
            <a:r>
              <a:rPr lang="en-US" sz="3200" dirty="0"/>
              <a:t>(usually)</a:t>
            </a:r>
          </a:p>
        </p:txBody>
      </p:sp>
    </p:spTree>
    <p:extLst>
      <p:ext uri="{BB962C8B-B14F-4D97-AF65-F5344CB8AC3E}">
        <p14:creationId xmlns:p14="http://schemas.microsoft.com/office/powerpoint/2010/main" val="187117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:r>
                  <a:rPr lang="en-US" dirty="0"/>
                  <a:t>Merge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  <a:p>
                <a:r>
                  <a:rPr lang="en-US" dirty="0"/>
                  <a:t>We have: </a:t>
                </a:r>
              </a:p>
              <a:p>
                <a:pPr lvl="1"/>
                <a:r>
                  <a:rPr lang="en-US" dirty="0"/>
                  <a:t>2 sorted lists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1 output list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not empty):</a:t>
                </a:r>
              </a:p>
              <a:p>
                <a:pPr marL="0" indent="0">
                  <a:buNone/>
                </a:pPr>
                <a:r>
                  <a:rPr lang="en-US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[0]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:r>
                  <a:rPr lang="en-US" dirty="0"/>
                  <a:t>	Else: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  <a:blipFill>
                <a:blip r:embed="rId2"/>
                <a:stretch>
                  <a:fillRect l="-1543" t="-1639" b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743200" y="3810000"/>
            <a:ext cx="4800600" cy="10668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800" y="2823894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33CC"/>
                </a:solidFill>
              </a:rPr>
              <a:t>Adaptive</a:t>
            </a:r>
            <a:r>
              <a:rPr lang="en-US" sz="2400" dirty="0">
                <a:solidFill>
                  <a:srgbClr val="FF33CC"/>
                </a:solidFill>
              </a:rPr>
              <a:t>:</a:t>
            </a:r>
          </a:p>
          <a:p>
            <a:r>
              <a:rPr lang="en-US" sz="2400" dirty="0">
                <a:solidFill>
                  <a:srgbClr val="FF33CC"/>
                </a:solidFill>
              </a:rPr>
              <a:t>If elements are equal, leftmost comes first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7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000" b="1" dirty="0"/>
                  <a:t>: </a:t>
                </a:r>
              </a:p>
              <a:p>
                <a:pPr lvl="1"/>
                <a:r>
                  <a:rPr lang="en-US" sz="1800" dirty="0"/>
                  <a:t>Break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elements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&gt;1</m:t>
                    </m:r>
                  </m:oMath>
                </a14:m>
                <a:r>
                  <a:rPr lang="en-US" sz="1800" dirty="0"/>
                  <a:t>: Sort each </a:t>
                </a:r>
                <a:r>
                  <a:rPr lang="en-US" sz="1800" dirty="0" err="1"/>
                  <a:t>sublist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𝑛</m:t>
                    </m:r>
                    <m:r>
                      <a:rPr lang="en-US" sz="18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/>
                  <a:t>: List is already sorted (</a:t>
                </a:r>
                <a:r>
                  <a:rPr lang="en-US" sz="1800" dirty="0">
                    <a:solidFill>
                      <a:srgbClr val="FF33CC"/>
                    </a:solidFill>
                  </a:rPr>
                  <a:t>base case</a:t>
                </a:r>
                <a:r>
                  <a:rPr lang="en-US" sz="1800" dirty="0"/>
                  <a:t>)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Merge together sorted </a:t>
                </a:r>
                <a:r>
                  <a:rPr lang="en-US" sz="1800" dirty="0" err="1"/>
                  <a:t>sublists</a:t>
                </a:r>
                <a:r>
                  <a:rPr lang="en-US" sz="1800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blipFill>
                <a:blip r:embed="rId2"/>
                <a:stretch>
                  <a:fillRect l="-887" t="-2000" b="-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blipFill>
                <a:blip r:embed="rId3"/>
                <a:stretch>
                  <a:fillRect r="-1852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6292" y="3962400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6742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143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8050" y="4547173"/>
            <a:ext cx="1600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  <a:p>
            <a:pPr algn="ctr"/>
            <a:r>
              <a:rPr lang="en-US" sz="3200" dirty="0"/>
              <a:t>(usually)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87776" y="4547174"/>
            <a:ext cx="8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elements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Sort each </a:t>
                </a:r>
                <a:r>
                  <a:rPr lang="en-US" dirty="0" err="1"/>
                  <a:t>sublist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List is already sorted (</a:t>
                </a:r>
                <a:r>
                  <a:rPr lang="en-US" dirty="0">
                    <a:solidFill>
                      <a:srgbClr val="FF33CC"/>
                    </a:solidFill>
                  </a:rPr>
                  <a:t>base case</a:t>
                </a:r>
                <a:r>
                  <a:rPr lang="en-US" dirty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Merge together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4421" y="1600200"/>
            <a:ext cx="8153400" cy="10668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7682" y="124974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33CC"/>
                </a:solidFill>
              </a:rPr>
              <a:t>Parallelizable</a:t>
            </a:r>
            <a:r>
              <a:rPr lang="en-US" sz="2400" dirty="0">
                <a:solidFill>
                  <a:srgbClr val="FF33CC"/>
                </a:solidFill>
              </a:rPr>
              <a:t>:</a:t>
            </a:r>
          </a:p>
          <a:p>
            <a:r>
              <a:rPr lang="en-US" sz="2400" dirty="0">
                <a:solidFill>
                  <a:srgbClr val="FF33CC"/>
                </a:solidFill>
              </a:rPr>
              <a:t>Allow different machines to work on each </a:t>
            </a:r>
            <a:r>
              <a:rPr lang="en-US" sz="2400" dirty="0" err="1">
                <a:solidFill>
                  <a:srgbClr val="FF33CC"/>
                </a:solidFill>
              </a:rPr>
              <a:t>sublist</a:t>
            </a:r>
            <a:endParaRPr lang="en-US" sz="24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76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(Sequential)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8722816" y="2505032"/>
                <a:ext cx="263098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total / level</a:t>
                </a:r>
              </a:p>
            </p:txBody>
          </p:sp>
        </mc:Choice>
        <mc:Fallback>
          <p:sp>
            <p:nvSpPr>
              <p:cNvPr id="4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22816" y="2505032"/>
                <a:ext cx="2630984" cy="523220"/>
              </a:xfrm>
              <a:prstGeom prst="rect">
                <a:avLst/>
              </a:prstGeom>
              <a:blipFill>
                <a:blip r:embed="rId2"/>
                <a:stretch>
                  <a:fillRect t="-9524" b="-309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/>
          <p:cNvSpPr/>
          <p:nvPr/>
        </p:nvSpPr>
        <p:spPr>
          <a:xfrm flipH="1" flipV="1">
            <a:off x="8722816" y="2133600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2"/>
              <p:cNvSpPr txBox="1">
                <a:spLocks noChangeArrowheads="1"/>
              </p:cNvSpPr>
              <p:nvPr/>
            </p:nvSpPr>
            <p:spPr bwMode="auto">
              <a:xfrm>
                <a:off x="8760916" y="3676688"/>
                <a:ext cx="2312388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⁡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FF"/>
                    </a:solidFill>
                  </a:rPr>
                  <a:t> </a:t>
                </a:r>
                <a:r>
                  <a:rPr lang="en-US" sz="2800" dirty="0"/>
                  <a:t>levels</a:t>
                </a:r>
              </a:p>
              <a:p>
                <a:pPr algn="ctr"/>
                <a:r>
                  <a:rPr lang="en-US" sz="2800" dirty="0"/>
                  <a:t>of recursion</a:t>
                </a:r>
              </a:p>
            </p:txBody>
          </p:sp>
        </mc:Choice>
        <mc:Fallback>
          <p:sp>
            <p:nvSpPr>
              <p:cNvPr id="4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0916" y="3676688"/>
                <a:ext cx="2312388" cy="954107"/>
              </a:xfrm>
              <a:prstGeom prst="rect">
                <a:avLst/>
              </a:prstGeom>
              <a:blipFill>
                <a:blip r:embed="rId3"/>
                <a:stretch>
                  <a:fillRect t="-6579" b="-15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4465610" y="1182558"/>
                <a:ext cx="3183628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0" y="1182558"/>
                <a:ext cx="3183628" cy="72244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6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9245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9144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562850" y="4291526"/>
            <a:ext cx="4233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2958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9245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6575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blipFill>
                <a:blip r:embed="rId1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blipFill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blipFill>
                <a:blip r:embed="rId20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159810" y="339423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10" y="3394238"/>
                <a:ext cx="374590" cy="564898"/>
              </a:xfrm>
              <a:prstGeom prst="rect">
                <a:avLst/>
              </a:prstGeom>
              <a:blipFill>
                <a:blip r:embed="rId2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0" y="6248400"/>
                <a:ext cx="3283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6248400"/>
                <a:ext cx="3283784" cy="523220"/>
              </a:xfrm>
              <a:prstGeom prst="rect">
                <a:avLst/>
              </a:prstGeom>
              <a:blipFill>
                <a:blip r:embed="rId26"/>
                <a:stretch>
                  <a:fillRect l="-4247" t="-14634" r="-1158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683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(</a:t>
            </a:r>
            <a:r>
              <a:rPr lang="en-US" dirty="0">
                <a:solidFill>
                  <a:srgbClr val="7030A0"/>
                </a:solidFill>
              </a:rPr>
              <a:t>Parallel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4465611" y="1182558"/>
                <a:ext cx="3081036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1" y="1182558"/>
                <a:ext cx="3081036" cy="72244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6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9245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9144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562850" y="4291526"/>
            <a:ext cx="4233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2958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9245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6575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blipFill>
                <a:blip r:embed="rId1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159810" y="354990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10" y="354990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1" y="6248400"/>
                <a:ext cx="3011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6248400"/>
                <a:ext cx="3011017" cy="523220"/>
              </a:xfrm>
              <a:prstGeom prst="rect">
                <a:avLst/>
              </a:prstGeom>
              <a:blipFill>
                <a:blip r:embed="rId23"/>
                <a:stretch>
                  <a:fillRect l="-4641" t="-14634" r="-1266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78111" y="2743200"/>
            <a:ext cx="52964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Box 2"/>
          <p:cNvSpPr txBox="1">
            <a:spLocks noChangeArrowheads="1"/>
          </p:cNvSpPr>
          <p:nvPr/>
        </p:nvSpPr>
        <p:spPr bwMode="auto">
          <a:xfrm>
            <a:off x="1719420" y="2286000"/>
            <a:ext cx="2630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Done in Parallel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696200" y="25146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514600"/>
                <a:ext cx="374590" cy="564898"/>
              </a:xfrm>
              <a:prstGeom prst="rect">
                <a:avLst/>
              </a:prstGeom>
              <a:blipFill>
                <a:blip r:embed="rId2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1561588" y="3611772"/>
            <a:ext cx="69728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534400" y="33528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352800"/>
                <a:ext cx="374590" cy="564898"/>
              </a:xfrm>
              <a:prstGeom prst="rect">
                <a:avLst/>
              </a:prstGeom>
              <a:blipFill>
                <a:blip r:embed="rId2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>
          <a:xfrm>
            <a:off x="1524000" y="4941812"/>
            <a:ext cx="69728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464610" y="45720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610" y="4572000"/>
                <a:ext cx="36580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47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" grpId="0"/>
      <p:bldP spid="3" grpId="0" animBg="1"/>
      <p:bldP spid="81" grpId="0"/>
      <p:bldP spid="84" grpId="0"/>
      <p:bldP spid="86" grpId="0" animBg="1"/>
      <p:bldP spid="87" grpId="0"/>
      <p:bldP spid="90" grpId="0" animBg="1"/>
      <p:bldP spid="9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88686" y="1661993"/>
                <a:ext cx="277050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(almost always)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686" y="1661993"/>
                <a:ext cx="2770502" cy="1569660"/>
              </a:xfrm>
              <a:prstGeom prst="rect">
                <a:avLst/>
              </a:prstGeom>
              <a:blipFill>
                <a:blip r:embed="rId2"/>
                <a:stretch>
                  <a:fillRect l="-4566" r="-5023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0449" y="4547175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7618" y="4547175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5325" y="4547174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6292" y="3962400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87776" y="4547174"/>
            <a:ext cx="8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2133600" y="1369607"/>
                <a:ext cx="5655086" cy="18620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Idea: pick a </a:t>
                </a:r>
                <a:r>
                  <a:rPr lang="en-US" sz="2000" dirty="0">
                    <a:solidFill>
                      <a:srgbClr val="FF33CC"/>
                    </a:solidFill>
                  </a:rPr>
                  <a:t>partition</a:t>
                </a:r>
                <a:r>
                  <a:rPr lang="en-US" sz="2000" dirty="0"/>
                  <a:t> element, recursively sort two </a:t>
                </a:r>
                <a:r>
                  <a:rPr lang="en-US" sz="2000" dirty="0" err="1"/>
                  <a:t>sublists</a:t>
                </a:r>
                <a:r>
                  <a:rPr lang="en-US" sz="2000" dirty="0"/>
                  <a:t> around that element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Divide: </a:t>
                </a:r>
                <a:r>
                  <a:rPr lang="en-US" sz="2000" dirty="0"/>
                  <a:t>select an element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Conquer: </a:t>
                </a:r>
                <a:r>
                  <a:rPr lang="en-US" sz="2000" dirty="0"/>
                  <a:t>recursively sort left and right </a:t>
                </a:r>
                <a:r>
                  <a:rPr lang="en-US" sz="2000" dirty="0" err="1"/>
                  <a:t>sublists</a:t>
                </a:r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Combine: </a:t>
                </a:r>
                <a:r>
                  <a:rPr lang="en-US" sz="2000" dirty="0"/>
                  <a:t>Nothing!</a:t>
                </a: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369607"/>
                <a:ext cx="5655086" cy="1862047"/>
              </a:xfrm>
              <a:prstGeom prst="rect">
                <a:avLst/>
              </a:prstGeom>
              <a:blipFill>
                <a:blip r:embed="rId3"/>
                <a:stretch>
                  <a:fillRect l="-897" t="-2041" b="-13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79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 and Conquer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Quicksort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Worst case lower bound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42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01670" y="1371600"/>
            <a:ext cx="99913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&gt;or&lt;?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00400" y="2057400"/>
            <a:ext cx="106680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&gt;or&lt;?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06034" y="2057400"/>
            <a:ext cx="1009366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&gt;or&lt;?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33600" y="27432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&gt;or&lt;?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419600" y="2743200"/>
            <a:ext cx="99060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&gt;or&lt;?</a:t>
            </a:r>
          </a:p>
        </p:txBody>
      </p:sp>
      <p:cxnSp>
        <p:nvCxnSpPr>
          <p:cNvPr id="23" name="Straight Arrow Connector 22"/>
          <p:cNvCxnSpPr>
            <a:stCxn id="5" idx="1"/>
            <a:endCxn id="8" idx="0"/>
          </p:cNvCxnSpPr>
          <p:nvPr/>
        </p:nvCxnSpPr>
        <p:spPr>
          <a:xfrm flipH="1">
            <a:off x="3733800" y="1600200"/>
            <a:ext cx="166787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9" idx="0"/>
          </p:cNvCxnSpPr>
          <p:nvPr/>
        </p:nvCxnSpPr>
        <p:spPr>
          <a:xfrm>
            <a:off x="6400801" y="1600200"/>
            <a:ext cx="2009917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1"/>
            <a:endCxn id="10" idx="0"/>
          </p:cNvCxnSpPr>
          <p:nvPr/>
        </p:nvCxnSpPr>
        <p:spPr>
          <a:xfrm flipH="1">
            <a:off x="2657476" y="2286000"/>
            <a:ext cx="5429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1" idx="0"/>
          </p:cNvCxnSpPr>
          <p:nvPr/>
        </p:nvCxnSpPr>
        <p:spPr>
          <a:xfrm>
            <a:off x="4267200" y="2286000"/>
            <a:ext cx="6477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705601" y="2743200"/>
            <a:ext cx="1038367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&gt;or&lt;?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991600" y="2743200"/>
            <a:ext cx="106680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&gt;or&lt;?</a:t>
            </a:r>
          </a:p>
        </p:txBody>
      </p:sp>
      <p:cxnSp>
        <p:nvCxnSpPr>
          <p:cNvPr id="35" name="Straight Arrow Connector 34"/>
          <p:cNvCxnSpPr>
            <a:stCxn id="9" idx="1"/>
            <a:endCxn id="33" idx="0"/>
          </p:cNvCxnSpPr>
          <p:nvPr/>
        </p:nvCxnSpPr>
        <p:spPr>
          <a:xfrm flipH="1">
            <a:off x="7224784" y="2286000"/>
            <a:ext cx="68125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34" idx="0"/>
          </p:cNvCxnSpPr>
          <p:nvPr/>
        </p:nvCxnSpPr>
        <p:spPr>
          <a:xfrm>
            <a:off x="8915400" y="2286000"/>
            <a:ext cx="609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9620250" y="3447197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&gt;or&lt;?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840105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&gt;or&lt;?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723900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&gt;or&lt;?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09600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&gt;or&lt;?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953000" y="3434687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&gt;or&lt;?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3810000" y="3434687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&gt;or&lt;?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68605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&gt;or&lt;?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52400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&gt;or&lt;?</a:t>
            </a:r>
          </a:p>
        </p:txBody>
      </p:sp>
      <p:cxnSp>
        <p:nvCxnSpPr>
          <p:cNvPr id="77" name="Straight Arrow Connector 76"/>
          <p:cNvCxnSpPr>
            <a:stCxn id="10" idx="1"/>
            <a:endCxn id="76" idx="0"/>
          </p:cNvCxnSpPr>
          <p:nvPr/>
        </p:nvCxnSpPr>
        <p:spPr>
          <a:xfrm flipH="1">
            <a:off x="2047876" y="2971800"/>
            <a:ext cx="857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3"/>
            <a:endCxn id="75" idx="0"/>
          </p:cNvCxnSpPr>
          <p:nvPr/>
        </p:nvCxnSpPr>
        <p:spPr>
          <a:xfrm>
            <a:off x="3181351" y="2971800"/>
            <a:ext cx="2857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1" idx="1"/>
            <a:endCxn id="74" idx="0"/>
          </p:cNvCxnSpPr>
          <p:nvPr/>
        </p:nvCxnSpPr>
        <p:spPr>
          <a:xfrm flipH="1">
            <a:off x="4333876" y="2971801"/>
            <a:ext cx="85725" cy="462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3"/>
            <a:endCxn id="73" idx="0"/>
          </p:cNvCxnSpPr>
          <p:nvPr/>
        </p:nvCxnSpPr>
        <p:spPr>
          <a:xfrm>
            <a:off x="5410201" y="2971801"/>
            <a:ext cx="66675" cy="462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3" idx="1"/>
            <a:endCxn id="72" idx="0"/>
          </p:cNvCxnSpPr>
          <p:nvPr/>
        </p:nvCxnSpPr>
        <p:spPr>
          <a:xfrm flipH="1">
            <a:off x="6619876" y="2971800"/>
            <a:ext cx="857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3" idx="3"/>
            <a:endCxn id="71" idx="0"/>
          </p:cNvCxnSpPr>
          <p:nvPr/>
        </p:nvCxnSpPr>
        <p:spPr>
          <a:xfrm>
            <a:off x="7743967" y="2971800"/>
            <a:ext cx="18908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4" idx="1"/>
            <a:endCxn id="70" idx="0"/>
          </p:cNvCxnSpPr>
          <p:nvPr/>
        </p:nvCxnSpPr>
        <p:spPr>
          <a:xfrm flipH="1">
            <a:off x="8924926" y="2971800"/>
            <a:ext cx="6667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4" idx="3"/>
            <a:endCxn id="69" idx="0"/>
          </p:cNvCxnSpPr>
          <p:nvPr/>
        </p:nvCxnSpPr>
        <p:spPr>
          <a:xfrm>
            <a:off x="10058401" y="2971801"/>
            <a:ext cx="85725" cy="4753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1600201" y="4876800"/>
            <a:ext cx="1793117" cy="457200"/>
          </a:xfrm>
          <a:prstGeom prst="round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[1,2,3,4,5]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3728968" y="4876800"/>
            <a:ext cx="1793117" cy="457200"/>
          </a:xfrm>
          <a:prstGeom prst="round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[2,1,3,4,5]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243567" y="4864290"/>
            <a:ext cx="1793117" cy="457200"/>
          </a:xfrm>
          <a:prstGeom prst="round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[5,2,4,1,3]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8798684" y="4864290"/>
            <a:ext cx="1793117" cy="457200"/>
          </a:xfrm>
          <a:prstGeom prst="round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[5,4,3,2,1]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38800" y="47244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77468" y="47244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93234" y="420118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698334" y="420118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802171" y="412154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620250" y="412154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634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  <a:p>
            <a:r>
              <a:rPr lang="en-US" dirty="0"/>
              <a:t>Chapter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Hw3 Due 11pm Monday Oct. 1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Written (use </a:t>
            </a:r>
            <a:r>
              <a:rPr lang="en-US" dirty="0" err="1"/>
              <a:t>LaTeX</a:t>
            </a:r>
            <a:r>
              <a:rPr lang="en-US" dirty="0"/>
              <a:t>!)</a:t>
            </a:r>
          </a:p>
          <a:p>
            <a:r>
              <a:rPr lang="en-US" dirty="0"/>
              <a:t>Hw2 Grace Period</a:t>
            </a:r>
          </a:p>
          <a:p>
            <a:pPr lvl="1"/>
            <a:r>
              <a:rPr lang="en-US" dirty="0"/>
              <a:t>Opens 4pm today, closes 4pm tomorrow</a:t>
            </a:r>
          </a:p>
          <a:p>
            <a:pPr lvl="1"/>
            <a:r>
              <a:rPr lang="en-US" dirty="0"/>
              <a:t>Do NOT ask TAs for help on Hw2 (grace period is for formatting)</a:t>
            </a:r>
          </a:p>
          <a:p>
            <a:pPr lvl="1"/>
            <a:r>
              <a:rPr lang="en-US" dirty="0"/>
              <a:t>See your email for specific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  <a:blipFill>
                <a:blip r:embed="rId2"/>
                <a:stretch>
                  <a:fillRect l="-2532" t="-9091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34290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9476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865194" y="4343400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94" y="4343400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9091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057400" y="27432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54102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0118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worth it?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Quickselect</a:t>
                </a:r>
                <a:r>
                  <a:rPr lang="en-US" dirty="0"/>
                  <a:t> to pick median guarantees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run time</a:t>
                </a:r>
              </a:p>
              <a:p>
                <a:pPr lvl="1"/>
                <a:r>
                  <a:rPr lang="en-US" dirty="0"/>
                  <a:t>Approach has very large constants</a:t>
                </a:r>
              </a:p>
              <a:p>
                <a:pPr lvl="1"/>
                <a:r>
                  <a:rPr lang="en-US" dirty="0"/>
                  <a:t>If you really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better off using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Better approach: Random pivot</a:t>
                </a:r>
              </a:p>
              <a:p>
                <a:pPr lvl="1"/>
                <a:r>
                  <a:rPr lang="en-US" dirty="0"/>
                  <a:t>Very small constant (very fast algorithm)</a:t>
                </a:r>
              </a:p>
              <a:p>
                <a:pPr lvl="1"/>
                <a:r>
                  <a:rPr lang="en-US" dirty="0"/>
                  <a:t>Expected to run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2"/>
                <a:r>
                  <a:rPr lang="en-US" dirty="0"/>
                  <a:t>Why? Unbalanced partitions are very unlikely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38862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38862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partition is always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</a:t>
                </a: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  <a:blipFill>
                <a:blip r:embed="rId3"/>
                <a:stretch>
                  <a:fillRect l="-1852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2619228" y="2656491"/>
            <a:ext cx="6403076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619228" y="2656491"/>
            <a:ext cx="640308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1345" y="3342291"/>
            <a:ext cx="6403076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611345" y="3342291"/>
            <a:ext cx="640308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3259536" y="2656491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83260" y="3331782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28718" y="3331782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50404" y="3331782"/>
            <a:ext cx="0" cy="533400"/>
          </a:xfrm>
          <a:prstGeom prst="line">
            <a:avLst/>
          </a:prstGeom>
          <a:ln w="762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5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11168</TotalTime>
  <Words>2231</Words>
  <Application>Microsoft Macintosh PowerPoint</Application>
  <PresentationFormat>Widescreen</PresentationFormat>
  <Paragraphs>741</Paragraphs>
  <Slides>40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Cambria Math</vt:lpstr>
      <vt:lpstr>Office Theme</vt:lpstr>
      <vt:lpstr>PowerPoint Presentation</vt:lpstr>
      <vt:lpstr>log⁡n!=O(n log⁡n )</vt:lpstr>
      <vt:lpstr>log⁡n!=Ω(n log⁡n )</vt:lpstr>
      <vt:lpstr>Today’s Keywords</vt:lpstr>
      <vt:lpstr>CLRS Readings</vt:lpstr>
      <vt:lpstr>Homeworks</vt:lpstr>
      <vt:lpstr>Partition (Divide step)</vt:lpstr>
      <vt:lpstr>Is it worth it?</vt:lpstr>
      <vt:lpstr>Quicksort Run Time</vt:lpstr>
      <vt:lpstr>PowerPoint Presentation</vt:lpstr>
      <vt:lpstr>Quicksort Run Time</vt:lpstr>
      <vt:lpstr>Quicksort Run Time</vt:lpstr>
      <vt:lpstr>Probability of n^2 run time</vt:lpstr>
      <vt:lpstr>Quicksort</vt:lpstr>
      <vt:lpstr>Random Pivot</vt:lpstr>
      <vt:lpstr>Formal Argument for n log⁡n Average</vt:lpstr>
      <vt:lpstr>Partition (Divide step)</vt:lpstr>
      <vt:lpstr>Formal Argument for n log⁡n Average</vt:lpstr>
      <vt:lpstr>Formal Argument for n log⁡n Average</vt:lpstr>
      <vt:lpstr>Formal Argument for n log⁡n Average</vt:lpstr>
      <vt:lpstr>Expected number of Comparisons</vt:lpstr>
      <vt:lpstr>Expected number of Comparisons</vt:lpstr>
      <vt:lpstr>Expected number of Comparisons</vt:lpstr>
      <vt:lpstr>Expected number of Comparisons</vt:lpstr>
      <vt:lpstr>Expected number of Comparisons</vt:lpstr>
      <vt:lpstr>Sorting, so far</vt:lpstr>
      <vt:lpstr>Worst Case Lower Bounds</vt:lpstr>
      <vt:lpstr>Strategy: Decision Tree</vt:lpstr>
      <vt:lpstr>Strategy: Decision Tree</vt:lpstr>
      <vt:lpstr>Strategy: Decision Tree</vt:lpstr>
      <vt:lpstr>Sorting, so far</vt:lpstr>
      <vt:lpstr>Speed Isn’t Everything</vt:lpstr>
      <vt:lpstr>Mergesort</vt:lpstr>
      <vt:lpstr>Merge</vt:lpstr>
      <vt:lpstr>Mergesort</vt:lpstr>
      <vt:lpstr>Mergesort</vt:lpstr>
      <vt:lpstr>Mergesort (Sequential)</vt:lpstr>
      <vt:lpstr>Mergesort (Parallel)</vt:lpstr>
      <vt:lpstr>Quicksort</vt:lpstr>
      <vt:lpstr>Strategy: Decision Tree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Hott, John R (jh2jf)</cp:lastModifiedBy>
  <cp:revision>1034</cp:revision>
  <dcterms:created xsi:type="dcterms:W3CDTF">2017-08-21T20:54:06Z</dcterms:created>
  <dcterms:modified xsi:type="dcterms:W3CDTF">2018-09-25T13:18:14Z</dcterms:modified>
</cp:coreProperties>
</file>