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sldIdLst>
    <p:sldId id="343" r:id="rId2"/>
    <p:sldId id="480" r:id="rId3"/>
    <p:sldId id="481" r:id="rId4"/>
    <p:sldId id="776" r:id="rId5"/>
    <p:sldId id="780" r:id="rId6"/>
    <p:sldId id="792" r:id="rId7"/>
    <p:sldId id="793" r:id="rId8"/>
    <p:sldId id="801" r:id="rId9"/>
    <p:sldId id="800" r:id="rId10"/>
    <p:sldId id="794" r:id="rId11"/>
    <p:sldId id="795" r:id="rId12"/>
    <p:sldId id="781" r:id="rId13"/>
    <p:sldId id="782" r:id="rId14"/>
    <p:sldId id="783" r:id="rId15"/>
    <p:sldId id="784" r:id="rId16"/>
    <p:sldId id="785" r:id="rId17"/>
    <p:sldId id="786" r:id="rId18"/>
    <p:sldId id="787" r:id="rId19"/>
    <p:sldId id="797" r:id="rId20"/>
    <p:sldId id="798" r:id="rId21"/>
    <p:sldId id="79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4F81BD"/>
    <a:srgbClr val="00CCFF"/>
    <a:srgbClr val="FFA7FF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3"/>
    <p:restoredTop sz="92888" autoAdjust="0"/>
  </p:normalViewPr>
  <p:slideViewPr>
    <p:cSldViewPr>
      <p:cViewPr varScale="1">
        <p:scale>
          <a:sx n="97" d="100"/>
          <a:sy n="97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7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3"/>
            <a:ext cx="10972800" cy="58515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33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7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0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CB530-D2F8-0D42-8263-CAA8E1CD7ED8}"/>
              </a:ext>
            </a:extLst>
          </p:cNvPr>
          <p:cNvSpPr txBox="1"/>
          <p:nvPr/>
        </p:nvSpPr>
        <p:spPr>
          <a:xfrm>
            <a:off x="3048000" y="2066373"/>
            <a:ext cx="647700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Warm up:</a:t>
            </a:r>
          </a:p>
          <a:p>
            <a:pPr algn="ctr"/>
            <a:r>
              <a:rPr lang="en-US" sz="3200" dirty="0"/>
              <a:t>Pick up a slip of paper from the front</a:t>
            </a:r>
          </a:p>
          <a:p>
            <a:pPr algn="ctr"/>
            <a:r>
              <a:rPr lang="en-US" sz="3200" dirty="0"/>
              <a:t>Take out a coin </a:t>
            </a:r>
          </a:p>
          <a:p>
            <a:pPr algn="ctr"/>
            <a:r>
              <a:rPr lang="en-US" sz="3200" dirty="0"/>
              <a:t>(Pennies up front if you need one)</a:t>
            </a:r>
          </a:p>
          <a:p>
            <a:pPr algn="ctr"/>
            <a:r>
              <a:rPr lang="en-US" sz="3200" dirty="0"/>
              <a:t>(please return them at end)</a:t>
            </a:r>
          </a:p>
          <a:p>
            <a:pPr algn="ctr"/>
            <a:r>
              <a:rPr lang="en-US" sz="3200" dirty="0"/>
              <a:t>Think of embarrassing yes/no questions to ask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BB56F-BE46-D140-8B50-94B65DD328CA}"/>
              </a:ext>
            </a:extLst>
          </p:cNvPr>
          <p:cNvSpPr txBox="1"/>
          <p:nvPr/>
        </p:nvSpPr>
        <p:spPr>
          <a:xfrm>
            <a:off x="7924800" y="152400"/>
            <a:ext cx="37280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Solutions to HW6 and HW8 up front</a:t>
            </a:r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 everyone participates honestly</a:t>
            </a:r>
          </a:p>
          <a:p>
            <a:r>
              <a:rPr lang="en-US" dirty="0"/>
              <a:t>We know 50% of “yes” answers were from the coin landing heads</a:t>
            </a:r>
          </a:p>
          <a:p>
            <a:pPr lvl="1"/>
            <a:r>
              <a:rPr lang="en-US" dirty="0"/>
              <a:t>If 100 people participate, eliminate 50 “yes” responses</a:t>
            </a:r>
          </a:p>
          <a:p>
            <a:pPr lvl="1"/>
            <a:r>
              <a:rPr lang="en-US" dirty="0"/>
              <a:t>Proportion of “yes” answers given by remaining “yes” answers over 50</a:t>
            </a:r>
          </a:p>
          <a:p>
            <a:r>
              <a:rPr lang="en-US" dirty="0"/>
              <a:t>Consider a person who answers “no”</a:t>
            </a:r>
          </a:p>
          <a:p>
            <a:pPr lvl="1"/>
            <a:r>
              <a:rPr lang="en-US" dirty="0"/>
              <a:t>We know this person didn’t cheat</a:t>
            </a:r>
          </a:p>
          <a:p>
            <a:r>
              <a:rPr lang="en-US" dirty="0"/>
              <a:t>Consider a person who answers “yes”</a:t>
            </a:r>
          </a:p>
          <a:p>
            <a:pPr lvl="1"/>
            <a:r>
              <a:rPr lang="en-US" dirty="0"/>
              <a:t>Most people who answered “yes” only did so because the coin landed heads</a:t>
            </a:r>
          </a:p>
          <a:p>
            <a:pPr lvl="1"/>
            <a:r>
              <a:rPr lang="en-US" dirty="0"/>
              <a:t>It’s still more likely that this person did not cheat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many people have streaked the lawn?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 a coin:</a:t>
            </a:r>
          </a:p>
          <a:p>
            <a:pPr lvl="1"/>
            <a:r>
              <a:rPr lang="en-US" dirty="0"/>
              <a:t>If Heads, respond “yes”</a:t>
            </a:r>
          </a:p>
          <a:p>
            <a:pPr lvl="1"/>
            <a:r>
              <a:rPr lang="en-US" dirty="0"/>
              <a:t>If Tails, truthfully answer an embarrassing question:</a:t>
            </a:r>
          </a:p>
          <a:p>
            <a:pPr lvl="2"/>
            <a:r>
              <a:rPr lang="en-US" dirty="0"/>
              <a:t>Have you ever streaked the lawn?</a:t>
            </a:r>
          </a:p>
          <a:p>
            <a:pPr lvl="3"/>
            <a:r>
              <a:rPr lang="en-US" dirty="0"/>
              <a:t>On the slip of paper, put a 1 in column 1, put a 1 in column 2 if you answered yes (else a 0 in column 2)</a:t>
            </a:r>
          </a:p>
          <a:p>
            <a:pPr lvl="3"/>
            <a:r>
              <a:rPr lang="en-US" dirty="0"/>
              <a:t>Pass the slip to your left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dirty="0" err="1"/>
              <a:t>Impagliazzo’s</a:t>
            </a:r>
            <a:r>
              <a:rPr lang="en-US" sz="4000" dirty="0"/>
              <a:t> 5 Worlds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Describes what computer science might look like depending on how certain open questions are answered.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 err="1"/>
              <a:t>Algorithmica</a:t>
            </a:r>
            <a:endParaRPr lang="en-US" sz="30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 err="1"/>
              <a:t>Heuristica</a:t>
            </a:r>
            <a:endParaRPr lang="en-US" sz="30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 err="1"/>
              <a:t>Pessiland</a:t>
            </a:r>
            <a:endParaRPr lang="en-US" sz="30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 err="1"/>
              <a:t>Minicrypt</a:t>
            </a:r>
            <a:endParaRPr lang="en-US" sz="30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 err="1"/>
              <a:t>Cryptomania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010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91387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dirty="0"/>
              <a:t>Gauss vs. </a:t>
            </a:r>
            <a:r>
              <a:rPr lang="en-US" sz="4000" dirty="0" err="1"/>
              <a:t>Büttner</a:t>
            </a:r>
            <a:endParaRPr lang="en-US" sz="40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2" y="762000"/>
            <a:ext cx="8153399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dirty="0" err="1"/>
              <a:t>Büttner’s</a:t>
            </a:r>
            <a:r>
              <a:rPr lang="en-US" sz="2400" dirty="0"/>
              <a:t> goal: embarrass Gauss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Come up with a problem which Gauss finds difficult but </a:t>
            </a:r>
            <a:r>
              <a:rPr lang="en-US" sz="2400" dirty="0" err="1"/>
              <a:t>Büttner</a:t>
            </a:r>
            <a:r>
              <a:rPr lang="en-US" sz="2400" dirty="0"/>
              <a:t> can solve quickly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/>
              <a:t>Come up with a graph and a Vertex Cover together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/>
              <a:t>Give the graph to Gauss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/>
              <a:t>When Gauss is stumped show the Vertex Cover</a:t>
            </a:r>
          </a:p>
        </p:txBody>
      </p:sp>
      <p:pic>
        <p:nvPicPr>
          <p:cNvPr id="7" name="Picture 2" descr="Carl Friedrich Gau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27" y="3505200"/>
            <a:ext cx="261681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6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dirty="0" err="1"/>
              <a:t>Algorithmica</a:t>
            </a:r>
            <a:endParaRPr lang="en-US" sz="40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P=NP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NP problems solvable efficiently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Gauss can quickly find the solution to </a:t>
            </a:r>
            <a:r>
              <a:rPr lang="en-US" sz="3000" dirty="0" err="1"/>
              <a:t>Buttner’s</a:t>
            </a:r>
            <a:r>
              <a:rPr lang="en-US" sz="3000" dirty="0"/>
              <a:t> problem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Gauss is not embarrassed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3725425"/>
            <a:ext cx="34903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VLSI Design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Strong AI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Cure for cancer?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204" y="3720266"/>
            <a:ext cx="28769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Disadvantages: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No privacy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Computers take over</a:t>
            </a:r>
          </a:p>
        </p:txBody>
      </p:sp>
      <p:pic>
        <p:nvPicPr>
          <p:cNvPr id="9" name="Picture 2" descr="http://upload.wikimedia.org/wikipedia/commons/thumb/f/f6/HAL9000.svg/2000px-HAL900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553" y="217510"/>
            <a:ext cx="1722448" cy="172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static.ddmcdn.com/gif/blogs/6a00d8341bf67c53ef0147e2a2c381970b-800w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268" y="4629848"/>
            <a:ext cx="2758665" cy="22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dirty="0" err="1"/>
              <a:t>Heuristica</a:t>
            </a:r>
            <a:endParaRPr lang="en-US" sz="40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734124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P≠NP in worst case, P=NP on average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Time to come up with a problem ≈ time to solve it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Büttner</a:t>
            </a:r>
            <a:r>
              <a:rPr lang="en-US" sz="3000" dirty="0"/>
              <a:t> can give hard problems, but it’s hard to find them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Gauss is not embarrassed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813932" y="3538665"/>
            <a:ext cx="3634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Maybe similar to </a:t>
            </a:r>
            <a:r>
              <a:rPr lang="en-US" sz="3000" dirty="0" err="1"/>
              <a:t>Algorithmica</a:t>
            </a:r>
            <a:endParaRPr lang="en-US" sz="3000" dirty="0"/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Depends on real-world 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3332" y="3667515"/>
            <a:ext cx="35795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Disadvantages: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Bad real world distributions could make things hard to solve</a:t>
            </a:r>
          </a:p>
        </p:txBody>
      </p:sp>
      <p:pic>
        <p:nvPicPr>
          <p:cNvPr id="8" name="Picture 2" descr="http://upload.wikimedia.org/wikipedia/commons/thumb/c/c4/2-Dice-Icon.svg/2000px-2-Dice-Ic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72312">
            <a:off x="8563562" y="2477919"/>
            <a:ext cx="1618076" cy="1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83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3600" dirty="0" err="1"/>
              <a:t>Pessiland</a:t>
            </a:r>
            <a:endParaRPr lang="en-US" sz="36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6927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600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P≠NP on average, one-way functions don’t exist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/>
              <a:t>Hard problems easy to find, but </a:t>
            </a:r>
            <a:r>
              <a:rPr lang="en-US" sz="2800" i="1" dirty="0"/>
              <a:t>solved</a:t>
            </a:r>
            <a:r>
              <a:rPr lang="en-US" sz="2800" dirty="0"/>
              <a:t> hard problems difficult to find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/>
              <a:t>Gauss can be stumped, but </a:t>
            </a:r>
            <a:r>
              <a:rPr lang="en-US" sz="2800" dirty="0" err="1"/>
              <a:t>Büttner</a:t>
            </a:r>
            <a:r>
              <a:rPr lang="en-US" sz="2800" dirty="0"/>
              <a:t> does no better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  <a:p>
            <a:pPr marL="342900" indent="-342900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813932" y="3276601"/>
            <a:ext cx="3713356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Universal Compression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Reverse Engineering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Derandomization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480840" y="3352801"/>
            <a:ext cx="3434560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/>
              <a:t>Disadvantages: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 crypto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 algorithmic advantages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Progress is slow</a:t>
            </a:r>
          </a:p>
        </p:txBody>
      </p:sp>
      <p:pic>
        <p:nvPicPr>
          <p:cNvPr id="8" name="Picture 2" descr="https://kaysolo.files.wordpress.com/2013/06/optimism-pessim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98" y="3244800"/>
            <a:ext cx="2513003" cy="22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8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dirty="0" err="1"/>
              <a:t>Minicrypt</a:t>
            </a:r>
            <a:endParaRPr lang="en-US" sz="40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One-way functions exist, no public key cryptography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Büttner</a:t>
            </a:r>
            <a:r>
              <a:rPr lang="en-US" sz="3000" dirty="0"/>
              <a:t> can give hard problems to Gauss and also know their solutions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Gauss is embarrassed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813932" y="3776552"/>
            <a:ext cx="34903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Private key crypto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Can prove identity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761471" y="3848100"/>
            <a:ext cx="287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Disadvantages: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No electronic currencies</a:t>
            </a:r>
          </a:p>
        </p:txBody>
      </p:sp>
      <p:pic>
        <p:nvPicPr>
          <p:cNvPr id="8" name="Picture 2" descr="http://www.homedecorators.com/images/items/medium/0809830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68" y="2006260"/>
            <a:ext cx="2197332" cy="187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4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1524000" y="762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4000" dirty="0" err="1"/>
              <a:t>Cryptomania</a:t>
            </a:r>
            <a:endParaRPr lang="en-US" sz="4000" dirty="0"/>
          </a:p>
        </p:txBody>
      </p:sp>
      <p:sp>
        <p:nvSpPr>
          <p:cNvPr id="208899" name="Rectangle 3"/>
          <p:cNvSpPr>
            <a:spLocks noChangeArrowheads="1"/>
          </p:cNvSpPr>
          <p:nvPr/>
        </p:nvSpPr>
        <p:spPr bwMode="auto">
          <a:xfrm>
            <a:off x="1524002" y="-18466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Public Key Crypto Exists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 err="1"/>
              <a:t>Büttner</a:t>
            </a:r>
            <a:r>
              <a:rPr lang="en-US" sz="3000" dirty="0"/>
              <a:t> can come up with problems and solutions, then share the solution with all other students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000" dirty="0"/>
              <a:t>Gauss is very embarrassed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  <a:p>
            <a:pPr marL="342900" indent="-342900">
              <a:spcBef>
                <a:spcPct val="20000"/>
              </a:spcBef>
            </a:pPr>
            <a:endParaRPr 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1813932" y="3776552"/>
            <a:ext cx="38583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Secure computation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Signatures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Bitcoin,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8024" y="3771591"/>
            <a:ext cx="389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000" dirty="0"/>
              <a:t>Disadvantages: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Algorithmic progress will be slow</a:t>
            </a:r>
          </a:p>
        </p:txBody>
      </p:sp>
      <p:pic>
        <p:nvPicPr>
          <p:cNvPr id="8" name="Picture 2" descr="http://www.correderajorge.es/wp-content/uploads/2013/09/public_key_cryptography_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130" y="2332052"/>
            <a:ext cx="2331148" cy="147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8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P=NP?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4" y="2952750"/>
            <a:ext cx="79152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Differential Privacy</a:t>
            </a:r>
          </a:p>
          <a:p>
            <a:r>
              <a:rPr lang="en-US" dirty="0"/>
              <a:t>NP Completeness</a:t>
            </a:r>
          </a:p>
          <a:p>
            <a:r>
              <a:rPr lang="en-US" dirty="0" err="1"/>
              <a:t>Impagliazzo’s</a:t>
            </a:r>
            <a:r>
              <a:rPr lang="en-US" dirty="0"/>
              <a:t> 5 Worlds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0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P=NP be resolved?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833564"/>
            <a:ext cx="84201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534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Statements on P vs 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6825"/>
            <a:ext cx="8534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286000"/>
            <a:ext cx="8553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6400" y="1981200"/>
            <a:ext cx="312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rephrased question: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29" y="3200401"/>
            <a:ext cx="85439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80" y="3981450"/>
            <a:ext cx="71342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66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HW9 due Friday 12/7 at 11pm</a:t>
            </a:r>
          </a:p>
          <a:p>
            <a:pPr lvl="1"/>
            <a:r>
              <a:rPr lang="en-US" dirty="0"/>
              <a:t>Written (use </a:t>
            </a:r>
            <a:r>
              <a:rPr lang="en-US" dirty="0" err="1"/>
              <a:t>LaTeX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Reductions</a:t>
            </a:r>
          </a:p>
          <a:p>
            <a:r>
              <a:rPr lang="en-US" dirty="0"/>
              <a:t>Optional HW10 out</a:t>
            </a:r>
          </a:p>
          <a:p>
            <a:pPr lvl="1"/>
            <a:r>
              <a:rPr lang="en-US" dirty="0"/>
              <a:t>Due at time of opposite exam</a:t>
            </a:r>
          </a:p>
          <a:p>
            <a:pPr lvl="1"/>
            <a:r>
              <a:rPr lang="en-US" dirty="0"/>
              <a:t>Replaces lowest HW from entire semester</a:t>
            </a:r>
          </a:p>
          <a:p>
            <a:pPr lvl="1"/>
            <a:r>
              <a:rPr lang="en-US" dirty="0"/>
              <a:t>Programming assignment (should be familiar)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16462"/>
            <a:ext cx="8005763" cy="641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20432"/>
            <a:ext cx="87344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6"/>
          <a:stretch/>
        </p:blipFill>
        <p:spPr bwMode="auto">
          <a:xfrm>
            <a:off x="994864" y="4527331"/>
            <a:ext cx="8591222" cy="233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58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way to probabilistically answer questions about data without giving away its content</a:t>
            </a:r>
          </a:p>
          <a:p>
            <a:r>
              <a:rPr lang="en-US" dirty="0"/>
              <a:t>You can get statistical certainty on the answer</a:t>
            </a:r>
          </a:p>
          <a:p>
            <a:r>
              <a:rPr lang="en-US" dirty="0"/>
              <a:t>We’re going to use a simple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Flip a coin:</a:t>
            </a:r>
          </a:p>
          <a:p>
            <a:pPr lvl="1"/>
            <a:r>
              <a:rPr lang="en-US" dirty="0"/>
              <a:t>If Heads, respond “yes”</a:t>
            </a:r>
          </a:p>
          <a:p>
            <a:pPr lvl="1"/>
            <a:r>
              <a:rPr lang="en-US" dirty="0"/>
              <a:t>If Tails, truthfully answer an embarrassing question: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Do Nate and I share a </a:t>
            </a:r>
            <a:r>
              <a:rPr lang="en-US" dirty="0" err="1"/>
              <a:t>minecraft</a:t>
            </a:r>
            <a:r>
              <a:rPr lang="en-US" dirty="0"/>
              <a:t> server?</a:t>
            </a:r>
          </a:p>
          <a:p>
            <a:pPr lvl="1"/>
            <a:r>
              <a:rPr lang="en-US" dirty="0"/>
              <a:t>Have you ever blacked out?</a:t>
            </a:r>
          </a:p>
          <a:p>
            <a:pPr lvl="1"/>
            <a:r>
              <a:rPr lang="en-US" dirty="0"/>
              <a:t>Are you a virgin?</a:t>
            </a:r>
          </a:p>
          <a:p>
            <a:pPr lvl="1"/>
            <a:r>
              <a:rPr lang="en-US" dirty="0"/>
              <a:t>Can you give us the answers to the final ahead of time?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Flip a coin:</a:t>
            </a:r>
          </a:p>
          <a:p>
            <a:pPr lvl="1"/>
            <a:r>
              <a:rPr lang="en-US" dirty="0"/>
              <a:t>If Heads, respond “yes”</a:t>
            </a:r>
          </a:p>
          <a:p>
            <a:pPr lvl="1"/>
            <a:r>
              <a:rPr lang="en-US" dirty="0"/>
              <a:t>If Tails, truthfully answer an embarrassing question:</a:t>
            </a:r>
          </a:p>
          <a:p>
            <a:pPr lvl="2"/>
            <a:r>
              <a:rPr lang="en-US" dirty="0"/>
              <a:t>Have I ever tried to impress a girl with </a:t>
            </a:r>
            <a:r>
              <a:rPr lang="en-US" dirty="0" err="1"/>
              <a:t>algo</a:t>
            </a:r>
            <a:r>
              <a:rPr lang="en-US" dirty="0"/>
              <a:t> and failed epically?</a:t>
            </a:r>
          </a:p>
          <a:p>
            <a:pPr lvl="2"/>
            <a:r>
              <a:rPr lang="en-US" dirty="0"/>
              <a:t>Have I ever streaked the lawn?</a:t>
            </a:r>
          </a:p>
          <a:p>
            <a:pPr lvl="2"/>
            <a:r>
              <a:rPr lang="en-US" dirty="0"/>
              <a:t>Have I ever drank before class?</a:t>
            </a:r>
          </a:p>
          <a:p>
            <a:pPr lvl="2"/>
            <a:r>
              <a:rPr lang="en-US" dirty="0"/>
              <a:t>Have I ever cheated</a:t>
            </a:r>
          </a:p>
          <a:p>
            <a:pPr lvl="2"/>
            <a:r>
              <a:rPr lang="en-US" dirty="0"/>
              <a:t>Is the 11am section better than the 2pm?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Do I find any of my coworkers attractive?</a:t>
            </a:r>
          </a:p>
          <a:p>
            <a:pPr lvl="2"/>
            <a:r>
              <a:rPr lang="en-US" dirty="0"/>
              <a:t>Do I have any tats or piercings?</a:t>
            </a:r>
          </a:p>
          <a:p>
            <a:pPr lvl="2"/>
            <a:r>
              <a:rPr lang="en-US" dirty="0"/>
              <a:t>Have I ever had an awkward date?</a:t>
            </a:r>
          </a:p>
          <a:p>
            <a:pPr lvl="2"/>
            <a:r>
              <a:rPr lang="en-US" dirty="0"/>
              <a:t>Do I drive a red punch buggy?</a:t>
            </a:r>
          </a:p>
          <a:p>
            <a:pPr lvl="2"/>
            <a:r>
              <a:rPr lang="en-US" dirty="0"/>
              <a:t>Have I ever pooped myself as a teenage+?</a:t>
            </a:r>
          </a:p>
          <a:p>
            <a:pPr lvl="2"/>
            <a:r>
              <a:rPr lang="en-US" dirty="0"/>
              <a:t>Do I think I’m smart enough to have something named after me?</a:t>
            </a:r>
          </a:p>
          <a:p>
            <a:pPr lvl="2"/>
            <a:r>
              <a:rPr lang="en-US" dirty="0"/>
              <a:t>Was UVA my second/ worst choice to work at?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Flip a coin:</a:t>
            </a:r>
          </a:p>
          <a:p>
            <a:pPr lvl="1"/>
            <a:r>
              <a:rPr lang="en-US" dirty="0"/>
              <a:t>If Heads, respond “yes”</a:t>
            </a:r>
          </a:p>
          <a:p>
            <a:pPr lvl="1"/>
            <a:r>
              <a:rPr lang="en-US" dirty="0"/>
              <a:t>If Tails, truthfully answer an embarrassing question: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Have I ever been mistaken for a student?</a:t>
            </a:r>
          </a:p>
          <a:p>
            <a:pPr marL="914400" lvl="2" indent="0">
              <a:buNone/>
            </a:pPr>
            <a:r>
              <a:rPr lang="en-US" dirty="0"/>
              <a:t>Have I ever been drinking at the corner and came upon a student?</a:t>
            </a:r>
          </a:p>
          <a:p>
            <a:pPr marL="914400" lvl="2" indent="0">
              <a:buNone/>
            </a:pPr>
            <a:r>
              <a:rPr lang="en-US" dirty="0"/>
              <a:t>Have I ever had an encounter with the fuzz</a:t>
            </a:r>
          </a:p>
          <a:p>
            <a:pPr marL="914400" lvl="2" indent="0">
              <a:buNone/>
            </a:pPr>
            <a:r>
              <a:rPr lang="en-US" dirty="0"/>
              <a:t>Would I like a soup or a salad?</a:t>
            </a:r>
          </a:p>
          <a:p>
            <a:pPr marL="914400" lvl="2" indent="0">
              <a:buNone/>
            </a:pPr>
            <a:r>
              <a:rPr lang="en-US" dirty="0"/>
              <a:t>Have I ever used </a:t>
            </a:r>
            <a:r>
              <a:rPr lang="en-US" dirty="0" err="1"/>
              <a:t>bubblesort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dirty="0"/>
              <a:t>Have I ever actually used </a:t>
            </a:r>
            <a:r>
              <a:rPr lang="en-US" dirty="0" err="1"/>
              <a:t>bogosort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dirty="0"/>
              <a:t>Do I discuss algorithms on dates?</a:t>
            </a:r>
          </a:p>
          <a:p>
            <a:pPr marL="914400" lvl="2" indent="0">
              <a:buNone/>
            </a:pPr>
            <a:r>
              <a:rPr lang="en-US" dirty="0"/>
              <a:t>Am I on Tinder/bumble?</a:t>
            </a:r>
          </a:p>
          <a:p>
            <a:pPr marL="914400" lvl="2" indent="0">
              <a:buNone/>
            </a:pPr>
            <a:r>
              <a:rPr lang="en-US" dirty="0"/>
              <a:t>Have I ever used a CS pickup line?</a:t>
            </a:r>
          </a:p>
          <a:p>
            <a:pPr marL="914400" lvl="2" indent="0">
              <a:buNone/>
            </a:pPr>
            <a:r>
              <a:rPr lang="en-US" dirty="0"/>
              <a:t>Do I compare myself to Mark </a:t>
            </a:r>
            <a:r>
              <a:rPr lang="en-US" dirty="0" err="1"/>
              <a:t>Floryan</a:t>
            </a:r>
            <a:r>
              <a:rPr lang="en-US" dirty="0"/>
              <a:t>?</a:t>
            </a:r>
          </a:p>
          <a:p>
            <a:pPr marL="914400" lvl="2" indent="0">
              <a:buNone/>
            </a:pPr>
            <a:r>
              <a:rPr lang="en-US" dirty="0"/>
              <a:t>Is there a better programmer in the CS department?</a:t>
            </a:r>
          </a:p>
          <a:p>
            <a:pPr marL="914400" lvl="2" indent="0">
              <a:buNone/>
            </a:pPr>
            <a:r>
              <a:rPr lang="en-US" dirty="0" err="1"/>
              <a:t>Disp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31283</TotalTime>
  <Words>938</Words>
  <Application>Microsoft Macintosh PowerPoint</Application>
  <PresentationFormat>Widescreen</PresentationFormat>
  <Paragraphs>175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Arial</vt:lpstr>
      <vt:lpstr>Times New Roman</vt:lpstr>
      <vt:lpstr>Office Theme</vt:lpstr>
      <vt:lpstr>PowerPoint Presentation</vt:lpstr>
      <vt:lpstr>Today’s Keywords</vt:lpstr>
      <vt:lpstr>CLRS Readings</vt:lpstr>
      <vt:lpstr>Homeworks</vt:lpstr>
      <vt:lpstr>PowerPoint Presentation</vt:lpstr>
      <vt:lpstr>Differential Privacy</vt:lpstr>
      <vt:lpstr>Scheme</vt:lpstr>
      <vt:lpstr>Scheme</vt:lpstr>
      <vt:lpstr>Scheme</vt:lpstr>
      <vt:lpstr>How does it work</vt:lpstr>
      <vt:lpstr>Example: How many people have streaked the lawn?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Does P=NP?</vt:lpstr>
      <vt:lpstr>When Will P=NP be resolved?</vt:lpstr>
      <vt:lpstr>Notable Statements on P vs NP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Hott, John R (jh2jf)</cp:lastModifiedBy>
  <cp:revision>3253</cp:revision>
  <dcterms:created xsi:type="dcterms:W3CDTF">2017-08-21T20:54:06Z</dcterms:created>
  <dcterms:modified xsi:type="dcterms:W3CDTF">2018-12-06T15:49:09Z</dcterms:modified>
</cp:coreProperties>
</file>