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3"/>
  </p:notesMasterIdLst>
  <p:sldIdLst>
    <p:sldId id="343" r:id="rId2"/>
    <p:sldId id="597" r:id="rId3"/>
    <p:sldId id="480" r:id="rId4"/>
    <p:sldId id="481" r:id="rId5"/>
    <p:sldId id="602" r:id="rId6"/>
    <p:sldId id="560" r:id="rId7"/>
    <p:sldId id="561" r:id="rId8"/>
    <p:sldId id="562" r:id="rId9"/>
    <p:sldId id="563" r:id="rId10"/>
    <p:sldId id="564" r:id="rId11"/>
    <p:sldId id="565" r:id="rId12"/>
    <p:sldId id="567" r:id="rId13"/>
    <p:sldId id="569" r:id="rId14"/>
    <p:sldId id="570" r:id="rId15"/>
    <p:sldId id="603" r:id="rId16"/>
    <p:sldId id="559" r:id="rId17"/>
    <p:sldId id="571" r:id="rId18"/>
    <p:sldId id="572" r:id="rId19"/>
    <p:sldId id="573" r:id="rId20"/>
    <p:sldId id="574" r:id="rId21"/>
    <p:sldId id="575" r:id="rId22"/>
    <p:sldId id="576" r:id="rId23"/>
    <p:sldId id="533" r:id="rId24"/>
    <p:sldId id="577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98" r:id="rId35"/>
    <p:sldId id="600" r:id="rId36"/>
    <p:sldId id="596" r:id="rId37"/>
    <p:sldId id="589" r:id="rId38"/>
    <p:sldId id="593" r:id="rId39"/>
    <p:sldId id="594" r:id="rId40"/>
    <p:sldId id="595" r:id="rId41"/>
    <p:sldId id="601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B0F0"/>
    <a:srgbClr val="FFFF00"/>
    <a:srgbClr val="FF0000"/>
    <a:srgbClr val="009900"/>
    <a:srgbClr val="CCCC00"/>
    <a:srgbClr val="CC6600"/>
    <a:srgbClr val="FFA7FF"/>
    <a:srgbClr val="FF696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2888" autoAdjust="0"/>
  </p:normalViewPr>
  <p:slideViewPr>
    <p:cSldViewPr>
      <p:cViewPr varScale="1">
        <p:scale>
          <a:sx n="93" d="100"/>
          <a:sy n="93" d="100"/>
        </p:scale>
        <p:origin x="208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8.png"/><Relationship Id="rId5" Type="http://schemas.openxmlformats.org/officeDocument/2006/relationships/image" Target="../media/image47.png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1.png"/><Relationship Id="rId5" Type="http://schemas.openxmlformats.org/officeDocument/2006/relationships/image" Target="../media/image47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3.png"/><Relationship Id="rId7" Type="http://schemas.openxmlformats.org/officeDocument/2006/relationships/image" Target="../media/image4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1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1.png"/><Relationship Id="rId4" Type="http://schemas.openxmlformats.org/officeDocument/2006/relationships/image" Target="../media/image54.png"/><Relationship Id="rId9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3.png"/><Relationship Id="rId7" Type="http://schemas.openxmlformats.org/officeDocument/2006/relationships/image" Target="../media/image47.png"/><Relationship Id="rId12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1.png"/><Relationship Id="rId10" Type="http://schemas.openxmlformats.org/officeDocument/2006/relationships/image" Target="../media/image77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png"/><Relationship Id="rId3" Type="http://schemas.openxmlformats.org/officeDocument/2006/relationships/image" Target="../media/image53.png"/><Relationship Id="rId7" Type="http://schemas.openxmlformats.org/officeDocument/2006/relationships/image" Target="../media/image47.png"/><Relationship Id="rId12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0.png"/><Relationship Id="rId5" Type="http://schemas.openxmlformats.org/officeDocument/2006/relationships/image" Target="../media/image71.png"/><Relationship Id="rId10" Type="http://schemas.openxmlformats.org/officeDocument/2006/relationships/image" Target="../media/image77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3.png"/><Relationship Id="rId7" Type="http://schemas.openxmlformats.org/officeDocument/2006/relationships/image" Target="../media/image4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3.png"/><Relationship Id="rId5" Type="http://schemas.openxmlformats.org/officeDocument/2006/relationships/image" Target="../media/image71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86100" y="1942448"/>
                <a:ext cx="6477000" cy="3046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u="sng" dirty="0"/>
                  <a:t>Warm up:</a:t>
                </a:r>
              </a:p>
              <a:p>
                <a:pPr algn="ctr"/>
                <a:r>
                  <a:rPr lang="en-US" sz="3200" dirty="0"/>
                  <a:t>Show that the sum of degrees of all nodes in any undirected graph is even</a:t>
                </a:r>
              </a:p>
              <a:p>
                <a:pPr algn="ctr"/>
                <a:endParaRPr lang="en-US" sz="3200" dirty="0"/>
              </a:p>
              <a:p>
                <a:pPr algn="ctr"/>
                <a:r>
                  <a:rPr lang="en-US" sz="3200" dirty="0"/>
                  <a:t>Show that for any graph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𝐺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𝑉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dirty="0"/>
                  <a:t>,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 dirty="0">
                            <a:latin typeface="Cambria Math"/>
                          </a:rPr>
                          <m:t>𝑣</m:t>
                        </m:r>
                        <m:r>
                          <a:rPr lang="en-US" sz="3200" i="1" dirty="0">
                            <a:latin typeface="Cambria Math"/>
                          </a:rPr>
                          <m:t>∈</m:t>
                        </m:r>
                        <m:r>
                          <a:rPr lang="en-US" sz="3200" i="1" dirty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/>
                          </a:rPr>
                          <m:t>deg</m:t>
                        </m:r>
                        <m:r>
                          <a:rPr lang="en-US" sz="3200" i="1" dirty="0">
                            <a:latin typeface="Cambria Math"/>
                          </a:rPr>
                          <m:t>⁡(</m:t>
                        </m:r>
                        <m:r>
                          <a:rPr lang="en-US" sz="3200" i="1" dirty="0">
                            <a:latin typeface="Cambria Math"/>
                          </a:rPr>
                          <m:t>𝑣</m:t>
                        </m:r>
                        <m:r>
                          <a:rPr lang="en-US" sz="32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is even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1942448"/>
                <a:ext cx="6477000" cy="3046988"/>
              </a:xfrm>
              <a:prstGeom prst="rect">
                <a:avLst/>
              </a:prstGeom>
              <a:blipFill>
                <a:blip r:embed="rId2"/>
                <a:stretch>
                  <a:fillRect l="-1758" t="-2479" r="-1563" b="-380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0" y="1687612"/>
            <a:ext cx="4600060" cy="2787240"/>
            <a:chOff x="0" y="2862182"/>
            <a:chExt cx="7044346" cy="4268266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939843" y="2090199"/>
            <a:ext cx="293514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9843" y="2383713"/>
            <a:ext cx="293514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39843" y="2661728"/>
            <a:ext cx="293514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39843" y="2944520"/>
            <a:ext cx="293514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39843" y="3237939"/>
            <a:ext cx="293514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39843" y="3510186"/>
            <a:ext cx="293514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39843" y="3774748"/>
            <a:ext cx="293514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39843" y="4068510"/>
            <a:ext cx="293514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939843" y="4346788"/>
            <a:ext cx="293514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/>
                  <a:t>Tradeoffs</a:t>
                </a:r>
              </a:p>
              <a:p>
                <a:r>
                  <a:rPr lang="en-US" sz="2800" dirty="0"/>
                  <a:t>Space:</a:t>
                </a:r>
              </a:p>
              <a:p>
                <a:r>
                  <a:rPr lang="en-US" sz="2800" dirty="0"/>
                  <a:t>Time to list neighbors:</a:t>
                </a:r>
              </a:p>
              <a:p>
                <a:r>
                  <a:rPr lang="en-US" sz="2800" dirty="0"/>
                  <a:t>Time to check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blipFill>
                <a:blip r:embed="rId2"/>
                <a:stretch>
                  <a:fillRect l="-3416" t="-3472" r="-1863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14600" y="5143737"/>
                <a:ext cx="605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43737"/>
                <a:ext cx="6055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00601" y="5486401"/>
                <a:ext cx="455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5486401"/>
                <a:ext cx="4557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367732" y="5943601"/>
                <a:ext cx="895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32" y="5943601"/>
                <a:ext cx="895886" cy="461665"/>
              </a:xfrm>
              <a:prstGeom prst="rect">
                <a:avLst/>
              </a:prstGeom>
              <a:blipFill>
                <a:blip r:embed="rId5"/>
                <a:stretch>
                  <a:fillRect r="-14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233357" y="1795619"/>
            <a:ext cx="2641626" cy="294580"/>
            <a:chOff x="5709357" y="1795619"/>
            <a:chExt cx="2641626" cy="294580"/>
          </a:xfrm>
        </p:grpSpPr>
        <p:sp>
          <p:nvSpPr>
            <p:cNvPr id="85" name="Rectangle 84"/>
            <p:cNvSpPr/>
            <p:nvPr/>
          </p:nvSpPr>
          <p:spPr>
            <a:xfrm>
              <a:off x="5709357" y="1796685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02871" y="1796685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96385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589899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83413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76927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70441" y="1795619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63955" y="1795619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57469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7233357" y="2112095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7526871" y="2112095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820385" y="2111562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13899" y="2111562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407413" y="2111562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700927" y="2111562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994441" y="2111029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287955" y="2111029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581469" y="2111562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233357" y="2377257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526871" y="2377257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820385" y="2376724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113899" y="2376724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8407413" y="2376724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700927" y="2376724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8994441" y="237619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9287955" y="237619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581469" y="2376724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233357" y="2670294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526871" y="2670294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20385" y="266976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8113899" y="2669761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407413" y="266976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700927" y="266976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8994441" y="266922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9287955" y="266922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9581469" y="266976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7233357" y="2935456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7526871" y="2935456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820385" y="2934923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13899" y="2934923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8407413" y="2934923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700927" y="2934923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994441" y="2934390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9287955" y="2934390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581469" y="2934923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7233357" y="3228970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7526871" y="3228970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820385" y="3228437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8113899" y="3228437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407413" y="3228437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700927" y="3228437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994441" y="3227904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287955" y="3227904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9581469" y="3228437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233357" y="3494132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7526871" y="3494132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7820385" y="3493599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8113899" y="3493599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07413" y="3493599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8700927" y="3493599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8994441" y="3493066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287955" y="3493066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581469" y="3493599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7233357" y="3787169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7526871" y="3787169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7820385" y="3786636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8113899" y="3786636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8407413" y="3786636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700927" y="3786636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994441" y="3786103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9287955" y="3786103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9581469" y="3786636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233357" y="405233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7526871" y="405233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7820385" y="405179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8113899" y="405179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8407413" y="4051798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700927" y="405179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8994441" y="4051265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287955" y="4051265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9581469" y="4051798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233357" y="435710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7526871" y="4357101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7820385" y="435656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8113899" y="435656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8407413" y="435656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8700927" y="435656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8994441" y="4356035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287955" y="4356035"/>
            <a:ext cx="293514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9581469" y="4356568"/>
            <a:ext cx="293514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8700927" y="2657973"/>
            <a:ext cx="293514" cy="265162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42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0" y="1687612"/>
            <a:ext cx="4600060" cy="2787240"/>
            <a:chOff x="0" y="2862182"/>
            <a:chExt cx="7044346" cy="4268266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18101" y="1135560"/>
                <a:ext cx="549246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dirty="0">
                    <a:solidFill>
                      <a:srgbClr val="FF33CC"/>
                    </a:solidFill>
                  </a:rPr>
                  <a:t>sequence of nodes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endParaRPr lang="en-US" sz="2800" dirty="0"/>
              </a:p>
              <a:p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∀1≤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01" y="1135560"/>
                <a:ext cx="5492466" cy="954107"/>
              </a:xfrm>
              <a:prstGeom prst="rect">
                <a:avLst/>
              </a:prstGeom>
              <a:blipFill>
                <a:blip r:embed="rId2"/>
                <a:stretch>
                  <a:fillRect l="-2074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1783389" y="4800601"/>
            <a:ext cx="4108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Simple Path:</a:t>
            </a:r>
          </a:p>
          <a:p>
            <a:r>
              <a:rPr lang="en-US" sz="2800" dirty="0"/>
              <a:t>A path in which each node appears at most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6559680" y="4800600"/>
                <a:ext cx="410832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Cycle:</a:t>
                </a:r>
              </a:p>
              <a:p>
                <a:r>
                  <a:rPr lang="en-US" sz="2800" dirty="0"/>
                  <a:t>A path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&gt;2</m:t>
                    </m:r>
                  </m:oMath>
                </a14:m>
                <a:r>
                  <a:rPr lang="en-US" sz="2800" dirty="0"/>
                  <a:t> nodes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0" y="4800600"/>
                <a:ext cx="4108321" cy="1384995"/>
              </a:xfrm>
              <a:prstGeom prst="rect">
                <a:avLst/>
              </a:prstGeom>
              <a:blipFill>
                <a:blip r:embed="rId3"/>
                <a:stretch>
                  <a:fillRect l="-3086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09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Connected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749217" y="1600201"/>
                <a:ext cx="68414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=(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for any pair of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there is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217" y="1600201"/>
                <a:ext cx="6841446" cy="954107"/>
              </a:xfrm>
              <a:prstGeom prst="rect">
                <a:avLst/>
              </a:prstGeom>
              <a:blipFill>
                <a:blip r:embed="rId2"/>
                <a:stretch>
                  <a:fillRect l="-1855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524000" y="2851560"/>
            <a:ext cx="4600060" cy="2787240"/>
            <a:chOff x="0" y="2862182"/>
            <a:chExt cx="7044346" cy="4268266"/>
          </a:xfrm>
        </p:grpSpPr>
        <p:cxnSp>
          <p:nvCxnSpPr>
            <p:cNvPr id="46" name="Straight Connector 45"/>
            <p:cNvCxnSpPr>
              <a:stCxn id="75" idx="7"/>
              <a:endCxn id="76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6"/>
              <a:endCxn id="79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5" idx="4"/>
              <a:endCxn id="77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8" idx="3"/>
              <a:endCxn id="77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0" idx="2"/>
              <a:endCxn id="77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8" idx="5"/>
              <a:endCxn id="80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8" idx="7"/>
              <a:endCxn id="79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80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2" idx="1"/>
              <a:endCxn id="79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4" idx="2"/>
              <a:endCxn id="79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3" name="Straight Connector 72"/>
            <p:cNvCxnSpPr>
              <a:stCxn id="76" idx="4"/>
              <a:endCxn id="77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07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826554" y="1981200"/>
            <a:ext cx="6841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connected graph with no cycles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524000" y="2954679"/>
            <a:ext cx="4600060" cy="2539233"/>
            <a:chOff x="0" y="3020093"/>
            <a:chExt cx="7044346" cy="3888478"/>
          </a:xfrm>
        </p:grpSpPr>
        <p:cxnSp>
          <p:nvCxnSpPr>
            <p:cNvPr id="46" name="Straight Connector 45"/>
            <p:cNvCxnSpPr>
              <a:stCxn id="75" idx="7"/>
              <a:endCxn id="76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5" idx="4"/>
              <a:endCxn id="77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8" idx="3"/>
              <a:endCxn id="77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8" idx="5"/>
              <a:endCxn id="80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8" idx="7"/>
              <a:endCxn id="79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2" idx="1"/>
              <a:endCxn id="79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98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0" y="2851560"/>
            <a:ext cx="4600060" cy="2787240"/>
            <a:chOff x="0" y="2862182"/>
            <a:chExt cx="7044346" cy="4268266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which connects (“spans”) all the nodes in a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=(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954107"/>
              </a:xfrm>
              <a:prstGeom prst="rect">
                <a:avLst/>
              </a:prstGeom>
              <a:blipFill>
                <a:blip r:embed="rId2"/>
                <a:stretch>
                  <a:fillRect l="-1613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477001" y="3716136"/>
                <a:ext cx="3586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How many edges does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/>
                  <a:t> have?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1" y="3716136"/>
                <a:ext cx="3586167" cy="400110"/>
              </a:xfrm>
              <a:prstGeom prst="rect">
                <a:avLst/>
              </a:prstGeom>
              <a:blipFill>
                <a:blip r:embed="rId4"/>
                <a:stretch>
                  <a:fillRect l="-1767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29242" y="3972887"/>
                <a:ext cx="793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242" y="3972887"/>
                <a:ext cx="7931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6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0" y="2851560"/>
            <a:ext cx="4600060" cy="2787240"/>
            <a:chOff x="0" y="2862182"/>
            <a:chExt cx="7044346" cy="4268266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which connects (“spans”) all the nodes in a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=(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, that has minimal </a:t>
                </a:r>
                <a:r>
                  <a:rPr lang="en-US" sz="2800" dirty="0">
                    <a:solidFill>
                      <a:srgbClr val="7030A0"/>
                    </a:solidFill>
                  </a:rPr>
                  <a:t>cost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27103" y="2385840"/>
                <a:ext cx="4285143" cy="1032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03" y="2385840"/>
                <a:ext cx="4285143" cy="1032334"/>
              </a:xfrm>
              <a:prstGeom prst="rect">
                <a:avLst/>
              </a:prstGeom>
              <a:blipFill>
                <a:blip r:embed="rId3"/>
                <a:stretch>
                  <a:fillRect t="-124390" b="-16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477001" y="3716136"/>
                <a:ext cx="3586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How many edges does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/>
                  <a:t> have?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1" y="3716136"/>
                <a:ext cx="3586167" cy="400110"/>
              </a:xfrm>
              <a:prstGeom prst="rect">
                <a:avLst/>
              </a:prstGeom>
              <a:blipFill>
                <a:blip r:embed="rId4"/>
                <a:stretch>
                  <a:fillRect l="-1767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29242" y="3972887"/>
                <a:ext cx="793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242" y="3972887"/>
                <a:ext cx="7931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53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5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9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deg</m:t>
                        </m:r>
                        <m:r>
                          <a:rPr lang="en-US" i="1" dirty="0">
                            <a:latin typeface="Cambria Math"/>
                          </a:rPr>
                          <m:t>⁡(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is always even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deg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counts the number of edges incident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any edge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edge is incident 2 vertices (on each end)</a:t>
                </a:r>
              </a:p>
              <a:p>
                <a:r>
                  <a:rPr lang="en-US" dirty="0"/>
                  <a:t>This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deg</m:t>
                        </m:r>
                        <m:r>
                          <a:rPr lang="en-US" i="1" dirty="0">
                            <a:latin typeface="Cambria Math"/>
                          </a:rPr>
                          <m:t>⁡(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deg</m:t>
                        </m:r>
                        <m:r>
                          <a:rPr lang="en-US" i="1" dirty="0">
                            <a:latin typeface="Cambria Math"/>
                          </a:rPr>
                          <m:t>⁡(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is even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4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5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Add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the lowest-weight edge that does not create a cycle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1384995"/>
              </a:xfrm>
              <a:prstGeom prst="rect">
                <a:avLst/>
              </a:prstGeom>
              <a:blipFill>
                <a:blip r:embed="rId2"/>
                <a:stretch>
                  <a:fillRect l="-1613" t="-4545" r="-8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28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093493" y="2374710"/>
            <a:ext cx="5813946" cy="1951630"/>
          </a:xfrm>
          <a:custGeom>
            <a:avLst/>
            <a:gdLst>
              <a:gd name="connsiteX0" fmla="*/ 0 w 5813946"/>
              <a:gd name="connsiteY0" fmla="*/ 818866 h 1951630"/>
              <a:gd name="connsiteX1" fmla="*/ 341194 w 5813946"/>
              <a:gd name="connsiteY1" fmla="*/ 1665027 h 1951630"/>
              <a:gd name="connsiteX2" fmla="*/ 4299044 w 5813946"/>
              <a:gd name="connsiteY2" fmla="*/ 1951630 h 1951630"/>
              <a:gd name="connsiteX3" fmla="*/ 5813946 w 5813946"/>
              <a:gd name="connsiteY3" fmla="*/ 1624084 h 1951630"/>
              <a:gd name="connsiteX4" fmla="*/ 4135271 w 5813946"/>
              <a:gd name="connsiteY4" fmla="*/ 232012 h 1951630"/>
              <a:gd name="connsiteX5" fmla="*/ 2961564 w 5813946"/>
              <a:gd name="connsiteY5" fmla="*/ 900753 h 1951630"/>
              <a:gd name="connsiteX6" fmla="*/ 1746913 w 5813946"/>
              <a:gd name="connsiteY6" fmla="*/ 0 h 1951630"/>
              <a:gd name="connsiteX7" fmla="*/ 0 w 5813946"/>
              <a:gd name="connsiteY7" fmla="*/ 818866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3946" h="1951630">
                <a:moveTo>
                  <a:pt x="0" y="818866"/>
                </a:moveTo>
                <a:lnTo>
                  <a:pt x="341194" y="1665027"/>
                </a:lnTo>
                <a:lnTo>
                  <a:pt x="4299044" y="1951630"/>
                </a:lnTo>
                <a:lnTo>
                  <a:pt x="5813946" y="1624084"/>
                </a:lnTo>
                <a:lnTo>
                  <a:pt x="4135271" y="232012"/>
                </a:lnTo>
                <a:lnTo>
                  <a:pt x="2961564" y="900753"/>
                </a:lnTo>
                <a:lnTo>
                  <a:pt x="1746913" y="0"/>
                </a:lnTo>
                <a:lnTo>
                  <a:pt x="0" y="818866"/>
                </a:lnTo>
                <a:close/>
              </a:path>
            </a:pathLst>
          </a:custGeom>
          <a:solidFill>
            <a:srgbClr val="00B0F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54178" y="1378425"/>
                <a:ext cx="707506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Cut of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=(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a partition of the nodes into two sets,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and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8" y="1378425"/>
                <a:ext cx="7075065" cy="954107"/>
              </a:xfrm>
              <a:prstGeom prst="rect">
                <a:avLst/>
              </a:prstGeom>
              <a:blipFill>
                <a:blip r:embed="rId2"/>
                <a:stretch>
                  <a:fillRect l="-1613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532127" y="2450286"/>
            <a:ext cx="4600060" cy="2787240"/>
            <a:chOff x="0" y="2862182"/>
            <a:chExt cx="7044346" cy="4268266"/>
          </a:xfrm>
        </p:grpSpPr>
        <p:cxnSp>
          <p:nvCxnSpPr>
            <p:cNvPr id="45" name="Straight Connector 44"/>
            <p:cNvCxnSpPr>
              <a:stCxn id="111" idx="7"/>
              <a:endCxn id="112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2" idx="6"/>
              <a:endCxn id="115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11" idx="4"/>
              <a:endCxn id="113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14" idx="3"/>
              <a:endCxn id="113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16" idx="2"/>
              <a:endCxn id="113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14" idx="5"/>
              <a:endCxn id="116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14" idx="7"/>
              <a:endCxn id="115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16" idx="6"/>
              <a:endCxn id="117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17" idx="1"/>
              <a:endCxn id="115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19" idx="2"/>
              <a:endCxn id="115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17" idx="0"/>
              <a:endCxn id="119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8" idx="1"/>
              <a:endCxn id="119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18" idx="3"/>
              <a:endCxn id="117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109" name="Straight Connector 108"/>
            <p:cNvCxnSpPr>
              <a:stCxn id="112" idx="4"/>
              <a:endCxn id="113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2" name="Oval 111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  <a:solidFill>
              <a:srgbClr val="FFA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05872" y="3657601"/>
                <a:ext cx="4231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72" y="3657601"/>
                <a:ext cx="4231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219200" y="5244406"/>
                <a:ext cx="43878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crosses </a:t>
                </a:r>
                <a:r>
                  <a:rPr lang="en-US" sz="2800" dirty="0"/>
                  <a:t>a cut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(or opposite), e.g.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𝐶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44406"/>
                <a:ext cx="4387812" cy="1384995"/>
              </a:xfrm>
              <a:prstGeom prst="rect">
                <a:avLst/>
              </a:prstGeom>
              <a:blipFill>
                <a:blip r:embed="rId4"/>
                <a:stretch>
                  <a:fillRect l="-3188" t="-3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229065" y="5257800"/>
                <a:ext cx="48199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set of edges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 Respects a cut</a:t>
                </a:r>
                <a:r>
                  <a:rPr lang="en-US" sz="2800" dirty="0"/>
                  <a:t> if no edges cross the cut</a:t>
                </a:r>
              </a:p>
              <a:p>
                <a:r>
                  <a:rPr lang="en-US" sz="2800" dirty="0"/>
                  <a:t>e.g.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𝑅</m:t>
                    </m:r>
                    <m:r>
                      <a:rPr lang="en-US" sz="2800" i="1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𝐹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65" y="5257800"/>
                <a:ext cx="4819935" cy="1384995"/>
              </a:xfrm>
              <a:prstGeom prst="rect">
                <a:avLst/>
              </a:prstGeom>
              <a:blipFill>
                <a:blip r:embed="rId5"/>
                <a:stretch>
                  <a:fillRect l="-2362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correctness of a greedy algorithm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dirty="0"/>
              <a:t>How to show my sandwich is at least as good as yours:</a:t>
            </a:r>
          </a:p>
          <a:p>
            <a:pPr lvl="2"/>
            <a:r>
              <a:rPr lang="en-US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58748"/>
            <a:ext cx="2514600" cy="13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9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a set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minimum spanning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be any cut which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be the least-weight edge which crosses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{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is also a subset of a minimum spanning tree.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11391" y="4146960"/>
            <a:ext cx="4600060" cy="2787240"/>
            <a:chOff x="0" y="2862182"/>
            <a:chExt cx="7044346" cy="4268266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4" name="Freeform 43"/>
          <p:cNvSpPr/>
          <p:nvPr/>
        </p:nvSpPr>
        <p:spPr>
          <a:xfrm>
            <a:off x="3604146" y="4148920"/>
            <a:ext cx="5158854" cy="2593075"/>
          </a:xfrm>
          <a:custGeom>
            <a:avLst/>
            <a:gdLst>
              <a:gd name="connsiteX0" fmla="*/ 245660 w 5158854"/>
              <a:gd name="connsiteY0" fmla="*/ 1924335 h 2593075"/>
              <a:gd name="connsiteX1" fmla="*/ 2019869 w 5158854"/>
              <a:gd name="connsiteY1" fmla="*/ 750627 h 2593075"/>
              <a:gd name="connsiteX2" fmla="*/ 2961564 w 5158854"/>
              <a:gd name="connsiteY2" fmla="*/ 1869744 h 2593075"/>
              <a:gd name="connsiteX3" fmla="*/ 3548418 w 5158854"/>
              <a:gd name="connsiteY3" fmla="*/ 2593075 h 2593075"/>
              <a:gd name="connsiteX4" fmla="*/ 4872251 w 5158854"/>
              <a:gd name="connsiteY4" fmla="*/ 2511188 h 2593075"/>
              <a:gd name="connsiteX5" fmla="*/ 5158854 w 5158854"/>
              <a:gd name="connsiteY5" fmla="*/ 1351129 h 2593075"/>
              <a:gd name="connsiteX6" fmla="*/ 3603009 w 5158854"/>
              <a:gd name="connsiteY6" fmla="*/ 54591 h 2593075"/>
              <a:gd name="connsiteX7" fmla="*/ 1583140 w 5158854"/>
              <a:gd name="connsiteY7" fmla="*/ 0 h 2593075"/>
              <a:gd name="connsiteX8" fmla="*/ 0 w 5158854"/>
              <a:gd name="connsiteY8" fmla="*/ 491320 h 2593075"/>
              <a:gd name="connsiteX9" fmla="*/ 245660 w 5158854"/>
              <a:gd name="connsiteY9" fmla="*/ 192433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8854" h="2593075">
                <a:moveTo>
                  <a:pt x="245660" y="1924335"/>
                </a:moveTo>
                <a:lnTo>
                  <a:pt x="2019869" y="750627"/>
                </a:lnTo>
                <a:lnTo>
                  <a:pt x="2961564" y="1869744"/>
                </a:lnTo>
                <a:lnTo>
                  <a:pt x="3548418" y="2593075"/>
                </a:lnTo>
                <a:lnTo>
                  <a:pt x="4872251" y="2511188"/>
                </a:lnTo>
                <a:lnTo>
                  <a:pt x="5158854" y="1351129"/>
                </a:lnTo>
                <a:lnTo>
                  <a:pt x="3603009" y="54591"/>
                </a:lnTo>
                <a:lnTo>
                  <a:pt x="1583140" y="0"/>
                </a:lnTo>
                <a:lnTo>
                  <a:pt x="0" y="491320"/>
                </a:lnTo>
                <a:lnTo>
                  <a:pt x="245660" y="1924335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Cut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the least-weight edge which crosses cut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respects)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{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is also a subset of a MST.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  <a:blipFill>
                <a:blip r:embed="rId2"/>
                <a:stretch>
                  <a:fillRect l="-1541" t="-359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35" idx="7"/>
            <a:endCxn id="36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6" idx="6"/>
            <a:endCxn id="39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5" idx="4"/>
            <a:endCxn id="37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8" idx="3"/>
            <a:endCxn id="37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" idx="2"/>
            <a:endCxn id="37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8" idx="5"/>
            <a:endCxn id="40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8" idx="7"/>
            <a:endCxn id="39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0" idx="6"/>
            <a:endCxn id="41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1" idx="1"/>
            <a:endCxn id="39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3" idx="2"/>
            <a:endCxn id="39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1" idx="0"/>
            <a:endCxn id="43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2" idx="1"/>
            <a:endCxn id="43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2" idx="3"/>
            <a:endCxn id="41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6" idx="4"/>
            <a:endCxn id="37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448034" y="4998376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349294" y="407107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26003" y="624092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32784" y="607333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1630135" y="2895600"/>
            <a:ext cx="914399" cy="0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905000" y="2514601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14601"/>
                <a:ext cx="44307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616687" y="3641993"/>
            <a:ext cx="92784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548976" y="3200401"/>
                <a:ext cx="1041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99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⊆</m:t>
                      </m:r>
                      <m:r>
                        <a:rPr lang="en-US" sz="2400" i="1" dirty="0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976" y="3200401"/>
                <a:ext cx="1041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1548977" y="25908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52912" y="32004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562601" y="5791201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5791201"/>
                <a:ext cx="41261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823046" y="2878499"/>
                <a:ext cx="48449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Case 1: (the easy case)</a:t>
                </a:r>
              </a:p>
              <a:p>
                <a:r>
                  <a:rPr lang="en-US" sz="2800" dirty="0"/>
                  <a:t>	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Then claim holds 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46" y="2878499"/>
                <a:ext cx="4844955" cy="1384995"/>
              </a:xfrm>
              <a:prstGeom prst="rect">
                <a:avLst/>
              </a:prstGeom>
              <a:blipFill>
                <a:blip r:embed="rId8"/>
                <a:stretch>
                  <a:fillRect l="-2618" t="-4545" r="-15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1630134" y="3048000"/>
            <a:ext cx="96066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43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Cut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the least-weight edge which crosses cut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respects)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{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is also a subset of a MST.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  <a:blipFill>
                <a:blip r:embed="rId2"/>
                <a:stretch>
                  <a:fillRect l="-1541" t="-359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35" idx="7"/>
            <a:endCxn id="36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6" idx="6"/>
            <a:endCxn id="39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5" idx="4"/>
            <a:endCxn id="37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8" idx="3"/>
            <a:endCxn id="37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" idx="2"/>
            <a:endCxn id="37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8" idx="5"/>
            <a:endCxn id="40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8" idx="7"/>
            <a:endCxn id="39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0" idx="6"/>
            <a:endCxn id="41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1" idx="1"/>
            <a:endCxn id="39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3" idx="2"/>
            <a:endCxn id="39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1" idx="0"/>
            <a:endCxn id="43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2" idx="1"/>
            <a:endCxn id="43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2" idx="3"/>
            <a:endCxn id="41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6" idx="4"/>
            <a:endCxn id="37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3626003" y="624092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32784" y="607333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1630135" y="3048000"/>
            <a:ext cx="914399" cy="0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905000" y="2590801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90801"/>
                <a:ext cx="4430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616687" y="3641993"/>
            <a:ext cx="92784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548976" y="3200401"/>
                <a:ext cx="1041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99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⊆</m:t>
                      </m:r>
                      <m:r>
                        <a:rPr lang="en-US" sz="2400" i="1" dirty="0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976" y="3200401"/>
                <a:ext cx="1041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1548977" y="25908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52912" y="32004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18321" y="2533472"/>
                <a:ext cx="5149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r>
                  <a:rPr lang="en-US" sz="2400" dirty="0"/>
                  <a:t>Case 2:</a:t>
                </a:r>
              </a:p>
              <a:p>
                <a:r>
                  <a:rPr lang="en-US" sz="2400" dirty="0"/>
                  <a:t>	Consider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∉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21" y="2533472"/>
                <a:ext cx="5149680" cy="1200329"/>
              </a:xfrm>
              <a:prstGeom prst="rect">
                <a:avLst/>
              </a:prstGeom>
              <a:blipFill>
                <a:blip r:embed="rId10"/>
                <a:stretch>
                  <a:fillRect l="-1724"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58000" y="3733800"/>
                <a:ext cx="3886200" cy="3046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is a MST, there is some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𝑒</m:t>
                    </m:r>
                    <m:r>
                      <a:rPr lang="en-US" sz="24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/>
                  <a:t> be the first edge on this path which crosses the cut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Build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by exchanging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𝑒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733800"/>
                <a:ext cx="3886200" cy="3046988"/>
              </a:xfrm>
              <a:prstGeom prst="rect">
                <a:avLst/>
              </a:prstGeom>
              <a:blipFill>
                <a:blip r:embed="rId11"/>
                <a:stretch>
                  <a:fillRect l="-2614" t="-1245" r="-3268" b="-33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979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Cut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subset of a MST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the least-weight edge which crosses cut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(which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respects)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9900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{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is also a subset of a MST.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143001"/>
                <a:ext cx="8229600" cy="1752600"/>
              </a:xfrm>
              <a:prstGeom prst="rect">
                <a:avLst/>
              </a:prstGeom>
              <a:blipFill>
                <a:blip r:embed="rId2"/>
                <a:stretch>
                  <a:fillRect l="-1541" t="-359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35" idx="7"/>
            <a:endCxn id="36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6" idx="6"/>
            <a:endCxn id="39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5" idx="4"/>
            <a:endCxn id="37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8" idx="3"/>
            <a:endCxn id="37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" idx="2"/>
            <a:endCxn id="37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8" idx="5"/>
            <a:endCxn id="40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8" idx="7"/>
            <a:endCxn id="39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0" idx="6"/>
            <a:endCxn id="41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1" idx="1"/>
            <a:endCxn id="39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3" idx="2"/>
            <a:endCxn id="39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1" idx="0"/>
            <a:endCxn id="43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2" idx="1"/>
            <a:endCxn id="43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2" idx="3"/>
            <a:endCxn id="41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6" idx="4"/>
            <a:endCxn id="37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3626003" y="6240925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32784" y="607333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1630135" y="3048000"/>
            <a:ext cx="914399" cy="0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905000" y="2590801"/>
                <a:ext cx="44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90801"/>
                <a:ext cx="4430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616687" y="3641993"/>
            <a:ext cx="927846" cy="0"/>
          </a:xfrm>
          <a:prstGeom prst="line">
            <a:avLst/>
          </a:prstGeom>
          <a:ln w="571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548976" y="3200401"/>
                <a:ext cx="1041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99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⊆</m:t>
                      </m:r>
                      <m:r>
                        <a:rPr lang="en-US" sz="2400" i="1" dirty="0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976" y="3200401"/>
                <a:ext cx="1041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1548977" y="25908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52912" y="3200400"/>
            <a:ext cx="109841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18321" y="2438401"/>
                <a:ext cx="51496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Case 2:</a:t>
                </a:r>
              </a:p>
              <a:p>
                <a:r>
                  <a:rPr lang="en-US" sz="2800" dirty="0"/>
                  <a:t>	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∉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21" y="2438401"/>
                <a:ext cx="5149680" cy="1384995"/>
              </a:xfrm>
              <a:prstGeom prst="rect">
                <a:avLst/>
              </a:prstGeom>
              <a:blipFill>
                <a:blip r:embed="rId10"/>
                <a:stretch>
                  <a:fillRect l="-2463" t="-5505"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29400" y="4260410"/>
                <a:ext cx="4191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assumed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𝑤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is also a MST!</a:t>
                </a:r>
              </a:p>
              <a:p>
                <a:r>
                  <a:rPr lang="en-US" sz="2400" dirty="0"/>
                  <a:t>Thus the claim holds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60410"/>
                <a:ext cx="4191000" cy="1938992"/>
              </a:xfrm>
              <a:prstGeom prst="rect">
                <a:avLst/>
              </a:prstGeom>
              <a:blipFill>
                <a:blip r:embed="rId11"/>
                <a:stretch>
                  <a:fillRect l="-2115" t="-1299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426187" y="3810001"/>
                <a:ext cx="4241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with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87" y="3810001"/>
                <a:ext cx="4241813" cy="461665"/>
              </a:xfrm>
              <a:prstGeom prst="rect">
                <a:avLst/>
              </a:prstGeom>
              <a:blipFill>
                <a:blip r:embed="rId13"/>
                <a:stretch>
                  <a:fillRect l="-299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42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150592" y="2934269"/>
            <a:ext cx="2906973" cy="2934268"/>
          </a:xfrm>
          <a:custGeom>
            <a:avLst/>
            <a:gdLst>
              <a:gd name="connsiteX0" fmla="*/ 0 w 2906973"/>
              <a:gd name="connsiteY0" fmla="*/ 0 h 2934268"/>
              <a:gd name="connsiteX1" fmla="*/ 614149 w 2906973"/>
              <a:gd name="connsiteY1" fmla="*/ 2934268 h 2934268"/>
              <a:gd name="connsiteX2" fmla="*/ 1937982 w 2906973"/>
              <a:gd name="connsiteY2" fmla="*/ 2825086 h 2934268"/>
              <a:gd name="connsiteX3" fmla="*/ 2906973 w 2906973"/>
              <a:gd name="connsiteY3" fmla="*/ 1596788 h 2934268"/>
              <a:gd name="connsiteX4" fmla="*/ 1405719 w 2906973"/>
              <a:gd name="connsiteY4" fmla="*/ 68238 h 2934268"/>
              <a:gd name="connsiteX5" fmla="*/ 0 w 2906973"/>
              <a:gd name="connsiteY5" fmla="*/ 0 h 293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6973" h="2934268">
                <a:moveTo>
                  <a:pt x="0" y="0"/>
                </a:moveTo>
                <a:lnTo>
                  <a:pt x="614149" y="2934268"/>
                </a:lnTo>
                <a:lnTo>
                  <a:pt x="1937982" y="2825086"/>
                </a:lnTo>
                <a:lnTo>
                  <a:pt x="2906973" y="1596788"/>
                </a:lnTo>
                <a:lnTo>
                  <a:pt x="1405719" y="68238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298889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52601" y="1143000"/>
                <a:ext cx="70750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that doesn’t 		cause a cycle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1143000"/>
                <a:ext cx="7075065" cy="1815882"/>
              </a:xfrm>
              <a:prstGeom prst="rect">
                <a:avLst/>
              </a:prstGeom>
              <a:blipFill>
                <a:blip r:embed="rId2"/>
                <a:stretch>
                  <a:fillRect l="-1613" t="-347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84043" y="540457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043" y="5404577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4683" y="5029201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83" y="5029201"/>
                <a:ext cx="4126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64910" y="1009472"/>
                <a:ext cx="39602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Keep edges in a Disjoint-set data structure (very fancy)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</a:rPr>
                            <m:t>log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10" y="1009472"/>
                <a:ext cx="3960291" cy="1200329"/>
              </a:xfrm>
              <a:prstGeom prst="rect">
                <a:avLst/>
              </a:prstGeom>
              <a:blipFill>
                <a:blip r:embed="rId5"/>
                <a:stretch>
                  <a:fillRect l="-2564" t="-312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0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505201" y="3513084"/>
            <a:ext cx="2191407" cy="2049517"/>
          </a:xfrm>
          <a:custGeom>
            <a:avLst/>
            <a:gdLst>
              <a:gd name="connsiteX0" fmla="*/ 220717 w 2191407"/>
              <a:gd name="connsiteY0" fmla="*/ 2049517 h 2049517"/>
              <a:gd name="connsiteX1" fmla="*/ 1734207 w 2191407"/>
              <a:gd name="connsiteY1" fmla="*/ 1103586 h 2049517"/>
              <a:gd name="connsiteX2" fmla="*/ 2191407 w 2191407"/>
              <a:gd name="connsiteY2" fmla="*/ 268014 h 2049517"/>
              <a:gd name="connsiteX3" fmla="*/ 1939158 w 2191407"/>
              <a:gd name="connsiteY3" fmla="*/ 0 h 2049517"/>
              <a:gd name="connsiteX4" fmla="*/ 1387365 w 2191407"/>
              <a:gd name="connsiteY4" fmla="*/ 0 h 2049517"/>
              <a:gd name="connsiteX5" fmla="*/ 362607 w 2191407"/>
              <a:gd name="connsiteY5" fmla="*/ 756745 h 2049517"/>
              <a:gd name="connsiteX6" fmla="*/ 0 w 2191407"/>
              <a:gd name="connsiteY6" fmla="*/ 1340069 h 2049517"/>
              <a:gd name="connsiteX7" fmla="*/ 31531 w 2191407"/>
              <a:gd name="connsiteY7" fmla="*/ 1781504 h 2049517"/>
              <a:gd name="connsiteX8" fmla="*/ 220717 w 2191407"/>
              <a:gd name="connsiteY8" fmla="*/ 2049517 h 204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407" h="2049517">
                <a:moveTo>
                  <a:pt x="220717" y="2049517"/>
                </a:moveTo>
                <a:lnTo>
                  <a:pt x="1734207" y="1103586"/>
                </a:lnTo>
                <a:lnTo>
                  <a:pt x="2191407" y="268014"/>
                </a:lnTo>
                <a:lnTo>
                  <a:pt x="1939158" y="0"/>
                </a:lnTo>
                <a:lnTo>
                  <a:pt x="1387365" y="0"/>
                </a:lnTo>
                <a:lnTo>
                  <a:pt x="362607" y="756745"/>
                </a:lnTo>
                <a:lnTo>
                  <a:pt x="0" y="1340069"/>
                </a:lnTo>
                <a:lnTo>
                  <a:pt x="31531" y="1781504"/>
                </a:lnTo>
                <a:lnTo>
                  <a:pt x="220717" y="2049517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35373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05001" y="1378424"/>
                <a:ext cx="86868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Pick a cut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which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respects</a:t>
                </a:r>
              </a:p>
              <a:p>
                <a:r>
                  <a:rPr lang="en-US" sz="2800" dirty="0"/>
                  <a:t>	Add the </a:t>
                </a:r>
                <a:r>
                  <a:rPr lang="en-US" sz="2800" dirty="0">
                    <a:solidFill>
                      <a:srgbClr val="7030A0"/>
                    </a:solidFill>
                  </a:rPr>
                  <a:t>min-weight edge which crosses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378424"/>
                <a:ext cx="8686800" cy="1815882"/>
              </a:xfrm>
              <a:prstGeom prst="rect">
                <a:avLst/>
              </a:prstGeom>
              <a:blipFill>
                <a:blip r:embed="rId2"/>
                <a:stretch>
                  <a:fillRect l="-1314" t="-347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05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Algorithms</a:t>
            </a:r>
          </a:p>
          <a:p>
            <a:r>
              <a:rPr lang="en-US" dirty="0"/>
              <a:t>Choice Function</a:t>
            </a:r>
          </a:p>
          <a:p>
            <a:r>
              <a:rPr lang="en-US" dirty="0"/>
              <a:t>Graphs</a:t>
            </a:r>
          </a:p>
          <a:p>
            <a:r>
              <a:rPr lang="en-US" dirty="0"/>
              <a:t>Minimum Spanning Tree</a:t>
            </a:r>
          </a:p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  <a:p>
            <a:r>
              <a:rPr lang="en-US" dirty="0"/>
              <a:t>Prim’s Algorithm</a:t>
            </a:r>
          </a:p>
          <a:p>
            <a:r>
              <a:rPr lang="en-US" dirty="0"/>
              <a:t>Cut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Pick a cut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8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which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respects</a:t>
                </a:r>
              </a:p>
              <a:p>
                <a:r>
                  <a:rPr lang="en-US" sz="2800" dirty="0"/>
                  <a:t>	Add the min-weight edge which crosses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all endpoint of edges 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is the min-weight edge that grows the </a:t>
                </a:r>
                <a:r>
                  <a:rPr lang="en-US" sz="2800" dirty="0">
                    <a:solidFill>
                      <a:srgbClr val="FF33CC"/>
                    </a:solidFill>
                  </a:rPr>
                  <a:t>tree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3108543"/>
              </a:xfrm>
              <a:prstGeom prst="rect">
                <a:avLst/>
              </a:prstGeom>
              <a:blipFill>
                <a:blip r:embed="rId2"/>
                <a:stretch>
                  <a:fillRect l="-1314" t="-2033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89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636579" y="4776952"/>
            <a:ext cx="851338" cy="898634"/>
          </a:xfrm>
          <a:custGeom>
            <a:avLst/>
            <a:gdLst>
              <a:gd name="connsiteX0" fmla="*/ 78828 w 851338"/>
              <a:gd name="connsiteY0" fmla="*/ 31531 h 898634"/>
              <a:gd name="connsiteX1" fmla="*/ 0 w 851338"/>
              <a:gd name="connsiteY1" fmla="*/ 583324 h 898634"/>
              <a:gd name="connsiteX2" fmla="*/ 236483 w 851338"/>
              <a:gd name="connsiteY2" fmla="*/ 898634 h 898634"/>
              <a:gd name="connsiteX3" fmla="*/ 740980 w 851338"/>
              <a:gd name="connsiteY3" fmla="*/ 725214 h 898634"/>
              <a:gd name="connsiteX4" fmla="*/ 851338 w 851338"/>
              <a:gd name="connsiteY4" fmla="*/ 268014 h 898634"/>
              <a:gd name="connsiteX5" fmla="*/ 630621 w 851338"/>
              <a:gd name="connsiteY5" fmla="*/ 0 h 898634"/>
              <a:gd name="connsiteX6" fmla="*/ 78828 w 851338"/>
              <a:gd name="connsiteY6" fmla="*/ 31531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338" h="898634">
                <a:moveTo>
                  <a:pt x="78828" y="31531"/>
                </a:moveTo>
                <a:lnTo>
                  <a:pt x="0" y="583324"/>
                </a:lnTo>
                <a:lnTo>
                  <a:pt x="236483" y="898634"/>
                </a:lnTo>
                <a:lnTo>
                  <a:pt x="740980" y="725214"/>
                </a:lnTo>
                <a:lnTo>
                  <a:pt x="851338" y="268014"/>
                </a:lnTo>
                <a:lnTo>
                  <a:pt x="630621" y="0"/>
                </a:lnTo>
                <a:lnTo>
                  <a:pt x="78828" y="31531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FF33CC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772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510456" y="3831021"/>
            <a:ext cx="2112579" cy="1813034"/>
          </a:xfrm>
          <a:custGeom>
            <a:avLst/>
            <a:gdLst>
              <a:gd name="connsiteX0" fmla="*/ 0 w 2112579"/>
              <a:gd name="connsiteY0" fmla="*/ 1103586 h 1813034"/>
              <a:gd name="connsiteX1" fmla="*/ 47297 w 2112579"/>
              <a:gd name="connsiteY1" fmla="*/ 1592317 h 1813034"/>
              <a:gd name="connsiteX2" fmla="*/ 362607 w 2112579"/>
              <a:gd name="connsiteY2" fmla="*/ 1813034 h 1813034"/>
              <a:gd name="connsiteX3" fmla="*/ 1213945 w 2112579"/>
              <a:gd name="connsiteY3" fmla="*/ 1292772 h 1813034"/>
              <a:gd name="connsiteX4" fmla="*/ 1986455 w 2112579"/>
              <a:gd name="connsiteY4" fmla="*/ 914400 h 1813034"/>
              <a:gd name="connsiteX5" fmla="*/ 2112579 w 2112579"/>
              <a:gd name="connsiteY5" fmla="*/ 488731 h 1813034"/>
              <a:gd name="connsiteX6" fmla="*/ 2017986 w 2112579"/>
              <a:gd name="connsiteY6" fmla="*/ 0 h 1813034"/>
              <a:gd name="connsiteX7" fmla="*/ 1608083 w 2112579"/>
              <a:gd name="connsiteY7" fmla="*/ 173420 h 1813034"/>
              <a:gd name="connsiteX8" fmla="*/ 0 w 2112579"/>
              <a:gd name="connsiteY8" fmla="*/ 1103586 h 181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2579" h="1813034">
                <a:moveTo>
                  <a:pt x="0" y="1103586"/>
                </a:moveTo>
                <a:lnTo>
                  <a:pt x="47297" y="1592317"/>
                </a:lnTo>
                <a:lnTo>
                  <a:pt x="362607" y="1813034"/>
                </a:lnTo>
                <a:lnTo>
                  <a:pt x="1213945" y="1292772"/>
                </a:lnTo>
                <a:lnTo>
                  <a:pt x="1986455" y="914400"/>
                </a:lnTo>
                <a:lnTo>
                  <a:pt x="2112579" y="488731"/>
                </a:lnTo>
                <a:lnTo>
                  <a:pt x="2017986" y="0"/>
                </a:lnTo>
                <a:lnTo>
                  <a:pt x="1608083" y="173420"/>
                </a:lnTo>
                <a:lnTo>
                  <a:pt x="0" y="1103586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FF33CC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21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447394" y="3783724"/>
            <a:ext cx="3578773" cy="1765738"/>
          </a:xfrm>
          <a:custGeom>
            <a:avLst/>
            <a:gdLst>
              <a:gd name="connsiteX0" fmla="*/ 94593 w 3578773"/>
              <a:gd name="connsiteY0" fmla="*/ 1135117 h 1765738"/>
              <a:gd name="connsiteX1" fmla="*/ 0 w 3578773"/>
              <a:gd name="connsiteY1" fmla="*/ 1592317 h 1765738"/>
              <a:gd name="connsiteX2" fmla="*/ 346841 w 3578773"/>
              <a:gd name="connsiteY2" fmla="*/ 1734207 h 1765738"/>
              <a:gd name="connsiteX3" fmla="*/ 756745 w 3578773"/>
              <a:gd name="connsiteY3" fmla="*/ 1765738 h 1765738"/>
              <a:gd name="connsiteX4" fmla="*/ 1545021 w 3578773"/>
              <a:gd name="connsiteY4" fmla="*/ 945931 h 1765738"/>
              <a:gd name="connsiteX5" fmla="*/ 2443655 w 3578773"/>
              <a:gd name="connsiteY5" fmla="*/ 898635 h 1765738"/>
              <a:gd name="connsiteX6" fmla="*/ 3184635 w 3578773"/>
              <a:gd name="connsiteY6" fmla="*/ 1087821 h 1765738"/>
              <a:gd name="connsiteX7" fmla="*/ 3578773 w 3578773"/>
              <a:gd name="connsiteY7" fmla="*/ 520262 h 1765738"/>
              <a:gd name="connsiteX8" fmla="*/ 3247697 w 3578773"/>
              <a:gd name="connsiteY8" fmla="*/ 173421 h 1765738"/>
              <a:gd name="connsiteX9" fmla="*/ 1891862 w 3578773"/>
              <a:gd name="connsiteY9" fmla="*/ 0 h 1765738"/>
              <a:gd name="connsiteX10" fmla="*/ 756745 w 3578773"/>
              <a:gd name="connsiteY10" fmla="*/ 441435 h 1765738"/>
              <a:gd name="connsiteX11" fmla="*/ 94593 w 3578773"/>
              <a:gd name="connsiteY11" fmla="*/ 1135117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78773" h="1765738">
                <a:moveTo>
                  <a:pt x="94593" y="1135117"/>
                </a:moveTo>
                <a:lnTo>
                  <a:pt x="0" y="1592317"/>
                </a:lnTo>
                <a:lnTo>
                  <a:pt x="346841" y="1734207"/>
                </a:lnTo>
                <a:lnTo>
                  <a:pt x="756745" y="1765738"/>
                </a:lnTo>
                <a:lnTo>
                  <a:pt x="1545021" y="945931"/>
                </a:lnTo>
                <a:lnTo>
                  <a:pt x="2443655" y="898635"/>
                </a:lnTo>
                <a:lnTo>
                  <a:pt x="3184635" y="1087821"/>
                </a:lnTo>
                <a:lnTo>
                  <a:pt x="3578773" y="520262"/>
                </a:lnTo>
                <a:lnTo>
                  <a:pt x="3247697" y="173421"/>
                </a:lnTo>
                <a:lnTo>
                  <a:pt x="1891862" y="0"/>
                </a:lnTo>
                <a:lnTo>
                  <a:pt x="756745" y="441435"/>
                </a:lnTo>
                <a:lnTo>
                  <a:pt x="94593" y="1135117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414696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FF33CC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38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3589284" y="3279229"/>
            <a:ext cx="4256689" cy="2822027"/>
          </a:xfrm>
          <a:custGeom>
            <a:avLst/>
            <a:gdLst>
              <a:gd name="connsiteX0" fmla="*/ 0 w 4256689"/>
              <a:gd name="connsiteY0" fmla="*/ 945931 h 2822027"/>
              <a:gd name="connsiteX1" fmla="*/ 0 w 4256689"/>
              <a:gd name="connsiteY1" fmla="*/ 1371600 h 2822027"/>
              <a:gd name="connsiteX2" fmla="*/ 315310 w 4256689"/>
              <a:gd name="connsiteY2" fmla="*/ 1576551 h 2822027"/>
              <a:gd name="connsiteX3" fmla="*/ 725214 w 4256689"/>
              <a:gd name="connsiteY3" fmla="*/ 1387365 h 2822027"/>
              <a:gd name="connsiteX4" fmla="*/ 1466193 w 4256689"/>
              <a:gd name="connsiteY4" fmla="*/ 804041 h 2822027"/>
              <a:gd name="connsiteX5" fmla="*/ 2364827 w 4256689"/>
              <a:gd name="connsiteY5" fmla="*/ 646386 h 2822027"/>
              <a:gd name="connsiteX6" fmla="*/ 2743200 w 4256689"/>
              <a:gd name="connsiteY6" fmla="*/ 772510 h 2822027"/>
              <a:gd name="connsiteX7" fmla="*/ 2932386 w 4256689"/>
              <a:gd name="connsiteY7" fmla="*/ 1434662 h 2822027"/>
              <a:gd name="connsiteX8" fmla="*/ 3515710 w 4256689"/>
              <a:gd name="connsiteY8" fmla="*/ 2743200 h 2822027"/>
              <a:gd name="connsiteX9" fmla="*/ 3862551 w 4256689"/>
              <a:gd name="connsiteY9" fmla="*/ 2822027 h 2822027"/>
              <a:gd name="connsiteX10" fmla="*/ 4256689 w 4256689"/>
              <a:gd name="connsiteY10" fmla="*/ 2506717 h 2822027"/>
              <a:gd name="connsiteX11" fmla="*/ 3909848 w 4256689"/>
              <a:gd name="connsiteY11" fmla="*/ 1765738 h 2822027"/>
              <a:gd name="connsiteX12" fmla="*/ 3310758 w 4256689"/>
              <a:gd name="connsiteY12" fmla="*/ 189186 h 2822027"/>
              <a:gd name="connsiteX13" fmla="*/ 2569779 w 4256689"/>
              <a:gd name="connsiteY13" fmla="*/ 0 h 2822027"/>
              <a:gd name="connsiteX14" fmla="*/ 1340069 w 4256689"/>
              <a:gd name="connsiteY14" fmla="*/ 31531 h 2822027"/>
              <a:gd name="connsiteX15" fmla="*/ 457200 w 4256689"/>
              <a:gd name="connsiteY15" fmla="*/ 315310 h 2822027"/>
              <a:gd name="connsiteX16" fmla="*/ 78827 w 4256689"/>
              <a:gd name="connsiteY16" fmla="*/ 898634 h 2822027"/>
              <a:gd name="connsiteX17" fmla="*/ 0 w 4256689"/>
              <a:gd name="connsiteY17" fmla="*/ 945931 h 282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56689" h="2822027">
                <a:moveTo>
                  <a:pt x="0" y="945931"/>
                </a:moveTo>
                <a:lnTo>
                  <a:pt x="0" y="1371600"/>
                </a:lnTo>
                <a:lnTo>
                  <a:pt x="315310" y="1576551"/>
                </a:lnTo>
                <a:lnTo>
                  <a:pt x="725214" y="1387365"/>
                </a:lnTo>
                <a:lnTo>
                  <a:pt x="1466193" y="804041"/>
                </a:lnTo>
                <a:lnTo>
                  <a:pt x="2364827" y="646386"/>
                </a:lnTo>
                <a:lnTo>
                  <a:pt x="2743200" y="772510"/>
                </a:lnTo>
                <a:lnTo>
                  <a:pt x="2932386" y="1434662"/>
                </a:lnTo>
                <a:lnTo>
                  <a:pt x="3515710" y="2743200"/>
                </a:lnTo>
                <a:lnTo>
                  <a:pt x="3862551" y="2822027"/>
                </a:lnTo>
                <a:lnTo>
                  <a:pt x="4256689" y="2506717"/>
                </a:lnTo>
                <a:lnTo>
                  <a:pt x="3909848" y="1765738"/>
                </a:lnTo>
                <a:lnTo>
                  <a:pt x="3310758" y="189186"/>
                </a:lnTo>
                <a:lnTo>
                  <a:pt x="2569779" y="0"/>
                </a:lnTo>
                <a:lnTo>
                  <a:pt x="1340069" y="31531"/>
                </a:lnTo>
                <a:lnTo>
                  <a:pt x="457200" y="315310"/>
                </a:lnTo>
                <a:lnTo>
                  <a:pt x="78827" y="898634"/>
                </a:lnTo>
                <a:lnTo>
                  <a:pt x="0" y="945931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335280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80382" y="334680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FF33CC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7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57752" y="3294993"/>
            <a:ext cx="4303986" cy="2822028"/>
          </a:xfrm>
          <a:custGeom>
            <a:avLst/>
            <a:gdLst>
              <a:gd name="connsiteX0" fmla="*/ 0 w 4303986"/>
              <a:gd name="connsiteY0" fmla="*/ 898635 h 2822028"/>
              <a:gd name="connsiteX1" fmla="*/ 15765 w 4303986"/>
              <a:gd name="connsiteY1" fmla="*/ 1434662 h 2822028"/>
              <a:gd name="connsiteX2" fmla="*/ 204951 w 4303986"/>
              <a:gd name="connsiteY2" fmla="*/ 1576552 h 2822028"/>
              <a:gd name="connsiteX3" fmla="*/ 756745 w 4303986"/>
              <a:gd name="connsiteY3" fmla="*/ 1403131 h 2822028"/>
              <a:gd name="connsiteX4" fmla="*/ 1576551 w 4303986"/>
              <a:gd name="connsiteY4" fmla="*/ 804041 h 2822028"/>
              <a:gd name="connsiteX5" fmla="*/ 2380593 w 4303986"/>
              <a:gd name="connsiteY5" fmla="*/ 614855 h 2822028"/>
              <a:gd name="connsiteX6" fmla="*/ 2885089 w 4303986"/>
              <a:gd name="connsiteY6" fmla="*/ 867104 h 2822028"/>
              <a:gd name="connsiteX7" fmla="*/ 3042745 w 4303986"/>
              <a:gd name="connsiteY7" fmla="*/ 1592317 h 2822028"/>
              <a:gd name="connsiteX8" fmla="*/ 3452648 w 4303986"/>
              <a:gd name="connsiteY8" fmla="*/ 2680138 h 2822028"/>
              <a:gd name="connsiteX9" fmla="*/ 3909848 w 4303986"/>
              <a:gd name="connsiteY9" fmla="*/ 2822028 h 2822028"/>
              <a:gd name="connsiteX10" fmla="*/ 4146331 w 4303986"/>
              <a:gd name="connsiteY10" fmla="*/ 2412124 h 2822028"/>
              <a:gd name="connsiteX11" fmla="*/ 4303986 w 4303986"/>
              <a:gd name="connsiteY11" fmla="*/ 709448 h 2822028"/>
              <a:gd name="connsiteX12" fmla="*/ 3216165 w 4303986"/>
              <a:gd name="connsiteY12" fmla="*/ 78828 h 2822028"/>
              <a:gd name="connsiteX13" fmla="*/ 1655379 w 4303986"/>
              <a:gd name="connsiteY13" fmla="*/ 0 h 2822028"/>
              <a:gd name="connsiteX14" fmla="*/ 630620 w 4303986"/>
              <a:gd name="connsiteY14" fmla="*/ 362607 h 2822028"/>
              <a:gd name="connsiteX15" fmla="*/ 0 w 4303986"/>
              <a:gd name="connsiteY15" fmla="*/ 898635 h 282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3986" h="2822028">
                <a:moveTo>
                  <a:pt x="0" y="898635"/>
                </a:moveTo>
                <a:lnTo>
                  <a:pt x="15765" y="1434662"/>
                </a:lnTo>
                <a:lnTo>
                  <a:pt x="204951" y="1576552"/>
                </a:lnTo>
                <a:lnTo>
                  <a:pt x="756745" y="1403131"/>
                </a:lnTo>
                <a:lnTo>
                  <a:pt x="1576551" y="804041"/>
                </a:lnTo>
                <a:lnTo>
                  <a:pt x="2380593" y="614855"/>
                </a:lnTo>
                <a:lnTo>
                  <a:pt x="2885089" y="867104"/>
                </a:lnTo>
                <a:lnTo>
                  <a:pt x="3042745" y="1592317"/>
                </a:lnTo>
                <a:lnTo>
                  <a:pt x="3452648" y="2680138"/>
                </a:lnTo>
                <a:lnTo>
                  <a:pt x="3909848" y="2822028"/>
                </a:lnTo>
                <a:lnTo>
                  <a:pt x="4146331" y="2412124"/>
                </a:lnTo>
                <a:lnTo>
                  <a:pt x="4303986" y="709448"/>
                </a:lnTo>
                <a:lnTo>
                  <a:pt x="3216165" y="78828"/>
                </a:lnTo>
                <a:lnTo>
                  <a:pt x="1655379" y="0"/>
                </a:lnTo>
                <a:lnTo>
                  <a:pt x="630620" y="362607"/>
                </a:lnTo>
                <a:lnTo>
                  <a:pt x="0" y="898635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26554" y="3352800"/>
            <a:ext cx="4600060" cy="2787240"/>
            <a:chOff x="0" y="2862182"/>
            <a:chExt cx="7044346" cy="4268266"/>
          </a:xfrm>
        </p:grpSpPr>
        <p:cxnSp>
          <p:nvCxnSpPr>
            <p:cNvPr id="48" name="Straight Connector 47"/>
            <p:cNvCxnSpPr>
              <a:stCxn id="76" idx="7"/>
              <a:endCxn id="77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6"/>
              <a:endCxn id="80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6" idx="4"/>
              <a:endCxn id="78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9" idx="3"/>
              <a:endCxn id="78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1" idx="2"/>
              <a:endCxn id="78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9" idx="5"/>
              <a:endCxn id="81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9" idx="7"/>
              <a:endCxn id="80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1" idx="6"/>
              <a:endCxn id="82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2" idx="1"/>
              <a:endCxn id="80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4" idx="2"/>
              <a:endCxn id="80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2" idx="0"/>
              <a:endCxn id="8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3" idx="1"/>
              <a:endCxn id="8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3" idx="3"/>
              <a:endCxn id="82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80382" y="334680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74" name="Straight Connector 73"/>
            <p:cNvCxnSpPr>
              <a:stCxn id="77" idx="4"/>
              <a:endCxn id="78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 with an empty tree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Pick a </a:t>
                </a:r>
                <a:r>
                  <a:rPr lang="en-US" sz="2800" dirty="0">
                    <a:solidFill>
                      <a:srgbClr val="FF33CC"/>
                    </a:solidFill>
                  </a:rPr>
                  <a:t>start node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 times:</a:t>
                </a:r>
              </a:p>
              <a:p>
                <a:r>
                  <a:rPr lang="en-US" sz="2800" dirty="0"/>
                  <a:t>	Add the min-weight edge which connects to node 			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with a node not in</a:t>
                </a:r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143001"/>
                <a:ext cx="8686800" cy="2246769"/>
              </a:xfrm>
              <a:prstGeom prst="rect">
                <a:avLst/>
              </a:prstGeom>
              <a:blipFill>
                <a:blip r:embed="rId2"/>
                <a:stretch>
                  <a:fillRect l="-1314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608618" y="1295401"/>
                <a:ext cx="28519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Keep edges in a Heap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</a:rPr>
                            <m:t>log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618" y="1295401"/>
                <a:ext cx="2851935" cy="830997"/>
              </a:xfrm>
              <a:prstGeom prst="rect">
                <a:avLst/>
              </a:prstGeom>
              <a:blipFill>
                <a:blip r:embed="rId3"/>
                <a:stretch>
                  <a:fillRect l="-3097" t="-6061" r="-177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6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Fredman-Tarjan ‘84: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Gabow</a:t>
                </a:r>
                <a:r>
                  <a:rPr lang="en-US" dirty="0"/>
                  <a:t> et al ‘86: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Chazelle ‘00: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Pettie-Ramachandran ’02: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(?)</m:t>
                    </m:r>
                  </m:oMath>
                </a14:m>
                <a:r>
                  <a:rPr lang="en-US" dirty="0"/>
                  <a:t>(optimal)</a:t>
                </a:r>
              </a:p>
              <a:p>
                <a:r>
                  <a:rPr lang="en-US" dirty="0" err="1"/>
                  <a:t>Karger</a:t>
                </a:r>
                <a:r>
                  <a:rPr lang="en-US" dirty="0"/>
                  <a:t>-Klein-</a:t>
                </a:r>
                <a:r>
                  <a:rPr lang="en-US" dirty="0" err="1"/>
                  <a:t>Tarjan</a:t>
                </a:r>
                <a:r>
                  <a:rPr lang="en-US" dirty="0"/>
                  <a:t> ‘95: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(randomized)</a:t>
                </a:r>
              </a:p>
              <a:p>
                <a:endParaRPr lang="en-US" dirty="0"/>
              </a:p>
              <a:p>
                <a:r>
                  <a:rPr lang="en-US" dirty="0"/>
                  <a:t>[read and summarize any/all for EC]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3352800"/>
            <a:ext cx="7315200" cy="5334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2588526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any cycle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the maximum weight edge on that cycle is </a:t>
                </a:r>
                <a:r>
                  <a:rPr lang="en-US" i="1" dirty="0"/>
                  <a:t>not </a:t>
                </a:r>
                <a:r>
                  <a:rPr lang="en-US" dirty="0"/>
                  <a:t>in </a:t>
                </a:r>
                <a:r>
                  <a:rPr lang="en-US" i="1" dirty="0"/>
                  <a:t>some </a:t>
                </a:r>
                <a:r>
                  <a:rPr lang="en-US" dirty="0"/>
                  <a:t>MST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0" idx="7"/>
            <a:endCxn id="21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1" idx="6"/>
            <a:endCxn id="24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4"/>
            <a:endCxn id="22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3" idx="3"/>
            <a:endCxn id="22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5" idx="2"/>
            <a:endCxn id="22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3" idx="5"/>
            <a:endCxn id="25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3" idx="7"/>
            <a:endCxn id="24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6"/>
            <a:endCxn id="26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1"/>
            <a:endCxn id="24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8" idx="2"/>
            <a:endCxn id="24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0"/>
            <a:endCxn id="28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7" idx="1"/>
            <a:endCxn id="28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7" idx="3"/>
            <a:endCxn id="26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1" idx="4"/>
            <a:endCxn id="22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  <a:blipFill>
                <a:blip r:embed="rId5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62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any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the maximum weight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on that cycle is </a:t>
                </a:r>
                <a:r>
                  <a:rPr lang="en-US" i="1" dirty="0"/>
                  <a:t>not </a:t>
                </a:r>
                <a:r>
                  <a:rPr lang="en-US" dirty="0"/>
                  <a:t>in </a:t>
                </a:r>
                <a:r>
                  <a:rPr lang="en-US" i="1" dirty="0"/>
                  <a:t>some </a:t>
                </a:r>
                <a:r>
                  <a:rPr lang="en-US" dirty="0"/>
                  <a:t>MST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cxnSp>
        <p:nvCxnSpPr>
          <p:cNvPr id="6" name="Straight Connector 5"/>
          <p:cNvCxnSpPr>
            <a:stCxn id="20" idx="7"/>
            <a:endCxn id="21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1" idx="6"/>
            <a:endCxn id="24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4"/>
            <a:endCxn id="22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3" idx="3"/>
            <a:endCxn id="22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5" idx="2"/>
            <a:endCxn id="22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6"/>
            <a:endCxn id="26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1"/>
            <a:endCxn id="24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8" idx="2"/>
            <a:endCxn id="24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0"/>
            <a:endCxn id="28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7" idx="1"/>
            <a:endCxn id="28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7" idx="3"/>
            <a:endCxn id="26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1" idx="4"/>
            <a:endCxn id="22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  <a:blipFill>
                <a:blip r:embed="rId5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744228" y="5508052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28" y="5508052"/>
                <a:ext cx="41261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29563" y="3110806"/>
                <a:ext cx="48449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Case 1: (the easy case)</a:t>
                </a:r>
              </a:p>
              <a:p>
                <a:r>
                  <a:rPr lang="en-US" sz="2800" dirty="0"/>
                  <a:t>	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sz="2800" i="1">
                        <a:latin typeface="Cambria Math"/>
                      </a:rPr>
                      <m:t>∉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Then claim holds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563" y="3110806"/>
                <a:ext cx="4844955" cy="1384995"/>
              </a:xfrm>
              <a:prstGeom prst="rect">
                <a:avLst/>
              </a:prstGeom>
              <a:blipFill>
                <a:blip r:embed="rId9"/>
                <a:stretch>
                  <a:fillRect l="-2618" t="-3636" r="-15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23" idx="5"/>
            <a:endCxn id="25" idx="0"/>
          </p:cNvCxnSpPr>
          <p:nvPr/>
        </p:nvCxnSpPr>
        <p:spPr>
          <a:xfrm>
            <a:off x="3734120" y="5284462"/>
            <a:ext cx="59469" cy="956463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3"/>
            <a:endCxn id="23" idx="7"/>
          </p:cNvCxnSpPr>
          <p:nvPr/>
        </p:nvCxnSpPr>
        <p:spPr>
          <a:xfrm flipH="1">
            <a:off x="3734120" y="4357160"/>
            <a:ext cx="664259" cy="690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12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2588526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90600"/>
                <a:ext cx="8229600" cy="24366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any cycle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the maximum weight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on that cycle is </a:t>
                </a:r>
                <a:r>
                  <a:rPr lang="en-US" i="1" dirty="0"/>
                  <a:t>not </a:t>
                </a:r>
                <a:r>
                  <a:rPr lang="en-US" dirty="0"/>
                  <a:t>in </a:t>
                </a:r>
                <a:r>
                  <a:rPr lang="en-US" i="1" dirty="0"/>
                  <a:t>some </a:t>
                </a:r>
                <a:r>
                  <a:rPr lang="en-US" dirty="0"/>
                  <a:t>MST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90600"/>
                <a:ext cx="8229600" cy="2436662"/>
              </a:xfrm>
              <a:blipFill>
                <a:blip r:embed="rId2"/>
                <a:stretch>
                  <a:fillRect l="-1852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0" idx="7"/>
            <a:endCxn id="21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4"/>
            <a:endCxn id="22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3" idx="3"/>
            <a:endCxn id="22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5" idx="2"/>
            <a:endCxn id="22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6"/>
            <a:endCxn id="26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1"/>
            <a:endCxn id="24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8" idx="2"/>
            <a:endCxn id="24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0"/>
            <a:endCxn id="28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7" idx="1"/>
            <a:endCxn id="28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7" idx="3"/>
            <a:endCxn id="26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1" idx="4"/>
            <a:endCxn id="22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  <a:blipFill>
                <a:blip r:embed="rId5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35503" y="4619769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03" y="4619769"/>
                <a:ext cx="41261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95800" y="5481936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481936"/>
                <a:ext cx="48603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24" idx="3"/>
            <a:endCxn id="23" idx="7"/>
          </p:cNvCxnSpPr>
          <p:nvPr/>
        </p:nvCxnSpPr>
        <p:spPr>
          <a:xfrm flipH="1">
            <a:off x="3734120" y="4357160"/>
            <a:ext cx="664259" cy="69030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18321" y="2533472"/>
                <a:ext cx="5149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r>
                  <a:rPr lang="en-US" sz="2400" dirty="0"/>
                  <a:t>Case 2:</a:t>
                </a:r>
              </a:p>
              <a:p>
                <a:r>
                  <a:rPr lang="en-US" sz="2400" dirty="0"/>
                  <a:t>	Consider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21" y="2533472"/>
                <a:ext cx="5149680" cy="1200329"/>
              </a:xfrm>
              <a:prstGeom prst="rect">
                <a:avLst/>
              </a:prstGeom>
              <a:blipFill>
                <a:blip r:embed="rId11"/>
                <a:stretch>
                  <a:fillRect l="-1724"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58000" y="3733800"/>
                <a:ext cx="3886200" cy="3046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be a cut which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crosses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 is some other edge e’ which crosses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Build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by exchanging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𝑒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733800"/>
                <a:ext cx="3886200" cy="3046988"/>
              </a:xfrm>
              <a:prstGeom prst="rect">
                <a:avLst/>
              </a:prstGeom>
              <a:blipFill>
                <a:blip r:embed="rId12"/>
                <a:stretch>
                  <a:fillRect l="-2614" t="-1245" r="-654" b="-33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>
            <a:stCxn id="25" idx="0"/>
            <a:endCxn id="23" idx="5"/>
          </p:cNvCxnSpPr>
          <p:nvPr/>
        </p:nvCxnSpPr>
        <p:spPr>
          <a:xfrm flipH="1" flipV="1">
            <a:off x="3734120" y="5284462"/>
            <a:ext cx="59469" cy="956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21" idx="6"/>
          </p:cNvCxnSpPr>
          <p:nvPr/>
        </p:nvCxnSpPr>
        <p:spPr>
          <a:xfrm flipH="1" flipV="1">
            <a:off x="3363103" y="4204448"/>
            <a:ext cx="986191" cy="34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3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22</a:t>
            </a:r>
          </a:p>
          <a:p>
            <a:r>
              <a:rPr lang="en-US" dirty="0"/>
              <a:t>Chapter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2438400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990600"/>
                <a:ext cx="8229600" cy="24366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any cycle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the maximum weight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on that cycle is </a:t>
                </a:r>
                <a:r>
                  <a:rPr lang="en-US" i="1" dirty="0"/>
                  <a:t>not </a:t>
                </a:r>
                <a:r>
                  <a:rPr lang="en-US" dirty="0"/>
                  <a:t>in </a:t>
                </a:r>
                <a:r>
                  <a:rPr lang="en-US" i="1" dirty="0"/>
                  <a:t>some </a:t>
                </a:r>
                <a:r>
                  <a:rPr lang="en-US" dirty="0"/>
                  <a:t>MST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90600"/>
                <a:ext cx="8229600" cy="2436662"/>
              </a:xfrm>
              <a:blipFill>
                <a:blip r:embed="rId2"/>
                <a:stretch>
                  <a:fillRect l="-1852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0" idx="7"/>
            <a:endCxn id="21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4"/>
            <a:endCxn id="22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3" idx="3"/>
            <a:endCxn id="22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5" idx="2"/>
            <a:endCxn id="22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6"/>
            <a:endCxn id="26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1"/>
            <a:endCxn id="24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8" idx="2"/>
            <a:endCxn id="24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0"/>
            <a:endCxn id="28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7" idx="1"/>
            <a:endCxn id="28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7" idx="3"/>
            <a:endCxn id="26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1" idx="4"/>
            <a:endCxn id="22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  <a:blipFill>
                <a:blip r:embed="rId5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35503" y="4619769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03" y="4619769"/>
                <a:ext cx="41261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95800" y="5481936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481936"/>
                <a:ext cx="48603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24" idx="3"/>
            <a:endCxn id="23" idx="7"/>
          </p:cNvCxnSpPr>
          <p:nvPr/>
        </p:nvCxnSpPr>
        <p:spPr>
          <a:xfrm flipH="1">
            <a:off x="3734120" y="4357160"/>
            <a:ext cx="664259" cy="69030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0"/>
            <a:endCxn id="23" idx="5"/>
          </p:cNvCxnSpPr>
          <p:nvPr/>
        </p:nvCxnSpPr>
        <p:spPr>
          <a:xfrm flipH="1" flipV="1">
            <a:off x="3734120" y="5284462"/>
            <a:ext cx="59469" cy="956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21" idx="6"/>
          </p:cNvCxnSpPr>
          <p:nvPr/>
        </p:nvCxnSpPr>
        <p:spPr>
          <a:xfrm flipH="1" flipV="1">
            <a:off x="3363103" y="4204448"/>
            <a:ext cx="986191" cy="34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18321" y="2438401"/>
                <a:ext cx="51496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Consider some MST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Case 2:</a:t>
                </a:r>
              </a:p>
              <a:p>
                <a:r>
                  <a:rPr lang="en-US" sz="2800" dirty="0"/>
                  <a:t>	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𝑒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21" y="2438401"/>
                <a:ext cx="5149680" cy="1384995"/>
              </a:xfrm>
              <a:prstGeom prst="rect">
                <a:avLst/>
              </a:prstGeom>
              <a:blipFill>
                <a:blip r:embed="rId11"/>
                <a:stretch>
                  <a:fillRect l="-2463" t="-5505"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426187" y="3810001"/>
                <a:ext cx="4241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with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instead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𝑒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87" y="3810001"/>
                <a:ext cx="4241813" cy="461665"/>
              </a:xfrm>
              <a:prstGeom prst="rect">
                <a:avLst/>
              </a:prstGeom>
              <a:blipFill>
                <a:blip r:embed="rId12"/>
                <a:stretch>
                  <a:fillRect l="-299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29400" y="4260410"/>
                <a:ext cx="4191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assumed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≥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𝑒</m:t>
                    </m:r>
                    <m:r>
                      <a:rPr lang="en-US" sz="2400" i="1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is also a MST!</a:t>
                </a:r>
              </a:p>
              <a:p>
                <a:r>
                  <a:rPr lang="en-US" sz="2400" dirty="0"/>
                  <a:t>Thus the claim holds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60410"/>
                <a:ext cx="4191000" cy="1938992"/>
              </a:xfrm>
              <a:prstGeom prst="rect">
                <a:avLst/>
              </a:prstGeom>
              <a:blipFill>
                <a:blip r:embed="rId13"/>
                <a:stretch>
                  <a:fillRect l="-2115" t="-1299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700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2588526" y="3467669"/>
            <a:ext cx="4312692" cy="2279176"/>
          </a:xfrm>
          <a:custGeom>
            <a:avLst/>
            <a:gdLst>
              <a:gd name="connsiteX0" fmla="*/ 641444 w 4312692"/>
              <a:gd name="connsiteY0" fmla="*/ 0 h 2279176"/>
              <a:gd name="connsiteX1" fmla="*/ 109182 w 4312692"/>
              <a:gd name="connsiteY1" fmla="*/ 272955 h 2279176"/>
              <a:gd name="connsiteX2" fmla="*/ 0 w 4312692"/>
              <a:gd name="connsiteY2" fmla="*/ 996287 h 2279176"/>
              <a:gd name="connsiteX3" fmla="*/ 1869743 w 4312692"/>
              <a:gd name="connsiteY3" fmla="*/ 1214651 h 2279176"/>
              <a:gd name="connsiteX4" fmla="*/ 3275462 w 4312692"/>
              <a:gd name="connsiteY4" fmla="*/ 2279176 h 2279176"/>
              <a:gd name="connsiteX5" fmla="*/ 3957850 w 4312692"/>
              <a:gd name="connsiteY5" fmla="*/ 2251881 h 2279176"/>
              <a:gd name="connsiteX6" fmla="*/ 4312692 w 4312692"/>
              <a:gd name="connsiteY6" fmla="*/ 1583140 h 2279176"/>
              <a:gd name="connsiteX7" fmla="*/ 2251880 w 4312692"/>
              <a:gd name="connsiteY7" fmla="*/ 54591 h 2279176"/>
              <a:gd name="connsiteX8" fmla="*/ 641444 w 4312692"/>
              <a:gd name="connsiteY8" fmla="*/ 0 h 22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692" h="2279176">
                <a:moveTo>
                  <a:pt x="641444" y="0"/>
                </a:moveTo>
                <a:lnTo>
                  <a:pt x="109182" y="272955"/>
                </a:lnTo>
                <a:lnTo>
                  <a:pt x="0" y="996287"/>
                </a:lnTo>
                <a:lnTo>
                  <a:pt x="1869743" y="1214651"/>
                </a:lnTo>
                <a:lnTo>
                  <a:pt x="3275462" y="2279176"/>
                </a:lnTo>
                <a:lnTo>
                  <a:pt x="3957850" y="2251881"/>
                </a:lnTo>
                <a:lnTo>
                  <a:pt x="4312692" y="1583140"/>
                </a:lnTo>
                <a:lnTo>
                  <a:pt x="2251880" y="54591"/>
                </a:lnTo>
                <a:lnTo>
                  <a:pt x="641444" y="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any cycle 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the maximum weight edge on that cycle is </a:t>
                </a:r>
                <a:r>
                  <a:rPr lang="en-US" i="1" dirty="0"/>
                  <a:t>not </a:t>
                </a:r>
                <a:r>
                  <a:rPr lang="en-US" dirty="0"/>
                  <a:t>in </a:t>
                </a:r>
                <a:r>
                  <a:rPr lang="en-US" i="1" dirty="0"/>
                  <a:t>some </a:t>
                </a:r>
                <a:r>
                  <a:rPr lang="en-US" dirty="0"/>
                  <a:t>MST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524001" y="4619768"/>
            <a:ext cx="4285397" cy="2238232"/>
          </a:xfrm>
          <a:custGeom>
            <a:avLst/>
            <a:gdLst>
              <a:gd name="connsiteX0" fmla="*/ 2279176 w 4285397"/>
              <a:gd name="connsiteY0" fmla="*/ 300250 h 2238232"/>
              <a:gd name="connsiteX1" fmla="*/ 272955 w 4285397"/>
              <a:gd name="connsiteY1" fmla="*/ 0 h 2238232"/>
              <a:gd name="connsiteX2" fmla="*/ 0 w 4285397"/>
              <a:gd name="connsiteY2" fmla="*/ 450376 h 2238232"/>
              <a:gd name="connsiteX3" fmla="*/ 682388 w 4285397"/>
              <a:gd name="connsiteY3" fmla="*/ 1542197 h 2238232"/>
              <a:gd name="connsiteX4" fmla="*/ 2129051 w 4285397"/>
              <a:gd name="connsiteY4" fmla="*/ 2238232 h 2238232"/>
              <a:gd name="connsiteX5" fmla="*/ 4285397 w 4285397"/>
              <a:gd name="connsiteY5" fmla="*/ 1869743 h 2238232"/>
              <a:gd name="connsiteX6" fmla="*/ 3439236 w 4285397"/>
              <a:gd name="connsiteY6" fmla="*/ 900752 h 2238232"/>
              <a:gd name="connsiteX7" fmla="*/ 2279176 w 4285397"/>
              <a:gd name="connsiteY7" fmla="*/ 300250 h 223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397" h="2238232">
                <a:moveTo>
                  <a:pt x="2279176" y="300250"/>
                </a:moveTo>
                <a:lnTo>
                  <a:pt x="272955" y="0"/>
                </a:lnTo>
                <a:lnTo>
                  <a:pt x="0" y="450376"/>
                </a:lnTo>
                <a:lnTo>
                  <a:pt x="682388" y="1542197"/>
                </a:lnTo>
                <a:lnTo>
                  <a:pt x="2129051" y="2238232"/>
                </a:lnTo>
                <a:lnTo>
                  <a:pt x="4285397" y="1869743"/>
                </a:lnTo>
                <a:lnTo>
                  <a:pt x="3439236" y="900752"/>
                </a:lnTo>
                <a:lnTo>
                  <a:pt x="2279176" y="30025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0" idx="7"/>
            <a:endCxn id="21" idx="2"/>
          </p:cNvCxnSpPr>
          <p:nvPr/>
        </p:nvCxnSpPr>
        <p:spPr>
          <a:xfrm flipV="1">
            <a:off x="2053035" y="4204448"/>
            <a:ext cx="974896" cy="62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1" idx="6"/>
            <a:endCxn id="24" idx="2"/>
          </p:cNvCxnSpPr>
          <p:nvPr/>
        </p:nvCxnSpPr>
        <p:spPr>
          <a:xfrm>
            <a:off x="3363103" y="4204449"/>
            <a:ext cx="986191" cy="3421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4"/>
            <a:endCxn id="22" idx="1"/>
          </p:cNvCxnSpPr>
          <p:nvPr/>
        </p:nvCxnSpPr>
        <p:spPr>
          <a:xfrm>
            <a:off x="1934534" y="5119130"/>
            <a:ext cx="560220" cy="683221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3" idx="3"/>
            <a:endCxn id="22" idx="7"/>
          </p:cNvCxnSpPr>
          <p:nvPr/>
        </p:nvCxnSpPr>
        <p:spPr>
          <a:xfrm flipH="1">
            <a:off x="2731757" y="5284462"/>
            <a:ext cx="765360" cy="517888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5" idx="2"/>
            <a:endCxn id="22" idx="5"/>
          </p:cNvCxnSpPr>
          <p:nvPr/>
        </p:nvCxnSpPr>
        <p:spPr>
          <a:xfrm flipH="1" flipV="1">
            <a:off x="2731758" y="6039353"/>
            <a:ext cx="894245" cy="36915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3" idx="5"/>
            <a:endCxn id="25" idx="0"/>
          </p:cNvCxnSpPr>
          <p:nvPr/>
        </p:nvCxnSpPr>
        <p:spPr>
          <a:xfrm>
            <a:off x="3734120" y="5284463"/>
            <a:ext cx="59468" cy="9564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3" idx="7"/>
            <a:endCxn id="24" idx="3"/>
          </p:cNvCxnSpPr>
          <p:nvPr/>
        </p:nvCxnSpPr>
        <p:spPr>
          <a:xfrm flipV="1">
            <a:off x="3734120" y="4357162"/>
            <a:ext cx="664258" cy="690299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6"/>
            <a:endCxn id="26" idx="3"/>
          </p:cNvCxnSpPr>
          <p:nvPr/>
        </p:nvCxnSpPr>
        <p:spPr>
          <a:xfrm flipV="1">
            <a:off x="3961173" y="6359425"/>
            <a:ext cx="1120694" cy="490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1"/>
            <a:endCxn id="24" idx="4"/>
          </p:cNvCxnSpPr>
          <p:nvPr/>
        </p:nvCxnSpPr>
        <p:spPr>
          <a:xfrm flipH="1" flipV="1">
            <a:off x="4516879" y="4406246"/>
            <a:ext cx="564988" cy="1716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8" idx="2"/>
            <a:endCxn id="24" idx="5"/>
          </p:cNvCxnSpPr>
          <p:nvPr/>
        </p:nvCxnSpPr>
        <p:spPr>
          <a:xfrm flipH="1" flipV="1">
            <a:off x="4635381" y="4357161"/>
            <a:ext cx="596853" cy="323376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0"/>
            <a:endCxn id="28" idx="3"/>
          </p:cNvCxnSpPr>
          <p:nvPr/>
        </p:nvCxnSpPr>
        <p:spPr>
          <a:xfrm flipV="1">
            <a:off x="5200368" y="4799038"/>
            <a:ext cx="80950" cy="127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7" idx="1"/>
            <a:endCxn id="28" idx="5"/>
          </p:cNvCxnSpPr>
          <p:nvPr/>
        </p:nvCxnSpPr>
        <p:spPr>
          <a:xfrm flipH="1" flipV="1">
            <a:off x="5518321" y="4799039"/>
            <a:ext cx="562601" cy="440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7" idx="3"/>
            <a:endCxn id="26" idx="6"/>
          </p:cNvCxnSpPr>
          <p:nvPr/>
        </p:nvCxnSpPr>
        <p:spPr>
          <a:xfrm flipH="1">
            <a:off x="5367955" y="5476739"/>
            <a:ext cx="712967" cy="764184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1" idx="4"/>
            <a:endCxn id="22" idx="0"/>
          </p:cNvCxnSpPr>
          <p:nvPr/>
        </p:nvCxnSpPr>
        <p:spPr>
          <a:xfrm flipH="1">
            <a:off x="2613256" y="4372034"/>
            <a:ext cx="582261" cy="1381232"/>
          </a:xfrm>
          <a:prstGeom prst="line">
            <a:avLst/>
          </a:prstGeom>
          <a:ln w="571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766949" y="4783959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27932" y="403686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45671" y="5753267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4998376"/>
                <a:ext cx="335171" cy="335171"/>
              </a:xfrm>
              <a:prstGeom prst="ellipse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294" y="4071075"/>
                <a:ext cx="335171" cy="3351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03" y="6240925"/>
                <a:ext cx="335171" cy="335171"/>
              </a:xfrm>
              <a:prstGeom prst="ellipse">
                <a:avLst/>
              </a:prstGeom>
              <a:blipFill>
                <a:blip r:embed="rId5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84" y="6073339"/>
                <a:ext cx="335171" cy="3351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6031838" y="5190653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2234" y="4512952"/>
            <a:ext cx="335171" cy="335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2" y="3679724"/>
                <a:ext cx="3638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0342">
                <a:off x="2827278" y="6276281"/>
                <a:ext cx="7911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81" y="4578972"/>
                <a:ext cx="41261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7" y="4767543"/>
                <a:ext cx="48603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321816" y="2694939"/>
                <a:ext cx="580823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000" dirty="0"/>
                  <a:t> be the heaviest edge on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/>
                  <a:t> is a MST which includes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𝑒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𝑆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𝑉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i="1" dirty="0">
                        <a:latin typeface="Cambria Math"/>
                      </a:rPr>
                      <m:t>𝑆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 cut which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000" dirty="0"/>
                  <a:t> crosses</a:t>
                </a:r>
              </a:p>
              <a:p>
                <a:r>
                  <a:rPr lang="en-US" sz="2000" dirty="0"/>
                  <a:t>There must be some other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in the cycle which also crosses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𝑆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𝑉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i="1" dirty="0">
                        <a:latin typeface="Cambria Math"/>
                      </a:rPr>
                      <m:t>𝑆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Create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by removing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000" dirty="0"/>
                  <a:t> in favor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r>
                        <a:rPr lang="en-US" sz="2000" i="1">
                          <a:latin typeface="Cambria Math"/>
                        </a:rPr>
                        <m:t>𝑤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r>
                        <a:rPr lang="en-US" sz="2000" i="1">
                          <a:latin typeface="Cambria Math"/>
                        </a:rPr>
                        <m:t>𝑤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𝑇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16" y="2694939"/>
                <a:ext cx="5808230" cy="2862322"/>
              </a:xfrm>
              <a:prstGeom prst="rect">
                <a:avLst/>
              </a:prstGeom>
              <a:blipFill>
                <a:blip r:embed="rId11"/>
                <a:stretch>
                  <a:fillRect l="-1092" t="-881" b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50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HW6 Due Friday Nov 9 @11pm</a:t>
            </a:r>
          </a:p>
          <a:p>
            <a:pPr lvl="1"/>
            <a:r>
              <a:rPr lang="en-US" dirty="0"/>
              <a:t>Written (use latex)</a:t>
            </a:r>
          </a:p>
          <a:p>
            <a:pPr lvl="1"/>
            <a:r>
              <a:rPr lang="en-US" dirty="0"/>
              <a:t>DP and Greedy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ARPANET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UC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10" y="3810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RI Internatio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03174"/>
            <a:ext cx="1752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1026" idx="3"/>
          </p:cNvCxnSpPr>
          <p:nvPr/>
        </p:nvCxnSpPr>
        <p:spPr>
          <a:xfrm flipV="1">
            <a:off x="4049110" y="3200400"/>
            <a:ext cx="3647090" cy="14097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UCS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13" y="1447801"/>
            <a:ext cx="1915510" cy="10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versity of Uta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08" y="4757733"/>
            <a:ext cx="1694793" cy="169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4800600" y="2286001"/>
            <a:ext cx="2438400" cy="1790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115300" y="3498574"/>
            <a:ext cx="266700" cy="14544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harvar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809" y="5544751"/>
            <a:ext cx="931846" cy="90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yal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06891"/>
            <a:ext cx="850406" cy="88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m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30" y="3905250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i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280" y="2850875"/>
            <a:ext cx="1474238" cy="75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4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Image result for UC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4114801"/>
            <a:ext cx="8667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RI Internatio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09800"/>
            <a:ext cx="1295400" cy="9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CS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91" y="1694568"/>
            <a:ext cx="957755" cy="50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versity of Uta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074" y="4419600"/>
            <a:ext cx="1042326" cy="104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arvar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62" y="4850938"/>
            <a:ext cx="678862" cy="66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yal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30" y="2590800"/>
            <a:ext cx="674276" cy="7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mu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35" y="3216885"/>
            <a:ext cx="994129" cy="99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i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99" y="3227427"/>
            <a:ext cx="737119" cy="3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university of virgini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691" y="1484924"/>
            <a:ext cx="927892" cy="92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5638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to connect together  all these places into a network</a:t>
            </a:r>
          </a:p>
          <a:p>
            <a:r>
              <a:rPr lang="en-US" sz="2400" dirty="0"/>
              <a:t>We have feasible wires to run, plus the cost of each wire</a:t>
            </a:r>
          </a:p>
          <a:p>
            <a:r>
              <a:rPr lang="en-US" sz="2400" dirty="0"/>
              <a:t>Find the cheapest set of wires to run to connect all places</a:t>
            </a:r>
          </a:p>
          <a:p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415963" y="1948871"/>
            <a:ext cx="1422613" cy="7834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76446" y="1807387"/>
            <a:ext cx="131734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15962" y="3294856"/>
            <a:ext cx="711306" cy="11247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40" idx="1"/>
          </p:cNvCxnSpPr>
          <p:nvPr/>
        </p:nvCxnSpPr>
        <p:spPr>
          <a:xfrm flipH="1">
            <a:off x="3718692" y="3415704"/>
            <a:ext cx="987707" cy="10038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718690" y="4724400"/>
            <a:ext cx="1288074" cy="609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40" idx="2"/>
          </p:cNvCxnSpPr>
          <p:nvPr/>
        </p:nvCxnSpPr>
        <p:spPr>
          <a:xfrm>
            <a:off x="5074959" y="3603980"/>
            <a:ext cx="118835" cy="14252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193794" y="2203175"/>
            <a:ext cx="799997" cy="10916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488216" y="5181600"/>
            <a:ext cx="1445985" cy="24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249637" y="2203175"/>
            <a:ext cx="836964" cy="2521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553201" y="2209801"/>
            <a:ext cx="698036" cy="380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410450" y="2942829"/>
            <a:ext cx="171450" cy="16053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924800" y="2749016"/>
            <a:ext cx="685800" cy="6666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772400" y="4114801"/>
            <a:ext cx="990600" cy="8667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2971800" y="1948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80996" y="2716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81309" y="5182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2782" y="4522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90346" y="3334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05113" y="3080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67897" y="19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43896" y="416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49482" y="2470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36468" y="3841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71400" y="5021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16413" y="1479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42068" y="37139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69" name="Straight Connector 68"/>
          <p:cNvCxnSpPr>
            <a:stCxn id="1030" idx="2"/>
            <a:endCxn id="1026" idx="0"/>
          </p:cNvCxnSpPr>
          <p:nvPr/>
        </p:nvCxnSpPr>
        <p:spPr>
          <a:xfrm flipH="1">
            <a:off x="3405188" y="2203174"/>
            <a:ext cx="792380" cy="19116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99692" y="2879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60" name="TextBox 2059"/>
          <p:cNvSpPr txBox="1"/>
          <p:nvPr/>
        </p:nvSpPr>
        <p:spPr>
          <a:xfrm>
            <a:off x="7392032" y="268070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a </a:t>
            </a:r>
            <a:r>
              <a:rPr lang="en-US" sz="2800" dirty="0">
                <a:solidFill>
                  <a:srgbClr val="FF33CC"/>
                </a:solidFill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9589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2070" name="Group 2069"/>
          <p:cNvGrpSpPr/>
          <p:nvPr/>
        </p:nvGrpSpPr>
        <p:grpSpPr>
          <a:xfrm>
            <a:off x="1524000" y="2862182"/>
            <a:ext cx="7044346" cy="4072018"/>
            <a:chOff x="0" y="2862182"/>
            <a:chExt cx="7044346" cy="4072018"/>
          </a:xfrm>
        </p:grpSpPr>
        <p:cxnSp>
          <p:nvCxnSpPr>
            <p:cNvPr id="17" name="Straight Connector 16"/>
            <p:cNvCxnSpPr>
              <a:stCxn id="5" idx="7"/>
              <a:endCxn id="44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4" idx="6"/>
              <a:endCxn id="4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4"/>
              <a:endCxn id="45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7" idx="3"/>
              <a:endCxn id="45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0" idx="2"/>
              <a:endCxn id="45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7" idx="5"/>
              <a:endCxn id="50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7" idx="7"/>
              <a:endCxn id="4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0" idx="6"/>
              <a:endCxn id="51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51" idx="1"/>
              <a:endCxn id="4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4" idx="2"/>
              <a:endCxn id="4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1" idx="0"/>
              <a:endCxn id="5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3" idx="1"/>
              <a:endCxn id="5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3" idx="3"/>
              <a:endCxn id="51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7" name="TextBox 2056"/>
            <p:cNvSpPr txBox="1"/>
            <p:nvPr/>
          </p:nvSpPr>
          <p:spPr>
            <a:xfrm>
              <a:off x="886366" y="33314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2" y="4099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04912" y="47172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9" y="44627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82463" y="3299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64048" y="38531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4" y="52242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6" y="64043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9" y="28621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6634" y="50965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69" name="Straight Connector 68"/>
            <p:cNvCxnSpPr>
              <a:stCxn id="44" idx="4"/>
              <a:endCxn id="45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14258" y="42624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Box 2066"/>
              <p:cNvSpPr txBox="1"/>
              <p:nvPr/>
            </p:nvSpPr>
            <p:spPr>
              <a:xfrm>
                <a:off x="3976310" y="1295402"/>
                <a:ext cx="48029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Definition: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</m:t>
                    </m:r>
                    <m:r>
                      <a:rPr lang="en-US" sz="4000" i="1">
                        <a:latin typeface="Cambria Math"/>
                      </a:rPr>
                      <m:t>=(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4000" i="1">
                        <a:latin typeface="Cambria Math"/>
                      </a:rPr>
                      <m:t>,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sz="4000" i="1">
                        <a:latin typeface="Cambria Math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10" y="1295402"/>
                <a:ext cx="4802981" cy="707886"/>
              </a:xfrm>
              <a:prstGeom prst="rect">
                <a:avLst/>
              </a:prstGeom>
              <a:blipFill>
                <a:blip r:embed="rId2"/>
                <a:stretch>
                  <a:fillRect l="-4222" t="-12281" r="-211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" name="TextBox 2067"/>
          <p:cNvSpPr txBox="1"/>
          <p:nvPr/>
        </p:nvSpPr>
        <p:spPr>
          <a:xfrm rot="20810122">
            <a:off x="7707038" y="766217"/>
            <a:ext cx="2097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Vertices/Nodes</a:t>
            </a:r>
          </a:p>
        </p:txBody>
      </p:sp>
      <p:sp>
        <p:nvSpPr>
          <p:cNvPr id="90" name="TextBox 89"/>
          <p:cNvSpPr txBox="1"/>
          <p:nvPr/>
        </p:nvSpPr>
        <p:spPr>
          <a:xfrm rot="1291711">
            <a:off x="8056865" y="1903208"/>
            <a:ext cx="908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496650" y="1981200"/>
                <a:ext cx="504715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B05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olidFill>
                      <a:srgbClr val="00B050"/>
                    </a:solidFill>
                  </a:rPr>
                  <a:t>weight</a:t>
                </a:r>
                <a:r>
                  <a:rPr lang="en-US" sz="4000" dirty="0"/>
                  <a:t>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50" y="1981200"/>
                <a:ext cx="5047151" cy="707886"/>
              </a:xfrm>
              <a:prstGeom prst="rect">
                <a:avLst/>
              </a:prstGeom>
              <a:blipFill>
                <a:blip r:embed="rId3"/>
                <a:stretch>
                  <a:fillRect l="-251" t="-1428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9" name="TextBox 2068"/>
              <p:cNvSpPr txBox="1"/>
              <p:nvPr/>
            </p:nvSpPr>
            <p:spPr>
              <a:xfrm>
                <a:off x="7322224" y="2908964"/>
                <a:ext cx="32083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={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69" name="TextBox 2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24" y="2908964"/>
                <a:ext cx="320831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315200" y="3333690"/>
                <a:ext cx="34003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,…}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33690"/>
                <a:ext cx="3400354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83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0" y="1687612"/>
            <a:ext cx="4600060" cy="2787240"/>
            <a:chOff x="0" y="2862182"/>
            <a:chExt cx="7044346" cy="4268266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8" y="3195081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2" y="4099030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8" y="5905158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1" y="459535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9" y="446277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3" y="3299181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8" y="3778529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6" y="6404395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641186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8" y="4262423"/>
              <a:ext cx="461990" cy="56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374272" y="1219201"/>
            <a:ext cx="587029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74272" y="1806230"/>
            <a:ext cx="587029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74272" y="2393259"/>
            <a:ext cx="587029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74272" y="2980288"/>
            <a:ext cx="587029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74272" y="3567317"/>
            <a:ext cx="587029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74272" y="4154346"/>
            <a:ext cx="587029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74272" y="4741375"/>
            <a:ext cx="587029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74272" y="5328404"/>
            <a:ext cx="587029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74272" y="5915433"/>
            <a:ext cx="587029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85572" y="1219200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672601" y="1218290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85571" y="1806230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672600" y="1805320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259629" y="1805319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85570" y="2392348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672599" y="2391438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259628" y="2391437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847358" y="2393259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90584" y="2980287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77613" y="2980288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264642" y="2980288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090584" y="3556219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7613" y="3555309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264642" y="3555308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852372" y="3557130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90583" y="4162378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677612" y="4161468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264641" y="4161467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090584" y="4741374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77613" y="4740464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264642" y="4740463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46657" y="4749407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90584" y="5327492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677613" y="5326582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264642" y="5326581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085569" y="5915433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672598" y="5914523"/>
            <a:ext cx="587029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/>
                  <a:t>Tradeoffs</a:t>
                </a:r>
              </a:p>
              <a:p>
                <a:r>
                  <a:rPr lang="en-US" sz="2800" dirty="0"/>
                  <a:t>Space:</a:t>
                </a:r>
              </a:p>
              <a:p>
                <a:r>
                  <a:rPr lang="en-US" sz="2800" dirty="0"/>
                  <a:t>Time to list neighbors:</a:t>
                </a:r>
              </a:p>
              <a:p>
                <a:r>
                  <a:rPr lang="en-US" sz="2800" dirty="0"/>
                  <a:t>Time to check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blipFill>
                <a:blip r:embed="rId2"/>
                <a:stretch>
                  <a:fillRect l="-3416" t="-3472" r="-1863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14600" y="5143737"/>
                <a:ext cx="1026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𝑉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43737"/>
                <a:ext cx="102617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00600" y="5486401"/>
                <a:ext cx="1718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𝐷𝑒𝑔𝑟𝑒𝑒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86401"/>
                <a:ext cx="1718868" cy="461665"/>
              </a:xfrm>
              <a:prstGeom prst="rect">
                <a:avLst/>
              </a:prstGeom>
              <a:blipFill>
                <a:blip r:embed="rId4"/>
                <a:stretch>
                  <a:fillRect r="-73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367732" y="5943601"/>
                <a:ext cx="1718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𝐷𝑒𝑔𝑟𝑒𝑒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32" y="5943601"/>
                <a:ext cx="1718868" cy="461665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22935</TotalTime>
  <Words>2365</Words>
  <Application>Microsoft Macintosh PowerPoint</Application>
  <PresentationFormat>Widescreen</PresentationFormat>
  <Paragraphs>954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Office Theme</vt:lpstr>
      <vt:lpstr>PowerPoint Presentation</vt:lpstr>
      <vt:lpstr>∑_(v∈V)▒〖deg⁡(v)〗 is always even</vt:lpstr>
      <vt:lpstr>Today’s Keywords</vt:lpstr>
      <vt:lpstr>CLRS Readings</vt:lpstr>
      <vt:lpstr>Homeworks</vt:lpstr>
      <vt:lpstr>ARPANET</vt:lpstr>
      <vt:lpstr>Problem</vt:lpstr>
      <vt:lpstr>Graphs</vt:lpstr>
      <vt:lpstr>Adjacency List Representation</vt:lpstr>
      <vt:lpstr>Adjacency Matrix Representation</vt:lpstr>
      <vt:lpstr>Definition: Path</vt:lpstr>
      <vt:lpstr>Definition: Connected Graph</vt:lpstr>
      <vt:lpstr>Definition: Tree</vt:lpstr>
      <vt:lpstr>Definition: Spanning Tree</vt:lpstr>
      <vt:lpstr>Definition: Minimum Spanning Tree</vt:lpstr>
      <vt:lpstr>Greedy Algorithms</vt:lpstr>
      <vt:lpstr>Kruskal’s Algorithm</vt:lpstr>
      <vt:lpstr>Kruskal’s Algorithm</vt:lpstr>
      <vt:lpstr>Kruskal’s Algorithm</vt:lpstr>
      <vt:lpstr>Kruskal’s Algorithm</vt:lpstr>
      <vt:lpstr>Kruskal’s Algorithm</vt:lpstr>
      <vt:lpstr>Definition: Cut</vt:lpstr>
      <vt:lpstr>Exchange argument</vt:lpstr>
      <vt:lpstr>Cut Theorem</vt:lpstr>
      <vt:lpstr>Proof of Cut Theorem</vt:lpstr>
      <vt:lpstr>Proof of Cut Theorem</vt:lpstr>
      <vt:lpstr>Proof of Cut Theorem</vt:lpstr>
      <vt:lpstr>Kruskal’s Algorithm</vt:lpstr>
      <vt:lpstr>General MST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Summary of MST results</vt:lpstr>
      <vt:lpstr>Cycle Property</vt:lpstr>
      <vt:lpstr>Cycle Property</vt:lpstr>
      <vt:lpstr>Cycle Property</vt:lpstr>
      <vt:lpstr>Cycle Property</vt:lpstr>
      <vt:lpstr>Cycle Property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2385</cp:revision>
  <dcterms:created xsi:type="dcterms:W3CDTF">2017-08-21T20:54:06Z</dcterms:created>
  <dcterms:modified xsi:type="dcterms:W3CDTF">2018-11-08T14:00:19Z</dcterms:modified>
</cp:coreProperties>
</file>