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3" r:id="rId2"/>
    <p:sldId id="479" r:id="rId3"/>
    <p:sldId id="298" r:id="rId4"/>
    <p:sldId id="293" r:id="rId5"/>
    <p:sldId id="294" r:id="rId6"/>
    <p:sldId id="468" r:id="rId7"/>
    <p:sldId id="473" r:id="rId8"/>
    <p:sldId id="489" r:id="rId9"/>
    <p:sldId id="502" r:id="rId10"/>
    <p:sldId id="470" r:id="rId11"/>
    <p:sldId id="471" r:id="rId12"/>
    <p:sldId id="472" r:id="rId13"/>
    <p:sldId id="477" r:id="rId14"/>
    <p:sldId id="478" r:id="rId15"/>
    <p:sldId id="504" r:id="rId16"/>
    <p:sldId id="262" r:id="rId17"/>
    <p:sldId id="263" r:id="rId18"/>
    <p:sldId id="264" r:id="rId19"/>
    <p:sldId id="288" r:id="rId20"/>
    <p:sldId id="276" r:id="rId21"/>
    <p:sldId id="277" r:id="rId22"/>
    <p:sldId id="285" r:id="rId23"/>
    <p:sldId id="280" r:id="rId24"/>
    <p:sldId id="281" r:id="rId25"/>
    <p:sldId id="282" r:id="rId26"/>
    <p:sldId id="283" r:id="rId27"/>
    <p:sldId id="503" r:id="rId28"/>
    <p:sldId id="505" r:id="rId29"/>
    <p:sldId id="506" r:id="rId30"/>
    <p:sldId id="507" r:id="rId31"/>
    <p:sldId id="287" r:id="rId32"/>
    <p:sldId id="286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4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343"/>
            <p14:sldId id="479"/>
            <p14:sldId id="298"/>
            <p14:sldId id="293"/>
            <p14:sldId id="294"/>
            <p14:sldId id="468"/>
            <p14:sldId id="473"/>
            <p14:sldId id="489"/>
            <p14:sldId id="502"/>
            <p14:sldId id="470"/>
            <p14:sldId id="471"/>
            <p14:sldId id="472"/>
            <p14:sldId id="477"/>
            <p14:sldId id="478"/>
            <p14:sldId id="504"/>
            <p14:sldId id="262"/>
            <p14:sldId id="263"/>
            <p14:sldId id="264"/>
            <p14:sldId id="288"/>
            <p14:sldId id="276"/>
            <p14:sldId id="277"/>
            <p14:sldId id="285"/>
            <p14:sldId id="280"/>
            <p14:sldId id="281"/>
            <p14:sldId id="282"/>
            <p14:sldId id="283"/>
            <p14:sldId id="503"/>
            <p14:sldId id="505"/>
            <p14:sldId id="506"/>
            <p14:sldId id="507"/>
            <p14:sldId id="287"/>
            <p14:sldId id="28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FF6600"/>
    <a:srgbClr val="FF99FF"/>
    <a:srgbClr val="FFCC00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2929" autoAdjust="0"/>
  </p:normalViewPr>
  <p:slideViewPr>
    <p:cSldViewPr>
      <p:cViewPr varScale="1">
        <p:scale>
          <a:sx n="61" d="100"/>
          <a:sy n="61" d="100"/>
        </p:scale>
        <p:origin x="240" y="1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C29974-227F-C143-B2B7-9B2B82443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2362200"/>
                <a:ext cx="7391400" cy="2057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dirty="0"/>
                  <a:t>Show that finding the minimum of an unordered list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comparisons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C29974-227F-C143-B2B7-9B2B82443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62200"/>
                <a:ext cx="7391400" cy="2057400"/>
              </a:xfrm>
              <a:prstGeom prst="rect">
                <a:avLst/>
              </a:prstGeom>
              <a:blipFill>
                <a:blip r:embed="rId2"/>
                <a:stretch>
                  <a:fillRect l="-343" t="-3049" r="-12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4190999"/>
              </a:xfrm>
            </p:spPr>
            <p:txBody>
              <a:bodyPr/>
              <a:lstStyle/>
              <a:p>
                <a:r>
                  <a:rPr lang="en-US" dirty="0"/>
                  <a:t>Why not always use counting sort?</a:t>
                </a:r>
              </a:p>
              <a:p>
                <a:r>
                  <a:rPr lang="en-US" dirty="0"/>
                  <a:t>For 64-bit numbers, requires an array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5 GHz CPU will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&gt;116</m:t>
                    </m:r>
                  </m:oMath>
                </a14:m>
                <a:r>
                  <a:rPr lang="en-US" dirty="0"/>
                  <a:t> years to initialize the array</a:t>
                </a:r>
              </a:p>
              <a:p>
                <a:pPr lvl="1"/>
                <a:r>
                  <a:rPr lang="en-US" dirty="0"/>
                  <a:t>18 </a:t>
                </a:r>
                <a:r>
                  <a:rPr lang="en-US" dirty="0" err="1"/>
                  <a:t>Exabytes</a:t>
                </a:r>
                <a:r>
                  <a:rPr lang="en-US" dirty="0"/>
                  <a:t> of data</a:t>
                </a:r>
              </a:p>
              <a:p>
                <a:pPr lvl="2"/>
                <a:r>
                  <a:rPr lang="en-US" dirty="0"/>
                  <a:t>Total amount of data that Google has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4190999"/>
              </a:xfrm>
              <a:blipFill>
                <a:blip r:embed="rId2"/>
                <a:stretch>
                  <a:fillRect l="-1852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 txBox="1">
            <a:spLocks/>
          </p:cNvSpPr>
          <p:nvPr/>
        </p:nvSpPr>
        <p:spPr>
          <a:xfrm>
            <a:off x="8229600" y="65087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</a:t>
            </a:r>
            <a:r>
              <a:rPr lang="en-US" dirty="0" err="1"/>
              <a:t>Exabytes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https://upload.wikimedia.org/wikipedia/commons/e/ed/EFF_photograph_of_NSA%27s_Utah_Data_Cen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3800"/>
            <a:ext cx="79248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Stable sort </a:t>
            </a:r>
            <a:r>
              <a:rPr lang="en-US" dirty="0"/>
              <a:t>on each digit, from least significant to most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752600" y="27432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801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323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255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823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999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7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24000" y="3592491"/>
            <a:ext cx="318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 each element into a “bucket” according to its 1’s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74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440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6106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772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438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104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7000" y="4493526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9436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020939" y="2743200"/>
            <a:ext cx="4293125" cy="849868"/>
            <a:chOff x="2361062" y="2743200"/>
            <a:chExt cx="4293125" cy="849868"/>
          </a:xfrm>
        </p:grpSpPr>
        <p:grpSp>
          <p:nvGrpSpPr>
            <p:cNvPr id="95" name="Group 94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113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901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555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512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245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800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018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121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67914" y="3223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77688" y="3223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611088" y="3223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110332" y="3223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02083" y="3223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235483" y="32231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15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992657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526057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60026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69800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03200" y="59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02444" y="59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194195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27595" y="59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410200" y="4494663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76800" y="4495800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269625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811805" y="5941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83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" grpId="0" animBg="1"/>
      <p:bldP spid="65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2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Stable sort </a:t>
            </a:r>
            <a:r>
              <a:rPr lang="en-US" dirty="0"/>
              <a:t>on each digit, from least significant to most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0" y="3592491"/>
            <a:ext cx="318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 each element into a “bucket” according to its 10’s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74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440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6106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772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438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104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7000" y="2678605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9436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992657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526057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60026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69800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03200" y="412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02444" y="412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19419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727595" y="412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410200" y="2679742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876800" y="2680879"/>
            <a:ext cx="533400" cy="144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26962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811805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6774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1440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106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772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438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104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77000" y="4572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436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92657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26057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60026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69800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03200" y="617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02444" y="617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94195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27595" y="617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410200" y="4573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4574274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69625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811805" y="617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433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Stable sort </a:t>
            </a:r>
            <a:r>
              <a:rPr lang="en-US" dirty="0"/>
              <a:t>on each digit, from least significant to most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0" y="3592491"/>
            <a:ext cx="318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Place each element into a “bucket” according to its 100’s place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6774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1440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106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772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438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104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77000" y="2667000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436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92657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26057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60026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69800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03200" y="426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02444" y="426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94195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727595" y="4266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410200" y="2668137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2669274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69625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811805" y="426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822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999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4488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154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820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486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555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152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1800" y="4659805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484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7457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30857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4826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74600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8000" y="625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07244" y="625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98995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32395" y="625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15000" y="4660942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81600" y="4662079"/>
            <a:ext cx="533400" cy="1595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574425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16605" y="626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524000" y="5059739"/>
                <a:ext cx="365760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digits in largest value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base of representation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59739"/>
                <a:ext cx="3657600" cy="1247842"/>
              </a:xfrm>
              <a:prstGeom prst="rect">
                <a:avLst/>
              </a:prstGeom>
              <a:blipFill>
                <a:blip r:embed="rId2"/>
                <a:stretch>
                  <a:fillRect l="-2778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4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D7A6-F2D4-9747-9CA1-125B9A3C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Continuous Subarray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A840-4012-0B45-B18E-95F43FE26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maximum-sum subarray of a given array of integers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the interval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[</m:t>
                    </m:r>
                    <m:r>
                      <a:rPr lang="en-US" i="1" dirty="0" err="1">
                        <a:latin typeface="Cambria Math"/>
                      </a:rPr>
                      <m:t>𝑎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such that the sum of all values in the array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inclusive is maximal. </a:t>
                </a:r>
              </a:p>
              <a:p>
                <a:pPr marL="0" indent="0">
                  <a:buNone/>
                </a:pPr>
                <a:r>
                  <a:rPr lang="en-US" dirty="0"/>
                  <a:t>Given an array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integers (may include both positive and negative values), give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algorithm for finding the maximum-sum subarray.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A840-4012-0B45-B18E-95F43FE26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831A-3D15-F74D-84E5-A8530E17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Divide and Conquer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0" y="24384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0758" y="41148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Divide in half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2257" y="3907483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24800" y="3874533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Recursively Solve on Right</a:t>
            </a:r>
          </a:p>
        </p:txBody>
      </p:sp>
    </p:spTree>
    <p:extLst>
      <p:ext uri="{BB962C8B-B14F-4D97-AF65-F5344CB8AC3E}">
        <p14:creationId xmlns:p14="http://schemas.microsoft.com/office/powerpoint/2010/main" val="33938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Divide and Conquer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918936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918936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918936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918936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918936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918936"/>
            <a:ext cx="6096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918936"/>
            <a:ext cx="6096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918936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28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28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28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28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28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0" y="2461736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0758" y="4138137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Divide in half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2257" y="3930819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24800" y="3897869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Recursively Solve on Right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1" y="4743272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sum that spans the cut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0" y="24572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96174" y="246173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65866" y="246173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033" y="246173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5433" y="245727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24617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63521" y="24426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53600" y="245727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-20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86339" y="246173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400" y="246173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-37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2552" y="2461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13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25598" y="245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24974" y="246173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53686" y="24426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05251" y="1219201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Largest sum that ends here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38800" y="1981201"/>
            <a:ext cx="301686" cy="463717"/>
          </a:xfrm>
          <a:prstGeom prst="downArrow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789644" y="1367136"/>
            <a:ext cx="61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1" y="1219201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Largest sum that starts here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6327714" y="1981201"/>
            <a:ext cx="301686" cy="463717"/>
          </a:xfrm>
          <a:prstGeom prst="downArrow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 animBg="1"/>
      <p:bldP spid="56" grpId="0"/>
      <p:bldP spid="57" grpId="0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Divide and Conquer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930605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930605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930605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930605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930605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930605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930605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930605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930605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930605"/>
            <a:ext cx="609600" cy="609600"/>
          </a:xfrm>
          <a:prstGeom prst="rect">
            <a:avLst/>
          </a:prstGeom>
          <a:solidFill>
            <a:srgbClr val="00B05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930605"/>
            <a:ext cx="609600" cy="609600"/>
          </a:xfrm>
          <a:prstGeom prst="rect">
            <a:avLst/>
          </a:prstGeom>
          <a:solidFill>
            <a:srgbClr val="00B05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930605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930605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930605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40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40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40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40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0" y="2473405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0758" y="4149806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Divide in half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24800" y="390953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Recursively Solve on Right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sum that spans the cut</a:t>
            </a:r>
          </a:p>
          <a:p>
            <a:pPr algn="ctr"/>
            <a:r>
              <a:rPr lang="en-US" sz="2400" b="1" dirty="0">
                <a:solidFill>
                  <a:srgbClr val="FF33CC"/>
                </a:solidFill>
              </a:rPr>
              <a:t>19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0" y="2468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96174" y="2473406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65866" y="2473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033" y="2473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35433" y="246894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0800" y="2473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63521" y="24543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53600" y="246894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-20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86339" y="2473406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400" y="2473406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-37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2552" y="247340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13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25598" y="2468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24974" y="2473406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-12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53686" y="24543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97484" y="1295401"/>
            <a:ext cx="272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Return the Max of </a:t>
            </a:r>
            <a:r>
              <a:rPr lang="en-US" sz="2400" b="1" dirty="0">
                <a:solidFill>
                  <a:srgbClr val="0070C0"/>
                </a:solidFill>
              </a:rPr>
              <a:t>Left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Right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FF33CC"/>
                </a:solidFill>
              </a:rPr>
              <a:t>Center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0" y="3909538"/>
            <a:ext cx="21336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315200" y="5497130"/>
                <a:ext cx="315054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497130"/>
                <a:ext cx="3150542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3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Divide</a:t>
            </a:r>
          </a:p>
          <a:p>
            <a:pPr lvl="1"/>
            <a:r>
              <a:rPr lang="en-US"/>
              <a:t>Break the list in half</a:t>
            </a:r>
          </a:p>
          <a:p>
            <a:r>
              <a:rPr lang="en-US">
                <a:solidFill>
                  <a:srgbClr val="0070C0"/>
                </a:solidFill>
              </a:rPr>
              <a:t>Conquer</a:t>
            </a:r>
          </a:p>
          <a:p>
            <a:pPr lvl="1"/>
            <a:r>
              <a:rPr lang="en-US"/>
              <a:t>Find the best subarrays on the left and right</a:t>
            </a:r>
          </a:p>
          <a:p>
            <a:r>
              <a:rPr lang="en-US">
                <a:solidFill>
                  <a:srgbClr val="0070C0"/>
                </a:solidFill>
              </a:rPr>
              <a:t>Combine</a:t>
            </a:r>
          </a:p>
          <a:p>
            <a:pPr lvl="1"/>
            <a:r>
              <a:rPr lang="en-US"/>
              <a:t>Find the best subarray that “spans the divide”</a:t>
            </a:r>
          </a:p>
          <a:p>
            <a:pPr lvl="1"/>
            <a:r>
              <a:rPr lang="en-US"/>
              <a:t>I.e. the best subarray that ends at the divide concatenated with the best that starts at the divide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4876" y="1219201"/>
            <a:ext cx="4445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Typically multiple subproblems.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Typically all roughly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7912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Min, Lower Bound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192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Show that finding the minimum of an unordered list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comparisons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19200"/>
              </a:xfrm>
              <a:blipFill>
                <a:blip r:embed="rId2"/>
                <a:stretch>
                  <a:fillRect l="-1698" t="-5155" r="-2623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981200" y="2932388"/>
                <a:ext cx="8229600" cy="2020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Suppose (toward contradiction) that there is an algorithm for Find Min that does fewer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comparisons.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This means there is at least one “</a:t>
                </a:r>
                <a:r>
                  <a:rPr lang="en-US" dirty="0" err="1"/>
                  <a:t>uncompared</a:t>
                </a:r>
                <a:r>
                  <a:rPr lang="en-US" dirty="0"/>
                  <a:t>” element</a:t>
                </a:r>
              </a:p>
              <a:p>
                <a:pPr marL="0" indent="0" algn="ctr">
                  <a:buNone/>
                </a:pPr>
                <a:r>
                  <a:rPr lang="en-US" dirty="0"/>
                  <a:t>We can’t know that this element wasn’t the min!</a:t>
                </a:r>
              </a:p>
            </p:txBody>
          </p:sp>
        </mc:Choice>
        <mc:Fallback>
          <p:sp>
            <p:nvSpPr>
              <p:cNvPr id="5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32388"/>
                <a:ext cx="8229600" cy="2020612"/>
              </a:xfrm>
              <a:prstGeom prst="rect">
                <a:avLst/>
              </a:prstGeom>
              <a:blipFill>
                <a:blip r:embed="rId3"/>
                <a:stretch>
                  <a:fillRect l="-154" t="-5625" r="-926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3922069" y="528276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55469" y="528276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89438" y="528276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522838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6056238" y="5282764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38" y="5282764"/>
                <a:ext cx="533400" cy="533400"/>
              </a:xfrm>
              <a:prstGeom prst="rect">
                <a:avLst/>
              </a:prstGeom>
              <a:blipFill>
                <a:blip r:embed="rId4"/>
                <a:stretch>
                  <a:fillRect l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590207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23607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57007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61552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94952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28921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695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2095" y="5762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71339" y="5762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63090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96490" y="5762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504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“Divide and Conquer”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  <a:p>
            <a:pPr lvl="1"/>
            <a:r>
              <a:rPr lang="en-US"/>
              <a:t>Break the problem up into several subproblems of roughly equal size, recursively solve</a:t>
            </a:r>
          </a:p>
          <a:p>
            <a:pPr lvl="1"/>
            <a:r>
              <a:rPr lang="en-US"/>
              <a:t>E.g. Karatsuba, Closest Pair of Points, Mergesort…</a:t>
            </a:r>
          </a:p>
          <a:p>
            <a:r>
              <a:rPr lang="en-US"/>
              <a:t>Decrease and Conquer</a:t>
            </a:r>
          </a:p>
          <a:p>
            <a:pPr lvl="1"/>
            <a:r>
              <a:rPr lang="en-US"/>
              <a:t>Break the problem into a single smaller subproblem, recursively solve</a:t>
            </a:r>
          </a:p>
          <a:p>
            <a:pPr lvl="1"/>
            <a:r>
              <a:rPr lang="en-US"/>
              <a:t>E.g. Gotham City Police, Quickselect, Binary Search</a:t>
            </a:r>
          </a:p>
        </p:txBody>
      </p:sp>
    </p:spTree>
    <p:extLst>
      <p:ext uri="{BB962C8B-B14F-4D97-AF65-F5344CB8AC3E}">
        <p14:creationId xmlns:p14="http://schemas.microsoft.com/office/powerpoint/2010/main" val="343551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looking to divide the problem by some fraction (½, ¼ the size)</a:t>
            </a:r>
          </a:p>
          <a:p>
            <a:r>
              <a:rPr lang="en-US"/>
              <a:t>Not necessarily always the best!</a:t>
            </a:r>
          </a:p>
          <a:p>
            <a:pPr lvl="1"/>
            <a:r>
              <a:rPr lang="en-US"/>
              <a:t>Sometimes, we can write faster algorithms by finding unbalanced divides.</a:t>
            </a:r>
          </a:p>
        </p:txBody>
      </p:sp>
    </p:spTree>
    <p:extLst>
      <p:ext uri="{BB962C8B-B14F-4D97-AF65-F5344CB8AC3E}">
        <p14:creationId xmlns:p14="http://schemas.microsoft.com/office/powerpoint/2010/main" val="73938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Unbalanced Divide and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>
                    <a:solidFill>
                      <a:srgbClr val="0070C0"/>
                    </a:solidFill>
                  </a:rPr>
                  <a:t>Divide</a:t>
                </a:r>
              </a:p>
              <a:p>
                <a:pPr lvl="1"/>
                <a:r>
                  <a:rPr lang="en-US"/>
                  <a:t>Make a subproblem of all but the last element</a:t>
                </a:r>
              </a:p>
              <a:p>
                <a:r>
                  <a:rPr lang="en-US">
                    <a:solidFill>
                      <a:srgbClr val="0070C0"/>
                    </a:solidFill>
                  </a:rPr>
                  <a:t>Conquer</a:t>
                </a:r>
              </a:p>
              <a:p>
                <a:pPr lvl="1"/>
                <a:r>
                  <a:rPr lang="en-US"/>
                  <a:t>Find best subarray on the left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𝐵𝑆𝐿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Find the best subarray ending at the divide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𝐵𝐸𝐷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>
                    <a:solidFill>
                      <a:srgbClr val="0070C0"/>
                    </a:solidFill>
                  </a:rPr>
                  <a:t>Combine</a:t>
                </a:r>
              </a:p>
              <a:p>
                <a:pPr lvl="1"/>
                <a:r>
                  <a:rPr lang="en-US"/>
                  <a:t>New Best Ending at the Divide: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𝐵𝐸𝐷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/>
                      </a:rPr>
                      <m:t>max</m:t>
                    </m:r>
                    <m:r>
                      <a:rPr lang="en-US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𝐵𝐸𝐷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  <m:r>
                          <a:rPr lang="en-US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+ </m:t>
                    </m:r>
                    <m:r>
                      <a:rPr lang="en-US" i="1" smtClean="0">
                        <a:latin typeface="Cambria Math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New best on the left: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𝑆𝐿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𝐵𝐸𝐷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80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0363200" y="22860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20200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25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</a:t>
            </a:r>
            <a:r>
              <a:rPr lang="en-US" sz="2400" b="1">
                <a:solidFill>
                  <a:srgbClr val="FF33CC"/>
                </a:solidFill>
              </a:rPr>
              <a:t>sum ending at the </a:t>
            </a:r>
            <a:r>
              <a:rPr lang="en-US" sz="2400" b="1" dirty="0">
                <a:solidFill>
                  <a:srgbClr val="FF33CC"/>
                </a:solidFill>
              </a:rPr>
              <a:t>cut</a:t>
            </a:r>
          </a:p>
          <a:p>
            <a:pPr algn="ctr"/>
            <a:r>
              <a:rPr lang="en-US" sz="2400" b="1">
                <a:solidFill>
                  <a:srgbClr val="FF33CC"/>
                </a:solidFill>
              </a:rPr>
              <a:t>22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753600" y="2266087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86800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25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</a:t>
            </a:r>
            <a:r>
              <a:rPr lang="en-US" sz="2400" b="1">
                <a:solidFill>
                  <a:srgbClr val="FF33CC"/>
                </a:solidFill>
              </a:rPr>
              <a:t>sum ending at the </a:t>
            </a:r>
            <a:r>
              <a:rPr lang="en-US" sz="2400" b="1" dirty="0">
                <a:solidFill>
                  <a:srgbClr val="FF33CC"/>
                </a:solidFill>
              </a:rPr>
              <a:t>cut</a:t>
            </a:r>
          </a:p>
          <a:p>
            <a:pPr algn="ctr"/>
            <a:r>
              <a:rPr lang="en-US" sz="2400" b="1">
                <a:solidFill>
                  <a:srgbClr val="FF33CC"/>
                </a:solidFill>
              </a:rPr>
              <a:t>0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144000" y="2266087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200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25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</a:t>
            </a:r>
            <a:r>
              <a:rPr lang="en-US" sz="2400" b="1">
                <a:solidFill>
                  <a:srgbClr val="FF33CC"/>
                </a:solidFill>
              </a:rPr>
              <a:t>sum ending at the </a:t>
            </a:r>
            <a:r>
              <a:rPr lang="en-US" sz="2400" b="1" dirty="0">
                <a:solidFill>
                  <a:srgbClr val="FF33CC"/>
                </a:solidFill>
              </a:rPr>
              <a:t>cut</a:t>
            </a:r>
          </a:p>
          <a:p>
            <a:pPr algn="ctr"/>
            <a:r>
              <a:rPr lang="en-US" sz="2400" b="1">
                <a:solidFill>
                  <a:srgbClr val="FF33CC"/>
                </a:solidFill>
              </a:rPr>
              <a:t>0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4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534401" y="2266087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7601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25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</a:t>
            </a:r>
            <a:r>
              <a:rPr lang="en-US" sz="2400" b="1">
                <a:solidFill>
                  <a:srgbClr val="FF33CC"/>
                </a:solidFill>
              </a:rPr>
              <a:t>sum ending at the </a:t>
            </a:r>
            <a:r>
              <a:rPr lang="en-US" sz="2400" b="1" dirty="0">
                <a:solidFill>
                  <a:srgbClr val="FF33CC"/>
                </a:solidFill>
              </a:rPr>
              <a:t>cut</a:t>
            </a:r>
          </a:p>
          <a:p>
            <a:pPr algn="ctr"/>
            <a:r>
              <a:rPr lang="en-US" sz="2400" b="1">
                <a:solidFill>
                  <a:srgbClr val="FF33CC"/>
                </a:solidFill>
              </a:rPr>
              <a:t>25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924800" y="2266087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00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sum ending at the cut</a:t>
            </a:r>
          </a:p>
          <a:p>
            <a:pPr algn="ctr"/>
            <a:r>
              <a:rPr lang="en-US" sz="2400" b="1" dirty="0">
                <a:solidFill>
                  <a:srgbClr val="FF33CC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550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315200" y="2266087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48400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sum ending at the cut</a:t>
            </a:r>
          </a:p>
          <a:p>
            <a:pPr algn="ctr"/>
            <a:r>
              <a:rPr lang="en-US" sz="2400" b="1" dirty="0">
                <a:solidFill>
                  <a:srgbClr val="FF33CC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43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267200" y="2266087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0400" y="396240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Divide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2257" y="3942488"/>
            <a:ext cx="213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Recursively Solve on Left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1" y="4754940"/>
            <a:ext cx="213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Find Largest sum ending at the cut</a:t>
            </a:r>
          </a:p>
          <a:p>
            <a:pPr algn="ctr"/>
            <a:r>
              <a:rPr lang="en-US" sz="2400" b="1" dirty="0">
                <a:solidFill>
                  <a:srgbClr val="FF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8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Regrade office hours TODAY 4-5pm</a:t>
            </a:r>
          </a:p>
          <a:p>
            <a:pPr lvl="1"/>
            <a:r>
              <a:rPr lang="en-US" dirty="0"/>
              <a:t>Check for new HW2 scores this afternoon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Hw3 Due 11pm Wednesday Oct 3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!)</a:t>
            </a:r>
          </a:p>
          <a:p>
            <a:r>
              <a:rPr lang="en-US" dirty="0"/>
              <a:t>Hw4 is out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Unbalanced Divide and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>
                    <a:solidFill>
                      <a:srgbClr val="0070C0"/>
                    </a:solidFill>
                  </a:rPr>
                  <a:t>Divide</a:t>
                </a:r>
              </a:p>
              <a:p>
                <a:pPr lvl="1"/>
                <a:r>
                  <a:rPr lang="en-US"/>
                  <a:t>Make a subproblem of all but the last element</a:t>
                </a:r>
              </a:p>
              <a:p>
                <a:r>
                  <a:rPr lang="en-US">
                    <a:solidFill>
                      <a:srgbClr val="0070C0"/>
                    </a:solidFill>
                  </a:rPr>
                  <a:t>Conquer</a:t>
                </a:r>
              </a:p>
              <a:p>
                <a:pPr lvl="1"/>
                <a:r>
                  <a:rPr lang="en-US"/>
                  <a:t>Find best subarray on the left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𝐵𝑆𝐿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Find the best subarray ending at the divide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𝐵𝐸𝐷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>
                    <a:solidFill>
                      <a:srgbClr val="0070C0"/>
                    </a:solidFill>
                  </a:rPr>
                  <a:t>Combine</a:t>
                </a:r>
              </a:p>
              <a:p>
                <a:pPr lvl="1"/>
                <a:r>
                  <a:rPr lang="en-US"/>
                  <a:t>New Best Ending at the Divide: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𝐵𝐸𝐷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/>
                      </a:rPr>
                      <m:t>max</m:t>
                    </m:r>
                    <m:r>
                      <a:rPr lang="en-US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𝐵𝐸𝐷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  <m:r>
                          <a:rPr lang="en-US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+ </m:t>
                    </m:r>
                    <m:r>
                      <a:rPr lang="en-US" i="1" smtClean="0">
                        <a:latin typeface="Cambria Math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0)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New best on the left: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𝑆𝐿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𝐵𝐸𝐷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9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was unbalanced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Old:</a:t>
            </a:r>
          </a:p>
          <a:p>
            <a:pPr lvl="1"/>
            <a:r>
              <a:rPr lang="en-US" dirty="0"/>
              <a:t>We divided in </a:t>
            </a:r>
            <a:r>
              <a:rPr lang="en-US" dirty="0">
                <a:solidFill>
                  <a:srgbClr val="FF0000"/>
                </a:solidFill>
              </a:rPr>
              <a:t>Half</a:t>
            </a:r>
          </a:p>
          <a:p>
            <a:pPr lvl="1"/>
            <a:r>
              <a:rPr lang="en-US" dirty="0"/>
              <a:t>We solved 2 different problems:</a:t>
            </a:r>
          </a:p>
          <a:p>
            <a:pPr lvl="2"/>
            <a:r>
              <a:rPr lang="en-US" dirty="0"/>
              <a:t>Find the best overall on </a:t>
            </a:r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right</a:t>
            </a:r>
          </a:p>
          <a:p>
            <a:pPr lvl="2"/>
            <a:r>
              <a:rPr lang="en-US" dirty="0"/>
              <a:t>Find the best which end/start on </a:t>
            </a:r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right</a:t>
            </a:r>
            <a:r>
              <a:rPr lang="en-US" dirty="0"/>
              <a:t> respectively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Linear</a:t>
            </a:r>
            <a:r>
              <a:rPr lang="en-US" dirty="0"/>
              <a:t> time combine</a:t>
            </a:r>
          </a:p>
          <a:p>
            <a:r>
              <a:rPr lang="en-US" dirty="0"/>
              <a:t>New:</a:t>
            </a:r>
          </a:p>
          <a:p>
            <a:pPr lvl="1"/>
            <a:r>
              <a:rPr lang="en-US" dirty="0"/>
              <a:t>We divide by </a:t>
            </a:r>
            <a:r>
              <a:rPr lang="en-US" dirty="0">
                <a:solidFill>
                  <a:srgbClr val="FF0000"/>
                </a:solidFill>
              </a:rPr>
              <a:t>1, n-1</a:t>
            </a:r>
          </a:p>
          <a:p>
            <a:pPr lvl="1"/>
            <a:r>
              <a:rPr lang="en-US" dirty="0"/>
              <a:t>We solve 2 different problems:</a:t>
            </a:r>
          </a:p>
          <a:p>
            <a:pPr lvl="2"/>
            <a:r>
              <a:rPr lang="en-US" dirty="0"/>
              <a:t>Find the best overall on the </a:t>
            </a:r>
            <a:r>
              <a:rPr lang="en-US" dirty="0">
                <a:solidFill>
                  <a:srgbClr val="0070C0"/>
                </a:solidFill>
              </a:rPr>
              <a:t>left ONLY </a:t>
            </a:r>
          </a:p>
          <a:p>
            <a:pPr lvl="2"/>
            <a:r>
              <a:rPr lang="en-US" dirty="0"/>
              <a:t>Find the best which ends on the </a:t>
            </a:r>
            <a:r>
              <a:rPr lang="en-US" dirty="0">
                <a:solidFill>
                  <a:srgbClr val="0070C0"/>
                </a:solidFill>
              </a:rPr>
              <a:t>left ONLY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Constant</a:t>
            </a:r>
            <a:r>
              <a:rPr lang="en-US" dirty="0"/>
              <a:t> time combine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30810" y="1272497"/>
                <a:ext cx="315054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3399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810" y="1272497"/>
                <a:ext cx="3150542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81801" y="3886200"/>
                <a:ext cx="3648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3399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3886200"/>
                <a:ext cx="36485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48405B-F1E3-F54F-AB83-801817ADBE06}"/>
                  </a:ext>
                </a:extLst>
              </p:cNvPr>
              <p:cNvSpPr txBox="1"/>
              <p:nvPr/>
            </p:nvSpPr>
            <p:spPr>
              <a:xfrm>
                <a:off x="8588912" y="2281535"/>
                <a:ext cx="34506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48405B-F1E3-F54F-AB83-801817AD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912" y="2281535"/>
                <a:ext cx="3450688" cy="584775"/>
              </a:xfrm>
              <a:prstGeom prst="rect">
                <a:avLst/>
              </a:prstGeom>
              <a:blipFill>
                <a:blip r:embed="rId5"/>
                <a:stretch>
                  <a:fillRect r="-7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6196A-064F-C443-B6F9-38F830037F33}"/>
                  </a:ext>
                </a:extLst>
              </p:cNvPr>
              <p:cNvSpPr txBox="1"/>
              <p:nvPr/>
            </p:nvSpPr>
            <p:spPr>
              <a:xfrm>
                <a:off x="8534400" y="4800600"/>
                <a:ext cx="24979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66196A-064F-C443-B6F9-38F83003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800600"/>
                <a:ext cx="2497928" cy="584775"/>
              </a:xfrm>
              <a:prstGeom prst="rect">
                <a:avLst/>
              </a:prstGeom>
              <a:blipFill>
                <a:blip r:embed="rId6"/>
                <a:stretch>
                  <a:fillRect r="-152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Sum Continuous Subarray Problem Redux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Solve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by increasing the problem size by 1 each time.</a:t>
                </a:r>
              </a:p>
              <a:p>
                <a:r>
                  <a:rPr lang="en-US">
                    <a:solidFill>
                      <a:schemeClr val="accent1"/>
                    </a:solidFill>
                  </a:rPr>
                  <a:t>Idea</a:t>
                </a:r>
                <a:r>
                  <a:rPr lang="en-US"/>
                  <a:t>: Only include negative values if the positives on both sides of it are “worth it”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8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0" y="4057651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Begin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44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41" grpId="0"/>
      <p:bldP spid="42" grpId="0"/>
      <p:bldP spid="43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9774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6576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42812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2672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0373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8768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44581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4864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33CC"/>
                </a:solidFill>
              </a:rPr>
              <a:t>4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69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7056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9537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</a:t>
            </a:r>
          </a:p>
          <a:p>
            <a:r>
              <a:rPr lang="en-US" dirty="0"/>
              <a:t>Linear time Sorting</a:t>
            </a:r>
          </a:p>
          <a:p>
            <a:r>
              <a:rPr lang="en-US" dirty="0"/>
              <a:t>Counting Sort</a:t>
            </a:r>
          </a:p>
          <a:p>
            <a:r>
              <a:rPr lang="en-US" dirty="0"/>
              <a:t>Radix Sort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3152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19956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chemeClr val="bg1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9248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33CC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38637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2895600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52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2895600"/>
            <a:ext cx="609600" cy="609600"/>
          </a:xfrm>
          <a:prstGeom prst="rect">
            <a:avLst/>
          </a:prstGeom>
          <a:solidFill>
            <a:srgbClr val="00B0F0"/>
          </a:solidFill>
          <a:ln w="762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53600" y="2895600"/>
            <a:ext cx="609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2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1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1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1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07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3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99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91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02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298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94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49048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8534400" y="2362200"/>
            <a:ext cx="0" cy="1676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38300" y="5029201"/>
            <a:ext cx="323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Remember two values: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2100" y="5029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</a:rPr>
              <a:t>Best So Far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5029201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33CC"/>
                </a:solidFill>
              </a:rPr>
              <a:t>Best ending here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9857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</a:rPr>
              <a:t>25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86750" y="5410201"/>
            <a:ext cx="2019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33CC"/>
                </a:solidFill>
              </a:rPr>
              <a:t>25</a:t>
            </a:r>
            <a:endParaRPr lang="en-US" sz="24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44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Midterm Exam Materials!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p:pic>
        <p:nvPicPr>
          <p:cNvPr id="1026" name="Picture 2" descr="https://i.pinimg.com/originals/d3/40/2a/d3402ad09cf0d474b32bf4eda1e3652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343400" cy="546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comparison-based</a:t>
            </a:r>
          </a:p>
          <a:p>
            <a:r>
              <a:rPr lang="en-US" dirty="0"/>
              <a:t>Need to make some sort of assumption about the contents of the list</a:t>
            </a:r>
          </a:p>
          <a:p>
            <a:pPr lvl="1"/>
            <a:r>
              <a:rPr lang="en-US" dirty="0"/>
              <a:t>Small number of unique values</a:t>
            </a:r>
          </a:p>
          <a:p>
            <a:pPr lvl="1"/>
            <a:r>
              <a:rPr lang="en-US" dirty="0"/>
              <a:t>Small range of values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things are less than each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400" y="2590801"/>
                <a:ext cx="4551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Range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[1,</m:t>
                    </m:r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(here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[1,6]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make an array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populate with counts of each value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590801"/>
                <a:ext cx="4551118" cy="1200329"/>
              </a:xfrm>
              <a:prstGeom prst="rect">
                <a:avLst/>
              </a:prstGeom>
              <a:blipFill>
                <a:blip r:embed="rId2"/>
                <a:stretch>
                  <a:fillRect l="-2235" t="-3158" r="-1117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885062" y="18288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0262" y="3169861"/>
            <a:ext cx="3201538" cy="849868"/>
            <a:chOff x="2361062" y="2743200"/>
            <a:chExt cx="3201538" cy="849868"/>
          </a:xfrm>
        </p:grpSpPr>
        <p:grpSp>
          <p:nvGrpSpPr>
            <p:cNvPr id="32" name="Group 31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503034" y="3205151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34" y="3205151"/>
                <a:ext cx="7661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24001" y="3787096"/>
                <a:ext cx="2519921" cy="878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++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33CC"/>
                        </a:solidFill>
                        <a:latin typeface="Cambria Math"/>
                      </a:rPr>
                      <m:t>C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787096"/>
                <a:ext cx="2519921" cy="878510"/>
              </a:xfrm>
              <a:prstGeom prst="rect">
                <a:avLst/>
              </a:prstGeom>
              <a:blipFill>
                <a:blip r:embed="rId4"/>
                <a:stretch>
                  <a:fillRect l="-4020" t="-28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1447800" y="259245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118891" y="1905001"/>
                <a:ext cx="738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91" y="1905001"/>
                <a:ext cx="738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676400" y="5036404"/>
                <a:ext cx="46344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Take “</a:t>
                </a:r>
                <a:r>
                  <a:rPr lang="en-US" sz="2400" dirty="0">
                    <a:solidFill>
                      <a:srgbClr val="0070C0"/>
                    </a:solidFill>
                  </a:rPr>
                  <a:t>running sum</a:t>
                </a:r>
                <a:r>
                  <a:rPr lang="en-US" sz="2400" dirty="0"/>
                  <a:t>”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to count things less than each value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36404"/>
                <a:ext cx="4634474" cy="830997"/>
              </a:xfrm>
              <a:prstGeom prst="rect">
                <a:avLst/>
              </a:prstGeom>
              <a:blipFill>
                <a:blip r:embed="rId6"/>
                <a:stretch>
                  <a:fillRect l="-2192" t="-4545" r="-10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7390262" y="4953000"/>
            <a:ext cx="3201538" cy="849868"/>
            <a:chOff x="2361062" y="2743200"/>
            <a:chExt cx="3201538" cy="8498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03034" y="4988290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34" y="4988290"/>
                <a:ext cx="7661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524001" y="5867401"/>
                <a:ext cx="394736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len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867401"/>
                <a:ext cx="3947363" cy="830997"/>
              </a:xfrm>
              <a:prstGeom prst="rect">
                <a:avLst/>
              </a:prstGeom>
              <a:blipFill>
                <a:blip r:embed="rId8"/>
                <a:stretch>
                  <a:fillRect l="-2564" t="-4478" r="-321" b="-5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1447800" y="5038058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8991031" y="4038600"/>
            <a:ext cx="48463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52886" y="4038600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running sum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8458200" y="5026968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6238" y="5867400"/>
            <a:ext cx="261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To sort: last item of value 3 goes at index 4</a:t>
            </a:r>
          </a:p>
        </p:txBody>
      </p:sp>
      <p:sp>
        <p:nvSpPr>
          <p:cNvPr id="1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0080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6" grpId="0"/>
      <p:bldP spid="117" grpId="0" animBg="1"/>
      <p:bldP spid="119" grpId="0"/>
      <p:bldP spid="16" grpId="0" animBg="1"/>
      <p:bldP spid="17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things are less than each element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90172" y="18288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828801" y="3447872"/>
                <a:ext cx="45849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each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element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(last to first):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 find its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proper place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Decrement that position of </a:t>
                </a:r>
                <a:r>
                  <a:rPr lang="en-US" sz="2400" dirty="0">
                    <a:solidFill>
                      <a:srgbClr val="FF33CC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447872"/>
                <a:ext cx="4584909" cy="1200329"/>
              </a:xfrm>
              <a:prstGeom prst="rect">
                <a:avLst/>
              </a:prstGeom>
              <a:blipFill>
                <a:blip r:embed="rId3"/>
                <a:stretch>
                  <a:fillRect l="-2216" t="-2083" r="-110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7466462" y="1806714"/>
            <a:ext cx="3201538" cy="849868"/>
            <a:chOff x="2361062" y="2743200"/>
            <a:chExt cx="3201538" cy="8498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132438" y="2568714"/>
            <a:ext cx="261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Last item of value 6 goes at index 8</a:t>
            </a:r>
          </a:p>
        </p:txBody>
      </p:sp>
      <p:sp>
        <p:nvSpPr>
          <p:cNvPr id="63" name="Oval 62"/>
          <p:cNvSpPr/>
          <p:nvPr/>
        </p:nvSpPr>
        <p:spPr>
          <a:xfrm>
            <a:off x="6019800" y="1865783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747372" y="5322332"/>
            <a:ext cx="4268338" cy="849868"/>
            <a:chOff x="2361062" y="2743200"/>
            <a:chExt cx="4268338" cy="849868"/>
          </a:xfrm>
        </p:grpSpPr>
        <p:grpSp>
          <p:nvGrpSpPr>
            <p:cNvPr id="65" name="Group 64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477000" y="3352801"/>
                <a:ext cx="3932680" cy="1428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len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downto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1"/>
                <a:ext cx="3932680" cy="1428533"/>
              </a:xfrm>
              <a:prstGeom prst="rect">
                <a:avLst/>
              </a:prstGeom>
              <a:blipFill>
                <a:blip r:embed="rId6"/>
                <a:stretch>
                  <a:fillRect l="-2244" t="-2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50457" y="191666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10134600" y="1880682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21793" y="540436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001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 how many things are less than each element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90172" y="1828800"/>
            <a:ext cx="4268338" cy="849868"/>
            <a:chOff x="2361062" y="2743200"/>
            <a:chExt cx="4268338" cy="849868"/>
          </a:xfrm>
        </p:grpSpPr>
        <p:grpSp>
          <p:nvGrpSpPr>
            <p:cNvPr id="6" name="Group 5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905001"/>
                <a:ext cx="7380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828801" y="3447872"/>
                <a:ext cx="45824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each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element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n-US" sz="2400" dirty="0"/>
                      <m:t>last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to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first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to find its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proper place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Decrement that position of </a:t>
                </a:r>
                <a:r>
                  <a:rPr lang="en-US" sz="2400" dirty="0">
                    <a:solidFill>
                      <a:srgbClr val="FF33CC"/>
                    </a:solidFill>
                  </a:rPr>
                  <a:t>C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447872"/>
                <a:ext cx="4582473" cy="1200329"/>
              </a:xfrm>
              <a:prstGeom prst="rect">
                <a:avLst/>
              </a:prstGeom>
              <a:blipFill>
                <a:blip r:embed="rId3"/>
                <a:stretch>
                  <a:fillRect l="-2216" t="-2083" r="-83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7466462" y="1806714"/>
            <a:ext cx="3201538" cy="849868"/>
            <a:chOff x="2361062" y="2743200"/>
            <a:chExt cx="3201538" cy="8498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1062" y="2743200"/>
              <a:ext cx="3201538" cy="533400"/>
              <a:chOff x="1445524" y="2971800"/>
              <a:chExt cx="3201538" cy="5334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4" y="1842004"/>
                <a:ext cx="7661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132438" y="2568714"/>
            <a:ext cx="2611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Last item of value 1 goes at index 2</a:t>
            </a:r>
          </a:p>
        </p:txBody>
      </p:sp>
      <p:sp>
        <p:nvSpPr>
          <p:cNvPr id="63" name="Oval 62"/>
          <p:cNvSpPr/>
          <p:nvPr/>
        </p:nvSpPr>
        <p:spPr>
          <a:xfrm>
            <a:off x="5486400" y="1865783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747372" y="5322332"/>
            <a:ext cx="4268338" cy="849868"/>
            <a:chOff x="2361062" y="2743200"/>
            <a:chExt cx="4268338" cy="849868"/>
          </a:xfrm>
        </p:grpSpPr>
        <p:grpSp>
          <p:nvGrpSpPr>
            <p:cNvPr id="65" name="Group 64"/>
            <p:cNvGrpSpPr/>
            <p:nvPr/>
          </p:nvGrpSpPr>
          <p:grpSpPr>
            <a:xfrm>
              <a:off x="2361062" y="2743200"/>
              <a:ext cx="4268338" cy="533400"/>
              <a:chOff x="1445524" y="2971800"/>
              <a:chExt cx="4268338" cy="5334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5005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33945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67914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7688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11088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10332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02083" y="3223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35483" y="3223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1"/>
                <a:ext cx="7785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477000" y="3352801"/>
                <a:ext cx="3961469" cy="1428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len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downto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1"/>
                <a:ext cx="3961469" cy="1428533"/>
              </a:xfrm>
              <a:prstGeom prst="rect">
                <a:avLst/>
              </a:prstGeom>
              <a:blipFill>
                <a:blip r:embed="rId6"/>
                <a:stretch>
                  <a:fillRect l="-2229" t="-26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20255" y="540436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23114" y="191666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7467600" y="1902768"/>
            <a:ext cx="533400" cy="76423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726286" y="5093155"/>
                <a:ext cx="27131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86" y="5093155"/>
                <a:ext cx="2713115" cy="461665"/>
              </a:xfrm>
              <a:prstGeom prst="rect">
                <a:avLst/>
              </a:prstGeom>
              <a:blipFill>
                <a:blip r:embed="rId7"/>
                <a:stretch>
                  <a:fillRect l="-325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26921" y="5786736"/>
                <a:ext cx="2605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Memory: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921" y="5786736"/>
                <a:ext cx="2605585" cy="461665"/>
              </a:xfrm>
              <a:prstGeom prst="rect">
                <a:avLst/>
              </a:prstGeom>
              <a:blipFill>
                <a:blip r:embed="rId8"/>
                <a:stretch>
                  <a:fillRect l="-3382" t="-1111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2490</Words>
  <Application>Microsoft Macintosh PowerPoint</Application>
  <PresentationFormat>Widescreen</PresentationFormat>
  <Paragraphs>1195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Office Theme</vt:lpstr>
      <vt:lpstr>PowerPoint Presentation</vt:lpstr>
      <vt:lpstr>Find Min, Lower Bound Proof</vt:lpstr>
      <vt:lpstr>Homeworks</vt:lpstr>
      <vt:lpstr>Today’s Keywords</vt:lpstr>
      <vt:lpstr>CLRS Readings</vt:lpstr>
      <vt:lpstr>Sorting in Linear Time</vt:lpstr>
      <vt:lpstr>Counting Sort</vt:lpstr>
      <vt:lpstr>Counting Sort</vt:lpstr>
      <vt:lpstr>Counting Sort</vt:lpstr>
      <vt:lpstr>Counting Sort</vt:lpstr>
      <vt:lpstr>12 Exabytes</vt:lpstr>
      <vt:lpstr>Radix Sort</vt:lpstr>
      <vt:lpstr>Radix Sort</vt:lpstr>
      <vt:lpstr>Radix Sort</vt:lpstr>
      <vt:lpstr>Maximum Sum Continuous Subarray Problem</vt:lpstr>
      <vt:lpstr>Divide and Conquer Θ(n log⁡n)</vt:lpstr>
      <vt:lpstr>Divide and Conquer Θ(n log⁡n)</vt:lpstr>
      <vt:lpstr>Divide and Conquer Θ(n log⁡n)</vt:lpstr>
      <vt:lpstr>Divide and Conquer Summary</vt:lpstr>
      <vt:lpstr>Types of “Divide and Conquer”</vt:lpstr>
      <vt:lpstr>Pattern So Far</vt:lpstr>
      <vt:lpstr>Unbalanced 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Unbalanced Divide and Conquer</vt:lpstr>
      <vt:lpstr>Why was unbalanced better?</vt:lpstr>
      <vt:lpstr>Maximum Sum Continuous Subarray Problem Redux</vt:lpstr>
      <vt:lpstr> Θ(n) Solution</vt:lpstr>
      <vt:lpstr> Θ(n) Solution</vt:lpstr>
      <vt:lpstr> Θ(n) Solution</vt:lpstr>
      <vt:lpstr> Θ(n) Solution</vt:lpstr>
      <vt:lpstr> Θ(n) Solution</vt:lpstr>
      <vt:lpstr> Θ(n) Solution</vt:lpstr>
      <vt:lpstr> Θ(n) Solution</vt:lpstr>
      <vt:lpstr> Θ(n) Solution</vt:lpstr>
      <vt:lpstr> Θ(n) Solution</vt:lpstr>
      <vt:lpstr> Θ(n) Solution</vt:lpstr>
      <vt:lpstr>End of Midterm Exam Materials!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1174</cp:revision>
  <dcterms:created xsi:type="dcterms:W3CDTF">2017-08-21T20:54:06Z</dcterms:created>
  <dcterms:modified xsi:type="dcterms:W3CDTF">2018-10-02T02:34:51Z</dcterms:modified>
</cp:coreProperties>
</file>