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1"/>
  </p:notesMasterIdLst>
  <p:sldIdLst>
    <p:sldId id="343" r:id="rId2"/>
    <p:sldId id="498" r:id="rId3"/>
    <p:sldId id="480" r:id="rId4"/>
    <p:sldId id="481" r:id="rId5"/>
    <p:sldId id="496" r:id="rId6"/>
    <p:sldId id="497" r:id="rId7"/>
    <p:sldId id="468" r:id="rId8"/>
    <p:sldId id="469" r:id="rId9"/>
    <p:sldId id="471" r:id="rId10"/>
    <p:sldId id="472" r:id="rId11"/>
    <p:sldId id="473" r:id="rId12"/>
    <p:sldId id="474" r:id="rId13"/>
    <p:sldId id="475" r:id="rId14"/>
    <p:sldId id="476" r:id="rId15"/>
    <p:sldId id="477" r:id="rId16"/>
    <p:sldId id="478" r:id="rId17"/>
    <p:sldId id="484" r:id="rId18"/>
    <p:sldId id="479" r:id="rId19"/>
    <p:sldId id="486" r:id="rId20"/>
    <p:sldId id="485" r:id="rId21"/>
    <p:sldId id="487" r:id="rId22"/>
    <p:sldId id="488" r:id="rId23"/>
    <p:sldId id="490" r:id="rId24"/>
    <p:sldId id="489" r:id="rId25"/>
    <p:sldId id="491" r:id="rId26"/>
    <p:sldId id="492" r:id="rId27"/>
    <p:sldId id="493" r:id="rId28"/>
    <p:sldId id="494" r:id="rId29"/>
    <p:sldId id="495"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ambria Math" panose="02040503050406030204" pitchFamily="18"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FF00"/>
    <a:srgbClr val="FF6600"/>
    <a:srgbClr val="FF99FF"/>
    <a:srgbClr val="FFCC00"/>
    <a:srgbClr val="92D050"/>
    <a:srgbClr val="FFCC66"/>
    <a:srgbClr val="CC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2929" autoAdjust="0"/>
  </p:normalViewPr>
  <p:slideViewPr>
    <p:cSldViewPr>
      <p:cViewPr varScale="1">
        <p:scale>
          <a:sx n="90" d="100"/>
          <a:sy n="90" d="100"/>
        </p:scale>
        <p:origin x="224" y="5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10/3/18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E913D-325D-4B30-8E23-50203DB584FD}" type="slidenum">
              <a:rPr lang="en-US" smtClean="0"/>
              <a:t>28</a:t>
            </a:fld>
            <a:endParaRPr lang="en-US"/>
          </a:p>
        </p:txBody>
      </p:sp>
    </p:spTree>
    <p:extLst>
      <p:ext uri="{BB962C8B-B14F-4D97-AF65-F5344CB8AC3E}">
        <p14:creationId xmlns:p14="http://schemas.microsoft.com/office/powerpoint/2010/main" val="396811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8A2421-D2CD-4522-A1BA-E4F59ED821B7}" type="datetime1">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24522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26546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4447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95232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10/3/18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16814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11912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10/3/18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067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08D42A-BC08-426E-9E11-483BA9D61AF6}" type="datetime1">
              <a:rPr lang="en-US" smtClean="0"/>
              <a:t>10/3/18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8239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10/3/18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112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13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10/3/18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990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10/3/18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57134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yukon.accessiblelearning.com/virginia/ApplicationNotetaker.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52600" y="1905000"/>
                <a:ext cx="8382000" cy="990600"/>
              </a:xfrm>
              <a:ln>
                <a:solidFill>
                  <a:schemeClr val="tx1"/>
                </a:solidFill>
              </a:ln>
            </p:spPr>
            <p:txBody>
              <a:bodyPr>
                <a:noAutofit/>
              </a:bodyPr>
              <a:lstStyle/>
              <a:p>
                <a:pPr marL="0" indent="0" algn="ctr">
                  <a:buNone/>
                </a:pPr>
                <a:r>
                  <a:rPr lang="en-US" sz="2800" b="1" u="sng" dirty="0"/>
                  <a:t>Warm up</a:t>
                </a:r>
                <a:r>
                  <a:rPr lang="en-US" sz="2800" dirty="0"/>
                  <a:t> </a:t>
                </a:r>
              </a:p>
              <a:p>
                <a:pPr marL="0" indent="0" algn="ctr">
                  <a:buNone/>
                </a:pPr>
                <a:r>
                  <a:rPr lang="en-US" sz="2400" dirty="0"/>
                  <a:t>How many ways are there to tile a </a:t>
                </a:r>
                <a14:m>
                  <m:oMath xmlns:m="http://schemas.openxmlformats.org/officeDocument/2006/math">
                    <m:r>
                      <a:rPr lang="en-US" sz="2400" i="1">
                        <a:latin typeface="Cambria Math"/>
                      </a:rPr>
                      <m:t>2×</m:t>
                    </m:r>
                    <m:r>
                      <a:rPr lang="en-US" sz="2400" i="1">
                        <a:latin typeface="Cambria Math"/>
                      </a:rPr>
                      <m:t>𝑛</m:t>
                    </m:r>
                  </m:oMath>
                </a14:m>
                <a:r>
                  <a:rPr lang="en-US" sz="2400" dirty="0"/>
                  <a:t> board with dominoes?</a:t>
                </a:r>
              </a:p>
              <a:p>
                <a:pPr marL="0" indent="0" algn="ctr">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1905000"/>
                <a:ext cx="8382000" cy="990600"/>
              </a:xfrm>
              <a:blipFill>
                <a:blip r:embed="rId2"/>
                <a:stretch>
                  <a:fillRect t="-6250" b="-8750"/>
                </a:stretch>
              </a:blipFill>
              <a:ln>
                <a:solidFill>
                  <a:schemeClr val="tx1"/>
                </a:solidFill>
              </a:ln>
            </p:spPr>
            <p:txBody>
              <a:bodyPr/>
              <a:lstStyle/>
              <a:p>
                <a:r>
                  <a:rPr lang="en-US">
                    <a:noFill/>
                  </a:rPr>
                  <a:t> </a:t>
                </a:r>
              </a:p>
            </p:txBody>
          </p:sp>
        </mc:Fallback>
      </mc:AlternateContent>
      <p:sp>
        <p:nvSpPr>
          <p:cNvPr id="76" name="Title 1"/>
          <p:cNvSpPr txBox="1">
            <a:spLocks/>
          </p:cNvSpPr>
          <p:nvPr/>
        </p:nvSpPr>
        <p:spPr>
          <a:xfrm>
            <a:off x="1143000" y="-327025"/>
            <a:ext cx="51816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solidFill>
                  <a:schemeClr val="tx2">
                    <a:lumMod val="60000"/>
                    <a:lumOff val="40000"/>
                  </a:schemeClr>
                </a:solidFill>
              </a:rPr>
              <a:t>CS4102 Algorithms</a:t>
            </a:r>
            <a:endParaRPr lang="en-US" dirty="0">
              <a:solidFill>
                <a:schemeClr val="tx2">
                  <a:lumMod val="60000"/>
                  <a:lumOff val="40000"/>
                </a:schemeClr>
              </a:solidFill>
            </a:endParaRPr>
          </a:p>
        </p:txBody>
      </p:sp>
      <p:sp>
        <p:nvSpPr>
          <p:cNvPr id="77" name="Subtitle 2"/>
          <p:cNvSpPr txBox="1">
            <a:spLocks/>
          </p:cNvSpPr>
          <p:nvPr/>
        </p:nvSpPr>
        <p:spPr>
          <a:xfrm>
            <a:off x="1512570" y="609600"/>
            <a:ext cx="3352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chemeClr val="bg1">
                    <a:lumMod val="65000"/>
                  </a:schemeClr>
                </a:solidFill>
              </a:rPr>
              <a:t>Fall 2018</a:t>
            </a:r>
          </a:p>
        </p:txBody>
      </p:sp>
      <p:sp>
        <p:nvSpPr>
          <p:cNvPr id="2" name="Slide Number Placeholder 1"/>
          <p:cNvSpPr>
            <a:spLocks noGrp="1"/>
          </p:cNvSpPr>
          <p:nvPr>
            <p:ph type="sldNum" sz="quarter" idx="12"/>
          </p:nvPr>
        </p:nvSpPr>
        <p:spPr/>
        <p:txBody>
          <a:bodyPr/>
          <a:lstStyle/>
          <a:p>
            <a:fld id="{86BADE50-950A-4D58-BFB2-FA2C6A8B385D}" type="slidenum">
              <a:rPr lang="en-US" smtClean="0"/>
              <a:t>1</a:t>
            </a:fld>
            <a:endParaRPr lang="en-US"/>
          </a:p>
        </p:txBody>
      </p:sp>
      <p:sp>
        <p:nvSpPr>
          <p:cNvPr id="6" name="TextBox 5"/>
          <p:cNvSpPr txBox="1"/>
          <p:nvPr/>
        </p:nvSpPr>
        <p:spPr>
          <a:xfrm>
            <a:off x="1907552" y="3445398"/>
            <a:ext cx="3047999" cy="954107"/>
          </a:xfrm>
          <a:prstGeom prst="rect">
            <a:avLst/>
          </a:prstGeom>
          <a:noFill/>
        </p:spPr>
        <p:txBody>
          <a:bodyPr wrap="square" rtlCol="0">
            <a:spAutoFit/>
          </a:bodyPr>
          <a:lstStyle/>
          <a:p>
            <a:r>
              <a:rPr lang="en-US" sz="2800" dirty="0"/>
              <a:t>How many ways to tile this:</a:t>
            </a:r>
          </a:p>
        </p:txBody>
      </p:sp>
      <p:sp>
        <p:nvSpPr>
          <p:cNvPr id="7" name="TextBox 6"/>
          <p:cNvSpPr txBox="1"/>
          <p:nvPr/>
        </p:nvSpPr>
        <p:spPr>
          <a:xfrm>
            <a:off x="6781801" y="3733800"/>
            <a:ext cx="3047999" cy="523220"/>
          </a:xfrm>
          <a:prstGeom prst="rect">
            <a:avLst/>
          </a:prstGeom>
          <a:noFill/>
        </p:spPr>
        <p:txBody>
          <a:bodyPr wrap="square" rtlCol="0">
            <a:spAutoFit/>
          </a:bodyPr>
          <a:lstStyle/>
          <a:p>
            <a:r>
              <a:rPr lang="en-US" sz="2800" dirty="0"/>
              <a:t>With these?</a:t>
            </a:r>
          </a:p>
        </p:txBody>
      </p:sp>
      <p:grpSp>
        <p:nvGrpSpPr>
          <p:cNvPr id="8" name="Group 7"/>
          <p:cNvGrpSpPr/>
          <p:nvPr/>
        </p:nvGrpSpPr>
        <p:grpSpPr>
          <a:xfrm>
            <a:off x="8068448" y="4686802"/>
            <a:ext cx="474702" cy="949405"/>
            <a:chOff x="6544448" y="4176091"/>
            <a:chExt cx="474702" cy="949405"/>
          </a:xfrm>
        </p:grpSpPr>
        <p:sp>
          <p:nvSpPr>
            <p:cNvPr id="9" name="Rectangle 8"/>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907552" y="4945415"/>
            <a:ext cx="3335883" cy="949405"/>
            <a:chOff x="383551" y="3746310"/>
            <a:chExt cx="3335883" cy="949405"/>
          </a:xfrm>
        </p:grpSpPr>
        <p:grpSp>
          <p:nvGrpSpPr>
            <p:cNvPr id="12" name="Group 11"/>
            <p:cNvGrpSpPr/>
            <p:nvPr/>
          </p:nvGrpSpPr>
          <p:grpSpPr>
            <a:xfrm>
              <a:off x="383551" y="3746310"/>
              <a:ext cx="474702" cy="949405"/>
              <a:chOff x="6544448" y="4176091"/>
              <a:chExt cx="474702" cy="949405"/>
            </a:xfrm>
          </p:grpSpPr>
          <p:sp>
            <p:nvSpPr>
              <p:cNvPr id="31" name="Rectangle 30"/>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62576" y="3746310"/>
              <a:ext cx="474702" cy="949405"/>
              <a:chOff x="6544448" y="4176091"/>
              <a:chExt cx="474702" cy="949405"/>
            </a:xfrm>
          </p:grpSpPr>
          <p:sp>
            <p:nvSpPr>
              <p:cNvPr id="29" name="Rectangle 28"/>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337278" y="3746310"/>
              <a:ext cx="474702" cy="949405"/>
              <a:chOff x="6544448" y="4176091"/>
              <a:chExt cx="474702" cy="949405"/>
            </a:xfrm>
          </p:grpSpPr>
          <p:sp>
            <p:nvSpPr>
              <p:cNvPr id="27" name="Rectangle 26"/>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1816303" y="3746310"/>
              <a:ext cx="474702" cy="949405"/>
              <a:chOff x="6544448" y="4176091"/>
              <a:chExt cx="474702" cy="949405"/>
            </a:xfrm>
          </p:grpSpPr>
          <p:sp>
            <p:nvSpPr>
              <p:cNvPr id="25" name="Rectangle 24"/>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2291005" y="3746310"/>
              <a:ext cx="474702" cy="949405"/>
              <a:chOff x="6544448" y="4176091"/>
              <a:chExt cx="474702" cy="949405"/>
            </a:xfrm>
          </p:grpSpPr>
          <p:sp>
            <p:nvSpPr>
              <p:cNvPr id="23" name="Rectangle 22"/>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70030" y="3746310"/>
              <a:ext cx="474702" cy="949405"/>
              <a:chOff x="6544448" y="4176091"/>
              <a:chExt cx="474702" cy="949405"/>
            </a:xfrm>
          </p:grpSpPr>
          <p:sp>
            <p:nvSpPr>
              <p:cNvPr id="21" name="Rectangle 20"/>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3244732" y="3746310"/>
              <a:ext cx="474702" cy="949405"/>
              <a:chOff x="6544448" y="4176091"/>
              <a:chExt cx="474702" cy="949405"/>
            </a:xfrm>
          </p:grpSpPr>
          <p:sp>
            <p:nvSpPr>
              <p:cNvPr id="19" name="Rectangle 18"/>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0710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Computing </a:t>
                </a:r>
                <a14:m>
                  <m:oMath xmlns:m="http://schemas.openxmlformats.org/officeDocument/2006/math">
                    <m:r>
                      <a:rPr lang="en-US" i="1" dirty="0" smtClean="0">
                        <a:latin typeface="Cambria Math"/>
                      </a:rPr>
                      <m:t>𝑇𝑖𝑙𝑒</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a:t> with Memory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444" r="-444" b="-85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10</a:t>
            </a:fld>
            <a:endParaRPr lang="en-US"/>
          </a:p>
        </p:txBody>
      </p:sp>
      <p:sp>
        <p:nvSpPr>
          <p:cNvPr id="5" name="TextBox 4"/>
          <p:cNvSpPr txBox="1"/>
          <p:nvPr/>
        </p:nvSpPr>
        <p:spPr>
          <a:xfrm>
            <a:off x="1524000" y="1295401"/>
            <a:ext cx="5816016" cy="4524315"/>
          </a:xfrm>
          <a:prstGeom prst="rect">
            <a:avLst/>
          </a:prstGeom>
          <a:noFill/>
        </p:spPr>
        <p:txBody>
          <a:bodyPr wrap="none" rtlCol="0">
            <a:spAutoFit/>
          </a:bodyPr>
          <a:lstStyle/>
          <a:p>
            <a:r>
              <a:rPr lang="en-US" sz="3600" dirty="0"/>
              <a:t>Initialize Memory M</a:t>
            </a:r>
          </a:p>
          <a:p>
            <a:r>
              <a:rPr lang="en-US" sz="3600" dirty="0"/>
              <a:t>Tile(n):</a:t>
            </a:r>
          </a:p>
          <a:p>
            <a:r>
              <a:rPr lang="en-US" sz="3600" dirty="0"/>
              <a:t>	if n &lt; 2:</a:t>
            </a:r>
          </a:p>
          <a:p>
            <a:r>
              <a:rPr lang="en-US" sz="3600" dirty="0"/>
              <a:t>		</a:t>
            </a:r>
            <a:r>
              <a:rPr lang="en-US" sz="3600"/>
              <a:t>return 1</a:t>
            </a:r>
            <a:endParaRPr lang="en-US" sz="3600" dirty="0"/>
          </a:p>
          <a:p>
            <a:r>
              <a:rPr lang="en-US" sz="3600" dirty="0"/>
              <a:t>	if M[n] is filled:</a:t>
            </a:r>
          </a:p>
          <a:p>
            <a:r>
              <a:rPr lang="en-US" sz="3600" dirty="0"/>
              <a:t>		return M[n]</a:t>
            </a:r>
          </a:p>
          <a:p>
            <a:r>
              <a:rPr lang="en-US" sz="3600" dirty="0"/>
              <a:t>	M[n] = Tile(n-1)+Tile(n-2)</a:t>
            </a:r>
          </a:p>
          <a:p>
            <a:r>
              <a:rPr lang="en-US" sz="3600" dirty="0"/>
              <a:t>	return M[n]</a:t>
            </a:r>
          </a:p>
        </p:txBody>
      </p:sp>
      <p:grpSp>
        <p:nvGrpSpPr>
          <p:cNvPr id="15" name="Group 14"/>
          <p:cNvGrpSpPr/>
          <p:nvPr/>
        </p:nvGrpSpPr>
        <p:grpSpPr>
          <a:xfrm>
            <a:off x="8915400" y="2057400"/>
            <a:ext cx="533400" cy="3733800"/>
            <a:chOff x="6934200" y="1371600"/>
            <a:chExt cx="533400" cy="3733800"/>
          </a:xfrm>
        </p:grpSpPr>
        <p:sp>
          <p:nvSpPr>
            <p:cNvPr id="8" name="Rectangle 7"/>
            <p:cNvSpPr/>
            <p:nvPr/>
          </p:nvSpPr>
          <p:spPr>
            <a:xfrm>
              <a:off x="6934200" y="13716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6934200" y="19050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6934200" y="2438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69342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6934200" y="35052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934200" y="40386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6934200" y="45720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TextBox 15"/>
          <p:cNvSpPr txBox="1"/>
          <p:nvPr/>
        </p:nvSpPr>
        <p:spPr>
          <a:xfrm>
            <a:off x="8991182" y="1688068"/>
            <a:ext cx="381836" cy="369332"/>
          </a:xfrm>
          <a:prstGeom prst="rect">
            <a:avLst/>
          </a:prstGeom>
          <a:noFill/>
        </p:spPr>
        <p:txBody>
          <a:bodyPr wrap="none" rtlCol="0">
            <a:spAutoFit/>
          </a:bodyPr>
          <a:lstStyle/>
          <a:p>
            <a:r>
              <a:rPr lang="en-US" dirty="0"/>
              <a:t>M</a:t>
            </a:r>
          </a:p>
        </p:txBody>
      </p:sp>
      <p:sp>
        <p:nvSpPr>
          <p:cNvPr id="17" name="TextBox 16"/>
          <p:cNvSpPr txBox="1"/>
          <p:nvPr/>
        </p:nvSpPr>
        <p:spPr>
          <a:xfrm>
            <a:off x="9448800" y="2221468"/>
            <a:ext cx="301686" cy="369332"/>
          </a:xfrm>
          <a:prstGeom prst="rect">
            <a:avLst/>
          </a:prstGeom>
          <a:noFill/>
        </p:spPr>
        <p:txBody>
          <a:bodyPr wrap="none" rtlCol="0">
            <a:spAutoFit/>
          </a:bodyPr>
          <a:lstStyle/>
          <a:p>
            <a:r>
              <a:rPr lang="en-US" dirty="0">
                <a:solidFill>
                  <a:srgbClr val="FF33CC"/>
                </a:solidFill>
              </a:rPr>
              <a:t>0</a:t>
            </a:r>
          </a:p>
        </p:txBody>
      </p:sp>
      <p:sp>
        <p:nvSpPr>
          <p:cNvPr id="18" name="TextBox 17"/>
          <p:cNvSpPr txBox="1"/>
          <p:nvPr/>
        </p:nvSpPr>
        <p:spPr>
          <a:xfrm>
            <a:off x="9448800" y="2754868"/>
            <a:ext cx="301686" cy="369332"/>
          </a:xfrm>
          <a:prstGeom prst="rect">
            <a:avLst/>
          </a:prstGeom>
          <a:noFill/>
        </p:spPr>
        <p:txBody>
          <a:bodyPr wrap="none" rtlCol="0">
            <a:spAutoFit/>
          </a:bodyPr>
          <a:lstStyle/>
          <a:p>
            <a:r>
              <a:rPr lang="en-US" dirty="0">
                <a:solidFill>
                  <a:srgbClr val="FF33CC"/>
                </a:solidFill>
              </a:rPr>
              <a:t>1</a:t>
            </a:r>
          </a:p>
        </p:txBody>
      </p:sp>
      <p:sp>
        <p:nvSpPr>
          <p:cNvPr id="19" name="TextBox 18"/>
          <p:cNvSpPr txBox="1"/>
          <p:nvPr/>
        </p:nvSpPr>
        <p:spPr>
          <a:xfrm>
            <a:off x="9448800" y="3276600"/>
            <a:ext cx="301686" cy="369332"/>
          </a:xfrm>
          <a:prstGeom prst="rect">
            <a:avLst/>
          </a:prstGeom>
          <a:noFill/>
        </p:spPr>
        <p:txBody>
          <a:bodyPr wrap="none" rtlCol="0">
            <a:spAutoFit/>
          </a:bodyPr>
          <a:lstStyle/>
          <a:p>
            <a:r>
              <a:rPr lang="en-US" dirty="0">
                <a:solidFill>
                  <a:srgbClr val="FF33CC"/>
                </a:solidFill>
              </a:rPr>
              <a:t>2</a:t>
            </a:r>
          </a:p>
        </p:txBody>
      </p:sp>
      <p:sp>
        <p:nvSpPr>
          <p:cNvPr id="20" name="TextBox 19"/>
          <p:cNvSpPr txBox="1"/>
          <p:nvPr/>
        </p:nvSpPr>
        <p:spPr>
          <a:xfrm>
            <a:off x="9448800" y="3821668"/>
            <a:ext cx="301686" cy="369332"/>
          </a:xfrm>
          <a:prstGeom prst="rect">
            <a:avLst/>
          </a:prstGeom>
          <a:noFill/>
        </p:spPr>
        <p:txBody>
          <a:bodyPr wrap="none" rtlCol="0">
            <a:spAutoFit/>
          </a:bodyPr>
          <a:lstStyle/>
          <a:p>
            <a:r>
              <a:rPr lang="en-US" dirty="0">
                <a:solidFill>
                  <a:srgbClr val="FF33CC"/>
                </a:solidFill>
              </a:rPr>
              <a:t>3</a:t>
            </a:r>
          </a:p>
        </p:txBody>
      </p:sp>
      <p:sp>
        <p:nvSpPr>
          <p:cNvPr id="21" name="TextBox 20"/>
          <p:cNvSpPr txBox="1"/>
          <p:nvPr/>
        </p:nvSpPr>
        <p:spPr>
          <a:xfrm>
            <a:off x="9447243" y="4355068"/>
            <a:ext cx="301686" cy="369332"/>
          </a:xfrm>
          <a:prstGeom prst="rect">
            <a:avLst/>
          </a:prstGeom>
          <a:noFill/>
        </p:spPr>
        <p:txBody>
          <a:bodyPr wrap="none" rtlCol="0">
            <a:spAutoFit/>
          </a:bodyPr>
          <a:lstStyle/>
          <a:p>
            <a:r>
              <a:rPr lang="en-US" dirty="0">
                <a:solidFill>
                  <a:srgbClr val="FF33CC"/>
                </a:solidFill>
              </a:rPr>
              <a:t>4</a:t>
            </a:r>
          </a:p>
        </p:txBody>
      </p:sp>
      <p:sp>
        <p:nvSpPr>
          <p:cNvPr id="22" name="TextBox 21"/>
          <p:cNvSpPr txBox="1"/>
          <p:nvPr/>
        </p:nvSpPr>
        <p:spPr>
          <a:xfrm>
            <a:off x="9448800" y="4888468"/>
            <a:ext cx="301686" cy="369332"/>
          </a:xfrm>
          <a:prstGeom prst="rect">
            <a:avLst/>
          </a:prstGeom>
          <a:noFill/>
        </p:spPr>
        <p:txBody>
          <a:bodyPr wrap="none" rtlCol="0">
            <a:spAutoFit/>
          </a:bodyPr>
          <a:lstStyle/>
          <a:p>
            <a:r>
              <a:rPr lang="en-US" dirty="0">
                <a:solidFill>
                  <a:srgbClr val="FF33CC"/>
                </a:solidFill>
              </a:rPr>
              <a:t>5</a:t>
            </a:r>
          </a:p>
        </p:txBody>
      </p:sp>
      <p:sp>
        <p:nvSpPr>
          <p:cNvPr id="23" name="TextBox 22"/>
          <p:cNvSpPr txBox="1"/>
          <p:nvPr/>
        </p:nvSpPr>
        <p:spPr>
          <a:xfrm>
            <a:off x="9447243" y="5421868"/>
            <a:ext cx="301686" cy="369332"/>
          </a:xfrm>
          <a:prstGeom prst="rect">
            <a:avLst/>
          </a:prstGeom>
          <a:noFill/>
        </p:spPr>
        <p:txBody>
          <a:bodyPr wrap="none" rtlCol="0">
            <a:spAutoFit/>
          </a:bodyPr>
          <a:lstStyle/>
          <a:p>
            <a:r>
              <a:rPr lang="en-US" dirty="0">
                <a:solidFill>
                  <a:srgbClr val="FF33CC"/>
                </a:solidFill>
              </a:rPr>
              <a:t>6</a:t>
            </a:r>
          </a:p>
        </p:txBody>
      </p:sp>
    </p:spTree>
    <p:extLst>
      <p:ext uri="{BB962C8B-B14F-4D97-AF65-F5344CB8AC3E}">
        <p14:creationId xmlns:p14="http://schemas.microsoft.com/office/powerpoint/2010/main" val="153284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Computing </a:t>
                </a:r>
                <a14:m>
                  <m:oMath xmlns:m="http://schemas.openxmlformats.org/officeDocument/2006/math">
                    <m:r>
                      <a:rPr lang="en-US" i="1" dirty="0" smtClean="0">
                        <a:latin typeface="Cambria Math"/>
                      </a:rPr>
                      <m:t>𝑇𝑖𝑙𝑒</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a:t> with Memory</a:t>
                </a:r>
                <a:br>
                  <a:rPr lang="en-US" dirty="0"/>
                </a:br>
                <a:r>
                  <a:rPr lang="en-US" dirty="0"/>
                  <a:t>“Top Down”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17021" b="-297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11</a:t>
            </a:fld>
            <a:endParaRPr lang="en-US"/>
          </a:p>
        </p:txBody>
      </p:sp>
      <p:sp>
        <p:nvSpPr>
          <p:cNvPr id="5" name="TextBox 4"/>
          <p:cNvSpPr txBox="1"/>
          <p:nvPr/>
        </p:nvSpPr>
        <p:spPr>
          <a:xfrm>
            <a:off x="1524000" y="1295401"/>
            <a:ext cx="5816016" cy="4524315"/>
          </a:xfrm>
          <a:prstGeom prst="rect">
            <a:avLst/>
          </a:prstGeom>
          <a:noFill/>
        </p:spPr>
        <p:txBody>
          <a:bodyPr wrap="none" rtlCol="0">
            <a:spAutoFit/>
          </a:bodyPr>
          <a:lstStyle/>
          <a:p>
            <a:r>
              <a:rPr lang="en-US" sz="3600" dirty="0"/>
              <a:t>Initialize Memory M</a:t>
            </a:r>
          </a:p>
          <a:p>
            <a:r>
              <a:rPr lang="en-US" sz="3600" dirty="0"/>
              <a:t>Tile(n):</a:t>
            </a:r>
          </a:p>
          <a:p>
            <a:r>
              <a:rPr lang="en-US" sz="3600" dirty="0"/>
              <a:t>	if n &lt; 2:</a:t>
            </a:r>
          </a:p>
          <a:p>
            <a:r>
              <a:rPr lang="en-US" sz="3600" dirty="0"/>
              <a:t>		return 1</a:t>
            </a:r>
          </a:p>
          <a:p>
            <a:r>
              <a:rPr lang="en-US" sz="3600" dirty="0"/>
              <a:t>	if M[n] is filled:</a:t>
            </a:r>
          </a:p>
          <a:p>
            <a:r>
              <a:rPr lang="en-US" sz="3600" dirty="0"/>
              <a:t>		return M[n]</a:t>
            </a:r>
          </a:p>
          <a:p>
            <a:r>
              <a:rPr lang="en-US" sz="3600" dirty="0"/>
              <a:t>	M[n] = Tile(n-1)+Tile(n-2)</a:t>
            </a:r>
          </a:p>
          <a:p>
            <a:r>
              <a:rPr lang="en-US" sz="3600" dirty="0"/>
              <a:t>	return M[n]</a:t>
            </a:r>
          </a:p>
        </p:txBody>
      </p:sp>
      <p:grpSp>
        <p:nvGrpSpPr>
          <p:cNvPr id="15" name="Group 14"/>
          <p:cNvGrpSpPr/>
          <p:nvPr/>
        </p:nvGrpSpPr>
        <p:grpSpPr>
          <a:xfrm>
            <a:off x="8915400" y="2057400"/>
            <a:ext cx="533400" cy="3733800"/>
            <a:chOff x="6934200" y="1371600"/>
            <a:chExt cx="533400" cy="3733800"/>
          </a:xfrm>
        </p:grpSpPr>
        <p:sp>
          <p:nvSpPr>
            <p:cNvPr id="8" name="Rectangle 7"/>
            <p:cNvSpPr/>
            <p:nvPr/>
          </p:nvSpPr>
          <p:spPr>
            <a:xfrm>
              <a:off x="6934200" y="13716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 name="Rectangle 8"/>
            <p:cNvSpPr/>
            <p:nvPr/>
          </p:nvSpPr>
          <p:spPr>
            <a:xfrm>
              <a:off x="6934200" y="19050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Rectangle 9"/>
            <p:cNvSpPr/>
            <p:nvPr/>
          </p:nvSpPr>
          <p:spPr>
            <a:xfrm>
              <a:off x="6934200" y="2438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1" name="Rectangle 10"/>
            <p:cNvSpPr/>
            <p:nvPr/>
          </p:nvSpPr>
          <p:spPr>
            <a:xfrm>
              <a:off x="69342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 name="Rectangle 11"/>
            <p:cNvSpPr/>
            <p:nvPr/>
          </p:nvSpPr>
          <p:spPr>
            <a:xfrm>
              <a:off x="6934200" y="35052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 name="Rectangle 12"/>
            <p:cNvSpPr/>
            <p:nvPr/>
          </p:nvSpPr>
          <p:spPr>
            <a:xfrm>
              <a:off x="6934200" y="40386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4" name="Rectangle 13"/>
            <p:cNvSpPr/>
            <p:nvPr/>
          </p:nvSpPr>
          <p:spPr>
            <a:xfrm>
              <a:off x="6934200" y="45720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grpSp>
      <p:sp>
        <p:nvSpPr>
          <p:cNvPr id="16" name="TextBox 15"/>
          <p:cNvSpPr txBox="1"/>
          <p:nvPr/>
        </p:nvSpPr>
        <p:spPr>
          <a:xfrm>
            <a:off x="8991182" y="1688068"/>
            <a:ext cx="381836" cy="369332"/>
          </a:xfrm>
          <a:prstGeom prst="rect">
            <a:avLst/>
          </a:prstGeom>
          <a:noFill/>
        </p:spPr>
        <p:txBody>
          <a:bodyPr wrap="none" rtlCol="0">
            <a:spAutoFit/>
          </a:bodyPr>
          <a:lstStyle/>
          <a:p>
            <a:r>
              <a:rPr lang="en-US" dirty="0"/>
              <a:t>M</a:t>
            </a:r>
          </a:p>
        </p:txBody>
      </p:sp>
      <p:sp>
        <p:nvSpPr>
          <p:cNvPr id="17" name="TextBox 16"/>
          <p:cNvSpPr txBox="1"/>
          <p:nvPr/>
        </p:nvSpPr>
        <p:spPr>
          <a:xfrm>
            <a:off x="9448800" y="2221468"/>
            <a:ext cx="301686" cy="369332"/>
          </a:xfrm>
          <a:prstGeom prst="rect">
            <a:avLst/>
          </a:prstGeom>
          <a:noFill/>
        </p:spPr>
        <p:txBody>
          <a:bodyPr wrap="none" rtlCol="0">
            <a:spAutoFit/>
          </a:bodyPr>
          <a:lstStyle/>
          <a:p>
            <a:r>
              <a:rPr lang="en-US" dirty="0">
                <a:solidFill>
                  <a:srgbClr val="FF33CC"/>
                </a:solidFill>
              </a:rPr>
              <a:t>0</a:t>
            </a:r>
          </a:p>
        </p:txBody>
      </p:sp>
      <p:sp>
        <p:nvSpPr>
          <p:cNvPr id="18" name="TextBox 17"/>
          <p:cNvSpPr txBox="1"/>
          <p:nvPr/>
        </p:nvSpPr>
        <p:spPr>
          <a:xfrm>
            <a:off x="9448800" y="2754868"/>
            <a:ext cx="301686" cy="369332"/>
          </a:xfrm>
          <a:prstGeom prst="rect">
            <a:avLst/>
          </a:prstGeom>
          <a:noFill/>
        </p:spPr>
        <p:txBody>
          <a:bodyPr wrap="none" rtlCol="0">
            <a:spAutoFit/>
          </a:bodyPr>
          <a:lstStyle/>
          <a:p>
            <a:r>
              <a:rPr lang="en-US" dirty="0">
                <a:solidFill>
                  <a:srgbClr val="FF33CC"/>
                </a:solidFill>
              </a:rPr>
              <a:t>1</a:t>
            </a:r>
          </a:p>
        </p:txBody>
      </p:sp>
      <p:sp>
        <p:nvSpPr>
          <p:cNvPr id="19" name="TextBox 18"/>
          <p:cNvSpPr txBox="1"/>
          <p:nvPr/>
        </p:nvSpPr>
        <p:spPr>
          <a:xfrm>
            <a:off x="9448800" y="3276600"/>
            <a:ext cx="301686" cy="369332"/>
          </a:xfrm>
          <a:prstGeom prst="rect">
            <a:avLst/>
          </a:prstGeom>
          <a:noFill/>
        </p:spPr>
        <p:txBody>
          <a:bodyPr wrap="none" rtlCol="0">
            <a:spAutoFit/>
          </a:bodyPr>
          <a:lstStyle/>
          <a:p>
            <a:r>
              <a:rPr lang="en-US" dirty="0">
                <a:solidFill>
                  <a:srgbClr val="FF33CC"/>
                </a:solidFill>
              </a:rPr>
              <a:t>2</a:t>
            </a:r>
          </a:p>
        </p:txBody>
      </p:sp>
      <p:sp>
        <p:nvSpPr>
          <p:cNvPr id="20" name="TextBox 19"/>
          <p:cNvSpPr txBox="1"/>
          <p:nvPr/>
        </p:nvSpPr>
        <p:spPr>
          <a:xfrm>
            <a:off x="9448800" y="3821668"/>
            <a:ext cx="301686" cy="369332"/>
          </a:xfrm>
          <a:prstGeom prst="rect">
            <a:avLst/>
          </a:prstGeom>
          <a:noFill/>
        </p:spPr>
        <p:txBody>
          <a:bodyPr wrap="none" rtlCol="0">
            <a:spAutoFit/>
          </a:bodyPr>
          <a:lstStyle/>
          <a:p>
            <a:r>
              <a:rPr lang="en-US" dirty="0">
                <a:solidFill>
                  <a:srgbClr val="FF33CC"/>
                </a:solidFill>
              </a:rPr>
              <a:t>3</a:t>
            </a:r>
          </a:p>
        </p:txBody>
      </p:sp>
      <p:sp>
        <p:nvSpPr>
          <p:cNvPr id="21" name="TextBox 20"/>
          <p:cNvSpPr txBox="1"/>
          <p:nvPr/>
        </p:nvSpPr>
        <p:spPr>
          <a:xfrm>
            <a:off x="9447243" y="4355068"/>
            <a:ext cx="301686" cy="369332"/>
          </a:xfrm>
          <a:prstGeom prst="rect">
            <a:avLst/>
          </a:prstGeom>
          <a:noFill/>
        </p:spPr>
        <p:txBody>
          <a:bodyPr wrap="none" rtlCol="0">
            <a:spAutoFit/>
          </a:bodyPr>
          <a:lstStyle/>
          <a:p>
            <a:r>
              <a:rPr lang="en-US" dirty="0">
                <a:solidFill>
                  <a:srgbClr val="FF33CC"/>
                </a:solidFill>
              </a:rPr>
              <a:t>4</a:t>
            </a:r>
          </a:p>
        </p:txBody>
      </p:sp>
      <p:sp>
        <p:nvSpPr>
          <p:cNvPr id="22" name="TextBox 21"/>
          <p:cNvSpPr txBox="1"/>
          <p:nvPr/>
        </p:nvSpPr>
        <p:spPr>
          <a:xfrm>
            <a:off x="9448800" y="4888468"/>
            <a:ext cx="301686" cy="369332"/>
          </a:xfrm>
          <a:prstGeom prst="rect">
            <a:avLst/>
          </a:prstGeom>
          <a:noFill/>
        </p:spPr>
        <p:txBody>
          <a:bodyPr wrap="none" rtlCol="0">
            <a:spAutoFit/>
          </a:bodyPr>
          <a:lstStyle/>
          <a:p>
            <a:r>
              <a:rPr lang="en-US" dirty="0">
                <a:solidFill>
                  <a:srgbClr val="FF33CC"/>
                </a:solidFill>
              </a:rPr>
              <a:t>5</a:t>
            </a:r>
          </a:p>
        </p:txBody>
      </p:sp>
      <p:sp>
        <p:nvSpPr>
          <p:cNvPr id="23" name="TextBox 22"/>
          <p:cNvSpPr txBox="1"/>
          <p:nvPr/>
        </p:nvSpPr>
        <p:spPr>
          <a:xfrm>
            <a:off x="9447243" y="5421868"/>
            <a:ext cx="301686" cy="369332"/>
          </a:xfrm>
          <a:prstGeom prst="rect">
            <a:avLst/>
          </a:prstGeom>
          <a:noFill/>
        </p:spPr>
        <p:txBody>
          <a:bodyPr wrap="none" rtlCol="0">
            <a:spAutoFit/>
          </a:bodyPr>
          <a:lstStyle/>
          <a:p>
            <a:r>
              <a:rPr lang="en-US" dirty="0">
                <a:solidFill>
                  <a:srgbClr val="FF33CC"/>
                </a:solidFill>
              </a:rPr>
              <a:t>6</a:t>
            </a:r>
          </a:p>
        </p:txBody>
      </p:sp>
      <p:sp>
        <p:nvSpPr>
          <p:cNvPr id="24" name="TextBox 23"/>
          <p:cNvSpPr txBox="1"/>
          <p:nvPr/>
        </p:nvSpPr>
        <p:spPr>
          <a:xfrm>
            <a:off x="1752600" y="5943600"/>
            <a:ext cx="6683946" cy="523220"/>
          </a:xfrm>
          <a:prstGeom prst="rect">
            <a:avLst/>
          </a:prstGeom>
          <a:noFill/>
        </p:spPr>
        <p:txBody>
          <a:bodyPr wrap="none" rtlCol="0">
            <a:spAutoFit/>
          </a:bodyPr>
          <a:lstStyle/>
          <a:p>
            <a:r>
              <a:rPr lang="en-US" sz="2800" dirty="0">
                <a:solidFill>
                  <a:srgbClr val="FF0000"/>
                </a:solidFill>
              </a:rPr>
              <a:t>Recursive calls happen in a predictable order</a:t>
            </a:r>
          </a:p>
        </p:txBody>
      </p:sp>
    </p:spTree>
    <p:extLst>
      <p:ext uri="{BB962C8B-B14F-4D97-AF65-F5344CB8AC3E}">
        <p14:creationId xmlns:p14="http://schemas.microsoft.com/office/powerpoint/2010/main" val="237976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Better </a:t>
                </a:r>
                <a14:m>
                  <m:oMath xmlns:m="http://schemas.openxmlformats.org/officeDocument/2006/math">
                    <m:r>
                      <a:rPr lang="en-US" i="1" dirty="0" smtClean="0">
                        <a:latin typeface="Cambria Math"/>
                      </a:rPr>
                      <m:t>𝑇𝑖𝑙𝑒</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a:t> with Memory</a:t>
                </a:r>
                <a:br>
                  <a:rPr lang="en-US" dirty="0"/>
                </a:br>
                <a:r>
                  <a:rPr lang="en-US"/>
                  <a:t>“Bottom Up”</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17021" b="-297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12</a:t>
            </a:fld>
            <a:endParaRPr lang="en-US"/>
          </a:p>
        </p:txBody>
      </p:sp>
      <p:sp>
        <p:nvSpPr>
          <p:cNvPr id="5" name="TextBox 4"/>
          <p:cNvSpPr txBox="1"/>
          <p:nvPr/>
        </p:nvSpPr>
        <p:spPr>
          <a:xfrm>
            <a:off x="1524001" y="1295400"/>
            <a:ext cx="6003567" cy="3970318"/>
          </a:xfrm>
          <a:prstGeom prst="rect">
            <a:avLst/>
          </a:prstGeom>
          <a:noFill/>
        </p:spPr>
        <p:txBody>
          <a:bodyPr wrap="none" rtlCol="0">
            <a:spAutoFit/>
          </a:bodyPr>
          <a:lstStyle/>
          <a:p>
            <a:r>
              <a:rPr lang="en-US" sz="3600" dirty="0"/>
              <a:t>Tile(n):</a:t>
            </a:r>
          </a:p>
          <a:p>
            <a:r>
              <a:rPr lang="en-US" sz="3600" dirty="0"/>
              <a:t>	Initialize Memory M</a:t>
            </a:r>
          </a:p>
          <a:p>
            <a:r>
              <a:rPr lang="en-US" sz="3600" dirty="0"/>
              <a:t>	M[0] = 1</a:t>
            </a:r>
          </a:p>
          <a:p>
            <a:r>
              <a:rPr lang="en-US" sz="3600" dirty="0"/>
              <a:t>	M[1] = 1</a:t>
            </a:r>
          </a:p>
          <a:p>
            <a:r>
              <a:rPr lang="en-US" sz="3600" dirty="0"/>
              <a:t>	for </a:t>
            </a:r>
            <a:r>
              <a:rPr lang="en-US" sz="3600" dirty="0" err="1"/>
              <a:t>i</a:t>
            </a:r>
            <a:r>
              <a:rPr lang="en-US" sz="3600" dirty="0"/>
              <a:t> = 2 to n:</a:t>
            </a:r>
          </a:p>
          <a:p>
            <a:r>
              <a:rPr lang="en-US" sz="3600" dirty="0"/>
              <a:t>		M[</a:t>
            </a:r>
            <a:r>
              <a:rPr lang="en-US" sz="3600" dirty="0" err="1"/>
              <a:t>i</a:t>
            </a:r>
            <a:r>
              <a:rPr lang="en-US" sz="3600" dirty="0"/>
              <a:t>] = M[i-1] + M[i-2]</a:t>
            </a:r>
          </a:p>
          <a:p>
            <a:r>
              <a:rPr lang="en-US" sz="3600" dirty="0"/>
              <a:t>	return M[n]</a:t>
            </a:r>
          </a:p>
        </p:txBody>
      </p:sp>
      <p:grpSp>
        <p:nvGrpSpPr>
          <p:cNvPr id="15" name="Group 14"/>
          <p:cNvGrpSpPr/>
          <p:nvPr/>
        </p:nvGrpSpPr>
        <p:grpSpPr>
          <a:xfrm>
            <a:off x="8915400" y="2057400"/>
            <a:ext cx="533400" cy="3733800"/>
            <a:chOff x="6934200" y="1371600"/>
            <a:chExt cx="533400" cy="3733800"/>
          </a:xfrm>
        </p:grpSpPr>
        <p:sp>
          <p:nvSpPr>
            <p:cNvPr id="8" name="Rectangle 7"/>
            <p:cNvSpPr/>
            <p:nvPr/>
          </p:nvSpPr>
          <p:spPr>
            <a:xfrm>
              <a:off x="6934200" y="13716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6934200" y="19050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6934200" y="2438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69342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6934200" y="35052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934200" y="40386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6934200" y="45720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TextBox 15"/>
          <p:cNvSpPr txBox="1"/>
          <p:nvPr/>
        </p:nvSpPr>
        <p:spPr>
          <a:xfrm>
            <a:off x="8991182" y="1688068"/>
            <a:ext cx="381836" cy="369332"/>
          </a:xfrm>
          <a:prstGeom prst="rect">
            <a:avLst/>
          </a:prstGeom>
          <a:noFill/>
        </p:spPr>
        <p:txBody>
          <a:bodyPr wrap="none" rtlCol="0">
            <a:spAutoFit/>
          </a:bodyPr>
          <a:lstStyle/>
          <a:p>
            <a:r>
              <a:rPr lang="en-US" dirty="0"/>
              <a:t>M</a:t>
            </a:r>
          </a:p>
        </p:txBody>
      </p:sp>
      <p:sp>
        <p:nvSpPr>
          <p:cNvPr id="17" name="TextBox 16"/>
          <p:cNvSpPr txBox="1"/>
          <p:nvPr/>
        </p:nvSpPr>
        <p:spPr>
          <a:xfrm>
            <a:off x="9448800" y="2221468"/>
            <a:ext cx="301686" cy="369332"/>
          </a:xfrm>
          <a:prstGeom prst="rect">
            <a:avLst/>
          </a:prstGeom>
          <a:noFill/>
        </p:spPr>
        <p:txBody>
          <a:bodyPr wrap="none" rtlCol="0">
            <a:spAutoFit/>
          </a:bodyPr>
          <a:lstStyle/>
          <a:p>
            <a:r>
              <a:rPr lang="en-US" dirty="0">
                <a:solidFill>
                  <a:srgbClr val="FF33CC"/>
                </a:solidFill>
              </a:rPr>
              <a:t>0</a:t>
            </a:r>
          </a:p>
        </p:txBody>
      </p:sp>
      <p:sp>
        <p:nvSpPr>
          <p:cNvPr id="18" name="TextBox 17"/>
          <p:cNvSpPr txBox="1"/>
          <p:nvPr/>
        </p:nvSpPr>
        <p:spPr>
          <a:xfrm>
            <a:off x="9448800" y="2754868"/>
            <a:ext cx="301686" cy="369332"/>
          </a:xfrm>
          <a:prstGeom prst="rect">
            <a:avLst/>
          </a:prstGeom>
          <a:noFill/>
        </p:spPr>
        <p:txBody>
          <a:bodyPr wrap="none" rtlCol="0">
            <a:spAutoFit/>
          </a:bodyPr>
          <a:lstStyle/>
          <a:p>
            <a:r>
              <a:rPr lang="en-US" dirty="0">
                <a:solidFill>
                  <a:srgbClr val="FF33CC"/>
                </a:solidFill>
              </a:rPr>
              <a:t>1</a:t>
            </a:r>
          </a:p>
        </p:txBody>
      </p:sp>
      <p:sp>
        <p:nvSpPr>
          <p:cNvPr id="19" name="TextBox 18"/>
          <p:cNvSpPr txBox="1"/>
          <p:nvPr/>
        </p:nvSpPr>
        <p:spPr>
          <a:xfrm>
            <a:off x="9448800" y="3276600"/>
            <a:ext cx="301686" cy="369332"/>
          </a:xfrm>
          <a:prstGeom prst="rect">
            <a:avLst/>
          </a:prstGeom>
          <a:noFill/>
        </p:spPr>
        <p:txBody>
          <a:bodyPr wrap="none" rtlCol="0">
            <a:spAutoFit/>
          </a:bodyPr>
          <a:lstStyle/>
          <a:p>
            <a:r>
              <a:rPr lang="en-US" dirty="0">
                <a:solidFill>
                  <a:srgbClr val="FF33CC"/>
                </a:solidFill>
              </a:rPr>
              <a:t>2</a:t>
            </a:r>
          </a:p>
        </p:txBody>
      </p:sp>
      <p:sp>
        <p:nvSpPr>
          <p:cNvPr id="20" name="TextBox 19"/>
          <p:cNvSpPr txBox="1"/>
          <p:nvPr/>
        </p:nvSpPr>
        <p:spPr>
          <a:xfrm>
            <a:off x="9448800" y="3821668"/>
            <a:ext cx="301686" cy="369332"/>
          </a:xfrm>
          <a:prstGeom prst="rect">
            <a:avLst/>
          </a:prstGeom>
          <a:noFill/>
        </p:spPr>
        <p:txBody>
          <a:bodyPr wrap="none" rtlCol="0">
            <a:spAutoFit/>
          </a:bodyPr>
          <a:lstStyle/>
          <a:p>
            <a:r>
              <a:rPr lang="en-US" dirty="0">
                <a:solidFill>
                  <a:srgbClr val="FF33CC"/>
                </a:solidFill>
              </a:rPr>
              <a:t>3</a:t>
            </a:r>
          </a:p>
        </p:txBody>
      </p:sp>
      <p:sp>
        <p:nvSpPr>
          <p:cNvPr id="21" name="TextBox 20"/>
          <p:cNvSpPr txBox="1"/>
          <p:nvPr/>
        </p:nvSpPr>
        <p:spPr>
          <a:xfrm>
            <a:off x="9447243" y="4355068"/>
            <a:ext cx="301686" cy="369332"/>
          </a:xfrm>
          <a:prstGeom prst="rect">
            <a:avLst/>
          </a:prstGeom>
          <a:noFill/>
        </p:spPr>
        <p:txBody>
          <a:bodyPr wrap="none" rtlCol="0">
            <a:spAutoFit/>
          </a:bodyPr>
          <a:lstStyle/>
          <a:p>
            <a:r>
              <a:rPr lang="en-US" dirty="0">
                <a:solidFill>
                  <a:srgbClr val="FF33CC"/>
                </a:solidFill>
              </a:rPr>
              <a:t>4</a:t>
            </a:r>
          </a:p>
        </p:txBody>
      </p:sp>
      <p:sp>
        <p:nvSpPr>
          <p:cNvPr id="22" name="TextBox 21"/>
          <p:cNvSpPr txBox="1"/>
          <p:nvPr/>
        </p:nvSpPr>
        <p:spPr>
          <a:xfrm>
            <a:off x="9448800" y="4888468"/>
            <a:ext cx="301686" cy="369332"/>
          </a:xfrm>
          <a:prstGeom prst="rect">
            <a:avLst/>
          </a:prstGeom>
          <a:noFill/>
        </p:spPr>
        <p:txBody>
          <a:bodyPr wrap="none" rtlCol="0">
            <a:spAutoFit/>
          </a:bodyPr>
          <a:lstStyle/>
          <a:p>
            <a:r>
              <a:rPr lang="en-US" dirty="0">
                <a:solidFill>
                  <a:srgbClr val="FF33CC"/>
                </a:solidFill>
              </a:rPr>
              <a:t>5</a:t>
            </a:r>
          </a:p>
        </p:txBody>
      </p:sp>
      <p:sp>
        <p:nvSpPr>
          <p:cNvPr id="23" name="TextBox 22"/>
          <p:cNvSpPr txBox="1"/>
          <p:nvPr/>
        </p:nvSpPr>
        <p:spPr>
          <a:xfrm>
            <a:off x="9447243" y="5421868"/>
            <a:ext cx="301686" cy="369332"/>
          </a:xfrm>
          <a:prstGeom prst="rect">
            <a:avLst/>
          </a:prstGeom>
          <a:noFill/>
        </p:spPr>
        <p:txBody>
          <a:bodyPr wrap="none" rtlCol="0">
            <a:spAutoFit/>
          </a:bodyPr>
          <a:lstStyle/>
          <a:p>
            <a:r>
              <a:rPr lang="en-US" dirty="0">
                <a:solidFill>
                  <a:srgbClr val="FF33CC"/>
                </a:solidFill>
              </a:rPr>
              <a:t>6</a:t>
            </a:r>
          </a:p>
        </p:txBody>
      </p:sp>
      <p:sp>
        <p:nvSpPr>
          <p:cNvPr id="3" name="Down Arrow 2"/>
          <p:cNvSpPr/>
          <p:nvPr/>
        </p:nvSpPr>
        <p:spPr>
          <a:xfrm>
            <a:off x="8476593" y="2139434"/>
            <a:ext cx="304800" cy="3569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12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lstStyle/>
          <a:p>
            <a:r>
              <a:rPr lang="en-US" dirty="0"/>
              <a:t>Requires </a:t>
            </a:r>
            <a:r>
              <a:rPr lang="en-US" dirty="0">
                <a:solidFill>
                  <a:srgbClr val="FF33CC"/>
                </a:solidFill>
              </a:rPr>
              <a:t>Optimal Substructure</a:t>
            </a:r>
          </a:p>
          <a:p>
            <a:pPr lvl="1"/>
            <a:r>
              <a:rPr lang="en-US" dirty="0"/>
              <a:t>Solution to larger problem contains the solutions to smaller ones</a:t>
            </a:r>
          </a:p>
          <a:p>
            <a:r>
              <a:rPr lang="en-US" dirty="0"/>
              <a:t>Idea:</a:t>
            </a:r>
          </a:p>
          <a:p>
            <a:pPr marL="971550" lvl="1" indent="-514350">
              <a:buFont typeface="+mj-lt"/>
              <a:buAutoNum type="arabicPeriod"/>
            </a:pPr>
            <a:r>
              <a:rPr lang="en-US" dirty="0"/>
              <a:t>Identify recursive structure of the problem</a:t>
            </a:r>
          </a:p>
          <a:p>
            <a:pPr marL="1371600" lvl="2" indent="-514350"/>
            <a:r>
              <a:rPr lang="en-US" dirty="0"/>
              <a:t>What is the “last thing” done?</a:t>
            </a:r>
          </a:p>
          <a:p>
            <a:pPr marL="971550" lvl="1" indent="-514350">
              <a:buFont typeface="+mj-lt"/>
              <a:buAutoNum type="arabicPeriod"/>
            </a:pPr>
            <a:r>
              <a:rPr lang="en-US" dirty="0"/>
              <a:t>Select a good order for solving </a:t>
            </a:r>
            <a:r>
              <a:rPr lang="en-US" dirty="0" err="1"/>
              <a:t>subproblems</a:t>
            </a:r>
            <a:endParaRPr lang="en-US" dirty="0"/>
          </a:p>
          <a:p>
            <a:pPr lvl="2"/>
            <a:r>
              <a:rPr lang="en-US" dirty="0"/>
              <a:t>Usually smallest problem first</a:t>
            </a:r>
          </a:p>
          <a:p>
            <a:pPr lvl="2"/>
            <a:r>
              <a:rPr lang="en-US" dirty="0"/>
              <a:t>“Bottom up”</a:t>
            </a:r>
          </a:p>
        </p:txBody>
      </p:sp>
      <p:sp>
        <p:nvSpPr>
          <p:cNvPr id="4" name="Slide Number Placeholder 3"/>
          <p:cNvSpPr>
            <a:spLocks noGrp="1"/>
          </p:cNvSpPr>
          <p:nvPr>
            <p:ph type="sldNum" sz="quarter" idx="12"/>
          </p:nvPr>
        </p:nvSpPr>
        <p:spPr/>
        <p:txBody>
          <a:bodyPr/>
          <a:lstStyle/>
          <a:p>
            <a:fld id="{86BADE50-950A-4D58-BFB2-FA2C6A8B385D}" type="slidenum">
              <a:rPr lang="en-US" smtClean="0"/>
              <a:t>13</a:t>
            </a:fld>
            <a:endParaRPr lang="en-US"/>
          </a:p>
        </p:txBody>
      </p:sp>
    </p:spTree>
    <p:extLst>
      <p:ext uri="{BB962C8B-B14F-4D97-AF65-F5344CB8AC3E}">
        <p14:creationId xmlns:p14="http://schemas.microsoft.com/office/powerpoint/2010/main" val="419978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Cutting</a:t>
            </a:r>
          </a:p>
        </p:txBody>
      </p:sp>
      <p:sp>
        <p:nvSpPr>
          <p:cNvPr id="4" name="Slide Number Placeholder 3"/>
          <p:cNvSpPr>
            <a:spLocks noGrp="1"/>
          </p:cNvSpPr>
          <p:nvPr>
            <p:ph type="sldNum" sz="quarter" idx="12"/>
          </p:nvPr>
        </p:nvSpPr>
        <p:spPr/>
        <p:txBody>
          <a:bodyPr/>
          <a:lstStyle/>
          <a:p>
            <a:fld id="{86BADE50-950A-4D58-BFB2-FA2C6A8B385D}" type="slidenum">
              <a:rPr lang="en-US" smtClean="0"/>
              <a:t>14</a:t>
            </a:fld>
            <a:endParaRPr lang="en-US"/>
          </a:p>
        </p:txBody>
      </p:sp>
      <p:pic>
        <p:nvPicPr>
          <p:cNvPr id="1026" name="Picture 2" descr="Image result for log"/>
          <p:cNvPicPr>
            <a:picLocks noChangeAspect="1" noChangeArrowheads="1"/>
          </p:cNvPicPr>
          <p:nvPr/>
        </p:nvPicPr>
        <p:blipFill rotWithShape="1">
          <a:blip r:embed="rId2">
            <a:extLst>
              <a:ext uri="{28A0092B-C50C-407E-A947-70E740481C1C}">
                <a14:useLocalDpi xmlns:a14="http://schemas.microsoft.com/office/drawing/2010/main" val="0"/>
              </a:ext>
            </a:extLst>
          </a:blip>
          <a:srcRect l="38123" r="37586"/>
          <a:stretch/>
        </p:blipFill>
        <p:spPr bwMode="auto">
          <a:xfrm rot="5400000">
            <a:off x="5315804" y="1579376"/>
            <a:ext cx="1407992" cy="57964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p:cNvSpPr txBox="1"/>
              <p:nvPr/>
            </p:nvSpPr>
            <p:spPr>
              <a:xfrm>
                <a:off x="1854602" y="1371601"/>
                <a:ext cx="8548482" cy="1200329"/>
              </a:xfrm>
              <a:prstGeom prst="rect">
                <a:avLst/>
              </a:prstGeom>
              <a:noFill/>
            </p:spPr>
            <p:txBody>
              <a:bodyPr wrap="square" rtlCol="0">
                <a:spAutoFit/>
              </a:bodyPr>
              <a:lstStyle/>
              <a:p>
                <a:r>
                  <a:rPr lang="en-US" sz="2400" dirty="0"/>
                  <a:t>Given a log of length </a:t>
                </a:r>
                <a14:m>
                  <m:oMath xmlns:m="http://schemas.openxmlformats.org/officeDocument/2006/math">
                    <m:r>
                      <a:rPr lang="en-US" sz="2400" i="1">
                        <a:latin typeface="Cambria Math"/>
                      </a:rPr>
                      <m:t>𝑛</m:t>
                    </m:r>
                  </m:oMath>
                </a14:m>
                <a:endParaRPr lang="en-US" sz="2400" dirty="0"/>
              </a:p>
              <a:p>
                <a:r>
                  <a:rPr lang="en-US" sz="2400" dirty="0"/>
                  <a:t>A list (of length </a:t>
                </a:r>
                <a14:m>
                  <m:oMath xmlns:m="http://schemas.openxmlformats.org/officeDocument/2006/math">
                    <m:r>
                      <a:rPr lang="en-US" sz="2400" i="1">
                        <a:latin typeface="Cambria Math"/>
                      </a:rPr>
                      <m:t>𝑛</m:t>
                    </m:r>
                  </m:oMath>
                </a14:m>
                <a:r>
                  <a:rPr lang="en-US" sz="2400" dirty="0"/>
                  <a:t>) of prices </a:t>
                </a:r>
                <a14:m>
                  <m:oMath xmlns:m="http://schemas.openxmlformats.org/officeDocument/2006/math">
                    <m:r>
                      <a:rPr lang="en-US" sz="2400" i="1">
                        <a:solidFill>
                          <a:srgbClr val="0070C0"/>
                        </a:solidFill>
                        <a:latin typeface="Cambria Math"/>
                      </a:rPr>
                      <m:t>𝑃</m:t>
                    </m:r>
                  </m:oMath>
                </a14:m>
                <a:r>
                  <a:rPr lang="en-US" sz="2400" dirty="0"/>
                  <a:t>  (</a:t>
                </a:r>
                <a14:m>
                  <m:oMath xmlns:m="http://schemas.openxmlformats.org/officeDocument/2006/math">
                    <m:r>
                      <a:rPr lang="en-US" sz="2400" i="1">
                        <a:solidFill>
                          <a:srgbClr val="0070C0"/>
                        </a:solidFill>
                        <a:latin typeface="Cambria Math"/>
                      </a:rPr>
                      <m:t>𝑃</m:t>
                    </m:r>
                    <m:r>
                      <a:rPr lang="en-US" sz="2400" i="1">
                        <a:solidFill>
                          <a:srgbClr val="0070C0"/>
                        </a:solidFill>
                        <a:latin typeface="Cambria Math"/>
                      </a:rPr>
                      <m:t>[</m:t>
                    </m:r>
                    <m:r>
                      <a:rPr lang="en-US" sz="2400" i="1">
                        <a:solidFill>
                          <a:srgbClr val="0070C0"/>
                        </a:solidFill>
                        <a:latin typeface="Cambria Math"/>
                      </a:rPr>
                      <m:t>𝑖</m:t>
                    </m:r>
                    <m:r>
                      <a:rPr lang="en-US" sz="2400" i="1">
                        <a:solidFill>
                          <a:srgbClr val="0070C0"/>
                        </a:solidFill>
                        <a:latin typeface="Cambria Math"/>
                      </a:rPr>
                      <m:t>]</m:t>
                    </m:r>
                  </m:oMath>
                </a14:m>
                <a:r>
                  <a:rPr lang="en-US" sz="2400" dirty="0"/>
                  <a:t> is the price of a cut of size </a:t>
                </a:r>
                <a14:m>
                  <m:oMath xmlns:m="http://schemas.openxmlformats.org/officeDocument/2006/math">
                    <m:r>
                      <a:rPr lang="en-US" sz="2400" i="1">
                        <a:latin typeface="Cambria Math"/>
                      </a:rPr>
                      <m:t>𝑖</m:t>
                    </m:r>
                  </m:oMath>
                </a14:m>
                <a:r>
                  <a:rPr lang="en-US" sz="2400" dirty="0"/>
                  <a:t>) </a:t>
                </a:r>
              </a:p>
              <a:p>
                <a:r>
                  <a:rPr lang="en-US" sz="2400" dirty="0"/>
                  <a:t>Find the best way to cut the log</a:t>
                </a:r>
              </a:p>
            </p:txBody>
          </p:sp>
        </mc:Choice>
        <mc:Fallback>
          <p:sp>
            <p:nvSpPr>
              <p:cNvPr id="8" name="TextBox 7"/>
              <p:cNvSpPr txBox="1">
                <a:spLocks noRot="1" noChangeAspect="1" noMove="1" noResize="1" noEditPoints="1" noAdjustHandles="1" noChangeArrowheads="1" noChangeShapeType="1" noTextEdit="1"/>
              </p:cNvSpPr>
              <p:nvPr/>
            </p:nvSpPr>
            <p:spPr>
              <a:xfrm>
                <a:off x="1854602" y="1371601"/>
                <a:ext cx="8548482" cy="1200329"/>
              </a:xfrm>
              <a:prstGeom prst="rect">
                <a:avLst/>
              </a:prstGeom>
              <a:blipFill>
                <a:blip r:embed="rId3"/>
                <a:stretch>
                  <a:fillRect l="-1039" t="-3158" b="-9474"/>
                </a:stretch>
              </a:blipFill>
            </p:spPr>
            <p:txBody>
              <a:bodyPr/>
              <a:lstStyle/>
              <a:p>
                <a:r>
                  <a:rPr lang="en-US">
                    <a:noFill/>
                  </a:rPr>
                  <a:t> </a:t>
                </a:r>
              </a:p>
            </p:txBody>
          </p:sp>
        </mc:Fallback>
      </mc:AlternateContent>
      <p:sp>
        <p:nvSpPr>
          <p:cNvPr id="17" name="Rectangle 16"/>
          <p:cNvSpPr/>
          <p:nvPr/>
        </p:nvSpPr>
        <p:spPr>
          <a:xfrm>
            <a:off x="33528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8" name="Rectangle 17"/>
          <p:cNvSpPr/>
          <p:nvPr/>
        </p:nvSpPr>
        <p:spPr>
          <a:xfrm>
            <a:off x="38862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Rectangle 18"/>
          <p:cNvSpPr/>
          <p:nvPr/>
        </p:nvSpPr>
        <p:spPr>
          <a:xfrm>
            <a:off x="44196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0" name="Rectangle 19"/>
          <p:cNvSpPr/>
          <p:nvPr/>
        </p:nvSpPr>
        <p:spPr>
          <a:xfrm>
            <a:off x="49530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1" name="Rectangle 20"/>
          <p:cNvSpPr/>
          <p:nvPr/>
        </p:nvSpPr>
        <p:spPr>
          <a:xfrm>
            <a:off x="54864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22" name="Rectangle 21"/>
          <p:cNvSpPr/>
          <p:nvPr/>
        </p:nvSpPr>
        <p:spPr>
          <a:xfrm>
            <a:off x="60198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23" name="Rectangle 22"/>
          <p:cNvSpPr/>
          <p:nvPr/>
        </p:nvSpPr>
        <p:spPr>
          <a:xfrm>
            <a:off x="65532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24" name="Rectangle 23"/>
          <p:cNvSpPr/>
          <p:nvPr/>
        </p:nvSpPr>
        <p:spPr>
          <a:xfrm>
            <a:off x="70866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p>
        </p:txBody>
      </p:sp>
      <p:sp>
        <p:nvSpPr>
          <p:cNvPr id="25" name="Rectangle 24"/>
          <p:cNvSpPr/>
          <p:nvPr/>
        </p:nvSpPr>
        <p:spPr>
          <a:xfrm>
            <a:off x="76200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24</a:t>
            </a:r>
          </a:p>
        </p:txBody>
      </p:sp>
      <p:sp>
        <p:nvSpPr>
          <p:cNvPr id="26" name="Rectangle 25"/>
          <p:cNvSpPr/>
          <p:nvPr/>
        </p:nvSpPr>
        <p:spPr>
          <a:xfrm>
            <a:off x="8153400" y="29718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7" name="TextBox 26"/>
          <p:cNvSpPr txBox="1"/>
          <p:nvPr/>
        </p:nvSpPr>
        <p:spPr>
          <a:xfrm>
            <a:off x="8269257" y="3509749"/>
            <a:ext cx="418704" cy="369332"/>
          </a:xfrm>
          <a:prstGeom prst="rect">
            <a:avLst/>
          </a:prstGeom>
          <a:noFill/>
        </p:spPr>
        <p:txBody>
          <a:bodyPr wrap="none" rtlCol="0">
            <a:spAutoFit/>
          </a:bodyPr>
          <a:lstStyle/>
          <a:p>
            <a:r>
              <a:rPr lang="en-US" dirty="0">
                <a:solidFill>
                  <a:srgbClr val="FF33CC"/>
                </a:solidFill>
              </a:rPr>
              <a:t>10</a:t>
            </a:r>
          </a:p>
        </p:txBody>
      </p:sp>
      <p:sp>
        <p:nvSpPr>
          <p:cNvPr id="28" name="TextBox 27"/>
          <p:cNvSpPr txBox="1"/>
          <p:nvPr/>
        </p:nvSpPr>
        <p:spPr>
          <a:xfrm>
            <a:off x="7735857" y="3493827"/>
            <a:ext cx="301686" cy="369332"/>
          </a:xfrm>
          <a:prstGeom prst="rect">
            <a:avLst/>
          </a:prstGeom>
          <a:noFill/>
        </p:spPr>
        <p:txBody>
          <a:bodyPr wrap="none" rtlCol="0">
            <a:spAutoFit/>
          </a:bodyPr>
          <a:lstStyle/>
          <a:p>
            <a:r>
              <a:rPr lang="en-US" dirty="0">
                <a:solidFill>
                  <a:srgbClr val="FF33CC"/>
                </a:solidFill>
              </a:rPr>
              <a:t>9</a:t>
            </a:r>
          </a:p>
        </p:txBody>
      </p:sp>
      <p:sp>
        <p:nvSpPr>
          <p:cNvPr id="29" name="TextBox 28"/>
          <p:cNvSpPr txBox="1"/>
          <p:nvPr/>
        </p:nvSpPr>
        <p:spPr>
          <a:xfrm>
            <a:off x="7202457" y="3493827"/>
            <a:ext cx="301686" cy="369332"/>
          </a:xfrm>
          <a:prstGeom prst="rect">
            <a:avLst/>
          </a:prstGeom>
          <a:noFill/>
        </p:spPr>
        <p:txBody>
          <a:bodyPr wrap="none" rtlCol="0">
            <a:spAutoFit/>
          </a:bodyPr>
          <a:lstStyle/>
          <a:p>
            <a:r>
              <a:rPr lang="en-US" dirty="0">
                <a:solidFill>
                  <a:srgbClr val="FF33CC"/>
                </a:solidFill>
              </a:rPr>
              <a:t>8</a:t>
            </a:r>
          </a:p>
        </p:txBody>
      </p:sp>
      <p:sp>
        <p:nvSpPr>
          <p:cNvPr id="30" name="TextBox 29"/>
          <p:cNvSpPr txBox="1"/>
          <p:nvPr/>
        </p:nvSpPr>
        <p:spPr>
          <a:xfrm>
            <a:off x="6669057" y="3493827"/>
            <a:ext cx="301686" cy="369332"/>
          </a:xfrm>
          <a:prstGeom prst="rect">
            <a:avLst/>
          </a:prstGeom>
          <a:noFill/>
        </p:spPr>
        <p:txBody>
          <a:bodyPr wrap="none" rtlCol="0">
            <a:spAutoFit/>
          </a:bodyPr>
          <a:lstStyle/>
          <a:p>
            <a:r>
              <a:rPr lang="en-US" dirty="0">
                <a:solidFill>
                  <a:srgbClr val="FF33CC"/>
                </a:solidFill>
              </a:rPr>
              <a:t>7</a:t>
            </a:r>
          </a:p>
        </p:txBody>
      </p:sp>
      <p:sp>
        <p:nvSpPr>
          <p:cNvPr id="31" name="TextBox 30"/>
          <p:cNvSpPr txBox="1"/>
          <p:nvPr/>
        </p:nvSpPr>
        <p:spPr>
          <a:xfrm>
            <a:off x="6135657" y="3493827"/>
            <a:ext cx="301686" cy="369332"/>
          </a:xfrm>
          <a:prstGeom prst="rect">
            <a:avLst/>
          </a:prstGeom>
          <a:noFill/>
        </p:spPr>
        <p:txBody>
          <a:bodyPr wrap="none" rtlCol="0">
            <a:spAutoFit/>
          </a:bodyPr>
          <a:lstStyle/>
          <a:p>
            <a:r>
              <a:rPr lang="en-US" dirty="0">
                <a:solidFill>
                  <a:srgbClr val="FF33CC"/>
                </a:solidFill>
              </a:rPr>
              <a:t>6</a:t>
            </a:r>
          </a:p>
        </p:txBody>
      </p:sp>
      <p:sp>
        <p:nvSpPr>
          <p:cNvPr id="32" name="TextBox 31"/>
          <p:cNvSpPr txBox="1"/>
          <p:nvPr/>
        </p:nvSpPr>
        <p:spPr>
          <a:xfrm>
            <a:off x="5602257" y="3505200"/>
            <a:ext cx="301686" cy="369332"/>
          </a:xfrm>
          <a:prstGeom prst="rect">
            <a:avLst/>
          </a:prstGeom>
          <a:noFill/>
        </p:spPr>
        <p:txBody>
          <a:bodyPr wrap="none" rtlCol="0">
            <a:spAutoFit/>
          </a:bodyPr>
          <a:lstStyle/>
          <a:p>
            <a:r>
              <a:rPr lang="en-US" dirty="0">
                <a:solidFill>
                  <a:srgbClr val="FF33CC"/>
                </a:solidFill>
              </a:rPr>
              <a:t>5</a:t>
            </a:r>
          </a:p>
        </p:txBody>
      </p:sp>
      <p:sp>
        <p:nvSpPr>
          <p:cNvPr id="33" name="TextBox 32"/>
          <p:cNvSpPr txBox="1"/>
          <p:nvPr/>
        </p:nvSpPr>
        <p:spPr>
          <a:xfrm>
            <a:off x="5068857" y="3505200"/>
            <a:ext cx="301686" cy="369332"/>
          </a:xfrm>
          <a:prstGeom prst="rect">
            <a:avLst/>
          </a:prstGeom>
          <a:noFill/>
        </p:spPr>
        <p:txBody>
          <a:bodyPr wrap="none" rtlCol="0">
            <a:spAutoFit/>
          </a:bodyPr>
          <a:lstStyle/>
          <a:p>
            <a:r>
              <a:rPr lang="en-US" dirty="0">
                <a:solidFill>
                  <a:srgbClr val="FF33CC"/>
                </a:solidFill>
              </a:rPr>
              <a:t>4</a:t>
            </a:r>
          </a:p>
        </p:txBody>
      </p:sp>
      <p:sp>
        <p:nvSpPr>
          <p:cNvPr id="34" name="TextBox 33"/>
          <p:cNvSpPr txBox="1"/>
          <p:nvPr/>
        </p:nvSpPr>
        <p:spPr>
          <a:xfrm>
            <a:off x="4535457" y="3493827"/>
            <a:ext cx="301686" cy="369332"/>
          </a:xfrm>
          <a:prstGeom prst="rect">
            <a:avLst/>
          </a:prstGeom>
          <a:noFill/>
        </p:spPr>
        <p:txBody>
          <a:bodyPr wrap="none" rtlCol="0">
            <a:spAutoFit/>
          </a:bodyPr>
          <a:lstStyle/>
          <a:p>
            <a:r>
              <a:rPr lang="en-US" dirty="0">
                <a:solidFill>
                  <a:srgbClr val="FF33CC"/>
                </a:solidFill>
              </a:rPr>
              <a:t>3</a:t>
            </a:r>
          </a:p>
        </p:txBody>
      </p:sp>
      <p:sp>
        <p:nvSpPr>
          <p:cNvPr id="35" name="TextBox 34"/>
          <p:cNvSpPr txBox="1"/>
          <p:nvPr/>
        </p:nvSpPr>
        <p:spPr>
          <a:xfrm>
            <a:off x="4002057" y="3505200"/>
            <a:ext cx="301686" cy="369332"/>
          </a:xfrm>
          <a:prstGeom prst="rect">
            <a:avLst/>
          </a:prstGeom>
          <a:noFill/>
        </p:spPr>
        <p:txBody>
          <a:bodyPr wrap="none" rtlCol="0">
            <a:spAutoFit/>
          </a:bodyPr>
          <a:lstStyle/>
          <a:p>
            <a:r>
              <a:rPr lang="en-US" dirty="0">
                <a:solidFill>
                  <a:srgbClr val="FF33CC"/>
                </a:solidFill>
              </a:rPr>
              <a:t>2</a:t>
            </a:r>
          </a:p>
        </p:txBody>
      </p:sp>
      <p:sp>
        <p:nvSpPr>
          <p:cNvPr id="36" name="TextBox 35"/>
          <p:cNvSpPr txBox="1"/>
          <p:nvPr/>
        </p:nvSpPr>
        <p:spPr>
          <a:xfrm>
            <a:off x="3468657" y="3509749"/>
            <a:ext cx="301686" cy="369332"/>
          </a:xfrm>
          <a:prstGeom prst="rect">
            <a:avLst/>
          </a:prstGeom>
          <a:noFill/>
        </p:spPr>
        <p:txBody>
          <a:bodyPr wrap="none" rtlCol="0">
            <a:spAutoFit/>
          </a:bodyPr>
          <a:lstStyle/>
          <a:p>
            <a:r>
              <a:rPr lang="en-US" dirty="0">
                <a:solidFill>
                  <a:srgbClr val="FF33CC"/>
                </a:solidFill>
              </a:rPr>
              <a:t>1</a:t>
            </a:r>
          </a:p>
        </p:txBody>
      </p:sp>
      <p:sp>
        <p:nvSpPr>
          <p:cNvPr id="6" name="TextBox 5"/>
          <p:cNvSpPr txBox="1"/>
          <p:nvPr/>
        </p:nvSpPr>
        <p:spPr>
          <a:xfrm>
            <a:off x="2466276" y="3516994"/>
            <a:ext cx="886525" cy="369332"/>
          </a:xfrm>
          <a:prstGeom prst="rect">
            <a:avLst/>
          </a:prstGeom>
          <a:noFill/>
        </p:spPr>
        <p:txBody>
          <a:bodyPr wrap="none" rtlCol="0">
            <a:spAutoFit/>
          </a:bodyPr>
          <a:lstStyle/>
          <a:p>
            <a:r>
              <a:rPr lang="en-US" dirty="0">
                <a:solidFill>
                  <a:srgbClr val="FF33CC"/>
                </a:solidFill>
              </a:rPr>
              <a:t>Length:</a:t>
            </a:r>
          </a:p>
        </p:txBody>
      </p:sp>
      <p:sp>
        <p:nvSpPr>
          <p:cNvPr id="38" name="TextBox 37"/>
          <p:cNvSpPr txBox="1"/>
          <p:nvPr/>
        </p:nvSpPr>
        <p:spPr>
          <a:xfrm>
            <a:off x="2429881" y="3053834"/>
            <a:ext cx="712054" cy="369332"/>
          </a:xfrm>
          <a:prstGeom prst="rect">
            <a:avLst/>
          </a:prstGeom>
          <a:noFill/>
        </p:spPr>
        <p:txBody>
          <a:bodyPr wrap="none" rtlCol="0">
            <a:spAutoFit/>
          </a:bodyPr>
          <a:lstStyle/>
          <a:p>
            <a:r>
              <a:rPr lang="en-US" dirty="0">
                <a:solidFill>
                  <a:srgbClr val="0070C0"/>
                </a:solidFill>
              </a:rPr>
              <a:t>Price:</a:t>
            </a:r>
          </a:p>
        </p:txBody>
      </p:sp>
      <mc:AlternateContent xmlns:mc="http://schemas.openxmlformats.org/markup-compatibility/2006">
        <mc:Choice xmlns:a14="http://schemas.microsoft.com/office/drawing/2010/main" Requires="a14">
          <p:sp>
            <p:nvSpPr>
              <p:cNvPr id="37" name="TextBox 36"/>
              <p:cNvSpPr txBox="1"/>
              <p:nvPr/>
            </p:nvSpPr>
            <p:spPr>
              <a:xfrm>
                <a:off x="1729826" y="5199798"/>
                <a:ext cx="6258701" cy="1384995"/>
              </a:xfrm>
              <a:prstGeom prst="rect">
                <a:avLst/>
              </a:prstGeom>
              <a:noFill/>
            </p:spPr>
            <p:txBody>
              <a:bodyPr wrap="none" rtlCol="0">
                <a:spAutoFit/>
              </a:bodyPr>
              <a:lstStyle/>
              <a:p>
                <a:r>
                  <a:rPr lang="en-US" sz="2800" dirty="0"/>
                  <a:t>Select a list of lengths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ℓ</m:t>
                        </m:r>
                      </m:e>
                      <m:sub>
                        <m:r>
                          <a:rPr lang="en-US" sz="2800" i="1">
                            <a:latin typeface="Cambria Math"/>
                          </a:rPr>
                          <m:t>1</m:t>
                        </m:r>
                      </m:sub>
                    </m:sSub>
                    <m:r>
                      <a:rPr lang="en-US" sz="2800" i="1">
                        <a:latin typeface="Cambria Math"/>
                      </a:rPr>
                      <m:t>, …, </m:t>
                    </m:r>
                    <m:sSub>
                      <m:sSubPr>
                        <m:ctrlPr>
                          <a:rPr lang="en-US" sz="2800" i="1">
                            <a:latin typeface="Cambria Math" panose="02040503050406030204" pitchFamily="18" charset="0"/>
                          </a:rPr>
                        </m:ctrlPr>
                      </m:sSubPr>
                      <m:e>
                        <m:r>
                          <a:rPr lang="en-US" sz="2800" i="1">
                            <a:latin typeface="Cambria Math"/>
                          </a:rPr>
                          <m:t>ℓ</m:t>
                        </m:r>
                      </m:e>
                      <m:sub>
                        <m:r>
                          <a:rPr lang="en-US" sz="2800" i="1">
                            <a:latin typeface="Cambria Math"/>
                          </a:rPr>
                          <m:t>𝑘</m:t>
                        </m:r>
                      </m:sub>
                    </m:sSub>
                  </m:oMath>
                </a14:m>
                <a:r>
                  <a:rPr lang="en-US" sz="2800" dirty="0"/>
                  <a:t> such that:</a:t>
                </a:r>
              </a:p>
              <a:p>
                <a:r>
                  <a:rPr lang="en-US" sz="2800" dirty="0"/>
                  <a:t> </a:t>
                </a:r>
                <a14:m>
                  <m:oMath xmlns:m="http://schemas.openxmlformats.org/officeDocument/2006/math">
                    <m:nary>
                      <m:naryPr>
                        <m:chr m:val="∑"/>
                        <m:subHide m:val="on"/>
                        <m:supHide m:val="on"/>
                        <m:ctrlPr>
                          <a:rPr lang="en-US" sz="2800" i="1">
                            <a:latin typeface="Cambria Math" panose="02040503050406030204" pitchFamily="18" charset="0"/>
                          </a:rPr>
                        </m:ctrlPr>
                      </m:naryPr>
                      <m:sub/>
                      <m:sup/>
                      <m:e>
                        <m:sSub>
                          <m:sSubPr>
                            <m:ctrlPr>
                              <a:rPr lang="en-US" sz="2800" i="1">
                                <a:latin typeface="Cambria Math" panose="02040503050406030204" pitchFamily="18" charset="0"/>
                              </a:rPr>
                            </m:ctrlPr>
                          </m:sSubPr>
                          <m:e>
                            <m:r>
                              <a:rPr lang="en-US" sz="2800" i="1">
                                <a:latin typeface="Cambria Math"/>
                              </a:rPr>
                              <m:t>ℓ</m:t>
                            </m:r>
                          </m:e>
                          <m:sub>
                            <m:r>
                              <a:rPr lang="en-US" sz="2800" i="1">
                                <a:latin typeface="Cambria Math"/>
                              </a:rPr>
                              <m:t>𝑖</m:t>
                            </m:r>
                          </m:sub>
                        </m:sSub>
                        <m:r>
                          <a:rPr lang="en-US" sz="2800" i="1">
                            <a:latin typeface="Cambria Math"/>
                          </a:rPr>
                          <m:t>=</m:t>
                        </m:r>
                        <m:r>
                          <a:rPr lang="en-US" sz="2800" i="1">
                            <a:latin typeface="Cambria Math"/>
                          </a:rPr>
                          <m:t>𝑛</m:t>
                        </m:r>
                      </m:e>
                    </m:nary>
                  </m:oMath>
                </a14:m>
                <a:r>
                  <a:rPr lang="en-US" sz="2800" dirty="0"/>
                  <a:t> </a:t>
                </a:r>
              </a:p>
              <a:p>
                <a:r>
                  <a:rPr lang="en-US" sz="2800" dirty="0"/>
                  <a:t>to maximize </a:t>
                </a:r>
                <a14:m>
                  <m:oMath xmlns:m="http://schemas.openxmlformats.org/officeDocument/2006/math">
                    <m:nary>
                      <m:naryPr>
                        <m:chr m:val="∑"/>
                        <m:subHide m:val="on"/>
                        <m:supHide m:val="on"/>
                        <m:ctrlPr>
                          <a:rPr lang="en-US" sz="2800" i="1">
                            <a:latin typeface="Cambria Math" panose="02040503050406030204" pitchFamily="18" charset="0"/>
                          </a:rPr>
                        </m:ctrlPr>
                      </m:naryPr>
                      <m:sub/>
                      <m:sup/>
                      <m:e>
                        <m:sSub>
                          <m:sSubPr>
                            <m:ctrlPr>
                              <a:rPr lang="en-US" sz="2800" i="1">
                                <a:solidFill>
                                  <a:srgbClr val="0070C0"/>
                                </a:solidFill>
                                <a:latin typeface="Cambria Math" panose="02040503050406030204" pitchFamily="18" charset="0"/>
                              </a:rPr>
                            </m:ctrlPr>
                          </m:sSubPr>
                          <m:e>
                            <m:r>
                              <a:rPr lang="en-US" sz="2800" i="1">
                                <a:solidFill>
                                  <a:srgbClr val="0070C0"/>
                                </a:solidFill>
                                <a:latin typeface="Cambria Math"/>
                              </a:rPr>
                              <m:t>𝑃</m:t>
                            </m:r>
                            <m:r>
                              <a:rPr lang="en-US" sz="2800" i="1">
                                <a:solidFill>
                                  <a:srgbClr val="0070C0"/>
                                </a:solidFill>
                                <a:latin typeface="Cambria Math"/>
                              </a:rPr>
                              <m:t>[ℓ</m:t>
                            </m:r>
                          </m:e>
                          <m:sub>
                            <m:r>
                              <a:rPr lang="en-US" sz="2800" i="1">
                                <a:solidFill>
                                  <a:srgbClr val="0070C0"/>
                                </a:solidFill>
                                <a:latin typeface="Cambria Math"/>
                              </a:rPr>
                              <m:t>𝑖</m:t>
                            </m:r>
                          </m:sub>
                        </m:sSub>
                        <m:r>
                          <a:rPr lang="en-US" sz="2800" i="1">
                            <a:solidFill>
                              <a:srgbClr val="0070C0"/>
                            </a:solidFill>
                            <a:latin typeface="Cambria Math"/>
                          </a:rPr>
                          <m:t>]</m:t>
                        </m:r>
                      </m:e>
                    </m:nary>
                  </m:oMath>
                </a14:m>
                <a:endParaRPr lang="en-US" sz="2800" dirty="0"/>
              </a:p>
            </p:txBody>
          </p:sp>
        </mc:Choice>
        <mc:Fallback>
          <p:sp>
            <p:nvSpPr>
              <p:cNvPr id="37" name="TextBox 36"/>
              <p:cNvSpPr txBox="1">
                <a:spLocks noRot="1" noChangeAspect="1" noMove="1" noResize="1" noEditPoints="1" noAdjustHandles="1" noChangeArrowheads="1" noChangeShapeType="1" noTextEdit="1"/>
              </p:cNvSpPr>
              <p:nvPr/>
            </p:nvSpPr>
            <p:spPr>
              <a:xfrm>
                <a:off x="1729826" y="5199798"/>
                <a:ext cx="6258701" cy="1384995"/>
              </a:xfrm>
              <a:prstGeom prst="rect">
                <a:avLst/>
              </a:prstGeom>
              <a:blipFill>
                <a:blip r:embed="rId4"/>
                <a:stretch>
                  <a:fillRect l="-7287" t="-17273" r="-1012" b="-727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6019801" y="6019800"/>
                <a:ext cx="2984791" cy="523220"/>
              </a:xfrm>
              <a:prstGeom prst="rect">
                <a:avLst/>
              </a:prstGeom>
              <a:noFill/>
            </p:spPr>
            <p:txBody>
              <a:bodyPr wrap="none" rtlCol="0">
                <a:spAutoFit/>
              </a:bodyPr>
              <a:lstStyle/>
              <a:p>
                <a:r>
                  <a:rPr lang="en-US" sz="2800" dirty="0">
                    <a:solidFill>
                      <a:srgbClr val="FF0000"/>
                    </a:solidFill>
                  </a:rPr>
                  <a:t>Brute Force: </a:t>
                </a:r>
                <a14:m>
                  <m:oMath xmlns:m="http://schemas.openxmlformats.org/officeDocument/2006/math">
                    <m:r>
                      <a:rPr lang="en-US" sz="2800" i="1">
                        <a:solidFill>
                          <a:srgbClr val="FF0000"/>
                        </a:solidFill>
                        <a:latin typeface="Cambria Math"/>
                      </a:rPr>
                      <m:t>𝑂</m:t>
                    </m:r>
                    <m:r>
                      <a:rPr lang="en-US" sz="2800" i="1">
                        <a:solidFill>
                          <a:srgbClr val="FF0000"/>
                        </a:solidFill>
                        <a:latin typeface="Cambria Math"/>
                      </a:rPr>
                      <m:t>(</m:t>
                    </m:r>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a:rPr>
                          <m:t>2</m:t>
                        </m:r>
                      </m:e>
                      <m:sup>
                        <m:r>
                          <a:rPr lang="en-US" sz="2800" i="1">
                            <a:solidFill>
                              <a:srgbClr val="FF0000"/>
                            </a:solidFill>
                            <a:latin typeface="Cambria Math"/>
                          </a:rPr>
                          <m:t>𝑛</m:t>
                        </m:r>
                      </m:sup>
                    </m:sSup>
                    <m:r>
                      <a:rPr lang="en-US" sz="2800" i="1">
                        <a:solidFill>
                          <a:srgbClr val="FF0000"/>
                        </a:solidFill>
                        <a:latin typeface="Cambria Math"/>
                      </a:rPr>
                      <m:t>)</m:t>
                    </m:r>
                  </m:oMath>
                </a14:m>
                <a:endParaRPr lang="en-US" sz="2800" dirty="0">
                  <a:solidFill>
                    <a:srgbClr val="FF0000"/>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6019801" y="6019800"/>
                <a:ext cx="2984791" cy="523220"/>
              </a:xfrm>
              <a:prstGeom prst="rect">
                <a:avLst/>
              </a:prstGeom>
              <a:blipFill>
                <a:blip r:embed="rId5"/>
                <a:stretch>
                  <a:fillRect l="-3814" t="-11905" r="-1271" b="-30952"/>
                </a:stretch>
              </a:blipFill>
            </p:spPr>
            <p:txBody>
              <a:bodyPr/>
              <a:lstStyle/>
              <a:p>
                <a:r>
                  <a:rPr lang="en-US">
                    <a:noFill/>
                  </a:rPr>
                  <a:t> </a:t>
                </a:r>
              </a:p>
            </p:txBody>
          </p:sp>
        </mc:Fallback>
      </mc:AlternateContent>
    </p:spTree>
    <p:extLst>
      <p:ext uri="{BB962C8B-B14F-4D97-AF65-F5344CB8AC3E}">
        <p14:creationId xmlns:p14="http://schemas.microsoft.com/office/powerpoint/2010/main" val="99441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won’t work</a:t>
            </a:r>
          </a:p>
        </p:txBody>
      </p:sp>
      <p:sp>
        <p:nvSpPr>
          <p:cNvPr id="3" name="Content Placeholder 2"/>
          <p:cNvSpPr>
            <a:spLocks noGrp="1"/>
          </p:cNvSpPr>
          <p:nvPr>
            <p:ph idx="1"/>
          </p:nvPr>
        </p:nvSpPr>
        <p:spPr/>
        <p:txBody>
          <a:bodyPr/>
          <a:lstStyle/>
          <a:p>
            <a:r>
              <a:rPr lang="en-US" dirty="0">
                <a:solidFill>
                  <a:srgbClr val="FF0000"/>
                </a:solidFill>
              </a:rPr>
              <a:t>Greedy algorithms </a:t>
            </a:r>
            <a:r>
              <a:rPr lang="en-US" dirty="0"/>
              <a:t>(next unit) build a solution by picking the best option “right now”</a:t>
            </a:r>
          </a:p>
          <a:p>
            <a:pPr lvl="1"/>
            <a:r>
              <a:rPr lang="en-US" dirty="0"/>
              <a:t>Select the most profitable cut first</a:t>
            </a:r>
          </a:p>
        </p:txBody>
      </p:sp>
      <p:sp>
        <p:nvSpPr>
          <p:cNvPr id="4" name="Slide Number Placeholder 3"/>
          <p:cNvSpPr>
            <a:spLocks noGrp="1"/>
          </p:cNvSpPr>
          <p:nvPr>
            <p:ph type="sldNum" sz="quarter" idx="12"/>
          </p:nvPr>
        </p:nvSpPr>
        <p:spPr/>
        <p:txBody>
          <a:bodyPr/>
          <a:lstStyle/>
          <a:p>
            <a:fld id="{86BADE50-950A-4D58-BFB2-FA2C6A8B385D}" type="slidenum">
              <a:rPr lang="en-US" smtClean="0"/>
              <a:t>15</a:t>
            </a:fld>
            <a:endParaRPr lang="en-US"/>
          </a:p>
        </p:txBody>
      </p:sp>
      <p:sp>
        <p:nvSpPr>
          <p:cNvPr id="28" name="TextBox 27"/>
          <p:cNvSpPr txBox="1"/>
          <p:nvPr/>
        </p:nvSpPr>
        <p:spPr>
          <a:xfrm>
            <a:off x="6758334" y="3927709"/>
            <a:ext cx="2297167" cy="646331"/>
          </a:xfrm>
          <a:prstGeom prst="rect">
            <a:avLst/>
          </a:prstGeom>
          <a:noFill/>
        </p:spPr>
        <p:txBody>
          <a:bodyPr wrap="none" rtlCol="0">
            <a:spAutoFit/>
          </a:bodyPr>
          <a:lstStyle/>
          <a:p>
            <a:r>
              <a:rPr lang="en-US" dirty="0">
                <a:solidFill>
                  <a:srgbClr val="FF0000"/>
                </a:solidFill>
              </a:rPr>
              <a:t>Greedy:	Lengths: 5, 1</a:t>
            </a:r>
          </a:p>
          <a:p>
            <a:r>
              <a:rPr lang="en-US" dirty="0">
                <a:solidFill>
                  <a:srgbClr val="FF0000"/>
                </a:solidFill>
              </a:rPr>
              <a:t>	Profit: 51</a:t>
            </a:r>
          </a:p>
        </p:txBody>
      </p:sp>
      <p:sp>
        <p:nvSpPr>
          <p:cNvPr id="29" name="TextBox 28"/>
          <p:cNvSpPr txBox="1"/>
          <p:nvPr/>
        </p:nvSpPr>
        <p:spPr>
          <a:xfrm>
            <a:off x="6758334" y="4741435"/>
            <a:ext cx="2297167" cy="646331"/>
          </a:xfrm>
          <a:prstGeom prst="rect">
            <a:avLst/>
          </a:prstGeom>
          <a:noFill/>
        </p:spPr>
        <p:txBody>
          <a:bodyPr wrap="none" rtlCol="0">
            <a:spAutoFit/>
          </a:bodyPr>
          <a:lstStyle/>
          <a:p>
            <a:r>
              <a:rPr lang="en-US" dirty="0">
                <a:solidFill>
                  <a:srgbClr val="0070C0"/>
                </a:solidFill>
              </a:rPr>
              <a:t>Better:	Lengths: 2, 4</a:t>
            </a:r>
          </a:p>
          <a:p>
            <a:r>
              <a:rPr lang="en-US" dirty="0">
                <a:solidFill>
                  <a:srgbClr val="0070C0"/>
                </a:solidFill>
              </a:rPr>
              <a:t>	Profit: 54</a:t>
            </a:r>
          </a:p>
        </p:txBody>
      </p:sp>
      <p:pic>
        <p:nvPicPr>
          <p:cNvPr id="30"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4498725" y="3614118"/>
            <a:ext cx="821166" cy="338059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33528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 name="Rectangle 31"/>
          <p:cNvSpPr/>
          <p:nvPr/>
        </p:nvSpPr>
        <p:spPr>
          <a:xfrm>
            <a:off x="38862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33" name="Rectangle 32"/>
          <p:cNvSpPr/>
          <p:nvPr/>
        </p:nvSpPr>
        <p:spPr>
          <a:xfrm>
            <a:off x="44196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24</a:t>
            </a:r>
          </a:p>
        </p:txBody>
      </p:sp>
      <p:sp>
        <p:nvSpPr>
          <p:cNvPr id="34" name="Rectangle 33"/>
          <p:cNvSpPr/>
          <p:nvPr/>
        </p:nvSpPr>
        <p:spPr>
          <a:xfrm>
            <a:off x="49530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5" name="Rectangle 34"/>
          <p:cNvSpPr/>
          <p:nvPr/>
        </p:nvSpPr>
        <p:spPr>
          <a:xfrm>
            <a:off x="54864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36" name="TextBox 35"/>
          <p:cNvSpPr txBox="1"/>
          <p:nvPr/>
        </p:nvSpPr>
        <p:spPr>
          <a:xfrm>
            <a:off x="5602257" y="4544974"/>
            <a:ext cx="301686" cy="369332"/>
          </a:xfrm>
          <a:prstGeom prst="rect">
            <a:avLst/>
          </a:prstGeom>
          <a:noFill/>
        </p:spPr>
        <p:txBody>
          <a:bodyPr wrap="none" rtlCol="0">
            <a:spAutoFit/>
          </a:bodyPr>
          <a:lstStyle/>
          <a:p>
            <a:r>
              <a:rPr lang="en-US" dirty="0">
                <a:solidFill>
                  <a:srgbClr val="FF33CC"/>
                </a:solidFill>
              </a:rPr>
              <a:t>5</a:t>
            </a:r>
          </a:p>
        </p:txBody>
      </p:sp>
      <p:sp>
        <p:nvSpPr>
          <p:cNvPr id="37" name="TextBox 36"/>
          <p:cNvSpPr txBox="1"/>
          <p:nvPr/>
        </p:nvSpPr>
        <p:spPr>
          <a:xfrm>
            <a:off x="5068857" y="4544974"/>
            <a:ext cx="301686" cy="369332"/>
          </a:xfrm>
          <a:prstGeom prst="rect">
            <a:avLst/>
          </a:prstGeom>
          <a:noFill/>
        </p:spPr>
        <p:txBody>
          <a:bodyPr wrap="none" rtlCol="0">
            <a:spAutoFit/>
          </a:bodyPr>
          <a:lstStyle/>
          <a:p>
            <a:r>
              <a:rPr lang="en-US" dirty="0">
                <a:solidFill>
                  <a:srgbClr val="FF33CC"/>
                </a:solidFill>
              </a:rPr>
              <a:t>4</a:t>
            </a:r>
          </a:p>
        </p:txBody>
      </p:sp>
      <p:sp>
        <p:nvSpPr>
          <p:cNvPr id="38" name="TextBox 37"/>
          <p:cNvSpPr txBox="1"/>
          <p:nvPr/>
        </p:nvSpPr>
        <p:spPr>
          <a:xfrm>
            <a:off x="4535457" y="4533601"/>
            <a:ext cx="301686" cy="369332"/>
          </a:xfrm>
          <a:prstGeom prst="rect">
            <a:avLst/>
          </a:prstGeom>
          <a:noFill/>
        </p:spPr>
        <p:txBody>
          <a:bodyPr wrap="none" rtlCol="0">
            <a:spAutoFit/>
          </a:bodyPr>
          <a:lstStyle/>
          <a:p>
            <a:r>
              <a:rPr lang="en-US" dirty="0">
                <a:solidFill>
                  <a:srgbClr val="FF33CC"/>
                </a:solidFill>
              </a:rPr>
              <a:t>3</a:t>
            </a:r>
          </a:p>
        </p:txBody>
      </p:sp>
      <p:sp>
        <p:nvSpPr>
          <p:cNvPr id="39" name="TextBox 38"/>
          <p:cNvSpPr txBox="1"/>
          <p:nvPr/>
        </p:nvSpPr>
        <p:spPr>
          <a:xfrm>
            <a:off x="4002057" y="4544974"/>
            <a:ext cx="301686" cy="369332"/>
          </a:xfrm>
          <a:prstGeom prst="rect">
            <a:avLst/>
          </a:prstGeom>
          <a:noFill/>
        </p:spPr>
        <p:txBody>
          <a:bodyPr wrap="none" rtlCol="0">
            <a:spAutoFit/>
          </a:bodyPr>
          <a:lstStyle/>
          <a:p>
            <a:r>
              <a:rPr lang="en-US" dirty="0">
                <a:solidFill>
                  <a:srgbClr val="FF33CC"/>
                </a:solidFill>
              </a:rPr>
              <a:t>2</a:t>
            </a:r>
          </a:p>
        </p:txBody>
      </p:sp>
      <p:sp>
        <p:nvSpPr>
          <p:cNvPr id="40" name="TextBox 39"/>
          <p:cNvSpPr txBox="1"/>
          <p:nvPr/>
        </p:nvSpPr>
        <p:spPr>
          <a:xfrm>
            <a:off x="3468657" y="4549523"/>
            <a:ext cx="301686" cy="369332"/>
          </a:xfrm>
          <a:prstGeom prst="rect">
            <a:avLst/>
          </a:prstGeom>
          <a:noFill/>
        </p:spPr>
        <p:txBody>
          <a:bodyPr wrap="none" rtlCol="0">
            <a:spAutoFit/>
          </a:bodyPr>
          <a:lstStyle/>
          <a:p>
            <a:r>
              <a:rPr lang="en-US" dirty="0">
                <a:solidFill>
                  <a:srgbClr val="FF33CC"/>
                </a:solidFill>
              </a:rPr>
              <a:t>1</a:t>
            </a:r>
          </a:p>
        </p:txBody>
      </p:sp>
      <p:sp>
        <p:nvSpPr>
          <p:cNvPr id="41" name="TextBox 40"/>
          <p:cNvSpPr txBox="1"/>
          <p:nvPr/>
        </p:nvSpPr>
        <p:spPr>
          <a:xfrm>
            <a:off x="2466276" y="4556768"/>
            <a:ext cx="886525" cy="369332"/>
          </a:xfrm>
          <a:prstGeom prst="rect">
            <a:avLst/>
          </a:prstGeom>
          <a:noFill/>
        </p:spPr>
        <p:txBody>
          <a:bodyPr wrap="none" rtlCol="0">
            <a:spAutoFit/>
          </a:bodyPr>
          <a:lstStyle/>
          <a:p>
            <a:r>
              <a:rPr lang="en-US" dirty="0">
                <a:solidFill>
                  <a:srgbClr val="FF33CC"/>
                </a:solidFill>
              </a:rPr>
              <a:t>Length:</a:t>
            </a:r>
          </a:p>
        </p:txBody>
      </p:sp>
      <p:sp>
        <p:nvSpPr>
          <p:cNvPr id="42" name="TextBox 41"/>
          <p:cNvSpPr txBox="1"/>
          <p:nvPr/>
        </p:nvSpPr>
        <p:spPr>
          <a:xfrm>
            <a:off x="2429881" y="4093608"/>
            <a:ext cx="712054" cy="369332"/>
          </a:xfrm>
          <a:prstGeom prst="rect">
            <a:avLst/>
          </a:prstGeom>
          <a:noFill/>
        </p:spPr>
        <p:txBody>
          <a:bodyPr wrap="none" rtlCol="0">
            <a:spAutoFit/>
          </a:bodyPr>
          <a:lstStyle/>
          <a:p>
            <a:r>
              <a:rPr lang="en-US" dirty="0"/>
              <a:t>Price:</a:t>
            </a:r>
          </a:p>
        </p:txBody>
      </p:sp>
      <p:sp>
        <p:nvSpPr>
          <p:cNvPr id="43" name="Rectangle 42"/>
          <p:cNvSpPr/>
          <p:nvPr/>
        </p:nvSpPr>
        <p:spPr>
          <a:xfrm>
            <a:off x="60198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44" name="TextBox 43"/>
          <p:cNvSpPr txBox="1"/>
          <p:nvPr/>
        </p:nvSpPr>
        <p:spPr>
          <a:xfrm>
            <a:off x="6135657" y="4544974"/>
            <a:ext cx="301686" cy="369332"/>
          </a:xfrm>
          <a:prstGeom prst="rect">
            <a:avLst/>
          </a:prstGeom>
          <a:noFill/>
        </p:spPr>
        <p:txBody>
          <a:bodyPr wrap="none" rtlCol="0">
            <a:spAutoFit/>
          </a:bodyPr>
          <a:lstStyle/>
          <a:p>
            <a:r>
              <a:rPr lang="en-US" dirty="0">
                <a:solidFill>
                  <a:srgbClr val="FF33CC"/>
                </a:solidFill>
              </a:rPr>
              <a:t>6</a:t>
            </a:r>
          </a:p>
        </p:txBody>
      </p:sp>
    </p:spTree>
    <p:extLst>
      <p:ext uri="{BB962C8B-B14F-4D97-AF65-F5344CB8AC3E}">
        <p14:creationId xmlns:p14="http://schemas.microsoft.com/office/powerpoint/2010/main" val="35665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won’t work</a:t>
            </a:r>
          </a:p>
        </p:txBody>
      </p:sp>
      <p:sp>
        <p:nvSpPr>
          <p:cNvPr id="3" name="Content Placeholder 2"/>
          <p:cNvSpPr>
            <a:spLocks noGrp="1"/>
          </p:cNvSpPr>
          <p:nvPr>
            <p:ph idx="1"/>
          </p:nvPr>
        </p:nvSpPr>
        <p:spPr/>
        <p:txBody>
          <a:bodyPr/>
          <a:lstStyle/>
          <a:p>
            <a:r>
              <a:rPr lang="en-US" dirty="0">
                <a:solidFill>
                  <a:srgbClr val="FF0000"/>
                </a:solidFill>
              </a:rPr>
              <a:t>Greedy</a:t>
            </a:r>
            <a:r>
              <a:rPr lang="en-US" dirty="0"/>
              <a:t> </a:t>
            </a:r>
            <a:r>
              <a:rPr lang="en-US" dirty="0">
                <a:solidFill>
                  <a:srgbClr val="FF0000"/>
                </a:solidFill>
              </a:rPr>
              <a:t>algorithms</a:t>
            </a:r>
            <a:r>
              <a:rPr lang="en-US" dirty="0"/>
              <a:t> (next unit) build a solution by picking the best option “right now”</a:t>
            </a:r>
          </a:p>
          <a:p>
            <a:pPr lvl="1"/>
            <a:r>
              <a:rPr lang="en-US" dirty="0"/>
              <a:t>Select the “most bang for your buck” </a:t>
            </a:r>
          </a:p>
          <a:p>
            <a:pPr lvl="2"/>
            <a:r>
              <a:rPr lang="en-US" dirty="0"/>
              <a:t>(best price / length ratio)</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p:pic>
        <p:nvPicPr>
          <p:cNvPr id="5"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4498725" y="3614118"/>
            <a:ext cx="821166" cy="33805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528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Rectangle 6"/>
          <p:cNvSpPr/>
          <p:nvPr/>
        </p:nvSpPr>
        <p:spPr>
          <a:xfrm>
            <a:off x="38862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8" name="Rectangle 7"/>
          <p:cNvSpPr/>
          <p:nvPr/>
        </p:nvSpPr>
        <p:spPr>
          <a:xfrm>
            <a:off x="44196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24</a:t>
            </a:r>
          </a:p>
        </p:txBody>
      </p:sp>
      <p:sp>
        <p:nvSpPr>
          <p:cNvPr id="9" name="Rectangle 8"/>
          <p:cNvSpPr/>
          <p:nvPr/>
        </p:nvSpPr>
        <p:spPr>
          <a:xfrm>
            <a:off x="49530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10" name="Rectangle 9"/>
          <p:cNvSpPr/>
          <p:nvPr/>
        </p:nvSpPr>
        <p:spPr>
          <a:xfrm>
            <a:off x="54864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21" name="TextBox 20"/>
          <p:cNvSpPr txBox="1"/>
          <p:nvPr/>
        </p:nvSpPr>
        <p:spPr>
          <a:xfrm>
            <a:off x="5602257" y="4544974"/>
            <a:ext cx="301686" cy="369332"/>
          </a:xfrm>
          <a:prstGeom prst="rect">
            <a:avLst/>
          </a:prstGeom>
          <a:noFill/>
        </p:spPr>
        <p:txBody>
          <a:bodyPr wrap="none" rtlCol="0">
            <a:spAutoFit/>
          </a:bodyPr>
          <a:lstStyle/>
          <a:p>
            <a:r>
              <a:rPr lang="en-US" dirty="0">
                <a:solidFill>
                  <a:srgbClr val="FF33CC"/>
                </a:solidFill>
              </a:rPr>
              <a:t>5</a:t>
            </a:r>
          </a:p>
        </p:txBody>
      </p:sp>
      <p:sp>
        <p:nvSpPr>
          <p:cNvPr id="22" name="TextBox 21"/>
          <p:cNvSpPr txBox="1"/>
          <p:nvPr/>
        </p:nvSpPr>
        <p:spPr>
          <a:xfrm>
            <a:off x="5068857" y="4544974"/>
            <a:ext cx="301686" cy="369332"/>
          </a:xfrm>
          <a:prstGeom prst="rect">
            <a:avLst/>
          </a:prstGeom>
          <a:noFill/>
        </p:spPr>
        <p:txBody>
          <a:bodyPr wrap="none" rtlCol="0">
            <a:spAutoFit/>
          </a:bodyPr>
          <a:lstStyle/>
          <a:p>
            <a:r>
              <a:rPr lang="en-US" dirty="0">
                <a:solidFill>
                  <a:srgbClr val="FF33CC"/>
                </a:solidFill>
              </a:rPr>
              <a:t>4</a:t>
            </a:r>
          </a:p>
        </p:txBody>
      </p:sp>
      <p:sp>
        <p:nvSpPr>
          <p:cNvPr id="23" name="TextBox 22"/>
          <p:cNvSpPr txBox="1"/>
          <p:nvPr/>
        </p:nvSpPr>
        <p:spPr>
          <a:xfrm>
            <a:off x="4535457" y="4533601"/>
            <a:ext cx="301686" cy="369332"/>
          </a:xfrm>
          <a:prstGeom prst="rect">
            <a:avLst/>
          </a:prstGeom>
          <a:noFill/>
        </p:spPr>
        <p:txBody>
          <a:bodyPr wrap="none" rtlCol="0">
            <a:spAutoFit/>
          </a:bodyPr>
          <a:lstStyle/>
          <a:p>
            <a:r>
              <a:rPr lang="en-US" dirty="0">
                <a:solidFill>
                  <a:srgbClr val="FF33CC"/>
                </a:solidFill>
              </a:rPr>
              <a:t>3</a:t>
            </a:r>
          </a:p>
        </p:txBody>
      </p:sp>
      <p:sp>
        <p:nvSpPr>
          <p:cNvPr id="24" name="TextBox 23"/>
          <p:cNvSpPr txBox="1"/>
          <p:nvPr/>
        </p:nvSpPr>
        <p:spPr>
          <a:xfrm>
            <a:off x="4002057" y="4544974"/>
            <a:ext cx="301686" cy="369332"/>
          </a:xfrm>
          <a:prstGeom prst="rect">
            <a:avLst/>
          </a:prstGeom>
          <a:noFill/>
        </p:spPr>
        <p:txBody>
          <a:bodyPr wrap="none" rtlCol="0">
            <a:spAutoFit/>
          </a:bodyPr>
          <a:lstStyle/>
          <a:p>
            <a:r>
              <a:rPr lang="en-US" dirty="0">
                <a:solidFill>
                  <a:srgbClr val="FF33CC"/>
                </a:solidFill>
              </a:rPr>
              <a:t>2</a:t>
            </a:r>
          </a:p>
        </p:txBody>
      </p:sp>
      <p:sp>
        <p:nvSpPr>
          <p:cNvPr id="25" name="TextBox 24"/>
          <p:cNvSpPr txBox="1"/>
          <p:nvPr/>
        </p:nvSpPr>
        <p:spPr>
          <a:xfrm>
            <a:off x="3468657" y="4549523"/>
            <a:ext cx="301686" cy="369332"/>
          </a:xfrm>
          <a:prstGeom prst="rect">
            <a:avLst/>
          </a:prstGeom>
          <a:noFill/>
        </p:spPr>
        <p:txBody>
          <a:bodyPr wrap="none" rtlCol="0">
            <a:spAutoFit/>
          </a:bodyPr>
          <a:lstStyle/>
          <a:p>
            <a:r>
              <a:rPr lang="en-US" dirty="0">
                <a:solidFill>
                  <a:srgbClr val="FF33CC"/>
                </a:solidFill>
              </a:rPr>
              <a:t>1</a:t>
            </a:r>
          </a:p>
        </p:txBody>
      </p:sp>
      <p:sp>
        <p:nvSpPr>
          <p:cNvPr id="26" name="TextBox 25"/>
          <p:cNvSpPr txBox="1"/>
          <p:nvPr/>
        </p:nvSpPr>
        <p:spPr>
          <a:xfrm>
            <a:off x="2466276" y="4556768"/>
            <a:ext cx="886525" cy="369332"/>
          </a:xfrm>
          <a:prstGeom prst="rect">
            <a:avLst/>
          </a:prstGeom>
          <a:noFill/>
        </p:spPr>
        <p:txBody>
          <a:bodyPr wrap="none" rtlCol="0">
            <a:spAutoFit/>
          </a:bodyPr>
          <a:lstStyle/>
          <a:p>
            <a:r>
              <a:rPr lang="en-US" dirty="0">
                <a:solidFill>
                  <a:srgbClr val="FF33CC"/>
                </a:solidFill>
              </a:rPr>
              <a:t>Length:</a:t>
            </a:r>
          </a:p>
        </p:txBody>
      </p:sp>
      <p:sp>
        <p:nvSpPr>
          <p:cNvPr id="27" name="TextBox 26"/>
          <p:cNvSpPr txBox="1"/>
          <p:nvPr/>
        </p:nvSpPr>
        <p:spPr>
          <a:xfrm>
            <a:off x="2429881" y="4093608"/>
            <a:ext cx="712054" cy="369332"/>
          </a:xfrm>
          <a:prstGeom prst="rect">
            <a:avLst/>
          </a:prstGeom>
          <a:noFill/>
        </p:spPr>
        <p:txBody>
          <a:bodyPr wrap="none" rtlCol="0">
            <a:spAutoFit/>
          </a:bodyPr>
          <a:lstStyle/>
          <a:p>
            <a:r>
              <a:rPr lang="en-US" dirty="0"/>
              <a:t>Price:</a:t>
            </a:r>
          </a:p>
        </p:txBody>
      </p:sp>
      <p:sp>
        <p:nvSpPr>
          <p:cNvPr id="28" name="TextBox 27"/>
          <p:cNvSpPr txBox="1"/>
          <p:nvPr/>
        </p:nvSpPr>
        <p:spPr>
          <a:xfrm>
            <a:off x="6758334" y="3927709"/>
            <a:ext cx="2297167" cy="646331"/>
          </a:xfrm>
          <a:prstGeom prst="rect">
            <a:avLst/>
          </a:prstGeom>
          <a:noFill/>
        </p:spPr>
        <p:txBody>
          <a:bodyPr wrap="none" rtlCol="0">
            <a:spAutoFit/>
          </a:bodyPr>
          <a:lstStyle/>
          <a:p>
            <a:r>
              <a:rPr lang="en-US" dirty="0">
                <a:solidFill>
                  <a:srgbClr val="FF0000"/>
                </a:solidFill>
              </a:rPr>
              <a:t>Greedy:	Lengths: 5, 1</a:t>
            </a:r>
          </a:p>
          <a:p>
            <a:r>
              <a:rPr lang="en-US" dirty="0">
                <a:solidFill>
                  <a:srgbClr val="FF0000"/>
                </a:solidFill>
              </a:rPr>
              <a:t>	Profit: 51</a:t>
            </a:r>
          </a:p>
        </p:txBody>
      </p:sp>
      <p:sp>
        <p:nvSpPr>
          <p:cNvPr id="29" name="TextBox 28"/>
          <p:cNvSpPr txBox="1"/>
          <p:nvPr/>
        </p:nvSpPr>
        <p:spPr>
          <a:xfrm>
            <a:off x="6758334" y="4741435"/>
            <a:ext cx="2297167" cy="646331"/>
          </a:xfrm>
          <a:prstGeom prst="rect">
            <a:avLst/>
          </a:prstGeom>
          <a:noFill/>
        </p:spPr>
        <p:txBody>
          <a:bodyPr wrap="none" rtlCol="0">
            <a:spAutoFit/>
          </a:bodyPr>
          <a:lstStyle/>
          <a:p>
            <a:r>
              <a:rPr lang="en-US" dirty="0">
                <a:solidFill>
                  <a:srgbClr val="0070C0"/>
                </a:solidFill>
              </a:rPr>
              <a:t>Better:	Lengths: 2, 4</a:t>
            </a:r>
          </a:p>
          <a:p>
            <a:r>
              <a:rPr lang="en-US" dirty="0">
                <a:solidFill>
                  <a:srgbClr val="0070C0"/>
                </a:solidFill>
              </a:rPr>
              <a:t>	Profit: 54</a:t>
            </a:r>
          </a:p>
        </p:txBody>
      </p:sp>
      <p:sp>
        <p:nvSpPr>
          <p:cNvPr id="31" name="Rectangle 30"/>
          <p:cNvSpPr/>
          <p:nvPr/>
        </p:nvSpPr>
        <p:spPr>
          <a:xfrm>
            <a:off x="6019800" y="4011574"/>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50</a:t>
            </a:r>
          </a:p>
        </p:txBody>
      </p:sp>
      <p:sp>
        <p:nvSpPr>
          <p:cNvPr id="32" name="TextBox 31"/>
          <p:cNvSpPr txBox="1"/>
          <p:nvPr/>
        </p:nvSpPr>
        <p:spPr>
          <a:xfrm>
            <a:off x="6135657" y="4544974"/>
            <a:ext cx="301686" cy="369332"/>
          </a:xfrm>
          <a:prstGeom prst="rect">
            <a:avLst/>
          </a:prstGeom>
          <a:noFill/>
        </p:spPr>
        <p:txBody>
          <a:bodyPr wrap="none" rtlCol="0">
            <a:spAutoFit/>
          </a:bodyPr>
          <a:lstStyle/>
          <a:p>
            <a:r>
              <a:rPr lang="en-US" dirty="0">
                <a:solidFill>
                  <a:srgbClr val="FF33CC"/>
                </a:solidFill>
              </a:rPr>
              <a:t>6</a:t>
            </a:r>
          </a:p>
        </p:txBody>
      </p:sp>
    </p:spTree>
    <p:extLst>
      <p:ext uri="{BB962C8B-B14F-4D97-AF65-F5344CB8AC3E}">
        <p14:creationId xmlns:p14="http://schemas.microsoft.com/office/powerpoint/2010/main" val="198105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lstStyle/>
          <a:p>
            <a:r>
              <a:rPr lang="en-US" dirty="0"/>
              <a:t>Idea:</a:t>
            </a:r>
          </a:p>
          <a:p>
            <a:pPr marL="971550" lvl="1" indent="-514350">
              <a:buFont typeface="+mj-lt"/>
              <a:buAutoNum type="arabicPeriod"/>
            </a:pPr>
            <a:r>
              <a:rPr lang="en-US" dirty="0"/>
              <a:t>Identify recursive structure of the problem</a:t>
            </a:r>
          </a:p>
          <a:p>
            <a:pPr marL="1371600" lvl="2" indent="-514350"/>
            <a:r>
              <a:rPr lang="en-US" dirty="0"/>
              <a:t>What is the “last thing” done?</a:t>
            </a:r>
          </a:p>
          <a:p>
            <a:pPr marL="971550" lvl="1" indent="-514350">
              <a:buFont typeface="+mj-lt"/>
              <a:buAutoNum type="arabicPeriod"/>
            </a:pPr>
            <a:r>
              <a:rPr lang="en-US" dirty="0"/>
              <a:t>Select a good order for solving </a:t>
            </a:r>
            <a:r>
              <a:rPr lang="en-US" dirty="0" err="1"/>
              <a:t>subproblems</a:t>
            </a:r>
            <a:endParaRPr lang="en-US" dirty="0"/>
          </a:p>
          <a:p>
            <a:pPr lvl="2"/>
            <a:r>
              <a:rPr lang="en-US" dirty="0"/>
              <a:t>Usually smallest problem first</a:t>
            </a:r>
          </a:p>
          <a:p>
            <a:pPr lvl="2"/>
            <a:r>
              <a:rPr lang="en-US" dirty="0"/>
              <a:t>“Bottom up”</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p:sp>
        <p:nvSpPr>
          <p:cNvPr id="5" name="Rectangle 4"/>
          <p:cNvSpPr/>
          <p:nvPr/>
        </p:nvSpPr>
        <p:spPr>
          <a:xfrm>
            <a:off x="1066800" y="2209800"/>
            <a:ext cx="6781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17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Identify Recursive Structure</a:t>
            </a:r>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pic>
        <p:nvPicPr>
          <p:cNvPr id="5"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4560100" y="2687823"/>
            <a:ext cx="1600201" cy="6587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p:cNvSpPr txBox="1"/>
              <p:nvPr/>
            </p:nvSpPr>
            <p:spPr>
              <a:xfrm>
                <a:off x="2438400" y="1828800"/>
                <a:ext cx="7623112" cy="523220"/>
              </a:xfrm>
              <a:prstGeom prst="rect">
                <a:avLst/>
              </a:prstGeom>
              <a:noFill/>
            </p:spPr>
            <p:txBody>
              <a:bodyPr wrap="none" rtlCol="0">
                <a:spAutoFit/>
              </a:bodyPr>
              <a:lstStyle/>
              <a:p>
                <a14:m>
                  <m:oMath xmlns:m="http://schemas.openxmlformats.org/officeDocument/2006/math">
                    <m:r>
                      <a:rPr lang="en-US" sz="2800" i="1" dirty="0">
                        <a:solidFill>
                          <a:srgbClr val="FF33CC"/>
                        </a:solidFill>
                        <a:latin typeface="Cambria Math"/>
                      </a:rPr>
                      <m:t>𝐶𝑢𝑡</m:t>
                    </m:r>
                    <m:r>
                      <a:rPr lang="en-US" sz="2800" i="1" dirty="0">
                        <a:solidFill>
                          <a:srgbClr val="FF33CC"/>
                        </a:solidFill>
                        <a:latin typeface="Cambria Math"/>
                      </a:rPr>
                      <m:t>(</m:t>
                    </m:r>
                    <m:r>
                      <a:rPr lang="en-US" sz="2800" i="1" dirty="0">
                        <a:solidFill>
                          <a:srgbClr val="FF33CC"/>
                        </a:solidFill>
                        <a:latin typeface="Cambria Math"/>
                      </a:rPr>
                      <m:t>𝑛</m:t>
                    </m:r>
                    <m:r>
                      <a:rPr lang="en-US" sz="2800" i="1" dirty="0">
                        <a:solidFill>
                          <a:srgbClr val="FF33CC"/>
                        </a:solidFill>
                        <a:latin typeface="Cambria Math"/>
                      </a:rPr>
                      <m:t>)=</m:t>
                    </m:r>
                  </m:oMath>
                </a14:m>
                <a:r>
                  <a:rPr lang="en-US" sz="2800" dirty="0">
                    <a:solidFill>
                      <a:srgbClr val="FF33CC"/>
                    </a:solidFill>
                  </a:rPr>
                  <a:t> </a:t>
                </a:r>
                <a:r>
                  <a:rPr lang="en-US" sz="2800" dirty="0"/>
                  <a:t>value of best way to cut a log of length </a:t>
                </a:r>
                <a14:m>
                  <m:oMath xmlns:m="http://schemas.openxmlformats.org/officeDocument/2006/math">
                    <m:r>
                      <a:rPr lang="en-US" sz="2800" i="1">
                        <a:latin typeface="Cambria Math"/>
                      </a:rPr>
                      <m:t>𝑛</m:t>
                    </m:r>
                  </m:oMath>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438400" y="1828800"/>
                <a:ext cx="7623112" cy="523220"/>
              </a:xfrm>
              <a:prstGeom prst="rect">
                <a:avLst/>
              </a:prstGeom>
              <a:blipFill>
                <a:blip r:embed="rId3"/>
                <a:stretch>
                  <a:fillRect l="-500" t="-14634" b="-29268"/>
                </a:stretch>
              </a:blipFill>
            </p:spPr>
            <p:txBody>
              <a:bodyPr/>
              <a:lstStyle/>
              <a:p>
                <a:r>
                  <a:rPr lang="en-US">
                    <a:noFill/>
                  </a:rPr>
                  <a:t> </a:t>
                </a:r>
              </a:p>
            </p:txBody>
          </p:sp>
        </mc:Fallback>
      </mc:AlternateContent>
      <p:cxnSp>
        <p:nvCxnSpPr>
          <p:cNvPr id="8" name="Straight Connector 7"/>
          <p:cNvCxnSpPr/>
          <p:nvPr/>
        </p:nvCxnSpPr>
        <p:spPr>
          <a:xfrm>
            <a:off x="7391400" y="5181598"/>
            <a:ext cx="0" cy="160020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7620001" y="4724401"/>
                <a:ext cx="5747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a:rPr>
                            <m:t>ℓ</m:t>
                          </m:r>
                        </m:e>
                        <m:sub>
                          <m:r>
                            <a:rPr lang="en-US" sz="2400" i="1">
                              <a:solidFill>
                                <a:srgbClr val="0070C0"/>
                              </a:solidFill>
                              <a:latin typeface="Cambria Math"/>
                            </a:rPr>
                            <m:t>𝑛</m:t>
                          </m:r>
                        </m:sub>
                      </m:sSub>
                    </m:oMath>
                  </m:oMathPara>
                </a14:m>
                <a:endParaRPr lang="en-US" sz="2400" dirty="0">
                  <a:solidFill>
                    <a:srgbClr val="0070C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7620001" y="4724401"/>
                <a:ext cx="574773" cy="461665"/>
              </a:xfrm>
              <a:prstGeom prst="rect">
                <a:avLst/>
              </a:prstGeom>
              <a:blipFill>
                <a:blip r:embed="rId4"/>
                <a:stretch>
                  <a:fillRect/>
                </a:stretch>
              </a:blipFill>
            </p:spPr>
            <p:txBody>
              <a:bodyPr/>
              <a:lstStyle/>
              <a:p>
                <a:r>
                  <a:rPr lang="en-US">
                    <a:noFill/>
                  </a:rPr>
                  <a:t> </a:t>
                </a:r>
              </a:p>
            </p:txBody>
          </p:sp>
        </mc:Fallback>
      </mc:AlternateContent>
      <p:sp>
        <p:nvSpPr>
          <p:cNvPr id="12" name="Right Brace 11"/>
          <p:cNvSpPr/>
          <p:nvPr/>
        </p:nvSpPr>
        <p:spPr>
          <a:xfrm rot="16200000">
            <a:off x="4500265" y="2366661"/>
            <a:ext cx="457200" cy="5325078"/>
          </a:xfrm>
          <a:prstGeom prst="rightBrace">
            <a:avLst/>
          </a:prstGeom>
          <a:ln w="76200">
            <a:solidFill>
              <a:srgbClr val="FF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3794410" y="4358119"/>
                <a:ext cx="18689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FF33CC"/>
                          </a:solidFill>
                          <a:latin typeface="Cambria Math"/>
                        </a:rPr>
                        <m:t>𝐶𝑢𝑡</m:t>
                      </m:r>
                      <m:r>
                        <a:rPr lang="en-US" sz="2400" i="1">
                          <a:solidFill>
                            <a:srgbClr val="FF33CC"/>
                          </a:solidFill>
                          <a:latin typeface="Cambria Math"/>
                        </a:rPr>
                        <m:t>(</m:t>
                      </m:r>
                      <m:r>
                        <a:rPr lang="en-US" sz="2400" i="1">
                          <a:solidFill>
                            <a:srgbClr val="FF33CC"/>
                          </a:solidFill>
                          <a:latin typeface="Cambria Math"/>
                        </a:rPr>
                        <m:t>𝑛</m:t>
                      </m:r>
                      <m:r>
                        <a:rPr lang="en-US" sz="2400" i="1">
                          <a:solidFill>
                            <a:srgbClr val="FF33CC"/>
                          </a:solidFill>
                          <a:latin typeface="Cambria Math"/>
                        </a:rPr>
                        <m:t>−</m:t>
                      </m:r>
                      <m:sSub>
                        <m:sSubPr>
                          <m:ctrlPr>
                            <a:rPr lang="en-US" sz="2400" i="1">
                              <a:solidFill>
                                <a:srgbClr val="FF33CC"/>
                              </a:solidFill>
                              <a:latin typeface="Cambria Math" panose="02040503050406030204" pitchFamily="18" charset="0"/>
                            </a:rPr>
                          </m:ctrlPr>
                        </m:sSubPr>
                        <m:e>
                          <m:r>
                            <a:rPr lang="en-US" sz="2400" i="1">
                              <a:solidFill>
                                <a:srgbClr val="FF33CC"/>
                              </a:solidFill>
                              <a:latin typeface="Cambria Math"/>
                            </a:rPr>
                            <m:t>ℓ</m:t>
                          </m:r>
                        </m:e>
                        <m:sub>
                          <m:r>
                            <a:rPr lang="en-US" sz="2400" i="1">
                              <a:solidFill>
                                <a:srgbClr val="FF33CC"/>
                              </a:solidFill>
                              <a:latin typeface="Cambria Math"/>
                            </a:rPr>
                            <m:t>𝑛</m:t>
                          </m:r>
                        </m:sub>
                      </m:sSub>
                      <m:r>
                        <a:rPr lang="en-US" sz="2400" i="1">
                          <a:solidFill>
                            <a:srgbClr val="FF33CC"/>
                          </a:solidFill>
                          <a:latin typeface="Cambria Math"/>
                        </a:rPr>
                        <m:t>)</m:t>
                      </m:r>
                    </m:oMath>
                  </m:oMathPara>
                </a14:m>
                <a:endParaRPr lang="en-US" sz="2400" dirty="0">
                  <a:solidFill>
                    <a:srgbClr val="FF33CC"/>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3794410" y="4358119"/>
                <a:ext cx="1868910" cy="461665"/>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438400" y="2893963"/>
                <a:ext cx="2611164" cy="523220"/>
              </a:xfrm>
              <a:prstGeom prst="rect">
                <a:avLst/>
              </a:prstGeom>
              <a:noFill/>
            </p:spPr>
            <p:txBody>
              <a:bodyPr wrap="none" rtlCol="0">
                <a:spAutoFit/>
              </a:bodyPr>
              <a:lstStyle/>
              <a:p>
                <a14:m>
                  <m:oMath xmlns:m="http://schemas.openxmlformats.org/officeDocument/2006/math">
                    <m:r>
                      <a:rPr lang="en-US" sz="2800" i="1" dirty="0">
                        <a:solidFill>
                          <a:srgbClr val="FF33CC"/>
                        </a:solidFill>
                        <a:latin typeface="Cambria Math"/>
                      </a:rPr>
                      <m:t>𝐶𝑢𝑡</m:t>
                    </m:r>
                    <m:d>
                      <m:dPr>
                        <m:ctrlPr>
                          <a:rPr lang="en-US" sz="2800" i="1" dirty="0">
                            <a:solidFill>
                              <a:srgbClr val="FF33CC"/>
                            </a:solidFill>
                            <a:latin typeface="Cambria Math" panose="02040503050406030204" pitchFamily="18" charset="0"/>
                          </a:rPr>
                        </m:ctrlPr>
                      </m:dPr>
                      <m:e>
                        <m:r>
                          <a:rPr lang="en-US" sz="2800" i="1" dirty="0">
                            <a:solidFill>
                              <a:srgbClr val="FF33CC"/>
                            </a:solidFill>
                            <a:latin typeface="Cambria Math"/>
                          </a:rPr>
                          <m:t>𝑛</m:t>
                        </m:r>
                      </m:e>
                    </m:d>
                    <m:r>
                      <a:rPr lang="en-US" sz="2800" i="1" dirty="0">
                        <a:latin typeface="Cambria Math"/>
                      </a:rPr>
                      <m:t>=</m:t>
                    </m:r>
                    <m:r>
                      <m:rPr>
                        <m:sty m:val="p"/>
                      </m:rPr>
                      <a:rPr lang="en-US" sz="2800" dirty="0">
                        <a:latin typeface="Cambria Math"/>
                      </a:rPr>
                      <m:t>max</m:t>
                    </m:r>
                    <m:r>
                      <a:rPr lang="en-US" sz="2800" i="1" dirty="0">
                        <a:solidFill>
                          <a:srgbClr val="0070C0"/>
                        </a:solidFill>
                        <a:latin typeface="Cambria Math"/>
                      </a:rPr>
                      <m:t>⁡</m:t>
                    </m:r>
                  </m:oMath>
                </a14:m>
                <a:r>
                  <a:rPr lang="en-US" sz="2800" dirty="0">
                    <a:solidFill>
                      <a:srgbClr val="0070C0"/>
                    </a:solidFill>
                  </a:rPr>
                  <a:t> </a:t>
                </a:r>
              </a:p>
            </p:txBody>
          </p:sp>
        </mc:Choice>
        <mc:Fallback>
          <p:sp>
            <p:nvSpPr>
              <p:cNvPr id="14" name="TextBox 13"/>
              <p:cNvSpPr txBox="1">
                <a:spLocks noRot="1" noChangeAspect="1" noMove="1" noResize="1" noEditPoints="1" noAdjustHandles="1" noChangeArrowheads="1" noChangeShapeType="1" noTextEdit="1"/>
              </p:cNvSpPr>
              <p:nvPr/>
            </p:nvSpPr>
            <p:spPr>
              <a:xfrm>
                <a:off x="2438400" y="2893963"/>
                <a:ext cx="2611164" cy="523220"/>
              </a:xfrm>
              <a:prstGeom prst="rect">
                <a:avLst/>
              </a:prstGeom>
              <a:blipFill>
                <a:blip r:embed="rId6"/>
                <a:stretch>
                  <a:fillRect l="-1456" b="-195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221879" y="2367297"/>
                <a:ext cx="3139514" cy="1815882"/>
              </a:xfrm>
              <a:prstGeom prst="rect">
                <a:avLst/>
              </a:prstGeom>
              <a:noFill/>
            </p:spPr>
            <p:txBody>
              <a:bodyPr wrap="none" rtlCol="0">
                <a:spAutoFit/>
              </a:bodyPr>
              <a:lstStyle/>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𝑛</m:t>
                        </m:r>
                        <m:r>
                          <a:rPr lang="en-US" sz="2800" i="1">
                            <a:solidFill>
                              <a:srgbClr val="FF33CC"/>
                            </a:solidFill>
                            <a:latin typeface="Cambria Math"/>
                          </a:rPr>
                          <m:t>−1</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1</m:t>
                        </m:r>
                      </m:e>
                    </m:d>
                  </m:oMath>
                </a14:m>
                <a:r>
                  <a:rPr lang="en-US" sz="2800" dirty="0">
                    <a:solidFill>
                      <a:srgbClr val="0070C0"/>
                    </a:solidFill>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𝑛</m:t>
                        </m:r>
                        <m:r>
                          <a:rPr lang="en-US" sz="2800" i="1">
                            <a:solidFill>
                              <a:srgbClr val="FF33CC"/>
                            </a:solidFill>
                            <a:latin typeface="Cambria Math"/>
                          </a:rPr>
                          <m:t>−2</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2</m:t>
                        </m:r>
                      </m:e>
                    </m:d>
                  </m:oMath>
                </a14:m>
                <a:r>
                  <a:rPr lang="en-US" sz="2800" dirty="0">
                    <a:solidFill>
                      <a:srgbClr val="0070C0"/>
                    </a:solidFill>
                  </a:rPr>
                  <a:t> </a:t>
                </a:r>
              </a:p>
              <a:p>
                <a14:m>
                  <m:oMath xmlns:m="http://schemas.openxmlformats.org/officeDocument/2006/math">
                    <m:r>
                      <a:rPr lang="en-US" sz="2800" i="1">
                        <a:latin typeface="Cambria Math"/>
                      </a:rPr>
                      <m:t>…</m:t>
                    </m:r>
                  </m:oMath>
                </a14:m>
                <a:r>
                  <a:rPr lang="en-US" sz="2800" dirty="0">
                    <a:solidFill>
                      <a:srgbClr val="0070C0"/>
                    </a:solidFill>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0</m:t>
                        </m:r>
                      </m:e>
                    </m:d>
                    <m:r>
                      <a:rPr lang="en-US" sz="2800" i="1">
                        <a:latin typeface="Cambria Math"/>
                      </a:rPr>
                      <m:t>+</m:t>
                    </m:r>
                    <m:r>
                      <a:rPr lang="en-US" sz="2800" i="1">
                        <a:solidFill>
                          <a:srgbClr val="0070C0"/>
                        </a:solidFill>
                        <a:latin typeface="Cambria Math"/>
                      </a:rPr>
                      <m:t>𝑃</m:t>
                    </m:r>
                    <m:r>
                      <a:rPr lang="en-US" sz="2800" i="1">
                        <a:solidFill>
                          <a:srgbClr val="0070C0"/>
                        </a:solidFill>
                        <a:latin typeface="Cambria Math"/>
                      </a:rPr>
                      <m:t>[</m:t>
                    </m:r>
                    <m:r>
                      <a:rPr lang="en-US" sz="2800" i="1">
                        <a:solidFill>
                          <a:srgbClr val="0070C0"/>
                        </a:solidFill>
                        <a:latin typeface="Cambria Math"/>
                      </a:rPr>
                      <m:t>𝑛</m:t>
                    </m:r>
                    <m:r>
                      <a:rPr lang="en-US" sz="2800" i="1">
                        <a:solidFill>
                          <a:srgbClr val="0070C0"/>
                        </a:solidFill>
                        <a:latin typeface="Cambria Math"/>
                      </a:rPr>
                      <m:t>]</m:t>
                    </m:r>
                  </m:oMath>
                </a14:m>
                <a:r>
                  <a:rPr lang="en-US" sz="2800" dirty="0">
                    <a:solidFill>
                      <a:srgbClr val="0070C0"/>
                    </a:solidFill>
                  </a:rPr>
                  <a:t> </a:t>
                </a:r>
              </a:p>
            </p:txBody>
          </p:sp>
        </mc:Choice>
        <mc:Fallback>
          <p:sp>
            <p:nvSpPr>
              <p:cNvPr id="15" name="TextBox 14"/>
              <p:cNvSpPr txBox="1">
                <a:spLocks noRot="1" noChangeAspect="1" noMove="1" noResize="1" noEditPoints="1" noAdjustHandles="1" noChangeArrowheads="1" noChangeShapeType="1" noTextEdit="1"/>
              </p:cNvSpPr>
              <p:nvPr/>
            </p:nvSpPr>
            <p:spPr>
              <a:xfrm>
                <a:off x="5221879" y="2367297"/>
                <a:ext cx="3139514" cy="1815882"/>
              </a:xfrm>
              <a:prstGeom prst="rect">
                <a:avLst/>
              </a:prstGeom>
              <a:blipFill>
                <a:blip r:embed="rId7"/>
                <a:stretch>
                  <a:fillRect l="-806" b="-4861"/>
                </a:stretch>
              </a:blipFill>
            </p:spPr>
            <p:txBody>
              <a:bodyPr/>
              <a:lstStyle/>
              <a:p>
                <a:r>
                  <a:rPr lang="en-US">
                    <a:noFill/>
                  </a:rPr>
                  <a:t> </a:t>
                </a:r>
              </a:p>
            </p:txBody>
          </p:sp>
        </mc:Fallback>
      </mc:AlternateContent>
      <p:sp>
        <p:nvSpPr>
          <p:cNvPr id="16" name="Right Brace 15"/>
          <p:cNvSpPr/>
          <p:nvPr/>
        </p:nvSpPr>
        <p:spPr>
          <a:xfrm rot="10800000">
            <a:off x="4800601" y="2352020"/>
            <a:ext cx="506456" cy="1831159"/>
          </a:xfrm>
          <a:prstGeom prst="rightBrace">
            <a:avLst>
              <a:gd name="adj1" fmla="val 8333"/>
              <a:gd name="adj2" fmla="val 560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391405" y="5778850"/>
            <a:ext cx="1199111" cy="461665"/>
          </a:xfrm>
          <a:prstGeom prst="rect">
            <a:avLst/>
          </a:prstGeom>
          <a:noFill/>
        </p:spPr>
        <p:txBody>
          <a:bodyPr wrap="none" rtlCol="0">
            <a:spAutoFit/>
          </a:bodyPr>
          <a:lstStyle/>
          <a:p>
            <a:r>
              <a:rPr lang="en-US" sz="2400" b="1" dirty="0">
                <a:solidFill>
                  <a:srgbClr val="0070C0"/>
                </a:solidFill>
              </a:rPr>
              <a:t>Last Cut</a:t>
            </a:r>
          </a:p>
        </p:txBody>
      </p:sp>
      <mc:AlternateContent xmlns:mc="http://schemas.openxmlformats.org/markup-compatibility/2006">
        <mc:Choice xmlns:a14="http://schemas.microsoft.com/office/drawing/2010/main" Requires="a14">
          <p:sp>
            <p:nvSpPr>
              <p:cNvPr id="18" name="Rectangle 17"/>
              <p:cNvSpPr/>
              <p:nvPr/>
            </p:nvSpPr>
            <p:spPr>
              <a:xfrm>
                <a:off x="2209800" y="5791201"/>
                <a:ext cx="4968540" cy="461665"/>
              </a:xfrm>
              <a:prstGeom prst="rect">
                <a:avLst/>
              </a:prstGeom>
            </p:spPr>
            <p:txBody>
              <a:bodyPr wrap="none">
                <a:spAutoFit/>
              </a:bodyPr>
              <a:lstStyle/>
              <a:p>
                <a:r>
                  <a:rPr lang="en-US" sz="2400" b="1" dirty="0">
                    <a:solidFill>
                      <a:srgbClr val="FF33CC"/>
                    </a:solidFill>
                  </a:rPr>
                  <a:t>best way to cut a log of length </a:t>
                </a:r>
                <a14:m>
                  <m:oMath xmlns:m="http://schemas.openxmlformats.org/officeDocument/2006/math">
                    <m:r>
                      <a:rPr lang="en-US" sz="2400" b="1" i="1">
                        <a:solidFill>
                          <a:srgbClr val="FF33CC"/>
                        </a:solidFill>
                        <a:latin typeface="Cambria Math"/>
                      </a:rPr>
                      <m:t>𝒏</m:t>
                    </m:r>
                    <m:r>
                      <a:rPr lang="en-US" sz="2400" b="1" i="1">
                        <a:solidFill>
                          <a:srgbClr val="FF33CC"/>
                        </a:solidFill>
                        <a:latin typeface="Cambria Math"/>
                      </a:rPr>
                      <m:t>−</m:t>
                    </m:r>
                    <m:sSub>
                      <m:sSubPr>
                        <m:ctrlPr>
                          <a:rPr lang="en-US" sz="2400" b="1" i="1">
                            <a:solidFill>
                              <a:srgbClr val="FF33CC"/>
                            </a:solidFill>
                            <a:latin typeface="Cambria Math" panose="02040503050406030204" pitchFamily="18" charset="0"/>
                          </a:rPr>
                        </m:ctrlPr>
                      </m:sSubPr>
                      <m:e>
                        <m:r>
                          <a:rPr lang="en-US" sz="2400" b="1" i="1">
                            <a:solidFill>
                              <a:srgbClr val="FF33CC"/>
                            </a:solidFill>
                            <a:latin typeface="Cambria Math"/>
                          </a:rPr>
                          <m:t>ℓ</m:t>
                        </m:r>
                      </m:e>
                      <m:sub>
                        <m:r>
                          <a:rPr lang="en-US" sz="2400" b="1" i="1">
                            <a:solidFill>
                              <a:srgbClr val="FF33CC"/>
                            </a:solidFill>
                            <a:latin typeface="Cambria Math"/>
                          </a:rPr>
                          <m:t>𝒏</m:t>
                        </m:r>
                      </m:sub>
                    </m:sSub>
                  </m:oMath>
                </a14:m>
                <a:endParaRPr lang="en-US" sz="2400" b="1" dirty="0">
                  <a:solidFill>
                    <a:srgbClr val="FF33CC"/>
                  </a:solidFill>
                </a:endParaRPr>
              </a:p>
            </p:txBody>
          </p:sp>
        </mc:Choice>
        <mc:Fallback>
          <p:sp>
            <p:nvSpPr>
              <p:cNvPr id="18" name="Rectangle 17"/>
              <p:cNvSpPr>
                <a:spLocks noRot="1" noChangeAspect="1" noMove="1" noResize="1" noEditPoints="1" noAdjustHandles="1" noChangeArrowheads="1" noChangeShapeType="1" noTextEdit="1"/>
              </p:cNvSpPr>
              <p:nvPr/>
            </p:nvSpPr>
            <p:spPr>
              <a:xfrm>
                <a:off x="2209800" y="5791201"/>
                <a:ext cx="4968540" cy="461665"/>
              </a:xfrm>
              <a:prstGeom prst="rect">
                <a:avLst/>
              </a:prstGeom>
              <a:blipFill>
                <a:blip r:embed="rId8"/>
                <a:stretch>
                  <a:fillRect l="-1786" t="-8333" b="-30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2895601" y="1371600"/>
                <a:ext cx="4812471" cy="523220"/>
              </a:xfrm>
              <a:prstGeom prst="rect">
                <a:avLst/>
              </a:prstGeom>
            </p:spPr>
            <p:txBody>
              <a:bodyPr wrap="none">
                <a:spAutoFit/>
              </a:bodyPr>
              <a:lstStyle/>
              <a:p>
                <a14:m>
                  <m:oMath xmlns:m="http://schemas.openxmlformats.org/officeDocument/2006/math">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𝑖</m:t>
                        </m:r>
                      </m:e>
                    </m:d>
                    <m:r>
                      <a:rPr lang="en-US" sz="2800">
                        <a:solidFill>
                          <a:srgbClr val="0070C0"/>
                        </a:solidFill>
                        <a:latin typeface="Cambria Math"/>
                      </a:rPr>
                      <m:t>=</m:t>
                    </m:r>
                  </m:oMath>
                </a14:m>
                <a:r>
                  <a:rPr lang="en-US" sz="2800" dirty="0"/>
                  <a:t> value of a cut of length </a:t>
                </a:r>
                <a14:m>
                  <m:oMath xmlns:m="http://schemas.openxmlformats.org/officeDocument/2006/math">
                    <m:r>
                      <a:rPr lang="en-US" sz="2800" i="1">
                        <a:latin typeface="Cambria Math"/>
                      </a:rPr>
                      <m:t>𝑖</m:t>
                    </m:r>
                  </m:oMath>
                </a14:m>
                <a:endParaRPr lang="en-US" sz="2800" dirty="0"/>
              </a:p>
            </p:txBody>
          </p:sp>
        </mc:Choice>
        <mc:Fallback>
          <p:sp>
            <p:nvSpPr>
              <p:cNvPr id="3" name="Rectangle 2"/>
              <p:cNvSpPr>
                <a:spLocks noRot="1" noChangeAspect="1" noMove="1" noResize="1" noEditPoints="1" noAdjustHandles="1" noChangeArrowheads="1" noChangeShapeType="1" noTextEdit="1"/>
              </p:cNvSpPr>
              <p:nvPr/>
            </p:nvSpPr>
            <p:spPr>
              <a:xfrm>
                <a:off x="2895601" y="1371600"/>
                <a:ext cx="4812471" cy="523220"/>
              </a:xfrm>
              <a:prstGeom prst="rect">
                <a:avLst/>
              </a:prstGeom>
              <a:blipFill>
                <a:blip r:embed="rId9"/>
                <a:stretch>
                  <a:fillRect l="-792" t="-14634" b="-29268"/>
                </a:stretch>
              </a:blipFill>
            </p:spPr>
            <p:txBody>
              <a:bodyPr/>
              <a:lstStyle/>
              <a:p>
                <a:r>
                  <a:rPr lang="en-US">
                    <a:noFill/>
                  </a:rPr>
                  <a:t> </a:t>
                </a:r>
              </a:p>
            </p:txBody>
          </p:sp>
        </mc:Fallback>
      </mc:AlternateContent>
    </p:spTree>
    <p:extLst>
      <p:ext uri="{BB962C8B-B14F-4D97-AF65-F5344CB8AC3E}">
        <p14:creationId xmlns:p14="http://schemas.microsoft.com/office/powerpoint/2010/main" val="186563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p:bldP spid="15" grpId="0"/>
      <p:bldP spid="16" grpId="0" animBg="1"/>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lstStyle/>
          <a:p>
            <a:r>
              <a:rPr lang="en-US" dirty="0"/>
              <a:t>Idea:</a:t>
            </a:r>
          </a:p>
          <a:p>
            <a:pPr marL="971550" lvl="1" indent="-514350">
              <a:buFont typeface="+mj-lt"/>
              <a:buAutoNum type="arabicPeriod"/>
            </a:pPr>
            <a:r>
              <a:rPr lang="en-US" dirty="0"/>
              <a:t>Identify recursive structure of the problem</a:t>
            </a:r>
          </a:p>
          <a:p>
            <a:pPr marL="1371600" lvl="2" indent="-514350"/>
            <a:r>
              <a:rPr lang="en-US" dirty="0"/>
              <a:t>What is the “last thing” done?</a:t>
            </a:r>
          </a:p>
          <a:p>
            <a:pPr marL="971550" lvl="1" indent="-514350">
              <a:buFont typeface="+mj-lt"/>
              <a:buAutoNum type="arabicPeriod"/>
            </a:pPr>
            <a:r>
              <a:rPr lang="en-US" dirty="0"/>
              <a:t>Select a good order for solving </a:t>
            </a:r>
            <a:r>
              <a:rPr lang="en-US" dirty="0" err="1"/>
              <a:t>subproblems</a:t>
            </a:r>
            <a:endParaRPr lang="en-US" dirty="0"/>
          </a:p>
          <a:p>
            <a:pPr lvl="2"/>
            <a:r>
              <a:rPr lang="en-US" dirty="0"/>
              <a:t>Usually smallest problem first</a:t>
            </a:r>
          </a:p>
          <a:p>
            <a:pPr lvl="2"/>
            <a:r>
              <a:rPr lang="en-US" dirty="0"/>
              <a:t>“Bottom up”</a:t>
            </a:r>
          </a:p>
        </p:txBody>
      </p:sp>
      <p:sp>
        <p:nvSpPr>
          <p:cNvPr id="4" name="Slide Number Placeholder 3"/>
          <p:cNvSpPr>
            <a:spLocks noGrp="1"/>
          </p:cNvSpPr>
          <p:nvPr>
            <p:ph type="sldNum" sz="quarter" idx="12"/>
          </p:nvPr>
        </p:nvSpPr>
        <p:spPr/>
        <p:txBody>
          <a:bodyPr/>
          <a:lstStyle/>
          <a:p>
            <a:fld id="{86BADE50-950A-4D58-BFB2-FA2C6A8B385D}" type="slidenum">
              <a:rPr lang="en-US" smtClean="0"/>
              <a:t>19</a:t>
            </a:fld>
            <a:endParaRPr lang="en-US"/>
          </a:p>
        </p:txBody>
      </p:sp>
      <p:sp>
        <p:nvSpPr>
          <p:cNvPr id="5" name="Rectangle 4"/>
          <p:cNvSpPr/>
          <p:nvPr/>
        </p:nvSpPr>
        <p:spPr>
          <a:xfrm>
            <a:off x="1143000" y="3200400"/>
            <a:ext cx="6934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374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0A5-65F2-3A43-BF12-097A586BFB1C}"/>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E7E25575-A739-8F45-B6C5-6CF247DC4D45}"/>
              </a:ext>
            </a:extLst>
          </p:cNvPr>
          <p:cNvSpPr>
            <a:spLocks noGrp="1"/>
          </p:cNvSpPr>
          <p:nvPr>
            <p:ph idx="1"/>
          </p:nvPr>
        </p:nvSpPr>
        <p:spPr/>
        <p:txBody>
          <a:bodyPr>
            <a:normAutofit/>
          </a:bodyPr>
          <a:lstStyle/>
          <a:p>
            <a:r>
              <a:rPr lang="en-US" b="1" dirty="0"/>
              <a:t>SDAC is looking for a notetaker for our class. Please consider doing this as a great service for one of your classmates. </a:t>
            </a:r>
            <a:br>
              <a:rPr lang="en-US" b="1" dirty="0"/>
            </a:br>
            <a:r>
              <a:rPr lang="en-US" sz="2600" b="1" dirty="0">
                <a:hlinkClick r:id="rId2"/>
              </a:rPr>
              <a:t>http://yukon.accessiblelearning.com/virginia/ApplicationNotetaker.aspx</a:t>
            </a:r>
            <a:r>
              <a:rPr lang="en-US" dirty="0"/>
              <a:t> </a:t>
            </a:r>
            <a:br>
              <a:rPr lang="en-US" dirty="0"/>
            </a:br>
            <a:br>
              <a:rPr lang="en-US" dirty="0"/>
            </a:br>
            <a:r>
              <a:rPr lang="en-US" dirty="0"/>
              <a:t>SDAC has some great prizes to raffle off to successful notetakers at the end of the semester. Prizes include gift certificates to local restaurants, shops, and entertainment such as Bodo's, Boylan Heights, and The Escape Room. </a:t>
            </a:r>
          </a:p>
        </p:txBody>
      </p:sp>
      <p:sp>
        <p:nvSpPr>
          <p:cNvPr id="4" name="Slide Number Placeholder 3">
            <a:extLst>
              <a:ext uri="{FF2B5EF4-FFF2-40B4-BE49-F238E27FC236}">
                <a16:creationId xmlns:a16="http://schemas.microsoft.com/office/drawing/2014/main" id="{C1D5D266-BEE0-F749-AC11-ABCD64FB4D0A}"/>
              </a:ext>
            </a:extLst>
          </p:cNvPr>
          <p:cNvSpPr>
            <a:spLocks noGrp="1"/>
          </p:cNvSpPr>
          <p:nvPr>
            <p:ph type="sldNum" sz="quarter" idx="12"/>
          </p:nvPr>
        </p:nvSpPr>
        <p:spPr/>
        <p:txBody>
          <a:bodyPr/>
          <a:lstStyle/>
          <a:p>
            <a:fld id="{86BADE50-950A-4D58-BFB2-FA2C6A8B385D}" type="slidenum">
              <a:rPr lang="en-US" smtClean="0"/>
              <a:t>2</a:t>
            </a:fld>
            <a:endParaRPr lang="en-US"/>
          </a:p>
        </p:txBody>
      </p:sp>
    </p:spTree>
    <p:extLst>
      <p:ext uri="{BB962C8B-B14F-4D97-AF65-F5344CB8AC3E}">
        <p14:creationId xmlns:p14="http://schemas.microsoft.com/office/powerpoint/2010/main" val="861957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Select a Good Order for Solving </a:t>
            </a:r>
            <a:r>
              <a:rPr lang="en-US" dirty="0" err="1"/>
              <a:t>Subproblems</a:t>
            </a:r>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20</a:t>
            </a:fld>
            <a:endParaRPr lang="en-US"/>
          </a:p>
        </p:txBody>
      </p:sp>
      <p:pic>
        <p:nvPicPr>
          <p:cNvPr id="19"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5050024" y="2687823"/>
            <a:ext cx="1600201" cy="658775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3528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3886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4419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953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486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60198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6553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7086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7620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8153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8269257" y="4500349"/>
            <a:ext cx="418704" cy="369332"/>
          </a:xfrm>
          <a:prstGeom prst="rect">
            <a:avLst/>
          </a:prstGeom>
          <a:noFill/>
        </p:spPr>
        <p:txBody>
          <a:bodyPr wrap="none" rtlCol="0">
            <a:spAutoFit/>
          </a:bodyPr>
          <a:lstStyle/>
          <a:p>
            <a:r>
              <a:rPr lang="en-US" dirty="0">
                <a:solidFill>
                  <a:srgbClr val="0070C0"/>
                </a:solidFill>
              </a:rPr>
              <a:t>10</a:t>
            </a:r>
          </a:p>
        </p:txBody>
      </p:sp>
      <p:sp>
        <p:nvSpPr>
          <p:cNvPr id="31" name="TextBox 30"/>
          <p:cNvSpPr txBox="1"/>
          <p:nvPr/>
        </p:nvSpPr>
        <p:spPr>
          <a:xfrm>
            <a:off x="7735857" y="4484427"/>
            <a:ext cx="301686" cy="369332"/>
          </a:xfrm>
          <a:prstGeom prst="rect">
            <a:avLst/>
          </a:prstGeom>
          <a:noFill/>
        </p:spPr>
        <p:txBody>
          <a:bodyPr wrap="none" rtlCol="0">
            <a:spAutoFit/>
          </a:bodyPr>
          <a:lstStyle/>
          <a:p>
            <a:r>
              <a:rPr lang="en-US" dirty="0">
                <a:solidFill>
                  <a:srgbClr val="0070C0"/>
                </a:solidFill>
              </a:rPr>
              <a:t>9</a:t>
            </a:r>
          </a:p>
        </p:txBody>
      </p:sp>
      <p:sp>
        <p:nvSpPr>
          <p:cNvPr id="32" name="TextBox 31"/>
          <p:cNvSpPr txBox="1"/>
          <p:nvPr/>
        </p:nvSpPr>
        <p:spPr>
          <a:xfrm>
            <a:off x="7202457" y="4484427"/>
            <a:ext cx="301686" cy="369332"/>
          </a:xfrm>
          <a:prstGeom prst="rect">
            <a:avLst/>
          </a:prstGeom>
          <a:noFill/>
        </p:spPr>
        <p:txBody>
          <a:bodyPr wrap="none" rtlCol="0">
            <a:spAutoFit/>
          </a:bodyPr>
          <a:lstStyle/>
          <a:p>
            <a:r>
              <a:rPr lang="en-US" dirty="0">
                <a:solidFill>
                  <a:srgbClr val="0070C0"/>
                </a:solidFill>
              </a:rPr>
              <a:t>8</a:t>
            </a:r>
          </a:p>
        </p:txBody>
      </p:sp>
      <p:sp>
        <p:nvSpPr>
          <p:cNvPr id="33" name="TextBox 32"/>
          <p:cNvSpPr txBox="1"/>
          <p:nvPr/>
        </p:nvSpPr>
        <p:spPr>
          <a:xfrm>
            <a:off x="6669057" y="4484427"/>
            <a:ext cx="301686" cy="369332"/>
          </a:xfrm>
          <a:prstGeom prst="rect">
            <a:avLst/>
          </a:prstGeom>
          <a:noFill/>
        </p:spPr>
        <p:txBody>
          <a:bodyPr wrap="none" rtlCol="0">
            <a:spAutoFit/>
          </a:bodyPr>
          <a:lstStyle/>
          <a:p>
            <a:r>
              <a:rPr lang="en-US" dirty="0">
                <a:solidFill>
                  <a:srgbClr val="0070C0"/>
                </a:solidFill>
              </a:rPr>
              <a:t>7</a:t>
            </a:r>
          </a:p>
        </p:txBody>
      </p:sp>
      <p:sp>
        <p:nvSpPr>
          <p:cNvPr id="34" name="TextBox 33"/>
          <p:cNvSpPr txBox="1"/>
          <p:nvPr/>
        </p:nvSpPr>
        <p:spPr>
          <a:xfrm>
            <a:off x="6135657" y="4484427"/>
            <a:ext cx="301686" cy="369332"/>
          </a:xfrm>
          <a:prstGeom prst="rect">
            <a:avLst/>
          </a:prstGeom>
          <a:noFill/>
        </p:spPr>
        <p:txBody>
          <a:bodyPr wrap="none" rtlCol="0">
            <a:spAutoFit/>
          </a:bodyPr>
          <a:lstStyle/>
          <a:p>
            <a:r>
              <a:rPr lang="en-US" dirty="0">
                <a:solidFill>
                  <a:srgbClr val="0070C0"/>
                </a:solidFill>
              </a:rPr>
              <a:t>6</a:t>
            </a:r>
          </a:p>
        </p:txBody>
      </p:sp>
      <p:sp>
        <p:nvSpPr>
          <p:cNvPr id="35" name="TextBox 34"/>
          <p:cNvSpPr txBox="1"/>
          <p:nvPr/>
        </p:nvSpPr>
        <p:spPr>
          <a:xfrm>
            <a:off x="5602257" y="4495800"/>
            <a:ext cx="301686" cy="369332"/>
          </a:xfrm>
          <a:prstGeom prst="rect">
            <a:avLst/>
          </a:prstGeom>
          <a:noFill/>
        </p:spPr>
        <p:txBody>
          <a:bodyPr wrap="none" rtlCol="0">
            <a:spAutoFit/>
          </a:bodyPr>
          <a:lstStyle/>
          <a:p>
            <a:r>
              <a:rPr lang="en-US" dirty="0">
                <a:solidFill>
                  <a:srgbClr val="0070C0"/>
                </a:solidFill>
              </a:rPr>
              <a:t>5</a:t>
            </a:r>
          </a:p>
        </p:txBody>
      </p:sp>
      <p:sp>
        <p:nvSpPr>
          <p:cNvPr id="36" name="TextBox 35"/>
          <p:cNvSpPr txBox="1"/>
          <p:nvPr/>
        </p:nvSpPr>
        <p:spPr>
          <a:xfrm>
            <a:off x="5068857" y="4495800"/>
            <a:ext cx="301686" cy="369332"/>
          </a:xfrm>
          <a:prstGeom prst="rect">
            <a:avLst/>
          </a:prstGeom>
          <a:noFill/>
        </p:spPr>
        <p:txBody>
          <a:bodyPr wrap="none" rtlCol="0">
            <a:spAutoFit/>
          </a:bodyPr>
          <a:lstStyle/>
          <a:p>
            <a:r>
              <a:rPr lang="en-US" dirty="0">
                <a:solidFill>
                  <a:srgbClr val="0070C0"/>
                </a:solidFill>
              </a:rPr>
              <a:t>4</a:t>
            </a:r>
          </a:p>
        </p:txBody>
      </p:sp>
      <p:sp>
        <p:nvSpPr>
          <p:cNvPr id="37" name="TextBox 36"/>
          <p:cNvSpPr txBox="1"/>
          <p:nvPr/>
        </p:nvSpPr>
        <p:spPr>
          <a:xfrm>
            <a:off x="4535457" y="4484427"/>
            <a:ext cx="301686" cy="369332"/>
          </a:xfrm>
          <a:prstGeom prst="rect">
            <a:avLst/>
          </a:prstGeom>
          <a:noFill/>
        </p:spPr>
        <p:txBody>
          <a:bodyPr wrap="none" rtlCol="0">
            <a:spAutoFit/>
          </a:bodyPr>
          <a:lstStyle/>
          <a:p>
            <a:r>
              <a:rPr lang="en-US" dirty="0">
                <a:solidFill>
                  <a:srgbClr val="0070C0"/>
                </a:solidFill>
              </a:rPr>
              <a:t>3</a:t>
            </a:r>
          </a:p>
        </p:txBody>
      </p:sp>
      <p:sp>
        <p:nvSpPr>
          <p:cNvPr id="38" name="TextBox 37"/>
          <p:cNvSpPr txBox="1"/>
          <p:nvPr/>
        </p:nvSpPr>
        <p:spPr>
          <a:xfrm>
            <a:off x="4002057" y="4495800"/>
            <a:ext cx="301686" cy="369332"/>
          </a:xfrm>
          <a:prstGeom prst="rect">
            <a:avLst/>
          </a:prstGeom>
          <a:noFill/>
        </p:spPr>
        <p:txBody>
          <a:bodyPr wrap="none" rtlCol="0">
            <a:spAutoFit/>
          </a:bodyPr>
          <a:lstStyle/>
          <a:p>
            <a:r>
              <a:rPr lang="en-US" dirty="0">
                <a:solidFill>
                  <a:srgbClr val="0070C0"/>
                </a:solidFill>
              </a:rPr>
              <a:t>2</a:t>
            </a:r>
          </a:p>
        </p:txBody>
      </p:sp>
      <p:sp>
        <p:nvSpPr>
          <p:cNvPr id="39" name="TextBox 38"/>
          <p:cNvSpPr txBox="1"/>
          <p:nvPr/>
        </p:nvSpPr>
        <p:spPr>
          <a:xfrm>
            <a:off x="3468657" y="4500349"/>
            <a:ext cx="301686" cy="369332"/>
          </a:xfrm>
          <a:prstGeom prst="rect">
            <a:avLst/>
          </a:prstGeom>
          <a:noFill/>
        </p:spPr>
        <p:txBody>
          <a:bodyPr wrap="none" rtlCol="0">
            <a:spAutoFit/>
          </a:bodyPr>
          <a:lstStyle/>
          <a:p>
            <a:r>
              <a:rPr lang="en-US" dirty="0">
                <a:solidFill>
                  <a:srgbClr val="0070C0"/>
                </a:solidFill>
              </a:rPr>
              <a:t>1</a:t>
            </a:r>
          </a:p>
        </p:txBody>
      </p:sp>
      <p:sp>
        <p:nvSpPr>
          <p:cNvPr id="40" name="TextBox 39"/>
          <p:cNvSpPr txBox="1"/>
          <p:nvPr/>
        </p:nvSpPr>
        <p:spPr>
          <a:xfrm>
            <a:off x="1780476" y="4507594"/>
            <a:ext cx="886525" cy="369332"/>
          </a:xfrm>
          <a:prstGeom prst="rect">
            <a:avLst/>
          </a:prstGeom>
          <a:noFill/>
        </p:spPr>
        <p:txBody>
          <a:bodyPr wrap="none" rtlCol="0">
            <a:spAutoFit/>
          </a:bodyPr>
          <a:lstStyle/>
          <a:p>
            <a:r>
              <a:rPr lang="en-US" dirty="0">
                <a:solidFill>
                  <a:srgbClr val="0070C0"/>
                </a:solidFill>
              </a:rPr>
              <a:t>Length:</a:t>
            </a:r>
          </a:p>
        </p:txBody>
      </p:sp>
      <mc:AlternateContent xmlns:mc="http://schemas.openxmlformats.org/markup-compatibility/2006">
        <mc:Choice xmlns:a14="http://schemas.microsoft.com/office/drawing/2010/main" Requires="a14">
          <p:sp>
            <p:nvSpPr>
              <p:cNvPr id="41" name="TextBox 40"/>
              <p:cNvSpPr txBox="1"/>
              <p:nvPr/>
            </p:nvSpPr>
            <p:spPr>
              <a:xfrm>
                <a:off x="1828801" y="4044434"/>
                <a:ext cx="888513" cy="369332"/>
              </a:xfrm>
              <a:prstGeom prst="rect">
                <a:avLst/>
              </a:prstGeom>
              <a:noFill/>
            </p:spPr>
            <p:txBody>
              <a:bodyPr wrap="none" rtlCol="0">
                <a:spAutoFit/>
              </a:bodyPr>
              <a:lstStyle/>
              <a:p>
                <a14:m>
                  <m:oMath xmlns:m="http://schemas.openxmlformats.org/officeDocument/2006/math">
                    <m:r>
                      <a:rPr lang="en-US" i="1" dirty="0">
                        <a:solidFill>
                          <a:srgbClr val="FF33CC"/>
                        </a:solidFill>
                        <a:latin typeface="Cambria Math"/>
                      </a:rPr>
                      <m:t>𝐶𝑢𝑡</m:t>
                    </m:r>
                    <m:r>
                      <a:rPr lang="en-US" i="1" dirty="0">
                        <a:solidFill>
                          <a:srgbClr val="FF33CC"/>
                        </a:solidFill>
                        <a:latin typeface="Cambria Math"/>
                      </a:rPr>
                      <m:t>(</m:t>
                    </m:r>
                    <m:r>
                      <a:rPr lang="en-US" i="1" dirty="0" err="1">
                        <a:solidFill>
                          <a:srgbClr val="FF33CC"/>
                        </a:solidFill>
                        <a:latin typeface="Cambria Math"/>
                      </a:rPr>
                      <m:t>𝑖</m:t>
                    </m:r>
                    <m:r>
                      <a:rPr lang="en-US" i="1" dirty="0">
                        <a:solidFill>
                          <a:srgbClr val="FF33CC"/>
                        </a:solidFill>
                        <a:latin typeface="Cambria Math"/>
                      </a:rPr>
                      <m:t>)</m:t>
                    </m:r>
                  </m:oMath>
                </a14:m>
                <a:r>
                  <a:rPr lang="en-US" dirty="0">
                    <a:solidFill>
                      <a:srgbClr val="FF33CC"/>
                    </a:solidFill>
                  </a:rPr>
                  <a:t>:</a:t>
                </a:r>
              </a:p>
            </p:txBody>
          </p:sp>
        </mc:Choice>
        <mc:Fallback>
          <p:sp>
            <p:nvSpPr>
              <p:cNvPr id="41" name="TextBox 40"/>
              <p:cNvSpPr txBox="1">
                <a:spLocks noRot="1" noChangeAspect="1" noMove="1" noResize="1" noEditPoints="1" noAdjustHandles="1" noChangeArrowheads="1" noChangeShapeType="1" noTextEdit="1"/>
              </p:cNvSpPr>
              <p:nvPr/>
            </p:nvSpPr>
            <p:spPr>
              <a:xfrm>
                <a:off x="1828801" y="4044434"/>
                <a:ext cx="888513" cy="369332"/>
              </a:xfrm>
              <a:prstGeom prst="rect">
                <a:avLst/>
              </a:prstGeom>
              <a:blipFill>
                <a:blip r:embed="rId3"/>
                <a:stretch>
                  <a:fillRect t="-3226" r="-4286" b="-22581"/>
                </a:stretch>
              </a:blipFill>
            </p:spPr>
            <p:txBody>
              <a:bodyPr/>
              <a:lstStyle/>
              <a:p>
                <a:r>
                  <a:rPr lang="en-US">
                    <a:noFill/>
                  </a:rPr>
                  <a:t> </a:t>
                </a:r>
              </a:p>
            </p:txBody>
          </p:sp>
        </mc:Fallback>
      </mc:AlternateContent>
      <p:sp>
        <p:nvSpPr>
          <p:cNvPr id="42" name="Rectangle 41"/>
          <p:cNvSpPr/>
          <p:nvPr/>
        </p:nvSpPr>
        <p:spPr>
          <a:xfrm>
            <a:off x="2819400" y="3962400"/>
            <a:ext cx="5334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3" name="TextBox 42"/>
          <p:cNvSpPr txBox="1"/>
          <p:nvPr/>
        </p:nvSpPr>
        <p:spPr>
          <a:xfrm>
            <a:off x="2935257" y="4495800"/>
            <a:ext cx="301686" cy="369332"/>
          </a:xfrm>
          <a:prstGeom prst="rect">
            <a:avLst/>
          </a:prstGeom>
          <a:noFill/>
        </p:spPr>
        <p:txBody>
          <a:bodyPr wrap="none" rtlCol="0">
            <a:spAutoFit/>
          </a:bodyPr>
          <a:lstStyle/>
          <a:p>
            <a:r>
              <a:rPr lang="en-US" dirty="0">
                <a:solidFill>
                  <a:srgbClr val="0070C0"/>
                </a:solidFill>
              </a:rPr>
              <a:t>0</a:t>
            </a:r>
          </a:p>
        </p:txBody>
      </p:sp>
      <p:sp>
        <p:nvSpPr>
          <p:cNvPr id="3" name="TextBox 2"/>
          <p:cNvSpPr txBox="1"/>
          <p:nvPr/>
        </p:nvSpPr>
        <p:spPr>
          <a:xfrm>
            <a:off x="3779541" y="1490990"/>
            <a:ext cx="4744119" cy="523220"/>
          </a:xfrm>
          <a:prstGeom prst="rect">
            <a:avLst/>
          </a:prstGeom>
          <a:noFill/>
        </p:spPr>
        <p:txBody>
          <a:bodyPr wrap="none" rtlCol="0">
            <a:spAutoFit/>
          </a:bodyPr>
          <a:lstStyle/>
          <a:p>
            <a:r>
              <a:rPr lang="en-US" sz="2800" dirty="0"/>
              <a:t>Solve Smallest </a:t>
            </a:r>
            <a:r>
              <a:rPr lang="en-US" sz="2800" dirty="0" err="1"/>
              <a:t>subproblem</a:t>
            </a:r>
            <a:r>
              <a:rPr lang="en-US" sz="2800" dirty="0"/>
              <a:t> first</a:t>
            </a:r>
          </a:p>
        </p:txBody>
      </p:sp>
      <mc:AlternateContent xmlns:mc="http://schemas.openxmlformats.org/markup-compatibility/2006">
        <mc:Choice xmlns:a14="http://schemas.microsoft.com/office/drawing/2010/main" Requires="a14">
          <p:sp>
            <p:nvSpPr>
              <p:cNvPr id="44" name="TextBox 43"/>
              <p:cNvSpPr txBox="1"/>
              <p:nvPr/>
            </p:nvSpPr>
            <p:spPr>
              <a:xfrm>
                <a:off x="2438400" y="2523144"/>
                <a:ext cx="2079224" cy="523220"/>
              </a:xfrm>
              <a:prstGeom prst="rect">
                <a:avLst/>
              </a:prstGeom>
              <a:noFill/>
            </p:spPr>
            <p:txBody>
              <a:bodyPr wrap="none" rtlCol="0">
                <a:spAutoFit/>
              </a:bodyPr>
              <a:lstStyle/>
              <a:p>
                <a14:m>
                  <m:oMath xmlns:m="http://schemas.openxmlformats.org/officeDocument/2006/math">
                    <m:r>
                      <a:rPr lang="en-US" sz="2800" i="1" dirty="0">
                        <a:solidFill>
                          <a:srgbClr val="FF33CC"/>
                        </a:solidFill>
                        <a:latin typeface="Cambria Math"/>
                      </a:rPr>
                      <m:t>𝐶𝑢𝑡</m:t>
                    </m:r>
                    <m:d>
                      <m:dPr>
                        <m:ctrlPr>
                          <a:rPr lang="en-US" sz="2800" i="1" dirty="0">
                            <a:solidFill>
                              <a:srgbClr val="FF33CC"/>
                            </a:solidFill>
                            <a:latin typeface="Cambria Math" panose="02040503050406030204" pitchFamily="18" charset="0"/>
                          </a:rPr>
                        </m:ctrlPr>
                      </m:dPr>
                      <m:e>
                        <m:r>
                          <a:rPr lang="en-US" sz="2800" i="1" dirty="0">
                            <a:solidFill>
                              <a:srgbClr val="FF33CC"/>
                            </a:solidFill>
                            <a:latin typeface="Cambria Math"/>
                          </a:rPr>
                          <m:t>0</m:t>
                        </m:r>
                      </m:e>
                    </m:d>
                    <m:r>
                      <a:rPr lang="en-US" sz="2800" i="1" dirty="0">
                        <a:latin typeface="Cambria Math"/>
                      </a:rPr>
                      <m:t>=0</m:t>
                    </m:r>
                    <m:r>
                      <a:rPr lang="en-US" sz="2800" i="1" dirty="0">
                        <a:solidFill>
                          <a:srgbClr val="0070C0"/>
                        </a:solidFill>
                        <a:latin typeface="Cambria Math"/>
                      </a:rPr>
                      <m:t>⁡</m:t>
                    </m:r>
                  </m:oMath>
                </a14:m>
                <a:r>
                  <a:rPr lang="en-US" sz="2800" dirty="0">
                    <a:solidFill>
                      <a:srgbClr val="0070C0"/>
                    </a:solidFill>
                  </a:rPr>
                  <a:t> </a:t>
                </a:r>
              </a:p>
            </p:txBody>
          </p:sp>
        </mc:Choice>
        <mc:Fallback>
          <p:sp>
            <p:nvSpPr>
              <p:cNvPr id="44" name="TextBox 43"/>
              <p:cNvSpPr txBox="1">
                <a:spLocks noRot="1" noChangeAspect="1" noMove="1" noResize="1" noEditPoints="1" noAdjustHandles="1" noChangeArrowheads="1" noChangeShapeType="1" noTextEdit="1"/>
              </p:cNvSpPr>
              <p:nvPr/>
            </p:nvSpPr>
            <p:spPr>
              <a:xfrm>
                <a:off x="2438400" y="2523144"/>
                <a:ext cx="2079224" cy="523220"/>
              </a:xfrm>
              <a:prstGeom prst="rect">
                <a:avLst/>
              </a:prstGeom>
              <a:blipFill>
                <a:blip r:embed="rId4"/>
                <a:stretch>
                  <a:fillRect l="-1829" b="-19048"/>
                </a:stretch>
              </a:blipFill>
            </p:spPr>
            <p:txBody>
              <a:bodyPr/>
              <a:lstStyle/>
              <a:p>
                <a:r>
                  <a:rPr lang="en-US">
                    <a:noFill/>
                  </a:rPr>
                  <a:t> </a:t>
                </a:r>
              </a:p>
            </p:txBody>
          </p:sp>
        </mc:Fallback>
      </mc:AlternateContent>
      <p:cxnSp>
        <p:nvCxnSpPr>
          <p:cNvPr id="45" name="Straight Connector 44"/>
          <p:cNvCxnSpPr/>
          <p:nvPr/>
        </p:nvCxnSpPr>
        <p:spPr>
          <a:xfrm>
            <a:off x="2556247" y="5181598"/>
            <a:ext cx="0" cy="160020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11975" y="4852729"/>
            <a:ext cx="301686" cy="369332"/>
          </a:xfrm>
          <a:prstGeom prst="rect">
            <a:avLst/>
          </a:prstGeom>
          <a:noFill/>
        </p:spPr>
        <p:txBody>
          <a:bodyPr wrap="none" rtlCol="0">
            <a:spAutoFit/>
          </a:bodyPr>
          <a:lstStyle/>
          <a:p>
            <a:r>
              <a:rPr lang="en-US" dirty="0">
                <a:solidFill>
                  <a:srgbClr val="0070C0"/>
                </a:solidFill>
              </a:rPr>
              <a:t>0</a:t>
            </a:r>
          </a:p>
        </p:txBody>
      </p:sp>
    </p:spTree>
    <p:extLst>
      <p:ext uri="{BB962C8B-B14F-4D97-AF65-F5344CB8AC3E}">
        <p14:creationId xmlns:p14="http://schemas.microsoft.com/office/powerpoint/2010/main" val="155662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Select a Good Order for Solving </a:t>
            </a:r>
            <a:r>
              <a:rPr lang="en-US" dirty="0" err="1"/>
              <a:t>Subproblems</a:t>
            </a:r>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21</a:t>
            </a:fld>
            <a:endParaRPr lang="en-US"/>
          </a:p>
        </p:txBody>
      </p:sp>
      <p:pic>
        <p:nvPicPr>
          <p:cNvPr id="19"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5050024" y="2687823"/>
            <a:ext cx="1600201" cy="658775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352800" y="3962400"/>
            <a:ext cx="5334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3886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4419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953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486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60198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6553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7086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7620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8153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8269257" y="4500349"/>
            <a:ext cx="418704" cy="369332"/>
          </a:xfrm>
          <a:prstGeom prst="rect">
            <a:avLst/>
          </a:prstGeom>
          <a:noFill/>
        </p:spPr>
        <p:txBody>
          <a:bodyPr wrap="none" rtlCol="0">
            <a:spAutoFit/>
          </a:bodyPr>
          <a:lstStyle/>
          <a:p>
            <a:r>
              <a:rPr lang="en-US" dirty="0">
                <a:solidFill>
                  <a:srgbClr val="0070C0"/>
                </a:solidFill>
              </a:rPr>
              <a:t>10</a:t>
            </a:r>
          </a:p>
        </p:txBody>
      </p:sp>
      <p:sp>
        <p:nvSpPr>
          <p:cNvPr id="31" name="TextBox 30"/>
          <p:cNvSpPr txBox="1"/>
          <p:nvPr/>
        </p:nvSpPr>
        <p:spPr>
          <a:xfrm>
            <a:off x="7735857" y="4484427"/>
            <a:ext cx="301686" cy="369332"/>
          </a:xfrm>
          <a:prstGeom prst="rect">
            <a:avLst/>
          </a:prstGeom>
          <a:noFill/>
        </p:spPr>
        <p:txBody>
          <a:bodyPr wrap="none" rtlCol="0">
            <a:spAutoFit/>
          </a:bodyPr>
          <a:lstStyle/>
          <a:p>
            <a:r>
              <a:rPr lang="en-US" dirty="0">
                <a:solidFill>
                  <a:srgbClr val="0070C0"/>
                </a:solidFill>
              </a:rPr>
              <a:t>9</a:t>
            </a:r>
          </a:p>
        </p:txBody>
      </p:sp>
      <p:sp>
        <p:nvSpPr>
          <p:cNvPr id="32" name="TextBox 31"/>
          <p:cNvSpPr txBox="1"/>
          <p:nvPr/>
        </p:nvSpPr>
        <p:spPr>
          <a:xfrm>
            <a:off x="7202457" y="4484427"/>
            <a:ext cx="301686" cy="369332"/>
          </a:xfrm>
          <a:prstGeom prst="rect">
            <a:avLst/>
          </a:prstGeom>
          <a:noFill/>
        </p:spPr>
        <p:txBody>
          <a:bodyPr wrap="none" rtlCol="0">
            <a:spAutoFit/>
          </a:bodyPr>
          <a:lstStyle/>
          <a:p>
            <a:r>
              <a:rPr lang="en-US" dirty="0">
                <a:solidFill>
                  <a:srgbClr val="0070C0"/>
                </a:solidFill>
              </a:rPr>
              <a:t>8</a:t>
            </a:r>
          </a:p>
        </p:txBody>
      </p:sp>
      <p:sp>
        <p:nvSpPr>
          <p:cNvPr id="33" name="TextBox 32"/>
          <p:cNvSpPr txBox="1"/>
          <p:nvPr/>
        </p:nvSpPr>
        <p:spPr>
          <a:xfrm>
            <a:off x="6669057" y="4484427"/>
            <a:ext cx="301686" cy="369332"/>
          </a:xfrm>
          <a:prstGeom prst="rect">
            <a:avLst/>
          </a:prstGeom>
          <a:noFill/>
        </p:spPr>
        <p:txBody>
          <a:bodyPr wrap="none" rtlCol="0">
            <a:spAutoFit/>
          </a:bodyPr>
          <a:lstStyle/>
          <a:p>
            <a:r>
              <a:rPr lang="en-US" dirty="0">
                <a:solidFill>
                  <a:srgbClr val="0070C0"/>
                </a:solidFill>
              </a:rPr>
              <a:t>7</a:t>
            </a:r>
          </a:p>
        </p:txBody>
      </p:sp>
      <p:sp>
        <p:nvSpPr>
          <p:cNvPr id="34" name="TextBox 33"/>
          <p:cNvSpPr txBox="1"/>
          <p:nvPr/>
        </p:nvSpPr>
        <p:spPr>
          <a:xfrm>
            <a:off x="6135657" y="4484427"/>
            <a:ext cx="301686" cy="369332"/>
          </a:xfrm>
          <a:prstGeom prst="rect">
            <a:avLst/>
          </a:prstGeom>
          <a:noFill/>
        </p:spPr>
        <p:txBody>
          <a:bodyPr wrap="none" rtlCol="0">
            <a:spAutoFit/>
          </a:bodyPr>
          <a:lstStyle/>
          <a:p>
            <a:r>
              <a:rPr lang="en-US" dirty="0">
                <a:solidFill>
                  <a:srgbClr val="0070C0"/>
                </a:solidFill>
              </a:rPr>
              <a:t>6</a:t>
            </a:r>
          </a:p>
        </p:txBody>
      </p:sp>
      <p:sp>
        <p:nvSpPr>
          <p:cNvPr id="35" name="TextBox 34"/>
          <p:cNvSpPr txBox="1"/>
          <p:nvPr/>
        </p:nvSpPr>
        <p:spPr>
          <a:xfrm>
            <a:off x="5602257" y="4495800"/>
            <a:ext cx="301686" cy="369332"/>
          </a:xfrm>
          <a:prstGeom prst="rect">
            <a:avLst/>
          </a:prstGeom>
          <a:noFill/>
        </p:spPr>
        <p:txBody>
          <a:bodyPr wrap="none" rtlCol="0">
            <a:spAutoFit/>
          </a:bodyPr>
          <a:lstStyle/>
          <a:p>
            <a:r>
              <a:rPr lang="en-US" dirty="0">
                <a:solidFill>
                  <a:srgbClr val="0070C0"/>
                </a:solidFill>
              </a:rPr>
              <a:t>5</a:t>
            </a:r>
          </a:p>
        </p:txBody>
      </p:sp>
      <p:sp>
        <p:nvSpPr>
          <p:cNvPr id="36" name="TextBox 35"/>
          <p:cNvSpPr txBox="1"/>
          <p:nvPr/>
        </p:nvSpPr>
        <p:spPr>
          <a:xfrm>
            <a:off x="5068857" y="4495800"/>
            <a:ext cx="301686" cy="369332"/>
          </a:xfrm>
          <a:prstGeom prst="rect">
            <a:avLst/>
          </a:prstGeom>
          <a:noFill/>
        </p:spPr>
        <p:txBody>
          <a:bodyPr wrap="none" rtlCol="0">
            <a:spAutoFit/>
          </a:bodyPr>
          <a:lstStyle/>
          <a:p>
            <a:r>
              <a:rPr lang="en-US" dirty="0">
                <a:solidFill>
                  <a:srgbClr val="0070C0"/>
                </a:solidFill>
              </a:rPr>
              <a:t>4</a:t>
            </a:r>
          </a:p>
        </p:txBody>
      </p:sp>
      <p:sp>
        <p:nvSpPr>
          <p:cNvPr id="37" name="TextBox 36"/>
          <p:cNvSpPr txBox="1"/>
          <p:nvPr/>
        </p:nvSpPr>
        <p:spPr>
          <a:xfrm>
            <a:off x="4535457" y="4484427"/>
            <a:ext cx="301686" cy="369332"/>
          </a:xfrm>
          <a:prstGeom prst="rect">
            <a:avLst/>
          </a:prstGeom>
          <a:noFill/>
        </p:spPr>
        <p:txBody>
          <a:bodyPr wrap="none" rtlCol="0">
            <a:spAutoFit/>
          </a:bodyPr>
          <a:lstStyle/>
          <a:p>
            <a:r>
              <a:rPr lang="en-US" dirty="0">
                <a:solidFill>
                  <a:srgbClr val="0070C0"/>
                </a:solidFill>
              </a:rPr>
              <a:t>3</a:t>
            </a:r>
          </a:p>
        </p:txBody>
      </p:sp>
      <p:sp>
        <p:nvSpPr>
          <p:cNvPr id="38" name="TextBox 37"/>
          <p:cNvSpPr txBox="1"/>
          <p:nvPr/>
        </p:nvSpPr>
        <p:spPr>
          <a:xfrm>
            <a:off x="4002057" y="4495800"/>
            <a:ext cx="301686" cy="369332"/>
          </a:xfrm>
          <a:prstGeom prst="rect">
            <a:avLst/>
          </a:prstGeom>
          <a:noFill/>
        </p:spPr>
        <p:txBody>
          <a:bodyPr wrap="none" rtlCol="0">
            <a:spAutoFit/>
          </a:bodyPr>
          <a:lstStyle/>
          <a:p>
            <a:r>
              <a:rPr lang="en-US" dirty="0">
                <a:solidFill>
                  <a:srgbClr val="0070C0"/>
                </a:solidFill>
              </a:rPr>
              <a:t>2</a:t>
            </a:r>
          </a:p>
        </p:txBody>
      </p:sp>
      <p:sp>
        <p:nvSpPr>
          <p:cNvPr id="39" name="TextBox 38"/>
          <p:cNvSpPr txBox="1"/>
          <p:nvPr/>
        </p:nvSpPr>
        <p:spPr>
          <a:xfrm>
            <a:off x="3468657" y="4500349"/>
            <a:ext cx="301686" cy="369332"/>
          </a:xfrm>
          <a:prstGeom prst="rect">
            <a:avLst/>
          </a:prstGeom>
          <a:noFill/>
        </p:spPr>
        <p:txBody>
          <a:bodyPr wrap="none" rtlCol="0">
            <a:spAutoFit/>
          </a:bodyPr>
          <a:lstStyle/>
          <a:p>
            <a:r>
              <a:rPr lang="en-US" dirty="0">
                <a:solidFill>
                  <a:srgbClr val="0070C0"/>
                </a:solidFill>
              </a:rPr>
              <a:t>1</a:t>
            </a:r>
          </a:p>
        </p:txBody>
      </p:sp>
      <p:sp>
        <p:nvSpPr>
          <p:cNvPr id="40" name="TextBox 39"/>
          <p:cNvSpPr txBox="1"/>
          <p:nvPr/>
        </p:nvSpPr>
        <p:spPr>
          <a:xfrm>
            <a:off x="1780476" y="4507594"/>
            <a:ext cx="886525" cy="369332"/>
          </a:xfrm>
          <a:prstGeom prst="rect">
            <a:avLst/>
          </a:prstGeom>
          <a:noFill/>
        </p:spPr>
        <p:txBody>
          <a:bodyPr wrap="none" rtlCol="0">
            <a:spAutoFit/>
          </a:bodyPr>
          <a:lstStyle/>
          <a:p>
            <a:r>
              <a:rPr lang="en-US" dirty="0">
                <a:solidFill>
                  <a:srgbClr val="0070C0"/>
                </a:solidFill>
              </a:rPr>
              <a:t>Length:</a:t>
            </a:r>
          </a:p>
        </p:txBody>
      </p:sp>
      <mc:AlternateContent xmlns:mc="http://schemas.openxmlformats.org/markup-compatibility/2006">
        <mc:Choice xmlns:a14="http://schemas.microsoft.com/office/drawing/2010/main" Requires="a14">
          <p:sp>
            <p:nvSpPr>
              <p:cNvPr id="41" name="TextBox 40"/>
              <p:cNvSpPr txBox="1"/>
              <p:nvPr/>
            </p:nvSpPr>
            <p:spPr>
              <a:xfrm>
                <a:off x="1828801" y="4044434"/>
                <a:ext cx="888513" cy="369332"/>
              </a:xfrm>
              <a:prstGeom prst="rect">
                <a:avLst/>
              </a:prstGeom>
              <a:noFill/>
            </p:spPr>
            <p:txBody>
              <a:bodyPr wrap="none" rtlCol="0">
                <a:spAutoFit/>
              </a:bodyPr>
              <a:lstStyle/>
              <a:p>
                <a14:m>
                  <m:oMath xmlns:m="http://schemas.openxmlformats.org/officeDocument/2006/math">
                    <m:r>
                      <a:rPr lang="en-US" i="1" dirty="0">
                        <a:solidFill>
                          <a:srgbClr val="FF33CC"/>
                        </a:solidFill>
                        <a:latin typeface="Cambria Math"/>
                      </a:rPr>
                      <m:t>𝐶𝑢𝑡</m:t>
                    </m:r>
                    <m:r>
                      <a:rPr lang="en-US" i="1" dirty="0">
                        <a:solidFill>
                          <a:srgbClr val="FF33CC"/>
                        </a:solidFill>
                        <a:latin typeface="Cambria Math"/>
                      </a:rPr>
                      <m:t>(</m:t>
                    </m:r>
                    <m:r>
                      <a:rPr lang="en-US" i="1" dirty="0" err="1">
                        <a:solidFill>
                          <a:srgbClr val="FF33CC"/>
                        </a:solidFill>
                        <a:latin typeface="Cambria Math"/>
                      </a:rPr>
                      <m:t>𝑖</m:t>
                    </m:r>
                    <m:r>
                      <a:rPr lang="en-US" i="1" dirty="0">
                        <a:solidFill>
                          <a:srgbClr val="FF33CC"/>
                        </a:solidFill>
                        <a:latin typeface="Cambria Math"/>
                      </a:rPr>
                      <m:t>)</m:t>
                    </m:r>
                  </m:oMath>
                </a14:m>
                <a:r>
                  <a:rPr lang="en-US" dirty="0">
                    <a:solidFill>
                      <a:srgbClr val="FF33CC"/>
                    </a:solidFill>
                  </a:rPr>
                  <a:t>:</a:t>
                </a:r>
              </a:p>
            </p:txBody>
          </p:sp>
        </mc:Choice>
        <mc:Fallback>
          <p:sp>
            <p:nvSpPr>
              <p:cNvPr id="41" name="TextBox 40"/>
              <p:cNvSpPr txBox="1">
                <a:spLocks noRot="1" noChangeAspect="1" noMove="1" noResize="1" noEditPoints="1" noAdjustHandles="1" noChangeArrowheads="1" noChangeShapeType="1" noTextEdit="1"/>
              </p:cNvSpPr>
              <p:nvPr/>
            </p:nvSpPr>
            <p:spPr>
              <a:xfrm>
                <a:off x="1828801" y="4044434"/>
                <a:ext cx="888513" cy="369332"/>
              </a:xfrm>
              <a:prstGeom prst="rect">
                <a:avLst/>
              </a:prstGeom>
              <a:blipFill>
                <a:blip r:embed="rId3"/>
                <a:stretch>
                  <a:fillRect t="-3226" r="-4286" b="-22581"/>
                </a:stretch>
              </a:blipFill>
            </p:spPr>
            <p:txBody>
              <a:bodyPr/>
              <a:lstStyle/>
              <a:p>
                <a:r>
                  <a:rPr lang="en-US">
                    <a:noFill/>
                  </a:rPr>
                  <a:t> </a:t>
                </a:r>
              </a:p>
            </p:txBody>
          </p:sp>
        </mc:Fallback>
      </mc:AlternateContent>
      <p:sp>
        <p:nvSpPr>
          <p:cNvPr id="42" name="Rectangle 41"/>
          <p:cNvSpPr/>
          <p:nvPr/>
        </p:nvSpPr>
        <p:spPr>
          <a:xfrm>
            <a:off x="28194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3" name="TextBox 42"/>
          <p:cNvSpPr txBox="1"/>
          <p:nvPr/>
        </p:nvSpPr>
        <p:spPr>
          <a:xfrm>
            <a:off x="2935257" y="4495800"/>
            <a:ext cx="301686" cy="369332"/>
          </a:xfrm>
          <a:prstGeom prst="rect">
            <a:avLst/>
          </a:prstGeom>
          <a:noFill/>
        </p:spPr>
        <p:txBody>
          <a:bodyPr wrap="none" rtlCol="0">
            <a:spAutoFit/>
          </a:bodyPr>
          <a:lstStyle/>
          <a:p>
            <a:r>
              <a:rPr lang="en-US" dirty="0">
                <a:solidFill>
                  <a:srgbClr val="0070C0"/>
                </a:solidFill>
              </a:rPr>
              <a:t>0</a:t>
            </a:r>
          </a:p>
        </p:txBody>
      </p:sp>
      <p:sp>
        <p:nvSpPr>
          <p:cNvPr id="3" name="TextBox 2"/>
          <p:cNvSpPr txBox="1"/>
          <p:nvPr/>
        </p:nvSpPr>
        <p:spPr>
          <a:xfrm>
            <a:off x="3779541" y="1490990"/>
            <a:ext cx="4744119" cy="523220"/>
          </a:xfrm>
          <a:prstGeom prst="rect">
            <a:avLst/>
          </a:prstGeom>
          <a:noFill/>
        </p:spPr>
        <p:txBody>
          <a:bodyPr wrap="none" rtlCol="0">
            <a:spAutoFit/>
          </a:bodyPr>
          <a:lstStyle/>
          <a:p>
            <a:r>
              <a:rPr lang="en-US" sz="2800" dirty="0"/>
              <a:t>Solve Smallest </a:t>
            </a:r>
            <a:r>
              <a:rPr lang="en-US" sz="2800" dirty="0" err="1"/>
              <a:t>subproblem</a:t>
            </a:r>
            <a:r>
              <a:rPr lang="en-US" sz="2800" dirty="0"/>
              <a:t> first</a:t>
            </a:r>
          </a:p>
        </p:txBody>
      </p:sp>
      <mc:AlternateContent xmlns:mc="http://schemas.openxmlformats.org/markup-compatibility/2006">
        <mc:Choice xmlns:a14="http://schemas.microsoft.com/office/drawing/2010/main" Requires="a14">
          <p:sp>
            <p:nvSpPr>
              <p:cNvPr id="44" name="TextBox 43"/>
              <p:cNvSpPr txBox="1"/>
              <p:nvPr/>
            </p:nvSpPr>
            <p:spPr>
              <a:xfrm>
                <a:off x="2438401" y="2523144"/>
                <a:ext cx="4056367" cy="523220"/>
              </a:xfrm>
              <a:prstGeom prst="rect">
                <a:avLst/>
              </a:prstGeom>
              <a:noFill/>
            </p:spPr>
            <p:txBody>
              <a:bodyPr wrap="none" rtlCol="0">
                <a:spAutoFit/>
              </a:bodyPr>
              <a:lstStyle/>
              <a:p>
                <a14:m>
                  <m:oMath xmlns:m="http://schemas.openxmlformats.org/officeDocument/2006/math">
                    <m:r>
                      <a:rPr lang="en-US" sz="2800" i="1" dirty="0">
                        <a:solidFill>
                          <a:srgbClr val="FF33CC"/>
                        </a:solidFill>
                        <a:latin typeface="Cambria Math"/>
                      </a:rPr>
                      <m:t>𝐶𝑢𝑡</m:t>
                    </m:r>
                    <m:d>
                      <m:dPr>
                        <m:ctrlPr>
                          <a:rPr lang="en-US" sz="2800" i="1" dirty="0">
                            <a:solidFill>
                              <a:srgbClr val="FF33CC"/>
                            </a:solidFill>
                            <a:latin typeface="Cambria Math" panose="02040503050406030204" pitchFamily="18" charset="0"/>
                          </a:rPr>
                        </m:ctrlPr>
                      </m:dPr>
                      <m:e>
                        <m:r>
                          <a:rPr lang="en-US" sz="2800" i="1" dirty="0">
                            <a:solidFill>
                              <a:srgbClr val="FF33CC"/>
                            </a:solidFill>
                            <a:latin typeface="Cambria Math"/>
                          </a:rPr>
                          <m:t>1</m:t>
                        </m:r>
                      </m:e>
                    </m:d>
                    <m:r>
                      <a:rPr lang="en-US" sz="2800" i="1" dirty="0">
                        <a:latin typeface="Cambria Math"/>
                      </a:rPr>
                      <m:t>=</m:t>
                    </m:r>
                    <m:r>
                      <a:rPr lang="en-US" sz="2800" i="1" dirty="0">
                        <a:solidFill>
                          <a:srgbClr val="FF33CC"/>
                        </a:solidFill>
                        <a:latin typeface="Cambria Math"/>
                      </a:rPr>
                      <m:t>𝐶𝑢𝑡</m:t>
                    </m:r>
                    <m:d>
                      <m:dPr>
                        <m:ctrlPr>
                          <a:rPr lang="en-US" sz="2800" i="1" dirty="0">
                            <a:solidFill>
                              <a:srgbClr val="FF33CC"/>
                            </a:solidFill>
                            <a:latin typeface="Cambria Math" panose="02040503050406030204" pitchFamily="18" charset="0"/>
                          </a:rPr>
                        </m:ctrlPr>
                      </m:dPr>
                      <m:e>
                        <m:r>
                          <a:rPr lang="en-US" sz="2800" i="1" dirty="0">
                            <a:solidFill>
                              <a:srgbClr val="FF33CC"/>
                            </a:solidFill>
                            <a:latin typeface="Cambria Math"/>
                          </a:rPr>
                          <m:t>0</m:t>
                        </m:r>
                      </m:e>
                    </m:d>
                    <m:r>
                      <a:rPr lang="en-US" sz="2800" i="1" dirty="0">
                        <a:latin typeface="Cambria Math"/>
                      </a:rPr>
                      <m:t>+</m:t>
                    </m:r>
                    <m:r>
                      <a:rPr lang="en-US" sz="2800" i="1" dirty="0">
                        <a:solidFill>
                          <a:srgbClr val="0070C0"/>
                        </a:solidFill>
                        <a:latin typeface="Cambria Math"/>
                      </a:rPr>
                      <m:t>𝑃</m:t>
                    </m:r>
                    <m:r>
                      <a:rPr lang="en-US" sz="2800" i="1" dirty="0">
                        <a:solidFill>
                          <a:srgbClr val="0070C0"/>
                        </a:solidFill>
                        <a:latin typeface="Cambria Math"/>
                      </a:rPr>
                      <m:t>[1]⁡</m:t>
                    </m:r>
                  </m:oMath>
                </a14:m>
                <a:r>
                  <a:rPr lang="en-US" sz="2800" dirty="0">
                    <a:solidFill>
                      <a:srgbClr val="0070C0"/>
                    </a:solidFill>
                  </a:rPr>
                  <a:t> </a:t>
                </a:r>
              </a:p>
            </p:txBody>
          </p:sp>
        </mc:Choice>
        <mc:Fallback>
          <p:sp>
            <p:nvSpPr>
              <p:cNvPr id="44" name="TextBox 43"/>
              <p:cNvSpPr txBox="1">
                <a:spLocks noRot="1" noChangeAspect="1" noMove="1" noResize="1" noEditPoints="1" noAdjustHandles="1" noChangeArrowheads="1" noChangeShapeType="1" noTextEdit="1"/>
              </p:cNvSpPr>
              <p:nvPr/>
            </p:nvSpPr>
            <p:spPr>
              <a:xfrm>
                <a:off x="2438401" y="2523144"/>
                <a:ext cx="4056367" cy="523220"/>
              </a:xfrm>
              <a:prstGeom prst="rect">
                <a:avLst/>
              </a:prstGeom>
              <a:blipFill>
                <a:blip r:embed="rId4"/>
                <a:stretch>
                  <a:fillRect l="-940" b="-19048"/>
                </a:stretch>
              </a:blipFill>
            </p:spPr>
            <p:txBody>
              <a:bodyPr/>
              <a:lstStyle/>
              <a:p>
                <a:r>
                  <a:rPr lang="en-US">
                    <a:noFill/>
                  </a:rPr>
                  <a:t> </a:t>
                </a:r>
              </a:p>
            </p:txBody>
          </p:sp>
        </mc:Fallback>
      </mc:AlternateContent>
      <p:cxnSp>
        <p:nvCxnSpPr>
          <p:cNvPr id="47" name="Straight Connector 46"/>
          <p:cNvCxnSpPr/>
          <p:nvPr/>
        </p:nvCxnSpPr>
        <p:spPr>
          <a:xfrm>
            <a:off x="3581400" y="5181598"/>
            <a:ext cx="0" cy="160020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32114" y="4805147"/>
            <a:ext cx="301686" cy="369332"/>
          </a:xfrm>
          <a:prstGeom prst="rect">
            <a:avLst/>
          </a:prstGeom>
          <a:noFill/>
        </p:spPr>
        <p:txBody>
          <a:bodyPr wrap="none" rtlCol="0">
            <a:spAutoFit/>
          </a:bodyPr>
          <a:lstStyle/>
          <a:p>
            <a:r>
              <a:rPr lang="en-US" dirty="0">
                <a:solidFill>
                  <a:srgbClr val="0070C0"/>
                </a:solidFill>
              </a:rPr>
              <a:t>1</a:t>
            </a:r>
          </a:p>
        </p:txBody>
      </p:sp>
    </p:spTree>
    <p:extLst>
      <p:ext uri="{BB962C8B-B14F-4D97-AF65-F5344CB8AC3E}">
        <p14:creationId xmlns:p14="http://schemas.microsoft.com/office/powerpoint/2010/main" val="180282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Select a Good Order for Solving </a:t>
            </a:r>
            <a:r>
              <a:rPr lang="en-US" dirty="0" err="1"/>
              <a:t>Subproblems</a:t>
            </a:r>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22</a:t>
            </a:fld>
            <a:endParaRPr lang="en-US"/>
          </a:p>
        </p:txBody>
      </p:sp>
      <p:pic>
        <p:nvPicPr>
          <p:cNvPr id="19"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5050024" y="2687823"/>
            <a:ext cx="1600201" cy="658775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3528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3886200" y="3962400"/>
            <a:ext cx="5334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4419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953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486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60198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6553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7086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7620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8153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8269257" y="4500349"/>
            <a:ext cx="418704" cy="369332"/>
          </a:xfrm>
          <a:prstGeom prst="rect">
            <a:avLst/>
          </a:prstGeom>
          <a:noFill/>
        </p:spPr>
        <p:txBody>
          <a:bodyPr wrap="none" rtlCol="0">
            <a:spAutoFit/>
          </a:bodyPr>
          <a:lstStyle/>
          <a:p>
            <a:r>
              <a:rPr lang="en-US" dirty="0">
                <a:solidFill>
                  <a:srgbClr val="0070C0"/>
                </a:solidFill>
              </a:rPr>
              <a:t>10</a:t>
            </a:r>
          </a:p>
        </p:txBody>
      </p:sp>
      <p:sp>
        <p:nvSpPr>
          <p:cNvPr id="31" name="TextBox 30"/>
          <p:cNvSpPr txBox="1"/>
          <p:nvPr/>
        </p:nvSpPr>
        <p:spPr>
          <a:xfrm>
            <a:off x="7735857" y="4484427"/>
            <a:ext cx="301686" cy="369332"/>
          </a:xfrm>
          <a:prstGeom prst="rect">
            <a:avLst/>
          </a:prstGeom>
          <a:noFill/>
        </p:spPr>
        <p:txBody>
          <a:bodyPr wrap="none" rtlCol="0">
            <a:spAutoFit/>
          </a:bodyPr>
          <a:lstStyle/>
          <a:p>
            <a:r>
              <a:rPr lang="en-US" dirty="0">
                <a:solidFill>
                  <a:srgbClr val="0070C0"/>
                </a:solidFill>
              </a:rPr>
              <a:t>9</a:t>
            </a:r>
          </a:p>
        </p:txBody>
      </p:sp>
      <p:sp>
        <p:nvSpPr>
          <p:cNvPr id="32" name="TextBox 31"/>
          <p:cNvSpPr txBox="1"/>
          <p:nvPr/>
        </p:nvSpPr>
        <p:spPr>
          <a:xfrm>
            <a:off x="7202457" y="4484427"/>
            <a:ext cx="301686" cy="369332"/>
          </a:xfrm>
          <a:prstGeom prst="rect">
            <a:avLst/>
          </a:prstGeom>
          <a:noFill/>
        </p:spPr>
        <p:txBody>
          <a:bodyPr wrap="none" rtlCol="0">
            <a:spAutoFit/>
          </a:bodyPr>
          <a:lstStyle/>
          <a:p>
            <a:r>
              <a:rPr lang="en-US" dirty="0">
                <a:solidFill>
                  <a:srgbClr val="0070C0"/>
                </a:solidFill>
              </a:rPr>
              <a:t>8</a:t>
            </a:r>
          </a:p>
        </p:txBody>
      </p:sp>
      <p:sp>
        <p:nvSpPr>
          <p:cNvPr id="33" name="TextBox 32"/>
          <p:cNvSpPr txBox="1"/>
          <p:nvPr/>
        </p:nvSpPr>
        <p:spPr>
          <a:xfrm>
            <a:off x="6669057" y="4484427"/>
            <a:ext cx="301686" cy="369332"/>
          </a:xfrm>
          <a:prstGeom prst="rect">
            <a:avLst/>
          </a:prstGeom>
          <a:noFill/>
        </p:spPr>
        <p:txBody>
          <a:bodyPr wrap="none" rtlCol="0">
            <a:spAutoFit/>
          </a:bodyPr>
          <a:lstStyle/>
          <a:p>
            <a:r>
              <a:rPr lang="en-US" dirty="0">
                <a:solidFill>
                  <a:srgbClr val="0070C0"/>
                </a:solidFill>
              </a:rPr>
              <a:t>7</a:t>
            </a:r>
          </a:p>
        </p:txBody>
      </p:sp>
      <p:sp>
        <p:nvSpPr>
          <p:cNvPr id="34" name="TextBox 33"/>
          <p:cNvSpPr txBox="1"/>
          <p:nvPr/>
        </p:nvSpPr>
        <p:spPr>
          <a:xfrm>
            <a:off x="6135657" y="4484427"/>
            <a:ext cx="301686" cy="369332"/>
          </a:xfrm>
          <a:prstGeom prst="rect">
            <a:avLst/>
          </a:prstGeom>
          <a:noFill/>
        </p:spPr>
        <p:txBody>
          <a:bodyPr wrap="none" rtlCol="0">
            <a:spAutoFit/>
          </a:bodyPr>
          <a:lstStyle/>
          <a:p>
            <a:r>
              <a:rPr lang="en-US" dirty="0">
                <a:solidFill>
                  <a:srgbClr val="0070C0"/>
                </a:solidFill>
              </a:rPr>
              <a:t>6</a:t>
            </a:r>
          </a:p>
        </p:txBody>
      </p:sp>
      <p:sp>
        <p:nvSpPr>
          <p:cNvPr id="35" name="TextBox 34"/>
          <p:cNvSpPr txBox="1"/>
          <p:nvPr/>
        </p:nvSpPr>
        <p:spPr>
          <a:xfrm>
            <a:off x="5602257" y="4495800"/>
            <a:ext cx="301686" cy="369332"/>
          </a:xfrm>
          <a:prstGeom prst="rect">
            <a:avLst/>
          </a:prstGeom>
          <a:noFill/>
        </p:spPr>
        <p:txBody>
          <a:bodyPr wrap="none" rtlCol="0">
            <a:spAutoFit/>
          </a:bodyPr>
          <a:lstStyle/>
          <a:p>
            <a:r>
              <a:rPr lang="en-US" dirty="0">
                <a:solidFill>
                  <a:srgbClr val="0070C0"/>
                </a:solidFill>
              </a:rPr>
              <a:t>5</a:t>
            </a:r>
          </a:p>
        </p:txBody>
      </p:sp>
      <p:sp>
        <p:nvSpPr>
          <p:cNvPr id="36" name="TextBox 35"/>
          <p:cNvSpPr txBox="1"/>
          <p:nvPr/>
        </p:nvSpPr>
        <p:spPr>
          <a:xfrm>
            <a:off x="5068857" y="4495800"/>
            <a:ext cx="301686" cy="369332"/>
          </a:xfrm>
          <a:prstGeom prst="rect">
            <a:avLst/>
          </a:prstGeom>
          <a:noFill/>
        </p:spPr>
        <p:txBody>
          <a:bodyPr wrap="none" rtlCol="0">
            <a:spAutoFit/>
          </a:bodyPr>
          <a:lstStyle/>
          <a:p>
            <a:r>
              <a:rPr lang="en-US" dirty="0">
                <a:solidFill>
                  <a:srgbClr val="0070C0"/>
                </a:solidFill>
              </a:rPr>
              <a:t>4</a:t>
            </a:r>
          </a:p>
        </p:txBody>
      </p:sp>
      <p:sp>
        <p:nvSpPr>
          <p:cNvPr id="37" name="TextBox 36"/>
          <p:cNvSpPr txBox="1"/>
          <p:nvPr/>
        </p:nvSpPr>
        <p:spPr>
          <a:xfrm>
            <a:off x="4535457" y="4484427"/>
            <a:ext cx="301686" cy="369332"/>
          </a:xfrm>
          <a:prstGeom prst="rect">
            <a:avLst/>
          </a:prstGeom>
          <a:noFill/>
        </p:spPr>
        <p:txBody>
          <a:bodyPr wrap="none" rtlCol="0">
            <a:spAutoFit/>
          </a:bodyPr>
          <a:lstStyle/>
          <a:p>
            <a:r>
              <a:rPr lang="en-US" dirty="0">
                <a:solidFill>
                  <a:srgbClr val="0070C0"/>
                </a:solidFill>
              </a:rPr>
              <a:t>3</a:t>
            </a:r>
          </a:p>
        </p:txBody>
      </p:sp>
      <p:sp>
        <p:nvSpPr>
          <p:cNvPr id="38" name="TextBox 37"/>
          <p:cNvSpPr txBox="1"/>
          <p:nvPr/>
        </p:nvSpPr>
        <p:spPr>
          <a:xfrm>
            <a:off x="4002057" y="4495800"/>
            <a:ext cx="301686" cy="369332"/>
          </a:xfrm>
          <a:prstGeom prst="rect">
            <a:avLst/>
          </a:prstGeom>
          <a:noFill/>
        </p:spPr>
        <p:txBody>
          <a:bodyPr wrap="none" rtlCol="0">
            <a:spAutoFit/>
          </a:bodyPr>
          <a:lstStyle/>
          <a:p>
            <a:r>
              <a:rPr lang="en-US" dirty="0">
                <a:solidFill>
                  <a:srgbClr val="0070C0"/>
                </a:solidFill>
              </a:rPr>
              <a:t>2</a:t>
            </a:r>
          </a:p>
        </p:txBody>
      </p:sp>
      <p:sp>
        <p:nvSpPr>
          <p:cNvPr id="39" name="TextBox 38"/>
          <p:cNvSpPr txBox="1"/>
          <p:nvPr/>
        </p:nvSpPr>
        <p:spPr>
          <a:xfrm>
            <a:off x="3468657" y="4500349"/>
            <a:ext cx="301686" cy="369332"/>
          </a:xfrm>
          <a:prstGeom prst="rect">
            <a:avLst/>
          </a:prstGeom>
          <a:noFill/>
        </p:spPr>
        <p:txBody>
          <a:bodyPr wrap="none" rtlCol="0">
            <a:spAutoFit/>
          </a:bodyPr>
          <a:lstStyle/>
          <a:p>
            <a:r>
              <a:rPr lang="en-US" dirty="0">
                <a:solidFill>
                  <a:srgbClr val="0070C0"/>
                </a:solidFill>
              </a:rPr>
              <a:t>1</a:t>
            </a:r>
          </a:p>
        </p:txBody>
      </p:sp>
      <p:sp>
        <p:nvSpPr>
          <p:cNvPr id="40" name="TextBox 39"/>
          <p:cNvSpPr txBox="1"/>
          <p:nvPr/>
        </p:nvSpPr>
        <p:spPr>
          <a:xfrm>
            <a:off x="1780476" y="4507594"/>
            <a:ext cx="886525" cy="369332"/>
          </a:xfrm>
          <a:prstGeom prst="rect">
            <a:avLst/>
          </a:prstGeom>
          <a:noFill/>
        </p:spPr>
        <p:txBody>
          <a:bodyPr wrap="none" rtlCol="0">
            <a:spAutoFit/>
          </a:bodyPr>
          <a:lstStyle/>
          <a:p>
            <a:r>
              <a:rPr lang="en-US" dirty="0">
                <a:solidFill>
                  <a:srgbClr val="0070C0"/>
                </a:solidFill>
              </a:rPr>
              <a:t>Length:</a:t>
            </a:r>
          </a:p>
        </p:txBody>
      </p:sp>
      <mc:AlternateContent xmlns:mc="http://schemas.openxmlformats.org/markup-compatibility/2006">
        <mc:Choice xmlns:a14="http://schemas.microsoft.com/office/drawing/2010/main" Requires="a14">
          <p:sp>
            <p:nvSpPr>
              <p:cNvPr id="41" name="TextBox 40"/>
              <p:cNvSpPr txBox="1"/>
              <p:nvPr/>
            </p:nvSpPr>
            <p:spPr>
              <a:xfrm>
                <a:off x="1828801" y="4044434"/>
                <a:ext cx="888513" cy="369332"/>
              </a:xfrm>
              <a:prstGeom prst="rect">
                <a:avLst/>
              </a:prstGeom>
              <a:noFill/>
            </p:spPr>
            <p:txBody>
              <a:bodyPr wrap="none" rtlCol="0">
                <a:spAutoFit/>
              </a:bodyPr>
              <a:lstStyle/>
              <a:p>
                <a14:m>
                  <m:oMath xmlns:m="http://schemas.openxmlformats.org/officeDocument/2006/math">
                    <m:r>
                      <a:rPr lang="en-US" i="1" dirty="0">
                        <a:solidFill>
                          <a:srgbClr val="FF33CC"/>
                        </a:solidFill>
                        <a:latin typeface="Cambria Math"/>
                      </a:rPr>
                      <m:t>𝐶𝑢𝑡</m:t>
                    </m:r>
                    <m:r>
                      <a:rPr lang="en-US" i="1" dirty="0">
                        <a:solidFill>
                          <a:srgbClr val="FF33CC"/>
                        </a:solidFill>
                        <a:latin typeface="Cambria Math"/>
                      </a:rPr>
                      <m:t>(</m:t>
                    </m:r>
                    <m:r>
                      <a:rPr lang="en-US" i="1" dirty="0" err="1">
                        <a:solidFill>
                          <a:srgbClr val="FF33CC"/>
                        </a:solidFill>
                        <a:latin typeface="Cambria Math"/>
                      </a:rPr>
                      <m:t>𝑖</m:t>
                    </m:r>
                    <m:r>
                      <a:rPr lang="en-US" i="1" dirty="0">
                        <a:solidFill>
                          <a:srgbClr val="FF33CC"/>
                        </a:solidFill>
                        <a:latin typeface="Cambria Math"/>
                      </a:rPr>
                      <m:t>)</m:t>
                    </m:r>
                  </m:oMath>
                </a14:m>
                <a:r>
                  <a:rPr lang="en-US" dirty="0">
                    <a:solidFill>
                      <a:srgbClr val="FF33CC"/>
                    </a:solidFill>
                  </a:rPr>
                  <a:t>:</a:t>
                </a:r>
              </a:p>
            </p:txBody>
          </p:sp>
        </mc:Choice>
        <mc:Fallback>
          <p:sp>
            <p:nvSpPr>
              <p:cNvPr id="41" name="TextBox 40"/>
              <p:cNvSpPr txBox="1">
                <a:spLocks noRot="1" noChangeAspect="1" noMove="1" noResize="1" noEditPoints="1" noAdjustHandles="1" noChangeArrowheads="1" noChangeShapeType="1" noTextEdit="1"/>
              </p:cNvSpPr>
              <p:nvPr/>
            </p:nvSpPr>
            <p:spPr>
              <a:xfrm>
                <a:off x="1828801" y="4044434"/>
                <a:ext cx="888513" cy="369332"/>
              </a:xfrm>
              <a:prstGeom prst="rect">
                <a:avLst/>
              </a:prstGeom>
              <a:blipFill>
                <a:blip r:embed="rId3"/>
                <a:stretch>
                  <a:fillRect t="-3226" r="-4286" b="-22581"/>
                </a:stretch>
              </a:blipFill>
            </p:spPr>
            <p:txBody>
              <a:bodyPr/>
              <a:lstStyle/>
              <a:p>
                <a:r>
                  <a:rPr lang="en-US">
                    <a:noFill/>
                  </a:rPr>
                  <a:t> </a:t>
                </a:r>
              </a:p>
            </p:txBody>
          </p:sp>
        </mc:Fallback>
      </mc:AlternateContent>
      <p:sp>
        <p:nvSpPr>
          <p:cNvPr id="42" name="Rectangle 41"/>
          <p:cNvSpPr/>
          <p:nvPr/>
        </p:nvSpPr>
        <p:spPr>
          <a:xfrm>
            <a:off x="28194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3" name="TextBox 42"/>
          <p:cNvSpPr txBox="1"/>
          <p:nvPr/>
        </p:nvSpPr>
        <p:spPr>
          <a:xfrm>
            <a:off x="2935257" y="4495800"/>
            <a:ext cx="301686" cy="369332"/>
          </a:xfrm>
          <a:prstGeom prst="rect">
            <a:avLst/>
          </a:prstGeom>
          <a:noFill/>
        </p:spPr>
        <p:txBody>
          <a:bodyPr wrap="none" rtlCol="0">
            <a:spAutoFit/>
          </a:bodyPr>
          <a:lstStyle/>
          <a:p>
            <a:r>
              <a:rPr lang="en-US" dirty="0">
                <a:solidFill>
                  <a:srgbClr val="0070C0"/>
                </a:solidFill>
              </a:rPr>
              <a:t>0</a:t>
            </a:r>
          </a:p>
        </p:txBody>
      </p:sp>
      <p:sp>
        <p:nvSpPr>
          <p:cNvPr id="3" name="TextBox 2"/>
          <p:cNvSpPr txBox="1"/>
          <p:nvPr/>
        </p:nvSpPr>
        <p:spPr>
          <a:xfrm>
            <a:off x="3779541" y="1490990"/>
            <a:ext cx="4744119" cy="523220"/>
          </a:xfrm>
          <a:prstGeom prst="rect">
            <a:avLst/>
          </a:prstGeom>
          <a:noFill/>
        </p:spPr>
        <p:txBody>
          <a:bodyPr wrap="none" rtlCol="0">
            <a:spAutoFit/>
          </a:bodyPr>
          <a:lstStyle/>
          <a:p>
            <a:r>
              <a:rPr lang="en-US" sz="2800" dirty="0"/>
              <a:t>Solve Smallest </a:t>
            </a:r>
            <a:r>
              <a:rPr lang="en-US" sz="2800" dirty="0" err="1"/>
              <a:t>subproblem</a:t>
            </a:r>
            <a:r>
              <a:rPr lang="en-US" sz="2800" dirty="0"/>
              <a:t> first</a:t>
            </a:r>
          </a:p>
        </p:txBody>
      </p:sp>
      <mc:AlternateContent xmlns:mc="http://schemas.openxmlformats.org/markup-compatibility/2006">
        <mc:Choice xmlns:a14="http://schemas.microsoft.com/office/drawing/2010/main" Requires="a14">
          <p:sp>
            <p:nvSpPr>
              <p:cNvPr id="45" name="TextBox 44"/>
              <p:cNvSpPr txBox="1"/>
              <p:nvPr/>
            </p:nvSpPr>
            <p:spPr>
              <a:xfrm>
                <a:off x="2438401" y="2523144"/>
                <a:ext cx="2526461" cy="523220"/>
              </a:xfrm>
              <a:prstGeom prst="rect">
                <a:avLst/>
              </a:prstGeom>
              <a:noFill/>
            </p:spPr>
            <p:txBody>
              <a:bodyPr wrap="none" rtlCol="0">
                <a:spAutoFit/>
              </a:bodyPr>
              <a:lstStyle/>
              <a:p>
                <a14:m>
                  <m:oMath xmlns:m="http://schemas.openxmlformats.org/officeDocument/2006/math">
                    <m:r>
                      <a:rPr lang="en-US" sz="2800" i="1" dirty="0">
                        <a:solidFill>
                          <a:srgbClr val="FF33CC"/>
                        </a:solidFill>
                        <a:latin typeface="Cambria Math"/>
                      </a:rPr>
                      <m:t>𝐶𝑢𝑡</m:t>
                    </m:r>
                    <m:d>
                      <m:dPr>
                        <m:ctrlPr>
                          <a:rPr lang="en-US" sz="2800" i="1" dirty="0">
                            <a:solidFill>
                              <a:srgbClr val="FF33CC"/>
                            </a:solidFill>
                            <a:latin typeface="Cambria Math" panose="02040503050406030204" pitchFamily="18" charset="0"/>
                          </a:rPr>
                        </m:ctrlPr>
                      </m:dPr>
                      <m:e>
                        <m:r>
                          <a:rPr lang="en-US" sz="2800" i="1" dirty="0">
                            <a:solidFill>
                              <a:srgbClr val="FF33CC"/>
                            </a:solidFill>
                            <a:latin typeface="Cambria Math"/>
                          </a:rPr>
                          <m:t>2</m:t>
                        </m:r>
                      </m:e>
                    </m:d>
                    <m:r>
                      <a:rPr lang="en-US" sz="2800" i="1" dirty="0">
                        <a:latin typeface="Cambria Math"/>
                      </a:rPr>
                      <m:t>=</m:t>
                    </m:r>
                    <m:r>
                      <m:rPr>
                        <m:sty m:val="p"/>
                      </m:rPr>
                      <a:rPr lang="en-US" sz="2800" dirty="0">
                        <a:latin typeface="Cambria Math"/>
                      </a:rPr>
                      <m:t>max</m:t>
                    </m:r>
                    <m:r>
                      <a:rPr lang="en-US" sz="2800" i="1" dirty="0">
                        <a:solidFill>
                          <a:srgbClr val="0070C0"/>
                        </a:solidFill>
                        <a:latin typeface="Cambria Math"/>
                      </a:rPr>
                      <m:t>⁡</m:t>
                    </m:r>
                  </m:oMath>
                </a14:m>
                <a:r>
                  <a:rPr lang="en-US" sz="2800" dirty="0">
                    <a:solidFill>
                      <a:srgbClr val="0070C0"/>
                    </a:solidFill>
                  </a:rPr>
                  <a:t> </a:t>
                </a:r>
              </a:p>
            </p:txBody>
          </p:sp>
        </mc:Choice>
        <mc:Fallback>
          <p:sp>
            <p:nvSpPr>
              <p:cNvPr id="45" name="TextBox 44"/>
              <p:cNvSpPr txBox="1">
                <a:spLocks noRot="1" noChangeAspect="1" noMove="1" noResize="1" noEditPoints="1" noAdjustHandles="1" noChangeArrowheads="1" noChangeShapeType="1" noTextEdit="1"/>
              </p:cNvSpPr>
              <p:nvPr/>
            </p:nvSpPr>
            <p:spPr>
              <a:xfrm>
                <a:off x="2438401" y="2523144"/>
                <a:ext cx="2526461" cy="523220"/>
              </a:xfrm>
              <a:prstGeom prst="rect">
                <a:avLst/>
              </a:prstGeom>
              <a:blipFill>
                <a:blip r:embed="rId4"/>
                <a:stretch>
                  <a:fillRect l="-1508" b="-19048"/>
                </a:stretch>
              </a:blipFill>
            </p:spPr>
            <p:txBody>
              <a:bodyPr/>
              <a:lstStyle/>
              <a:p>
                <a:r>
                  <a:rPr lang="en-US">
                    <a:noFill/>
                  </a:rPr>
                  <a:t> </a:t>
                </a:r>
              </a:p>
            </p:txBody>
          </p:sp>
        </mc:Fallback>
      </mc:AlternateContent>
      <p:sp>
        <p:nvSpPr>
          <p:cNvPr id="47" name="Right Brace 46"/>
          <p:cNvSpPr/>
          <p:nvPr/>
        </p:nvSpPr>
        <p:spPr>
          <a:xfrm rot="10800000">
            <a:off x="4800601" y="2286000"/>
            <a:ext cx="506456" cy="1065164"/>
          </a:xfrm>
          <a:prstGeom prst="rightBrace">
            <a:avLst>
              <a:gd name="adj1" fmla="val 8333"/>
              <a:gd name="adj2" fmla="val 560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8" name="TextBox 47"/>
              <p:cNvSpPr txBox="1"/>
              <p:nvPr/>
            </p:nvSpPr>
            <p:spPr>
              <a:xfrm>
                <a:off x="5221879" y="2298919"/>
                <a:ext cx="2443746" cy="954107"/>
              </a:xfrm>
              <a:prstGeom prst="rect">
                <a:avLst/>
              </a:prstGeom>
              <a:noFill/>
            </p:spPr>
            <p:txBody>
              <a:bodyPr wrap="none" rtlCol="0">
                <a:spAutoFit/>
              </a:bodyPr>
              <a:lstStyle/>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1</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1</m:t>
                        </m:r>
                      </m:e>
                    </m:d>
                  </m:oMath>
                </a14:m>
                <a:r>
                  <a:rPr lang="en-US" sz="2800" dirty="0">
                    <a:solidFill>
                      <a:srgbClr val="0070C0"/>
                    </a:solidFill>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0</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2</m:t>
                        </m:r>
                      </m:e>
                    </m:d>
                  </m:oMath>
                </a14:m>
                <a:r>
                  <a:rPr lang="en-US" sz="2800" dirty="0">
                    <a:solidFill>
                      <a:srgbClr val="0070C0"/>
                    </a:solidFill>
                  </a:rPr>
                  <a:t> </a:t>
                </a:r>
              </a:p>
            </p:txBody>
          </p:sp>
        </mc:Choice>
        <mc:Fallback>
          <p:sp>
            <p:nvSpPr>
              <p:cNvPr id="48" name="TextBox 47"/>
              <p:cNvSpPr txBox="1">
                <a:spLocks noRot="1" noChangeAspect="1" noMove="1" noResize="1" noEditPoints="1" noAdjustHandles="1" noChangeArrowheads="1" noChangeShapeType="1" noTextEdit="1"/>
              </p:cNvSpPr>
              <p:nvPr/>
            </p:nvSpPr>
            <p:spPr>
              <a:xfrm>
                <a:off x="5221879" y="2298919"/>
                <a:ext cx="2443746" cy="954107"/>
              </a:xfrm>
              <a:prstGeom prst="rect">
                <a:avLst/>
              </a:prstGeom>
              <a:blipFill>
                <a:blip r:embed="rId5"/>
                <a:stretch>
                  <a:fillRect l="-1031"/>
                </a:stretch>
              </a:blipFill>
            </p:spPr>
            <p:txBody>
              <a:bodyPr/>
              <a:lstStyle/>
              <a:p>
                <a:r>
                  <a:rPr lang="en-US">
                    <a:noFill/>
                  </a:rPr>
                  <a:t> </a:t>
                </a:r>
              </a:p>
            </p:txBody>
          </p:sp>
        </mc:Fallback>
      </mc:AlternateContent>
      <p:cxnSp>
        <p:nvCxnSpPr>
          <p:cNvPr id="49" name="Straight Connector 48"/>
          <p:cNvCxnSpPr/>
          <p:nvPr/>
        </p:nvCxnSpPr>
        <p:spPr>
          <a:xfrm>
            <a:off x="4114800" y="5181598"/>
            <a:ext cx="0" cy="160020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965514" y="4805147"/>
            <a:ext cx="301686" cy="369332"/>
          </a:xfrm>
          <a:prstGeom prst="rect">
            <a:avLst/>
          </a:prstGeom>
          <a:noFill/>
        </p:spPr>
        <p:txBody>
          <a:bodyPr wrap="none" rtlCol="0">
            <a:spAutoFit/>
          </a:bodyPr>
          <a:lstStyle/>
          <a:p>
            <a:r>
              <a:rPr lang="en-US" dirty="0">
                <a:solidFill>
                  <a:srgbClr val="0070C0"/>
                </a:solidFill>
              </a:rPr>
              <a:t>2</a:t>
            </a:r>
          </a:p>
        </p:txBody>
      </p:sp>
    </p:spTree>
    <p:extLst>
      <p:ext uri="{BB962C8B-B14F-4D97-AF65-F5344CB8AC3E}">
        <p14:creationId xmlns:p14="http://schemas.microsoft.com/office/powerpoint/2010/main" val="44908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Select a Good Order for Solving </a:t>
            </a:r>
            <a:r>
              <a:rPr lang="en-US" dirty="0" err="1"/>
              <a:t>Subproblems</a:t>
            </a:r>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23</a:t>
            </a:fld>
            <a:endParaRPr lang="en-US"/>
          </a:p>
        </p:txBody>
      </p:sp>
      <p:pic>
        <p:nvPicPr>
          <p:cNvPr id="19"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5050024" y="2687823"/>
            <a:ext cx="1600201" cy="658775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3528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3886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4419600" y="3962400"/>
            <a:ext cx="5334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953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486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60198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6553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7086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7620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8153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8269257" y="4500349"/>
            <a:ext cx="418704" cy="369332"/>
          </a:xfrm>
          <a:prstGeom prst="rect">
            <a:avLst/>
          </a:prstGeom>
          <a:noFill/>
        </p:spPr>
        <p:txBody>
          <a:bodyPr wrap="none" rtlCol="0">
            <a:spAutoFit/>
          </a:bodyPr>
          <a:lstStyle/>
          <a:p>
            <a:r>
              <a:rPr lang="en-US" dirty="0">
                <a:solidFill>
                  <a:srgbClr val="0070C0"/>
                </a:solidFill>
              </a:rPr>
              <a:t>10</a:t>
            </a:r>
          </a:p>
        </p:txBody>
      </p:sp>
      <p:sp>
        <p:nvSpPr>
          <p:cNvPr id="31" name="TextBox 30"/>
          <p:cNvSpPr txBox="1"/>
          <p:nvPr/>
        </p:nvSpPr>
        <p:spPr>
          <a:xfrm>
            <a:off x="7735857" y="4484427"/>
            <a:ext cx="301686" cy="369332"/>
          </a:xfrm>
          <a:prstGeom prst="rect">
            <a:avLst/>
          </a:prstGeom>
          <a:noFill/>
        </p:spPr>
        <p:txBody>
          <a:bodyPr wrap="none" rtlCol="0">
            <a:spAutoFit/>
          </a:bodyPr>
          <a:lstStyle/>
          <a:p>
            <a:r>
              <a:rPr lang="en-US" dirty="0">
                <a:solidFill>
                  <a:srgbClr val="0070C0"/>
                </a:solidFill>
              </a:rPr>
              <a:t>9</a:t>
            </a:r>
          </a:p>
        </p:txBody>
      </p:sp>
      <p:sp>
        <p:nvSpPr>
          <p:cNvPr id="32" name="TextBox 31"/>
          <p:cNvSpPr txBox="1"/>
          <p:nvPr/>
        </p:nvSpPr>
        <p:spPr>
          <a:xfrm>
            <a:off x="7202457" y="4484427"/>
            <a:ext cx="301686" cy="369332"/>
          </a:xfrm>
          <a:prstGeom prst="rect">
            <a:avLst/>
          </a:prstGeom>
          <a:noFill/>
        </p:spPr>
        <p:txBody>
          <a:bodyPr wrap="none" rtlCol="0">
            <a:spAutoFit/>
          </a:bodyPr>
          <a:lstStyle/>
          <a:p>
            <a:r>
              <a:rPr lang="en-US" dirty="0">
                <a:solidFill>
                  <a:srgbClr val="0070C0"/>
                </a:solidFill>
              </a:rPr>
              <a:t>8</a:t>
            </a:r>
          </a:p>
        </p:txBody>
      </p:sp>
      <p:sp>
        <p:nvSpPr>
          <p:cNvPr id="33" name="TextBox 32"/>
          <p:cNvSpPr txBox="1"/>
          <p:nvPr/>
        </p:nvSpPr>
        <p:spPr>
          <a:xfrm>
            <a:off x="6669057" y="4484427"/>
            <a:ext cx="301686" cy="369332"/>
          </a:xfrm>
          <a:prstGeom prst="rect">
            <a:avLst/>
          </a:prstGeom>
          <a:noFill/>
        </p:spPr>
        <p:txBody>
          <a:bodyPr wrap="none" rtlCol="0">
            <a:spAutoFit/>
          </a:bodyPr>
          <a:lstStyle/>
          <a:p>
            <a:r>
              <a:rPr lang="en-US" dirty="0">
                <a:solidFill>
                  <a:srgbClr val="0070C0"/>
                </a:solidFill>
              </a:rPr>
              <a:t>7</a:t>
            </a:r>
          </a:p>
        </p:txBody>
      </p:sp>
      <p:sp>
        <p:nvSpPr>
          <p:cNvPr id="34" name="TextBox 33"/>
          <p:cNvSpPr txBox="1"/>
          <p:nvPr/>
        </p:nvSpPr>
        <p:spPr>
          <a:xfrm>
            <a:off x="6135657" y="4484427"/>
            <a:ext cx="301686" cy="369332"/>
          </a:xfrm>
          <a:prstGeom prst="rect">
            <a:avLst/>
          </a:prstGeom>
          <a:noFill/>
        </p:spPr>
        <p:txBody>
          <a:bodyPr wrap="none" rtlCol="0">
            <a:spAutoFit/>
          </a:bodyPr>
          <a:lstStyle/>
          <a:p>
            <a:r>
              <a:rPr lang="en-US" dirty="0">
                <a:solidFill>
                  <a:srgbClr val="0070C0"/>
                </a:solidFill>
              </a:rPr>
              <a:t>6</a:t>
            </a:r>
          </a:p>
        </p:txBody>
      </p:sp>
      <p:sp>
        <p:nvSpPr>
          <p:cNvPr id="35" name="TextBox 34"/>
          <p:cNvSpPr txBox="1"/>
          <p:nvPr/>
        </p:nvSpPr>
        <p:spPr>
          <a:xfrm>
            <a:off x="5602257" y="4495800"/>
            <a:ext cx="301686" cy="369332"/>
          </a:xfrm>
          <a:prstGeom prst="rect">
            <a:avLst/>
          </a:prstGeom>
          <a:noFill/>
        </p:spPr>
        <p:txBody>
          <a:bodyPr wrap="none" rtlCol="0">
            <a:spAutoFit/>
          </a:bodyPr>
          <a:lstStyle/>
          <a:p>
            <a:r>
              <a:rPr lang="en-US" dirty="0">
                <a:solidFill>
                  <a:srgbClr val="0070C0"/>
                </a:solidFill>
              </a:rPr>
              <a:t>5</a:t>
            </a:r>
          </a:p>
        </p:txBody>
      </p:sp>
      <p:sp>
        <p:nvSpPr>
          <p:cNvPr id="36" name="TextBox 35"/>
          <p:cNvSpPr txBox="1"/>
          <p:nvPr/>
        </p:nvSpPr>
        <p:spPr>
          <a:xfrm>
            <a:off x="5068857" y="4495800"/>
            <a:ext cx="301686" cy="369332"/>
          </a:xfrm>
          <a:prstGeom prst="rect">
            <a:avLst/>
          </a:prstGeom>
          <a:noFill/>
        </p:spPr>
        <p:txBody>
          <a:bodyPr wrap="none" rtlCol="0">
            <a:spAutoFit/>
          </a:bodyPr>
          <a:lstStyle/>
          <a:p>
            <a:r>
              <a:rPr lang="en-US" dirty="0">
                <a:solidFill>
                  <a:srgbClr val="0070C0"/>
                </a:solidFill>
              </a:rPr>
              <a:t>4</a:t>
            </a:r>
          </a:p>
        </p:txBody>
      </p:sp>
      <p:sp>
        <p:nvSpPr>
          <p:cNvPr id="37" name="TextBox 36"/>
          <p:cNvSpPr txBox="1"/>
          <p:nvPr/>
        </p:nvSpPr>
        <p:spPr>
          <a:xfrm>
            <a:off x="4535457" y="4484427"/>
            <a:ext cx="301686" cy="369332"/>
          </a:xfrm>
          <a:prstGeom prst="rect">
            <a:avLst/>
          </a:prstGeom>
          <a:noFill/>
        </p:spPr>
        <p:txBody>
          <a:bodyPr wrap="none" rtlCol="0">
            <a:spAutoFit/>
          </a:bodyPr>
          <a:lstStyle/>
          <a:p>
            <a:r>
              <a:rPr lang="en-US" dirty="0">
                <a:solidFill>
                  <a:srgbClr val="0070C0"/>
                </a:solidFill>
              </a:rPr>
              <a:t>3</a:t>
            </a:r>
          </a:p>
        </p:txBody>
      </p:sp>
      <p:sp>
        <p:nvSpPr>
          <p:cNvPr id="38" name="TextBox 37"/>
          <p:cNvSpPr txBox="1"/>
          <p:nvPr/>
        </p:nvSpPr>
        <p:spPr>
          <a:xfrm>
            <a:off x="4002057" y="4495800"/>
            <a:ext cx="301686" cy="369332"/>
          </a:xfrm>
          <a:prstGeom prst="rect">
            <a:avLst/>
          </a:prstGeom>
          <a:noFill/>
        </p:spPr>
        <p:txBody>
          <a:bodyPr wrap="none" rtlCol="0">
            <a:spAutoFit/>
          </a:bodyPr>
          <a:lstStyle/>
          <a:p>
            <a:r>
              <a:rPr lang="en-US" dirty="0">
                <a:solidFill>
                  <a:srgbClr val="0070C0"/>
                </a:solidFill>
              </a:rPr>
              <a:t>2</a:t>
            </a:r>
          </a:p>
        </p:txBody>
      </p:sp>
      <p:sp>
        <p:nvSpPr>
          <p:cNvPr id="39" name="TextBox 38"/>
          <p:cNvSpPr txBox="1"/>
          <p:nvPr/>
        </p:nvSpPr>
        <p:spPr>
          <a:xfrm>
            <a:off x="3468657" y="4500349"/>
            <a:ext cx="301686" cy="369332"/>
          </a:xfrm>
          <a:prstGeom prst="rect">
            <a:avLst/>
          </a:prstGeom>
          <a:noFill/>
        </p:spPr>
        <p:txBody>
          <a:bodyPr wrap="none" rtlCol="0">
            <a:spAutoFit/>
          </a:bodyPr>
          <a:lstStyle/>
          <a:p>
            <a:r>
              <a:rPr lang="en-US" dirty="0">
                <a:solidFill>
                  <a:srgbClr val="0070C0"/>
                </a:solidFill>
              </a:rPr>
              <a:t>1</a:t>
            </a:r>
          </a:p>
        </p:txBody>
      </p:sp>
      <p:sp>
        <p:nvSpPr>
          <p:cNvPr id="40" name="TextBox 39"/>
          <p:cNvSpPr txBox="1"/>
          <p:nvPr/>
        </p:nvSpPr>
        <p:spPr>
          <a:xfrm>
            <a:off x="1780476" y="4507594"/>
            <a:ext cx="886525" cy="369332"/>
          </a:xfrm>
          <a:prstGeom prst="rect">
            <a:avLst/>
          </a:prstGeom>
          <a:noFill/>
        </p:spPr>
        <p:txBody>
          <a:bodyPr wrap="none" rtlCol="0">
            <a:spAutoFit/>
          </a:bodyPr>
          <a:lstStyle/>
          <a:p>
            <a:r>
              <a:rPr lang="en-US" dirty="0">
                <a:solidFill>
                  <a:srgbClr val="0070C0"/>
                </a:solidFill>
              </a:rPr>
              <a:t>Length:</a:t>
            </a:r>
          </a:p>
        </p:txBody>
      </p:sp>
      <mc:AlternateContent xmlns:mc="http://schemas.openxmlformats.org/markup-compatibility/2006">
        <mc:Choice xmlns:a14="http://schemas.microsoft.com/office/drawing/2010/main" Requires="a14">
          <p:sp>
            <p:nvSpPr>
              <p:cNvPr id="41" name="TextBox 40"/>
              <p:cNvSpPr txBox="1"/>
              <p:nvPr/>
            </p:nvSpPr>
            <p:spPr>
              <a:xfrm>
                <a:off x="1828801" y="4044434"/>
                <a:ext cx="888513" cy="369332"/>
              </a:xfrm>
              <a:prstGeom prst="rect">
                <a:avLst/>
              </a:prstGeom>
              <a:noFill/>
            </p:spPr>
            <p:txBody>
              <a:bodyPr wrap="none" rtlCol="0">
                <a:spAutoFit/>
              </a:bodyPr>
              <a:lstStyle/>
              <a:p>
                <a14:m>
                  <m:oMath xmlns:m="http://schemas.openxmlformats.org/officeDocument/2006/math">
                    <m:r>
                      <a:rPr lang="en-US" i="1" dirty="0">
                        <a:solidFill>
                          <a:srgbClr val="FF33CC"/>
                        </a:solidFill>
                        <a:latin typeface="Cambria Math"/>
                      </a:rPr>
                      <m:t>𝐶𝑢𝑡</m:t>
                    </m:r>
                    <m:r>
                      <a:rPr lang="en-US" i="1" dirty="0">
                        <a:solidFill>
                          <a:srgbClr val="FF33CC"/>
                        </a:solidFill>
                        <a:latin typeface="Cambria Math"/>
                      </a:rPr>
                      <m:t>(</m:t>
                    </m:r>
                    <m:r>
                      <a:rPr lang="en-US" i="1" dirty="0" err="1">
                        <a:solidFill>
                          <a:srgbClr val="FF33CC"/>
                        </a:solidFill>
                        <a:latin typeface="Cambria Math"/>
                      </a:rPr>
                      <m:t>𝑖</m:t>
                    </m:r>
                    <m:r>
                      <a:rPr lang="en-US" i="1" dirty="0">
                        <a:solidFill>
                          <a:srgbClr val="FF33CC"/>
                        </a:solidFill>
                        <a:latin typeface="Cambria Math"/>
                      </a:rPr>
                      <m:t>)</m:t>
                    </m:r>
                  </m:oMath>
                </a14:m>
                <a:r>
                  <a:rPr lang="en-US" dirty="0">
                    <a:solidFill>
                      <a:srgbClr val="FF33CC"/>
                    </a:solidFill>
                  </a:rPr>
                  <a:t>:</a:t>
                </a:r>
              </a:p>
            </p:txBody>
          </p:sp>
        </mc:Choice>
        <mc:Fallback>
          <p:sp>
            <p:nvSpPr>
              <p:cNvPr id="41" name="TextBox 40"/>
              <p:cNvSpPr txBox="1">
                <a:spLocks noRot="1" noChangeAspect="1" noMove="1" noResize="1" noEditPoints="1" noAdjustHandles="1" noChangeArrowheads="1" noChangeShapeType="1" noTextEdit="1"/>
              </p:cNvSpPr>
              <p:nvPr/>
            </p:nvSpPr>
            <p:spPr>
              <a:xfrm>
                <a:off x="1828801" y="4044434"/>
                <a:ext cx="888513" cy="369332"/>
              </a:xfrm>
              <a:prstGeom prst="rect">
                <a:avLst/>
              </a:prstGeom>
              <a:blipFill>
                <a:blip r:embed="rId3"/>
                <a:stretch>
                  <a:fillRect t="-3226" r="-4286" b="-22581"/>
                </a:stretch>
              </a:blipFill>
            </p:spPr>
            <p:txBody>
              <a:bodyPr/>
              <a:lstStyle/>
              <a:p>
                <a:r>
                  <a:rPr lang="en-US">
                    <a:noFill/>
                  </a:rPr>
                  <a:t> </a:t>
                </a:r>
              </a:p>
            </p:txBody>
          </p:sp>
        </mc:Fallback>
      </mc:AlternateContent>
      <p:sp>
        <p:nvSpPr>
          <p:cNvPr id="42" name="Rectangle 41"/>
          <p:cNvSpPr/>
          <p:nvPr/>
        </p:nvSpPr>
        <p:spPr>
          <a:xfrm>
            <a:off x="28194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3" name="TextBox 42"/>
          <p:cNvSpPr txBox="1"/>
          <p:nvPr/>
        </p:nvSpPr>
        <p:spPr>
          <a:xfrm>
            <a:off x="2935257" y="4495800"/>
            <a:ext cx="301686" cy="369332"/>
          </a:xfrm>
          <a:prstGeom prst="rect">
            <a:avLst/>
          </a:prstGeom>
          <a:noFill/>
        </p:spPr>
        <p:txBody>
          <a:bodyPr wrap="none" rtlCol="0">
            <a:spAutoFit/>
          </a:bodyPr>
          <a:lstStyle/>
          <a:p>
            <a:r>
              <a:rPr lang="en-US" dirty="0">
                <a:solidFill>
                  <a:srgbClr val="0070C0"/>
                </a:solidFill>
              </a:rPr>
              <a:t>0</a:t>
            </a:r>
          </a:p>
        </p:txBody>
      </p:sp>
      <p:sp>
        <p:nvSpPr>
          <p:cNvPr id="3" name="TextBox 2"/>
          <p:cNvSpPr txBox="1"/>
          <p:nvPr/>
        </p:nvSpPr>
        <p:spPr>
          <a:xfrm>
            <a:off x="3779541" y="1490990"/>
            <a:ext cx="4744119" cy="523220"/>
          </a:xfrm>
          <a:prstGeom prst="rect">
            <a:avLst/>
          </a:prstGeom>
          <a:noFill/>
        </p:spPr>
        <p:txBody>
          <a:bodyPr wrap="none" rtlCol="0">
            <a:spAutoFit/>
          </a:bodyPr>
          <a:lstStyle/>
          <a:p>
            <a:r>
              <a:rPr lang="en-US" sz="2800" dirty="0"/>
              <a:t>Solve Smallest </a:t>
            </a:r>
            <a:r>
              <a:rPr lang="en-US" sz="2800" dirty="0" err="1"/>
              <a:t>subproblem</a:t>
            </a:r>
            <a:r>
              <a:rPr lang="en-US" sz="2800" dirty="0"/>
              <a:t> first</a:t>
            </a:r>
          </a:p>
        </p:txBody>
      </p:sp>
      <mc:AlternateContent xmlns:mc="http://schemas.openxmlformats.org/markup-compatibility/2006">
        <mc:Choice xmlns:a14="http://schemas.microsoft.com/office/drawing/2010/main" Requires="a14">
          <p:sp>
            <p:nvSpPr>
              <p:cNvPr id="45" name="TextBox 44"/>
              <p:cNvSpPr txBox="1"/>
              <p:nvPr/>
            </p:nvSpPr>
            <p:spPr>
              <a:xfrm>
                <a:off x="2438401" y="2523144"/>
                <a:ext cx="2526461" cy="523220"/>
              </a:xfrm>
              <a:prstGeom prst="rect">
                <a:avLst/>
              </a:prstGeom>
              <a:noFill/>
            </p:spPr>
            <p:txBody>
              <a:bodyPr wrap="none" rtlCol="0">
                <a:spAutoFit/>
              </a:bodyPr>
              <a:lstStyle/>
              <a:p>
                <a14:m>
                  <m:oMath xmlns:m="http://schemas.openxmlformats.org/officeDocument/2006/math">
                    <m:r>
                      <a:rPr lang="en-US" sz="2800" i="1" dirty="0">
                        <a:solidFill>
                          <a:srgbClr val="FF33CC"/>
                        </a:solidFill>
                        <a:latin typeface="Cambria Math"/>
                      </a:rPr>
                      <m:t>𝐶𝑢𝑡</m:t>
                    </m:r>
                    <m:d>
                      <m:dPr>
                        <m:ctrlPr>
                          <a:rPr lang="en-US" sz="2800" i="1" dirty="0">
                            <a:solidFill>
                              <a:srgbClr val="FF33CC"/>
                            </a:solidFill>
                            <a:latin typeface="Cambria Math" panose="02040503050406030204" pitchFamily="18" charset="0"/>
                          </a:rPr>
                        </m:ctrlPr>
                      </m:dPr>
                      <m:e>
                        <m:r>
                          <a:rPr lang="en-US" sz="2800" i="1" dirty="0">
                            <a:solidFill>
                              <a:srgbClr val="FF33CC"/>
                            </a:solidFill>
                            <a:latin typeface="Cambria Math"/>
                          </a:rPr>
                          <m:t>3</m:t>
                        </m:r>
                      </m:e>
                    </m:d>
                    <m:r>
                      <a:rPr lang="en-US" sz="2800" i="1" dirty="0">
                        <a:latin typeface="Cambria Math"/>
                      </a:rPr>
                      <m:t>=</m:t>
                    </m:r>
                    <m:r>
                      <m:rPr>
                        <m:sty m:val="p"/>
                      </m:rPr>
                      <a:rPr lang="en-US" sz="2800" dirty="0">
                        <a:latin typeface="Cambria Math"/>
                      </a:rPr>
                      <m:t>max</m:t>
                    </m:r>
                    <m:r>
                      <a:rPr lang="en-US" sz="2800" i="1" dirty="0">
                        <a:solidFill>
                          <a:srgbClr val="0070C0"/>
                        </a:solidFill>
                        <a:latin typeface="Cambria Math"/>
                      </a:rPr>
                      <m:t>⁡</m:t>
                    </m:r>
                  </m:oMath>
                </a14:m>
                <a:r>
                  <a:rPr lang="en-US" sz="2800" dirty="0">
                    <a:solidFill>
                      <a:srgbClr val="0070C0"/>
                    </a:solidFill>
                  </a:rPr>
                  <a:t> </a:t>
                </a:r>
              </a:p>
            </p:txBody>
          </p:sp>
        </mc:Choice>
        <mc:Fallback>
          <p:sp>
            <p:nvSpPr>
              <p:cNvPr id="45" name="TextBox 44"/>
              <p:cNvSpPr txBox="1">
                <a:spLocks noRot="1" noChangeAspect="1" noMove="1" noResize="1" noEditPoints="1" noAdjustHandles="1" noChangeArrowheads="1" noChangeShapeType="1" noTextEdit="1"/>
              </p:cNvSpPr>
              <p:nvPr/>
            </p:nvSpPr>
            <p:spPr>
              <a:xfrm>
                <a:off x="2438401" y="2523144"/>
                <a:ext cx="2526461" cy="523220"/>
              </a:xfrm>
              <a:prstGeom prst="rect">
                <a:avLst/>
              </a:prstGeom>
              <a:blipFill>
                <a:blip r:embed="rId4"/>
                <a:stretch>
                  <a:fillRect l="-1508" b="-19048"/>
                </a:stretch>
              </a:blipFill>
            </p:spPr>
            <p:txBody>
              <a:bodyPr/>
              <a:lstStyle/>
              <a:p>
                <a:r>
                  <a:rPr lang="en-US">
                    <a:noFill/>
                  </a:rPr>
                  <a:t> </a:t>
                </a:r>
              </a:p>
            </p:txBody>
          </p:sp>
        </mc:Fallback>
      </mc:AlternateContent>
      <p:sp>
        <p:nvSpPr>
          <p:cNvPr id="47" name="Right Brace 46"/>
          <p:cNvSpPr/>
          <p:nvPr/>
        </p:nvSpPr>
        <p:spPr>
          <a:xfrm rot="10800000">
            <a:off x="4800601" y="2286000"/>
            <a:ext cx="421278" cy="1371600"/>
          </a:xfrm>
          <a:prstGeom prst="rightBrace">
            <a:avLst>
              <a:gd name="adj1" fmla="val 8333"/>
              <a:gd name="adj2" fmla="val 560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8" name="TextBox 47"/>
              <p:cNvSpPr txBox="1"/>
              <p:nvPr/>
            </p:nvSpPr>
            <p:spPr>
              <a:xfrm>
                <a:off x="5221880" y="2298919"/>
                <a:ext cx="2495683" cy="1384995"/>
              </a:xfrm>
              <a:prstGeom prst="rect">
                <a:avLst/>
              </a:prstGeom>
              <a:noFill/>
            </p:spPr>
            <p:txBody>
              <a:bodyPr wrap="none" rtlCol="0">
                <a:spAutoFit/>
              </a:bodyPr>
              <a:lstStyle/>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2</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1</m:t>
                        </m:r>
                      </m:e>
                    </m:d>
                  </m:oMath>
                </a14:m>
                <a:r>
                  <a:rPr lang="en-US" sz="2800" dirty="0">
                    <a:solidFill>
                      <a:srgbClr val="0070C0"/>
                    </a:solidFill>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1</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2</m:t>
                        </m:r>
                      </m:e>
                    </m:d>
                  </m:oMath>
                </a14:m>
                <a:r>
                  <a:rPr lang="en-US" sz="2800" dirty="0">
                    <a:solidFill>
                      <a:srgbClr val="0070C0"/>
                    </a:solidFill>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0</m:t>
                        </m:r>
                      </m:e>
                    </m:d>
                    <m:r>
                      <a:rPr lang="en-US" sz="2800" i="1">
                        <a:latin typeface="Cambria Math"/>
                      </a:rPr>
                      <m:t>+</m:t>
                    </m:r>
                    <m:r>
                      <a:rPr lang="en-US" sz="2800" i="1">
                        <a:solidFill>
                          <a:srgbClr val="0070C0"/>
                        </a:solidFill>
                        <a:latin typeface="Cambria Math"/>
                      </a:rPr>
                      <m:t>𝑃</m:t>
                    </m:r>
                    <m:r>
                      <a:rPr lang="en-US" sz="2800" i="1">
                        <a:solidFill>
                          <a:srgbClr val="0070C0"/>
                        </a:solidFill>
                        <a:latin typeface="Cambria Math"/>
                      </a:rPr>
                      <m:t>[3]</m:t>
                    </m:r>
                  </m:oMath>
                </a14:m>
                <a:r>
                  <a:rPr lang="en-US" sz="2800" dirty="0">
                    <a:solidFill>
                      <a:srgbClr val="0070C0"/>
                    </a:solidFill>
                  </a:rPr>
                  <a:t> </a:t>
                </a:r>
              </a:p>
            </p:txBody>
          </p:sp>
        </mc:Choice>
        <mc:Fallback>
          <p:sp>
            <p:nvSpPr>
              <p:cNvPr id="48" name="TextBox 47"/>
              <p:cNvSpPr txBox="1">
                <a:spLocks noRot="1" noChangeAspect="1" noMove="1" noResize="1" noEditPoints="1" noAdjustHandles="1" noChangeArrowheads="1" noChangeShapeType="1" noTextEdit="1"/>
              </p:cNvSpPr>
              <p:nvPr/>
            </p:nvSpPr>
            <p:spPr>
              <a:xfrm>
                <a:off x="5221880" y="2298919"/>
                <a:ext cx="2495683" cy="1384995"/>
              </a:xfrm>
              <a:prstGeom prst="rect">
                <a:avLst/>
              </a:prstGeom>
              <a:blipFill>
                <a:blip r:embed="rId5"/>
                <a:stretch>
                  <a:fillRect l="-1010" b="-5455"/>
                </a:stretch>
              </a:blipFill>
            </p:spPr>
            <p:txBody>
              <a:bodyPr/>
              <a:lstStyle/>
              <a:p>
                <a:r>
                  <a:rPr lang="en-US">
                    <a:noFill/>
                  </a:rPr>
                  <a:t> </a:t>
                </a:r>
              </a:p>
            </p:txBody>
          </p:sp>
        </mc:Fallback>
      </mc:AlternateContent>
      <p:cxnSp>
        <p:nvCxnSpPr>
          <p:cNvPr id="44" name="Straight Connector 43"/>
          <p:cNvCxnSpPr/>
          <p:nvPr/>
        </p:nvCxnSpPr>
        <p:spPr>
          <a:xfrm>
            <a:off x="4677810" y="5181598"/>
            <a:ext cx="0" cy="160020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28524" y="4805147"/>
            <a:ext cx="301686" cy="369332"/>
          </a:xfrm>
          <a:prstGeom prst="rect">
            <a:avLst/>
          </a:prstGeom>
          <a:noFill/>
        </p:spPr>
        <p:txBody>
          <a:bodyPr wrap="none" rtlCol="0">
            <a:spAutoFit/>
          </a:bodyPr>
          <a:lstStyle/>
          <a:p>
            <a:r>
              <a:rPr lang="en-US" dirty="0">
                <a:solidFill>
                  <a:srgbClr val="0070C0"/>
                </a:solidFill>
              </a:rPr>
              <a:t>3</a:t>
            </a:r>
          </a:p>
        </p:txBody>
      </p:sp>
    </p:spTree>
    <p:extLst>
      <p:ext uri="{BB962C8B-B14F-4D97-AF65-F5344CB8AC3E}">
        <p14:creationId xmlns:p14="http://schemas.microsoft.com/office/powerpoint/2010/main" val="155590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Select a Good Order for Solving </a:t>
            </a:r>
            <a:r>
              <a:rPr lang="en-US" dirty="0" err="1"/>
              <a:t>Subproblems</a:t>
            </a:r>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24</a:t>
            </a:fld>
            <a:endParaRPr lang="en-US"/>
          </a:p>
        </p:txBody>
      </p:sp>
      <p:pic>
        <p:nvPicPr>
          <p:cNvPr id="19" name="Picture 2" descr="Image result for lo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23" r="37586"/>
          <a:stretch/>
        </p:blipFill>
        <p:spPr bwMode="auto">
          <a:xfrm rot="5400000">
            <a:off x="5050024" y="2687823"/>
            <a:ext cx="1600201" cy="658775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3528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3886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4419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953000" y="3962400"/>
            <a:ext cx="5334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486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60198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65532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70866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76200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8153400" y="3962400"/>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8269257" y="4500349"/>
            <a:ext cx="418704" cy="369332"/>
          </a:xfrm>
          <a:prstGeom prst="rect">
            <a:avLst/>
          </a:prstGeom>
          <a:noFill/>
        </p:spPr>
        <p:txBody>
          <a:bodyPr wrap="none" rtlCol="0">
            <a:spAutoFit/>
          </a:bodyPr>
          <a:lstStyle/>
          <a:p>
            <a:r>
              <a:rPr lang="en-US" dirty="0">
                <a:solidFill>
                  <a:srgbClr val="0070C0"/>
                </a:solidFill>
              </a:rPr>
              <a:t>10</a:t>
            </a:r>
          </a:p>
        </p:txBody>
      </p:sp>
      <p:sp>
        <p:nvSpPr>
          <p:cNvPr id="31" name="TextBox 30"/>
          <p:cNvSpPr txBox="1"/>
          <p:nvPr/>
        </p:nvSpPr>
        <p:spPr>
          <a:xfrm>
            <a:off x="7735857" y="4484427"/>
            <a:ext cx="301686" cy="369332"/>
          </a:xfrm>
          <a:prstGeom prst="rect">
            <a:avLst/>
          </a:prstGeom>
          <a:noFill/>
        </p:spPr>
        <p:txBody>
          <a:bodyPr wrap="none" rtlCol="0">
            <a:spAutoFit/>
          </a:bodyPr>
          <a:lstStyle/>
          <a:p>
            <a:r>
              <a:rPr lang="en-US" dirty="0">
                <a:solidFill>
                  <a:srgbClr val="0070C0"/>
                </a:solidFill>
              </a:rPr>
              <a:t>9</a:t>
            </a:r>
          </a:p>
        </p:txBody>
      </p:sp>
      <p:sp>
        <p:nvSpPr>
          <p:cNvPr id="32" name="TextBox 31"/>
          <p:cNvSpPr txBox="1"/>
          <p:nvPr/>
        </p:nvSpPr>
        <p:spPr>
          <a:xfrm>
            <a:off x="7202457" y="4484427"/>
            <a:ext cx="301686" cy="369332"/>
          </a:xfrm>
          <a:prstGeom prst="rect">
            <a:avLst/>
          </a:prstGeom>
          <a:noFill/>
        </p:spPr>
        <p:txBody>
          <a:bodyPr wrap="none" rtlCol="0">
            <a:spAutoFit/>
          </a:bodyPr>
          <a:lstStyle/>
          <a:p>
            <a:r>
              <a:rPr lang="en-US" dirty="0">
                <a:solidFill>
                  <a:srgbClr val="0070C0"/>
                </a:solidFill>
              </a:rPr>
              <a:t>8</a:t>
            </a:r>
          </a:p>
        </p:txBody>
      </p:sp>
      <p:sp>
        <p:nvSpPr>
          <p:cNvPr id="33" name="TextBox 32"/>
          <p:cNvSpPr txBox="1"/>
          <p:nvPr/>
        </p:nvSpPr>
        <p:spPr>
          <a:xfrm>
            <a:off x="6669057" y="4484427"/>
            <a:ext cx="301686" cy="369332"/>
          </a:xfrm>
          <a:prstGeom prst="rect">
            <a:avLst/>
          </a:prstGeom>
          <a:noFill/>
        </p:spPr>
        <p:txBody>
          <a:bodyPr wrap="none" rtlCol="0">
            <a:spAutoFit/>
          </a:bodyPr>
          <a:lstStyle/>
          <a:p>
            <a:r>
              <a:rPr lang="en-US" dirty="0">
                <a:solidFill>
                  <a:srgbClr val="0070C0"/>
                </a:solidFill>
              </a:rPr>
              <a:t>7</a:t>
            </a:r>
          </a:p>
        </p:txBody>
      </p:sp>
      <p:sp>
        <p:nvSpPr>
          <p:cNvPr id="34" name="TextBox 33"/>
          <p:cNvSpPr txBox="1"/>
          <p:nvPr/>
        </p:nvSpPr>
        <p:spPr>
          <a:xfrm>
            <a:off x="6135657" y="4484427"/>
            <a:ext cx="301686" cy="369332"/>
          </a:xfrm>
          <a:prstGeom prst="rect">
            <a:avLst/>
          </a:prstGeom>
          <a:noFill/>
        </p:spPr>
        <p:txBody>
          <a:bodyPr wrap="none" rtlCol="0">
            <a:spAutoFit/>
          </a:bodyPr>
          <a:lstStyle/>
          <a:p>
            <a:r>
              <a:rPr lang="en-US" dirty="0">
                <a:solidFill>
                  <a:srgbClr val="0070C0"/>
                </a:solidFill>
              </a:rPr>
              <a:t>6</a:t>
            </a:r>
          </a:p>
        </p:txBody>
      </p:sp>
      <p:sp>
        <p:nvSpPr>
          <p:cNvPr id="35" name="TextBox 34"/>
          <p:cNvSpPr txBox="1"/>
          <p:nvPr/>
        </p:nvSpPr>
        <p:spPr>
          <a:xfrm>
            <a:off x="5602257" y="4495800"/>
            <a:ext cx="301686" cy="369332"/>
          </a:xfrm>
          <a:prstGeom prst="rect">
            <a:avLst/>
          </a:prstGeom>
          <a:noFill/>
        </p:spPr>
        <p:txBody>
          <a:bodyPr wrap="none" rtlCol="0">
            <a:spAutoFit/>
          </a:bodyPr>
          <a:lstStyle/>
          <a:p>
            <a:r>
              <a:rPr lang="en-US" dirty="0">
                <a:solidFill>
                  <a:srgbClr val="0070C0"/>
                </a:solidFill>
              </a:rPr>
              <a:t>5</a:t>
            </a:r>
          </a:p>
        </p:txBody>
      </p:sp>
      <p:sp>
        <p:nvSpPr>
          <p:cNvPr id="36" name="TextBox 35"/>
          <p:cNvSpPr txBox="1"/>
          <p:nvPr/>
        </p:nvSpPr>
        <p:spPr>
          <a:xfrm>
            <a:off x="5068857" y="4495800"/>
            <a:ext cx="301686" cy="369332"/>
          </a:xfrm>
          <a:prstGeom prst="rect">
            <a:avLst/>
          </a:prstGeom>
          <a:noFill/>
        </p:spPr>
        <p:txBody>
          <a:bodyPr wrap="none" rtlCol="0">
            <a:spAutoFit/>
          </a:bodyPr>
          <a:lstStyle/>
          <a:p>
            <a:r>
              <a:rPr lang="en-US" dirty="0">
                <a:solidFill>
                  <a:srgbClr val="0070C0"/>
                </a:solidFill>
              </a:rPr>
              <a:t>4</a:t>
            </a:r>
          </a:p>
        </p:txBody>
      </p:sp>
      <p:sp>
        <p:nvSpPr>
          <p:cNvPr id="37" name="TextBox 36"/>
          <p:cNvSpPr txBox="1"/>
          <p:nvPr/>
        </p:nvSpPr>
        <p:spPr>
          <a:xfrm>
            <a:off x="4535457" y="4484427"/>
            <a:ext cx="301686" cy="369332"/>
          </a:xfrm>
          <a:prstGeom prst="rect">
            <a:avLst/>
          </a:prstGeom>
          <a:noFill/>
        </p:spPr>
        <p:txBody>
          <a:bodyPr wrap="none" rtlCol="0">
            <a:spAutoFit/>
          </a:bodyPr>
          <a:lstStyle/>
          <a:p>
            <a:r>
              <a:rPr lang="en-US" dirty="0">
                <a:solidFill>
                  <a:srgbClr val="0070C0"/>
                </a:solidFill>
              </a:rPr>
              <a:t>3</a:t>
            </a:r>
          </a:p>
        </p:txBody>
      </p:sp>
      <p:sp>
        <p:nvSpPr>
          <p:cNvPr id="38" name="TextBox 37"/>
          <p:cNvSpPr txBox="1"/>
          <p:nvPr/>
        </p:nvSpPr>
        <p:spPr>
          <a:xfrm>
            <a:off x="4002057" y="4495800"/>
            <a:ext cx="301686" cy="369332"/>
          </a:xfrm>
          <a:prstGeom prst="rect">
            <a:avLst/>
          </a:prstGeom>
          <a:noFill/>
        </p:spPr>
        <p:txBody>
          <a:bodyPr wrap="none" rtlCol="0">
            <a:spAutoFit/>
          </a:bodyPr>
          <a:lstStyle/>
          <a:p>
            <a:r>
              <a:rPr lang="en-US" dirty="0">
                <a:solidFill>
                  <a:srgbClr val="0070C0"/>
                </a:solidFill>
              </a:rPr>
              <a:t>2</a:t>
            </a:r>
          </a:p>
        </p:txBody>
      </p:sp>
      <p:sp>
        <p:nvSpPr>
          <p:cNvPr id="39" name="TextBox 38"/>
          <p:cNvSpPr txBox="1"/>
          <p:nvPr/>
        </p:nvSpPr>
        <p:spPr>
          <a:xfrm>
            <a:off x="3468657" y="4500349"/>
            <a:ext cx="301686" cy="369332"/>
          </a:xfrm>
          <a:prstGeom prst="rect">
            <a:avLst/>
          </a:prstGeom>
          <a:noFill/>
        </p:spPr>
        <p:txBody>
          <a:bodyPr wrap="none" rtlCol="0">
            <a:spAutoFit/>
          </a:bodyPr>
          <a:lstStyle/>
          <a:p>
            <a:r>
              <a:rPr lang="en-US" dirty="0">
                <a:solidFill>
                  <a:srgbClr val="0070C0"/>
                </a:solidFill>
              </a:rPr>
              <a:t>1</a:t>
            </a:r>
          </a:p>
        </p:txBody>
      </p:sp>
      <p:sp>
        <p:nvSpPr>
          <p:cNvPr id="40" name="TextBox 39"/>
          <p:cNvSpPr txBox="1"/>
          <p:nvPr/>
        </p:nvSpPr>
        <p:spPr>
          <a:xfrm>
            <a:off x="1780476" y="4507594"/>
            <a:ext cx="886525" cy="369332"/>
          </a:xfrm>
          <a:prstGeom prst="rect">
            <a:avLst/>
          </a:prstGeom>
          <a:noFill/>
        </p:spPr>
        <p:txBody>
          <a:bodyPr wrap="none" rtlCol="0">
            <a:spAutoFit/>
          </a:bodyPr>
          <a:lstStyle/>
          <a:p>
            <a:r>
              <a:rPr lang="en-US" dirty="0">
                <a:solidFill>
                  <a:srgbClr val="0070C0"/>
                </a:solidFill>
              </a:rPr>
              <a:t>Length:</a:t>
            </a:r>
          </a:p>
        </p:txBody>
      </p:sp>
      <mc:AlternateContent xmlns:mc="http://schemas.openxmlformats.org/markup-compatibility/2006">
        <mc:Choice xmlns:a14="http://schemas.microsoft.com/office/drawing/2010/main" Requires="a14">
          <p:sp>
            <p:nvSpPr>
              <p:cNvPr id="41" name="TextBox 40"/>
              <p:cNvSpPr txBox="1"/>
              <p:nvPr/>
            </p:nvSpPr>
            <p:spPr>
              <a:xfrm>
                <a:off x="1828801" y="4044434"/>
                <a:ext cx="888513" cy="369332"/>
              </a:xfrm>
              <a:prstGeom prst="rect">
                <a:avLst/>
              </a:prstGeom>
              <a:noFill/>
            </p:spPr>
            <p:txBody>
              <a:bodyPr wrap="none" rtlCol="0">
                <a:spAutoFit/>
              </a:bodyPr>
              <a:lstStyle/>
              <a:p>
                <a14:m>
                  <m:oMath xmlns:m="http://schemas.openxmlformats.org/officeDocument/2006/math">
                    <m:r>
                      <a:rPr lang="en-US" i="1" dirty="0">
                        <a:solidFill>
                          <a:srgbClr val="FF33CC"/>
                        </a:solidFill>
                        <a:latin typeface="Cambria Math"/>
                      </a:rPr>
                      <m:t>𝐶𝑢𝑡</m:t>
                    </m:r>
                    <m:r>
                      <a:rPr lang="en-US" i="1" dirty="0">
                        <a:solidFill>
                          <a:srgbClr val="FF33CC"/>
                        </a:solidFill>
                        <a:latin typeface="Cambria Math"/>
                      </a:rPr>
                      <m:t>(</m:t>
                    </m:r>
                    <m:r>
                      <a:rPr lang="en-US" i="1" dirty="0" err="1">
                        <a:solidFill>
                          <a:srgbClr val="FF33CC"/>
                        </a:solidFill>
                        <a:latin typeface="Cambria Math"/>
                      </a:rPr>
                      <m:t>𝑖</m:t>
                    </m:r>
                    <m:r>
                      <a:rPr lang="en-US" i="1" dirty="0">
                        <a:solidFill>
                          <a:srgbClr val="FF33CC"/>
                        </a:solidFill>
                        <a:latin typeface="Cambria Math"/>
                      </a:rPr>
                      <m:t>)</m:t>
                    </m:r>
                  </m:oMath>
                </a14:m>
                <a:r>
                  <a:rPr lang="en-US" dirty="0">
                    <a:solidFill>
                      <a:srgbClr val="FF33CC"/>
                    </a:solidFill>
                  </a:rPr>
                  <a:t>:</a:t>
                </a:r>
              </a:p>
            </p:txBody>
          </p:sp>
        </mc:Choice>
        <mc:Fallback>
          <p:sp>
            <p:nvSpPr>
              <p:cNvPr id="41" name="TextBox 40"/>
              <p:cNvSpPr txBox="1">
                <a:spLocks noRot="1" noChangeAspect="1" noMove="1" noResize="1" noEditPoints="1" noAdjustHandles="1" noChangeArrowheads="1" noChangeShapeType="1" noTextEdit="1"/>
              </p:cNvSpPr>
              <p:nvPr/>
            </p:nvSpPr>
            <p:spPr>
              <a:xfrm>
                <a:off x="1828801" y="4044434"/>
                <a:ext cx="888513" cy="369332"/>
              </a:xfrm>
              <a:prstGeom prst="rect">
                <a:avLst/>
              </a:prstGeom>
              <a:blipFill>
                <a:blip r:embed="rId3"/>
                <a:stretch>
                  <a:fillRect t="-3226" r="-4286" b="-22581"/>
                </a:stretch>
              </a:blipFill>
            </p:spPr>
            <p:txBody>
              <a:bodyPr/>
              <a:lstStyle/>
              <a:p>
                <a:r>
                  <a:rPr lang="en-US">
                    <a:noFill/>
                  </a:rPr>
                  <a:t> </a:t>
                </a:r>
              </a:p>
            </p:txBody>
          </p:sp>
        </mc:Fallback>
      </mc:AlternateContent>
      <p:sp>
        <p:nvSpPr>
          <p:cNvPr id="42" name="Rectangle 41"/>
          <p:cNvSpPr/>
          <p:nvPr/>
        </p:nvSpPr>
        <p:spPr>
          <a:xfrm>
            <a:off x="2819400" y="3962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3" name="TextBox 42"/>
          <p:cNvSpPr txBox="1"/>
          <p:nvPr/>
        </p:nvSpPr>
        <p:spPr>
          <a:xfrm>
            <a:off x="2935257" y="4495800"/>
            <a:ext cx="301686" cy="369332"/>
          </a:xfrm>
          <a:prstGeom prst="rect">
            <a:avLst/>
          </a:prstGeom>
          <a:noFill/>
        </p:spPr>
        <p:txBody>
          <a:bodyPr wrap="none" rtlCol="0">
            <a:spAutoFit/>
          </a:bodyPr>
          <a:lstStyle/>
          <a:p>
            <a:r>
              <a:rPr lang="en-US" dirty="0">
                <a:solidFill>
                  <a:srgbClr val="0070C0"/>
                </a:solidFill>
              </a:rPr>
              <a:t>0</a:t>
            </a:r>
          </a:p>
        </p:txBody>
      </p:sp>
      <p:sp>
        <p:nvSpPr>
          <p:cNvPr id="3" name="TextBox 2"/>
          <p:cNvSpPr txBox="1"/>
          <p:nvPr/>
        </p:nvSpPr>
        <p:spPr>
          <a:xfrm>
            <a:off x="3779541" y="1490990"/>
            <a:ext cx="4744119" cy="523220"/>
          </a:xfrm>
          <a:prstGeom prst="rect">
            <a:avLst/>
          </a:prstGeom>
          <a:noFill/>
        </p:spPr>
        <p:txBody>
          <a:bodyPr wrap="none" rtlCol="0">
            <a:spAutoFit/>
          </a:bodyPr>
          <a:lstStyle/>
          <a:p>
            <a:r>
              <a:rPr lang="en-US" sz="2800" dirty="0"/>
              <a:t>Solve Smallest </a:t>
            </a:r>
            <a:r>
              <a:rPr lang="en-US" sz="2800" dirty="0" err="1"/>
              <a:t>subproblem</a:t>
            </a:r>
            <a:r>
              <a:rPr lang="en-US" sz="2800" dirty="0"/>
              <a:t> first</a:t>
            </a:r>
          </a:p>
        </p:txBody>
      </p:sp>
      <mc:AlternateContent xmlns:mc="http://schemas.openxmlformats.org/markup-compatibility/2006">
        <mc:Choice xmlns:a14="http://schemas.microsoft.com/office/drawing/2010/main" Requires="a14">
          <p:sp>
            <p:nvSpPr>
              <p:cNvPr id="45" name="TextBox 44"/>
              <p:cNvSpPr txBox="1"/>
              <p:nvPr/>
            </p:nvSpPr>
            <p:spPr>
              <a:xfrm>
                <a:off x="2438401" y="2523144"/>
                <a:ext cx="2526461" cy="523220"/>
              </a:xfrm>
              <a:prstGeom prst="rect">
                <a:avLst/>
              </a:prstGeom>
              <a:noFill/>
            </p:spPr>
            <p:txBody>
              <a:bodyPr wrap="none" rtlCol="0">
                <a:spAutoFit/>
              </a:bodyPr>
              <a:lstStyle/>
              <a:p>
                <a14:m>
                  <m:oMath xmlns:m="http://schemas.openxmlformats.org/officeDocument/2006/math">
                    <m:r>
                      <a:rPr lang="en-US" sz="2800" i="1" dirty="0">
                        <a:solidFill>
                          <a:srgbClr val="FF33CC"/>
                        </a:solidFill>
                        <a:latin typeface="Cambria Math"/>
                      </a:rPr>
                      <m:t>𝐶𝑢𝑡</m:t>
                    </m:r>
                    <m:d>
                      <m:dPr>
                        <m:ctrlPr>
                          <a:rPr lang="en-US" sz="2800" i="1" dirty="0">
                            <a:solidFill>
                              <a:srgbClr val="FF33CC"/>
                            </a:solidFill>
                            <a:latin typeface="Cambria Math" panose="02040503050406030204" pitchFamily="18" charset="0"/>
                          </a:rPr>
                        </m:ctrlPr>
                      </m:dPr>
                      <m:e>
                        <m:r>
                          <a:rPr lang="en-US" sz="2800" i="1" dirty="0">
                            <a:solidFill>
                              <a:srgbClr val="FF33CC"/>
                            </a:solidFill>
                            <a:latin typeface="Cambria Math"/>
                          </a:rPr>
                          <m:t>4</m:t>
                        </m:r>
                      </m:e>
                    </m:d>
                    <m:r>
                      <a:rPr lang="en-US" sz="2800" i="1" dirty="0">
                        <a:latin typeface="Cambria Math"/>
                      </a:rPr>
                      <m:t>=</m:t>
                    </m:r>
                    <m:r>
                      <m:rPr>
                        <m:sty m:val="p"/>
                      </m:rPr>
                      <a:rPr lang="en-US" sz="2800" dirty="0">
                        <a:latin typeface="Cambria Math"/>
                      </a:rPr>
                      <m:t>max</m:t>
                    </m:r>
                    <m:r>
                      <a:rPr lang="en-US" sz="2800" i="1" dirty="0">
                        <a:solidFill>
                          <a:srgbClr val="0070C0"/>
                        </a:solidFill>
                        <a:latin typeface="Cambria Math"/>
                      </a:rPr>
                      <m:t>⁡</m:t>
                    </m:r>
                  </m:oMath>
                </a14:m>
                <a:r>
                  <a:rPr lang="en-US" sz="2800" dirty="0">
                    <a:solidFill>
                      <a:srgbClr val="0070C0"/>
                    </a:solidFill>
                  </a:rPr>
                  <a:t> </a:t>
                </a:r>
              </a:p>
            </p:txBody>
          </p:sp>
        </mc:Choice>
        <mc:Fallback>
          <p:sp>
            <p:nvSpPr>
              <p:cNvPr id="45" name="TextBox 44"/>
              <p:cNvSpPr txBox="1">
                <a:spLocks noRot="1" noChangeAspect="1" noMove="1" noResize="1" noEditPoints="1" noAdjustHandles="1" noChangeArrowheads="1" noChangeShapeType="1" noTextEdit="1"/>
              </p:cNvSpPr>
              <p:nvPr/>
            </p:nvSpPr>
            <p:spPr>
              <a:xfrm>
                <a:off x="2438401" y="2523144"/>
                <a:ext cx="2526461" cy="523220"/>
              </a:xfrm>
              <a:prstGeom prst="rect">
                <a:avLst/>
              </a:prstGeom>
              <a:blipFill>
                <a:blip r:embed="rId4"/>
                <a:stretch>
                  <a:fillRect l="-1508" b="-19048"/>
                </a:stretch>
              </a:blipFill>
            </p:spPr>
            <p:txBody>
              <a:bodyPr/>
              <a:lstStyle/>
              <a:p>
                <a:r>
                  <a:rPr lang="en-US">
                    <a:noFill/>
                  </a:rPr>
                  <a:t> </a:t>
                </a:r>
              </a:p>
            </p:txBody>
          </p:sp>
        </mc:Fallback>
      </mc:AlternateContent>
      <p:sp>
        <p:nvSpPr>
          <p:cNvPr id="47" name="Right Brace 46"/>
          <p:cNvSpPr/>
          <p:nvPr/>
        </p:nvSpPr>
        <p:spPr>
          <a:xfrm rot="10800000">
            <a:off x="4800601" y="2014210"/>
            <a:ext cx="421278" cy="1643390"/>
          </a:xfrm>
          <a:prstGeom prst="rightBrace">
            <a:avLst>
              <a:gd name="adj1" fmla="val 8333"/>
              <a:gd name="adj2" fmla="val 560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8" name="TextBox 47"/>
              <p:cNvSpPr txBox="1"/>
              <p:nvPr/>
            </p:nvSpPr>
            <p:spPr>
              <a:xfrm>
                <a:off x="5221879" y="1905000"/>
                <a:ext cx="2443746" cy="1815882"/>
              </a:xfrm>
              <a:prstGeom prst="rect">
                <a:avLst/>
              </a:prstGeom>
              <a:noFill/>
            </p:spPr>
            <p:txBody>
              <a:bodyPr wrap="none" rtlCol="0">
                <a:spAutoFit/>
              </a:bodyPr>
              <a:lstStyle/>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3</m:t>
                        </m:r>
                      </m:e>
                    </m:d>
                    <m:r>
                      <a:rPr lang="en-US" sz="2800" i="1">
                        <a:latin typeface="Cambria Math"/>
                      </a:rPr>
                      <m:t>+</m:t>
                    </m:r>
                    <m:r>
                      <a:rPr lang="en-US" sz="2800" i="1">
                        <a:solidFill>
                          <a:srgbClr val="0070C0"/>
                        </a:solidFill>
                        <a:latin typeface="Cambria Math"/>
                      </a:rPr>
                      <m:t>𝑃</m:t>
                    </m:r>
                    <m:r>
                      <a:rPr lang="en-US" sz="2800" i="1">
                        <a:solidFill>
                          <a:srgbClr val="0070C0"/>
                        </a:solidFill>
                        <a:latin typeface="Cambria Math"/>
                      </a:rPr>
                      <m:t>[1]</m:t>
                    </m:r>
                  </m:oMath>
                </a14:m>
                <a:r>
                  <a:rPr lang="en-US" sz="2800" i="1" dirty="0">
                    <a:solidFill>
                      <a:srgbClr val="FF33CC"/>
                    </a:solidFill>
                    <a:latin typeface="Cambria Math"/>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2</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2</m:t>
                        </m:r>
                      </m:e>
                    </m:d>
                  </m:oMath>
                </a14:m>
                <a:r>
                  <a:rPr lang="en-US" sz="2800" dirty="0">
                    <a:solidFill>
                      <a:srgbClr val="0070C0"/>
                    </a:solidFill>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1</m:t>
                        </m:r>
                      </m:e>
                    </m:d>
                    <m:r>
                      <a:rPr lang="en-US" sz="2800" i="1">
                        <a:latin typeface="Cambria Math"/>
                      </a:rPr>
                      <m:t>+</m:t>
                    </m:r>
                    <m:r>
                      <a:rPr lang="en-US" sz="2800" i="1">
                        <a:solidFill>
                          <a:srgbClr val="0070C0"/>
                        </a:solidFill>
                        <a:latin typeface="Cambria Math"/>
                      </a:rPr>
                      <m:t>𝑃</m:t>
                    </m:r>
                    <m:d>
                      <m:dPr>
                        <m:begChr m:val="["/>
                        <m:endChr m:val="]"/>
                        <m:ctrlPr>
                          <a:rPr lang="en-US" sz="2800" i="1">
                            <a:solidFill>
                              <a:srgbClr val="0070C0"/>
                            </a:solidFill>
                            <a:latin typeface="Cambria Math" panose="02040503050406030204" pitchFamily="18" charset="0"/>
                          </a:rPr>
                        </m:ctrlPr>
                      </m:dPr>
                      <m:e>
                        <m:r>
                          <a:rPr lang="en-US" sz="2800" i="1">
                            <a:solidFill>
                              <a:srgbClr val="0070C0"/>
                            </a:solidFill>
                            <a:latin typeface="Cambria Math"/>
                          </a:rPr>
                          <m:t>3</m:t>
                        </m:r>
                      </m:e>
                    </m:d>
                  </m:oMath>
                </a14:m>
                <a:r>
                  <a:rPr lang="en-US" sz="2800" dirty="0">
                    <a:solidFill>
                      <a:srgbClr val="0070C0"/>
                    </a:solidFill>
                  </a:rPr>
                  <a:t> </a:t>
                </a:r>
              </a:p>
              <a:p>
                <a14:m>
                  <m:oMath xmlns:m="http://schemas.openxmlformats.org/officeDocument/2006/math">
                    <m:r>
                      <a:rPr lang="en-US" sz="2800" i="1">
                        <a:solidFill>
                          <a:srgbClr val="FF33CC"/>
                        </a:solidFill>
                        <a:latin typeface="Cambria Math"/>
                      </a:rPr>
                      <m:t>𝐶𝑢𝑡</m:t>
                    </m:r>
                    <m:d>
                      <m:dPr>
                        <m:ctrlPr>
                          <a:rPr lang="en-US" sz="2800" i="1">
                            <a:solidFill>
                              <a:srgbClr val="FF33CC"/>
                            </a:solidFill>
                            <a:latin typeface="Cambria Math" panose="02040503050406030204" pitchFamily="18" charset="0"/>
                          </a:rPr>
                        </m:ctrlPr>
                      </m:dPr>
                      <m:e>
                        <m:r>
                          <a:rPr lang="en-US" sz="2800" i="1">
                            <a:solidFill>
                              <a:srgbClr val="FF33CC"/>
                            </a:solidFill>
                            <a:latin typeface="Cambria Math"/>
                          </a:rPr>
                          <m:t>0</m:t>
                        </m:r>
                      </m:e>
                    </m:d>
                    <m:r>
                      <a:rPr lang="en-US" sz="2800" i="1">
                        <a:latin typeface="Cambria Math"/>
                      </a:rPr>
                      <m:t>+</m:t>
                    </m:r>
                    <m:r>
                      <a:rPr lang="en-US" sz="2800" i="1">
                        <a:solidFill>
                          <a:srgbClr val="0070C0"/>
                        </a:solidFill>
                        <a:latin typeface="Cambria Math"/>
                      </a:rPr>
                      <m:t>𝑃</m:t>
                    </m:r>
                    <m:r>
                      <a:rPr lang="en-US" sz="2800" i="1">
                        <a:solidFill>
                          <a:srgbClr val="0070C0"/>
                        </a:solidFill>
                        <a:latin typeface="Cambria Math"/>
                      </a:rPr>
                      <m:t>[4]</m:t>
                    </m:r>
                  </m:oMath>
                </a14:m>
                <a:r>
                  <a:rPr lang="en-US" sz="2800" dirty="0">
                    <a:solidFill>
                      <a:srgbClr val="0070C0"/>
                    </a:solidFill>
                  </a:rPr>
                  <a:t> </a:t>
                </a:r>
              </a:p>
            </p:txBody>
          </p:sp>
        </mc:Choice>
        <mc:Fallback>
          <p:sp>
            <p:nvSpPr>
              <p:cNvPr id="48" name="TextBox 47"/>
              <p:cNvSpPr txBox="1">
                <a:spLocks noRot="1" noChangeAspect="1" noMove="1" noResize="1" noEditPoints="1" noAdjustHandles="1" noChangeArrowheads="1" noChangeShapeType="1" noTextEdit="1"/>
              </p:cNvSpPr>
              <p:nvPr/>
            </p:nvSpPr>
            <p:spPr>
              <a:xfrm>
                <a:off x="5221879" y="1905000"/>
                <a:ext cx="2443746" cy="1815882"/>
              </a:xfrm>
              <a:prstGeom prst="rect">
                <a:avLst/>
              </a:prstGeom>
              <a:blipFill>
                <a:blip r:embed="rId5"/>
                <a:stretch>
                  <a:fillRect l="-1031" b="-4861"/>
                </a:stretch>
              </a:blipFill>
            </p:spPr>
            <p:txBody>
              <a:bodyPr/>
              <a:lstStyle/>
              <a:p>
                <a:r>
                  <a:rPr lang="en-US">
                    <a:noFill/>
                  </a:rPr>
                  <a:t> </a:t>
                </a:r>
              </a:p>
            </p:txBody>
          </p:sp>
        </mc:Fallback>
      </mc:AlternateContent>
      <p:cxnSp>
        <p:nvCxnSpPr>
          <p:cNvPr id="44" name="Straight Connector 43"/>
          <p:cNvCxnSpPr/>
          <p:nvPr/>
        </p:nvCxnSpPr>
        <p:spPr>
          <a:xfrm>
            <a:off x="5181600" y="5181598"/>
            <a:ext cx="0" cy="160020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029200" y="4805147"/>
            <a:ext cx="301686" cy="369332"/>
          </a:xfrm>
          <a:prstGeom prst="rect">
            <a:avLst/>
          </a:prstGeom>
          <a:noFill/>
        </p:spPr>
        <p:txBody>
          <a:bodyPr wrap="none" rtlCol="0">
            <a:spAutoFit/>
          </a:bodyPr>
          <a:lstStyle/>
          <a:p>
            <a:r>
              <a:rPr lang="en-US" dirty="0">
                <a:solidFill>
                  <a:srgbClr val="0070C0"/>
                </a:solidFill>
              </a:rPr>
              <a:t>4</a:t>
            </a:r>
          </a:p>
        </p:txBody>
      </p:sp>
    </p:spTree>
    <p:extLst>
      <p:ext uri="{BB962C8B-B14F-4D97-AF65-F5344CB8AC3E}">
        <p14:creationId xmlns:p14="http://schemas.microsoft.com/office/powerpoint/2010/main" val="182877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Cutting Pseudocode</a:t>
            </a:r>
          </a:p>
        </p:txBody>
      </p:sp>
      <p:sp>
        <p:nvSpPr>
          <p:cNvPr id="4" name="Slide Number Placeholder 3"/>
          <p:cNvSpPr>
            <a:spLocks noGrp="1"/>
          </p:cNvSpPr>
          <p:nvPr>
            <p:ph type="sldNum" sz="quarter" idx="12"/>
          </p:nvPr>
        </p:nvSpPr>
        <p:spPr/>
        <p:txBody>
          <a:bodyPr/>
          <a:lstStyle/>
          <a:p>
            <a:fld id="{86BADE50-950A-4D58-BFB2-FA2C6A8B385D}" type="slidenum">
              <a:rPr lang="en-US" smtClean="0"/>
              <a:t>25</a:t>
            </a:fld>
            <a:endParaRPr lang="en-US"/>
          </a:p>
        </p:txBody>
      </p:sp>
      <p:sp>
        <p:nvSpPr>
          <p:cNvPr id="5" name="TextBox 4"/>
          <p:cNvSpPr txBox="1"/>
          <p:nvPr/>
        </p:nvSpPr>
        <p:spPr>
          <a:xfrm>
            <a:off x="1524000" y="1295401"/>
            <a:ext cx="8234690" cy="5078313"/>
          </a:xfrm>
          <a:prstGeom prst="rect">
            <a:avLst/>
          </a:prstGeom>
          <a:noFill/>
        </p:spPr>
        <p:txBody>
          <a:bodyPr wrap="none" rtlCol="0">
            <a:spAutoFit/>
          </a:bodyPr>
          <a:lstStyle/>
          <a:p>
            <a:r>
              <a:rPr lang="en-US" sz="3600" dirty="0"/>
              <a:t>Initialize Memory C</a:t>
            </a:r>
          </a:p>
          <a:p>
            <a:r>
              <a:rPr lang="en-US" sz="3600" dirty="0"/>
              <a:t>Cut(n):</a:t>
            </a:r>
          </a:p>
          <a:p>
            <a:r>
              <a:rPr lang="en-US" sz="3600" dirty="0"/>
              <a:t>	C[0] = 0</a:t>
            </a:r>
          </a:p>
          <a:p>
            <a:r>
              <a:rPr lang="en-US" sz="3600" dirty="0"/>
              <a:t>	for </a:t>
            </a:r>
            <a:r>
              <a:rPr lang="en-US" sz="3600" dirty="0" err="1"/>
              <a:t>i</a:t>
            </a:r>
            <a:r>
              <a:rPr lang="en-US" sz="3600" dirty="0"/>
              <a:t>=1 to n:</a:t>
            </a:r>
          </a:p>
          <a:p>
            <a:r>
              <a:rPr lang="en-US" sz="3600" dirty="0"/>
              <a:t>		best = 0</a:t>
            </a:r>
          </a:p>
          <a:p>
            <a:r>
              <a:rPr lang="en-US" sz="3600" dirty="0"/>
              <a:t>		for j = 1 to i:</a:t>
            </a:r>
          </a:p>
          <a:p>
            <a:r>
              <a:rPr lang="en-US" sz="3600" dirty="0"/>
              <a:t>			best = max(best, </a:t>
            </a:r>
            <a:r>
              <a:rPr lang="en-US" sz="3600" dirty="0">
                <a:solidFill>
                  <a:srgbClr val="FF33CC"/>
                </a:solidFill>
              </a:rPr>
              <a:t>C[</a:t>
            </a:r>
            <a:r>
              <a:rPr lang="en-US" sz="3600" dirty="0" err="1">
                <a:solidFill>
                  <a:srgbClr val="FF33CC"/>
                </a:solidFill>
              </a:rPr>
              <a:t>i</a:t>
            </a:r>
            <a:r>
              <a:rPr lang="en-US" sz="3600" dirty="0">
                <a:solidFill>
                  <a:srgbClr val="FF33CC"/>
                </a:solidFill>
              </a:rPr>
              <a:t>-j]</a:t>
            </a:r>
            <a:r>
              <a:rPr lang="en-US" sz="3600" dirty="0"/>
              <a:t> + </a:t>
            </a:r>
            <a:r>
              <a:rPr lang="en-US" sz="3600" dirty="0">
                <a:solidFill>
                  <a:srgbClr val="0070C0"/>
                </a:solidFill>
              </a:rPr>
              <a:t>P[j]</a:t>
            </a:r>
            <a:r>
              <a:rPr lang="en-US" sz="3600" dirty="0"/>
              <a:t>)</a:t>
            </a:r>
          </a:p>
          <a:p>
            <a:r>
              <a:rPr lang="en-US" sz="3600" dirty="0"/>
              <a:t>		C[</a:t>
            </a:r>
            <a:r>
              <a:rPr lang="en-US" sz="3600" dirty="0" err="1"/>
              <a:t>i</a:t>
            </a:r>
            <a:r>
              <a:rPr lang="en-US" sz="3600" dirty="0"/>
              <a:t>] = best</a:t>
            </a:r>
          </a:p>
          <a:p>
            <a:r>
              <a:rPr lang="en-US" sz="3600" dirty="0"/>
              <a:t>	return C[n]</a:t>
            </a:r>
          </a:p>
        </p:txBody>
      </p:sp>
      <mc:AlternateContent xmlns:mc="http://schemas.openxmlformats.org/markup-compatibility/2006">
        <mc:Choice xmlns:a14="http://schemas.microsoft.com/office/drawing/2010/main" Requires="a14">
          <p:sp>
            <p:nvSpPr>
              <p:cNvPr id="6" name="TextBox 5"/>
              <p:cNvSpPr txBox="1"/>
              <p:nvPr/>
            </p:nvSpPr>
            <p:spPr>
              <a:xfrm>
                <a:off x="6934200" y="2743201"/>
                <a:ext cx="2380652" cy="461665"/>
              </a:xfrm>
              <a:prstGeom prst="rect">
                <a:avLst/>
              </a:prstGeom>
              <a:noFill/>
            </p:spPr>
            <p:txBody>
              <a:bodyPr wrap="none" rtlCol="0">
                <a:spAutoFit/>
              </a:bodyPr>
              <a:lstStyle/>
              <a:p>
                <a:r>
                  <a:rPr lang="en-US" sz="2400" dirty="0">
                    <a:solidFill>
                      <a:srgbClr val="FF0000"/>
                    </a:solidFill>
                  </a:rPr>
                  <a:t>Run Time: </a:t>
                </a:r>
                <a14:m>
                  <m:oMath xmlns:m="http://schemas.openxmlformats.org/officeDocument/2006/math">
                    <m:r>
                      <a:rPr lang="en-US" sz="2400" i="1" dirty="0">
                        <a:solidFill>
                          <a:srgbClr val="FF0000"/>
                        </a:solidFill>
                        <a:latin typeface="Cambria Math"/>
                      </a:rPr>
                      <m:t>𝑂</m:t>
                    </m:r>
                    <m:r>
                      <a:rPr lang="en-US" sz="2400" i="1" dirty="0">
                        <a:solidFill>
                          <a:srgbClr val="FF0000"/>
                        </a:solidFill>
                        <a:latin typeface="Cambria Math"/>
                      </a:rPr>
                      <m:t>(</m:t>
                    </m:r>
                    <m:sSup>
                      <m:sSupPr>
                        <m:ctrlPr>
                          <a:rPr lang="en-US" sz="2400" i="1" dirty="0">
                            <a:solidFill>
                              <a:srgbClr val="FF0000"/>
                            </a:solidFill>
                            <a:latin typeface="Cambria Math" panose="02040503050406030204" pitchFamily="18" charset="0"/>
                          </a:rPr>
                        </m:ctrlPr>
                      </m:sSupPr>
                      <m:e>
                        <m:r>
                          <a:rPr lang="en-US" sz="2400" i="1" dirty="0">
                            <a:solidFill>
                              <a:srgbClr val="FF0000"/>
                            </a:solidFill>
                            <a:latin typeface="Cambria Math"/>
                          </a:rPr>
                          <m:t>𝑛</m:t>
                        </m:r>
                      </m:e>
                      <m:sup>
                        <m:r>
                          <a:rPr lang="en-US" sz="2400" i="1" dirty="0">
                            <a:solidFill>
                              <a:srgbClr val="FF0000"/>
                            </a:solidFill>
                            <a:latin typeface="Cambria Math"/>
                          </a:rPr>
                          <m:t>2</m:t>
                        </m:r>
                      </m:sup>
                    </m:sSup>
                    <m:r>
                      <a:rPr lang="en-US" sz="2400" i="1" dirty="0">
                        <a:solidFill>
                          <a:srgbClr val="FF0000"/>
                        </a:solidFill>
                        <a:latin typeface="Cambria Math"/>
                      </a:rPr>
                      <m:t>)</m:t>
                    </m:r>
                  </m:oMath>
                </a14:m>
                <a:r>
                  <a:rPr lang="en-US" sz="2400" dirty="0">
                    <a:solidFill>
                      <a:srgbClr val="FF0000"/>
                    </a:solidFill>
                  </a:rPr>
                  <a:t> </a:t>
                </a:r>
              </a:p>
            </p:txBody>
          </p:sp>
        </mc:Choice>
        <mc:Fallback>
          <p:sp>
            <p:nvSpPr>
              <p:cNvPr id="6" name="TextBox 5"/>
              <p:cNvSpPr txBox="1">
                <a:spLocks noRot="1" noChangeAspect="1" noMove="1" noResize="1" noEditPoints="1" noAdjustHandles="1" noChangeArrowheads="1" noChangeShapeType="1" noTextEdit="1"/>
              </p:cNvSpPr>
              <p:nvPr/>
            </p:nvSpPr>
            <p:spPr>
              <a:xfrm>
                <a:off x="6934200" y="2743201"/>
                <a:ext cx="2380652" cy="461665"/>
              </a:xfrm>
              <a:prstGeom prst="rect">
                <a:avLst/>
              </a:prstGeom>
              <a:blipFill>
                <a:blip r:embed="rId2"/>
                <a:stretch>
                  <a:fillRect l="-3723" t="-8333" b="-30556"/>
                </a:stretch>
              </a:blipFill>
            </p:spPr>
            <p:txBody>
              <a:bodyPr/>
              <a:lstStyle/>
              <a:p>
                <a:r>
                  <a:rPr lang="en-US">
                    <a:noFill/>
                  </a:rPr>
                  <a:t> </a:t>
                </a:r>
              </a:p>
            </p:txBody>
          </p:sp>
        </mc:Fallback>
      </mc:AlternateContent>
    </p:spTree>
    <p:extLst>
      <p:ext uri="{BB962C8B-B14F-4D97-AF65-F5344CB8AC3E}">
        <p14:creationId xmlns:p14="http://schemas.microsoft.com/office/powerpoint/2010/main" val="334290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the cuts?</a:t>
            </a:r>
          </a:p>
        </p:txBody>
      </p:sp>
      <p:sp>
        <p:nvSpPr>
          <p:cNvPr id="3" name="Content Placeholder 2"/>
          <p:cNvSpPr>
            <a:spLocks noGrp="1"/>
          </p:cNvSpPr>
          <p:nvPr>
            <p:ph idx="1"/>
          </p:nvPr>
        </p:nvSpPr>
        <p:spPr/>
        <p:txBody>
          <a:bodyPr/>
          <a:lstStyle/>
          <a:p>
            <a:r>
              <a:rPr lang="en-US" dirty="0"/>
              <a:t>This procedure told us the profit, but not the cuts themselves</a:t>
            </a:r>
          </a:p>
          <a:p>
            <a:r>
              <a:rPr lang="en-US" dirty="0"/>
              <a:t>Idea: </a:t>
            </a:r>
            <a:r>
              <a:rPr lang="en-US" dirty="0">
                <a:solidFill>
                  <a:srgbClr val="FF0000"/>
                </a:solidFill>
              </a:rPr>
              <a:t>remember</a:t>
            </a:r>
            <a:r>
              <a:rPr lang="en-US" dirty="0"/>
              <a:t> the choice that you made, then </a:t>
            </a:r>
            <a:r>
              <a:rPr lang="en-US" dirty="0">
                <a:solidFill>
                  <a:srgbClr val="FF0000"/>
                </a:solidFill>
              </a:rPr>
              <a:t>backtrack</a:t>
            </a:r>
          </a:p>
        </p:txBody>
      </p:sp>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2525213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the choice made</a:t>
            </a:r>
          </a:p>
        </p:txBody>
      </p:sp>
      <p:sp>
        <p:nvSpPr>
          <p:cNvPr id="4" name="Slide Number Placeholder 3"/>
          <p:cNvSpPr>
            <a:spLocks noGrp="1"/>
          </p:cNvSpPr>
          <p:nvPr>
            <p:ph type="sldNum" sz="quarter" idx="12"/>
          </p:nvPr>
        </p:nvSpPr>
        <p:spPr/>
        <p:txBody>
          <a:bodyPr/>
          <a:lstStyle/>
          <a:p>
            <a:fld id="{86BADE50-950A-4D58-BFB2-FA2C6A8B385D}" type="slidenum">
              <a:rPr lang="en-US" smtClean="0"/>
              <a:t>27</a:t>
            </a:fld>
            <a:endParaRPr lang="en-US"/>
          </a:p>
        </p:txBody>
      </p:sp>
      <p:sp>
        <p:nvSpPr>
          <p:cNvPr id="5" name="TextBox 4"/>
          <p:cNvSpPr txBox="1"/>
          <p:nvPr/>
        </p:nvSpPr>
        <p:spPr>
          <a:xfrm>
            <a:off x="1524001" y="1295400"/>
            <a:ext cx="6726713" cy="5509200"/>
          </a:xfrm>
          <a:prstGeom prst="rect">
            <a:avLst/>
          </a:prstGeom>
          <a:noFill/>
        </p:spPr>
        <p:txBody>
          <a:bodyPr wrap="none" rtlCol="0">
            <a:spAutoFit/>
          </a:bodyPr>
          <a:lstStyle/>
          <a:p>
            <a:r>
              <a:rPr lang="en-US" sz="3200" dirty="0"/>
              <a:t>Initialize Memory C, Choices</a:t>
            </a:r>
          </a:p>
          <a:p>
            <a:r>
              <a:rPr lang="en-US" sz="3200" dirty="0"/>
              <a:t>Cut(n):</a:t>
            </a:r>
          </a:p>
          <a:p>
            <a:r>
              <a:rPr lang="en-US" sz="3200" dirty="0"/>
              <a:t>	C[0] = 0</a:t>
            </a:r>
          </a:p>
          <a:p>
            <a:r>
              <a:rPr lang="en-US" sz="3200" dirty="0"/>
              <a:t>	for </a:t>
            </a:r>
            <a:r>
              <a:rPr lang="en-US" sz="3200" dirty="0" err="1"/>
              <a:t>i</a:t>
            </a:r>
            <a:r>
              <a:rPr lang="en-US" sz="3200" dirty="0"/>
              <a:t>=1 to n:</a:t>
            </a:r>
          </a:p>
          <a:p>
            <a:r>
              <a:rPr lang="en-US" sz="3200" dirty="0"/>
              <a:t>		best = 0</a:t>
            </a:r>
          </a:p>
          <a:p>
            <a:r>
              <a:rPr lang="en-US" sz="3200" dirty="0"/>
              <a:t>		for j = 1 to i:</a:t>
            </a:r>
          </a:p>
          <a:p>
            <a:r>
              <a:rPr lang="en-US" sz="3200" dirty="0"/>
              <a:t>			if best &lt; </a:t>
            </a:r>
            <a:r>
              <a:rPr lang="en-US" sz="3200" dirty="0">
                <a:solidFill>
                  <a:srgbClr val="FF33CC"/>
                </a:solidFill>
              </a:rPr>
              <a:t>C[</a:t>
            </a:r>
            <a:r>
              <a:rPr lang="en-US" sz="3200" dirty="0" err="1">
                <a:solidFill>
                  <a:srgbClr val="FF33CC"/>
                </a:solidFill>
              </a:rPr>
              <a:t>i</a:t>
            </a:r>
            <a:r>
              <a:rPr lang="en-US" sz="3200" dirty="0">
                <a:solidFill>
                  <a:srgbClr val="FF33CC"/>
                </a:solidFill>
              </a:rPr>
              <a:t>-j]</a:t>
            </a:r>
            <a:r>
              <a:rPr lang="en-US" sz="3200" dirty="0"/>
              <a:t> + </a:t>
            </a:r>
            <a:r>
              <a:rPr lang="en-US" sz="3200" dirty="0">
                <a:solidFill>
                  <a:srgbClr val="0070C0"/>
                </a:solidFill>
              </a:rPr>
              <a:t>P[j]</a:t>
            </a:r>
            <a:r>
              <a:rPr lang="en-US" sz="3200" dirty="0"/>
              <a:t>:</a:t>
            </a:r>
          </a:p>
          <a:p>
            <a:r>
              <a:rPr lang="en-US" sz="3200" dirty="0"/>
              <a:t>				best = </a:t>
            </a:r>
            <a:r>
              <a:rPr lang="en-US" sz="3200" dirty="0">
                <a:solidFill>
                  <a:srgbClr val="FF33CC"/>
                </a:solidFill>
              </a:rPr>
              <a:t>C[</a:t>
            </a:r>
            <a:r>
              <a:rPr lang="en-US" sz="3200" dirty="0" err="1">
                <a:solidFill>
                  <a:srgbClr val="FF33CC"/>
                </a:solidFill>
              </a:rPr>
              <a:t>i</a:t>
            </a:r>
            <a:r>
              <a:rPr lang="en-US" sz="3200" dirty="0">
                <a:solidFill>
                  <a:srgbClr val="FF33CC"/>
                </a:solidFill>
              </a:rPr>
              <a:t>-j]</a:t>
            </a:r>
            <a:r>
              <a:rPr lang="en-US" sz="3200" dirty="0"/>
              <a:t> + </a:t>
            </a:r>
            <a:r>
              <a:rPr lang="en-US" sz="3200" dirty="0">
                <a:solidFill>
                  <a:srgbClr val="0070C0"/>
                </a:solidFill>
              </a:rPr>
              <a:t>P[j]</a:t>
            </a:r>
            <a:endParaRPr lang="en-US" sz="3200" dirty="0"/>
          </a:p>
          <a:p>
            <a:r>
              <a:rPr lang="en-US" sz="3200" dirty="0"/>
              <a:t>				Choices[</a:t>
            </a:r>
            <a:r>
              <a:rPr lang="en-US" sz="3200" dirty="0" err="1"/>
              <a:t>i</a:t>
            </a:r>
            <a:r>
              <a:rPr lang="en-US" sz="3200" dirty="0"/>
              <a:t>]=j</a:t>
            </a:r>
          </a:p>
          <a:p>
            <a:r>
              <a:rPr lang="en-US" sz="3200" dirty="0"/>
              <a:t>		C[</a:t>
            </a:r>
            <a:r>
              <a:rPr lang="en-US" sz="3200" dirty="0" err="1"/>
              <a:t>i</a:t>
            </a:r>
            <a:r>
              <a:rPr lang="en-US" sz="3200" dirty="0"/>
              <a:t>] = best</a:t>
            </a:r>
          </a:p>
          <a:p>
            <a:r>
              <a:rPr lang="en-US" sz="3200" dirty="0"/>
              <a:t>	return C[n]</a:t>
            </a:r>
          </a:p>
        </p:txBody>
      </p:sp>
      <p:sp>
        <p:nvSpPr>
          <p:cNvPr id="14" name="Rectangle 13"/>
          <p:cNvSpPr/>
          <p:nvPr/>
        </p:nvSpPr>
        <p:spPr>
          <a:xfrm>
            <a:off x="5181600" y="5257800"/>
            <a:ext cx="2133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17372" y="5257801"/>
            <a:ext cx="1981200" cy="830997"/>
          </a:xfrm>
          <a:prstGeom prst="rect">
            <a:avLst/>
          </a:prstGeom>
          <a:noFill/>
        </p:spPr>
        <p:txBody>
          <a:bodyPr wrap="square" rtlCol="0">
            <a:spAutoFit/>
          </a:bodyPr>
          <a:lstStyle/>
          <a:p>
            <a:r>
              <a:rPr lang="en-US" sz="2400" dirty="0">
                <a:solidFill>
                  <a:srgbClr val="FF0000"/>
                </a:solidFill>
              </a:rPr>
              <a:t>Gives the size of the last cut</a:t>
            </a:r>
          </a:p>
        </p:txBody>
      </p:sp>
    </p:spTree>
    <p:extLst>
      <p:ext uri="{BB962C8B-B14F-4D97-AF65-F5344CB8AC3E}">
        <p14:creationId xmlns:p14="http://schemas.microsoft.com/office/powerpoint/2010/main" val="1084270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 the Cuts</a:t>
            </a:r>
          </a:p>
        </p:txBody>
      </p:sp>
      <p:sp>
        <p:nvSpPr>
          <p:cNvPr id="4" name="Slide Number Placeholder 3"/>
          <p:cNvSpPr>
            <a:spLocks noGrp="1"/>
          </p:cNvSpPr>
          <p:nvPr>
            <p:ph type="sldNum" sz="quarter" idx="12"/>
          </p:nvPr>
        </p:nvSpPr>
        <p:spPr/>
        <p:txBody>
          <a:bodyPr/>
          <a:lstStyle/>
          <a:p>
            <a:fld id="{86BADE50-950A-4D58-BFB2-FA2C6A8B385D}" type="slidenum">
              <a:rPr lang="en-US" smtClean="0"/>
              <a:t>28</a:t>
            </a:fld>
            <a:endParaRPr lang="en-US"/>
          </a:p>
        </p:txBody>
      </p:sp>
      <p:sp>
        <p:nvSpPr>
          <p:cNvPr id="5" name="Rectangle 4"/>
          <p:cNvSpPr/>
          <p:nvPr/>
        </p:nvSpPr>
        <p:spPr>
          <a:xfrm>
            <a:off x="3934525" y="3055119"/>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 name="Rectangle 5"/>
          <p:cNvSpPr/>
          <p:nvPr/>
        </p:nvSpPr>
        <p:spPr>
          <a:xfrm>
            <a:off x="44679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Rectangle 6"/>
          <p:cNvSpPr/>
          <p:nvPr/>
        </p:nvSpPr>
        <p:spPr>
          <a:xfrm>
            <a:off x="50013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Rectangle 7"/>
          <p:cNvSpPr/>
          <p:nvPr/>
        </p:nvSpPr>
        <p:spPr>
          <a:xfrm>
            <a:off x="5534725" y="3055119"/>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 name="Rectangle 8"/>
          <p:cNvSpPr/>
          <p:nvPr/>
        </p:nvSpPr>
        <p:spPr>
          <a:xfrm>
            <a:off x="60681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 name="Rectangle 9"/>
          <p:cNvSpPr/>
          <p:nvPr/>
        </p:nvSpPr>
        <p:spPr>
          <a:xfrm>
            <a:off x="66015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 name="Rectangle 10"/>
          <p:cNvSpPr/>
          <p:nvPr/>
        </p:nvSpPr>
        <p:spPr>
          <a:xfrm>
            <a:off x="71349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Rectangle 11"/>
          <p:cNvSpPr/>
          <p:nvPr/>
        </p:nvSpPr>
        <p:spPr>
          <a:xfrm>
            <a:off x="76683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Rectangle 12"/>
          <p:cNvSpPr/>
          <p:nvPr/>
        </p:nvSpPr>
        <p:spPr>
          <a:xfrm>
            <a:off x="82017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4" name="Rectangle 13"/>
          <p:cNvSpPr/>
          <p:nvPr/>
        </p:nvSpPr>
        <p:spPr>
          <a:xfrm>
            <a:off x="8735125" y="3055119"/>
            <a:ext cx="53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5" name="TextBox 14"/>
          <p:cNvSpPr txBox="1"/>
          <p:nvPr/>
        </p:nvSpPr>
        <p:spPr>
          <a:xfrm>
            <a:off x="8850982" y="3593068"/>
            <a:ext cx="418704" cy="369332"/>
          </a:xfrm>
          <a:prstGeom prst="rect">
            <a:avLst/>
          </a:prstGeom>
          <a:noFill/>
        </p:spPr>
        <p:txBody>
          <a:bodyPr wrap="none" rtlCol="0">
            <a:spAutoFit/>
          </a:bodyPr>
          <a:lstStyle/>
          <a:p>
            <a:r>
              <a:rPr lang="en-US" dirty="0">
                <a:solidFill>
                  <a:srgbClr val="0070C0"/>
                </a:solidFill>
              </a:rPr>
              <a:t>10</a:t>
            </a:r>
          </a:p>
        </p:txBody>
      </p:sp>
      <p:sp>
        <p:nvSpPr>
          <p:cNvPr id="16" name="TextBox 15"/>
          <p:cNvSpPr txBox="1"/>
          <p:nvPr/>
        </p:nvSpPr>
        <p:spPr>
          <a:xfrm>
            <a:off x="8317582" y="3577146"/>
            <a:ext cx="301686" cy="369332"/>
          </a:xfrm>
          <a:prstGeom prst="rect">
            <a:avLst/>
          </a:prstGeom>
          <a:noFill/>
        </p:spPr>
        <p:txBody>
          <a:bodyPr wrap="none" rtlCol="0">
            <a:spAutoFit/>
          </a:bodyPr>
          <a:lstStyle/>
          <a:p>
            <a:r>
              <a:rPr lang="en-US" dirty="0">
                <a:solidFill>
                  <a:srgbClr val="0070C0"/>
                </a:solidFill>
              </a:rPr>
              <a:t>9</a:t>
            </a:r>
          </a:p>
        </p:txBody>
      </p:sp>
      <p:sp>
        <p:nvSpPr>
          <p:cNvPr id="17" name="TextBox 16"/>
          <p:cNvSpPr txBox="1"/>
          <p:nvPr/>
        </p:nvSpPr>
        <p:spPr>
          <a:xfrm>
            <a:off x="7784182" y="3577146"/>
            <a:ext cx="301686" cy="369332"/>
          </a:xfrm>
          <a:prstGeom prst="rect">
            <a:avLst/>
          </a:prstGeom>
          <a:noFill/>
        </p:spPr>
        <p:txBody>
          <a:bodyPr wrap="none" rtlCol="0">
            <a:spAutoFit/>
          </a:bodyPr>
          <a:lstStyle/>
          <a:p>
            <a:r>
              <a:rPr lang="en-US" dirty="0">
                <a:solidFill>
                  <a:srgbClr val="0070C0"/>
                </a:solidFill>
              </a:rPr>
              <a:t>8</a:t>
            </a:r>
          </a:p>
        </p:txBody>
      </p:sp>
      <p:sp>
        <p:nvSpPr>
          <p:cNvPr id="18" name="TextBox 17"/>
          <p:cNvSpPr txBox="1"/>
          <p:nvPr/>
        </p:nvSpPr>
        <p:spPr>
          <a:xfrm>
            <a:off x="7250782" y="3577146"/>
            <a:ext cx="301686" cy="369332"/>
          </a:xfrm>
          <a:prstGeom prst="rect">
            <a:avLst/>
          </a:prstGeom>
          <a:noFill/>
        </p:spPr>
        <p:txBody>
          <a:bodyPr wrap="none" rtlCol="0">
            <a:spAutoFit/>
          </a:bodyPr>
          <a:lstStyle/>
          <a:p>
            <a:r>
              <a:rPr lang="en-US" dirty="0">
                <a:solidFill>
                  <a:srgbClr val="0070C0"/>
                </a:solidFill>
              </a:rPr>
              <a:t>7</a:t>
            </a:r>
          </a:p>
        </p:txBody>
      </p:sp>
      <p:sp>
        <p:nvSpPr>
          <p:cNvPr id="19" name="TextBox 18"/>
          <p:cNvSpPr txBox="1"/>
          <p:nvPr/>
        </p:nvSpPr>
        <p:spPr>
          <a:xfrm>
            <a:off x="6717382" y="3577146"/>
            <a:ext cx="301686" cy="369332"/>
          </a:xfrm>
          <a:prstGeom prst="rect">
            <a:avLst/>
          </a:prstGeom>
          <a:noFill/>
        </p:spPr>
        <p:txBody>
          <a:bodyPr wrap="none" rtlCol="0">
            <a:spAutoFit/>
          </a:bodyPr>
          <a:lstStyle/>
          <a:p>
            <a:r>
              <a:rPr lang="en-US" dirty="0">
                <a:solidFill>
                  <a:srgbClr val="0070C0"/>
                </a:solidFill>
              </a:rPr>
              <a:t>6</a:t>
            </a:r>
          </a:p>
        </p:txBody>
      </p:sp>
      <p:sp>
        <p:nvSpPr>
          <p:cNvPr id="20" name="TextBox 19"/>
          <p:cNvSpPr txBox="1"/>
          <p:nvPr/>
        </p:nvSpPr>
        <p:spPr>
          <a:xfrm>
            <a:off x="6183982" y="3588519"/>
            <a:ext cx="301686" cy="369332"/>
          </a:xfrm>
          <a:prstGeom prst="rect">
            <a:avLst/>
          </a:prstGeom>
          <a:noFill/>
        </p:spPr>
        <p:txBody>
          <a:bodyPr wrap="none" rtlCol="0">
            <a:spAutoFit/>
          </a:bodyPr>
          <a:lstStyle/>
          <a:p>
            <a:r>
              <a:rPr lang="en-US" dirty="0">
                <a:solidFill>
                  <a:srgbClr val="0070C0"/>
                </a:solidFill>
              </a:rPr>
              <a:t>5</a:t>
            </a:r>
          </a:p>
        </p:txBody>
      </p:sp>
      <p:sp>
        <p:nvSpPr>
          <p:cNvPr id="21" name="TextBox 20"/>
          <p:cNvSpPr txBox="1"/>
          <p:nvPr/>
        </p:nvSpPr>
        <p:spPr>
          <a:xfrm>
            <a:off x="5650582" y="3588519"/>
            <a:ext cx="301686" cy="369332"/>
          </a:xfrm>
          <a:prstGeom prst="rect">
            <a:avLst/>
          </a:prstGeom>
          <a:noFill/>
        </p:spPr>
        <p:txBody>
          <a:bodyPr wrap="none" rtlCol="0">
            <a:spAutoFit/>
          </a:bodyPr>
          <a:lstStyle/>
          <a:p>
            <a:r>
              <a:rPr lang="en-US" dirty="0">
                <a:solidFill>
                  <a:srgbClr val="0070C0"/>
                </a:solidFill>
              </a:rPr>
              <a:t>4</a:t>
            </a:r>
          </a:p>
        </p:txBody>
      </p:sp>
      <p:sp>
        <p:nvSpPr>
          <p:cNvPr id="22" name="TextBox 21"/>
          <p:cNvSpPr txBox="1"/>
          <p:nvPr/>
        </p:nvSpPr>
        <p:spPr>
          <a:xfrm>
            <a:off x="5117182" y="3577146"/>
            <a:ext cx="301686" cy="369332"/>
          </a:xfrm>
          <a:prstGeom prst="rect">
            <a:avLst/>
          </a:prstGeom>
          <a:noFill/>
        </p:spPr>
        <p:txBody>
          <a:bodyPr wrap="none" rtlCol="0">
            <a:spAutoFit/>
          </a:bodyPr>
          <a:lstStyle/>
          <a:p>
            <a:r>
              <a:rPr lang="en-US" dirty="0">
                <a:solidFill>
                  <a:srgbClr val="0070C0"/>
                </a:solidFill>
              </a:rPr>
              <a:t>3</a:t>
            </a:r>
          </a:p>
        </p:txBody>
      </p:sp>
      <p:sp>
        <p:nvSpPr>
          <p:cNvPr id="23" name="TextBox 22"/>
          <p:cNvSpPr txBox="1"/>
          <p:nvPr/>
        </p:nvSpPr>
        <p:spPr>
          <a:xfrm>
            <a:off x="4583782" y="3588519"/>
            <a:ext cx="301686" cy="369332"/>
          </a:xfrm>
          <a:prstGeom prst="rect">
            <a:avLst/>
          </a:prstGeom>
          <a:noFill/>
        </p:spPr>
        <p:txBody>
          <a:bodyPr wrap="none" rtlCol="0">
            <a:spAutoFit/>
          </a:bodyPr>
          <a:lstStyle/>
          <a:p>
            <a:r>
              <a:rPr lang="en-US" dirty="0">
                <a:solidFill>
                  <a:srgbClr val="0070C0"/>
                </a:solidFill>
              </a:rPr>
              <a:t>2</a:t>
            </a:r>
          </a:p>
        </p:txBody>
      </p:sp>
      <p:sp>
        <p:nvSpPr>
          <p:cNvPr id="24" name="TextBox 23"/>
          <p:cNvSpPr txBox="1"/>
          <p:nvPr/>
        </p:nvSpPr>
        <p:spPr>
          <a:xfrm>
            <a:off x="4050382" y="3593068"/>
            <a:ext cx="301686" cy="369332"/>
          </a:xfrm>
          <a:prstGeom prst="rect">
            <a:avLst/>
          </a:prstGeom>
          <a:noFill/>
        </p:spPr>
        <p:txBody>
          <a:bodyPr wrap="none" rtlCol="0">
            <a:spAutoFit/>
          </a:bodyPr>
          <a:lstStyle/>
          <a:p>
            <a:r>
              <a:rPr lang="en-US" dirty="0">
                <a:solidFill>
                  <a:srgbClr val="0070C0"/>
                </a:solidFill>
              </a:rPr>
              <a:t>1</a:t>
            </a:r>
          </a:p>
        </p:txBody>
      </p:sp>
      <p:sp>
        <p:nvSpPr>
          <p:cNvPr id="25" name="TextBox 24"/>
          <p:cNvSpPr txBox="1"/>
          <p:nvPr/>
        </p:nvSpPr>
        <p:spPr>
          <a:xfrm>
            <a:off x="2452331" y="3570547"/>
            <a:ext cx="886525" cy="369332"/>
          </a:xfrm>
          <a:prstGeom prst="rect">
            <a:avLst/>
          </a:prstGeom>
          <a:noFill/>
        </p:spPr>
        <p:txBody>
          <a:bodyPr wrap="none" rtlCol="0">
            <a:spAutoFit/>
          </a:bodyPr>
          <a:lstStyle/>
          <a:p>
            <a:r>
              <a:rPr lang="en-US" dirty="0">
                <a:solidFill>
                  <a:srgbClr val="0070C0"/>
                </a:solidFill>
              </a:rPr>
              <a:t>Length:</a:t>
            </a:r>
          </a:p>
        </p:txBody>
      </p:sp>
      <p:sp>
        <p:nvSpPr>
          <p:cNvPr id="26" name="TextBox 25"/>
          <p:cNvSpPr txBox="1"/>
          <p:nvPr/>
        </p:nvSpPr>
        <p:spPr>
          <a:xfrm>
            <a:off x="2410526" y="3137153"/>
            <a:ext cx="970137" cy="369332"/>
          </a:xfrm>
          <a:prstGeom prst="rect">
            <a:avLst/>
          </a:prstGeom>
          <a:noFill/>
        </p:spPr>
        <p:txBody>
          <a:bodyPr wrap="none" rtlCol="0">
            <a:spAutoFit/>
          </a:bodyPr>
          <a:lstStyle/>
          <a:p>
            <a:r>
              <a:rPr lang="en-US" dirty="0">
                <a:solidFill>
                  <a:srgbClr val="FF33CC"/>
                </a:solidFill>
              </a:rPr>
              <a:t>Choices:</a:t>
            </a:r>
          </a:p>
        </p:txBody>
      </p:sp>
      <p:sp>
        <p:nvSpPr>
          <p:cNvPr id="27" name="Rectangle 26"/>
          <p:cNvSpPr/>
          <p:nvPr/>
        </p:nvSpPr>
        <p:spPr>
          <a:xfrm>
            <a:off x="3401125" y="3055119"/>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8" name="TextBox 27"/>
          <p:cNvSpPr txBox="1"/>
          <p:nvPr/>
        </p:nvSpPr>
        <p:spPr>
          <a:xfrm>
            <a:off x="3516982" y="3588519"/>
            <a:ext cx="301686" cy="369332"/>
          </a:xfrm>
          <a:prstGeom prst="rect">
            <a:avLst/>
          </a:prstGeom>
          <a:noFill/>
        </p:spPr>
        <p:txBody>
          <a:bodyPr wrap="none" rtlCol="0">
            <a:spAutoFit/>
          </a:bodyPr>
          <a:lstStyle/>
          <a:p>
            <a:r>
              <a:rPr lang="en-US" dirty="0">
                <a:solidFill>
                  <a:srgbClr val="0070C0"/>
                </a:solidFill>
              </a:rPr>
              <a:t>0</a:t>
            </a:r>
          </a:p>
        </p:txBody>
      </p:sp>
      <p:sp>
        <p:nvSpPr>
          <p:cNvPr id="29" name="Content Placeholder 2"/>
          <p:cNvSpPr>
            <a:spLocks noGrp="1"/>
          </p:cNvSpPr>
          <p:nvPr>
            <p:ph idx="1"/>
          </p:nvPr>
        </p:nvSpPr>
        <p:spPr>
          <a:xfrm>
            <a:off x="1981200" y="1600201"/>
            <a:ext cx="8229600" cy="4525963"/>
          </a:xfrm>
        </p:spPr>
        <p:txBody>
          <a:bodyPr/>
          <a:lstStyle/>
          <a:p>
            <a:r>
              <a:rPr lang="en-US" dirty="0"/>
              <a:t>Backtrack through the choices</a:t>
            </a:r>
          </a:p>
        </p:txBody>
      </p:sp>
      <p:cxnSp>
        <p:nvCxnSpPr>
          <p:cNvPr id="31" name="Curved Connector 30"/>
          <p:cNvCxnSpPr>
            <a:stCxn id="14" idx="0"/>
            <a:endCxn id="11" idx="0"/>
          </p:cNvCxnSpPr>
          <p:nvPr/>
        </p:nvCxnSpPr>
        <p:spPr>
          <a:xfrm rot="16200000" flipV="1">
            <a:off x="8201725" y="2255019"/>
            <a:ext cx="12700" cy="1600200"/>
          </a:xfrm>
          <a:prstGeom prst="curvedConnector3">
            <a:avLst>
              <a:gd name="adj1" fmla="val 366207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1" idx="0"/>
            <a:endCxn id="10" idx="0"/>
          </p:cNvCxnSpPr>
          <p:nvPr/>
        </p:nvCxnSpPr>
        <p:spPr>
          <a:xfrm rot="16200000" flipV="1">
            <a:off x="7134925" y="2788419"/>
            <a:ext cx="12700" cy="533400"/>
          </a:xfrm>
          <a:prstGeom prst="curvedConnector3">
            <a:avLst>
              <a:gd name="adj1" fmla="val 1800000"/>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6" idx="0"/>
          </p:cNvCxnSpPr>
          <p:nvPr/>
        </p:nvCxnSpPr>
        <p:spPr>
          <a:xfrm rot="16200000" flipV="1">
            <a:off x="5801425" y="1988319"/>
            <a:ext cx="12700" cy="2133600"/>
          </a:xfrm>
          <a:prstGeom prst="curvedConnector3">
            <a:avLst>
              <a:gd name="adj1" fmla="val 3165520"/>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6" idx="0"/>
            <a:endCxn id="5" idx="0"/>
          </p:cNvCxnSpPr>
          <p:nvPr/>
        </p:nvCxnSpPr>
        <p:spPr>
          <a:xfrm rot="16200000" flipV="1">
            <a:off x="4467925" y="2788419"/>
            <a:ext cx="12700" cy="533400"/>
          </a:xfrm>
          <a:prstGeom prst="curvedConnector3">
            <a:avLst>
              <a:gd name="adj1" fmla="val 1800000"/>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3" name="Picture 2" descr="Image result for lo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123" r="37586"/>
          <a:stretch/>
        </p:blipFill>
        <p:spPr bwMode="auto">
          <a:xfrm rot="5400000">
            <a:off x="5645218" y="2216220"/>
            <a:ext cx="1427127" cy="5875238"/>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Connector 43"/>
          <p:cNvCxnSpPr/>
          <p:nvPr/>
        </p:nvCxnSpPr>
        <p:spPr>
          <a:xfrm>
            <a:off x="7407975" y="4267200"/>
            <a:ext cx="0" cy="16002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258689" y="3890749"/>
            <a:ext cx="301686" cy="369332"/>
          </a:xfrm>
          <a:prstGeom prst="rect">
            <a:avLst/>
          </a:prstGeom>
          <a:noFill/>
          <a:ln>
            <a:noFill/>
          </a:ln>
        </p:spPr>
        <p:txBody>
          <a:bodyPr wrap="none" rtlCol="0">
            <a:spAutoFit/>
          </a:bodyPr>
          <a:lstStyle/>
          <a:p>
            <a:r>
              <a:rPr lang="en-US" dirty="0">
                <a:solidFill>
                  <a:srgbClr val="FF0000"/>
                </a:solidFill>
              </a:rPr>
              <a:t>7</a:t>
            </a:r>
          </a:p>
        </p:txBody>
      </p:sp>
      <p:cxnSp>
        <p:nvCxnSpPr>
          <p:cNvPr id="46" name="Straight Connector 45"/>
          <p:cNvCxnSpPr/>
          <p:nvPr/>
        </p:nvCxnSpPr>
        <p:spPr>
          <a:xfrm>
            <a:off x="6854886" y="4262651"/>
            <a:ext cx="0" cy="16002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05600" y="3886200"/>
            <a:ext cx="301686" cy="369332"/>
          </a:xfrm>
          <a:prstGeom prst="rect">
            <a:avLst/>
          </a:prstGeom>
          <a:noFill/>
          <a:ln>
            <a:noFill/>
          </a:ln>
        </p:spPr>
        <p:txBody>
          <a:bodyPr wrap="none" rtlCol="0">
            <a:spAutoFit/>
          </a:bodyPr>
          <a:lstStyle/>
          <a:p>
            <a:r>
              <a:rPr lang="en-US" dirty="0">
                <a:solidFill>
                  <a:srgbClr val="FF0000"/>
                </a:solidFill>
              </a:rPr>
              <a:t>6</a:t>
            </a:r>
          </a:p>
        </p:txBody>
      </p:sp>
      <p:cxnSp>
        <p:nvCxnSpPr>
          <p:cNvPr id="48" name="Straight Connector 47"/>
          <p:cNvCxnSpPr/>
          <p:nvPr/>
        </p:nvCxnSpPr>
        <p:spPr>
          <a:xfrm>
            <a:off x="4721286" y="4262651"/>
            <a:ext cx="0" cy="16002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572000" y="3886200"/>
            <a:ext cx="301686" cy="369332"/>
          </a:xfrm>
          <a:prstGeom prst="rect">
            <a:avLst/>
          </a:prstGeom>
          <a:noFill/>
          <a:ln>
            <a:noFill/>
          </a:ln>
        </p:spPr>
        <p:txBody>
          <a:bodyPr wrap="none" rtlCol="0">
            <a:spAutoFit/>
          </a:bodyPr>
          <a:lstStyle/>
          <a:p>
            <a:r>
              <a:rPr lang="en-US" dirty="0">
                <a:solidFill>
                  <a:srgbClr val="FF0000"/>
                </a:solidFill>
              </a:rPr>
              <a:t>2</a:t>
            </a:r>
          </a:p>
        </p:txBody>
      </p:sp>
      <p:cxnSp>
        <p:nvCxnSpPr>
          <p:cNvPr id="50" name="Straight Connector 49"/>
          <p:cNvCxnSpPr/>
          <p:nvPr/>
        </p:nvCxnSpPr>
        <p:spPr>
          <a:xfrm>
            <a:off x="4187886" y="4262651"/>
            <a:ext cx="0" cy="16002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038600" y="3886200"/>
            <a:ext cx="301686" cy="369332"/>
          </a:xfrm>
          <a:prstGeom prst="rect">
            <a:avLst/>
          </a:prstGeom>
          <a:noFill/>
          <a:ln>
            <a:noFill/>
          </a:ln>
        </p:spPr>
        <p:txBody>
          <a:bodyPr wrap="none" rtlCol="0">
            <a:spAutoFit/>
          </a:bodyPr>
          <a:lstStyle/>
          <a:p>
            <a:r>
              <a:rPr lang="en-US" dirty="0">
                <a:solidFill>
                  <a:srgbClr val="FF0000"/>
                </a:solidFill>
              </a:rPr>
              <a:t>1</a:t>
            </a:r>
          </a:p>
        </p:txBody>
      </p:sp>
      <p:cxnSp>
        <p:nvCxnSpPr>
          <p:cNvPr id="52" name="Curved Connector 51"/>
          <p:cNvCxnSpPr/>
          <p:nvPr/>
        </p:nvCxnSpPr>
        <p:spPr>
          <a:xfrm rot="16200000" flipV="1">
            <a:off x="3914836" y="2775718"/>
            <a:ext cx="12700" cy="533400"/>
          </a:xfrm>
          <a:prstGeom prst="curvedConnector3">
            <a:avLst>
              <a:gd name="adj1" fmla="val 1800000"/>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73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49" grpId="0"/>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Pseudocode</a:t>
            </a:r>
          </a:p>
        </p:txBody>
      </p:sp>
      <p:sp>
        <p:nvSpPr>
          <p:cNvPr id="3" name="Content Placeholder 2"/>
          <p:cNvSpPr>
            <a:spLocks noGrp="1"/>
          </p:cNvSpPr>
          <p:nvPr>
            <p:ph idx="1"/>
          </p:nvPr>
        </p:nvSpPr>
        <p:spPr/>
        <p:txBody>
          <a:bodyPr/>
          <a:lstStyle/>
          <a:p>
            <a:pPr marL="0" indent="0">
              <a:buNone/>
            </a:pPr>
            <a:r>
              <a:rPr lang="en-US" dirty="0" err="1"/>
              <a:t>i</a:t>
            </a:r>
            <a:r>
              <a:rPr lang="en-US" dirty="0"/>
              <a:t> = n</a:t>
            </a:r>
          </a:p>
          <a:p>
            <a:pPr marL="0" indent="0">
              <a:buNone/>
            </a:pPr>
            <a:r>
              <a:rPr lang="en-US" dirty="0"/>
              <a:t>while </a:t>
            </a:r>
            <a:r>
              <a:rPr lang="en-US" dirty="0" err="1"/>
              <a:t>i</a:t>
            </a:r>
            <a:r>
              <a:rPr lang="en-US" dirty="0"/>
              <a:t>&gt;0:</a:t>
            </a:r>
          </a:p>
          <a:p>
            <a:pPr marL="0" indent="0">
              <a:buNone/>
            </a:pPr>
            <a:r>
              <a:rPr lang="en-US" dirty="0"/>
              <a:t>	print Choices[</a:t>
            </a:r>
            <a:r>
              <a:rPr lang="en-US" dirty="0" err="1"/>
              <a:t>i</a:t>
            </a:r>
            <a:r>
              <a:rPr lang="en-US" dirty="0"/>
              <a:t>]</a:t>
            </a:r>
          </a:p>
          <a:p>
            <a:pPr marL="0" indent="0">
              <a:buNone/>
            </a:pPr>
            <a:r>
              <a:rPr lang="en-US" dirty="0"/>
              <a:t>	</a:t>
            </a:r>
            <a:r>
              <a:rPr lang="en-US" dirty="0" err="1"/>
              <a:t>i</a:t>
            </a:r>
            <a:r>
              <a:rPr lang="en-US" dirty="0"/>
              <a:t> = </a:t>
            </a:r>
            <a:r>
              <a:rPr lang="en-US" dirty="0" err="1"/>
              <a:t>i</a:t>
            </a:r>
            <a:r>
              <a:rPr lang="en-US" dirty="0"/>
              <a:t> – Choices[</a:t>
            </a:r>
            <a:r>
              <a:rPr lang="en-US" dirty="0" err="1"/>
              <a:t>i</a:t>
            </a:r>
            <a:r>
              <a:rPr lang="en-US" dirty="0"/>
              <a:t>]</a:t>
            </a:r>
          </a:p>
          <a:p>
            <a:pPr marL="0" indent="0">
              <a:buNone/>
            </a:pPr>
            <a:r>
              <a:rPr lang="en-US" dirty="0"/>
              <a:t>	</a:t>
            </a:r>
          </a:p>
        </p:txBody>
      </p:sp>
      <p:sp>
        <p:nvSpPr>
          <p:cNvPr id="4" name="Slide Number Placeholder 3"/>
          <p:cNvSpPr>
            <a:spLocks noGrp="1"/>
          </p:cNvSpPr>
          <p:nvPr>
            <p:ph type="sldNum" sz="quarter" idx="12"/>
          </p:nvPr>
        </p:nvSpPr>
        <p:spPr/>
        <p:txBody>
          <a:bodyPr/>
          <a:lstStyle/>
          <a:p>
            <a:fld id="{86BADE50-950A-4D58-BFB2-FA2C6A8B385D}" type="slidenum">
              <a:rPr lang="en-US" smtClean="0"/>
              <a:t>29</a:t>
            </a:fld>
            <a:endParaRPr lang="en-US"/>
          </a:p>
        </p:txBody>
      </p:sp>
    </p:spTree>
    <p:extLst>
      <p:ext uri="{BB962C8B-B14F-4D97-AF65-F5344CB8AC3E}">
        <p14:creationId xmlns:p14="http://schemas.microsoft.com/office/powerpoint/2010/main" val="75154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Keywords</a:t>
            </a:r>
          </a:p>
        </p:txBody>
      </p:sp>
      <p:sp>
        <p:nvSpPr>
          <p:cNvPr id="3" name="Content Placeholder 2"/>
          <p:cNvSpPr>
            <a:spLocks noGrp="1"/>
          </p:cNvSpPr>
          <p:nvPr>
            <p:ph idx="1"/>
          </p:nvPr>
        </p:nvSpPr>
        <p:spPr/>
        <p:txBody>
          <a:bodyPr>
            <a:normAutofit/>
          </a:bodyPr>
          <a:lstStyle/>
          <a:p>
            <a:r>
              <a:rPr lang="en-US" dirty="0"/>
              <a:t>Dynamic Programming</a:t>
            </a:r>
          </a:p>
          <a:p>
            <a:r>
              <a:rPr lang="en-US" dirty="0"/>
              <a:t>Log Cutting</a:t>
            </a:r>
          </a:p>
          <a:p>
            <a:endParaRPr lang="en-US" dirty="0"/>
          </a:p>
          <a:p>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spTree>
    <p:extLst>
      <p:ext uri="{BB962C8B-B14F-4D97-AF65-F5344CB8AC3E}">
        <p14:creationId xmlns:p14="http://schemas.microsoft.com/office/powerpoint/2010/main" val="107050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CLRS Readings</a:t>
            </a:r>
          </a:p>
        </p:txBody>
      </p:sp>
      <p:sp>
        <p:nvSpPr>
          <p:cNvPr id="3" name="Content Placeholder 2"/>
          <p:cNvSpPr>
            <a:spLocks noGrp="1"/>
          </p:cNvSpPr>
          <p:nvPr>
            <p:ph idx="1"/>
          </p:nvPr>
        </p:nvSpPr>
        <p:spPr/>
        <p:txBody>
          <a:bodyPr/>
          <a:lstStyle/>
          <a:p>
            <a:r>
              <a:rPr lang="en-US" dirty="0"/>
              <a:t>Chapter 15</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spTree>
    <p:extLst>
      <p:ext uri="{BB962C8B-B14F-4D97-AF65-F5344CB8AC3E}">
        <p14:creationId xmlns:p14="http://schemas.microsoft.com/office/powerpoint/2010/main" val="152751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a:bodyPr>
          <a:lstStyle/>
          <a:p>
            <a:r>
              <a:rPr lang="en-US" dirty="0"/>
              <a:t>Hw4 Due 11pm Oct 12</a:t>
            </a:r>
          </a:p>
          <a:p>
            <a:pPr lvl="1"/>
            <a:r>
              <a:rPr lang="en-US" dirty="0"/>
              <a:t>Sorting</a:t>
            </a:r>
          </a:p>
          <a:p>
            <a:pPr lvl="1"/>
            <a:r>
              <a:rPr lang="en-US" dirty="0"/>
              <a:t>Written</a:t>
            </a:r>
          </a:p>
        </p:txBody>
      </p:sp>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Tree>
    <p:extLst>
      <p:ext uri="{BB962C8B-B14F-4D97-AF65-F5344CB8AC3E}">
        <p14:creationId xmlns:p14="http://schemas.microsoft.com/office/powerpoint/2010/main" val="214407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a:t>
            </a:r>
          </a:p>
        </p:txBody>
      </p:sp>
      <p:sp>
        <p:nvSpPr>
          <p:cNvPr id="3" name="Content Placeholder 2"/>
          <p:cNvSpPr>
            <a:spLocks noGrp="1"/>
          </p:cNvSpPr>
          <p:nvPr>
            <p:ph idx="1"/>
          </p:nvPr>
        </p:nvSpPr>
        <p:spPr/>
        <p:txBody>
          <a:bodyPr>
            <a:normAutofit/>
          </a:bodyPr>
          <a:lstStyle/>
          <a:p>
            <a:pPr marL="342900" lvl="1" indent="-342900">
              <a:buFont typeface="Arial" panose="020B0604020202020204" pitchFamily="34" charset="0"/>
              <a:buChar char="•"/>
            </a:pPr>
            <a:r>
              <a:rPr lang="en-US" dirty="0"/>
              <a:t>Tuesday October 16 in class</a:t>
            </a:r>
          </a:p>
          <a:p>
            <a:pPr lvl="1"/>
            <a:r>
              <a:rPr lang="en-US" dirty="0"/>
              <a:t>Covers all content through last class</a:t>
            </a:r>
          </a:p>
          <a:p>
            <a:pPr lvl="1"/>
            <a:r>
              <a:rPr lang="en-US" dirty="0"/>
              <a:t>We will have a review session (more details to come!)</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6</a:t>
            </a:fld>
            <a:endParaRPr lang="en-US"/>
          </a:p>
        </p:txBody>
      </p:sp>
    </p:spTree>
    <p:extLst>
      <p:ext uri="{BB962C8B-B14F-4D97-AF65-F5344CB8AC3E}">
        <p14:creationId xmlns:p14="http://schemas.microsoft.com/office/powerpoint/2010/main" val="294986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609600" y="457200"/>
                <a:ext cx="10972800" cy="1529986"/>
              </a:xfrm>
            </p:spPr>
            <p:txBody>
              <a:bodyPr>
                <a:normAutofit fontScale="90000"/>
              </a:bodyPr>
              <a:lstStyle/>
              <a:p>
                <a:r>
                  <a:rPr lang="en-US" dirty="0"/>
                  <a:t>How many ways are there to tile </a:t>
                </a:r>
                <a:br>
                  <a:rPr lang="en-US" dirty="0"/>
                </a:br>
                <a:r>
                  <a:rPr lang="en-US" dirty="0"/>
                  <a:t>a </a:t>
                </a:r>
                <a14:m>
                  <m:oMath xmlns:m="http://schemas.openxmlformats.org/officeDocument/2006/math">
                    <m:r>
                      <a:rPr lang="en-US" i="1">
                        <a:latin typeface="Cambria Math"/>
                      </a:rPr>
                      <m:t>2×</m:t>
                    </m:r>
                    <m:r>
                      <a:rPr lang="en-US" i="1">
                        <a:latin typeface="Cambria Math"/>
                      </a:rPr>
                      <m:t>𝑛</m:t>
                    </m:r>
                  </m:oMath>
                </a14:m>
                <a:r>
                  <a:rPr lang="en-US" dirty="0"/>
                  <a:t> board with dominoes?</a:t>
                </a: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609600" y="457200"/>
                <a:ext cx="10972800" cy="1529986"/>
              </a:xfrm>
              <a:blipFill>
                <a:blip r:embed="rId2"/>
                <a:stretch>
                  <a:fillRect t="-20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7</a:t>
            </a:fld>
            <a:endParaRPr lang="en-US"/>
          </a:p>
        </p:txBody>
      </p:sp>
      <p:grpSp>
        <p:nvGrpSpPr>
          <p:cNvPr id="5" name="Group 4"/>
          <p:cNvGrpSpPr/>
          <p:nvPr/>
        </p:nvGrpSpPr>
        <p:grpSpPr>
          <a:xfrm>
            <a:off x="2379114" y="2600733"/>
            <a:ext cx="3335883" cy="949405"/>
            <a:chOff x="383551" y="3746310"/>
            <a:chExt cx="3335883" cy="949405"/>
          </a:xfrm>
        </p:grpSpPr>
        <p:grpSp>
          <p:nvGrpSpPr>
            <p:cNvPr id="6" name="Group 5"/>
            <p:cNvGrpSpPr/>
            <p:nvPr/>
          </p:nvGrpSpPr>
          <p:grpSpPr>
            <a:xfrm>
              <a:off x="383551" y="3746310"/>
              <a:ext cx="474702" cy="949405"/>
              <a:chOff x="6544448" y="4176091"/>
              <a:chExt cx="474702" cy="949405"/>
            </a:xfrm>
          </p:grpSpPr>
          <p:sp>
            <p:nvSpPr>
              <p:cNvPr id="25" name="Rectangle 24"/>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62576" y="3746310"/>
              <a:ext cx="474702" cy="949405"/>
              <a:chOff x="6544448" y="4176091"/>
              <a:chExt cx="474702" cy="949405"/>
            </a:xfrm>
          </p:grpSpPr>
          <p:sp>
            <p:nvSpPr>
              <p:cNvPr id="23" name="Rectangle 22"/>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1337278" y="3746310"/>
              <a:ext cx="474702" cy="949405"/>
              <a:chOff x="6544448" y="4176091"/>
              <a:chExt cx="474702" cy="949405"/>
            </a:xfrm>
          </p:grpSpPr>
          <p:sp>
            <p:nvSpPr>
              <p:cNvPr id="21" name="Rectangle 20"/>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816303" y="3746310"/>
              <a:ext cx="474702" cy="949405"/>
              <a:chOff x="6544448" y="4176091"/>
              <a:chExt cx="474702" cy="949405"/>
            </a:xfrm>
          </p:grpSpPr>
          <p:sp>
            <p:nvSpPr>
              <p:cNvPr id="19" name="Rectangle 18"/>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291005" y="3746310"/>
              <a:ext cx="474702" cy="949405"/>
              <a:chOff x="6544448" y="4176091"/>
              <a:chExt cx="474702" cy="949405"/>
            </a:xfrm>
          </p:grpSpPr>
          <p:sp>
            <p:nvSpPr>
              <p:cNvPr id="17" name="Rectangle 16"/>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770030" y="3746310"/>
              <a:ext cx="474702" cy="949405"/>
              <a:chOff x="6544448" y="4176091"/>
              <a:chExt cx="474702" cy="949405"/>
            </a:xfrm>
          </p:grpSpPr>
          <p:sp>
            <p:nvSpPr>
              <p:cNvPr id="15" name="Rectangle 14"/>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244732" y="3746310"/>
              <a:ext cx="474702" cy="949405"/>
              <a:chOff x="6544448" y="4176091"/>
              <a:chExt cx="474702" cy="949405"/>
            </a:xfrm>
          </p:grpSpPr>
          <p:sp>
            <p:nvSpPr>
              <p:cNvPr id="13" name="Rectangle 12"/>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7" name="TextBox 26"/>
          <p:cNvSpPr txBox="1"/>
          <p:nvPr/>
        </p:nvSpPr>
        <p:spPr>
          <a:xfrm>
            <a:off x="2133601" y="1916670"/>
            <a:ext cx="4270913" cy="461665"/>
          </a:xfrm>
          <a:prstGeom prst="rect">
            <a:avLst/>
          </a:prstGeom>
          <a:noFill/>
        </p:spPr>
        <p:txBody>
          <a:bodyPr wrap="none" rtlCol="0">
            <a:spAutoFit/>
          </a:bodyPr>
          <a:lstStyle/>
          <a:p>
            <a:r>
              <a:rPr lang="en-US" sz="2400" dirty="0"/>
              <a:t>Two ways to fill the final column:</a:t>
            </a:r>
          </a:p>
        </p:txBody>
      </p:sp>
      <p:grpSp>
        <p:nvGrpSpPr>
          <p:cNvPr id="28" name="Group 27"/>
          <p:cNvGrpSpPr/>
          <p:nvPr/>
        </p:nvGrpSpPr>
        <p:grpSpPr>
          <a:xfrm>
            <a:off x="5240298" y="2600732"/>
            <a:ext cx="474702" cy="949405"/>
            <a:chOff x="6544448" y="4176091"/>
            <a:chExt cx="474702" cy="949405"/>
          </a:xfrm>
          <a:solidFill>
            <a:srgbClr val="00B050"/>
          </a:solidFill>
        </p:grpSpPr>
        <p:sp>
          <p:nvSpPr>
            <p:cNvPr id="29" name="Rectangle 28"/>
            <p:cNvSpPr/>
            <p:nvPr/>
          </p:nvSpPr>
          <p:spPr>
            <a:xfrm>
              <a:off x="6544448" y="4176091"/>
              <a:ext cx="474702" cy="949405"/>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44448" y="4176091"/>
              <a:ext cx="474702" cy="47470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Left Brace 30"/>
          <p:cNvSpPr/>
          <p:nvPr/>
        </p:nvSpPr>
        <p:spPr>
          <a:xfrm rot="16200000">
            <a:off x="3574625" y="2334668"/>
            <a:ext cx="450206" cy="288114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mc:Choice xmlns:a14="http://schemas.microsoft.com/office/drawing/2010/main" Requires="a14">
          <p:sp>
            <p:nvSpPr>
              <p:cNvPr id="32" name="TextBox 31"/>
              <p:cNvSpPr txBox="1"/>
              <p:nvPr/>
            </p:nvSpPr>
            <p:spPr>
              <a:xfrm>
                <a:off x="3461959" y="3974069"/>
                <a:ext cx="778546"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FF0000"/>
                          </a:solidFill>
                          <a:latin typeface="Cambria Math"/>
                        </a:rPr>
                        <m:t>𝑛</m:t>
                      </m:r>
                      <m:r>
                        <a:rPr lang="en-US" i="1" dirty="0">
                          <a:solidFill>
                            <a:srgbClr val="FF0000"/>
                          </a:solidFill>
                          <a:latin typeface="Cambria Math"/>
                        </a:rPr>
                        <m:t>−1</m:t>
                      </m:r>
                    </m:oMath>
                  </m:oMathPara>
                </a14:m>
                <a:endParaRPr lang="en-US" dirty="0">
                  <a:solidFill>
                    <a:srgbClr val="FF0000"/>
                  </a:solidFill>
                </a:endParaRPr>
              </a:p>
            </p:txBody>
          </p:sp>
        </mc:Choice>
        <mc:Fallback>
          <p:sp>
            <p:nvSpPr>
              <p:cNvPr id="32" name="TextBox 31"/>
              <p:cNvSpPr txBox="1">
                <a:spLocks noRot="1" noChangeAspect="1" noMove="1" noResize="1" noEditPoints="1" noAdjustHandles="1" noChangeArrowheads="1" noChangeShapeType="1" noTextEdit="1"/>
              </p:cNvSpPr>
              <p:nvPr/>
            </p:nvSpPr>
            <p:spPr>
              <a:xfrm>
                <a:off x="3461959" y="3974069"/>
                <a:ext cx="778546" cy="369332"/>
              </a:xfrm>
              <a:prstGeom prst="rect">
                <a:avLst/>
              </a:prstGeom>
              <a:blipFill>
                <a:blip r:embed="rId3"/>
                <a:stretch>
                  <a:fillRect/>
                </a:stretch>
              </a:blipFill>
              <a:ln>
                <a:noFill/>
              </a:ln>
            </p:spPr>
            <p:txBody>
              <a:bodyPr/>
              <a:lstStyle/>
              <a:p>
                <a:r>
                  <a:rPr lang="en-US">
                    <a:noFill/>
                  </a:rPr>
                  <a:t> </a:t>
                </a:r>
              </a:p>
            </p:txBody>
          </p:sp>
        </mc:Fallback>
      </mc:AlternateContent>
      <p:grpSp>
        <p:nvGrpSpPr>
          <p:cNvPr id="33" name="Group 32"/>
          <p:cNvGrpSpPr/>
          <p:nvPr/>
        </p:nvGrpSpPr>
        <p:grpSpPr>
          <a:xfrm>
            <a:off x="2379114" y="4854466"/>
            <a:ext cx="3335883" cy="949405"/>
            <a:chOff x="383551" y="3746310"/>
            <a:chExt cx="3335883" cy="949405"/>
          </a:xfrm>
        </p:grpSpPr>
        <p:grpSp>
          <p:nvGrpSpPr>
            <p:cNvPr id="34" name="Group 33"/>
            <p:cNvGrpSpPr/>
            <p:nvPr/>
          </p:nvGrpSpPr>
          <p:grpSpPr>
            <a:xfrm>
              <a:off x="383551" y="3746310"/>
              <a:ext cx="474702" cy="949405"/>
              <a:chOff x="6544448" y="4176091"/>
              <a:chExt cx="474702" cy="949405"/>
            </a:xfrm>
          </p:grpSpPr>
          <p:sp>
            <p:nvSpPr>
              <p:cNvPr id="53" name="Rectangle 52"/>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862576" y="3746310"/>
              <a:ext cx="474702" cy="949405"/>
              <a:chOff x="6544448" y="4176091"/>
              <a:chExt cx="474702" cy="949405"/>
            </a:xfrm>
          </p:grpSpPr>
          <p:sp>
            <p:nvSpPr>
              <p:cNvPr id="51" name="Rectangle 50"/>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1337278" y="3746310"/>
              <a:ext cx="474702" cy="949405"/>
              <a:chOff x="6544448" y="4176091"/>
              <a:chExt cx="474702" cy="949405"/>
            </a:xfrm>
          </p:grpSpPr>
          <p:sp>
            <p:nvSpPr>
              <p:cNvPr id="49" name="Rectangle 48"/>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1816303" y="3746310"/>
              <a:ext cx="474702" cy="949405"/>
              <a:chOff x="6544448" y="4176091"/>
              <a:chExt cx="474702" cy="949405"/>
            </a:xfrm>
          </p:grpSpPr>
          <p:sp>
            <p:nvSpPr>
              <p:cNvPr id="47" name="Rectangle 46"/>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2291005" y="3746310"/>
              <a:ext cx="474702" cy="949405"/>
              <a:chOff x="6544448" y="4176091"/>
              <a:chExt cx="474702" cy="949405"/>
            </a:xfrm>
          </p:grpSpPr>
          <p:sp>
            <p:nvSpPr>
              <p:cNvPr id="45" name="Rectangle 44"/>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770030" y="3746310"/>
              <a:ext cx="474702" cy="949405"/>
              <a:chOff x="6544448" y="4176091"/>
              <a:chExt cx="474702" cy="949405"/>
            </a:xfrm>
          </p:grpSpPr>
          <p:sp>
            <p:nvSpPr>
              <p:cNvPr id="43" name="Rectangle 42"/>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3244732" y="3746310"/>
              <a:ext cx="474702" cy="949405"/>
              <a:chOff x="6544448" y="4176091"/>
              <a:chExt cx="474702" cy="949405"/>
            </a:xfrm>
          </p:grpSpPr>
          <p:sp>
            <p:nvSpPr>
              <p:cNvPr id="41" name="Rectangle 40"/>
              <p:cNvSpPr/>
              <p:nvPr/>
            </p:nvSpPr>
            <p:spPr>
              <a:xfrm>
                <a:off x="6544448" y="4176091"/>
                <a:ext cx="474702" cy="9494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544448" y="4176091"/>
                <a:ext cx="474702" cy="4747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rot="16200000">
            <a:off x="5002947" y="4617115"/>
            <a:ext cx="474702" cy="949405"/>
            <a:chOff x="6544448" y="4176091"/>
            <a:chExt cx="474702" cy="949405"/>
          </a:xfrm>
          <a:solidFill>
            <a:srgbClr val="00B050"/>
          </a:solidFill>
        </p:grpSpPr>
        <p:sp>
          <p:nvSpPr>
            <p:cNvPr id="56" name="Rectangle 55"/>
            <p:cNvSpPr/>
            <p:nvPr/>
          </p:nvSpPr>
          <p:spPr>
            <a:xfrm>
              <a:off x="6544448" y="4176091"/>
              <a:ext cx="474702" cy="949405"/>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544448" y="4176091"/>
              <a:ext cx="474702" cy="47470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Left Brace 57"/>
          <p:cNvSpPr/>
          <p:nvPr/>
        </p:nvSpPr>
        <p:spPr>
          <a:xfrm rot="16200000">
            <a:off x="3347251" y="4835735"/>
            <a:ext cx="450208" cy="238648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mc:Choice xmlns:a14="http://schemas.microsoft.com/office/drawing/2010/main" Requires="a14">
          <p:sp>
            <p:nvSpPr>
              <p:cNvPr id="59" name="TextBox 58"/>
              <p:cNvSpPr txBox="1"/>
              <p:nvPr/>
            </p:nvSpPr>
            <p:spPr>
              <a:xfrm>
                <a:off x="3182308" y="6183868"/>
                <a:ext cx="778546"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FF0000"/>
                          </a:solidFill>
                          <a:latin typeface="Cambria Math"/>
                        </a:rPr>
                        <m:t>𝑛</m:t>
                      </m:r>
                      <m:r>
                        <a:rPr lang="en-US" i="1" dirty="0">
                          <a:solidFill>
                            <a:srgbClr val="FF0000"/>
                          </a:solidFill>
                          <a:latin typeface="Cambria Math"/>
                        </a:rPr>
                        <m:t>−2</m:t>
                      </m:r>
                    </m:oMath>
                  </m:oMathPara>
                </a14:m>
                <a:endParaRPr lang="en-US" dirty="0">
                  <a:solidFill>
                    <a:srgbClr val="FF0000"/>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3182308" y="6183868"/>
                <a:ext cx="778546" cy="369332"/>
              </a:xfrm>
              <a:prstGeom prst="rect">
                <a:avLst/>
              </a:prstGeom>
              <a:blipFill>
                <a:blip r:embed="rId4"/>
                <a:stretch>
                  <a:fillRect/>
                </a:stretch>
              </a:blipFill>
              <a:ln>
                <a:noFill/>
              </a:ln>
            </p:spPr>
            <p:txBody>
              <a:bodyPr/>
              <a:lstStyle/>
              <a:p>
                <a:r>
                  <a:rPr lang="en-US">
                    <a:noFill/>
                  </a:rPr>
                  <a:t> </a:t>
                </a:r>
              </a:p>
            </p:txBody>
          </p:sp>
        </mc:Fallback>
      </mc:AlternateContent>
      <p:grpSp>
        <p:nvGrpSpPr>
          <p:cNvPr id="60" name="Group 59"/>
          <p:cNvGrpSpPr/>
          <p:nvPr/>
        </p:nvGrpSpPr>
        <p:grpSpPr>
          <a:xfrm rot="16200000">
            <a:off x="5002947" y="5091817"/>
            <a:ext cx="474702" cy="949405"/>
            <a:chOff x="6544448" y="4176091"/>
            <a:chExt cx="474702" cy="949405"/>
          </a:xfrm>
          <a:solidFill>
            <a:srgbClr val="FFFF00"/>
          </a:solidFill>
        </p:grpSpPr>
        <p:sp>
          <p:nvSpPr>
            <p:cNvPr id="61" name="Rectangle 60"/>
            <p:cNvSpPr/>
            <p:nvPr/>
          </p:nvSpPr>
          <p:spPr>
            <a:xfrm>
              <a:off x="6544448" y="4176091"/>
              <a:ext cx="474702" cy="949405"/>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544448" y="4176091"/>
              <a:ext cx="474702" cy="47470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63" name="TextBox 62"/>
              <p:cNvSpPr txBox="1"/>
              <p:nvPr/>
            </p:nvSpPr>
            <p:spPr>
              <a:xfrm>
                <a:off x="5652076" y="3593070"/>
                <a:ext cx="5074531" cy="120032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solidFill>
                            <a:srgbClr val="FF0000"/>
                          </a:solidFill>
                          <a:latin typeface="Cambria Math"/>
                        </a:rPr>
                        <m:t>𝑇𝑖𝑙𝑒</m:t>
                      </m:r>
                      <m:d>
                        <m:dPr>
                          <m:ctrlPr>
                            <a:rPr lang="en-US" sz="2400" i="1" dirty="0">
                              <a:solidFill>
                                <a:srgbClr val="FF0000"/>
                              </a:solidFill>
                              <a:latin typeface="Cambria Math" panose="02040503050406030204" pitchFamily="18" charset="0"/>
                            </a:rPr>
                          </m:ctrlPr>
                        </m:dPr>
                        <m:e>
                          <m:r>
                            <a:rPr lang="en-US" sz="2400" i="1" dirty="0">
                              <a:solidFill>
                                <a:srgbClr val="FF0000"/>
                              </a:solidFill>
                              <a:latin typeface="Cambria Math"/>
                            </a:rPr>
                            <m:t>𝑛</m:t>
                          </m:r>
                        </m:e>
                      </m:d>
                      <m:r>
                        <a:rPr lang="en-US" sz="2400" i="1" dirty="0">
                          <a:solidFill>
                            <a:srgbClr val="FF0000"/>
                          </a:solidFill>
                          <a:latin typeface="Cambria Math"/>
                        </a:rPr>
                        <m:t>=</m:t>
                      </m:r>
                      <m:r>
                        <a:rPr lang="en-US" sz="2400" i="1" dirty="0">
                          <a:solidFill>
                            <a:srgbClr val="FF0000"/>
                          </a:solidFill>
                          <a:latin typeface="Cambria Math"/>
                        </a:rPr>
                        <m:t>𝑇𝑖𝑙𝑒</m:t>
                      </m:r>
                      <m:d>
                        <m:dPr>
                          <m:ctrlPr>
                            <a:rPr lang="en-US" sz="2400" i="1" dirty="0">
                              <a:solidFill>
                                <a:srgbClr val="FF0000"/>
                              </a:solidFill>
                              <a:latin typeface="Cambria Math" panose="02040503050406030204" pitchFamily="18" charset="0"/>
                            </a:rPr>
                          </m:ctrlPr>
                        </m:dPr>
                        <m:e>
                          <m:r>
                            <a:rPr lang="en-US" sz="2400" i="1" dirty="0">
                              <a:solidFill>
                                <a:srgbClr val="FF0000"/>
                              </a:solidFill>
                              <a:latin typeface="Cambria Math"/>
                            </a:rPr>
                            <m:t>𝑛</m:t>
                          </m:r>
                          <m:r>
                            <a:rPr lang="en-US" sz="2400" i="1" dirty="0">
                              <a:solidFill>
                                <a:srgbClr val="FF0000"/>
                              </a:solidFill>
                              <a:latin typeface="Cambria Math"/>
                            </a:rPr>
                            <m:t>−1</m:t>
                          </m:r>
                        </m:e>
                      </m:d>
                      <m:r>
                        <a:rPr lang="en-US" sz="2400" i="1" dirty="0">
                          <a:solidFill>
                            <a:srgbClr val="FF0000"/>
                          </a:solidFill>
                          <a:latin typeface="Cambria Math"/>
                        </a:rPr>
                        <m:t>+</m:t>
                      </m:r>
                      <m:r>
                        <a:rPr lang="en-US" sz="2400" i="1" dirty="0">
                          <a:solidFill>
                            <a:srgbClr val="FF0000"/>
                          </a:solidFill>
                          <a:latin typeface="Cambria Math"/>
                        </a:rPr>
                        <m:t>𝑇𝑖𝑙𝑒</m:t>
                      </m:r>
                      <m:r>
                        <a:rPr lang="en-US" sz="2400" i="1" dirty="0">
                          <a:solidFill>
                            <a:srgbClr val="FF0000"/>
                          </a:solidFill>
                          <a:latin typeface="Cambria Math"/>
                        </a:rPr>
                        <m:t>(</m:t>
                      </m:r>
                      <m:r>
                        <a:rPr lang="en-US" sz="2400" i="1" dirty="0">
                          <a:solidFill>
                            <a:srgbClr val="FF0000"/>
                          </a:solidFill>
                          <a:latin typeface="Cambria Math"/>
                        </a:rPr>
                        <m:t>𝑛</m:t>
                      </m:r>
                      <m:r>
                        <a:rPr lang="en-US" sz="2400" i="1" dirty="0">
                          <a:solidFill>
                            <a:srgbClr val="FF0000"/>
                          </a:solidFill>
                          <a:latin typeface="Cambria Math"/>
                        </a:rPr>
                        <m:t>−2)</m:t>
                      </m:r>
                    </m:oMath>
                  </m:oMathPara>
                </a14:m>
                <a:endParaRPr lang="en-US" sz="2400" dirty="0">
                  <a:solidFill>
                    <a:srgbClr val="FF0000"/>
                  </a:solidFill>
                </a:endParaRPr>
              </a:p>
              <a:p>
                <a:endParaRPr lang="en-US" sz="2400" dirty="0">
                  <a:solidFill>
                    <a:srgbClr val="FF0000"/>
                  </a:solidFill>
                </a:endParaRPr>
              </a:p>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a:rPr>
                        <m:t>𝑇𝑖𝑙𝑒</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a:rPr>
                            <m:t>0</m:t>
                          </m:r>
                        </m:e>
                      </m:d>
                      <m:r>
                        <a:rPr lang="en-US" sz="2400" i="1">
                          <a:solidFill>
                            <a:srgbClr val="FF0000"/>
                          </a:solidFill>
                          <a:latin typeface="Cambria Math"/>
                        </a:rPr>
                        <m:t>=</m:t>
                      </m:r>
                      <m:r>
                        <a:rPr lang="en-US" sz="2400" i="1">
                          <a:solidFill>
                            <a:srgbClr val="FF0000"/>
                          </a:solidFill>
                          <a:latin typeface="Cambria Math"/>
                        </a:rPr>
                        <m:t>𝑇𝑖𝑙𝑒</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a:rPr>
                            <m:t>1</m:t>
                          </m:r>
                        </m:e>
                      </m:d>
                      <m:r>
                        <a:rPr lang="en-US" sz="2400" i="1">
                          <a:solidFill>
                            <a:srgbClr val="FF0000"/>
                          </a:solidFill>
                          <a:latin typeface="Cambria Math"/>
                        </a:rPr>
                        <m:t>=1</m:t>
                      </m:r>
                    </m:oMath>
                  </m:oMathPara>
                </a14:m>
                <a:endParaRPr lang="en-US" sz="2400" dirty="0">
                  <a:solidFill>
                    <a:srgbClr val="FF0000"/>
                  </a:solidFill>
                </a:endParaRPr>
              </a:p>
            </p:txBody>
          </p:sp>
        </mc:Choice>
        <mc:Fallback>
          <p:sp>
            <p:nvSpPr>
              <p:cNvPr id="63" name="TextBox 62"/>
              <p:cNvSpPr txBox="1">
                <a:spLocks noRot="1" noChangeAspect="1" noMove="1" noResize="1" noEditPoints="1" noAdjustHandles="1" noChangeArrowheads="1" noChangeShapeType="1" noTextEdit="1"/>
              </p:cNvSpPr>
              <p:nvPr/>
            </p:nvSpPr>
            <p:spPr>
              <a:xfrm>
                <a:off x="5652076" y="3593070"/>
                <a:ext cx="5074531" cy="1200329"/>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195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58" grpId="0" animBg="1"/>
      <p:bldP spid="59"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How to compute </a:t>
                </a:r>
                <a14:m>
                  <m:oMath xmlns:m="http://schemas.openxmlformats.org/officeDocument/2006/math">
                    <m:r>
                      <a:rPr lang="en-US" i="1" dirty="0" smtClean="0">
                        <a:latin typeface="Cambria Math"/>
                      </a:rPr>
                      <m:t>𝑇𝑖𝑙𝑒</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8</a:t>
            </a:fld>
            <a:endParaRPr lang="en-US"/>
          </a:p>
        </p:txBody>
      </p:sp>
      <p:sp>
        <p:nvSpPr>
          <p:cNvPr id="5" name="TextBox 4"/>
          <p:cNvSpPr txBox="1"/>
          <p:nvPr/>
        </p:nvSpPr>
        <p:spPr>
          <a:xfrm>
            <a:off x="1981200" y="1524000"/>
            <a:ext cx="5743304" cy="2308324"/>
          </a:xfrm>
          <a:prstGeom prst="rect">
            <a:avLst/>
          </a:prstGeom>
          <a:noFill/>
        </p:spPr>
        <p:txBody>
          <a:bodyPr wrap="none" rtlCol="0">
            <a:spAutoFit/>
          </a:bodyPr>
          <a:lstStyle/>
          <a:p>
            <a:r>
              <a:rPr lang="en-US" sz="3600" dirty="0"/>
              <a:t>Tile(n):</a:t>
            </a:r>
          </a:p>
          <a:p>
            <a:r>
              <a:rPr lang="en-US" sz="3600" dirty="0"/>
              <a:t>	if n &lt; 2:</a:t>
            </a:r>
          </a:p>
          <a:p>
            <a:r>
              <a:rPr lang="en-US" sz="3600" dirty="0"/>
              <a:t>		return 1</a:t>
            </a:r>
          </a:p>
          <a:p>
            <a:r>
              <a:rPr lang="en-US" sz="3600" dirty="0"/>
              <a:t>	return Tile(n-1)+Tile(n-2)</a:t>
            </a:r>
          </a:p>
        </p:txBody>
      </p:sp>
      <p:sp>
        <p:nvSpPr>
          <p:cNvPr id="6" name="TextBox 5"/>
          <p:cNvSpPr txBox="1"/>
          <p:nvPr/>
        </p:nvSpPr>
        <p:spPr>
          <a:xfrm>
            <a:off x="1676401" y="4267201"/>
            <a:ext cx="1782667" cy="584775"/>
          </a:xfrm>
          <a:prstGeom prst="rect">
            <a:avLst/>
          </a:prstGeom>
          <a:noFill/>
        </p:spPr>
        <p:txBody>
          <a:bodyPr wrap="none" rtlCol="0">
            <a:spAutoFit/>
          </a:bodyPr>
          <a:lstStyle/>
          <a:p>
            <a:r>
              <a:rPr lang="en-US" sz="3200" dirty="0">
                <a:solidFill>
                  <a:srgbClr val="FF0000"/>
                </a:solidFill>
              </a:rPr>
              <a:t>Problem?</a:t>
            </a:r>
          </a:p>
        </p:txBody>
      </p:sp>
    </p:spTree>
    <p:extLst>
      <p:ext uri="{BB962C8B-B14F-4D97-AF65-F5344CB8AC3E}">
        <p14:creationId xmlns:p14="http://schemas.microsoft.com/office/powerpoint/2010/main" val="322739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a:t>
            </a:r>
          </a:p>
        </p:txBody>
      </p:sp>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a:p>
        </p:txBody>
      </p:sp>
      <p:sp>
        <p:nvSpPr>
          <p:cNvPr id="5" name="Rounded Rectangle 4"/>
          <p:cNvSpPr/>
          <p:nvPr/>
        </p:nvSpPr>
        <p:spPr>
          <a:xfrm>
            <a:off x="6011270" y="1371600"/>
            <a:ext cx="99913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Tile(5)</a:t>
            </a:r>
          </a:p>
        </p:txBody>
      </p:sp>
      <p:sp>
        <p:nvSpPr>
          <p:cNvPr id="8" name="Rounded Rectangle 7"/>
          <p:cNvSpPr/>
          <p:nvPr/>
        </p:nvSpPr>
        <p:spPr>
          <a:xfrm>
            <a:off x="3810000" y="2057400"/>
            <a:ext cx="106680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Tile(4)</a:t>
            </a:r>
          </a:p>
        </p:txBody>
      </p:sp>
      <p:sp>
        <p:nvSpPr>
          <p:cNvPr id="9" name="Rounded Rectangle 8"/>
          <p:cNvSpPr/>
          <p:nvPr/>
        </p:nvSpPr>
        <p:spPr>
          <a:xfrm>
            <a:off x="8515634" y="2057400"/>
            <a:ext cx="1009366"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Tile(3)</a:t>
            </a:r>
          </a:p>
        </p:txBody>
      </p:sp>
      <p:sp>
        <p:nvSpPr>
          <p:cNvPr id="10" name="Rounded Rectangle 9"/>
          <p:cNvSpPr/>
          <p:nvPr/>
        </p:nvSpPr>
        <p:spPr>
          <a:xfrm>
            <a:off x="2743200" y="2743200"/>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Tile(3)</a:t>
            </a:r>
          </a:p>
        </p:txBody>
      </p:sp>
      <p:sp>
        <p:nvSpPr>
          <p:cNvPr id="11" name="Rounded Rectangle 10"/>
          <p:cNvSpPr/>
          <p:nvPr/>
        </p:nvSpPr>
        <p:spPr>
          <a:xfrm>
            <a:off x="5029200" y="2743200"/>
            <a:ext cx="99060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Tile(2)</a:t>
            </a:r>
          </a:p>
        </p:txBody>
      </p:sp>
      <p:cxnSp>
        <p:nvCxnSpPr>
          <p:cNvPr id="23" name="Straight Arrow Connector 22"/>
          <p:cNvCxnSpPr>
            <a:stCxn id="5" idx="1"/>
            <a:endCxn id="8" idx="0"/>
          </p:cNvCxnSpPr>
          <p:nvPr/>
        </p:nvCxnSpPr>
        <p:spPr>
          <a:xfrm flipH="1">
            <a:off x="4343400" y="1600200"/>
            <a:ext cx="166787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9" idx="0"/>
          </p:cNvCxnSpPr>
          <p:nvPr/>
        </p:nvCxnSpPr>
        <p:spPr>
          <a:xfrm>
            <a:off x="7010401" y="1600200"/>
            <a:ext cx="2009917"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1"/>
            <a:endCxn id="10" idx="0"/>
          </p:cNvCxnSpPr>
          <p:nvPr/>
        </p:nvCxnSpPr>
        <p:spPr>
          <a:xfrm flipH="1">
            <a:off x="3267076" y="2286000"/>
            <a:ext cx="542925"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11" idx="0"/>
          </p:cNvCxnSpPr>
          <p:nvPr/>
        </p:nvCxnSpPr>
        <p:spPr>
          <a:xfrm>
            <a:off x="4876800" y="2286000"/>
            <a:ext cx="6477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315201" y="2743200"/>
            <a:ext cx="1038367"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Tile(2)</a:t>
            </a:r>
          </a:p>
        </p:txBody>
      </p:sp>
      <p:sp>
        <p:nvSpPr>
          <p:cNvPr id="34" name="Rounded Rectangle 33"/>
          <p:cNvSpPr/>
          <p:nvPr/>
        </p:nvSpPr>
        <p:spPr>
          <a:xfrm>
            <a:off x="9601200" y="2743200"/>
            <a:ext cx="106680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Tile(1)</a:t>
            </a:r>
          </a:p>
        </p:txBody>
      </p:sp>
      <p:cxnSp>
        <p:nvCxnSpPr>
          <p:cNvPr id="35" name="Straight Arrow Connector 34"/>
          <p:cNvCxnSpPr>
            <a:stCxn id="9" idx="1"/>
            <a:endCxn id="33" idx="0"/>
          </p:cNvCxnSpPr>
          <p:nvPr/>
        </p:nvCxnSpPr>
        <p:spPr>
          <a:xfrm flipH="1">
            <a:off x="7834384" y="2286000"/>
            <a:ext cx="68125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3"/>
            <a:endCxn id="34" idx="0"/>
          </p:cNvCxnSpPr>
          <p:nvPr/>
        </p:nvCxnSpPr>
        <p:spPr>
          <a:xfrm>
            <a:off x="9525000" y="2286000"/>
            <a:ext cx="6096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7848600" y="3429000"/>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Tile(0)</a:t>
            </a:r>
          </a:p>
        </p:txBody>
      </p:sp>
      <p:sp>
        <p:nvSpPr>
          <p:cNvPr id="72" name="Rounded Rectangle 71"/>
          <p:cNvSpPr/>
          <p:nvPr/>
        </p:nvSpPr>
        <p:spPr>
          <a:xfrm>
            <a:off x="6705600" y="3429000"/>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Tile(1)</a:t>
            </a:r>
          </a:p>
        </p:txBody>
      </p:sp>
      <p:sp>
        <p:nvSpPr>
          <p:cNvPr id="73" name="Rounded Rectangle 72"/>
          <p:cNvSpPr/>
          <p:nvPr/>
        </p:nvSpPr>
        <p:spPr>
          <a:xfrm>
            <a:off x="5562600" y="3434687"/>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Tile(0)</a:t>
            </a:r>
          </a:p>
        </p:txBody>
      </p:sp>
      <p:sp>
        <p:nvSpPr>
          <p:cNvPr id="74" name="Rounded Rectangle 73"/>
          <p:cNvSpPr/>
          <p:nvPr/>
        </p:nvSpPr>
        <p:spPr>
          <a:xfrm>
            <a:off x="4419600" y="3434687"/>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Tile(1)</a:t>
            </a:r>
          </a:p>
        </p:txBody>
      </p:sp>
      <p:sp>
        <p:nvSpPr>
          <p:cNvPr id="75" name="Rounded Rectangle 74"/>
          <p:cNvSpPr/>
          <p:nvPr/>
        </p:nvSpPr>
        <p:spPr>
          <a:xfrm>
            <a:off x="3295650" y="3429000"/>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Tile(1)</a:t>
            </a:r>
          </a:p>
        </p:txBody>
      </p:sp>
      <p:sp>
        <p:nvSpPr>
          <p:cNvPr id="76" name="Rounded Rectangle 75"/>
          <p:cNvSpPr/>
          <p:nvPr/>
        </p:nvSpPr>
        <p:spPr>
          <a:xfrm>
            <a:off x="2133600" y="3429000"/>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Tile(2)</a:t>
            </a:r>
          </a:p>
        </p:txBody>
      </p:sp>
      <p:cxnSp>
        <p:nvCxnSpPr>
          <p:cNvPr id="77" name="Straight Arrow Connector 76"/>
          <p:cNvCxnSpPr>
            <a:stCxn id="10" idx="1"/>
            <a:endCxn id="76" idx="0"/>
          </p:cNvCxnSpPr>
          <p:nvPr/>
        </p:nvCxnSpPr>
        <p:spPr>
          <a:xfrm flipH="1">
            <a:off x="2657476" y="2971800"/>
            <a:ext cx="85725"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3"/>
            <a:endCxn id="75" idx="0"/>
          </p:cNvCxnSpPr>
          <p:nvPr/>
        </p:nvCxnSpPr>
        <p:spPr>
          <a:xfrm>
            <a:off x="3790951" y="2971800"/>
            <a:ext cx="28575"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1" idx="1"/>
            <a:endCxn id="74" idx="0"/>
          </p:cNvCxnSpPr>
          <p:nvPr/>
        </p:nvCxnSpPr>
        <p:spPr>
          <a:xfrm flipH="1">
            <a:off x="4943476" y="2971801"/>
            <a:ext cx="85725" cy="4628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1" idx="3"/>
            <a:endCxn id="73" idx="0"/>
          </p:cNvCxnSpPr>
          <p:nvPr/>
        </p:nvCxnSpPr>
        <p:spPr>
          <a:xfrm>
            <a:off x="6019801" y="2971801"/>
            <a:ext cx="66675" cy="4628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3" idx="1"/>
            <a:endCxn id="72" idx="0"/>
          </p:cNvCxnSpPr>
          <p:nvPr/>
        </p:nvCxnSpPr>
        <p:spPr>
          <a:xfrm flipH="1">
            <a:off x="7229476" y="2971800"/>
            <a:ext cx="85725"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3" idx="3"/>
            <a:endCxn id="71" idx="0"/>
          </p:cNvCxnSpPr>
          <p:nvPr/>
        </p:nvCxnSpPr>
        <p:spPr>
          <a:xfrm>
            <a:off x="8353567" y="2971800"/>
            <a:ext cx="18908"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762250" y="4267200"/>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Tile(0)</a:t>
            </a:r>
          </a:p>
        </p:txBody>
      </p:sp>
      <p:sp>
        <p:nvSpPr>
          <p:cNvPr id="44" name="Rounded Rectangle 43"/>
          <p:cNvSpPr/>
          <p:nvPr/>
        </p:nvSpPr>
        <p:spPr>
          <a:xfrm>
            <a:off x="1539766" y="4267200"/>
            <a:ext cx="1047750" cy="457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Tile(1)</a:t>
            </a:r>
          </a:p>
        </p:txBody>
      </p:sp>
      <p:cxnSp>
        <p:nvCxnSpPr>
          <p:cNvPr id="45" name="Straight Arrow Connector 44"/>
          <p:cNvCxnSpPr>
            <a:stCxn id="76" idx="1"/>
            <a:endCxn id="44" idx="0"/>
          </p:cNvCxnSpPr>
          <p:nvPr/>
        </p:nvCxnSpPr>
        <p:spPr>
          <a:xfrm flipH="1">
            <a:off x="2063642" y="3657600"/>
            <a:ext cx="69959"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6" idx="3"/>
            <a:endCxn id="43" idx="0"/>
          </p:cNvCxnSpPr>
          <p:nvPr/>
        </p:nvCxnSpPr>
        <p:spPr>
          <a:xfrm>
            <a:off x="3181351" y="3657600"/>
            <a:ext cx="104775"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91201" y="4695497"/>
            <a:ext cx="3446713" cy="523220"/>
          </a:xfrm>
          <a:prstGeom prst="rect">
            <a:avLst/>
          </a:prstGeom>
          <a:noFill/>
        </p:spPr>
        <p:txBody>
          <a:bodyPr wrap="none" rtlCol="0">
            <a:spAutoFit/>
          </a:bodyPr>
          <a:lstStyle/>
          <a:p>
            <a:r>
              <a:rPr lang="en-US" sz="2800" dirty="0">
                <a:solidFill>
                  <a:srgbClr val="FF0000"/>
                </a:solidFill>
              </a:rPr>
              <a:t>Many redundant calls!</a:t>
            </a:r>
          </a:p>
        </p:txBody>
      </p:sp>
      <p:sp>
        <p:nvSpPr>
          <p:cNvPr id="57" name="TextBox 56"/>
          <p:cNvSpPr txBox="1"/>
          <p:nvPr/>
        </p:nvSpPr>
        <p:spPr>
          <a:xfrm>
            <a:off x="2241690" y="5801380"/>
            <a:ext cx="3928704" cy="523220"/>
          </a:xfrm>
          <a:prstGeom prst="rect">
            <a:avLst/>
          </a:prstGeom>
          <a:noFill/>
        </p:spPr>
        <p:txBody>
          <a:bodyPr wrap="none" rtlCol="0">
            <a:spAutoFit/>
          </a:bodyPr>
          <a:lstStyle/>
          <a:p>
            <a:r>
              <a:rPr lang="en-US" sz="2800" dirty="0">
                <a:solidFill>
                  <a:srgbClr val="FF33CC"/>
                </a:solidFill>
              </a:rPr>
              <a:t>Better way: Use Memory!</a:t>
            </a:r>
          </a:p>
        </p:txBody>
      </p:sp>
      <mc:AlternateContent xmlns:mc="http://schemas.openxmlformats.org/markup-compatibility/2006">
        <mc:Choice xmlns:a14="http://schemas.microsoft.com/office/drawing/2010/main" Requires="a14">
          <p:sp>
            <p:nvSpPr>
              <p:cNvPr id="58" name="TextBox 57"/>
              <p:cNvSpPr txBox="1"/>
              <p:nvPr/>
            </p:nvSpPr>
            <p:spPr>
              <a:xfrm>
                <a:off x="5943600" y="5218717"/>
                <a:ext cx="2696700" cy="523220"/>
              </a:xfrm>
              <a:prstGeom prst="rect">
                <a:avLst/>
              </a:prstGeom>
              <a:noFill/>
            </p:spPr>
            <p:txBody>
              <a:bodyPr wrap="none" rtlCol="0">
                <a:spAutoFit/>
              </a:bodyPr>
              <a:lstStyle/>
              <a:p>
                <a:r>
                  <a:rPr lang="en-US" sz="2800" dirty="0">
                    <a:solidFill>
                      <a:srgbClr val="FF0000"/>
                    </a:solidFill>
                  </a:rPr>
                  <a:t>Run time: </a:t>
                </a:r>
                <a14:m>
                  <m:oMath xmlns:m="http://schemas.openxmlformats.org/officeDocument/2006/math">
                    <m:r>
                      <m:rPr>
                        <m:sty m:val="p"/>
                      </m:rPr>
                      <a:rPr lang="en-US" sz="2800" dirty="0">
                        <a:solidFill>
                          <a:srgbClr val="FF0000"/>
                        </a:solidFill>
                        <a:latin typeface="Cambria Math"/>
                      </a:rPr>
                      <m:t>Ω</m:t>
                    </m:r>
                    <m:r>
                      <a:rPr lang="en-US" sz="2800" i="1" dirty="0">
                        <a:solidFill>
                          <a:srgbClr val="FF0000"/>
                        </a:solidFill>
                        <a:latin typeface="Cambria Math"/>
                      </a:rPr>
                      <m:t>(</m:t>
                    </m:r>
                    <m:sSup>
                      <m:sSupPr>
                        <m:ctrlPr>
                          <a:rPr lang="en-US" sz="2800" i="1" dirty="0">
                            <a:solidFill>
                              <a:srgbClr val="FF0000"/>
                            </a:solidFill>
                            <a:latin typeface="Cambria Math" panose="02040503050406030204" pitchFamily="18" charset="0"/>
                          </a:rPr>
                        </m:ctrlPr>
                      </m:sSupPr>
                      <m:e>
                        <m:r>
                          <a:rPr lang="en-US" sz="2800" i="1" dirty="0">
                            <a:solidFill>
                              <a:srgbClr val="FF0000"/>
                            </a:solidFill>
                            <a:latin typeface="Cambria Math"/>
                          </a:rPr>
                          <m:t>2</m:t>
                        </m:r>
                      </m:e>
                      <m:sup>
                        <m:r>
                          <a:rPr lang="en-US" sz="2800" i="1" dirty="0">
                            <a:solidFill>
                              <a:srgbClr val="FF0000"/>
                            </a:solidFill>
                            <a:latin typeface="Cambria Math"/>
                          </a:rPr>
                          <m:t>𝑛</m:t>
                        </m:r>
                      </m:sup>
                    </m:sSup>
                    <m:r>
                      <a:rPr lang="en-US" sz="2800" i="1" dirty="0">
                        <a:solidFill>
                          <a:srgbClr val="FF0000"/>
                        </a:solidFill>
                        <a:latin typeface="Cambria Math"/>
                      </a:rPr>
                      <m:t>)</m:t>
                    </m:r>
                  </m:oMath>
                </a14:m>
                <a:r>
                  <a:rPr lang="en-US" sz="2800" dirty="0">
                    <a:solidFill>
                      <a:srgbClr val="FF0000"/>
                    </a:solidFill>
                  </a:rPr>
                  <a:t> </a:t>
                </a:r>
              </a:p>
            </p:txBody>
          </p:sp>
        </mc:Choice>
        <mc:Fallback>
          <p:sp>
            <p:nvSpPr>
              <p:cNvPr id="58" name="TextBox 57"/>
              <p:cNvSpPr txBox="1">
                <a:spLocks noRot="1" noChangeAspect="1" noMove="1" noResize="1" noEditPoints="1" noAdjustHandles="1" noChangeArrowheads="1" noChangeShapeType="1" noTextEdit="1"/>
              </p:cNvSpPr>
              <p:nvPr/>
            </p:nvSpPr>
            <p:spPr>
              <a:xfrm>
                <a:off x="5943600" y="5218717"/>
                <a:ext cx="2696700" cy="523220"/>
              </a:xfrm>
              <a:prstGeom prst="rect">
                <a:avLst/>
              </a:prstGeom>
              <a:blipFill>
                <a:blip r:embed="rId2"/>
                <a:stretch>
                  <a:fillRect l="-5189" t="-11905" b="-28571"/>
                </a:stretch>
              </a:blipFill>
            </p:spPr>
            <p:txBody>
              <a:bodyPr/>
              <a:lstStyle/>
              <a:p>
                <a:r>
                  <a:rPr lang="en-US">
                    <a:noFill/>
                  </a:rPr>
                  <a:t> </a:t>
                </a:r>
              </a:p>
            </p:txBody>
          </p:sp>
        </mc:Fallback>
      </mc:AlternateContent>
    </p:spTree>
    <p:extLst>
      <p:ext uri="{BB962C8B-B14F-4D97-AF65-F5344CB8AC3E}">
        <p14:creationId xmlns:p14="http://schemas.microsoft.com/office/powerpoint/2010/main" val="21094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11"/>
                                        </p:tgtEl>
                                        <p:attrNameLst>
                                          <p:attrName>fillcolor</p:attrName>
                                        </p:attrNameLst>
                                      </p:cBhvr>
                                      <p:to>
                                        <a:srgbClr val="FF0000"/>
                                      </p:to>
                                    </p:animClr>
                                    <p:set>
                                      <p:cBhvr>
                                        <p:cTn id="7" dur="2000" fill="hold"/>
                                        <p:tgtEl>
                                          <p:spTgt spid="11"/>
                                        </p:tgtEl>
                                        <p:attrNameLst>
                                          <p:attrName>fill.type</p:attrName>
                                        </p:attrNameLst>
                                      </p:cBhvr>
                                      <p:to>
                                        <p:strVal val="solid"/>
                                      </p:to>
                                    </p:set>
                                    <p:set>
                                      <p:cBhvr>
                                        <p:cTn id="8" dur="2000" fill="hold"/>
                                        <p:tgtEl>
                                          <p:spTgt spid="11"/>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33"/>
                                        </p:tgtEl>
                                        <p:attrNameLst>
                                          <p:attrName>fillcolor</p:attrName>
                                        </p:attrNameLst>
                                      </p:cBhvr>
                                      <p:to>
                                        <a:srgbClr val="FF0000"/>
                                      </p:to>
                                    </p:animClr>
                                    <p:set>
                                      <p:cBhvr>
                                        <p:cTn id="11" dur="2000" fill="hold"/>
                                        <p:tgtEl>
                                          <p:spTgt spid="33"/>
                                        </p:tgtEl>
                                        <p:attrNameLst>
                                          <p:attrName>fill.type</p:attrName>
                                        </p:attrNameLst>
                                      </p:cBhvr>
                                      <p:to>
                                        <p:strVal val="solid"/>
                                      </p:to>
                                    </p:set>
                                    <p:set>
                                      <p:cBhvr>
                                        <p:cTn id="12" dur="2000" fill="hold"/>
                                        <p:tgtEl>
                                          <p:spTgt spid="33"/>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9"/>
                                        </p:tgtEl>
                                        <p:attrNameLst>
                                          <p:attrName>fillcolor</p:attrName>
                                        </p:attrNameLst>
                                      </p:cBhvr>
                                      <p:to>
                                        <a:srgbClr val="FF0000"/>
                                      </p:to>
                                    </p:animClr>
                                    <p:set>
                                      <p:cBhvr>
                                        <p:cTn id="15" dur="2000" fill="hold"/>
                                        <p:tgtEl>
                                          <p:spTgt spid="9"/>
                                        </p:tgtEl>
                                        <p:attrNameLst>
                                          <p:attrName>fill.type</p:attrName>
                                        </p:attrNameLst>
                                      </p:cBhvr>
                                      <p:to>
                                        <p:strVal val="solid"/>
                                      </p:to>
                                    </p:set>
                                    <p:set>
                                      <p:cBhvr>
                                        <p:cTn id="16" dur="2000" fill="hold"/>
                                        <p:tgtEl>
                                          <p:spTgt spid="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74"/>
                                        </p:tgtEl>
                                        <p:attrNameLst>
                                          <p:attrName>fillcolor</p:attrName>
                                        </p:attrNameLst>
                                      </p:cBhvr>
                                      <p:to>
                                        <a:srgbClr val="FF0000"/>
                                      </p:to>
                                    </p:animClr>
                                    <p:set>
                                      <p:cBhvr>
                                        <p:cTn id="19" dur="2000" fill="hold"/>
                                        <p:tgtEl>
                                          <p:spTgt spid="74"/>
                                        </p:tgtEl>
                                        <p:attrNameLst>
                                          <p:attrName>fill.type</p:attrName>
                                        </p:attrNameLst>
                                      </p:cBhvr>
                                      <p:to>
                                        <p:strVal val="solid"/>
                                      </p:to>
                                    </p:set>
                                    <p:set>
                                      <p:cBhvr>
                                        <p:cTn id="20" dur="2000" fill="hold"/>
                                        <p:tgtEl>
                                          <p:spTgt spid="74"/>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73"/>
                                        </p:tgtEl>
                                        <p:attrNameLst>
                                          <p:attrName>fillcolor</p:attrName>
                                        </p:attrNameLst>
                                      </p:cBhvr>
                                      <p:to>
                                        <a:srgbClr val="FF0000"/>
                                      </p:to>
                                    </p:animClr>
                                    <p:set>
                                      <p:cBhvr>
                                        <p:cTn id="23" dur="2000" fill="hold"/>
                                        <p:tgtEl>
                                          <p:spTgt spid="73"/>
                                        </p:tgtEl>
                                        <p:attrNameLst>
                                          <p:attrName>fill.type</p:attrName>
                                        </p:attrNameLst>
                                      </p:cBhvr>
                                      <p:to>
                                        <p:strVal val="solid"/>
                                      </p:to>
                                    </p:set>
                                    <p:set>
                                      <p:cBhvr>
                                        <p:cTn id="24" dur="2000" fill="hold"/>
                                        <p:tgtEl>
                                          <p:spTgt spid="73"/>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72"/>
                                        </p:tgtEl>
                                        <p:attrNameLst>
                                          <p:attrName>fillcolor</p:attrName>
                                        </p:attrNameLst>
                                      </p:cBhvr>
                                      <p:to>
                                        <a:srgbClr val="FF0000"/>
                                      </p:to>
                                    </p:animClr>
                                    <p:set>
                                      <p:cBhvr>
                                        <p:cTn id="27" dur="2000" fill="hold"/>
                                        <p:tgtEl>
                                          <p:spTgt spid="72"/>
                                        </p:tgtEl>
                                        <p:attrNameLst>
                                          <p:attrName>fill.type</p:attrName>
                                        </p:attrNameLst>
                                      </p:cBhvr>
                                      <p:to>
                                        <p:strVal val="solid"/>
                                      </p:to>
                                    </p:set>
                                    <p:set>
                                      <p:cBhvr>
                                        <p:cTn id="28" dur="2000" fill="hold"/>
                                        <p:tgtEl>
                                          <p:spTgt spid="72"/>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71"/>
                                        </p:tgtEl>
                                        <p:attrNameLst>
                                          <p:attrName>fillcolor</p:attrName>
                                        </p:attrNameLst>
                                      </p:cBhvr>
                                      <p:to>
                                        <a:srgbClr val="FF0000"/>
                                      </p:to>
                                    </p:animClr>
                                    <p:set>
                                      <p:cBhvr>
                                        <p:cTn id="31" dur="2000" fill="hold"/>
                                        <p:tgtEl>
                                          <p:spTgt spid="71"/>
                                        </p:tgtEl>
                                        <p:attrNameLst>
                                          <p:attrName>fill.type</p:attrName>
                                        </p:attrNameLst>
                                      </p:cBhvr>
                                      <p:to>
                                        <p:strVal val="solid"/>
                                      </p:to>
                                    </p:set>
                                    <p:set>
                                      <p:cBhvr>
                                        <p:cTn id="32" dur="2000" fill="hold"/>
                                        <p:tgtEl>
                                          <p:spTgt spid="71"/>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34"/>
                                        </p:tgtEl>
                                        <p:attrNameLst>
                                          <p:attrName>fillcolor</p:attrName>
                                        </p:attrNameLst>
                                      </p:cBhvr>
                                      <p:to>
                                        <a:srgbClr val="FF0000"/>
                                      </p:to>
                                    </p:animClr>
                                    <p:set>
                                      <p:cBhvr>
                                        <p:cTn id="35" dur="2000" fill="hold"/>
                                        <p:tgtEl>
                                          <p:spTgt spid="34"/>
                                        </p:tgtEl>
                                        <p:attrNameLst>
                                          <p:attrName>fill.type</p:attrName>
                                        </p:attrNameLst>
                                      </p:cBhvr>
                                      <p:to>
                                        <p:strVal val="solid"/>
                                      </p:to>
                                    </p:set>
                                    <p:set>
                                      <p:cBhvr>
                                        <p:cTn id="36" dur="2000" fill="hold"/>
                                        <p:tgtEl>
                                          <p:spTgt spid="34"/>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75"/>
                                        </p:tgtEl>
                                        <p:attrNameLst>
                                          <p:attrName>fillcolor</p:attrName>
                                        </p:attrNameLst>
                                      </p:cBhvr>
                                      <p:to>
                                        <a:srgbClr val="FF0000"/>
                                      </p:to>
                                    </p:animClr>
                                    <p:set>
                                      <p:cBhvr>
                                        <p:cTn id="39" dur="2000" fill="hold"/>
                                        <p:tgtEl>
                                          <p:spTgt spid="75"/>
                                        </p:tgtEl>
                                        <p:attrNameLst>
                                          <p:attrName>fill.type</p:attrName>
                                        </p:attrNameLst>
                                      </p:cBhvr>
                                      <p:to>
                                        <p:strVal val="solid"/>
                                      </p:to>
                                    </p:set>
                                    <p:set>
                                      <p:cBhvr>
                                        <p:cTn id="40" dur="2000" fill="hold"/>
                                        <p:tgtEl>
                                          <p:spTgt spid="75"/>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57" grpId="0"/>
      <p:bldP spid="5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CS2110 - Beamer Metropolis</Template>
  <TotalTime>15346</TotalTime>
  <Words>1073</Words>
  <Application>Microsoft Macintosh PowerPoint</Application>
  <PresentationFormat>Widescreen</PresentationFormat>
  <Paragraphs>411</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Cambria Math</vt:lpstr>
      <vt:lpstr>Arial</vt:lpstr>
      <vt:lpstr>Office Theme</vt:lpstr>
      <vt:lpstr>PowerPoint Presentation</vt:lpstr>
      <vt:lpstr>Announcements</vt:lpstr>
      <vt:lpstr>Today’s Keywords</vt:lpstr>
      <vt:lpstr>CLRS Readings</vt:lpstr>
      <vt:lpstr>Homework</vt:lpstr>
      <vt:lpstr>Midterm</vt:lpstr>
      <vt:lpstr>How many ways are there to tile  a 2×n board with dominoes? </vt:lpstr>
      <vt:lpstr>How to compute Tile(n)?</vt:lpstr>
      <vt:lpstr>Recursion Tree</vt:lpstr>
      <vt:lpstr>Computing Tile(n) with Memory</vt:lpstr>
      <vt:lpstr>Computing Tile(n) with Memory “Top Down”</vt:lpstr>
      <vt:lpstr>Better Tile(n) with Memory “Bottom Up”</vt:lpstr>
      <vt:lpstr>Dynamic Programming</vt:lpstr>
      <vt:lpstr>Log Cutting</vt:lpstr>
      <vt:lpstr>Greedy won’t work</vt:lpstr>
      <vt:lpstr>Greedy won’t work</vt:lpstr>
      <vt:lpstr>Dynamic Programming</vt:lpstr>
      <vt:lpstr>1. Identify Recursive Structure</vt:lpstr>
      <vt:lpstr>Dynamic Programming</vt:lpstr>
      <vt:lpstr>2. Select a Good Order for Solving Subproblems</vt:lpstr>
      <vt:lpstr>2. Select a Good Order for Solving Subproblems</vt:lpstr>
      <vt:lpstr>2. Select a Good Order for Solving Subproblems</vt:lpstr>
      <vt:lpstr>2. Select a Good Order for Solving Subproblems</vt:lpstr>
      <vt:lpstr>2. Select a Good Order for Solving Subproblems</vt:lpstr>
      <vt:lpstr>Log Cutting Pseudocode</vt:lpstr>
      <vt:lpstr>How to find the cuts?</vt:lpstr>
      <vt:lpstr>Remember the choice made</vt:lpstr>
      <vt:lpstr>Reconstruct the Cuts</vt:lpstr>
      <vt:lpstr>Backtracking Pseudocode</vt:lpstr>
    </vt:vector>
  </TitlesOfParts>
  <Company>UVA SEAS Computer Science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Hott, John R (jh2jf)</cp:lastModifiedBy>
  <cp:revision>1333</cp:revision>
  <dcterms:created xsi:type="dcterms:W3CDTF">2017-08-21T20:54:06Z</dcterms:created>
  <dcterms:modified xsi:type="dcterms:W3CDTF">2018-10-04T15:27:27Z</dcterms:modified>
</cp:coreProperties>
</file>