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6"/>
  </p:notesMasterIdLst>
  <p:sldIdLst>
    <p:sldId id="343" r:id="rId2"/>
    <p:sldId id="487" r:id="rId3"/>
    <p:sldId id="480" r:id="rId4"/>
    <p:sldId id="481" r:id="rId5"/>
    <p:sldId id="482" r:id="rId6"/>
    <p:sldId id="483" r:id="rId7"/>
    <p:sldId id="476" r:id="rId8"/>
    <p:sldId id="484" r:id="rId9"/>
    <p:sldId id="479" r:id="rId10"/>
    <p:sldId id="486" r:id="rId11"/>
    <p:sldId id="485" r:id="rId12"/>
    <p:sldId id="563" r:id="rId13"/>
    <p:sldId id="488" r:id="rId14"/>
    <p:sldId id="490" r:id="rId15"/>
    <p:sldId id="489" r:id="rId16"/>
    <p:sldId id="491" r:id="rId17"/>
    <p:sldId id="492" r:id="rId18"/>
    <p:sldId id="493" r:id="rId19"/>
    <p:sldId id="494" r:id="rId20"/>
    <p:sldId id="495" r:id="rId21"/>
    <p:sldId id="534" r:id="rId22"/>
    <p:sldId id="511" r:id="rId23"/>
    <p:sldId id="512" r:id="rId24"/>
    <p:sldId id="513" r:id="rId25"/>
    <p:sldId id="514" r:id="rId26"/>
    <p:sldId id="535" r:id="rId27"/>
    <p:sldId id="536" r:id="rId28"/>
    <p:sldId id="537" r:id="rId29"/>
    <p:sldId id="518" r:id="rId30"/>
    <p:sldId id="538" r:id="rId31"/>
    <p:sldId id="539" r:id="rId32"/>
    <p:sldId id="540" r:id="rId33"/>
    <p:sldId id="541" r:id="rId34"/>
    <p:sldId id="542" r:id="rId35"/>
    <p:sldId id="543" r:id="rId36"/>
    <p:sldId id="544" r:id="rId37"/>
    <p:sldId id="545" r:id="rId38"/>
    <p:sldId id="546" r:id="rId39"/>
    <p:sldId id="547" r:id="rId40"/>
    <p:sldId id="548" r:id="rId41"/>
    <p:sldId id="528" r:id="rId42"/>
    <p:sldId id="529" r:id="rId43"/>
    <p:sldId id="555" r:id="rId44"/>
    <p:sldId id="505" r:id="rId45"/>
    <p:sldId id="554" r:id="rId46"/>
    <p:sldId id="557" r:id="rId47"/>
    <p:sldId id="556" r:id="rId48"/>
    <p:sldId id="509" r:id="rId49"/>
    <p:sldId id="558" r:id="rId50"/>
    <p:sldId id="510" r:id="rId51"/>
    <p:sldId id="559" r:id="rId52"/>
    <p:sldId id="560" r:id="rId53"/>
    <p:sldId id="561" r:id="rId54"/>
    <p:sldId id="562" r:id="rId55"/>
  </p:sldIdLst>
  <p:sldSz cx="12192000" cy="6858000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ambria Math" panose="02040503050406030204" pitchFamily="18" charset="0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00"/>
    <a:srgbClr val="FFCC00"/>
    <a:srgbClr val="FF6600"/>
    <a:srgbClr val="FF99FF"/>
    <a:srgbClr val="92D050"/>
    <a:srgbClr val="FFCC66"/>
    <a:srgbClr val="CC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2929" autoAdjust="0"/>
  </p:normalViewPr>
  <p:slideViewPr>
    <p:cSldViewPr>
      <p:cViewPr varScale="1">
        <p:scale>
          <a:sx n="61" d="100"/>
          <a:sy n="61" d="100"/>
        </p:scale>
        <p:origin x="240" y="1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4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0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6.png"/><Relationship Id="rId17" Type="http://schemas.openxmlformats.org/officeDocument/2006/relationships/image" Target="../media/image47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34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8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360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350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34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60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360.png"/><Relationship Id="rId15" Type="http://schemas.openxmlformats.org/officeDocument/2006/relationships/image" Target="../media/image62.png"/><Relationship Id="rId10" Type="http://schemas.openxmlformats.org/officeDocument/2006/relationships/image" Target="../media/image53.png"/><Relationship Id="rId4" Type="http://schemas.openxmlformats.org/officeDocument/2006/relationships/image" Target="../media/image350.png"/><Relationship Id="rId9" Type="http://schemas.openxmlformats.org/officeDocument/2006/relationships/image" Target="../media/image52.png"/><Relationship Id="rId1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76.png"/><Relationship Id="rId3" Type="http://schemas.openxmlformats.org/officeDocument/2006/relationships/image" Target="../media/image67.png"/><Relationship Id="rId21" Type="http://schemas.openxmlformats.org/officeDocument/2006/relationships/image" Target="../media/image79.png"/><Relationship Id="rId7" Type="http://schemas.openxmlformats.org/officeDocument/2006/relationships/image" Target="../media/image38.png"/><Relationship Id="rId12" Type="http://schemas.openxmlformats.org/officeDocument/2006/relationships/image" Target="../media/image14.png"/><Relationship Id="rId17" Type="http://schemas.openxmlformats.org/officeDocument/2006/relationships/image" Target="../media/image75.png"/><Relationship Id="rId2" Type="http://schemas.openxmlformats.org/officeDocument/2006/relationships/image" Target="../media/image66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5" Type="http://schemas.openxmlformats.org/officeDocument/2006/relationships/image" Target="../media/image73.png"/><Relationship Id="rId10" Type="http://schemas.openxmlformats.org/officeDocument/2006/relationships/image" Target="../media/image41.png"/><Relationship Id="rId19" Type="http://schemas.openxmlformats.org/officeDocument/2006/relationships/image" Target="../media/image77.png"/><Relationship Id="rId4" Type="http://schemas.openxmlformats.org/officeDocument/2006/relationships/image" Target="../media/image68.png"/><Relationship Id="rId9" Type="http://schemas.openxmlformats.org/officeDocument/2006/relationships/image" Target="../media/image71.png"/><Relationship Id="rId1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76.png"/><Relationship Id="rId3" Type="http://schemas.openxmlformats.org/officeDocument/2006/relationships/image" Target="../media/image67.png"/><Relationship Id="rId21" Type="http://schemas.openxmlformats.org/officeDocument/2006/relationships/image" Target="../media/image82.png"/><Relationship Id="rId7" Type="http://schemas.openxmlformats.org/officeDocument/2006/relationships/image" Target="../media/image38.png"/><Relationship Id="rId12" Type="http://schemas.openxmlformats.org/officeDocument/2006/relationships/image" Target="../media/image14.png"/><Relationship Id="rId17" Type="http://schemas.openxmlformats.org/officeDocument/2006/relationships/image" Target="../media/image80.png"/><Relationship Id="rId2" Type="http://schemas.openxmlformats.org/officeDocument/2006/relationships/image" Target="../media/image33.png"/><Relationship Id="rId16" Type="http://schemas.openxmlformats.org/officeDocument/2006/relationships/image" Target="../media/image74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3.png"/><Relationship Id="rId23" Type="http://schemas.openxmlformats.org/officeDocument/2006/relationships/image" Target="../media/image84.png"/><Relationship Id="rId10" Type="http://schemas.openxmlformats.org/officeDocument/2006/relationships/image" Target="../media/image41.png"/><Relationship Id="rId19" Type="http://schemas.openxmlformats.org/officeDocument/2006/relationships/image" Target="../media/image77.png"/><Relationship Id="rId4" Type="http://schemas.openxmlformats.org/officeDocument/2006/relationships/image" Target="../media/image68.png"/><Relationship Id="rId9" Type="http://schemas.openxmlformats.org/officeDocument/2006/relationships/image" Target="../media/image71.png"/><Relationship Id="rId14" Type="http://schemas.openxmlformats.org/officeDocument/2006/relationships/image" Target="../media/image44.png"/><Relationship Id="rId22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76.png"/><Relationship Id="rId3" Type="http://schemas.openxmlformats.org/officeDocument/2006/relationships/image" Target="../media/image67.png"/><Relationship Id="rId21" Type="http://schemas.openxmlformats.org/officeDocument/2006/relationships/image" Target="../media/image87.png"/><Relationship Id="rId7" Type="http://schemas.openxmlformats.org/officeDocument/2006/relationships/image" Target="../media/image38.png"/><Relationship Id="rId12" Type="http://schemas.openxmlformats.org/officeDocument/2006/relationships/image" Target="../media/image14.png"/><Relationship Id="rId17" Type="http://schemas.openxmlformats.org/officeDocument/2006/relationships/image" Target="../media/image80.png"/><Relationship Id="rId2" Type="http://schemas.openxmlformats.org/officeDocument/2006/relationships/image" Target="../media/image33.png"/><Relationship Id="rId16" Type="http://schemas.openxmlformats.org/officeDocument/2006/relationships/image" Target="../media/image74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5" Type="http://schemas.openxmlformats.org/officeDocument/2006/relationships/image" Target="../media/image73.png"/><Relationship Id="rId23" Type="http://schemas.openxmlformats.org/officeDocument/2006/relationships/image" Target="../media/image89.png"/><Relationship Id="rId10" Type="http://schemas.openxmlformats.org/officeDocument/2006/relationships/image" Target="../media/image41.png"/><Relationship Id="rId19" Type="http://schemas.openxmlformats.org/officeDocument/2006/relationships/image" Target="../media/image86.png"/><Relationship Id="rId4" Type="http://schemas.openxmlformats.org/officeDocument/2006/relationships/image" Target="../media/image68.png"/><Relationship Id="rId9" Type="http://schemas.openxmlformats.org/officeDocument/2006/relationships/image" Target="../media/image71.png"/><Relationship Id="rId14" Type="http://schemas.openxmlformats.org/officeDocument/2006/relationships/image" Target="../media/image44.png"/><Relationship Id="rId22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99.png"/><Relationship Id="rId5" Type="http://schemas.openxmlformats.org/officeDocument/2006/relationships/image" Target="../media/image102.png"/><Relationship Id="rId10" Type="http://schemas.openxmlformats.org/officeDocument/2006/relationships/image" Target="../media/image98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9" Type="http://schemas.openxmlformats.org/officeDocument/2006/relationships/image" Target="../media/image130.png"/><Relationship Id="rId21" Type="http://schemas.openxmlformats.org/officeDocument/2006/relationships/image" Target="../media/image124.png"/><Relationship Id="rId34" Type="http://schemas.openxmlformats.org/officeDocument/2006/relationships/image" Target="../media/image1250.png"/><Relationship Id="rId7" Type="http://schemas.openxmlformats.org/officeDocument/2006/relationships/image" Target="../media/image111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33" Type="http://schemas.openxmlformats.org/officeDocument/2006/relationships/image" Target="../media/image1240.png"/><Relationship Id="rId38" Type="http://schemas.openxmlformats.org/officeDocument/2006/relationships/image" Target="../media/image129.png"/><Relationship Id="rId2" Type="http://schemas.openxmlformats.org/officeDocument/2006/relationships/image" Target="../media/image107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32" Type="http://schemas.openxmlformats.org/officeDocument/2006/relationships/image" Target="../media/image1230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5" Type="http://schemas.openxmlformats.org/officeDocument/2006/relationships/image" Target="../media/image109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190.png"/><Relationship Id="rId36" Type="http://schemas.openxmlformats.org/officeDocument/2006/relationships/image" Target="../media/image127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220.png"/><Relationship Id="rId4" Type="http://schemas.openxmlformats.org/officeDocument/2006/relationships/image" Target="../media/image50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180.png"/><Relationship Id="rId30" Type="http://schemas.openxmlformats.org/officeDocument/2006/relationships/image" Target="../media/image1211.png"/><Relationship Id="rId35" Type="http://schemas.openxmlformats.org/officeDocument/2006/relationships/image" Target="../media/image1260.png"/><Relationship Id="rId8" Type="http://schemas.openxmlformats.org/officeDocument/2006/relationships/image" Target="../media/image14.png"/><Relationship Id="rId3" Type="http://schemas.openxmlformats.org/officeDocument/2006/relationships/image" Target="../media/image108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36.png"/><Relationship Id="rId39" Type="http://schemas.openxmlformats.org/officeDocument/2006/relationships/image" Target="../media/image131.png"/><Relationship Id="rId21" Type="http://schemas.openxmlformats.org/officeDocument/2006/relationships/image" Target="../media/image124.png"/><Relationship Id="rId34" Type="http://schemas.openxmlformats.org/officeDocument/2006/relationships/image" Target="../media/image144.png"/><Relationship Id="rId7" Type="http://schemas.openxmlformats.org/officeDocument/2006/relationships/image" Target="../media/image111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35.png"/><Relationship Id="rId33" Type="http://schemas.openxmlformats.org/officeDocument/2006/relationships/image" Target="../media/image143.png"/><Relationship Id="rId38" Type="http://schemas.openxmlformats.org/officeDocument/2006/relationships/image" Target="../media/image148.png"/><Relationship Id="rId2" Type="http://schemas.openxmlformats.org/officeDocument/2006/relationships/image" Target="../media/image107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134.png"/><Relationship Id="rId32" Type="http://schemas.openxmlformats.org/officeDocument/2006/relationships/image" Target="../media/image142.png"/><Relationship Id="rId37" Type="http://schemas.openxmlformats.org/officeDocument/2006/relationships/image" Target="../media/image147.png"/><Relationship Id="rId5" Type="http://schemas.openxmlformats.org/officeDocument/2006/relationships/image" Target="../media/image132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38.png"/><Relationship Id="rId36" Type="http://schemas.openxmlformats.org/officeDocument/2006/relationships/image" Target="../media/image146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41.png"/><Relationship Id="rId4" Type="http://schemas.openxmlformats.org/officeDocument/2006/relationships/image" Target="../media/image50.png"/><Relationship Id="rId9" Type="http://schemas.openxmlformats.org/officeDocument/2006/relationships/image" Target="../media/image133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Relationship Id="rId8" Type="http://schemas.openxmlformats.org/officeDocument/2006/relationships/image" Target="../media/image14.png"/><Relationship Id="rId3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36.png"/><Relationship Id="rId39" Type="http://schemas.openxmlformats.org/officeDocument/2006/relationships/image" Target="../media/image131.png"/><Relationship Id="rId21" Type="http://schemas.openxmlformats.org/officeDocument/2006/relationships/image" Target="../media/image124.png"/><Relationship Id="rId34" Type="http://schemas.openxmlformats.org/officeDocument/2006/relationships/image" Target="../media/image144.png"/><Relationship Id="rId7" Type="http://schemas.openxmlformats.org/officeDocument/2006/relationships/image" Target="../media/image111.png"/><Relationship Id="rId12" Type="http://schemas.openxmlformats.org/officeDocument/2006/relationships/image" Target="../media/image150.png"/><Relationship Id="rId17" Type="http://schemas.openxmlformats.org/officeDocument/2006/relationships/image" Target="../media/image120.png"/><Relationship Id="rId25" Type="http://schemas.openxmlformats.org/officeDocument/2006/relationships/image" Target="../media/image152.png"/><Relationship Id="rId33" Type="http://schemas.openxmlformats.org/officeDocument/2006/relationships/image" Target="../media/image143.png"/><Relationship Id="rId38" Type="http://schemas.openxmlformats.org/officeDocument/2006/relationships/image" Target="../media/image148.png"/><Relationship Id="rId2" Type="http://schemas.openxmlformats.org/officeDocument/2006/relationships/image" Target="../media/image107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151.png"/><Relationship Id="rId32" Type="http://schemas.openxmlformats.org/officeDocument/2006/relationships/image" Target="../media/image142.png"/><Relationship Id="rId37" Type="http://schemas.openxmlformats.org/officeDocument/2006/relationships/image" Target="../media/image147.png"/><Relationship Id="rId5" Type="http://schemas.openxmlformats.org/officeDocument/2006/relationships/image" Target="../media/image149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38.png"/><Relationship Id="rId36" Type="http://schemas.openxmlformats.org/officeDocument/2006/relationships/image" Target="../media/image146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41.png"/><Relationship Id="rId4" Type="http://schemas.openxmlformats.org/officeDocument/2006/relationships/image" Target="../media/image50.png"/><Relationship Id="rId9" Type="http://schemas.openxmlformats.org/officeDocument/2006/relationships/image" Target="../media/image133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Relationship Id="rId8" Type="http://schemas.openxmlformats.org/officeDocument/2006/relationships/image" Target="../media/image14.png"/><Relationship Id="rId3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38.png"/><Relationship Id="rId21" Type="http://schemas.openxmlformats.org/officeDocument/2006/relationships/image" Target="../media/image124.png"/><Relationship Id="rId34" Type="http://schemas.openxmlformats.org/officeDocument/2006/relationships/image" Target="../media/image146.png"/><Relationship Id="rId7" Type="http://schemas.openxmlformats.org/officeDocument/2006/relationships/image" Target="../media/image111.png"/><Relationship Id="rId12" Type="http://schemas.openxmlformats.org/officeDocument/2006/relationships/image" Target="../media/image154.png"/><Relationship Id="rId17" Type="http://schemas.openxmlformats.org/officeDocument/2006/relationships/image" Target="../media/image120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2" Type="http://schemas.openxmlformats.org/officeDocument/2006/relationships/image" Target="../media/image107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31.png"/><Relationship Id="rId5" Type="http://schemas.openxmlformats.org/officeDocument/2006/relationships/image" Target="../media/image149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43.png"/><Relationship Id="rId4" Type="http://schemas.openxmlformats.org/officeDocument/2006/relationships/image" Target="../media/image50.png"/><Relationship Id="rId9" Type="http://schemas.openxmlformats.org/officeDocument/2006/relationships/image" Target="../media/image153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4.png"/><Relationship Id="rId3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38.png"/><Relationship Id="rId39" Type="http://schemas.openxmlformats.org/officeDocument/2006/relationships/image" Target="../media/image158.png"/><Relationship Id="rId21" Type="http://schemas.openxmlformats.org/officeDocument/2006/relationships/image" Target="../media/image124.png"/><Relationship Id="rId34" Type="http://schemas.openxmlformats.org/officeDocument/2006/relationships/image" Target="../media/image146.png"/><Relationship Id="rId42" Type="http://schemas.openxmlformats.org/officeDocument/2006/relationships/image" Target="../media/image161.pn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6" Type="http://schemas.openxmlformats.org/officeDocument/2006/relationships/image" Target="../media/image119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56.png"/><Relationship Id="rId40" Type="http://schemas.openxmlformats.org/officeDocument/2006/relationships/image" Target="../media/image159.png"/><Relationship Id="rId45" Type="http://schemas.openxmlformats.org/officeDocument/2006/relationships/image" Target="../media/image148.png"/><Relationship Id="rId5" Type="http://schemas.openxmlformats.org/officeDocument/2006/relationships/image" Target="../media/image132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40.png"/><Relationship Id="rId36" Type="http://schemas.openxmlformats.org/officeDocument/2006/relationships/image" Target="../media/image155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43.png"/><Relationship Id="rId44" Type="http://schemas.openxmlformats.org/officeDocument/2006/relationships/image" Target="../media/image163.png"/><Relationship Id="rId4" Type="http://schemas.openxmlformats.org/officeDocument/2006/relationships/image" Target="../media/image50.png"/><Relationship Id="rId9" Type="http://schemas.openxmlformats.org/officeDocument/2006/relationships/image" Target="../media/image133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43" Type="http://schemas.openxmlformats.org/officeDocument/2006/relationships/image" Target="../media/image162.png"/><Relationship Id="rId8" Type="http://schemas.openxmlformats.org/officeDocument/2006/relationships/image" Target="../media/image14.png"/><Relationship Id="rId3" Type="http://schemas.openxmlformats.org/officeDocument/2006/relationships/image" Target="../media/image108.png"/><Relationship Id="rId12" Type="http://schemas.openxmlformats.org/officeDocument/2006/relationships/image" Target="../media/image150.png"/><Relationship Id="rId17" Type="http://schemas.openxmlformats.org/officeDocument/2006/relationships/image" Target="../media/image120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7.png"/><Relationship Id="rId46" Type="http://schemas.openxmlformats.org/officeDocument/2006/relationships/image" Target="../media/image131.png"/><Relationship Id="rId20" Type="http://schemas.openxmlformats.org/officeDocument/2006/relationships/image" Target="../media/image123.png"/><Relationship Id="rId41" Type="http://schemas.openxmlformats.org/officeDocument/2006/relationships/image" Target="../media/image160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38.png"/><Relationship Id="rId21" Type="http://schemas.openxmlformats.org/officeDocument/2006/relationships/image" Target="../media/image124.png"/><Relationship Id="rId34" Type="http://schemas.openxmlformats.org/officeDocument/2006/relationships/image" Target="../media/image146.png"/><Relationship Id="rId7" Type="http://schemas.openxmlformats.org/officeDocument/2006/relationships/image" Target="../media/image111.png"/><Relationship Id="rId12" Type="http://schemas.openxmlformats.org/officeDocument/2006/relationships/image" Target="../media/image154.png"/><Relationship Id="rId17" Type="http://schemas.openxmlformats.org/officeDocument/2006/relationships/image" Target="../media/image120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31.png"/><Relationship Id="rId2" Type="http://schemas.openxmlformats.org/officeDocument/2006/relationships/image" Target="../media/image107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8.png"/><Relationship Id="rId5" Type="http://schemas.openxmlformats.org/officeDocument/2006/relationships/image" Target="../media/image149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40.png"/><Relationship Id="rId36" Type="http://schemas.openxmlformats.org/officeDocument/2006/relationships/image" Target="../media/image164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43.png"/><Relationship Id="rId4" Type="http://schemas.openxmlformats.org/officeDocument/2006/relationships/image" Target="../media/image50.png"/><Relationship Id="rId9" Type="http://schemas.openxmlformats.org/officeDocument/2006/relationships/image" Target="../media/image153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4.png"/><Relationship Id="rId3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120.png"/><Relationship Id="rId26" Type="http://schemas.openxmlformats.org/officeDocument/2006/relationships/image" Target="../media/image137.png"/><Relationship Id="rId39" Type="http://schemas.openxmlformats.org/officeDocument/2006/relationships/image" Target="../media/image170.png"/><Relationship Id="rId21" Type="http://schemas.openxmlformats.org/officeDocument/2006/relationships/image" Target="../media/image123.png"/><Relationship Id="rId34" Type="http://schemas.openxmlformats.org/officeDocument/2006/relationships/image" Target="../media/image145.png"/><Relationship Id="rId42" Type="http://schemas.openxmlformats.org/officeDocument/2006/relationships/image" Target="../media/image173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5.png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13.png"/><Relationship Id="rId24" Type="http://schemas.openxmlformats.org/officeDocument/2006/relationships/image" Target="../media/image126.png"/><Relationship Id="rId32" Type="http://schemas.openxmlformats.org/officeDocument/2006/relationships/image" Target="../media/image143.png"/><Relationship Id="rId37" Type="http://schemas.openxmlformats.org/officeDocument/2006/relationships/image" Target="../media/image168.png"/><Relationship Id="rId40" Type="http://schemas.openxmlformats.org/officeDocument/2006/relationships/image" Target="../media/image171.png"/><Relationship Id="rId45" Type="http://schemas.openxmlformats.org/officeDocument/2006/relationships/image" Target="../media/image131.png"/><Relationship Id="rId5" Type="http://schemas.openxmlformats.org/officeDocument/2006/relationships/image" Target="../media/image50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9.png"/><Relationship Id="rId36" Type="http://schemas.openxmlformats.org/officeDocument/2006/relationships/image" Target="../media/image147.png"/><Relationship Id="rId10" Type="http://schemas.openxmlformats.org/officeDocument/2006/relationships/image" Target="../media/image133.png"/><Relationship Id="rId19" Type="http://schemas.openxmlformats.org/officeDocument/2006/relationships/image" Target="../media/image166.png"/><Relationship Id="rId31" Type="http://schemas.openxmlformats.org/officeDocument/2006/relationships/image" Target="../media/image142.png"/><Relationship Id="rId44" Type="http://schemas.openxmlformats.org/officeDocument/2006/relationships/image" Target="../media/image148.png"/><Relationship Id="rId4" Type="http://schemas.openxmlformats.org/officeDocument/2006/relationships/image" Target="../media/image108.png"/><Relationship Id="rId9" Type="http://schemas.openxmlformats.org/officeDocument/2006/relationships/image" Target="../media/image14.png"/><Relationship Id="rId14" Type="http://schemas.openxmlformats.org/officeDocument/2006/relationships/image" Target="../media/image116.png"/><Relationship Id="rId22" Type="http://schemas.openxmlformats.org/officeDocument/2006/relationships/image" Target="../media/image167.png"/><Relationship Id="rId27" Type="http://schemas.openxmlformats.org/officeDocument/2006/relationships/image" Target="../media/image138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43" Type="http://schemas.openxmlformats.org/officeDocument/2006/relationships/image" Target="../media/image174.png"/><Relationship Id="rId8" Type="http://schemas.openxmlformats.org/officeDocument/2006/relationships/image" Target="../media/image111.png"/><Relationship Id="rId3" Type="http://schemas.openxmlformats.org/officeDocument/2006/relationships/image" Target="../media/image107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36.png"/><Relationship Id="rId33" Type="http://schemas.openxmlformats.org/officeDocument/2006/relationships/image" Target="../media/image144.png"/><Relationship Id="rId38" Type="http://schemas.openxmlformats.org/officeDocument/2006/relationships/image" Target="../media/image169.png"/><Relationship Id="rId20" Type="http://schemas.openxmlformats.org/officeDocument/2006/relationships/image" Target="../media/image122.png"/><Relationship Id="rId41" Type="http://schemas.openxmlformats.org/officeDocument/2006/relationships/image" Target="../media/image1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71.png"/><Relationship Id="rId26" Type="http://schemas.openxmlformats.org/officeDocument/2006/relationships/image" Target="../media/image183.png"/><Relationship Id="rId3" Type="http://schemas.openxmlformats.org/officeDocument/2006/relationships/image" Target="../media/image136.png"/><Relationship Id="rId21" Type="http://schemas.openxmlformats.org/officeDocument/2006/relationships/image" Target="../media/image180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70.png"/><Relationship Id="rId25" Type="http://schemas.openxmlformats.org/officeDocument/2006/relationships/image" Target="../media/image182.png"/><Relationship Id="rId2" Type="http://schemas.openxmlformats.org/officeDocument/2006/relationships/image" Target="../media/image179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81.png"/><Relationship Id="rId5" Type="http://schemas.openxmlformats.org/officeDocument/2006/relationships/image" Target="../media/image138.png"/><Relationship Id="rId15" Type="http://schemas.openxmlformats.org/officeDocument/2006/relationships/image" Target="../media/image168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43.png"/><Relationship Id="rId19" Type="http://schemas.openxmlformats.org/officeDocument/2006/relationships/image" Target="../media/image17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25.png"/><Relationship Id="rId27" Type="http://schemas.openxmlformats.org/officeDocument/2006/relationships/image" Target="../media/image1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9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20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18" Type="http://schemas.openxmlformats.org/officeDocument/2006/relationships/image" Target="../media/image213.png"/><Relationship Id="rId26" Type="http://schemas.openxmlformats.org/officeDocument/2006/relationships/image" Target="../media/image220.png"/><Relationship Id="rId3" Type="http://schemas.openxmlformats.org/officeDocument/2006/relationships/image" Target="../media/image1980.png"/><Relationship Id="rId21" Type="http://schemas.openxmlformats.org/officeDocument/2006/relationships/image" Target="../media/image136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17" Type="http://schemas.openxmlformats.org/officeDocument/2006/relationships/image" Target="../media/image212.png"/><Relationship Id="rId25" Type="http://schemas.openxmlformats.org/officeDocument/2006/relationships/image" Target="../media/image219.png"/><Relationship Id="rId2" Type="http://schemas.openxmlformats.org/officeDocument/2006/relationships/image" Target="../media/image1970.png"/><Relationship Id="rId16" Type="http://schemas.openxmlformats.org/officeDocument/2006/relationships/image" Target="../media/image116.png"/><Relationship Id="rId20" Type="http://schemas.openxmlformats.org/officeDocument/2006/relationships/image" Target="../media/image215.png"/><Relationship Id="rId29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142.png"/><Relationship Id="rId24" Type="http://schemas.openxmlformats.org/officeDocument/2006/relationships/image" Target="../media/image218.png"/><Relationship Id="rId5" Type="http://schemas.openxmlformats.org/officeDocument/2006/relationships/image" Target="../media/image202.png"/><Relationship Id="rId15" Type="http://schemas.openxmlformats.org/officeDocument/2006/relationships/image" Target="../media/image211.png"/><Relationship Id="rId23" Type="http://schemas.openxmlformats.org/officeDocument/2006/relationships/image" Target="../media/image217.png"/><Relationship Id="rId28" Type="http://schemas.openxmlformats.org/officeDocument/2006/relationships/image" Target="../media/image222.png"/><Relationship Id="rId10" Type="http://schemas.openxmlformats.org/officeDocument/2006/relationships/image" Target="../media/image207.png"/><Relationship Id="rId19" Type="http://schemas.openxmlformats.org/officeDocument/2006/relationships/image" Target="../media/image214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0.png"/><Relationship Id="rId22" Type="http://schemas.openxmlformats.org/officeDocument/2006/relationships/image" Target="../media/image216.png"/><Relationship Id="rId27" Type="http://schemas.openxmlformats.org/officeDocument/2006/relationships/image" Target="../media/image22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18" Type="http://schemas.openxmlformats.org/officeDocument/2006/relationships/image" Target="../media/image213.png"/><Relationship Id="rId26" Type="http://schemas.openxmlformats.org/officeDocument/2006/relationships/image" Target="../media/image220.png"/><Relationship Id="rId3" Type="http://schemas.openxmlformats.org/officeDocument/2006/relationships/image" Target="../media/image1980.png"/><Relationship Id="rId21" Type="http://schemas.openxmlformats.org/officeDocument/2006/relationships/image" Target="../media/image136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17" Type="http://schemas.openxmlformats.org/officeDocument/2006/relationships/image" Target="../media/image212.png"/><Relationship Id="rId25" Type="http://schemas.openxmlformats.org/officeDocument/2006/relationships/image" Target="../media/image219.png"/><Relationship Id="rId2" Type="http://schemas.openxmlformats.org/officeDocument/2006/relationships/image" Target="../media/image1970.png"/><Relationship Id="rId16" Type="http://schemas.openxmlformats.org/officeDocument/2006/relationships/image" Target="../media/image116.png"/><Relationship Id="rId20" Type="http://schemas.openxmlformats.org/officeDocument/2006/relationships/image" Target="../media/image215.png"/><Relationship Id="rId29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142.png"/><Relationship Id="rId24" Type="http://schemas.openxmlformats.org/officeDocument/2006/relationships/image" Target="../media/image218.png"/><Relationship Id="rId5" Type="http://schemas.openxmlformats.org/officeDocument/2006/relationships/image" Target="../media/image202.png"/><Relationship Id="rId15" Type="http://schemas.openxmlformats.org/officeDocument/2006/relationships/image" Target="../media/image211.png"/><Relationship Id="rId23" Type="http://schemas.openxmlformats.org/officeDocument/2006/relationships/image" Target="../media/image217.png"/><Relationship Id="rId28" Type="http://schemas.openxmlformats.org/officeDocument/2006/relationships/image" Target="../media/image222.png"/><Relationship Id="rId10" Type="http://schemas.openxmlformats.org/officeDocument/2006/relationships/image" Target="../media/image207.png"/><Relationship Id="rId19" Type="http://schemas.openxmlformats.org/officeDocument/2006/relationships/image" Target="../media/image214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0.png"/><Relationship Id="rId22" Type="http://schemas.openxmlformats.org/officeDocument/2006/relationships/image" Target="../media/image216.png"/><Relationship Id="rId27" Type="http://schemas.openxmlformats.org/officeDocument/2006/relationships/image" Target="../media/image22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18" Type="http://schemas.openxmlformats.org/officeDocument/2006/relationships/image" Target="../media/image213.png"/><Relationship Id="rId26" Type="http://schemas.openxmlformats.org/officeDocument/2006/relationships/image" Target="../media/image220.png"/><Relationship Id="rId3" Type="http://schemas.openxmlformats.org/officeDocument/2006/relationships/image" Target="../media/image1980.png"/><Relationship Id="rId21" Type="http://schemas.openxmlformats.org/officeDocument/2006/relationships/image" Target="../media/image136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17" Type="http://schemas.openxmlformats.org/officeDocument/2006/relationships/image" Target="../media/image212.png"/><Relationship Id="rId25" Type="http://schemas.openxmlformats.org/officeDocument/2006/relationships/image" Target="../media/image219.png"/><Relationship Id="rId2" Type="http://schemas.openxmlformats.org/officeDocument/2006/relationships/image" Target="../media/image1970.png"/><Relationship Id="rId16" Type="http://schemas.openxmlformats.org/officeDocument/2006/relationships/image" Target="../media/image116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142.png"/><Relationship Id="rId24" Type="http://schemas.openxmlformats.org/officeDocument/2006/relationships/image" Target="../media/image218.png"/><Relationship Id="rId5" Type="http://schemas.openxmlformats.org/officeDocument/2006/relationships/image" Target="../media/image202.png"/><Relationship Id="rId15" Type="http://schemas.openxmlformats.org/officeDocument/2006/relationships/image" Target="../media/image211.png"/><Relationship Id="rId23" Type="http://schemas.openxmlformats.org/officeDocument/2006/relationships/image" Target="../media/image217.png"/><Relationship Id="rId28" Type="http://schemas.openxmlformats.org/officeDocument/2006/relationships/image" Target="../media/image222.png"/><Relationship Id="rId10" Type="http://schemas.openxmlformats.org/officeDocument/2006/relationships/image" Target="../media/image207.png"/><Relationship Id="rId19" Type="http://schemas.openxmlformats.org/officeDocument/2006/relationships/image" Target="../media/image214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0.png"/><Relationship Id="rId22" Type="http://schemas.openxmlformats.org/officeDocument/2006/relationships/image" Target="../media/image216.png"/><Relationship Id="rId27" Type="http://schemas.openxmlformats.org/officeDocument/2006/relationships/image" Target="../media/image22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18" Type="http://schemas.openxmlformats.org/officeDocument/2006/relationships/image" Target="../media/image213.png"/><Relationship Id="rId26" Type="http://schemas.openxmlformats.org/officeDocument/2006/relationships/image" Target="../media/image220.png"/><Relationship Id="rId3" Type="http://schemas.openxmlformats.org/officeDocument/2006/relationships/image" Target="../media/image1980.png"/><Relationship Id="rId21" Type="http://schemas.openxmlformats.org/officeDocument/2006/relationships/image" Target="../media/image136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17" Type="http://schemas.openxmlformats.org/officeDocument/2006/relationships/image" Target="../media/image212.png"/><Relationship Id="rId25" Type="http://schemas.openxmlformats.org/officeDocument/2006/relationships/image" Target="../media/image219.png"/><Relationship Id="rId2" Type="http://schemas.openxmlformats.org/officeDocument/2006/relationships/image" Target="../media/image1970.png"/><Relationship Id="rId16" Type="http://schemas.openxmlformats.org/officeDocument/2006/relationships/image" Target="../media/image116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142.png"/><Relationship Id="rId24" Type="http://schemas.openxmlformats.org/officeDocument/2006/relationships/image" Target="../media/image218.png"/><Relationship Id="rId5" Type="http://schemas.openxmlformats.org/officeDocument/2006/relationships/image" Target="../media/image202.png"/><Relationship Id="rId15" Type="http://schemas.openxmlformats.org/officeDocument/2006/relationships/image" Target="../media/image211.png"/><Relationship Id="rId23" Type="http://schemas.openxmlformats.org/officeDocument/2006/relationships/image" Target="../media/image217.png"/><Relationship Id="rId28" Type="http://schemas.openxmlformats.org/officeDocument/2006/relationships/image" Target="../media/image222.png"/><Relationship Id="rId10" Type="http://schemas.openxmlformats.org/officeDocument/2006/relationships/image" Target="../media/image207.png"/><Relationship Id="rId19" Type="http://schemas.openxmlformats.org/officeDocument/2006/relationships/image" Target="../media/image214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0.png"/><Relationship Id="rId22" Type="http://schemas.openxmlformats.org/officeDocument/2006/relationships/image" Target="../media/image216.png"/><Relationship Id="rId27" Type="http://schemas.openxmlformats.org/officeDocument/2006/relationships/image" Target="../media/image22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18" Type="http://schemas.openxmlformats.org/officeDocument/2006/relationships/image" Target="../media/image213.png"/><Relationship Id="rId26" Type="http://schemas.openxmlformats.org/officeDocument/2006/relationships/image" Target="../media/image220.png"/><Relationship Id="rId3" Type="http://schemas.openxmlformats.org/officeDocument/2006/relationships/image" Target="../media/image1980.png"/><Relationship Id="rId21" Type="http://schemas.openxmlformats.org/officeDocument/2006/relationships/image" Target="../media/image136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17" Type="http://schemas.openxmlformats.org/officeDocument/2006/relationships/image" Target="../media/image212.png"/><Relationship Id="rId25" Type="http://schemas.openxmlformats.org/officeDocument/2006/relationships/image" Target="../media/image219.png"/><Relationship Id="rId2" Type="http://schemas.openxmlformats.org/officeDocument/2006/relationships/image" Target="../media/image1970.png"/><Relationship Id="rId16" Type="http://schemas.openxmlformats.org/officeDocument/2006/relationships/image" Target="../media/image116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142.png"/><Relationship Id="rId24" Type="http://schemas.openxmlformats.org/officeDocument/2006/relationships/image" Target="../media/image218.png"/><Relationship Id="rId5" Type="http://schemas.openxmlformats.org/officeDocument/2006/relationships/image" Target="../media/image202.png"/><Relationship Id="rId15" Type="http://schemas.openxmlformats.org/officeDocument/2006/relationships/image" Target="../media/image211.png"/><Relationship Id="rId23" Type="http://schemas.openxmlformats.org/officeDocument/2006/relationships/image" Target="../media/image217.png"/><Relationship Id="rId28" Type="http://schemas.openxmlformats.org/officeDocument/2006/relationships/image" Target="../media/image222.png"/><Relationship Id="rId10" Type="http://schemas.openxmlformats.org/officeDocument/2006/relationships/image" Target="../media/image207.png"/><Relationship Id="rId19" Type="http://schemas.openxmlformats.org/officeDocument/2006/relationships/image" Target="../media/image214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0.png"/><Relationship Id="rId22" Type="http://schemas.openxmlformats.org/officeDocument/2006/relationships/image" Target="../media/image216.png"/><Relationship Id="rId27" Type="http://schemas.openxmlformats.org/officeDocument/2006/relationships/image" Target="../media/image2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0.png"/><Relationship Id="rId4" Type="http://schemas.openxmlformats.org/officeDocument/2006/relationships/image" Target="../media/image13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10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1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905000"/>
                <a:ext cx="8382000" cy="1853025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/>
                  <a:t>Warm up</a:t>
                </a:r>
                <a:r>
                  <a:rPr lang="en-US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How many arithmetic operations are required to multiply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×</m:t>
                    </m:r>
                    <m:r>
                      <a:rPr lang="en-US" sz="2400" i="1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Matrix with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×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 Matrix? 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(don’t overthink this)</a:t>
                </a:r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905000"/>
                <a:ext cx="8382000" cy="1853025"/>
              </a:xfrm>
              <a:blipFill>
                <a:blip r:embed="rId2"/>
                <a:stretch>
                  <a:fillRect t="-3378" b="-13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6744463" y="4534663"/>
            <a:ext cx="1447800" cy="6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052499" y="4114800"/>
            <a:ext cx="1822390" cy="1251466"/>
            <a:chOff x="152400" y="1644134"/>
            <a:chExt cx="1822390" cy="1251466"/>
          </a:xfrm>
        </p:grpSpPr>
        <p:sp>
          <p:nvSpPr>
            <p:cNvPr id="36" name="Rectangle 35"/>
            <p:cNvSpPr/>
            <p:nvPr/>
          </p:nvSpPr>
          <p:spPr>
            <a:xfrm>
              <a:off x="526990" y="1981200"/>
              <a:ext cx="1447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52400" y="2253734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253734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63595" y="1644134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95" y="1644134"/>
                  <a:ext cx="4355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728822" y="4654033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822" y="4654033"/>
                <a:ext cx="4355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327574" y="375802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4" y="3758025"/>
                <a:ext cx="36862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240625" y="472440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625" y="4724400"/>
                <a:ext cx="402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Usually smallest problem first</a:t>
            </a:r>
          </a:p>
          <a:p>
            <a:pPr lvl="2"/>
            <a:r>
              <a:rPr lang="en-US" dirty="0"/>
              <a:t>“Bottom up”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200400"/>
            <a:ext cx="693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9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050024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5866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050024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75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050024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783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050024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50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050024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2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i: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34200" y="2743201"/>
                <a:ext cx="2380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743201"/>
                <a:ext cx="2380652" cy="461665"/>
              </a:xfrm>
              <a:prstGeom prst="rect">
                <a:avLst/>
              </a:prstGeom>
              <a:blipFill>
                <a:blip r:embed="rId2"/>
                <a:stretch>
                  <a:fillRect l="-372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93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4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413698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How many arithmetic operations are required to multiply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 Matrix with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𝑚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/>
                  <a:t> Matrix?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 t="-3723" r="-274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3581401"/>
                <a:ext cx="8229600" cy="25447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multiplications and additions per element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elements to compute</a:t>
                </a:r>
              </a:p>
              <a:p>
                <a:r>
                  <a:rPr lang="en-US" dirty="0"/>
                  <a:t>Total 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3581401"/>
                <a:ext cx="8229600" cy="2544763"/>
              </a:xfrm>
              <a:blipFill>
                <a:blip r:embed="rId3"/>
                <a:stretch>
                  <a:fillRect l="-1852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816164" y="1995838"/>
            <a:ext cx="1447800" cy="6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37155" y="1913041"/>
            <a:ext cx="6080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1575975"/>
            <a:ext cx="1822390" cy="1251466"/>
            <a:chOff x="152400" y="1644134"/>
            <a:chExt cx="1822390" cy="1251466"/>
          </a:xfrm>
        </p:grpSpPr>
        <p:sp>
          <p:nvSpPr>
            <p:cNvPr id="8" name="Rectangle 7"/>
            <p:cNvSpPr/>
            <p:nvPr/>
          </p:nvSpPr>
          <p:spPr>
            <a:xfrm>
              <a:off x="526990" y="1981200"/>
              <a:ext cx="1447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2400" y="2253734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253734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63595" y="1644134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95" y="1644134"/>
                  <a:ext cx="4355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00523" y="211520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523" y="2115208"/>
                <a:ext cx="4355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75475" y="12192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75" y="1219200"/>
                <a:ext cx="368626" cy="36933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864784" y="2103541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784" y="2103541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356879" y="146167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879" y="1461675"/>
                <a:ext cx="368626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312326" y="218557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326" y="2185575"/>
                <a:ext cx="4026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239001" y="21152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2115209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58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&gt;0: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72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050990" y="4982139"/>
                <a:ext cx="14478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990" y="4982139"/>
                <a:ext cx="14478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76400" y="5254673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54673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87595" y="464507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95" y="4645073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810000" y="5184306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184306"/>
                <a:ext cx="428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05200" y="525467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54673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327013" y="4288298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13" y="4288298"/>
                <a:ext cx="4450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710083" y="5064936"/>
                <a:ext cx="1887921" cy="608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083" y="5064936"/>
                <a:ext cx="1887921" cy="608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67123" y="5184307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123" y="5184307"/>
                <a:ext cx="4285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439786" y="469560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786" y="4695604"/>
                <a:ext cx="4450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876800" y="518430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184306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598003" y="518430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003" y="5184307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800761" y="5213788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761" y="5213788"/>
                <a:ext cx="4186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616508" y="4055678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508" y="4055678"/>
                <a:ext cx="4450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Given a sequence of Matrices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what is the most efficient way to multiply them?</a:t>
                </a:r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4525963"/>
              </a:xfrm>
              <a:blipFill>
                <a:blip r:embed="rId15"/>
                <a:stretch>
                  <a:fillRect l="-185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245505" y="4665280"/>
                <a:ext cx="631296" cy="1447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05" y="4665280"/>
                <a:ext cx="631296" cy="14477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8219402" y="4436678"/>
                <a:ext cx="1229398" cy="18879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02" y="4436678"/>
                <a:ext cx="1229398" cy="188792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5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545294" y="5562600"/>
            <a:ext cx="171250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43400" y="5029200"/>
            <a:ext cx="457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29000" y="5029200"/>
            <a:ext cx="457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5029200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22838"/>
                <a:ext cx="8229600" cy="1706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uses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operations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22838"/>
                <a:ext cx="8229600" cy="1706563"/>
              </a:xfrm>
              <a:blipFill>
                <a:blip r:embed="rId2"/>
                <a:stretch>
                  <a:fillRect l="-1852"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146197" y="1499775"/>
            <a:ext cx="1822390" cy="1251466"/>
            <a:chOff x="152400" y="1644134"/>
            <a:chExt cx="1822390" cy="1251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26990" y="1981200"/>
                  <a:ext cx="1447800" cy="914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90" y="1981200"/>
                  <a:ext cx="1447800" cy="9144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52400" y="2253734"/>
                  <a:ext cx="4231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253734"/>
                  <a:ext cx="42319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63595" y="1644134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95" y="1644134"/>
                  <a:ext cx="43973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279797" y="2039008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97" y="2039008"/>
                <a:ext cx="428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974997" y="210937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97" y="2109375"/>
                <a:ext cx="402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796810" y="1143000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10" y="1143000"/>
                <a:ext cx="4450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7179880" y="1919638"/>
                <a:ext cx="1887921" cy="6080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880" y="1919638"/>
                <a:ext cx="1887921" cy="6080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736920" y="2039009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20" y="2039009"/>
                <a:ext cx="4285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909583" y="1550306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583" y="1550306"/>
                <a:ext cx="4450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346597" y="203900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597" y="2039008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715302" y="1519982"/>
                <a:ext cx="631296" cy="14477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02" y="1519982"/>
                <a:ext cx="631296" cy="14477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 rot="5400000">
            <a:off x="4686199" y="1423880"/>
            <a:ext cx="466214" cy="32572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26504" y="3657600"/>
            <a:ext cx="631296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203312" y="393013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312" y="3930134"/>
                <a:ext cx="42319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96778" y="3276600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778" y="3276600"/>
                <a:ext cx="4450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04800" y="180751"/>
                <a:ext cx="11846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80751"/>
                <a:ext cx="1184620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91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267200" y="5029200"/>
            <a:ext cx="457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29000" y="5029200"/>
            <a:ext cx="457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8400" y="5029200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41892" y="5562601"/>
            <a:ext cx="1737987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22838"/>
                <a:ext cx="8229600" cy="1706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operations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22838"/>
                <a:ext cx="8229600" cy="1706563"/>
              </a:xfrm>
              <a:blipFill>
                <a:blip r:embed="rId2"/>
                <a:stretch>
                  <a:fillRect l="-1852"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146197" y="1499775"/>
            <a:ext cx="1822390" cy="1251466"/>
            <a:chOff x="152400" y="1644134"/>
            <a:chExt cx="1822390" cy="1251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26990" y="1981200"/>
                  <a:ext cx="1447800" cy="914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90" y="1981200"/>
                  <a:ext cx="1447800" cy="9144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52400" y="2253734"/>
                  <a:ext cx="4231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253734"/>
                  <a:ext cx="42319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63595" y="1644134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95" y="1644134"/>
                  <a:ext cx="43973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279797" y="2039008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97" y="2039008"/>
                <a:ext cx="428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974997" y="210937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97" y="2109375"/>
                <a:ext cx="402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796810" y="1143000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10" y="1143000"/>
                <a:ext cx="4450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7179880" y="1919638"/>
                <a:ext cx="1887921" cy="6080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880" y="1919638"/>
                <a:ext cx="1887921" cy="6080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736920" y="2039009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20" y="2039009"/>
                <a:ext cx="4285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909583" y="1550306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583" y="1550306"/>
                <a:ext cx="4450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346597" y="203900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597" y="2039008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715302" y="1519982"/>
                <a:ext cx="631296" cy="14477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02" y="1519982"/>
                <a:ext cx="631296" cy="14477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 rot="5400000">
            <a:off x="7096273" y="1152673"/>
            <a:ext cx="457200" cy="3790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09225" y="3657601"/>
            <a:ext cx="631296" cy="144779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641712" y="3930134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712" y="3930134"/>
                <a:ext cx="42851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102344" y="3288268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44" y="3288268"/>
                <a:ext cx="4450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28600" y="141970"/>
                <a:ext cx="11846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1970"/>
                <a:ext cx="1184620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286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19400" y="3352800"/>
            <a:ext cx="457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1200" y="3352800"/>
            <a:ext cx="457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3352800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0292" y="3886201"/>
            <a:ext cx="1737987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3694" y="2286000"/>
            <a:ext cx="171250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1752600"/>
            <a:ext cx="457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1752600"/>
            <a:ext cx="457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1752600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Order Matters!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uses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operations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10⋅7⋅20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+20⋅7⋅8=</m:t>
                    </m:r>
                    <m:r>
                      <a:rPr lang="en-US" b="0" i="0" smtClean="0">
                        <a:latin typeface="Cambria Math"/>
                      </a:rPr>
                      <m:t>2520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operations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10⋅7⋅8+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20⋅10⋅8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=2160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8600" y="159603"/>
                <a:ext cx="11846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603"/>
                <a:ext cx="11846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910963" y="2133600"/>
                <a:ext cx="12697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=20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=20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963" y="2133600"/>
                <a:ext cx="1269770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90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124200"/>
            <a:ext cx="678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16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Identify the Recursive Structure of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524001" y="1295401"/>
                <a:ext cx="8245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295401"/>
                <a:ext cx="8245399" cy="461665"/>
              </a:xfrm>
              <a:prstGeom prst="rect">
                <a:avLst/>
              </a:prstGeom>
              <a:blipFill>
                <a:blip r:embed="rId17"/>
                <a:stretch>
                  <a:fillRect l="-1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597149" y="1896071"/>
                <a:ext cx="2766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49" y="1896071"/>
                <a:ext cx="276659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 rot="16200000">
            <a:off x="6688988" y="1953082"/>
            <a:ext cx="549789" cy="5460868"/>
          </a:xfrm>
          <a:prstGeom prst="rightBrace">
            <a:avLst>
              <a:gd name="adj1" fmla="val 8333"/>
              <a:gd name="adj2" fmla="val 61415"/>
            </a:avLst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88181" y="2927367"/>
            <a:ext cx="1229398" cy="1433034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380351" y="2558035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51" y="2558035"/>
                <a:ext cx="4450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592185" y="3459218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5" y="3459218"/>
                <a:ext cx="42851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>
          <a:xfrm rot="10800000">
            <a:off x="4163763" y="1757066"/>
            <a:ext cx="65339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Identify the Recursive Structure of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524000" y="1295401"/>
                <a:ext cx="81703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295401"/>
                <a:ext cx="8170314" cy="461665"/>
              </a:xfrm>
              <a:prstGeom prst="rect">
                <a:avLst/>
              </a:prstGeom>
              <a:blipFill>
                <a:blip r:embed="rId17"/>
                <a:stretch>
                  <a:fillRect l="-15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597149" y="1896071"/>
                <a:ext cx="2766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49" y="1896071"/>
                <a:ext cx="276659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 rot="16200000">
            <a:off x="7490449" y="2766211"/>
            <a:ext cx="561456" cy="3846277"/>
          </a:xfrm>
          <a:prstGeom prst="rightBrace">
            <a:avLst>
              <a:gd name="adj1" fmla="val 8333"/>
              <a:gd name="adj2" fmla="val 61415"/>
            </a:avLst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2880" y="3662829"/>
            <a:ext cx="1229398" cy="608074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964129" y="3274552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29" y="3274552"/>
                <a:ext cx="4450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147881" y="3782200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81" y="3782200"/>
                <a:ext cx="42851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>
          <a:xfrm rot="16200000">
            <a:off x="3324976" y="2979808"/>
            <a:ext cx="561456" cy="3846277"/>
          </a:xfrm>
          <a:prstGeom prst="rightBrace">
            <a:avLst>
              <a:gd name="adj1" fmla="val 8333"/>
              <a:gd name="adj2" fmla="val 6141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05537" y="3716357"/>
            <a:ext cx="631296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798656" y="3352800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56" y="3352800"/>
                <a:ext cx="44505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310608" y="3995797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608" y="3995797"/>
                <a:ext cx="4231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479040" y="2286001"/>
                <a:ext cx="4468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40" y="2286001"/>
                <a:ext cx="4468018" cy="461665"/>
              </a:xfrm>
              <a:prstGeom prst="rect">
                <a:avLst/>
              </a:prstGeom>
              <a:blipFill>
                <a:blip r:embed="rId2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10800000">
            <a:off x="4163763" y="1757066"/>
            <a:ext cx="65339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Identify the Recursive Structure of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524000" y="1295401"/>
                <a:ext cx="81703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295401"/>
                <a:ext cx="8170314" cy="461665"/>
              </a:xfrm>
              <a:prstGeom prst="rect">
                <a:avLst/>
              </a:prstGeom>
              <a:blipFill>
                <a:blip r:embed="rId17"/>
                <a:stretch>
                  <a:fillRect l="-15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572000" y="1896071"/>
                <a:ext cx="2766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96071"/>
                <a:ext cx="276659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/>
          <p:cNvSpPr/>
          <p:nvPr/>
        </p:nvSpPr>
        <p:spPr>
          <a:xfrm rot="10800000">
            <a:off x="4163763" y="1757066"/>
            <a:ext cx="65339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6200000">
            <a:off x="4536426" y="1768358"/>
            <a:ext cx="561456" cy="6269176"/>
          </a:xfrm>
          <a:prstGeom prst="rightBrace">
            <a:avLst>
              <a:gd name="adj1" fmla="val 8333"/>
              <a:gd name="adj2" fmla="val 3702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197" y="3658412"/>
            <a:ext cx="1887921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517342" y="3289080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42" y="3289080"/>
                <a:ext cx="4450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238856" y="3930946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56" y="3930946"/>
                <a:ext cx="4231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572000" y="2286001"/>
                <a:ext cx="4468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86001"/>
                <a:ext cx="4468018" cy="461665"/>
              </a:xfrm>
              <a:prstGeom prst="rect">
                <a:avLst/>
              </a:prstGeom>
              <a:blipFill>
                <a:blip r:embed="rId2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572000" y="2738736"/>
                <a:ext cx="2736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38736"/>
                <a:ext cx="2736325" cy="461665"/>
              </a:xfrm>
              <a:prstGeom prst="rect">
                <a:avLst/>
              </a:prstGeom>
              <a:blipFill>
                <a:blip r:embed="rId23"/>
                <a:stretch>
                  <a:fillRect l="-930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67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Programming</a:t>
            </a:r>
          </a:p>
          <a:p>
            <a:r>
              <a:rPr lang="en-US" dirty="0"/>
              <a:t>Matrix Chaining</a:t>
            </a:r>
          </a:p>
          <a:p>
            <a:r>
              <a:rPr lang="en-US" dirty="0"/>
              <a:t>Longest Common Subsequence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Identify the Recursive Structure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4001" y="2273520"/>
                <a:ext cx="794211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273520"/>
                <a:ext cx="7942111" cy="491417"/>
              </a:xfrm>
              <a:prstGeom prst="rect">
                <a:avLst/>
              </a:prstGeom>
              <a:blipFill>
                <a:blip r:embed="rId2"/>
                <a:stretch>
                  <a:fillRect l="-160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47801" y="5261353"/>
                <a:ext cx="2513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1" y="5261353"/>
                <a:ext cx="25137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68550" y="4101407"/>
                <a:ext cx="2829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50" y="4101407"/>
                <a:ext cx="2829557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43400" y="4491337"/>
                <a:ext cx="44796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491337"/>
                <a:ext cx="447968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343400" y="4944072"/>
                <a:ext cx="4466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944072"/>
                <a:ext cx="446654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10800000">
            <a:off x="3935163" y="3962400"/>
            <a:ext cx="653390" cy="2751217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343400" y="5337553"/>
                <a:ext cx="4525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337553"/>
                <a:ext cx="452585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620974" y="5718553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974" y="5718553"/>
                <a:ext cx="48442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93173" y="6180218"/>
                <a:ext cx="34117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73" y="6180218"/>
                <a:ext cx="34117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371601" y="27432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743200"/>
                <a:ext cx="7634205" cy="758606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68298" y="35769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298" y="3576936"/>
                <a:ext cx="20342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2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495800"/>
            <a:ext cx="6781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0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Identify the Recursive Structure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4001" y="2273520"/>
                <a:ext cx="794211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273520"/>
                <a:ext cx="7942111" cy="491417"/>
              </a:xfrm>
              <a:prstGeom prst="rect">
                <a:avLst/>
              </a:prstGeom>
              <a:blipFill>
                <a:blip r:embed="rId2"/>
                <a:stretch>
                  <a:fillRect l="-160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47801" y="5405737"/>
                <a:ext cx="2513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1" y="5405737"/>
                <a:ext cx="25137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68550" y="4245791"/>
                <a:ext cx="2829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50" y="4245791"/>
                <a:ext cx="28295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43400" y="4635721"/>
                <a:ext cx="44796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635721"/>
                <a:ext cx="4479688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343400" y="5088456"/>
                <a:ext cx="4466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088456"/>
                <a:ext cx="446654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10800000">
            <a:off x="3935163" y="4106784"/>
            <a:ext cx="653390" cy="2751217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343400" y="5481937"/>
                <a:ext cx="4525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481937"/>
                <a:ext cx="452585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620974" y="5862937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974" y="5862937"/>
                <a:ext cx="48442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93173" y="6324602"/>
                <a:ext cx="34117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73" y="6324602"/>
                <a:ext cx="3411703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371601" y="27432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743200"/>
                <a:ext cx="7634205" cy="758606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68298" y="35769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298" y="3576936"/>
                <a:ext cx="20342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814082" y="4278574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to M[n]</a:t>
            </a: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2704682" y="3352800"/>
            <a:ext cx="797890" cy="9257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21809" y="3576936"/>
            <a:ext cx="172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from M[n] </a:t>
            </a:r>
          </a:p>
          <a:p>
            <a:r>
              <a:rPr lang="en-US" dirty="0">
                <a:solidFill>
                  <a:srgbClr val="FF0000"/>
                </a:solidFill>
              </a:rPr>
              <a:t>if present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4721809" y="3352801"/>
            <a:ext cx="862705" cy="224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5584513" y="3352801"/>
            <a:ext cx="862704" cy="224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876800"/>
            <a:ext cx="6781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12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955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6934201" y="3276600"/>
            <a:ext cx="3336465" cy="3345744"/>
            <a:chOff x="4191000" y="3525012"/>
            <a:chExt cx="3336465" cy="3345744"/>
          </a:xfrm>
        </p:grpSpPr>
        <p:sp>
          <p:nvSpPr>
            <p:cNvPr id="29" name="Rectangle 28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191000" y="3525012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365806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738133" y="354690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365805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286715" y="352501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365805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744010" y="354690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365805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243910" y="354690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365805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730766" y="3566693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365805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61657" y="394515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365806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161657" y="445420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365805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161656" y="4950174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365805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1655" y="5446149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365805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61660" y="5942124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365805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161660" y="643810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365805" cy="369332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6380869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869" y="3276600"/>
                <a:ext cx="562142" cy="369332"/>
              </a:xfrm>
              <a:prstGeom prst="rect">
                <a:avLst/>
              </a:prstGeom>
              <a:blipFill>
                <a:blip r:embed="rId3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8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Brace 69"/>
          <p:cNvSpPr/>
          <p:nvPr/>
        </p:nvSpPr>
        <p:spPr>
          <a:xfrm rot="10800000">
            <a:off x="3656107" y="5173585"/>
            <a:ext cx="44466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blipFill>
                <a:blip r:embed="rId2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898955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90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Brace 69"/>
          <p:cNvSpPr/>
          <p:nvPr/>
        </p:nvSpPr>
        <p:spPr>
          <a:xfrm rot="10800000">
            <a:off x="3656107" y="5173585"/>
            <a:ext cx="44466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3732308" y="5702521"/>
                <a:ext cx="4501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08" y="5702521"/>
                <a:ext cx="4501425" cy="461665"/>
              </a:xfrm>
              <a:prstGeom prst="rect">
                <a:avLst/>
              </a:prstGeom>
              <a:blipFill>
                <a:blip r:embed="rId2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1898955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726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1898955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85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Brace 63"/>
          <p:cNvSpPr/>
          <p:nvPr/>
        </p:nvSpPr>
        <p:spPr>
          <a:xfrm rot="10800000">
            <a:off x="3656107" y="5173585"/>
            <a:ext cx="44466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blipFill>
                <a:blip r:embed="rId3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733800" y="6091536"/>
                <a:ext cx="4501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091536"/>
                <a:ext cx="450142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696089" y="4191001"/>
                <a:ext cx="3808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=30⋅35⋅5=</m:t>
                      </m:r>
                      <m:r>
                        <a:rPr lang="en-US" sz="2400">
                          <a:latin typeface="Cambria Math"/>
                        </a:rPr>
                        <m:t>5250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89" y="4191001"/>
                <a:ext cx="3808415" cy="461665"/>
              </a:xfrm>
              <a:prstGeom prst="rect">
                <a:avLst/>
              </a:prstGeom>
              <a:blipFill>
                <a:blip r:embed="rId3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676401" y="4567536"/>
                <a:ext cx="3808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=30⋅15⋅5=</m:t>
                      </m:r>
                      <m:r>
                        <a:rPr lang="en-US" sz="2400">
                          <a:latin typeface="Cambria Math"/>
                        </a:rPr>
                        <m:t>2250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567536"/>
                <a:ext cx="3808415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396688" y="5382404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688" y="5382404"/>
                <a:ext cx="52176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900551" y="6396336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51" y="6396336"/>
                <a:ext cx="521763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955238" y="5336237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2625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238" y="5336237"/>
                <a:ext cx="521763" cy="461665"/>
              </a:xfrm>
              <a:prstGeom prst="rect">
                <a:avLst/>
              </a:prstGeom>
              <a:blipFill>
                <a:blip r:embed="rId43"/>
                <a:stretch>
                  <a:fillRect l="-2381"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038601" y="6374357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15750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6374357"/>
                <a:ext cx="521763" cy="461665"/>
              </a:xfrm>
              <a:prstGeom prst="rect">
                <a:avLst/>
              </a:prstGeom>
              <a:blipFill>
                <a:blip r:embed="rId44"/>
                <a:stretch>
                  <a:fillRect l="-2381" r="-9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898955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61429" y="369674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7875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4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7875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898955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76236" y="4673614"/>
                <a:ext cx="48688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Need all preceding terms of row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column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236" y="4673614"/>
                <a:ext cx="4868801" cy="830997"/>
              </a:xfrm>
              <a:prstGeom prst="rect">
                <a:avLst/>
              </a:prstGeom>
              <a:blipFill>
                <a:blip r:embed="rId36"/>
                <a:stretch>
                  <a:fillRect l="-1823" t="-3030" r="-104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1652835" y="5710868"/>
            <a:ext cx="486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solve in order of diagonal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4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955" y="323193"/>
            <a:ext cx="8229600" cy="1143000"/>
          </a:xfrm>
        </p:spPr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3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7875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9375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11875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4375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7125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10500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2500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5375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3500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Brace 113"/>
          <p:cNvSpPr/>
          <p:nvPr/>
        </p:nvSpPr>
        <p:spPr>
          <a:xfrm rot="10800000">
            <a:off x="3352800" y="4952999"/>
            <a:ext cx="444660" cy="1669344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6, 6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9029582" y="373380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15125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82" y="3733800"/>
                <a:ext cx="800219" cy="3385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4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3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/>
      <p:bldP spid="114" grpId="0" animBg="1"/>
      <p:bldP spid="115" grpId="0"/>
      <p:bldP spid="116" grpId="0"/>
      <p:bldP spid="117" grpId="0"/>
      <p:bldP spid="1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9144000" cy="452596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𝐵𝑒𝑠𝑡</m:t>
                    </m:r>
                    <m:r>
                      <a:rPr lang="en-US" sz="2800" i="1">
                        <a:latin typeface="Cambria Math"/>
                      </a:rPr>
                      <m:t>[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/>
                  <a:t> to be all 0s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Starting at the main diagonal, working to the upper-right, fill in each cell using:</a:t>
                </a:r>
              </a:p>
              <a:p>
                <a:pPr marL="91440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91440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lim>
                        </m:limUpp>
                      </m:e>
                      <m:lim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+1, </m:t>
                            </m:r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9144000" cy="4525963"/>
              </a:xfrm>
              <a:blipFill>
                <a:blip r:embed="rId2"/>
                <a:stretch>
                  <a:fillRect l="-152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934201" y="2586336"/>
                <a:ext cx="3104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cells in the Array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1" y="2586336"/>
                <a:ext cx="3104953" cy="461665"/>
              </a:xfrm>
              <a:prstGeom prst="rect">
                <a:avLst/>
              </a:prstGeom>
              <a:blipFill>
                <a:blip r:embed="rId3"/>
                <a:stretch>
                  <a:fillRect l="-408" t="-11111" r="-204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38801" y="4191001"/>
                <a:ext cx="3413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options for each cell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4191001"/>
                <a:ext cx="3413755" cy="461665"/>
              </a:xfrm>
              <a:prstGeom prst="rect">
                <a:avLst/>
              </a:prstGeom>
              <a:blipFill>
                <a:blip r:embed="rId4"/>
                <a:stretch>
                  <a:fillRect l="-372" t="-8108" r="-1487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33801" y="5334001"/>
                <a:ext cx="30165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overall run time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1" y="5334001"/>
                <a:ext cx="3016531" cy="461665"/>
              </a:xfrm>
              <a:prstGeom prst="rect">
                <a:avLst/>
              </a:prstGeom>
              <a:blipFill>
                <a:blip r:embed="rId5"/>
                <a:stretch>
                  <a:fillRect l="-418" t="-8333" r="-16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5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Backtrack to find the best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35663" y="1524001"/>
                <a:ext cx="7824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“remember” which choice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was the minimum at each cell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663" y="1524001"/>
                <a:ext cx="7824065" cy="461665"/>
              </a:xfrm>
              <a:prstGeom prst="rect">
                <a:avLst/>
              </a:prstGeom>
              <a:blipFill>
                <a:blip r:embed="rId2"/>
                <a:stretch>
                  <a:fillRect l="-1135" t="-8333" r="-162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32" name="Rectangle 31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7875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9375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11875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4375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7125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10500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2500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5375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3500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3352800" y="4952999"/>
            <a:ext cx="444660" cy="1669344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6, 6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029582" y="365760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15125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82" y="3657600"/>
                <a:ext cx="800219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3581401" y="5695890"/>
            <a:ext cx="376314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9525000" y="3881413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3881413"/>
                <a:ext cx="344966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7467600" y="38862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886200"/>
                <a:ext cx="34496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9525000" y="53764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5376446"/>
                <a:ext cx="344966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5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0"/>
      <p:bldP spid="77" grpId="0"/>
      <p:bldP spid="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2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p:pic>
        <p:nvPicPr>
          <p:cNvPr id="1026" name="Picture 2" descr="http://www.astrochem.org/sci_img/d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09" y="1524000"/>
            <a:ext cx="338019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00200" y="1295400"/>
                <a:ext cx="515361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Given two sequences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, find the length of their longest common subsequence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295400"/>
                <a:ext cx="5153619" cy="1384995"/>
              </a:xfrm>
              <a:prstGeom prst="rect">
                <a:avLst/>
              </a:prstGeom>
              <a:blipFill>
                <a:blip r:embed="rId3"/>
                <a:stretch>
                  <a:fillRect l="-2211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00200" y="2794336"/>
                <a:ext cx="515361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Example: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𝑋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𝐴𝑇𝐶𝑇</m:t>
                    </m:r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𝑇𝐴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𝐿𝐶𝑆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𝑇𝐶𝑇𝐴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94336"/>
                <a:ext cx="5153619" cy="1815882"/>
              </a:xfrm>
              <a:prstGeom prst="rect">
                <a:avLst/>
              </a:prstGeom>
              <a:blipFill>
                <a:blip r:embed="rId4"/>
                <a:stretch>
                  <a:fillRect l="-2211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00200" y="4865132"/>
                <a:ext cx="515361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Brute force: Compare every subsequence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Ω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865132"/>
                <a:ext cx="5153619" cy="1384995"/>
              </a:xfrm>
              <a:prstGeom prst="rect">
                <a:avLst/>
              </a:prstGeom>
              <a:blipFill>
                <a:blip r:embed="rId5"/>
                <a:stretch>
                  <a:fillRect l="-2211" t="-4545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49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124200"/>
            <a:ext cx="6781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6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19200"/>
                <a:ext cx="8229600" cy="1872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19200"/>
                <a:ext cx="8229600" cy="1872734"/>
              </a:xfrm>
              <a:blipFill>
                <a:blip r:embed="rId2"/>
                <a:stretch>
                  <a:fillRect l="-1079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19182" y="2362201"/>
                <a:ext cx="5153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𝐴𝑇𝐶𝑇𝐺𝐶𝐺𝑇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2" y="2362201"/>
                <a:ext cx="5153619" cy="830997"/>
              </a:xfrm>
              <a:prstGeom prst="rect">
                <a:avLst/>
              </a:prstGeom>
              <a:blipFill>
                <a:blip r:embed="rId3"/>
                <a:stretch>
                  <a:fillRect l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51763" y="3048001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763" y="3048001"/>
                <a:ext cx="5153619" cy="46166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42582" y="4016753"/>
                <a:ext cx="5153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𝐴𝑇𝐶𝑇</m:t>
                    </m:r>
                    <m:r>
                      <a:rPr lang="en-US" sz="2400" i="1">
                        <a:latin typeface="Cambria Math"/>
                      </a:rPr>
                      <m:t>𝐺𝐶𝐺</m:t>
                    </m:r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82" y="4016753"/>
                <a:ext cx="515361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74487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87" y="4788933"/>
                <a:ext cx="3477219" cy="461665"/>
              </a:xfrm>
              <a:prstGeom prst="rect">
                <a:avLst/>
              </a:prstGeom>
              <a:blipFill>
                <a:blip r:embed="rId6"/>
                <a:stretch>
                  <a:fillRect l="-36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068277" y="4016753"/>
                <a:ext cx="25348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𝐴𝑇𝐶𝑇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𝐺𝑇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277" y="4016753"/>
                <a:ext cx="2534838" cy="830997"/>
              </a:xfrm>
              <a:prstGeom prst="rect">
                <a:avLst/>
              </a:prstGeo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00182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82" y="4788933"/>
                <a:ext cx="3477219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71628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00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19200"/>
                <a:ext cx="8229600" cy="1872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19200"/>
                <a:ext cx="8229600" cy="1872734"/>
              </a:xfrm>
              <a:blipFill>
                <a:blip r:embed="rId2"/>
                <a:stretch>
                  <a:fillRect l="-1079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19182" y="2362201"/>
                <a:ext cx="5153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𝐴𝑇𝐶𝑇𝐺𝐶𝐺𝑇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2" y="2362201"/>
                <a:ext cx="5153619" cy="830997"/>
              </a:xfrm>
              <a:prstGeom prst="rect">
                <a:avLst/>
              </a:prstGeom>
              <a:blipFill>
                <a:blip r:embed="rId3"/>
                <a:stretch>
                  <a:fillRect l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51763" y="3048001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763" y="3048001"/>
                <a:ext cx="5153619" cy="46166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42582" y="4016753"/>
                <a:ext cx="5153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𝐴𝑇𝐶𝑇𝐺𝐶𝐺𝐴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82" y="4016753"/>
                <a:ext cx="515361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74487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87" y="4788933"/>
                <a:ext cx="3477219" cy="461665"/>
              </a:xfrm>
              <a:prstGeom prst="rect">
                <a:avLst/>
              </a:prstGeom>
              <a:blipFill>
                <a:blip r:embed="rId6"/>
                <a:stretch>
                  <a:fillRect l="-36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068277" y="4016753"/>
                <a:ext cx="25348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𝐴𝑇𝐶𝑇𝐺𝐶𝐺𝑇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277" y="4016753"/>
                <a:ext cx="2534838" cy="830997"/>
              </a:xfrm>
              <a:prstGeom prst="rect">
                <a:avLst/>
              </a:prstGeo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00182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82" y="4788933"/>
                <a:ext cx="3477219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2246" y="6488668"/>
            <a:ext cx="14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to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2324781" y="6248326"/>
            <a:ext cx="0" cy="2403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98985" y="5511437"/>
            <a:ext cx="177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from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  <a:p>
            <a:r>
              <a:rPr lang="en-US" dirty="0">
                <a:solidFill>
                  <a:srgbClr val="FF0000"/>
                </a:solidFill>
              </a:rPr>
              <a:t>if present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5819182" y="5834602"/>
            <a:ext cx="579803" cy="263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7048502" y="6157767"/>
            <a:ext cx="237233" cy="2107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4800600"/>
            <a:ext cx="678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Hw4 due 11pm Friday Oct 12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7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 in a Good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 fill in cell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we need cells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Fill from Top-&gt;Bottom, Left-&gt;Right (with any preference)</a:t>
                </a: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blipFill>
                <a:blip r:embed="rId29"/>
                <a:stretch>
                  <a:fillRect l="-1072" t="-46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625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(for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blipFill>
                <a:blip r:embed="rId29"/>
                <a:stretch>
                  <a:fillRect l="-1613" t="-8333" r="-69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0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315200" y="4029670"/>
            <a:ext cx="4172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037988" y="3701534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176754" y="3316235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914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56989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68812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77235" y="4583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6057" y="3856672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86471" y="3474469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858256" y="4375666"/>
            <a:ext cx="461117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78025" y="4375666"/>
            <a:ext cx="345529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518160" y="4142968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69519" y="3533656"/>
            <a:ext cx="369977" cy="33575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77235" y="420184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58818" y="4567303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65346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</a:t>
            </a:r>
            <a:r>
              <a:rPr lang="en-US" sz="2000">
                <a:solidFill>
                  <a:srgbClr val="00B050"/>
                </a:solidFill>
              </a:rPr>
              <a:t>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428296" y="5506998"/>
            <a:ext cx="487104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702522" y="5125998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855085" y="5181600"/>
            <a:ext cx="441320" cy="116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178024" y="4768334"/>
            <a:ext cx="34553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867401" y="4399002"/>
            <a:ext cx="1" cy="31488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486400" y="4038600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296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294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08806" y="5339807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90801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1" y="41910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90801" y="35052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Tuesday Oct 16 in class</a:t>
            </a:r>
          </a:p>
          <a:p>
            <a:pPr lvl="1"/>
            <a:r>
              <a:rPr lang="en-US" dirty="0"/>
              <a:t>Covers all content through sorting</a:t>
            </a:r>
          </a:p>
          <a:p>
            <a:pPr lvl="1"/>
            <a:r>
              <a:rPr lang="en-US" dirty="0"/>
              <a:t>We will have a review session the weekend before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4602" y="1371601"/>
                <a:ext cx="85484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r>
                  <a:rPr lang="en-US" sz="2400" dirty="0"/>
                  <a:t>Find the best way to cut the log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02" y="1371601"/>
                <a:ext cx="8548482" cy="1200329"/>
              </a:xfrm>
              <a:prstGeom prst="rect">
                <a:avLst/>
              </a:prstGeom>
              <a:blipFill>
                <a:blip r:embed="rId3"/>
                <a:stretch>
                  <a:fillRect l="-1039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15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Usually smallest problem first</a:t>
            </a:r>
          </a:p>
          <a:p>
            <a:pPr lvl="2"/>
            <a:r>
              <a:rPr lang="en-US" dirty="0"/>
              <a:t>“Bottom up”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209800"/>
            <a:ext cx="678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74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7477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868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868910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49685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4968540" cy="461665"/>
              </a:xfrm>
              <a:prstGeom prst="rect">
                <a:avLst/>
              </a:prstGeom>
              <a:blipFill>
                <a:blip r:embed="rId8"/>
                <a:stretch>
                  <a:fillRect l="-1786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15434</TotalTime>
  <Words>3422</Words>
  <Application>Microsoft Macintosh PowerPoint</Application>
  <PresentationFormat>Widescreen</PresentationFormat>
  <Paragraphs>1502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Calibri</vt:lpstr>
      <vt:lpstr>Cambria Math</vt:lpstr>
      <vt:lpstr>Arial</vt:lpstr>
      <vt:lpstr>Office Theme</vt:lpstr>
      <vt:lpstr>PowerPoint Presentation</vt:lpstr>
      <vt:lpstr>How many arithmetic operations are required to multiply a n×m Matrix with a m×p Matrix?</vt:lpstr>
      <vt:lpstr>Today’s Keywords</vt:lpstr>
      <vt:lpstr>CLRS Readings</vt:lpstr>
      <vt:lpstr>Homeworks</vt:lpstr>
      <vt:lpstr>Midterm</vt:lpstr>
      <vt:lpstr>Log Cutting</vt:lpstr>
      <vt:lpstr>Dynamic Programming</vt:lpstr>
      <vt:lpstr>1. Identify Recursive Structure</vt:lpstr>
      <vt:lpstr>Dynamic Programming</vt:lpstr>
      <vt:lpstr>2. Select a Good Order for Solving Subproblems</vt:lpstr>
      <vt:lpstr>2. Select a Good Order for Solving Subproblems</vt:lpstr>
      <vt:lpstr>2. Select a Good Order for Solving Subproblems</vt:lpstr>
      <vt:lpstr>2. Select a Good Order for Solving Subproblems</vt:lpstr>
      <vt:lpstr>2. Select a Good Order for Solving Subproblems</vt:lpstr>
      <vt:lpstr>Log Cutting Pseudocode</vt:lpstr>
      <vt:lpstr>How to find the cuts?</vt:lpstr>
      <vt:lpstr>Remember the choice made</vt:lpstr>
      <vt:lpstr>Reconstruct the Cuts</vt:lpstr>
      <vt:lpstr>Backtracking Pseudocode</vt:lpstr>
      <vt:lpstr>Dynamic Programming</vt:lpstr>
      <vt:lpstr>Matrix Chaining</vt:lpstr>
      <vt:lpstr>Order Matters!</vt:lpstr>
      <vt:lpstr>Order Matters!</vt:lpstr>
      <vt:lpstr>Order Matters!</vt:lpstr>
      <vt:lpstr>Dynamic Programming</vt:lpstr>
      <vt:lpstr>1. Identify the Recursive Structure of the Problem</vt:lpstr>
      <vt:lpstr>1. Identify the Recursive Structure of the Problem</vt:lpstr>
      <vt:lpstr>1. Identify the Recursive Structure of the Problem</vt:lpstr>
      <vt:lpstr>1. Identify the Recursive Structure of the Problem</vt:lpstr>
      <vt:lpstr>Dynamic Programming</vt:lpstr>
      <vt:lpstr>1. Identify the Recursive Structure of the Problem</vt:lpstr>
      <vt:lpstr>Dynamic Programming</vt:lpstr>
      <vt:lpstr>2. Select a good order for solving subproblems</vt:lpstr>
      <vt:lpstr>2. Select a good order for solving subproblems</vt:lpstr>
      <vt:lpstr>2. Select a good order for solving subproblems</vt:lpstr>
      <vt:lpstr>2. Select a good order for solving subproblems</vt:lpstr>
      <vt:lpstr>2. Select a good order for solving subproblems</vt:lpstr>
      <vt:lpstr>2. Select a good order for solving subproblems</vt:lpstr>
      <vt:lpstr>Longest Common Subsequence</vt:lpstr>
      <vt:lpstr>Run Time</vt:lpstr>
      <vt:lpstr>Backtrack to find the best order</vt:lpstr>
      <vt:lpstr>Dynamic Programming</vt:lpstr>
      <vt:lpstr>Longest Common Subsequence</vt:lpstr>
      <vt:lpstr>Dynamic Programming</vt:lpstr>
      <vt:lpstr>1. Identify Recursive Structure</vt:lpstr>
      <vt:lpstr>Dynamic Programming</vt:lpstr>
      <vt:lpstr>1. Identify Recursive Structure</vt:lpstr>
      <vt:lpstr>Dynamic Programming</vt:lpstr>
      <vt:lpstr>2. Solve in a Good Order</vt:lpstr>
      <vt:lpstr>Run Time?</vt:lpstr>
      <vt:lpstr>Reconstructing the LCS</vt:lpstr>
      <vt:lpstr>Reconstructing the LCS</vt:lpstr>
      <vt:lpstr>Reconstructing the LCS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John R (jh2jf)</cp:lastModifiedBy>
  <cp:revision>1518</cp:revision>
  <dcterms:created xsi:type="dcterms:W3CDTF">2017-08-21T20:54:06Z</dcterms:created>
  <dcterms:modified xsi:type="dcterms:W3CDTF">2018-10-11T03:24:39Z</dcterms:modified>
</cp:coreProperties>
</file>