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4"/>
  </p:notesMasterIdLst>
  <p:sldIdLst>
    <p:sldId id="343" r:id="rId2"/>
    <p:sldId id="487" r:id="rId3"/>
    <p:sldId id="480" r:id="rId4"/>
    <p:sldId id="481" r:id="rId5"/>
    <p:sldId id="482" r:id="rId6"/>
    <p:sldId id="555" r:id="rId7"/>
    <p:sldId id="556" r:id="rId8"/>
    <p:sldId id="554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15" r:id="rId19"/>
    <p:sldId id="516" r:id="rId20"/>
    <p:sldId id="517" r:id="rId21"/>
    <p:sldId id="518" r:id="rId22"/>
    <p:sldId id="529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2D050"/>
    <a:srgbClr val="FF6600"/>
    <a:srgbClr val="FFFF00"/>
    <a:srgbClr val="FFCC00"/>
    <a:srgbClr val="FF99FF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3"/>
    <p:restoredTop sz="92929" autoAdjust="0"/>
  </p:normalViewPr>
  <p:slideViewPr>
    <p:cSldViewPr>
      <p:cViewPr varScale="1">
        <p:scale>
          <a:sx n="65" d="100"/>
          <a:sy n="65" d="100"/>
        </p:scale>
        <p:origin x="7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../media/image9.png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SB3HdmLcY4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sizr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3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0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904999"/>
            <a:ext cx="8382000" cy="32004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u="sng" dirty="0"/>
              <a:t>Warm up</a:t>
            </a: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n-US" sz="2800" dirty="0"/>
              <a:t>In Season 9 Episode 7 “The Slicer” of the hit 90s TV show </a:t>
            </a:r>
            <a:r>
              <a:rPr lang="en-US" sz="2800" i="1" dirty="0"/>
              <a:t>Seinfeld</a:t>
            </a:r>
            <a:r>
              <a:rPr lang="en-US" sz="2800" dirty="0"/>
              <a:t>,  George discovers that, years prior, he had a heated argument with his new boss, Mr. Kruger. This argument  ended in George throwing Mr. Kruger’s </a:t>
            </a:r>
            <a:r>
              <a:rPr lang="en-US" sz="2800" dirty="0" err="1"/>
              <a:t>boombox</a:t>
            </a:r>
            <a:r>
              <a:rPr lang="en-US" sz="2800" dirty="0"/>
              <a:t> into the ocean. How did George make this discovery?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cheap boom 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2" b="14773"/>
          <a:stretch/>
        </p:blipFill>
        <p:spPr bwMode="auto">
          <a:xfrm>
            <a:off x="7391400" y="5181600"/>
            <a:ext cx="2209800" cy="15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infe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56" y="228600"/>
            <a:ext cx="3670545" cy="15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71628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  <a:blipFill>
                <a:blip r:embed="rId2"/>
                <a:stretch>
                  <a:fillRect l="-1079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blipFill>
                <a:blip r:embed="rId6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4781" y="6248326"/>
            <a:ext cx="0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33600" y="4016753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16753"/>
                <a:ext cx="5153619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068277" y="4016753"/>
                <a:ext cx="3447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77" y="4016753"/>
                <a:ext cx="3447324" cy="830997"/>
              </a:xfrm>
              <a:prstGeom prst="rect">
                <a:avLst/>
              </a:prstGeom>
              <a:blipFill rotWithShape="1">
                <a:blip r:embed="rId15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800600"/>
            <a:ext cx="6781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2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11868"/>
          </a:xfrm>
        </p:spPr>
        <p:txBody>
          <a:bodyPr>
            <a:normAutofit/>
          </a:bodyPr>
          <a:lstStyle/>
          <a:p>
            <a:r>
              <a:rPr lang="en-US" dirty="0"/>
              <a:t>Method for image resizing that doesn’t scale/crop the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89"/>
          <a:stretch/>
        </p:blipFill>
        <p:spPr>
          <a:xfrm>
            <a:off x="1524000" y="3176360"/>
            <a:ext cx="1867790" cy="368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8342" y="2831068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76361"/>
            <a:ext cx="1662242" cy="3660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9416" y="2831068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20" y="3176360"/>
            <a:ext cx="2135780" cy="3625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51928" y="2831068"/>
            <a:ext cx="84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Carved</a:t>
            </a:r>
          </a:p>
        </p:txBody>
      </p:sp>
    </p:spTree>
    <p:extLst>
      <p:ext uri="{BB962C8B-B14F-4D97-AF65-F5344CB8AC3E}">
        <p14:creationId xmlns:p14="http://schemas.microsoft.com/office/powerpoint/2010/main" val="363798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2281392"/>
            <a:ext cx="3429000" cy="457660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11868"/>
          </a:xfrm>
        </p:spPr>
        <p:txBody>
          <a:bodyPr>
            <a:normAutofit/>
          </a:bodyPr>
          <a:lstStyle/>
          <a:p>
            <a:r>
              <a:rPr lang="en-US" dirty="0"/>
              <a:t>Removes a “block” of pixels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6"/>
          <a:stretch/>
        </p:blipFill>
        <p:spPr>
          <a:xfrm>
            <a:off x="7257394" y="2281392"/>
            <a:ext cx="2264979" cy="45766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1" y="2281390"/>
            <a:ext cx="1164021" cy="457660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38800" y="4419601"/>
            <a:ext cx="1066800" cy="607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8800" y="4038600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Cropped</a:t>
            </a:r>
          </a:p>
        </p:txBody>
      </p:sp>
    </p:spTree>
    <p:extLst>
      <p:ext uri="{BB962C8B-B14F-4D97-AF65-F5344CB8AC3E}">
        <p14:creationId xmlns:p14="http://schemas.microsoft.com/office/powerpoint/2010/main" val="18232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infeld george beach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2862"/>
            <a:ext cx="7239000" cy="56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962400" y="5943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https://www.youtube.com/watch?v=pSB3HdmLcY4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5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2281392"/>
            <a:ext cx="3429000" cy="4576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327158"/>
            <a:ext cx="2057400" cy="453084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38800" y="4419601"/>
            <a:ext cx="1066800" cy="607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1" y="4038600"/>
            <a:ext cx="78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11868"/>
          </a:xfrm>
        </p:spPr>
        <p:txBody>
          <a:bodyPr>
            <a:normAutofit/>
          </a:bodyPr>
          <a:lstStyle/>
          <a:p>
            <a:r>
              <a:rPr lang="en-US" dirty="0"/>
              <a:t>Removes “stripes” of pixels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752600" y="2281391"/>
            <a:ext cx="3048000" cy="4581218"/>
            <a:chOff x="228600" y="2281391"/>
            <a:chExt cx="3048000" cy="458121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8600" y="2281391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810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334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58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82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906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430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954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4478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6002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526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9050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574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098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622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6670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8194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9718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242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276600" y="2286000"/>
              <a:ext cx="0" cy="45766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8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Carving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2281392"/>
            <a:ext cx="3429000" cy="4576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306164"/>
            <a:ext cx="2667000" cy="452706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38800" y="4419601"/>
            <a:ext cx="1066800" cy="6072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4038600"/>
            <a:ext cx="84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Carved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1611868"/>
          </a:xfrm>
        </p:spPr>
        <p:txBody>
          <a:bodyPr>
            <a:normAutofit/>
          </a:bodyPr>
          <a:lstStyle/>
          <a:p>
            <a:r>
              <a:rPr lang="en-US" dirty="0"/>
              <a:t>Removes “least energy seam” of pixels</a:t>
            </a:r>
          </a:p>
          <a:p>
            <a:r>
              <a:rPr lang="en-US" dirty="0">
                <a:hlinkClick r:id="rId4"/>
              </a:rPr>
              <a:t>http://rsizr.com/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28775" y="2306164"/>
            <a:ext cx="2990850" cy="4551836"/>
            <a:chOff x="104775" y="2306164"/>
            <a:chExt cx="2990850" cy="4551836"/>
          </a:xfrm>
        </p:grpSpPr>
        <p:sp>
          <p:nvSpPr>
            <p:cNvPr id="11" name="Freeform 10"/>
            <p:cNvSpPr/>
            <p:nvPr/>
          </p:nvSpPr>
          <p:spPr>
            <a:xfrm>
              <a:off x="971550" y="2314575"/>
              <a:ext cx="869996" cy="4524375"/>
            </a:xfrm>
            <a:custGeom>
              <a:avLst/>
              <a:gdLst>
                <a:gd name="connsiteX0" fmla="*/ 628650 w 869996"/>
                <a:gd name="connsiteY0" fmla="*/ 0 h 4524375"/>
                <a:gd name="connsiteX1" fmla="*/ 409575 w 869996"/>
                <a:gd name="connsiteY1" fmla="*/ 742950 h 4524375"/>
                <a:gd name="connsiteX2" fmla="*/ 276225 w 869996"/>
                <a:gd name="connsiteY2" fmla="*/ 1676400 h 4524375"/>
                <a:gd name="connsiteX3" fmla="*/ 628650 w 869996"/>
                <a:gd name="connsiteY3" fmla="*/ 2114550 h 4524375"/>
                <a:gd name="connsiteX4" fmla="*/ 866775 w 869996"/>
                <a:gd name="connsiteY4" fmla="*/ 2800350 h 4524375"/>
                <a:gd name="connsiteX5" fmla="*/ 457200 w 869996"/>
                <a:gd name="connsiteY5" fmla="*/ 3352800 h 4524375"/>
                <a:gd name="connsiteX6" fmla="*/ 47625 w 869996"/>
                <a:gd name="connsiteY6" fmla="*/ 3943350 h 4524375"/>
                <a:gd name="connsiteX7" fmla="*/ 0 w 869996"/>
                <a:gd name="connsiteY7" fmla="*/ 4524375 h 452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9996" h="4524375">
                  <a:moveTo>
                    <a:pt x="628650" y="0"/>
                  </a:moveTo>
                  <a:cubicBezTo>
                    <a:pt x="548481" y="231775"/>
                    <a:pt x="468313" y="463550"/>
                    <a:pt x="409575" y="742950"/>
                  </a:cubicBezTo>
                  <a:cubicBezTo>
                    <a:pt x="350837" y="1022350"/>
                    <a:pt x="239713" y="1447800"/>
                    <a:pt x="276225" y="1676400"/>
                  </a:cubicBezTo>
                  <a:cubicBezTo>
                    <a:pt x="312737" y="1905000"/>
                    <a:pt x="530225" y="1927225"/>
                    <a:pt x="628650" y="2114550"/>
                  </a:cubicBezTo>
                  <a:cubicBezTo>
                    <a:pt x="727075" y="2301875"/>
                    <a:pt x="895350" y="2593975"/>
                    <a:pt x="866775" y="2800350"/>
                  </a:cubicBezTo>
                  <a:cubicBezTo>
                    <a:pt x="838200" y="3006725"/>
                    <a:pt x="593725" y="3162300"/>
                    <a:pt x="457200" y="3352800"/>
                  </a:cubicBezTo>
                  <a:cubicBezTo>
                    <a:pt x="320675" y="3543300"/>
                    <a:pt x="123825" y="3748088"/>
                    <a:pt x="47625" y="3943350"/>
                  </a:cubicBezTo>
                  <a:cubicBezTo>
                    <a:pt x="-28575" y="4138613"/>
                    <a:pt x="30162" y="4410075"/>
                    <a:pt x="0" y="452437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00858" y="2400300"/>
              <a:ext cx="1194767" cy="4438650"/>
            </a:xfrm>
            <a:custGeom>
              <a:avLst/>
              <a:gdLst>
                <a:gd name="connsiteX0" fmla="*/ 1194767 w 1194767"/>
                <a:gd name="connsiteY0" fmla="*/ 0 h 4438650"/>
                <a:gd name="connsiteX1" fmla="*/ 604217 w 1194767"/>
                <a:gd name="connsiteY1" fmla="*/ 619125 h 4438650"/>
                <a:gd name="connsiteX2" fmla="*/ 13667 w 1194767"/>
                <a:gd name="connsiteY2" fmla="*/ 1066800 h 4438650"/>
                <a:gd name="connsiteX3" fmla="*/ 213692 w 1194767"/>
                <a:gd name="connsiteY3" fmla="*/ 1876425 h 4438650"/>
                <a:gd name="connsiteX4" fmla="*/ 499442 w 1194767"/>
                <a:gd name="connsiteY4" fmla="*/ 2428875 h 4438650"/>
                <a:gd name="connsiteX5" fmla="*/ 937592 w 1194767"/>
                <a:gd name="connsiteY5" fmla="*/ 2714625 h 4438650"/>
                <a:gd name="connsiteX6" fmla="*/ 775667 w 1194767"/>
                <a:gd name="connsiteY6" fmla="*/ 3295650 h 4438650"/>
                <a:gd name="connsiteX7" fmla="*/ 537542 w 1194767"/>
                <a:gd name="connsiteY7" fmla="*/ 3705225 h 4438650"/>
                <a:gd name="connsiteX8" fmla="*/ 127967 w 1194767"/>
                <a:gd name="connsiteY8" fmla="*/ 4000500 h 4438650"/>
                <a:gd name="connsiteX9" fmla="*/ 89867 w 1194767"/>
                <a:gd name="connsiteY9" fmla="*/ 4438650 h 443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767" h="4438650">
                  <a:moveTo>
                    <a:pt x="1194767" y="0"/>
                  </a:moveTo>
                  <a:cubicBezTo>
                    <a:pt x="997917" y="220662"/>
                    <a:pt x="801067" y="441325"/>
                    <a:pt x="604217" y="619125"/>
                  </a:cubicBezTo>
                  <a:cubicBezTo>
                    <a:pt x="407367" y="796925"/>
                    <a:pt x="78755" y="857250"/>
                    <a:pt x="13667" y="1066800"/>
                  </a:cubicBezTo>
                  <a:cubicBezTo>
                    <a:pt x="-51421" y="1276350"/>
                    <a:pt x="132729" y="1649413"/>
                    <a:pt x="213692" y="1876425"/>
                  </a:cubicBezTo>
                  <a:cubicBezTo>
                    <a:pt x="294654" y="2103438"/>
                    <a:pt x="378792" y="2289175"/>
                    <a:pt x="499442" y="2428875"/>
                  </a:cubicBezTo>
                  <a:cubicBezTo>
                    <a:pt x="620092" y="2568575"/>
                    <a:pt x="891554" y="2570163"/>
                    <a:pt x="937592" y="2714625"/>
                  </a:cubicBezTo>
                  <a:cubicBezTo>
                    <a:pt x="983629" y="2859088"/>
                    <a:pt x="842342" y="3130550"/>
                    <a:pt x="775667" y="3295650"/>
                  </a:cubicBezTo>
                  <a:cubicBezTo>
                    <a:pt x="708992" y="3460750"/>
                    <a:pt x="645492" y="3587750"/>
                    <a:pt x="537542" y="3705225"/>
                  </a:cubicBezTo>
                  <a:cubicBezTo>
                    <a:pt x="429592" y="3822700"/>
                    <a:pt x="202579" y="3878263"/>
                    <a:pt x="127967" y="4000500"/>
                  </a:cubicBezTo>
                  <a:cubicBezTo>
                    <a:pt x="53354" y="4122738"/>
                    <a:pt x="89867" y="4394200"/>
                    <a:pt x="89867" y="44386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04775" y="2314575"/>
              <a:ext cx="1353844" cy="4543425"/>
            </a:xfrm>
            <a:custGeom>
              <a:avLst/>
              <a:gdLst>
                <a:gd name="connsiteX0" fmla="*/ 0 w 1353844"/>
                <a:gd name="connsiteY0" fmla="*/ 0 h 4391025"/>
                <a:gd name="connsiteX1" fmla="*/ 400050 w 1353844"/>
                <a:gd name="connsiteY1" fmla="*/ 600075 h 4391025"/>
                <a:gd name="connsiteX2" fmla="*/ 1009650 w 1353844"/>
                <a:gd name="connsiteY2" fmla="*/ 1162050 h 4391025"/>
                <a:gd name="connsiteX3" fmla="*/ 457200 w 1353844"/>
                <a:gd name="connsiteY3" fmla="*/ 1724025 h 4391025"/>
                <a:gd name="connsiteX4" fmla="*/ 790575 w 1353844"/>
                <a:gd name="connsiteY4" fmla="*/ 2000250 h 4391025"/>
                <a:gd name="connsiteX5" fmla="*/ 1333500 w 1353844"/>
                <a:gd name="connsiteY5" fmla="*/ 2228850 h 4391025"/>
                <a:gd name="connsiteX6" fmla="*/ 1152525 w 1353844"/>
                <a:gd name="connsiteY6" fmla="*/ 2857500 h 4391025"/>
                <a:gd name="connsiteX7" fmla="*/ 352425 w 1353844"/>
                <a:gd name="connsiteY7" fmla="*/ 3505200 h 4391025"/>
                <a:gd name="connsiteX8" fmla="*/ 219075 w 1353844"/>
                <a:gd name="connsiteY8" fmla="*/ 4391025 h 439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844" h="4391025">
                  <a:moveTo>
                    <a:pt x="0" y="0"/>
                  </a:moveTo>
                  <a:cubicBezTo>
                    <a:pt x="115887" y="203200"/>
                    <a:pt x="231775" y="406400"/>
                    <a:pt x="400050" y="600075"/>
                  </a:cubicBezTo>
                  <a:cubicBezTo>
                    <a:pt x="568325" y="793750"/>
                    <a:pt x="1000125" y="974725"/>
                    <a:pt x="1009650" y="1162050"/>
                  </a:cubicBezTo>
                  <a:cubicBezTo>
                    <a:pt x="1019175" y="1349375"/>
                    <a:pt x="493712" y="1584325"/>
                    <a:pt x="457200" y="1724025"/>
                  </a:cubicBezTo>
                  <a:cubicBezTo>
                    <a:pt x="420688" y="1863725"/>
                    <a:pt x="644525" y="1916113"/>
                    <a:pt x="790575" y="2000250"/>
                  </a:cubicBezTo>
                  <a:cubicBezTo>
                    <a:pt x="936625" y="2084388"/>
                    <a:pt x="1273175" y="2085975"/>
                    <a:pt x="1333500" y="2228850"/>
                  </a:cubicBezTo>
                  <a:cubicBezTo>
                    <a:pt x="1393825" y="2371725"/>
                    <a:pt x="1316037" y="2644775"/>
                    <a:pt x="1152525" y="2857500"/>
                  </a:cubicBezTo>
                  <a:cubicBezTo>
                    <a:pt x="989013" y="3070225"/>
                    <a:pt x="508000" y="3249613"/>
                    <a:pt x="352425" y="3505200"/>
                  </a:cubicBezTo>
                  <a:cubicBezTo>
                    <a:pt x="196850" y="3760788"/>
                    <a:pt x="223837" y="4271963"/>
                    <a:pt x="219075" y="439102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92373" y="2306164"/>
              <a:ext cx="819786" cy="4532786"/>
            </a:xfrm>
            <a:custGeom>
              <a:avLst/>
              <a:gdLst>
                <a:gd name="connsiteX0" fmla="*/ 409131 w 819786"/>
                <a:gd name="connsiteY0" fmla="*/ 0 h 4379744"/>
                <a:gd name="connsiteX1" fmla="*/ 668439 w 819786"/>
                <a:gd name="connsiteY1" fmla="*/ 436728 h 4379744"/>
                <a:gd name="connsiteX2" fmla="*/ 340893 w 819786"/>
                <a:gd name="connsiteY2" fmla="*/ 1009934 h 4379744"/>
                <a:gd name="connsiteX3" fmla="*/ 13346 w 819786"/>
                <a:gd name="connsiteY3" fmla="*/ 1583140 h 4379744"/>
                <a:gd name="connsiteX4" fmla="*/ 818564 w 819786"/>
                <a:gd name="connsiteY4" fmla="*/ 2565779 h 4379744"/>
                <a:gd name="connsiteX5" fmla="*/ 204415 w 819786"/>
                <a:gd name="connsiteY5" fmla="*/ 3466531 h 4379744"/>
                <a:gd name="connsiteX6" fmla="*/ 545609 w 819786"/>
                <a:gd name="connsiteY6" fmla="*/ 3712191 h 4379744"/>
                <a:gd name="connsiteX7" fmla="*/ 190767 w 819786"/>
                <a:gd name="connsiteY7" fmla="*/ 4367283 h 437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786" h="4379744">
                  <a:moveTo>
                    <a:pt x="409131" y="0"/>
                  </a:moveTo>
                  <a:cubicBezTo>
                    <a:pt x="544471" y="134203"/>
                    <a:pt x="679812" y="268406"/>
                    <a:pt x="668439" y="436728"/>
                  </a:cubicBezTo>
                  <a:cubicBezTo>
                    <a:pt x="657066" y="605050"/>
                    <a:pt x="340893" y="1009934"/>
                    <a:pt x="340893" y="1009934"/>
                  </a:cubicBezTo>
                  <a:cubicBezTo>
                    <a:pt x="231711" y="1201003"/>
                    <a:pt x="-66266" y="1323833"/>
                    <a:pt x="13346" y="1583140"/>
                  </a:cubicBezTo>
                  <a:cubicBezTo>
                    <a:pt x="92958" y="1842448"/>
                    <a:pt x="786719" y="2251880"/>
                    <a:pt x="818564" y="2565779"/>
                  </a:cubicBezTo>
                  <a:cubicBezTo>
                    <a:pt x="850409" y="2879678"/>
                    <a:pt x="249908" y="3275462"/>
                    <a:pt x="204415" y="3466531"/>
                  </a:cubicBezTo>
                  <a:cubicBezTo>
                    <a:pt x="158922" y="3657600"/>
                    <a:pt x="547884" y="3562066"/>
                    <a:pt x="545609" y="3712191"/>
                  </a:cubicBezTo>
                  <a:cubicBezTo>
                    <a:pt x="543334" y="3862316"/>
                    <a:pt x="429603" y="4474190"/>
                    <a:pt x="190767" y="436728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1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 Skyline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Image result for seattle sky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636" y="1295401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19200"/>
            <a:ext cx="4724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of a Seam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the energies of each pixel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energy of pixel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choices</a:t>
                </a:r>
              </a:p>
              <a:p>
                <a:pPr lvl="1"/>
                <a:r>
                  <a:rPr lang="en-US" dirty="0"/>
                  <a:t>E.g.: change of gradient (how much the color of this pixel differs from its neighbors)</a:t>
                </a:r>
              </a:p>
              <a:p>
                <a:pPr lvl="1"/>
                <a:r>
                  <a:rPr lang="en-US" dirty="0"/>
                  <a:t>Particular choice doesn’t matter, we use it as a “black box”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0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06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2400" dirty="0"/>
                  <a:t>least energy seam from the bottom of the image up to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066800"/>
              </a:xfrm>
              <a:blipFill>
                <a:blip r:embed="rId2"/>
                <a:stretch>
                  <a:fillRect l="-1235" t="-3529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5943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8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940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62600" y="5565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4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29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10600" y="5562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19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5181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43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05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6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8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0600" y="5178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95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4803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05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6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67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229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10600" y="4800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895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76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57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8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19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0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81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62600" y="4419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24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05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86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467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48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29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610600" y="4416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95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76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57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38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19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00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81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62600" y="4041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43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24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05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086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67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848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229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610600" y="4038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895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276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57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38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0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81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3657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43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4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05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086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467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848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10600" y="36547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276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657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38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19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00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181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62600" y="32794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943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24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705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86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467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848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610600" y="32766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6543542" y="3761254"/>
                <a:ext cx="55271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42" y="3761254"/>
                <a:ext cx="552715" cy="39164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Freeform 134">
            <a:extLst>
              <a:ext uri="{FF2B5EF4-FFF2-40B4-BE49-F238E27FC236}">
                <a16:creationId xmlns:a16="http://schemas.microsoft.com/office/drawing/2014/main" id="{A3292A74-9700-D14D-AC2F-D6171A67AD7A}"/>
              </a:ext>
            </a:extLst>
          </p:cNvPr>
          <p:cNvSpPr/>
          <p:nvPr/>
        </p:nvSpPr>
        <p:spPr>
          <a:xfrm>
            <a:off x="6438900" y="4178595"/>
            <a:ext cx="800100" cy="1879305"/>
          </a:xfrm>
          <a:custGeom>
            <a:avLst/>
            <a:gdLst>
              <a:gd name="connsiteX0" fmla="*/ 0 w 776176"/>
              <a:gd name="connsiteY0" fmla="*/ 1892596 h 1892596"/>
              <a:gd name="connsiteX1" fmla="*/ 393404 w 776176"/>
              <a:gd name="connsiteY1" fmla="*/ 1520456 h 1892596"/>
              <a:gd name="connsiteX2" fmla="*/ 31897 w 776176"/>
              <a:gd name="connsiteY2" fmla="*/ 1137684 h 1892596"/>
              <a:gd name="connsiteX3" fmla="*/ 393404 w 776176"/>
              <a:gd name="connsiteY3" fmla="*/ 744279 h 1892596"/>
              <a:gd name="connsiteX4" fmla="*/ 776176 w 776176"/>
              <a:gd name="connsiteY4" fmla="*/ 361507 h 1892596"/>
              <a:gd name="connsiteX5" fmla="*/ 393404 w 776176"/>
              <a:gd name="connsiteY5" fmla="*/ 0 h 189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76" h="1892596">
                <a:moveTo>
                  <a:pt x="0" y="1892596"/>
                </a:moveTo>
                <a:cubicBezTo>
                  <a:pt x="194044" y="1769435"/>
                  <a:pt x="388088" y="1646275"/>
                  <a:pt x="393404" y="1520456"/>
                </a:cubicBezTo>
                <a:cubicBezTo>
                  <a:pt x="398720" y="1394637"/>
                  <a:pt x="31897" y="1267047"/>
                  <a:pt x="31897" y="1137684"/>
                </a:cubicBezTo>
                <a:cubicBezTo>
                  <a:pt x="31897" y="1008321"/>
                  <a:pt x="269358" y="873642"/>
                  <a:pt x="393404" y="744279"/>
                </a:cubicBezTo>
                <a:cubicBezTo>
                  <a:pt x="517450" y="614916"/>
                  <a:pt x="776176" y="485553"/>
                  <a:pt x="776176" y="361507"/>
                </a:cubicBezTo>
                <a:cubicBezTo>
                  <a:pt x="776176" y="237461"/>
                  <a:pt x="584790" y="118730"/>
                  <a:pt x="393404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4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Least Energy Seam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8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62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4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29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10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19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43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05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6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8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0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95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05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6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67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229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10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895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76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57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8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19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0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81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62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24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05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86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467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48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29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610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95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76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57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38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19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00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81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62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43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24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05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086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67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848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229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610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895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276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57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38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0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81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43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4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05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086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467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848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10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276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657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38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19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00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181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62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943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24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705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86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467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848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610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4144370" y="3297446"/>
            <a:ext cx="1209058" cy="2696196"/>
          </a:xfrm>
          <a:custGeom>
            <a:avLst/>
            <a:gdLst>
              <a:gd name="connsiteX0" fmla="*/ 0 w 1209058"/>
              <a:gd name="connsiteY0" fmla="*/ 2696196 h 2696196"/>
              <a:gd name="connsiteX1" fmla="*/ 409433 w 1209058"/>
              <a:gd name="connsiteY1" fmla="*/ 2341354 h 2696196"/>
              <a:gd name="connsiteX2" fmla="*/ 436729 w 1209058"/>
              <a:gd name="connsiteY2" fmla="*/ 1959217 h 2696196"/>
              <a:gd name="connsiteX3" fmla="*/ 832514 w 1209058"/>
              <a:gd name="connsiteY3" fmla="*/ 1536136 h 2696196"/>
              <a:gd name="connsiteX4" fmla="*/ 1146412 w 1209058"/>
              <a:gd name="connsiteY4" fmla="*/ 1167647 h 2696196"/>
              <a:gd name="connsiteX5" fmla="*/ 1173708 w 1209058"/>
              <a:gd name="connsiteY5" fmla="*/ 730918 h 2696196"/>
              <a:gd name="connsiteX6" fmla="*/ 750627 w 1209058"/>
              <a:gd name="connsiteY6" fmla="*/ 348781 h 2696196"/>
              <a:gd name="connsiteX7" fmla="*/ 1173708 w 1209058"/>
              <a:gd name="connsiteY7" fmla="*/ 7587 h 26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058" h="2696196">
                <a:moveTo>
                  <a:pt x="0" y="2696196"/>
                </a:moveTo>
                <a:cubicBezTo>
                  <a:pt x="168322" y="2580190"/>
                  <a:pt x="336645" y="2464184"/>
                  <a:pt x="409433" y="2341354"/>
                </a:cubicBezTo>
                <a:cubicBezTo>
                  <a:pt x="482221" y="2218524"/>
                  <a:pt x="366216" y="2093420"/>
                  <a:pt x="436729" y="1959217"/>
                </a:cubicBezTo>
                <a:cubicBezTo>
                  <a:pt x="507242" y="1825014"/>
                  <a:pt x="714234" y="1668064"/>
                  <a:pt x="832514" y="1536136"/>
                </a:cubicBezTo>
                <a:cubicBezTo>
                  <a:pt x="950794" y="1404208"/>
                  <a:pt x="1089546" y="1301850"/>
                  <a:pt x="1146412" y="1167647"/>
                </a:cubicBezTo>
                <a:cubicBezTo>
                  <a:pt x="1203278" y="1033444"/>
                  <a:pt x="1239672" y="867396"/>
                  <a:pt x="1173708" y="730918"/>
                </a:cubicBezTo>
                <a:cubicBezTo>
                  <a:pt x="1107744" y="594440"/>
                  <a:pt x="750627" y="469336"/>
                  <a:pt x="750627" y="348781"/>
                </a:cubicBezTo>
                <a:cubicBezTo>
                  <a:pt x="750627" y="228226"/>
                  <a:pt x="1091821" y="-49279"/>
                  <a:pt x="1173708" y="75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029201" y="2819401"/>
                <a:ext cx="6227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2819401"/>
                <a:ext cx="622735" cy="381515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06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Want the least energy seam going from bottom to top, so delete: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lim>
                          </m:limUpp>
                        </m:e>
                        <m:lim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lim>
                      </m:limLow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066800"/>
              </a:xfrm>
              <a:blipFill>
                <a:blip r:embed="rId3"/>
                <a:stretch>
                  <a:fillRect l="-1235" t="-5882" r="-772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Left Brace 135"/>
          <p:cNvSpPr/>
          <p:nvPr/>
        </p:nvSpPr>
        <p:spPr>
          <a:xfrm>
            <a:off x="2286000" y="3010158"/>
            <a:ext cx="381000" cy="3238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1911410" y="4444612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10" y="4444612"/>
                <a:ext cx="374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/>
          <p:cNvSpPr/>
          <p:nvPr/>
        </p:nvSpPr>
        <p:spPr>
          <a:xfrm rot="16200000">
            <a:off x="571513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86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95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Assume we know the least energy seams for all of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(i.e.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−1,ℓ)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95400"/>
              </a:xfrm>
              <a:blipFill>
                <a:blip r:embed="rId3"/>
                <a:stretch>
                  <a:fillRect l="-1852" t="-10680" b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8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62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4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29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10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19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43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05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6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8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0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95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05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6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67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229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10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895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76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57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8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19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0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81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62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24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05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86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467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48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29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610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95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76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57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38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19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00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81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62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43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24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05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086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67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848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229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610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895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276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57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38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0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81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43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4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05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086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467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848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10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276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657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38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19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00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181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62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943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24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705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86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467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848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610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4144370" y="3297446"/>
            <a:ext cx="1209058" cy="2696196"/>
          </a:xfrm>
          <a:custGeom>
            <a:avLst/>
            <a:gdLst>
              <a:gd name="connsiteX0" fmla="*/ 0 w 1209058"/>
              <a:gd name="connsiteY0" fmla="*/ 2696196 h 2696196"/>
              <a:gd name="connsiteX1" fmla="*/ 409433 w 1209058"/>
              <a:gd name="connsiteY1" fmla="*/ 2341354 h 2696196"/>
              <a:gd name="connsiteX2" fmla="*/ 436729 w 1209058"/>
              <a:gd name="connsiteY2" fmla="*/ 1959217 h 2696196"/>
              <a:gd name="connsiteX3" fmla="*/ 832514 w 1209058"/>
              <a:gd name="connsiteY3" fmla="*/ 1536136 h 2696196"/>
              <a:gd name="connsiteX4" fmla="*/ 1146412 w 1209058"/>
              <a:gd name="connsiteY4" fmla="*/ 1167647 h 2696196"/>
              <a:gd name="connsiteX5" fmla="*/ 1173708 w 1209058"/>
              <a:gd name="connsiteY5" fmla="*/ 730918 h 2696196"/>
              <a:gd name="connsiteX6" fmla="*/ 750627 w 1209058"/>
              <a:gd name="connsiteY6" fmla="*/ 348781 h 2696196"/>
              <a:gd name="connsiteX7" fmla="*/ 1173708 w 1209058"/>
              <a:gd name="connsiteY7" fmla="*/ 7587 h 26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058" h="2696196">
                <a:moveTo>
                  <a:pt x="0" y="2696196"/>
                </a:moveTo>
                <a:cubicBezTo>
                  <a:pt x="168322" y="2580190"/>
                  <a:pt x="336645" y="2464184"/>
                  <a:pt x="409433" y="2341354"/>
                </a:cubicBezTo>
                <a:cubicBezTo>
                  <a:pt x="482221" y="2218524"/>
                  <a:pt x="366216" y="2093420"/>
                  <a:pt x="436729" y="1959217"/>
                </a:cubicBezTo>
                <a:cubicBezTo>
                  <a:pt x="507242" y="1825014"/>
                  <a:pt x="714234" y="1668064"/>
                  <a:pt x="832514" y="1536136"/>
                </a:cubicBezTo>
                <a:cubicBezTo>
                  <a:pt x="950794" y="1404208"/>
                  <a:pt x="1089546" y="1301850"/>
                  <a:pt x="1146412" y="1167647"/>
                </a:cubicBezTo>
                <a:cubicBezTo>
                  <a:pt x="1203278" y="1033444"/>
                  <a:pt x="1239672" y="867396"/>
                  <a:pt x="1173708" y="730918"/>
                </a:cubicBezTo>
                <a:cubicBezTo>
                  <a:pt x="1107744" y="594440"/>
                  <a:pt x="750627" y="469336"/>
                  <a:pt x="750627" y="348781"/>
                </a:cubicBezTo>
                <a:cubicBezTo>
                  <a:pt x="750627" y="228226"/>
                  <a:pt x="1091821" y="-49279"/>
                  <a:pt x="1173708" y="75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029201" y="2819401"/>
                <a:ext cx="62273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1" y="2819401"/>
                <a:ext cx="622735" cy="381515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Left Brace 134"/>
          <p:cNvSpPr/>
          <p:nvPr/>
        </p:nvSpPr>
        <p:spPr>
          <a:xfrm>
            <a:off x="2286000" y="3578558"/>
            <a:ext cx="381000" cy="2669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47800" y="4419600"/>
                <a:ext cx="12127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 through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419600"/>
                <a:ext cx="1212790" cy="923330"/>
              </a:xfrm>
              <a:prstGeom prst="rect">
                <a:avLst/>
              </a:prstGeom>
              <a:blipFill>
                <a:blip r:embed="rId5"/>
                <a:stretch>
                  <a:fillRect l="-4167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71513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/>
          <p:cNvSpPr/>
          <p:nvPr/>
        </p:nvSpPr>
        <p:spPr>
          <a:xfrm>
            <a:off x="4724401" y="2819400"/>
            <a:ext cx="1152163" cy="1066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9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Assume we know the least energy seams for all of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(i.e.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−1,ℓ)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95400"/>
              </a:xfrm>
              <a:blipFill>
                <a:blip r:embed="rId3"/>
                <a:stretch>
                  <a:fillRect l="-1852" t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52601" y="5429250"/>
            <a:ext cx="1224843" cy="11810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S(n-1,k-1)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52800" y="3446783"/>
                <a:ext cx="12100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46783"/>
                <a:ext cx="1210002" cy="477888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347158" y="5429250"/>
            <a:ext cx="1224843" cy="11810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S(n-1,k)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47358" y="5429246"/>
            <a:ext cx="1224843" cy="1181099"/>
          </a:xfrm>
          <a:prstGeom prst="rect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S(n-1,k+1)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3886205"/>
            <a:ext cx="1224843" cy="1181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47157" y="3886205"/>
            <a:ext cx="1224843" cy="1181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</a:t>
            </a:r>
            <a:r>
              <a:rPr lang="en-US" dirty="0" err="1">
                <a:solidFill>
                  <a:schemeClr val="tx1"/>
                </a:solidFill>
              </a:rPr>
              <a:t>n,k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47357" y="3886201"/>
            <a:ext cx="1224843" cy="1181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86200" y="2920426"/>
                <a:ext cx="27296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920426"/>
                <a:ext cx="272965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12067" y="2767621"/>
                <a:ext cx="352006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67" y="2767621"/>
                <a:ext cx="3520066" cy="477888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97202" y="3332112"/>
                <a:ext cx="2984087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202" y="3332112"/>
                <a:ext cx="2984087" cy="477888"/>
              </a:xfrm>
              <a:prstGeom prst="rect">
                <a:avLst/>
              </a:prstGeom>
              <a:blipFill>
                <a:blip r:embed="rId7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12067" y="3865512"/>
                <a:ext cx="3520066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67" y="3865512"/>
                <a:ext cx="3520066" cy="477888"/>
              </a:xfrm>
              <a:prstGeom prst="rect">
                <a:avLst/>
              </a:prstGeom>
              <a:blipFill>
                <a:blip r:embed="rId8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/>
          <p:cNvSpPr/>
          <p:nvPr/>
        </p:nvSpPr>
        <p:spPr>
          <a:xfrm>
            <a:off x="6477001" y="2767622"/>
            <a:ext cx="463667" cy="1575779"/>
          </a:xfrm>
          <a:prstGeom prst="leftBrace">
            <a:avLst>
              <a:gd name="adj1" fmla="val 8333"/>
              <a:gd name="adj2" fmla="val 2748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6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Start from bottom of image (row 1), solve up to top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for each pixel in row 1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1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3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36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17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8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9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0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1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2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03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84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65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46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1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2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93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4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55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6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17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98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0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1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2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03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65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46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1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2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93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74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5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36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17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8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79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0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1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2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03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84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65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146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12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93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74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55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336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17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98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79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0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41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2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03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84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765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146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>
            <a:off x="1822390" y="4629278"/>
            <a:ext cx="381000" cy="1619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25152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8610600" y="5486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Energy of the seam initialized to the energy of that pixel</a:t>
            </a:r>
          </a:p>
        </p:txBody>
      </p:sp>
    </p:spTree>
    <p:extLst>
      <p:ext uri="{BB962C8B-B14F-4D97-AF65-F5344CB8AC3E}">
        <p14:creationId xmlns:p14="http://schemas.microsoft.com/office/powerpoint/2010/main" val="116925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It All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Start from bottom of image (row 1), solve up to top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for each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1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3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36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17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8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9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0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1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2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03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84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65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46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1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2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93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4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55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6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17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98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0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1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2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03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65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46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1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2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93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74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5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36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17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8990" y="5105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79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0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1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2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03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84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65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146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12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93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74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55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336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17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98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79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0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41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2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03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84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765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146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>
            <a:off x="1822390" y="4629278"/>
            <a:ext cx="381000" cy="1619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25152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8610600" y="5486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Energy of the seam initialized to the energy of that pixel</a:t>
            </a:r>
          </a:p>
        </p:txBody>
      </p:sp>
      <p:sp>
        <p:nvSpPr>
          <p:cNvPr id="77" name="Left Brace 76"/>
          <p:cNvSpPr/>
          <p:nvPr/>
        </p:nvSpPr>
        <p:spPr>
          <a:xfrm>
            <a:off x="4267200" y="2514601"/>
            <a:ext cx="463667" cy="1575779"/>
          </a:xfrm>
          <a:prstGeom prst="leftBrace">
            <a:avLst>
              <a:gd name="adj1" fmla="val 8333"/>
              <a:gd name="adj2" fmla="val 439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10665" y="2514601"/>
                <a:ext cx="2968890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65" y="2514601"/>
                <a:ext cx="2968890" cy="413511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95800" y="3079092"/>
                <a:ext cx="251985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079092"/>
                <a:ext cx="2519857" cy="41351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510665" y="3612492"/>
                <a:ext cx="2968890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65" y="3612492"/>
                <a:ext cx="2968890" cy="413511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endCxn id="27" idx="0"/>
          </p:cNvCxnSpPr>
          <p:nvPr/>
        </p:nvCxnSpPr>
        <p:spPr>
          <a:xfrm flipH="1">
            <a:off x="4832290" y="5108243"/>
            <a:ext cx="381000" cy="3810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0"/>
            <a:endCxn id="28" idx="0"/>
          </p:cNvCxnSpPr>
          <p:nvPr/>
        </p:nvCxnSpPr>
        <p:spPr>
          <a:xfrm>
            <a:off x="5213290" y="5105400"/>
            <a:ext cx="0" cy="38384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29" idx="0"/>
          </p:cNvCxnSpPr>
          <p:nvPr/>
        </p:nvCxnSpPr>
        <p:spPr>
          <a:xfrm>
            <a:off x="5213290" y="5105400"/>
            <a:ext cx="381000" cy="381000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8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Seam Carving</a:t>
            </a:r>
          </a:p>
          <a:p>
            <a:r>
              <a:rPr lang="en-US" dirty="0"/>
              <a:t>Seinfeld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It All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Start from bottom of image (row 1), solve up to top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for each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&gt;2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Pick smallest from top row, backtrack, removing those pixels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1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3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36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17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8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9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0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1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2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03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84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65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46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1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2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93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4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55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6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17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98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0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1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2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03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65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46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1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2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93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74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5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36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17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8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79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0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1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2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03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84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65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146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12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93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74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55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336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17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98990" y="4727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79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0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41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2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03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84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765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146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>
            <a:off x="1822390" y="4629278"/>
            <a:ext cx="381000" cy="1619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25152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8610600" y="5486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Energy of the seam initialized to the energy of that pixel</a:t>
            </a:r>
          </a:p>
        </p:txBody>
      </p:sp>
      <p:sp>
        <p:nvSpPr>
          <p:cNvPr id="77" name="Left Brace 76"/>
          <p:cNvSpPr/>
          <p:nvPr/>
        </p:nvSpPr>
        <p:spPr>
          <a:xfrm>
            <a:off x="4267200" y="2514601"/>
            <a:ext cx="463667" cy="1575779"/>
          </a:xfrm>
          <a:prstGeom prst="leftBrace">
            <a:avLst>
              <a:gd name="adj1" fmla="val 8333"/>
              <a:gd name="adj2" fmla="val 439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98710" y="2514601"/>
                <a:ext cx="2968890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710" y="2514601"/>
                <a:ext cx="2968890" cy="413511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90543" y="3079092"/>
                <a:ext cx="251985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43" y="3079092"/>
                <a:ext cx="2519857" cy="41351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498710" y="3612492"/>
                <a:ext cx="2968890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710" y="3612492"/>
                <a:ext cx="2968890" cy="413511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60" idx="0"/>
            <a:endCxn id="43" idx="0"/>
          </p:cNvCxnSpPr>
          <p:nvPr/>
        </p:nvCxnSpPr>
        <p:spPr>
          <a:xfrm flipH="1">
            <a:off x="4832290" y="4727244"/>
            <a:ext cx="381000" cy="37815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0"/>
            <a:endCxn id="44" idx="0"/>
          </p:cNvCxnSpPr>
          <p:nvPr/>
        </p:nvCxnSpPr>
        <p:spPr>
          <a:xfrm>
            <a:off x="5213290" y="4727244"/>
            <a:ext cx="0" cy="3781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0" idx="0"/>
            <a:endCxn id="45" idx="0"/>
          </p:cNvCxnSpPr>
          <p:nvPr/>
        </p:nvCxnSpPr>
        <p:spPr>
          <a:xfrm>
            <a:off x="5213290" y="4727243"/>
            <a:ext cx="381000" cy="375314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86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Start from bottom of image (row 1), solve up to top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𝑒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for each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Pick smallest from top row, backtrack, removing those pixels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1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3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36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17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98990" y="5867400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9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0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41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22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03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84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65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46990" y="5864557"/>
            <a:ext cx="228600" cy="228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31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2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93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574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55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36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17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9899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60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41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22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03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84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65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14699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31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812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93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574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5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36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17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9899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79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60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41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622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003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84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765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14699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31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12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93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74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955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336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1799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98990" y="4727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79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860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241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2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03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84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765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14699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>
            <a:off x="1822390" y="4629278"/>
            <a:ext cx="381000" cy="1619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7800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25152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412468"/>
                <a:ext cx="4355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/>
          <p:cNvSpPr txBox="1"/>
          <p:nvPr/>
        </p:nvSpPr>
        <p:spPr>
          <a:xfrm>
            <a:off x="8610600" y="5486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Energy of the seam initialized to the energy of that pixel</a:t>
            </a:r>
          </a:p>
        </p:txBody>
      </p:sp>
      <p:sp>
        <p:nvSpPr>
          <p:cNvPr id="77" name="Left Brace 76"/>
          <p:cNvSpPr/>
          <p:nvPr/>
        </p:nvSpPr>
        <p:spPr>
          <a:xfrm>
            <a:off x="4300577" y="2514601"/>
            <a:ext cx="463667" cy="1575779"/>
          </a:xfrm>
          <a:prstGeom prst="leftBrace">
            <a:avLst>
              <a:gd name="adj1" fmla="val 8333"/>
              <a:gd name="adj2" fmla="val 439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544043" y="2514601"/>
                <a:ext cx="292355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43" y="2514601"/>
                <a:ext cx="2923557" cy="413511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529177" y="3079092"/>
                <a:ext cx="246695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77" y="3079092"/>
                <a:ext cx="2466957" cy="413511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544042" y="3612492"/>
                <a:ext cx="2915990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𝑒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42" y="3612492"/>
                <a:ext cx="2915990" cy="413511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>
            <a:stCxn id="60" idx="0"/>
            <a:endCxn id="43" idx="0"/>
          </p:cNvCxnSpPr>
          <p:nvPr/>
        </p:nvCxnSpPr>
        <p:spPr>
          <a:xfrm flipH="1">
            <a:off x="4832290" y="4727244"/>
            <a:ext cx="381000" cy="37815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0"/>
            <a:endCxn id="44" idx="0"/>
          </p:cNvCxnSpPr>
          <p:nvPr/>
        </p:nvCxnSpPr>
        <p:spPr>
          <a:xfrm>
            <a:off x="5213290" y="4727244"/>
            <a:ext cx="0" cy="3781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0" idx="0"/>
            <a:endCxn id="45" idx="0"/>
          </p:cNvCxnSpPr>
          <p:nvPr/>
        </p:nvCxnSpPr>
        <p:spPr>
          <a:xfrm>
            <a:off x="5213290" y="4727243"/>
            <a:ext cx="381000" cy="375314"/>
          </a:xfrm>
          <a:prstGeom prst="line">
            <a:avLst/>
          </a:prstGeom>
          <a:ln w="571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631200" y="2936456"/>
                <a:ext cx="1579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200" y="2936456"/>
                <a:ext cx="1579600" cy="523220"/>
              </a:xfrm>
              <a:prstGeom prst="rect">
                <a:avLst/>
              </a:prstGeom>
              <a:blipFill>
                <a:blip r:embed="rId8"/>
                <a:stretch>
                  <a:fillRect r="-8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647463" y="1992517"/>
                <a:ext cx="1106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00B05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463" y="1992517"/>
                <a:ext cx="1106137" cy="523220"/>
              </a:xfrm>
              <a:prstGeom prst="rect">
                <a:avLst/>
              </a:prstGeom>
              <a:blipFill>
                <a:blip r:embed="rId9"/>
                <a:stretch>
                  <a:fillRect r="-22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54390" y="4126840"/>
                <a:ext cx="1746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𝑚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90" y="4126840"/>
                <a:ext cx="1746312" cy="523220"/>
              </a:xfrm>
              <a:prstGeom prst="rect">
                <a:avLst/>
              </a:prstGeom>
              <a:blipFill>
                <a:blip r:embed="rId10"/>
                <a:stretch>
                  <a:fillRect r="-7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9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82" grpId="0"/>
      <p:bldP spid="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Seam Removal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5867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2600" y="5867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67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48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29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864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95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5489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38600" y="5489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19600" y="5489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00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1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62600" y="5489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43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4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86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229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610600" y="5486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657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038600" y="5105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19600" y="5105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00600" y="5105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181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62600" y="5105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943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324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705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086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848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610600" y="5102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95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76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57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038600" y="4727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19600" y="4727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00600" y="4727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81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4727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943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24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705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86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467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229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610600" y="4724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895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76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657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38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419600" y="4343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800600" y="4343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562600" y="4343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43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24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05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086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467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848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229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610600" y="4340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95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76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57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38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19600" y="3965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800600" y="3965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181600" y="3965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562600" y="3965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43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24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05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7086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467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848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229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610600" y="3962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895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276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657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038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419600" y="3581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0600" y="35814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181600" y="3581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3581400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943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324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05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086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467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848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229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610600" y="3578557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895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276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657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038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19600" y="3203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00600" y="3203243"/>
            <a:ext cx="228600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181600" y="3203243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562600" y="3203243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943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24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705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086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467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848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229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8610600" y="3200400"/>
            <a:ext cx="2286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>
            <a:off x="4144370" y="3297446"/>
            <a:ext cx="1209058" cy="2696196"/>
          </a:xfrm>
          <a:custGeom>
            <a:avLst/>
            <a:gdLst>
              <a:gd name="connsiteX0" fmla="*/ 0 w 1209058"/>
              <a:gd name="connsiteY0" fmla="*/ 2696196 h 2696196"/>
              <a:gd name="connsiteX1" fmla="*/ 409433 w 1209058"/>
              <a:gd name="connsiteY1" fmla="*/ 2341354 h 2696196"/>
              <a:gd name="connsiteX2" fmla="*/ 436729 w 1209058"/>
              <a:gd name="connsiteY2" fmla="*/ 1959217 h 2696196"/>
              <a:gd name="connsiteX3" fmla="*/ 832514 w 1209058"/>
              <a:gd name="connsiteY3" fmla="*/ 1536136 h 2696196"/>
              <a:gd name="connsiteX4" fmla="*/ 1146412 w 1209058"/>
              <a:gd name="connsiteY4" fmla="*/ 1167647 h 2696196"/>
              <a:gd name="connsiteX5" fmla="*/ 1173708 w 1209058"/>
              <a:gd name="connsiteY5" fmla="*/ 730918 h 2696196"/>
              <a:gd name="connsiteX6" fmla="*/ 750627 w 1209058"/>
              <a:gd name="connsiteY6" fmla="*/ 348781 h 2696196"/>
              <a:gd name="connsiteX7" fmla="*/ 1173708 w 1209058"/>
              <a:gd name="connsiteY7" fmla="*/ 7587 h 26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058" h="2696196">
                <a:moveTo>
                  <a:pt x="0" y="2696196"/>
                </a:moveTo>
                <a:cubicBezTo>
                  <a:pt x="168322" y="2580190"/>
                  <a:pt x="336645" y="2464184"/>
                  <a:pt x="409433" y="2341354"/>
                </a:cubicBezTo>
                <a:cubicBezTo>
                  <a:pt x="482221" y="2218524"/>
                  <a:pt x="366216" y="2093420"/>
                  <a:pt x="436729" y="1959217"/>
                </a:cubicBezTo>
                <a:cubicBezTo>
                  <a:pt x="507242" y="1825014"/>
                  <a:pt x="714234" y="1668064"/>
                  <a:pt x="832514" y="1536136"/>
                </a:cubicBezTo>
                <a:cubicBezTo>
                  <a:pt x="950794" y="1404208"/>
                  <a:pt x="1089546" y="1301850"/>
                  <a:pt x="1146412" y="1167647"/>
                </a:cubicBezTo>
                <a:cubicBezTo>
                  <a:pt x="1203278" y="1033444"/>
                  <a:pt x="1239672" y="867396"/>
                  <a:pt x="1173708" y="730918"/>
                </a:cubicBezTo>
                <a:cubicBezTo>
                  <a:pt x="1107744" y="594440"/>
                  <a:pt x="750627" y="469336"/>
                  <a:pt x="750627" y="348781"/>
                </a:cubicBezTo>
                <a:cubicBezTo>
                  <a:pt x="750627" y="228226"/>
                  <a:pt x="1091821" y="-49279"/>
                  <a:pt x="1173708" y="75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Left Brace 134"/>
          <p:cNvSpPr/>
          <p:nvPr/>
        </p:nvSpPr>
        <p:spPr>
          <a:xfrm>
            <a:off x="2286000" y="3010158"/>
            <a:ext cx="381000" cy="3238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1911410" y="4444612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10" y="4444612"/>
                <a:ext cx="3745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Left Brace 136"/>
          <p:cNvSpPr/>
          <p:nvPr/>
        </p:nvSpPr>
        <p:spPr>
          <a:xfrm rot="16200000">
            <a:off x="5715130" y="3197687"/>
            <a:ext cx="381000" cy="6171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10" y="6412468"/>
                <a:ext cx="435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71600"/>
                <a:ext cx="10668000" cy="129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Only need to update </a:t>
                </a:r>
                <a:r>
                  <a:rPr lang="en-US" dirty="0">
                    <a:solidFill>
                      <a:srgbClr val="0070C0"/>
                    </a:solidFill>
                  </a:rPr>
                  <a:t>pixels dependent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the </a:t>
                </a:r>
                <a:r>
                  <a:rPr lang="en-US" dirty="0">
                    <a:solidFill>
                      <a:srgbClr val="FF0000"/>
                    </a:solidFill>
                  </a:rPr>
                  <a:t>removed seam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pixels change</a:t>
                </a:r>
              </a:p>
            </p:txBody>
          </p:sp>
        </mc:Choice>
        <mc:Fallback xmlns="">
          <p:sp>
            <p:nvSpPr>
              <p:cNvPr id="1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71600"/>
                <a:ext cx="10668000" cy="1295400"/>
              </a:xfrm>
              <a:blipFill>
                <a:blip r:embed="rId4"/>
                <a:stretch>
                  <a:fillRect l="-1429" t="-6863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096686" y="2057400"/>
                <a:ext cx="4275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time to update pixels</a:t>
                </a: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86" y="2057400"/>
                <a:ext cx="4275914" cy="523220"/>
              </a:xfrm>
              <a:prstGeom prst="rect">
                <a:avLst/>
              </a:prstGeom>
              <a:blipFill>
                <a:blip r:embed="rId5"/>
                <a:stretch>
                  <a:fillRect l="-592" t="-11905" r="-177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105401" y="2600980"/>
                <a:ext cx="5670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𝑚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time to find </a:t>
                </a:r>
                <a:r>
                  <a:rPr lang="en-US" sz="2800" dirty="0" err="1"/>
                  <a:t>min+backtrack</a:t>
                </a:r>
                <a:endParaRPr lang="en-US" sz="2800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2600980"/>
                <a:ext cx="5670655" cy="523220"/>
              </a:xfrm>
              <a:prstGeom prst="rect">
                <a:avLst/>
              </a:prstGeom>
              <a:blipFill>
                <a:blip r:embed="rId6"/>
                <a:stretch>
                  <a:fillRect l="-446" t="-11905" r="-89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6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Hw5 Released on Friday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09" y="1524000"/>
            <a:ext cx="338019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295400"/>
                <a:ext cx="51536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295400"/>
                <a:ext cx="5153619" cy="1384995"/>
              </a:xfrm>
              <a:prstGeom prst="rect">
                <a:avLst/>
              </a:prstGeom>
              <a:blipFill>
                <a:blip r:embed="rId3"/>
                <a:stretch>
                  <a:fillRect l="-2211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0200" y="4865132"/>
                <a:ext cx="515361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Ω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865132"/>
                <a:ext cx="5153619" cy="1384995"/>
              </a:xfrm>
              <a:prstGeom prst="rect">
                <a:avLst/>
              </a:prstGeom>
              <a:blipFill>
                <a:blip r:embed="rId5"/>
                <a:stretch>
                  <a:fillRect l="-2211" t="-4545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4157" y="2794336"/>
                <a:ext cx="304250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smtClean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𝑋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𝐿𝐶𝑆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smtClean="0">
                    <a:solidFill>
                      <a:srgbClr val="FF0000"/>
                    </a:solidFill>
                  </a:rPr>
                  <a:t> </a:t>
                </a:r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57" y="2794336"/>
                <a:ext cx="3042500" cy="1815882"/>
              </a:xfrm>
              <a:prstGeom prst="rect">
                <a:avLst/>
              </a:prstGeom>
              <a:blipFill rotWithShape="1">
                <a:blip r:embed="rId6"/>
                <a:stretch>
                  <a:fillRect l="-4208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recursive structure of the problem</a:t>
            </a:r>
          </a:p>
          <a:p>
            <a:pPr marL="1371600" lvl="2" indent="-514350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</a:t>
            </a:r>
            <a:r>
              <a:rPr lang="en-US" dirty="0" err="1"/>
              <a:t>subproblems</a:t>
            </a:r>
            <a:endParaRPr lang="en-US" dirty="0"/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solution to each </a:t>
            </a:r>
            <a:r>
              <a:rPr lang="en-US" dirty="0" err="1"/>
              <a:t>subproblem</a:t>
            </a:r>
            <a:r>
              <a:rPr lang="en-US" dirty="0"/>
              <a:t> in memory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6781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19200"/>
                <a:ext cx="8229600" cy="1872734"/>
              </a:xfrm>
              <a:blipFill>
                <a:blip r:embed="rId2"/>
                <a:stretch>
                  <a:fillRect l="-1079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2" y="2362201"/>
                <a:ext cx="515361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63" y="3048001"/>
                <a:ext cx="5153619" cy="46166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33600" y="4016753"/>
                <a:ext cx="5153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016753"/>
                <a:ext cx="515361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87" y="4788933"/>
                <a:ext cx="3477219" cy="461665"/>
              </a:xfrm>
              <a:prstGeom prst="rect">
                <a:avLst/>
              </a:prstGeom>
              <a:blipFill>
                <a:blip r:embed="rId6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68277" y="4016753"/>
                <a:ext cx="34473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𝑋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𝐺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77" y="4016753"/>
                <a:ext cx="3447324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82" y="4788933"/>
                <a:ext cx="3477219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17209</TotalTime>
  <Words>1509</Words>
  <Application>Microsoft Office PowerPoint</Application>
  <PresentationFormat>Widescreen</PresentationFormat>
  <Paragraphs>705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Arial</vt:lpstr>
      <vt:lpstr>Cambria Math</vt:lpstr>
      <vt:lpstr>Office Theme</vt:lpstr>
      <vt:lpstr>PowerPoint Presentation</vt:lpstr>
      <vt:lpstr>PowerPoint Presentation</vt:lpstr>
      <vt:lpstr>Today’s Keywords</vt:lpstr>
      <vt:lpstr>CLRS Readings</vt:lpstr>
      <vt:lpstr>Homeworks</vt:lpstr>
      <vt:lpstr>Dynamic Programming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2. Solve in a Good Order</vt:lpstr>
      <vt:lpstr>Run Time?</vt:lpstr>
      <vt:lpstr>Reconstructing the LCS</vt:lpstr>
      <vt:lpstr>Reconstructing the LCS</vt:lpstr>
      <vt:lpstr>Reconstructing the LCS</vt:lpstr>
      <vt:lpstr>Seam Carving</vt:lpstr>
      <vt:lpstr>Cropping</vt:lpstr>
      <vt:lpstr>Scaling</vt:lpstr>
      <vt:lpstr>Seam Carving</vt:lpstr>
      <vt:lpstr>Seattle Skyline</vt:lpstr>
      <vt:lpstr>Energy of a Seam</vt:lpstr>
      <vt:lpstr>Identify Recursive Structure</vt:lpstr>
      <vt:lpstr>Finding the Least Energy Seam</vt:lpstr>
      <vt:lpstr>Computing S(n,k)</vt:lpstr>
      <vt:lpstr>Computing S(n,k)</vt:lpstr>
      <vt:lpstr>Bring It All Together</vt:lpstr>
      <vt:lpstr>Bring It All Together</vt:lpstr>
      <vt:lpstr>Bring It All Together</vt:lpstr>
      <vt:lpstr>Run Time?</vt:lpstr>
      <vt:lpstr>Repeated Seam Removal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Brunelle, Nathan J (njb2b)</cp:lastModifiedBy>
  <cp:revision>1604</cp:revision>
  <dcterms:created xsi:type="dcterms:W3CDTF">2017-08-21T20:54:06Z</dcterms:created>
  <dcterms:modified xsi:type="dcterms:W3CDTF">2018-10-18T19:13:48Z</dcterms:modified>
</cp:coreProperties>
</file>