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3" r:id="rId2"/>
    <p:sldId id="521" r:id="rId3"/>
    <p:sldId id="522" r:id="rId4"/>
    <p:sldId id="523" r:id="rId5"/>
    <p:sldId id="524" r:id="rId6"/>
    <p:sldId id="525" r:id="rId7"/>
    <p:sldId id="526" r:id="rId8"/>
    <p:sldId id="480" r:id="rId9"/>
    <p:sldId id="481" r:id="rId10"/>
    <p:sldId id="482" r:id="rId11"/>
    <p:sldId id="528" r:id="rId12"/>
    <p:sldId id="527" r:id="rId13"/>
    <p:sldId id="529" r:id="rId14"/>
    <p:sldId id="530" r:id="rId15"/>
    <p:sldId id="531" r:id="rId16"/>
    <p:sldId id="532" r:id="rId17"/>
    <p:sldId id="536" r:id="rId18"/>
    <p:sldId id="537" r:id="rId19"/>
    <p:sldId id="538" r:id="rId20"/>
    <p:sldId id="539" r:id="rId21"/>
    <p:sldId id="540" r:id="rId22"/>
    <p:sldId id="544" r:id="rId23"/>
    <p:sldId id="545" r:id="rId24"/>
    <p:sldId id="541" r:id="rId25"/>
    <p:sldId id="542" r:id="rId26"/>
    <p:sldId id="543" r:id="rId27"/>
    <p:sldId id="5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FF66"/>
    <a:srgbClr val="FFFF00"/>
    <a:srgbClr val="FFCC00"/>
    <a:srgbClr val="FF99FF"/>
    <a:srgbClr val="92D050"/>
    <a:srgbClr val="FF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2929" autoAdjust="0"/>
  </p:normalViewPr>
  <p:slideViewPr>
    <p:cSldViewPr>
      <p:cViewPr varScale="1">
        <p:scale>
          <a:sx n="93" d="100"/>
          <a:sy n="93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8000" y="1281353"/>
                <a:ext cx="8382000" cy="2438402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Given access to unlimited quantities of pennies, nickels dimes, and quarters, (worth value 1, 5, 10, 25 respectively), provide an algorithm which gives change for a given value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using the fewest number of coins.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0" y="1281353"/>
                <a:ext cx="8382000" cy="2438402"/>
              </a:xfrm>
              <a:blipFill>
                <a:blip r:embed="rId2"/>
                <a:stretch>
                  <a:fillRect t="-2577" r="-604" b="-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pen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79152"/>
            <a:ext cx="228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ick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391" y="5127914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i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5088166"/>
            <a:ext cx="228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85577" y="3879152"/>
            <a:ext cx="4648200" cy="2331847"/>
            <a:chOff x="-5486400" y="2343150"/>
            <a:chExt cx="11430000" cy="573405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3622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quart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86400" y="2343150"/>
              <a:ext cx="5715000" cy="572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Hw6 Due Friday November 9, 11pm</a:t>
            </a:r>
          </a:p>
          <a:p>
            <a:pPr lvl="1"/>
            <a:r>
              <a:rPr lang="en-US" dirty="0"/>
              <a:t>Dynamic Programming</a:t>
            </a:r>
            <a:r>
              <a:rPr lang="en-US" dirty="0">
                <a:cs typeface="Calibri"/>
              </a:rPr>
              <a:t> and Greedy</a:t>
            </a:r>
          </a:p>
          <a:p>
            <a:pPr lvl="1"/>
            <a:r>
              <a:rPr lang="en-US" dirty="0"/>
              <a:t>Written assignment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Programming:</a:t>
            </a:r>
          </a:p>
          <a:p>
            <a:pPr lvl="1"/>
            <a:r>
              <a:rPr lang="en-US" dirty="0">
                <a:solidFill>
                  <a:srgbClr val="FF33CC"/>
                </a:solidFill>
              </a:rPr>
              <a:t>Require Optimal Substructure</a:t>
            </a:r>
          </a:p>
          <a:p>
            <a:pPr lvl="1"/>
            <a:r>
              <a:rPr lang="en-US" dirty="0"/>
              <a:t>Several choices for which small </a:t>
            </a:r>
            <a:r>
              <a:rPr lang="en-US" dirty="0" err="1"/>
              <a:t>subproblem</a:t>
            </a:r>
            <a:endParaRPr lang="en-US" dirty="0"/>
          </a:p>
          <a:p>
            <a:r>
              <a:rPr lang="en-US" dirty="0"/>
              <a:t>Greedy:</a:t>
            </a:r>
          </a:p>
          <a:p>
            <a:pPr lvl="1"/>
            <a:r>
              <a:rPr lang="en-US" dirty="0">
                <a:solidFill>
                  <a:srgbClr val="FF33CC"/>
                </a:solidFill>
              </a:rPr>
              <a:t>Require Optimal Substructure</a:t>
            </a:r>
          </a:p>
          <a:p>
            <a:pPr lvl="1"/>
            <a:r>
              <a:rPr lang="en-US" dirty="0"/>
              <a:t>Must only consider one choice for small </a:t>
            </a:r>
            <a:r>
              <a:rPr lang="en-US" dirty="0" err="1"/>
              <a:t>subproblem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Making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coin less than or equal to target value must be part of some optimal solution (for standard U.S. coins)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Input: List of events with their start and end times (sorted by end time)</a:t>
            </a:r>
          </a:p>
          <a:p>
            <a:r>
              <a:rPr lang="en-US" dirty="0"/>
              <a:t>Output: largest set of non-conflicting events (start time of each event is after the end time of all preceding events)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8110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[2, 3.25]	CS4102</a:t>
            </a:r>
          </a:p>
          <a:p>
            <a:r>
              <a:rPr lang="en-US" sz="2400" dirty="0"/>
              <a:t>[1, 4]		Corn Maze Run</a:t>
            </a:r>
          </a:p>
          <a:p>
            <a:r>
              <a:rPr lang="en-US" sz="2400" dirty="0"/>
              <a:t>[3, 4]		CHS Prom</a:t>
            </a:r>
          </a:p>
          <a:p>
            <a:r>
              <a:rPr lang="en-US" sz="2400" dirty="0"/>
              <a:t>[3.5, 4.75]	DMB concert</a:t>
            </a:r>
          </a:p>
          <a:p>
            <a:r>
              <a:rPr lang="en-US" sz="2400" dirty="0"/>
              <a:t>[4, 5.25]	Bingo</a:t>
            </a:r>
          </a:p>
          <a:p>
            <a:r>
              <a:rPr lang="en-US" sz="2400" dirty="0"/>
              <a:t>[4.5, 6]		SCUBA lessons</a:t>
            </a:r>
          </a:p>
          <a:p>
            <a:r>
              <a:rPr lang="en-US" sz="2400" dirty="0"/>
              <a:t>[5, 6.5]		Roller Derby</a:t>
            </a:r>
          </a:p>
          <a:p>
            <a:r>
              <a:rPr lang="en-US" sz="2400" dirty="0"/>
              <a:t>[7, 8]		Pumpkin Carving</a:t>
            </a:r>
          </a:p>
        </p:txBody>
      </p:sp>
    </p:spTree>
    <p:extLst>
      <p:ext uri="{BB962C8B-B14F-4D97-AF65-F5344CB8AC3E}">
        <p14:creationId xmlns:p14="http://schemas.microsoft.com/office/powerpoint/2010/main" val="411233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2325112"/>
            <a:ext cx="11620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2600" y="2819400"/>
            <a:ext cx="30670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2450" y="3276600"/>
            <a:ext cx="7429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57650" y="37338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800" y="41910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72050" y="4648200"/>
            <a:ext cx="12001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48026" y="5105400"/>
            <a:ext cx="3533775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4600" y="5562600"/>
            <a:ext cx="182880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52600" y="2819400"/>
            <a:ext cx="0" cy="32004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00202" y="6019800"/>
            <a:ext cx="678179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67000" y="2325112"/>
            <a:ext cx="0" cy="36946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48026" y="5105400"/>
            <a:ext cx="1" cy="9144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29050" y="2325112"/>
            <a:ext cx="0" cy="36946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57651" y="3733800"/>
            <a:ext cx="28575" cy="2286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362451" y="3276600"/>
            <a:ext cx="1" cy="2743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95801" y="4191000"/>
            <a:ext cx="9525" cy="18288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33938" y="2819400"/>
            <a:ext cx="42862" cy="32004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986338" y="4648200"/>
            <a:ext cx="28574" cy="1371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105400" y="3276600"/>
            <a:ext cx="30956" cy="2743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57800" y="3733800"/>
            <a:ext cx="30956" cy="2286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715000" y="4191000"/>
            <a:ext cx="0" cy="18288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72200" y="4648200"/>
            <a:ext cx="0" cy="1371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324600" y="5562600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781800" y="5105400"/>
            <a:ext cx="0" cy="9144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153400" y="5562600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524001" y="6019800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6019800"/>
                <a:ext cx="441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453224" y="601980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24" y="6019800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023059" y="601980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9" y="6019800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3608333" y="60198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33" y="6019800"/>
                <a:ext cx="4519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936962" y="60198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962" y="6019800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359458" y="1133386"/>
                <a:ext cx="77641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𝐵𝑒𝑠𝑡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</m:oMath>
                </a14:m>
                <a:r>
                  <a:rPr lang="en-US" sz="2400" dirty="0"/>
                  <a:t> max # events that can be scheduled before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58" y="1133386"/>
                <a:ext cx="7764177" cy="461665"/>
              </a:xfrm>
              <a:prstGeom prst="rect">
                <a:avLst/>
              </a:prstGeom>
              <a:blipFill>
                <a:blip r:embed="rId8"/>
                <a:stretch>
                  <a:fillRect l="-16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10001" y="1917355"/>
                <a:ext cx="2396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2400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/>
                        </a:rPr>
                        <m:t>max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1917355"/>
                <a:ext cx="239623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423836" y="1686522"/>
                <a:ext cx="1958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2400" dirty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836" y="1686522"/>
                <a:ext cx="195816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548756" y="5987534"/>
                <a:ext cx="68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756" y="5987534"/>
                <a:ext cx="6857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096922" y="5994916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22" y="5994916"/>
                <a:ext cx="4562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420234" y="2281536"/>
                <a:ext cx="1733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sz="2400" dirty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34" y="2281536"/>
                <a:ext cx="17331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Left Brace 121"/>
          <p:cNvSpPr/>
          <p:nvPr/>
        </p:nvSpPr>
        <p:spPr>
          <a:xfrm>
            <a:off x="6096000" y="1676401"/>
            <a:ext cx="457200" cy="1153121"/>
          </a:xfrm>
          <a:prstGeom prst="leftBrace">
            <a:avLst>
              <a:gd name="adj1" fmla="val 8333"/>
              <a:gd name="adj2" fmla="val 428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8610601" y="1686522"/>
                <a:ext cx="2105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Include event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1686522"/>
                <a:ext cx="2105705" cy="461665"/>
              </a:xfrm>
              <a:prstGeom prst="rect">
                <a:avLst/>
              </a:prstGeom>
              <a:blipFill>
                <a:blip r:embed="rId14"/>
                <a:stretch>
                  <a:fillRect l="-419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8610601" y="2281536"/>
                <a:ext cx="2163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Exclude event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2281536"/>
                <a:ext cx="2163349" cy="461665"/>
              </a:xfrm>
              <a:prstGeom prst="rect">
                <a:avLst/>
              </a:prstGeom>
              <a:blipFill>
                <a:blip r:embed="rId15"/>
                <a:stretch>
                  <a:fillRect l="-4094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8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a </a:t>
            </a:r>
            <a:r>
              <a:rPr lang="en-US" dirty="0">
                <a:solidFill>
                  <a:srgbClr val="FF33CC"/>
                </a:solidFill>
              </a:rPr>
              <a:t>greedy choice property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Shortest interval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Fewest conflicts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Earliest start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Earliest end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334000" y="2971800"/>
            <a:ext cx="2774156" cy="228600"/>
            <a:chOff x="3810000" y="2971800"/>
            <a:chExt cx="2774156" cy="228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810000" y="320040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905375" y="2971800"/>
              <a:ext cx="742950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19712" y="3200400"/>
              <a:ext cx="126444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937006" y="4953000"/>
            <a:ext cx="4054594" cy="152400"/>
            <a:chOff x="3032006" y="5105400"/>
            <a:chExt cx="4054594" cy="1524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200400" y="5105400"/>
              <a:ext cx="94222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467225" y="5105400"/>
              <a:ext cx="94222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702720" y="5105400"/>
              <a:ext cx="94222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032006" y="5257800"/>
              <a:ext cx="4054594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51" y="5638800"/>
            <a:ext cx="65784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5410200" y="3810000"/>
            <a:ext cx="3581400" cy="457200"/>
            <a:chOff x="3886200" y="3810000"/>
            <a:chExt cx="3581400" cy="4572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886200" y="42672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40770" y="4114800"/>
              <a:ext cx="742950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828228" y="42672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42672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733228" y="42672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90078" y="41148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90078" y="39624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71028" y="38100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16970" y="41148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16970" y="39624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197920" y="3810000"/>
              <a:ext cx="73437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568596" y="5758934"/>
            <a:ext cx="31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using </a:t>
            </a:r>
            <a:r>
              <a:rPr lang="en-US" dirty="0">
                <a:solidFill>
                  <a:srgbClr val="FF0000"/>
                </a:solidFill>
              </a:rPr>
              <a:t>Exchange Argument</a:t>
            </a:r>
          </a:p>
        </p:txBody>
      </p:sp>
    </p:spTree>
    <p:extLst>
      <p:ext uri="{BB962C8B-B14F-4D97-AF65-F5344CB8AC3E}">
        <p14:creationId xmlns:p14="http://schemas.microsoft.com/office/powerpoint/2010/main" val="17265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8348" y="4267200"/>
            <a:ext cx="11620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3948" y="4560332"/>
            <a:ext cx="30670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3798" y="4800600"/>
            <a:ext cx="7429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8998" y="50292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7148" y="52578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3398" y="5486400"/>
            <a:ext cx="12001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74" y="5715000"/>
            <a:ext cx="3533775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5948" y="5955268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600201" y="1219200"/>
            <a:ext cx="904122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/>
              <a:t>Remove </a:t>
            </a:r>
            <a:r>
              <a:rPr lang="en-US">
                <a:solidFill>
                  <a:srgbClr val="0070C0"/>
                </a:solidFill>
              </a:rPr>
              <a:t>it</a:t>
            </a:r>
            <a:r>
              <a:rPr lang="en-US"/>
              <a:t> and</a:t>
            </a:r>
            <a:r>
              <a:rPr lang="en-US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/>
              <a:t>Repeat until all events removed, return </a:t>
            </a:r>
            <a:r>
              <a:rPr lang="en-US">
                <a:solidFill>
                  <a:srgbClr val="0070C0"/>
                </a:solidFill>
              </a:rPr>
              <a:t>solution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0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8348" y="4267200"/>
            <a:ext cx="116205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3948" y="4560332"/>
            <a:ext cx="30670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3798" y="4800600"/>
            <a:ext cx="7429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8998" y="50292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7148" y="52578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3398" y="5486400"/>
            <a:ext cx="12001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74" y="5715000"/>
            <a:ext cx="3533775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5948" y="5955268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8348" y="4267200"/>
            <a:ext cx="116205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3948" y="4560332"/>
            <a:ext cx="30670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3798" y="4800600"/>
            <a:ext cx="7429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8998" y="5029200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7148" y="5257800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3398" y="5486400"/>
            <a:ext cx="12001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74" y="5715000"/>
            <a:ext cx="3533775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5948" y="5955268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0651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43 cents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Image result for penn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400800" y="209832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icke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789298" y="4495801"/>
            <a:ext cx="1763903" cy="176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dim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10050" y="209832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qu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44" y="4038601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enn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229600" y="129822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enn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229600" y="385375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8348" y="4267200"/>
            <a:ext cx="116205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3948" y="4560332"/>
            <a:ext cx="30670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3798" y="4800600"/>
            <a:ext cx="7429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8998" y="5029200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7148" y="5257800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3398" y="5486400"/>
            <a:ext cx="12001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74" y="5715000"/>
            <a:ext cx="3533775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5948" y="5955268"/>
            <a:ext cx="182880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9235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00200" y="3124200"/>
            <a:ext cx="7364826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Equivalent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StartTime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For each interval (in order of finish time):</a:t>
            </a:r>
          </a:p>
          <a:p>
            <a:pPr marL="0" indent="0">
              <a:buNone/>
            </a:pPr>
            <a:r>
              <a:rPr lang="en-US" dirty="0"/>
              <a:t>	if end of interval &lt; Start Time: </a:t>
            </a:r>
          </a:p>
          <a:p>
            <a:pPr marL="0" indent="0">
              <a:buNone/>
            </a:pPr>
            <a:r>
              <a:rPr lang="en-US" dirty="0"/>
              <a:t>		do nothing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add interval to solution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StartTime</a:t>
            </a:r>
            <a:r>
              <a:rPr lang="en-US" dirty="0"/>
              <a:t> = end of interval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15716" y="4114800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716" y="4114800"/>
                <a:ext cx="728084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51675" y="4454857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75" y="4454857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11324" y="5486400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24" y="5486400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601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58748"/>
            <a:ext cx="2514600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2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Argument for Earliest End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earliest ending interval is always part of some optimal solution</a:t>
                </a:r>
              </a:p>
              <a:p>
                <a:endParaRPr lang="en-US" dirty="0"/>
              </a:p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an optimal solution for time range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the first interval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to finish overall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Else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be the first interval to end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lvl="1"/>
                <a:r>
                  <a:rPr lang="en-US" dirty="0"/>
                  <a:t>By definition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ends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and therefore does not conflict with any other events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also an optimal solution</a:t>
                </a:r>
              </a:p>
              <a:p>
                <a:pPr lvl="1"/>
                <a:r>
                  <a:rPr lang="en-US" dirty="0"/>
                  <a:t>Thus </a:t>
                </a: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876800"/>
              </a:xfrm>
              <a:blipFill>
                <a:blip r:embed="rId2"/>
                <a:stretch>
                  <a:fillRect l="-138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using too much memory a bad 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/>
              <a:t>Named for John von Neumann</a:t>
            </a:r>
          </a:p>
          <a:p>
            <a:r>
              <a:rPr lang="en-US" dirty="0"/>
              <a:t>Inventor of modern computer architecture</a:t>
            </a:r>
          </a:p>
          <a:p>
            <a:r>
              <a:rPr lang="en-US" dirty="0"/>
              <a:t>Other notable influences include:</a:t>
            </a:r>
          </a:p>
          <a:p>
            <a:pPr lvl="1"/>
            <a:r>
              <a:rPr lang="en-US" dirty="0"/>
              <a:t>Mathematics 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Economics 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 descr="Image result for john von neu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03186"/>
            <a:ext cx="2590800" cy="33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Reading from memory is VERY slow</a:t>
            </a:r>
          </a:p>
          <a:p>
            <a:r>
              <a:rPr lang="en-US" dirty="0"/>
              <a:t>Big memory = slow memory</a:t>
            </a:r>
          </a:p>
          <a:p>
            <a:r>
              <a:rPr lang="en-US" dirty="0"/>
              <a:t>Solution: hierarchical memory</a:t>
            </a:r>
          </a:p>
          <a:p>
            <a:r>
              <a:rPr lang="en-US" dirty="0"/>
              <a:t>Takeaway for Algorithms: Memory is time, more memory is a lot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1728" y="5008729"/>
            <a:ext cx="11634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registers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2624" y="4636532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28194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look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3229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Hopefully your data in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3578" y="4006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Hope it’s not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064" y="594086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308" y="619562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10 cycles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1900" y="6045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1,000,000 cycles</a:t>
            </a:r>
          </a:p>
        </p:txBody>
      </p:sp>
    </p:spTree>
    <p:extLst>
      <p:ext uri="{BB962C8B-B14F-4D97-AF65-F5344CB8AC3E}">
        <p14:creationId xmlns:p14="http://schemas.microsoft.com/office/powerpoint/2010/main" val="395767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Argument for (U.S. coin) Change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largest coin is always part of some optimal solution</a:t>
                </a:r>
              </a:p>
              <a:p>
                <a:endParaRPr lang="en-US" dirty="0"/>
              </a:p>
              <a:p>
                <a:r>
                  <a:rPr lang="en-US" dirty="0"/>
                  <a:t>Consider that we had an optimal solution for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call this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the largest coin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Else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∉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be the largest coin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𝑂𝑃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slide 4, we could exchange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for a combination of coins including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have a solution that is no worse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Making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list of coins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(in this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=[1,5,10,25]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Repeatedly select the largest coin less than the remaining target value: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8132" y="3962401"/>
                <a:ext cx="7540269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3200" dirty="0"/>
                  <a:t>while(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 lvl="1"/>
                <a:r>
                  <a:rPr lang="en-US" sz="3200" dirty="0"/>
                  <a:t>	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∈{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32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} |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≤</m:t>
                    </m:r>
                    <m:r>
                      <a:rPr lang="en-US" sz="3200" i="1">
                        <a:latin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	print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32" y="3962401"/>
                <a:ext cx="7540269" cy="2062103"/>
              </a:xfrm>
              <a:prstGeom prst="rect">
                <a:avLst/>
              </a:prstGeom>
              <a:blipFill>
                <a:blip r:embed="rId3"/>
                <a:stretch>
                  <a:fillRect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82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always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&lt;5</m:t>
                    </m:r>
                  </m:oMath>
                </a14:m>
                <a:r>
                  <a:rPr lang="en-US" dirty="0"/>
                  <a:t>, then pennies only</a:t>
                </a:r>
              </a:p>
              <a:p>
                <a:pPr lvl="1"/>
                <a:r>
                  <a:rPr lang="en-US" dirty="0"/>
                  <a:t>5 pennies can be exchanged for a nickel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&lt;10</m:t>
                    </m:r>
                  </m:oMath>
                </a14:m>
                <a:r>
                  <a:rPr lang="en-US" dirty="0"/>
                  <a:t> we must have a nickel</a:t>
                </a:r>
              </a:p>
              <a:p>
                <a:pPr lvl="1"/>
                <a:r>
                  <a:rPr lang="en-US" dirty="0"/>
                  <a:t>2 nickels can be exchanged for a dime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10≤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&lt;25</m:t>
                    </m:r>
                  </m:oMath>
                </a14:m>
                <a:r>
                  <a:rPr lang="en-US" dirty="0"/>
                  <a:t> we must have at least 1 dime</a:t>
                </a:r>
              </a:p>
              <a:p>
                <a:pPr lvl="1"/>
                <a:r>
                  <a:rPr lang="en-US" dirty="0"/>
                  <a:t>3 dimes can be exchanged for a quarter and a nickel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≥25</m:t>
                    </m:r>
                  </m:oMath>
                </a14:m>
                <a:r>
                  <a:rPr lang="en-US" dirty="0"/>
                  <a:t> we must have at least 1 quarter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5029200"/>
              </a:xfrm>
              <a:blipFill>
                <a:blip r:embed="rId2"/>
                <a:stretch>
                  <a:fillRect l="-1852" t="-2519" b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2438401"/>
            <a:ext cx="413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Only case Greedy uses pennies!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1" y="3962401"/>
            <a:ext cx="398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Only case Greedy uses nickels!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5486" y="5410201"/>
            <a:ext cx="390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Only case Greedy uses dimes!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1" y="6396336"/>
            <a:ext cx="420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Only case Greedy uses quarters!</a:t>
            </a:r>
          </a:p>
        </p:txBody>
      </p:sp>
    </p:spTree>
    <p:extLst>
      <p:ext uri="{BB962C8B-B14F-4D97-AF65-F5344CB8AC3E}">
        <p14:creationId xmlns:p14="http://schemas.microsoft.com/office/powerpoint/2010/main" val="42543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8382000" cy="24384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 2</a:t>
            </a:r>
          </a:p>
          <a:p>
            <a:pPr marL="0" indent="0" algn="ctr">
              <a:buNone/>
            </a:pPr>
            <a:r>
              <a:rPr lang="en-US" sz="2800" dirty="0"/>
              <a:t>Given access to unlimited quantities of pennies, nickels dimes, </a:t>
            </a:r>
            <a:r>
              <a:rPr lang="en-US" sz="2800" dirty="0" err="1"/>
              <a:t>kims</a:t>
            </a:r>
            <a:r>
              <a:rPr lang="en-US" sz="2800" dirty="0"/>
              <a:t>, and quarters, (worth value 1, 5, 10, 11, 25 respectively), give 90 cents change using the fewest number of coins.</a:t>
            </a:r>
          </a:p>
        </p:txBody>
      </p:sp>
      <p:pic>
        <p:nvPicPr>
          <p:cNvPr id="2050" name="Picture 2" descr="C:\Users\njb2b\Pictures\kim_coi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82" y="3359150"/>
            <a:ext cx="2934518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2438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90 cents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1" y="2835626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47" y="4498625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91649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njb2b\Pictures\kim_coi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41" y="1143000"/>
            <a:ext cx="2934518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enn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57900" y="3581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penn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105900" y="424039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enn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81900" y="417831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enn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38850" y="527967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2438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90 cents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1" y="2835626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47" y="4498625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quar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91649"/>
            <a:ext cx="1945506" cy="1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nicke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456298" y="4495801"/>
            <a:ext cx="1763903" cy="176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dim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877050" y="209832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Change Making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Exchange Argument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19091</TotalTime>
  <Words>1056</Words>
  <Application>Microsoft Office PowerPoint</Application>
  <PresentationFormat>Widescreen</PresentationFormat>
  <Paragraphs>209</Paragraphs>
  <Slides>27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Change Making</vt:lpstr>
      <vt:lpstr>Change Making Algorithm</vt:lpstr>
      <vt:lpstr>Why does this always work?</vt:lpstr>
      <vt:lpstr>PowerPoint Presentation</vt:lpstr>
      <vt:lpstr>Greedy solution</vt:lpstr>
      <vt:lpstr>Greedy solution</vt:lpstr>
      <vt:lpstr>Today’s Keywords</vt:lpstr>
      <vt:lpstr>CLRS Readings</vt:lpstr>
      <vt:lpstr>Homework</vt:lpstr>
      <vt:lpstr>Greedy vs DP</vt:lpstr>
      <vt:lpstr>Greedy Algorithms</vt:lpstr>
      <vt:lpstr>Change Making Choice Property</vt:lpstr>
      <vt:lpstr>Interval Scheduling</vt:lpstr>
      <vt:lpstr>Interval Scheduling DP</vt:lpstr>
      <vt:lpstr>Greedy Interval Scheduling</vt:lpstr>
      <vt:lpstr>Interval Scheduling Algorithm</vt:lpstr>
      <vt:lpstr>Interval Scheduling Algorithm</vt:lpstr>
      <vt:lpstr>Interval Scheduling Algorithm</vt:lpstr>
      <vt:lpstr>Interval Scheduling Algorithm</vt:lpstr>
      <vt:lpstr>Interval Scheduling Run Time</vt:lpstr>
      <vt:lpstr>Exchange argument</vt:lpstr>
      <vt:lpstr>Exchange Argument for Earliest End Time</vt:lpstr>
      <vt:lpstr>Next Time: Caching Problem</vt:lpstr>
      <vt:lpstr>Von Neumann Bottleneck</vt:lpstr>
      <vt:lpstr>Von Neumann Bottleneck</vt:lpstr>
      <vt:lpstr>Exchange Argument for (U.S. coin) Change Making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1828</cp:revision>
  <dcterms:created xsi:type="dcterms:W3CDTF">2017-08-21T20:54:06Z</dcterms:created>
  <dcterms:modified xsi:type="dcterms:W3CDTF">2018-10-30T15:46:36Z</dcterms:modified>
</cp:coreProperties>
</file>